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handoutMasterIdLst>
    <p:handoutMasterId r:id="rId30"/>
  </p:handoutMasterIdLst>
  <p:sldIdLst>
    <p:sldId id="256" r:id="rId2"/>
    <p:sldId id="257"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12" r:id="rId25"/>
    <p:sldId id="310" r:id="rId26"/>
    <p:sldId id="31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72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4140497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13421288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8: Pushdown Automata</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a PDA: Example 8.3</a:t>
            </a:r>
            <a:endParaRPr lang="en-US" dirty="0"/>
          </a:p>
        </p:txBody>
      </p:sp>
      <p:sp>
        <p:nvSpPr>
          <p:cNvPr id="3" name="Content Placeholder 2"/>
          <p:cNvSpPr>
            <a:spLocks noGrp="1"/>
          </p:cNvSpPr>
          <p:nvPr>
            <p:ph idx="1"/>
          </p:nvPr>
        </p:nvSpPr>
        <p:spPr/>
        <p:txBody>
          <a:bodyPr/>
          <a:lstStyle/>
          <a:p>
            <a:r>
              <a:rPr lang="en-US" sz="1700" dirty="0" smtClean="0"/>
              <a:t>Non-deterministic PDA for even palindromes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5" name="Picture 4" descr="C08F004.jpg"/>
          <p:cNvPicPr>
            <a:picLocks noChangeAspect="1"/>
          </p:cNvPicPr>
          <p:nvPr/>
        </p:nvPicPr>
        <p:blipFill>
          <a:blip r:embed="rId2" cstate="print"/>
          <a:stretch>
            <a:fillRect/>
          </a:stretch>
        </p:blipFill>
        <p:spPr>
          <a:xfrm>
            <a:off x="965175" y="1560786"/>
            <a:ext cx="7213650" cy="3087414"/>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8.3: Stack Contents</a:t>
            </a:r>
            <a:endParaRPr lang="en-US" dirty="0"/>
          </a:p>
        </p:txBody>
      </p:sp>
      <p:sp>
        <p:nvSpPr>
          <p:cNvPr id="3" name="Content Placeholder 2"/>
          <p:cNvSpPr>
            <a:spLocks noGrp="1"/>
          </p:cNvSpPr>
          <p:nvPr>
            <p:ph idx="1"/>
          </p:nvPr>
        </p:nvSpPr>
        <p:spPr/>
        <p:txBody>
          <a:bodyPr/>
          <a:lstStyle/>
          <a:p>
            <a:r>
              <a:rPr lang="en-US" sz="1700" dirty="0" smtClean="0"/>
              <a:t>Possible configurations after processing </a:t>
            </a:r>
            <a:r>
              <a:rPr lang="en-US" sz="1700" i="1" dirty="0" err="1" smtClean="0"/>
              <a:t>aba</a:t>
            </a:r>
            <a:r>
              <a:rPr lang="en-US" sz="1700" i="1" dirty="0" smtClean="0"/>
              <a:t> </a:t>
            </a:r>
            <a:r>
              <a:rPr lang="en-US" sz="1700" dirty="0" smtClean="0"/>
              <a:t>in the input </a:t>
            </a:r>
            <a:r>
              <a:rPr lang="en-US" sz="1700" i="1" dirty="0" err="1" smtClean="0"/>
              <a:t>abaaba</a:t>
            </a:r>
            <a:endParaRPr lang="en-US" sz="1700"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5" name="Picture 4" descr="C08F005.jpg"/>
          <p:cNvPicPr>
            <a:picLocks noChangeAspect="1"/>
          </p:cNvPicPr>
          <p:nvPr/>
        </p:nvPicPr>
        <p:blipFill>
          <a:blip r:embed="rId2" cstate="print"/>
          <a:stretch>
            <a:fillRect/>
          </a:stretch>
        </p:blipFill>
        <p:spPr>
          <a:xfrm>
            <a:off x="381000" y="1447800"/>
            <a:ext cx="6477000" cy="2271066"/>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8.3: Accepting Configuration</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85750" y="1216554"/>
            <a:ext cx="8572500" cy="4193646"/>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Constructing PDAs</a:t>
            </a:r>
            <a:endParaRPr lang="en-US" dirty="0"/>
          </a:p>
        </p:txBody>
      </p:sp>
      <p:sp>
        <p:nvSpPr>
          <p:cNvPr id="3" name="Content Placeholder 2"/>
          <p:cNvSpPr>
            <a:spLocks noGrp="1"/>
          </p:cNvSpPr>
          <p:nvPr>
            <p:ph idx="1"/>
          </p:nvPr>
        </p:nvSpPr>
        <p:spPr/>
        <p:txBody>
          <a:bodyPr>
            <a:normAutofit/>
          </a:bodyPr>
          <a:lstStyle/>
          <a:p>
            <a:pPr lvl="0"/>
            <a:r>
              <a:rPr lang="en-US" sz="1700" dirty="0" smtClean="0"/>
              <a:t>What is a context-free grammar for the language? </a:t>
            </a:r>
          </a:p>
          <a:p>
            <a:pPr lvl="0"/>
            <a:r>
              <a:rPr lang="en-US" sz="1700" dirty="0" smtClean="0"/>
              <a:t>What parts of strings in the language are correlated? </a:t>
            </a:r>
          </a:p>
          <a:p>
            <a:pPr lvl="0"/>
            <a:r>
              <a:rPr lang="en-US" sz="1700" dirty="0" smtClean="0"/>
              <a:t>When do we introduce a new state? </a:t>
            </a:r>
          </a:p>
          <a:p>
            <a:pPr lvl="0"/>
            <a:r>
              <a:rPr lang="en-US" sz="1700" dirty="0" smtClean="0"/>
              <a:t>How is it different from known languages? </a:t>
            </a:r>
          </a:p>
          <a:p>
            <a:pPr lvl="0"/>
            <a:r>
              <a:rPr lang="en-US" sz="1700" dirty="0" smtClean="0"/>
              <a:t>Are any parts of strings in the language regular? </a:t>
            </a:r>
          </a:p>
          <a:p>
            <a:pPr lvl="0"/>
            <a:r>
              <a:rPr lang="en-US" sz="1700" dirty="0" smtClean="0"/>
              <a:t>Do we need non-determinism?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PDAs (contd..)</a:t>
            </a:r>
            <a:endParaRPr lang="en-US" dirty="0"/>
          </a:p>
        </p:txBody>
      </p:sp>
      <p:sp>
        <p:nvSpPr>
          <p:cNvPr id="3" name="Content Placeholder 2"/>
          <p:cNvSpPr>
            <a:spLocks noGrp="1"/>
          </p:cNvSpPr>
          <p:nvPr>
            <p:ph idx="1"/>
          </p:nvPr>
        </p:nvSpPr>
        <p:spPr/>
        <p:txBody>
          <a:bodyPr>
            <a:normAutofit/>
          </a:bodyPr>
          <a:lstStyle/>
          <a:p>
            <a:pPr lvl="0">
              <a:buNone/>
            </a:pPr>
            <a:r>
              <a:rPr lang="en-US" sz="1700" dirty="0" smtClean="0"/>
              <a:t>All the other mantras</a:t>
            </a:r>
            <a:r>
              <a:rPr lang="en-US" sz="1700" i="1" dirty="0" smtClean="0"/>
              <a:t> </a:t>
            </a:r>
            <a:r>
              <a:rPr lang="en-US" sz="1700" dirty="0" smtClean="0"/>
              <a:t>that we have been using from Chapter 2 are useful in constructing PDAs as well: </a:t>
            </a:r>
          </a:p>
          <a:p>
            <a:pPr lvl="1">
              <a:spcAft>
                <a:spcPts val="600"/>
              </a:spcAft>
            </a:pPr>
            <a:r>
              <a:rPr lang="en-US" sz="1700" dirty="0" smtClean="0"/>
              <a:t>What is the simplest string in the language? </a:t>
            </a:r>
          </a:p>
          <a:p>
            <a:pPr lvl="1">
              <a:spcAft>
                <a:spcPts val="600"/>
              </a:spcAft>
            </a:pPr>
            <a:r>
              <a:rPr lang="en-US" sz="1700" dirty="0" smtClean="0"/>
              <a:t>Is the null string a member of the language?</a:t>
            </a:r>
          </a:p>
          <a:p>
            <a:pPr lvl="1">
              <a:spcAft>
                <a:spcPts val="600"/>
              </a:spcAft>
            </a:pPr>
            <a:r>
              <a:rPr lang="en-US" sz="1700" dirty="0" smtClean="0"/>
              <a:t>What are the patterns at the beginnings and ends of strings in the language?</a:t>
            </a:r>
          </a:p>
          <a:p>
            <a:pPr lvl="1">
              <a:spcAft>
                <a:spcPts val="600"/>
              </a:spcAft>
            </a:pPr>
            <a:r>
              <a:rPr lang="en-US" sz="1700" dirty="0" smtClean="0"/>
              <a:t>What does the machine need to remember (through states and through the stack, in the case of a PDA)?</a:t>
            </a:r>
          </a:p>
          <a:p>
            <a:pPr lvl="1">
              <a:spcAft>
                <a:spcPts val="600"/>
              </a:spcAft>
            </a:pPr>
            <a:r>
              <a:rPr lang="en-US" sz="1700" dirty="0" smtClean="0"/>
              <a:t>Do we have all the possible transitions from all the states for all the inputs symbols?</a:t>
            </a:r>
          </a:p>
          <a:p>
            <a:pPr lvl="1">
              <a:spcAft>
                <a:spcPts val="600"/>
              </a:spcAft>
            </a:pPr>
            <a:r>
              <a:rPr lang="en-US" sz="1700" dirty="0" smtClean="0"/>
              <a:t>What is the complement of the language? What does the machine need to reject?</a:t>
            </a:r>
          </a:p>
          <a:p>
            <a:pPr lvl="1">
              <a:spcAft>
                <a:spcPts val="600"/>
              </a:spcAft>
            </a:pPr>
            <a:r>
              <a:rPr lang="en-US" sz="1700" dirty="0" smtClean="0"/>
              <a:t>Do we need an explicit reject state?</a:t>
            </a:r>
          </a:p>
          <a:p>
            <a:pPr lvl="1">
              <a:spcAft>
                <a:spcPts val="600"/>
              </a:spcAft>
            </a:pPr>
            <a:r>
              <a:rPr lang="en-US" sz="1700" dirty="0" smtClean="0"/>
              <a:t>Is the language the union of multiple sub-languages so that they can be handled in parallel branches?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CFG to PDA</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sp>
        <p:nvSpPr>
          <p:cNvPr id="5"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342900" indent="-342900">
              <a:buClrTx/>
              <a:buFont typeface="+mj-lt"/>
              <a:buAutoNum type="arabicPeriod"/>
            </a:pPr>
            <a:r>
              <a:rPr lang="en-US" sz="1700" dirty="0" smtClean="0"/>
              <a:t>Convert the given CFG to </a:t>
            </a:r>
            <a:r>
              <a:rPr lang="en-US" sz="1700" dirty="0" err="1" smtClean="0"/>
              <a:t>Greibach</a:t>
            </a:r>
            <a:r>
              <a:rPr lang="en-US" sz="1700" dirty="0" smtClean="0"/>
              <a:t> Normal Form.</a:t>
            </a:r>
          </a:p>
          <a:p>
            <a:pPr marL="342900" indent="-342900">
              <a:buClrTx/>
              <a:buFont typeface="+mj-lt"/>
              <a:buAutoNum type="arabicPeriod"/>
            </a:pPr>
            <a:r>
              <a:rPr lang="en-US" sz="1700" dirty="0" smtClean="0"/>
              <a:t>From the start state q</a:t>
            </a:r>
            <a:r>
              <a:rPr lang="en-US" sz="1700" baseline="-25000" dirty="0" smtClean="0"/>
              <a:t>0</a:t>
            </a:r>
            <a:r>
              <a:rPr lang="en-US" sz="1700" dirty="0" smtClean="0"/>
              <a:t> of the PDA,</a:t>
            </a:r>
          </a:p>
          <a:p>
            <a:pPr marL="0" lvl="3" indent="0">
              <a:spcBef>
                <a:spcPts val="1800"/>
              </a:spcBef>
              <a:buClrTx/>
              <a:buSzPct val="100000"/>
              <a:buNone/>
            </a:pPr>
            <a:r>
              <a:rPr lang="en-US" sz="1700" dirty="0" smtClean="0"/>
              <a:t>	(a)  Add a transition to a  new state q1 with the label (</a:t>
            </a:r>
            <a:r>
              <a:rPr lang="en-US" sz="1700" i="1" dirty="0" smtClean="0"/>
              <a:t>λ</a:t>
            </a:r>
            <a:r>
              <a:rPr lang="en-US" sz="1700" dirty="0" smtClean="0"/>
              <a:t>, Z; SZ).</a:t>
            </a:r>
          </a:p>
          <a:p>
            <a:pPr marL="0" indent="0" defTabSz="346075">
              <a:buClrTx/>
              <a:buNone/>
            </a:pPr>
            <a:r>
              <a:rPr lang="en-US" sz="1700" dirty="0" smtClean="0"/>
              <a:t>3. 	For each production rule of the form T	</a:t>
            </a:r>
            <a:r>
              <a:rPr lang="en-US" sz="1700" dirty="0" smtClean="0">
                <a:sym typeface="Wingdings 3"/>
              </a:rPr>
              <a:t> </a:t>
            </a:r>
            <a:r>
              <a:rPr lang="en-US" sz="1700" dirty="0" err="1" smtClean="0"/>
              <a:t>aUXYZ</a:t>
            </a:r>
            <a:r>
              <a:rPr lang="en-US" sz="1700" dirty="0" smtClean="0"/>
              <a:t>…</a:t>
            </a:r>
          </a:p>
          <a:p>
            <a:pPr marL="0" indent="0" defTabSz="279400">
              <a:buClrTx/>
              <a:buNone/>
              <a:tabLst>
                <a:tab pos="914400" algn="l"/>
                <a:tab pos="1087438" algn="l"/>
              </a:tabLst>
            </a:pPr>
            <a:r>
              <a:rPr lang="en-US" sz="1700" dirty="0" smtClean="0"/>
              <a:t>	(</a:t>
            </a:r>
            <a:r>
              <a:rPr lang="en-US" sz="1700" dirty="0"/>
              <a:t>a) Add a </a:t>
            </a:r>
            <a:r>
              <a:rPr lang="en-US" sz="1700" dirty="0" smtClean="0"/>
              <a:t>transition from q1 to q1 with the label (a, T; UXYZ…)</a:t>
            </a:r>
            <a:endParaRPr lang="en-US" sz="1700" dirty="0"/>
          </a:p>
          <a:p>
            <a:pPr marL="0" lvl="3" indent="0" defTabSz="279400">
              <a:spcBef>
                <a:spcPts val="1800"/>
              </a:spcBef>
              <a:buClrTx/>
              <a:buSzPct val="100000"/>
              <a:buNone/>
              <a:tabLst>
                <a:tab pos="346075" algn="l"/>
              </a:tabLst>
            </a:pPr>
            <a:r>
              <a:rPr lang="en-US" sz="1700" dirty="0" smtClean="0"/>
              <a:t>4.	From state q1, add a transition to a new final state q2 with the label (</a:t>
            </a:r>
            <a:r>
              <a:rPr lang="en-US" sz="1700" i="1" dirty="0" smtClean="0"/>
              <a:t>λ</a:t>
            </a:r>
            <a:r>
              <a:rPr lang="en-US" sz="1700" dirty="0" smtClean="0"/>
              <a:t>, Z; Z).</a:t>
            </a:r>
            <a:endParaRPr lang="en-US" sz="1700" dirty="0"/>
          </a:p>
        </p:txBody>
      </p:sp>
      <p:pic>
        <p:nvPicPr>
          <p:cNvPr id="6"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 to PDA: Example 8.4</a:t>
            </a:r>
            <a:endParaRPr lang="en-US" dirty="0"/>
          </a:p>
        </p:txBody>
      </p:sp>
      <p:sp>
        <p:nvSpPr>
          <p:cNvPr id="3" name="Content Placeholder 2"/>
          <p:cNvSpPr>
            <a:spLocks noGrp="1"/>
          </p:cNvSpPr>
          <p:nvPr>
            <p:ph idx="1"/>
          </p:nvPr>
        </p:nvSpPr>
        <p:spPr/>
        <p:txBody>
          <a:bodyPr/>
          <a:lstStyle/>
          <a:p>
            <a:r>
              <a:rPr lang="en-US" sz="1700" dirty="0" smtClean="0"/>
              <a:t>Even palindromes</a:t>
            </a:r>
          </a:p>
          <a:p>
            <a:r>
              <a:rPr lang="en-US" sz="1700" dirty="0" smtClean="0"/>
              <a:t>Grammar: </a:t>
            </a:r>
            <a:r>
              <a:rPr lang="en-US" sz="1700" i="1" dirty="0" smtClean="0"/>
              <a:t>S</a:t>
            </a:r>
            <a:r>
              <a:rPr lang="en-US" sz="1700" dirty="0" smtClean="0"/>
              <a:t> </a:t>
            </a:r>
            <a:r>
              <a:rPr lang="en-US" sz="1700" dirty="0" smtClean="0">
                <a:sym typeface="Symbol"/>
              </a:rPr>
              <a:t></a:t>
            </a:r>
            <a:r>
              <a:rPr lang="en-US" sz="1700" dirty="0" smtClean="0"/>
              <a:t> </a:t>
            </a:r>
            <a:r>
              <a:rPr lang="en-US" sz="1700" i="1" dirty="0" err="1" smtClean="0"/>
              <a:t>aSa</a:t>
            </a:r>
            <a:r>
              <a:rPr lang="en-US" sz="1700" dirty="0" smtClean="0"/>
              <a:t> |</a:t>
            </a:r>
            <a:r>
              <a:rPr lang="en-US" sz="1700" i="1" dirty="0" smtClean="0"/>
              <a:t> </a:t>
            </a:r>
            <a:r>
              <a:rPr lang="en-US" sz="1700" i="1" dirty="0" err="1" smtClean="0"/>
              <a:t>bSb</a:t>
            </a:r>
            <a:r>
              <a:rPr lang="en-US" sz="1700" dirty="0" smtClean="0"/>
              <a:t> |</a:t>
            </a:r>
            <a:r>
              <a:rPr lang="en-US" sz="1700" i="1" dirty="0" smtClean="0"/>
              <a:t> λ</a:t>
            </a:r>
            <a:endParaRPr lang="en-US" sz="1700" dirty="0" smtClean="0"/>
          </a:p>
          <a:p>
            <a:r>
              <a:rPr lang="en-US" sz="1700" dirty="0" smtClean="0"/>
              <a:t>Greibach Normal Form</a:t>
            </a:r>
          </a:p>
          <a:p>
            <a:pPr lvl="3">
              <a:buNone/>
            </a:pPr>
            <a:r>
              <a:rPr lang="en-US" sz="1700" dirty="0" smtClean="0"/>
              <a:t>	</a:t>
            </a:r>
            <a:r>
              <a:rPr lang="en-US" sz="1700" i="1" dirty="0" smtClean="0"/>
              <a:t>S</a:t>
            </a:r>
            <a:r>
              <a:rPr lang="en-US" sz="1700" dirty="0" smtClean="0"/>
              <a:t> </a:t>
            </a:r>
            <a:r>
              <a:rPr lang="en-US" sz="1700" dirty="0" smtClean="0">
                <a:sym typeface="Symbol"/>
              </a:rPr>
              <a:t></a:t>
            </a:r>
            <a:r>
              <a:rPr lang="en-US" sz="1700" dirty="0" smtClean="0"/>
              <a:t> </a:t>
            </a:r>
            <a:r>
              <a:rPr lang="en-US" sz="1700" i="1" dirty="0" err="1" smtClean="0"/>
              <a:t>aSA</a:t>
            </a:r>
            <a:r>
              <a:rPr lang="en-US" sz="1700" dirty="0" smtClean="0"/>
              <a:t> | </a:t>
            </a:r>
            <a:r>
              <a:rPr lang="en-US" sz="1700" i="1" dirty="0" err="1" smtClean="0"/>
              <a:t>bSB</a:t>
            </a:r>
            <a:r>
              <a:rPr lang="en-US" sz="1700" dirty="0" smtClean="0"/>
              <a:t> | </a:t>
            </a:r>
            <a:r>
              <a:rPr lang="en-US" sz="1700" i="1" dirty="0" smtClean="0"/>
              <a:t>λ</a:t>
            </a:r>
            <a:endParaRPr lang="en-US" sz="1700" dirty="0" smtClean="0"/>
          </a:p>
          <a:p>
            <a:pPr lvl="3">
              <a:buNone/>
            </a:pPr>
            <a:r>
              <a:rPr lang="en-US" sz="1700" dirty="0" smtClean="0"/>
              <a:t>	</a:t>
            </a:r>
            <a:r>
              <a:rPr lang="en-US" sz="1700" i="1" dirty="0" smtClean="0"/>
              <a:t>A</a:t>
            </a:r>
            <a:r>
              <a:rPr lang="en-US" sz="1700" dirty="0" smtClean="0"/>
              <a:t> </a:t>
            </a:r>
            <a:r>
              <a:rPr lang="en-US" sz="1700" dirty="0" smtClean="0">
                <a:sym typeface="Symbol"/>
              </a:rPr>
              <a:t></a:t>
            </a:r>
            <a:r>
              <a:rPr lang="en-US" sz="1700" dirty="0" smtClean="0"/>
              <a:t> </a:t>
            </a:r>
            <a:r>
              <a:rPr lang="en-US" sz="1700" i="1" dirty="0" smtClean="0"/>
              <a:t>a</a:t>
            </a:r>
            <a:endParaRPr lang="en-US" sz="1700" dirty="0" smtClean="0"/>
          </a:p>
          <a:p>
            <a:pPr lvl="3">
              <a:buNone/>
            </a:pPr>
            <a:r>
              <a:rPr lang="en-US" sz="1700" dirty="0" smtClean="0"/>
              <a:t>	</a:t>
            </a:r>
            <a:r>
              <a:rPr lang="en-US" sz="1700" i="1" dirty="0" smtClean="0"/>
              <a:t>B </a:t>
            </a:r>
            <a:r>
              <a:rPr lang="en-US" sz="1700" dirty="0" smtClean="0">
                <a:sym typeface="Symbol"/>
              </a:rPr>
              <a:t></a:t>
            </a:r>
            <a:r>
              <a:rPr lang="en-US" sz="1700" dirty="0" smtClean="0"/>
              <a:t> </a:t>
            </a:r>
            <a:r>
              <a:rPr lang="en-US" sz="1700" i="1" dirty="0" smtClean="0"/>
              <a:t>b</a:t>
            </a:r>
            <a:endParaRPr lang="en-US" sz="1700"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5" name="Picture 4" descr="C08F006.jpg"/>
          <p:cNvPicPr>
            <a:picLocks noChangeAspect="1"/>
          </p:cNvPicPr>
          <p:nvPr/>
        </p:nvPicPr>
        <p:blipFill>
          <a:blip r:embed="rId2" cstate="print"/>
          <a:stretch>
            <a:fillRect/>
          </a:stretch>
        </p:blipFill>
        <p:spPr>
          <a:xfrm>
            <a:off x="342900" y="3486722"/>
            <a:ext cx="8458200" cy="1771078"/>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8.4: Accepting Configuration</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1600200"/>
            <a:ext cx="8077200" cy="3872837"/>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PDA for Example 8.4</a:t>
            </a:r>
            <a:endParaRPr lang="en-US" dirty="0"/>
          </a:p>
        </p:txBody>
      </p:sp>
      <p:pic>
        <p:nvPicPr>
          <p:cNvPr id="5" name="Content Placeholder 4" descr="C08F007.jpg"/>
          <p:cNvPicPr>
            <a:picLocks noGrp="1" noChangeAspect="1"/>
          </p:cNvPicPr>
          <p:nvPr>
            <p:ph idx="1"/>
          </p:nvPr>
        </p:nvPicPr>
        <p:blipFill>
          <a:blip r:embed="rId2" cstate="print"/>
          <a:stretch>
            <a:fillRect/>
          </a:stretch>
        </p:blipFill>
        <p:spPr>
          <a:xfrm>
            <a:off x="709022" y="1981200"/>
            <a:ext cx="7725956" cy="3054096"/>
          </a:xfrm>
        </p:spPr>
      </p:pic>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Accepting Sequence: Example 8.4</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647700" y="1676400"/>
            <a:ext cx="7848600" cy="3603354"/>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Objectives</a:t>
            </a:r>
            <a:endParaRPr lang="en-US" dirty="0"/>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how to add memory to a finite automaton.</a:t>
            </a:r>
          </a:p>
          <a:p>
            <a:pPr lvl="0"/>
            <a:r>
              <a:rPr lang="en-US" sz="1700" dirty="0" smtClean="0"/>
              <a:t>Learn the equivalence of stack memory and context-free behavior.</a:t>
            </a:r>
          </a:p>
          <a:p>
            <a:pPr lvl="0"/>
            <a:r>
              <a:rPr lang="en-US" sz="1700" dirty="0" smtClean="0"/>
              <a:t>Learn to construct a pushdown automaton for a context-free language.</a:t>
            </a:r>
          </a:p>
          <a:p>
            <a:pPr lvl="0"/>
            <a:r>
              <a:rPr lang="en-US" sz="1700" dirty="0" smtClean="0"/>
              <a:t>Learn to convert a context-free grammar to a pushdown automaton.</a:t>
            </a:r>
          </a:p>
          <a:p>
            <a:pPr lvl="0"/>
            <a:r>
              <a:rPr lang="en-US" sz="1700" dirty="0" smtClean="0"/>
              <a:t>Learn to convert a pushdown automaton to a context-free grammar.</a:t>
            </a:r>
          </a:p>
          <a:p>
            <a:r>
              <a:rPr lang="en-US" sz="1700" dirty="0" smtClean="0"/>
              <a:t>Understand why non-determinism is required in pushdown automata.</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PDA to CFG: Example 8.5</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sp>
        <p:nvSpPr>
          <p:cNvPr id="6" name="Content Placeholder 5"/>
          <p:cNvSpPr>
            <a:spLocks noGrp="1"/>
          </p:cNvSpPr>
          <p:nvPr>
            <p:ph idx="1"/>
          </p:nvPr>
        </p:nvSpPr>
        <p:spPr/>
        <p:txBody>
          <a:bodyPr>
            <a:normAutofit/>
          </a:bodyPr>
          <a:lstStyle/>
          <a:p>
            <a:r>
              <a:rPr lang="en-US" sz="1700" dirty="0" smtClean="0"/>
              <a:t>Equal numbers of </a:t>
            </a:r>
            <a:r>
              <a:rPr lang="en-US" sz="1700" i="1" dirty="0" smtClean="0"/>
              <a:t>a </a:t>
            </a:r>
            <a:r>
              <a:rPr lang="en-US" sz="1700" dirty="0" smtClean="0"/>
              <a:t> and </a:t>
            </a:r>
            <a:r>
              <a:rPr lang="en-US" sz="1700" i="1" dirty="0" smtClean="0"/>
              <a:t>b </a:t>
            </a:r>
            <a:endParaRPr lang="en-US" sz="1700" dirty="0" smtClean="0"/>
          </a:p>
          <a:p>
            <a:r>
              <a:rPr lang="en-US" sz="1700" dirty="0" smtClean="0"/>
              <a:t>CFG</a:t>
            </a:r>
            <a:endParaRPr lang="en-US" sz="1700" dirty="0"/>
          </a:p>
        </p:txBody>
      </p:sp>
      <p:pic>
        <p:nvPicPr>
          <p:cNvPr id="7" name="Picture 6" descr="C08F008.jpg"/>
          <p:cNvPicPr>
            <a:picLocks noChangeAspect="1"/>
          </p:cNvPicPr>
          <p:nvPr/>
        </p:nvPicPr>
        <p:blipFill>
          <a:blip r:embed="rId2" cstate="print"/>
          <a:stretch>
            <a:fillRect/>
          </a:stretch>
        </p:blipFill>
        <p:spPr>
          <a:xfrm>
            <a:off x="4267200" y="950124"/>
            <a:ext cx="4419600" cy="3002729"/>
          </a:xfrm>
          <a:prstGeom prst="rect">
            <a:avLst/>
          </a:prstGeom>
        </p:spPr>
      </p:pic>
      <p:pic>
        <p:nvPicPr>
          <p:cNvPr id="8" name="Picture 7" descr="Ch8Temp1.bmp"/>
          <p:cNvPicPr>
            <a:picLocks noChangeAspect="1"/>
          </p:cNvPicPr>
          <p:nvPr/>
        </p:nvPicPr>
        <p:blipFill>
          <a:blip r:embed="rId3" cstate="print"/>
          <a:stretch>
            <a:fillRect/>
          </a:stretch>
        </p:blipFill>
        <p:spPr>
          <a:xfrm>
            <a:off x="152400" y="1676400"/>
            <a:ext cx="2590800" cy="3256005"/>
          </a:xfrm>
          <a:prstGeom prst="rect">
            <a:avLst/>
          </a:prstGeom>
        </p:spPr>
      </p:pic>
      <p:pic>
        <p:nvPicPr>
          <p:cNvPr id="9" name="Picture 8" descr="Ch8Temp2.bmp"/>
          <p:cNvPicPr>
            <a:picLocks noChangeAspect="1"/>
          </p:cNvPicPr>
          <p:nvPr/>
        </p:nvPicPr>
        <p:blipFill>
          <a:blip r:embed="rId4" cstate="print"/>
          <a:stretch>
            <a:fillRect/>
          </a:stretch>
        </p:blipFill>
        <p:spPr>
          <a:xfrm>
            <a:off x="4495800" y="4191001"/>
            <a:ext cx="2209800" cy="1358618"/>
          </a:xfrm>
          <a:prstGeom prst="rect">
            <a:avLst/>
          </a:prstGeom>
        </p:spPr>
      </p:pic>
      <p:pic>
        <p:nvPicPr>
          <p:cNvPr id="10" name="Picture 2" descr="C:\Users\sadhana\AppData\Local\Microsoft\Windows\Temporary Internet Files\Content.Outlook\0MVLJOB6\logo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8.5: Accepting Configuration</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228600" y="1447800"/>
            <a:ext cx="8686800" cy="3571530"/>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PDA to CFG: Algorithm</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pic>
        <p:nvPicPr>
          <p:cNvPr id="6146" name="Picture 2"/>
          <p:cNvPicPr>
            <a:picLocks noGrp="1" noChangeAspect="1" noChangeArrowheads="1"/>
          </p:cNvPicPr>
          <p:nvPr>
            <p:ph idx="1"/>
          </p:nvPr>
        </p:nvPicPr>
        <p:blipFill rotWithShape="1">
          <a:blip r:embed="rId2" cstate="print"/>
          <a:srcRect t="44855" b="1"/>
          <a:stretch/>
        </p:blipFill>
        <p:spPr bwMode="auto">
          <a:xfrm>
            <a:off x="457200" y="5334000"/>
            <a:ext cx="8212306" cy="2628899"/>
          </a:xfrm>
          <a:prstGeom prst="rect">
            <a:avLst/>
          </a:prstGeom>
          <a:noFill/>
          <a:ln w="9525">
            <a:noFill/>
            <a:miter lim="800000"/>
            <a:headEnd/>
            <a:tailEnd/>
          </a:ln>
          <a:effectLst/>
        </p:spPr>
      </p:pic>
      <p:sp>
        <p:nvSpPr>
          <p:cNvPr id="5"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a:buNone/>
            </a:pPr>
            <a:r>
              <a:rPr lang="en-US" sz="1700" dirty="0"/>
              <a:t>Algorithm</a:t>
            </a:r>
          </a:p>
          <a:p>
            <a:pPr marL="342900" indent="-342900" defTabSz="406400">
              <a:buAutoNum type="arabicPeriod"/>
            </a:pPr>
            <a:r>
              <a:rPr lang="en-US" sz="1700" dirty="0" smtClean="0"/>
              <a:t>Redesign the PDA so that every transition either pops one symbol from the stack (shrinks by 1) or replaces the symbol on the top of the stack with two symbols (i.e., grows the stack by 1). </a:t>
            </a:r>
          </a:p>
          <a:p>
            <a:pPr marL="342900" indent="-342900" defTabSz="406400">
              <a:buAutoNum type="arabicPeriod"/>
            </a:pPr>
            <a:r>
              <a:rPr lang="en-US" sz="1700" dirty="0" smtClean="0"/>
              <a:t>Generate the list of variables by enumerating all the triples of a state, another state reachable from the state and a stack symbol.</a:t>
            </a:r>
          </a:p>
          <a:p>
            <a:pPr marL="342900" indent="-342900" defTabSz="406400">
              <a:buAutoNum type="arabicPeriod"/>
            </a:pPr>
            <a:r>
              <a:rPr lang="en-US" sz="1700" dirty="0" smtClean="0"/>
              <a:t>Generating productions for the start symbol S as follows:</a:t>
            </a:r>
          </a:p>
          <a:p>
            <a:pPr marL="0" lvl="5" indent="0" algn="just" defTabSz="406400">
              <a:spcBef>
                <a:spcPts val="1800"/>
              </a:spcBef>
              <a:buClr>
                <a:schemeClr val="accent4">
                  <a:lumMod val="75000"/>
                </a:schemeClr>
              </a:buClr>
              <a:buSzPct val="100000"/>
              <a:buNone/>
            </a:pPr>
            <a:r>
              <a:rPr lang="en-US" sz="1700" dirty="0" smtClean="0"/>
              <a:t>							</a:t>
            </a:r>
            <a:r>
              <a:rPr lang="en-US" sz="1500" dirty="0" smtClean="0"/>
              <a:t>S</a:t>
            </a:r>
            <a:r>
              <a:rPr lang="en-US" sz="1500" dirty="0">
                <a:sym typeface="Wingdings 3"/>
              </a:rPr>
              <a:t></a:t>
            </a:r>
            <a:r>
              <a:rPr lang="en-US" sz="1500" dirty="0"/>
              <a:t>V</a:t>
            </a:r>
            <a:r>
              <a:rPr lang="en-US" sz="1500" b="1" baseline="-25000" dirty="0"/>
              <a:t>0zi</a:t>
            </a:r>
          </a:p>
          <a:p>
            <a:pPr marL="0" indent="0" defTabSz="406400">
              <a:buNone/>
            </a:pPr>
            <a:r>
              <a:rPr lang="en-US" sz="1700" dirty="0"/>
              <a:t>	</a:t>
            </a:r>
            <a:r>
              <a:rPr lang="en-US" sz="1700" dirty="0" smtClean="0"/>
              <a:t>For every state qi including the start state q</a:t>
            </a:r>
            <a:r>
              <a:rPr lang="en-US" sz="1700" baseline="-25000" dirty="0" smtClean="0"/>
              <a:t>0</a:t>
            </a:r>
            <a:r>
              <a:rPr lang="en-US" sz="1700" dirty="0" smtClean="0"/>
              <a:t> itself.</a:t>
            </a:r>
          </a:p>
          <a:p>
            <a:pPr marL="0" indent="0" defTabSz="406400">
              <a:buNone/>
            </a:pPr>
            <a:r>
              <a:rPr lang="en-US" sz="1700" dirty="0" smtClean="0"/>
              <a:t>4.	Generate productions for each transition (a, T; </a:t>
            </a:r>
          </a:p>
          <a:p>
            <a:pPr marL="2514600" lvl="5" indent="0" defTabSz="406400">
              <a:buNone/>
            </a:pPr>
            <a:r>
              <a:rPr lang="en-US" sz="1500" dirty="0"/>
              <a:t>	</a:t>
            </a:r>
            <a:endParaRPr lang="en-US" sz="1500" b="1" baseline="-25000" dirty="0" smtClean="0"/>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PDA: Example 8.6</a:t>
            </a:r>
            <a:endParaRPr lang="en-US" dirty="0"/>
          </a:p>
        </p:txBody>
      </p:sp>
      <p:sp>
        <p:nvSpPr>
          <p:cNvPr id="3" name="Content Placeholder 2"/>
          <p:cNvSpPr>
            <a:spLocks noGrp="1"/>
          </p:cNvSpPr>
          <p:nvPr>
            <p:ph idx="1"/>
          </p:nvPr>
        </p:nvSpPr>
        <p:spPr/>
        <p:txBody>
          <a:bodyPr/>
          <a:lstStyle/>
          <a:p>
            <a:r>
              <a:rPr lang="en-US" sz="1700" dirty="0" smtClean="0"/>
              <a:t>The language of odd palindromes, </a:t>
            </a:r>
            <a:r>
              <a:rPr lang="en-US" sz="1700" i="1" dirty="0" err="1" smtClean="0"/>
              <a:t>wcw</a:t>
            </a:r>
            <a:r>
              <a:rPr lang="en-US" sz="1700" i="1" baseline="30000" dirty="0" err="1" smtClean="0"/>
              <a:t>R</a:t>
            </a:r>
            <a:endParaRPr lang="en-US" sz="1700"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pic>
        <p:nvPicPr>
          <p:cNvPr id="5" name="Picture 4" descr="C08F009.jpg"/>
          <p:cNvPicPr>
            <a:picLocks noChangeAspect="1"/>
          </p:cNvPicPr>
          <p:nvPr/>
        </p:nvPicPr>
        <p:blipFill>
          <a:blip r:embed="rId2" cstate="print"/>
          <a:stretch>
            <a:fillRect/>
          </a:stretch>
        </p:blipFill>
        <p:spPr>
          <a:xfrm>
            <a:off x="1257300" y="1447800"/>
            <a:ext cx="6629400" cy="3026756"/>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lstStyle/>
          <a:p>
            <a:r>
              <a:rPr lang="en-US" sz="1700" b="1" dirty="0" smtClean="0"/>
              <a:t>Theorem 15:</a:t>
            </a:r>
            <a:r>
              <a:rPr lang="en-US" sz="1700" dirty="0" smtClean="0"/>
              <a:t> Equivalence of Nondeterministic PDA and CFL: The language of every nondeterministic pushdown automaton is a context-free language. Conversely, for every CFL, there is an equivalent NPDA that accepts the language.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lvl="0"/>
            <a:r>
              <a:rPr lang="en-US" sz="1700" dirty="0" smtClean="0"/>
              <a:t>A memory unit is added to a finite automaton to overcome its limitations of not being able to count or remember a sequence of input symbols.</a:t>
            </a:r>
          </a:p>
          <a:p>
            <a:pPr lvl="0"/>
            <a:r>
              <a:rPr lang="en-US" sz="1700" dirty="0" smtClean="0"/>
              <a:t>Adding a memory unit that behaves like a stack data structure to a finite automaton gives us a pushdown automaton.</a:t>
            </a:r>
          </a:p>
          <a:p>
            <a:pPr lvl="0"/>
            <a:r>
              <a:rPr lang="en-US" sz="1700" dirty="0" smtClean="0"/>
              <a:t>The stack memory is supposed to be of unlimited size although the number of states in the pushdown automaton must still be finite. There is no reason to limit the memory size of a PDA and thereby eliminate some input strings from being accepted.</a:t>
            </a:r>
          </a:p>
          <a:p>
            <a:pPr lvl="0"/>
            <a:r>
              <a:rPr lang="en-US" sz="1700" dirty="0" smtClean="0"/>
              <a:t>The language of a pushdown automaton is a context-free language.</a:t>
            </a:r>
          </a:p>
          <a:p>
            <a:pPr lvl="0"/>
            <a:r>
              <a:rPr lang="en-US" sz="1700" dirty="0" smtClean="0"/>
              <a:t>Context-free languages require the PDA to be non-deterministic. A deterministic PDA cannot handle languages such as even palindromes that require guessing the midpoint of the input string non-deterministically.</a:t>
            </a:r>
          </a:p>
          <a:p>
            <a:pPr lvl="0"/>
            <a:r>
              <a:rPr lang="en-US" sz="1700" dirty="0" smtClean="0"/>
              <a:t>Context-free grammars and pushdown automata are equivalent.</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lstStyle/>
          <a:p>
            <a:pPr lvl="0"/>
            <a:r>
              <a:rPr lang="en-US" sz="1700" dirty="0" smtClean="0"/>
              <a:t>A grammar in Greibach Normal Form can be used to convert it to an equivalent pushdown automaton. The terminal symbol in the production rule matches the next input symbol and the non-terminal symbol on the left-hand side of the production is popped off the stack to be replaced by the non-terminals on the right-hand side.</a:t>
            </a:r>
          </a:p>
          <a:p>
            <a:pPr lvl="0"/>
            <a:r>
              <a:rPr lang="en-US" sz="1700" dirty="0" smtClean="0"/>
              <a:t>A pushdown automaton can be converted to an equivalent context-free grammar although the resulting grammar is often unreadable.</a:t>
            </a:r>
          </a:p>
          <a:p>
            <a:pPr lvl="0"/>
            <a:r>
              <a:rPr lang="en-US" sz="1700" dirty="0" smtClean="0"/>
              <a:t>Deterministic pushdown automata can only handle deterministic context-free languages which are a proper subset of context-free languages.</a:t>
            </a:r>
          </a:p>
          <a:p>
            <a:r>
              <a:rPr lang="en-US" sz="1700" dirty="0" smtClean="0"/>
              <a:t>Although there is no algorithm to design a pushdown automaton, the set of mantras discussed in this chapter help us in designing an accurate PDA for a given problem.</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8</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27</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Machines for Context-Free Languages</a:t>
            </a:r>
            <a:endParaRPr lang="en-US" dirty="0"/>
          </a:p>
        </p:txBody>
      </p:sp>
      <p:sp>
        <p:nvSpPr>
          <p:cNvPr id="3" name="Content Placeholder 2"/>
          <p:cNvSpPr>
            <a:spLocks noGrp="1"/>
          </p:cNvSpPr>
          <p:nvPr>
            <p:ph idx="1"/>
          </p:nvPr>
        </p:nvSpPr>
        <p:spPr/>
        <p:txBody>
          <a:bodyPr>
            <a:normAutofit/>
          </a:bodyPr>
          <a:lstStyle/>
          <a:p>
            <a:r>
              <a:rPr lang="en-US" sz="1700" dirty="0" smtClean="0"/>
              <a:t>Add memory to a finite automaton in the form of a stack</a:t>
            </a:r>
          </a:p>
          <a:p>
            <a:r>
              <a:rPr lang="en-US" sz="1700" dirty="0" smtClean="0"/>
              <a:t>Unlimited size</a:t>
            </a:r>
          </a:p>
          <a:p>
            <a:r>
              <a:rPr lang="en-US" sz="1700" dirty="0" smtClean="0"/>
              <a:t>Machine can store symbols by pushing them onto the stack</a:t>
            </a:r>
          </a:p>
          <a:p>
            <a:r>
              <a:rPr lang="en-US" sz="1700" dirty="0" smtClean="0"/>
              <a:t>It can pop stored symbols from the stack and match them to later symbols in the input</a:t>
            </a:r>
          </a:p>
          <a:p>
            <a:r>
              <a:rPr lang="en-US" sz="1700" dirty="0" smtClean="0"/>
              <a:t>It can count</a:t>
            </a:r>
          </a:p>
          <a:p>
            <a:r>
              <a:rPr lang="en-US" sz="1700" dirty="0" smtClean="0"/>
              <a:t>No random access to memory; only top of the stack is accessible</a:t>
            </a:r>
          </a:p>
          <a:p>
            <a:r>
              <a:rPr lang="en-US" sz="1700" dirty="0" smtClean="0"/>
              <a:t>Stack behavior is equivalent to context-free behavior</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Pushdown Automaton</a:t>
            </a:r>
            <a:endParaRPr lang="en-US" dirty="0"/>
          </a:p>
        </p:txBody>
      </p:sp>
      <p:pic>
        <p:nvPicPr>
          <p:cNvPr id="5" name="Content Placeholder 4" descr="C08F001.jpg"/>
          <p:cNvPicPr>
            <a:picLocks noGrp="1" noChangeAspect="1"/>
          </p:cNvPicPr>
          <p:nvPr>
            <p:ph idx="1"/>
          </p:nvPr>
        </p:nvPicPr>
        <p:blipFill>
          <a:blip r:embed="rId2" cstate="print"/>
          <a:stretch>
            <a:fillRect/>
          </a:stretch>
        </p:blipFill>
        <p:spPr>
          <a:xfrm>
            <a:off x="1628771" y="990600"/>
            <a:ext cx="5886459" cy="4942332"/>
          </a:xfrm>
        </p:spPr>
      </p:pic>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Pushdown Automaton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 pushdown-automaton (PDA) M has 7 elements:</a:t>
            </a:r>
          </a:p>
          <a:p>
            <a:pPr lvl="0"/>
            <a:r>
              <a:rPr lang="en-US" dirty="0" err="1" smtClean="0"/>
              <a:t>M.alphabet</a:t>
            </a:r>
            <a:r>
              <a:rPr lang="en-US" dirty="0" smtClean="0"/>
              <a:t>: Denoted by Σ, the input alphabet is the set of symbols present in input strings.</a:t>
            </a:r>
          </a:p>
          <a:p>
            <a:pPr lvl="0"/>
            <a:r>
              <a:rPr lang="en-US" dirty="0" err="1" smtClean="0"/>
              <a:t>M.stackAlphabet</a:t>
            </a:r>
            <a:r>
              <a:rPr lang="en-US" dirty="0" smtClean="0"/>
              <a:t>: Denoted by Τ, the stack alphabet is the set of symbols used for storing on the stack. This set may or may not be the same as the input alphabet.</a:t>
            </a:r>
          </a:p>
          <a:p>
            <a:pPr lvl="0"/>
            <a:r>
              <a:rPr lang="en-US" dirty="0" err="1" smtClean="0"/>
              <a:t>M.states</a:t>
            </a:r>
            <a:r>
              <a:rPr lang="en-US" dirty="0" smtClean="0"/>
              <a:t>: Also denoted by Q, it is the finite set of all states in the automaton.</a:t>
            </a:r>
          </a:p>
          <a:p>
            <a:pPr lvl="0"/>
            <a:r>
              <a:rPr lang="en-US" dirty="0" err="1" smtClean="0"/>
              <a:t>M.startState</a:t>
            </a:r>
            <a:r>
              <a:rPr lang="en-US" dirty="0" smtClean="0"/>
              <a:t>: Usually denoted by q</a:t>
            </a:r>
            <a:r>
              <a:rPr lang="en-US" baseline="-25000" dirty="0" smtClean="0"/>
              <a:t>0</a:t>
            </a:r>
            <a:r>
              <a:rPr lang="en-US" dirty="0" smtClean="0"/>
              <a:t>, it is the start state of the automaton.</a:t>
            </a:r>
          </a:p>
          <a:p>
            <a:pPr lvl="0"/>
            <a:r>
              <a:rPr lang="en-US" dirty="0" err="1" smtClean="0"/>
              <a:t>M.finalStates</a:t>
            </a:r>
            <a:r>
              <a:rPr lang="en-US" dirty="0" smtClean="0"/>
              <a:t>: Denoted by Q</a:t>
            </a:r>
            <a:r>
              <a:rPr lang="en-US" baseline="-25000" dirty="0" smtClean="0"/>
              <a:t>F</a:t>
            </a:r>
            <a:r>
              <a:rPr lang="en-US" dirty="0" smtClean="0"/>
              <a:t>, it is the subset of </a:t>
            </a:r>
            <a:r>
              <a:rPr lang="en-US" dirty="0" err="1" smtClean="0"/>
              <a:t>M.states</a:t>
            </a:r>
            <a:r>
              <a:rPr lang="en-US" dirty="0" smtClean="0"/>
              <a:t> that are final or accepting states of the automaton.</a:t>
            </a:r>
          </a:p>
          <a:p>
            <a:pPr lvl="0"/>
            <a:r>
              <a:rPr lang="en-US" dirty="0" err="1" smtClean="0"/>
              <a:t>M.transitionFunction</a:t>
            </a:r>
            <a:r>
              <a:rPr lang="en-US" dirty="0" smtClean="0"/>
              <a:t>: This is a function δ from Q X Σ X Τ to Q X (POP) X (Τ), that is, a mapping from the current state, the current input symbol and the current symbol at the top of the stack, to a new state, an optional pop operation on the stack and a stack symbol that is optionally pushed onto the stack.</a:t>
            </a:r>
          </a:p>
          <a:p>
            <a:pPr lvl="0"/>
            <a:r>
              <a:rPr lang="en-US" dirty="0" err="1" smtClean="0"/>
              <a:t>M.bottomOfStack</a:t>
            </a:r>
            <a:r>
              <a:rPr lang="en-US" dirty="0" smtClean="0"/>
              <a:t>: Usually denoted by z, it is a special symbol that is assumed to be always present at the bottom of the stack.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of a PDA</a:t>
            </a:r>
            <a:endParaRPr lang="en-US" dirty="0"/>
          </a:p>
        </p:txBody>
      </p:sp>
      <p:sp>
        <p:nvSpPr>
          <p:cNvPr id="3" name="Content Placeholder 2"/>
          <p:cNvSpPr>
            <a:spLocks noGrp="1"/>
          </p:cNvSpPr>
          <p:nvPr>
            <p:ph idx="1"/>
          </p:nvPr>
        </p:nvSpPr>
        <p:spPr/>
        <p:txBody>
          <a:bodyPr>
            <a:normAutofit/>
          </a:bodyPr>
          <a:lstStyle/>
          <a:p>
            <a:pPr lvl="0"/>
            <a:r>
              <a:rPr lang="en-US" sz="1700" dirty="0" smtClean="0"/>
              <a:t>Start with </a:t>
            </a:r>
            <a:r>
              <a:rPr lang="en-US" sz="1700" i="1" dirty="0" smtClean="0"/>
              <a:t>q</a:t>
            </a:r>
            <a:r>
              <a:rPr lang="en-US" sz="1700" baseline="-25000" dirty="0" smtClean="0"/>
              <a:t>0 </a:t>
            </a:r>
            <a:r>
              <a:rPr lang="en-US" sz="1700" dirty="0" smtClean="0"/>
              <a:t>as the current state and </a:t>
            </a:r>
            <a:r>
              <a:rPr lang="en-US" sz="1700" i="1" dirty="0" smtClean="0"/>
              <a:t>z</a:t>
            </a:r>
            <a:r>
              <a:rPr lang="en-US" sz="1700" dirty="0" smtClean="0"/>
              <a:t> as the only symbol on the stack.</a:t>
            </a:r>
          </a:p>
          <a:p>
            <a:pPr lvl="0"/>
            <a:r>
              <a:rPr lang="en-US" sz="1700" dirty="0" smtClean="0"/>
              <a:t>Examine the next input symbol reading it from left-to-right in a single pass. Examine the current symbol at the top of the stack.</a:t>
            </a:r>
          </a:p>
          <a:p>
            <a:pPr lvl="0"/>
            <a:r>
              <a:rPr lang="en-US" sz="1700" dirty="0" smtClean="0"/>
              <a:t>Based on the input symbol, the current state and the stack symbol, find one or more matching transitions.</a:t>
            </a:r>
          </a:p>
          <a:p>
            <a:pPr lvl="0"/>
            <a:r>
              <a:rPr lang="en-US" sz="1700" dirty="0" smtClean="0"/>
              <a:t>Execute the transition by:</a:t>
            </a:r>
          </a:p>
          <a:p>
            <a:pPr lvl="1"/>
            <a:r>
              <a:rPr lang="en-US" sz="1700" dirty="0" smtClean="0"/>
              <a:t>consuming the input symbol, </a:t>
            </a:r>
          </a:p>
          <a:p>
            <a:pPr lvl="1"/>
            <a:r>
              <a:rPr lang="en-US" sz="1700" dirty="0" smtClean="0"/>
              <a:t>moving to the new state as specified by the transition function, </a:t>
            </a:r>
          </a:p>
          <a:p>
            <a:pPr lvl="1"/>
            <a:r>
              <a:rPr lang="en-US" sz="1700" dirty="0" smtClean="0"/>
              <a:t>popping the symbol on the top of the stack if so specified by the transition function and </a:t>
            </a:r>
          </a:p>
          <a:p>
            <a:pPr lvl="1"/>
            <a:r>
              <a:rPr lang="en-US" sz="1700" dirty="0" smtClean="0"/>
              <a:t>pushing the symbol specified in the transition (if any) onto the stack. </a:t>
            </a:r>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of a PDA</a:t>
            </a:r>
            <a:endParaRPr lang="en-US" dirty="0"/>
          </a:p>
        </p:txBody>
      </p:sp>
      <p:sp>
        <p:nvSpPr>
          <p:cNvPr id="3" name="Content Placeholder 2"/>
          <p:cNvSpPr>
            <a:spLocks noGrp="1"/>
          </p:cNvSpPr>
          <p:nvPr>
            <p:ph idx="1"/>
          </p:nvPr>
        </p:nvSpPr>
        <p:spPr/>
        <p:txBody>
          <a:bodyPr>
            <a:normAutofit/>
          </a:bodyPr>
          <a:lstStyle/>
          <a:p>
            <a:r>
              <a:rPr lang="en-US" sz="1700" dirty="0" smtClean="0"/>
              <a:t>When the input symbols are exhausted, if the machine is in a final state and if the stack is empty (i.e., if the symbol at the top of the stack is </a:t>
            </a:r>
            <a:r>
              <a:rPr lang="en-US" sz="1700" i="1" dirty="0" smtClean="0"/>
              <a:t>z</a:t>
            </a:r>
            <a:r>
              <a:rPr lang="en-US" sz="1700" dirty="0" smtClean="0"/>
              <a:t>), then we say the machine has accepted the input string. Otherwise, the machine rejects the input string.</a:t>
            </a:r>
          </a:p>
          <a:p>
            <a:r>
              <a:rPr lang="en-US" sz="1700" dirty="0" smtClean="0"/>
              <a:t>The set of all strings over the alphabet that a PDA accepts is called the language of the machine (denoted by </a:t>
            </a:r>
            <a:r>
              <a:rPr lang="en-US" sz="1700" i="1" dirty="0" err="1" smtClean="0"/>
              <a:t>M</a:t>
            </a:r>
            <a:r>
              <a:rPr lang="en-US" sz="1700" dirty="0" err="1" smtClean="0"/>
              <a:t>.language</a:t>
            </a:r>
            <a:r>
              <a:rPr lang="en-US" sz="1700" dirty="0" smtClean="0"/>
              <a:t>).</a:t>
            </a:r>
          </a:p>
          <a:p>
            <a:r>
              <a:rPr lang="en-US" sz="1700" dirty="0" smtClean="0"/>
              <a:t>The </a:t>
            </a:r>
            <a:r>
              <a:rPr lang="en-US" sz="1700" i="1" dirty="0" smtClean="0"/>
              <a:t>snapshot</a:t>
            </a:r>
            <a:r>
              <a:rPr lang="en-US" sz="1700" dirty="0" smtClean="0"/>
              <a:t> or </a:t>
            </a:r>
            <a:r>
              <a:rPr lang="en-US" sz="1700" i="1" dirty="0" smtClean="0"/>
              <a:t>instantaneous description </a:t>
            </a:r>
            <a:r>
              <a:rPr lang="en-US" sz="1700" dirty="0" smtClean="0"/>
              <a:t>or </a:t>
            </a:r>
            <a:r>
              <a:rPr lang="en-US" sz="1700" i="1" dirty="0" smtClean="0"/>
              <a:t>configuration</a:t>
            </a:r>
            <a:r>
              <a:rPr lang="en-US" sz="1700" dirty="0" smtClean="0"/>
              <a:t> of a PDA at a particular step during a computation can be captured by including the contents of its stack, the current state of the automaton, and the remaining part of the input string. For example the configuration</a:t>
            </a:r>
          </a:p>
          <a:p>
            <a:pPr algn="ctr">
              <a:buNone/>
            </a:pPr>
            <a:r>
              <a:rPr lang="en-US" sz="1700" dirty="0" smtClean="0"/>
              <a:t>(</a:t>
            </a:r>
            <a:r>
              <a:rPr lang="en-US" sz="1700" i="1" dirty="0" smtClean="0"/>
              <a:t>q</a:t>
            </a:r>
            <a:r>
              <a:rPr lang="en-US" sz="1700" baseline="-25000" dirty="0" smtClean="0"/>
              <a:t>3</a:t>
            </a:r>
            <a:r>
              <a:rPr lang="en-US" sz="1700" dirty="0" smtClean="0"/>
              <a:t>, </a:t>
            </a:r>
            <a:r>
              <a:rPr lang="en-US" sz="1700" i="1" dirty="0" err="1" smtClean="0"/>
              <a:t>abb</a:t>
            </a:r>
            <a:r>
              <a:rPr lang="en-US" sz="1700" dirty="0" smtClean="0"/>
              <a:t>, </a:t>
            </a:r>
            <a:r>
              <a:rPr lang="en-US" sz="1700" i="1" dirty="0" smtClean="0"/>
              <a:t>ABB</a:t>
            </a:r>
            <a:r>
              <a:rPr lang="en-US" sz="1700" dirty="0" smtClean="0"/>
              <a:t>)</a:t>
            </a:r>
          </a:p>
          <a:p>
            <a:r>
              <a:rPr lang="en-US" sz="1700" dirty="0" smtClean="0"/>
              <a:t>means that the current state is </a:t>
            </a:r>
            <a:r>
              <a:rPr lang="en-US" sz="1700" i="1" dirty="0" smtClean="0"/>
              <a:t>q</a:t>
            </a:r>
            <a:r>
              <a:rPr lang="en-US" sz="1700" baseline="-25000" dirty="0" smtClean="0"/>
              <a:t>3</a:t>
            </a:r>
            <a:r>
              <a:rPr lang="en-US" sz="1700" dirty="0" smtClean="0"/>
              <a:t>, input symbols remaining to be processed are </a:t>
            </a:r>
            <a:r>
              <a:rPr lang="en-US" sz="1700" i="1" dirty="0" err="1" smtClean="0"/>
              <a:t>abb</a:t>
            </a:r>
            <a:r>
              <a:rPr lang="en-US" sz="1700" dirty="0" smtClean="0"/>
              <a:t> and the current stack contents are </a:t>
            </a:r>
            <a:r>
              <a:rPr lang="en-US" sz="1700" i="1" dirty="0" smtClean="0"/>
              <a:t>ABB</a:t>
            </a:r>
            <a:r>
              <a:rPr lang="en-US" sz="1700" dirty="0" smtClean="0"/>
              <a:t>, </a:t>
            </a:r>
            <a:r>
              <a:rPr lang="en-US" sz="1700" i="1" dirty="0" smtClean="0"/>
              <a:t>A</a:t>
            </a:r>
            <a:r>
              <a:rPr lang="en-US" sz="1700" dirty="0" smtClean="0"/>
              <a:t> being the symbol on the top of the stack. Based on our convention, it is understood that the bottom-of-stack symbol </a:t>
            </a:r>
            <a:r>
              <a:rPr lang="en-US" sz="1700" i="1" dirty="0" smtClean="0"/>
              <a:t>z</a:t>
            </a:r>
            <a:r>
              <a:rPr lang="en-US" sz="1700" dirty="0" smtClean="0"/>
              <a:t> is present below these three stack symbols. </a:t>
            </a:r>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a PDA: Example 8.1</a:t>
            </a:r>
            <a:endParaRPr lang="en-US" dirty="0"/>
          </a:p>
        </p:txBody>
      </p:sp>
      <p:sp>
        <p:nvSpPr>
          <p:cNvPr id="3" name="Content Placeholder 2"/>
          <p:cNvSpPr>
            <a:spLocks noGrp="1"/>
          </p:cNvSpPr>
          <p:nvPr>
            <p:ph idx="1"/>
          </p:nvPr>
        </p:nvSpPr>
        <p:spPr/>
        <p:txBody>
          <a:bodyPr/>
          <a:lstStyle/>
          <a:p>
            <a:r>
              <a:rPr lang="en-US" sz="1700" dirty="0" smtClean="0"/>
              <a:t>The language of simple nesting or </a:t>
            </a:r>
            <a:r>
              <a:rPr lang="en-US" sz="1700" dirty="0" err="1" smtClean="0"/>
              <a:t>a</a:t>
            </a:r>
            <a:r>
              <a:rPr lang="en-US" sz="1700" baseline="30000" dirty="0" err="1" smtClean="0"/>
              <a:t>n</a:t>
            </a:r>
            <a:r>
              <a:rPr lang="en-US" sz="1700" dirty="0" err="1" smtClean="0"/>
              <a:t>b</a:t>
            </a:r>
            <a:r>
              <a:rPr lang="en-US" sz="1700" baseline="30000" dirty="0" err="1" smtClean="0"/>
              <a:t>n</a:t>
            </a:r>
            <a:r>
              <a:rPr lang="en-US" sz="1700" dirty="0" smtClean="0"/>
              <a:t>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5" name="Picture 4" descr="C08F002.jpg"/>
          <p:cNvPicPr>
            <a:picLocks noChangeAspect="1"/>
          </p:cNvPicPr>
          <p:nvPr/>
        </p:nvPicPr>
        <p:blipFill>
          <a:blip r:embed="rId2" cstate="print"/>
          <a:stretch>
            <a:fillRect/>
          </a:stretch>
        </p:blipFill>
        <p:spPr>
          <a:xfrm>
            <a:off x="1212484" y="1680531"/>
            <a:ext cx="6719032" cy="3120069"/>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a PDA: Example 8.2</a:t>
            </a:r>
            <a:endParaRPr lang="en-US" dirty="0"/>
          </a:p>
        </p:txBody>
      </p:sp>
      <p:sp>
        <p:nvSpPr>
          <p:cNvPr id="3" name="Content Placeholder 2"/>
          <p:cNvSpPr>
            <a:spLocks noGrp="1"/>
          </p:cNvSpPr>
          <p:nvPr>
            <p:ph idx="1"/>
          </p:nvPr>
        </p:nvSpPr>
        <p:spPr/>
        <p:txBody>
          <a:bodyPr/>
          <a:lstStyle/>
          <a:p>
            <a:r>
              <a:rPr lang="en-US" sz="1700" dirty="0" smtClean="0"/>
              <a:t>Nested if-else statements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5" name="Picture 4" descr="C08F003.jpg"/>
          <p:cNvPicPr>
            <a:picLocks noChangeAspect="1"/>
          </p:cNvPicPr>
          <p:nvPr/>
        </p:nvPicPr>
        <p:blipFill>
          <a:blip r:embed="rId2" cstate="print"/>
          <a:stretch>
            <a:fillRect/>
          </a:stretch>
        </p:blipFill>
        <p:spPr>
          <a:xfrm>
            <a:off x="1943100" y="1573107"/>
            <a:ext cx="5257800" cy="2998893"/>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1056</TotalTime>
  <Words>1447</Words>
  <Application>Microsoft Office PowerPoint</Application>
  <PresentationFormat>On-screen Show (4:3)</PresentationFormat>
  <Paragraphs>142</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Mod</vt:lpstr>
      <vt:lpstr>Theory of Computation: A Problem-Solving Approach</vt:lpstr>
      <vt:lpstr>Learning Objectives</vt:lpstr>
      <vt:lpstr>Machines for Context-Free Languages</vt:lpstr>
      <vt:lpstr>Pushdown Automaton</vt:lpstr>
      <vt:lpstr>Elements of a Pushdown Automaton</vt:lpstr>
      <vt:lpstr>Operations of a PDA</vt:lpstr>
      <vt:lpstr>Language of a PDA</vt:lpstr>
      <vt:lpstr>Constructing a PDA: Example 8.1</vt:lpstr>
      <vt:lpstr>Constructing a PDA: Example 8.2</vt:lpstr>
      <vt:lpstr>Constructing a PDA: Example 8.3</vt:lpstr>
      <vt:lpstr>Example 8.3: Stack Contents</vt:lpstr>
      <vt:lpstr>Example 8.3: Accepting Configuration</vt:lpstr>
      <vt:lpstr>Mantras for Constructing PDAs</vt:lpstr>
      <vt:lpstr>Mantras for PDAs (contd..)</vt:lpstr>
      <vt:lpstr>Converting CFG to PDA</vt:lpstr>
      <vt:lpstr>CFG to PDA: Example 8.4</vt:lpstr>
      <vt:lpstr>Example 8.4: Accepting Configuration</vt:lpstr>
      <vt:lpstr>Another PDA for Example 8.4</vt:lpstr>
      <vt:lpstr>Another Accepting Sequence: Example 8.4</vt:lpstr>
      <vt:lpstr>Converting PDA to CFG: Example 8.5</vt:lpstr>
      <vt:lpstr>Example 8.5: Accepting Configuration</vt:lpstr>
      <vt:lpstr>PDA to CFG: Algorithm</vt:lpstr>
      <vt:lpstr>Deterministic PDA: Example 8.6</vt:lpstr>
      <vt:lpstr>Theorems</vt:lpstr>
      <vt:lpstr>Key Ideas</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157</cp:revision>
  <dcterms:created xsi:type="dcterms:W3CDTF">2011-08-20T05:14:55Z</dcterms:created>
  <dcterms:modified xsi:type="dcterms:W3CDTF">2012-03-06T06:16:11Z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