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257"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12" r:id="rId19"/>
    <p:sldId id="310" r:id="rId20"/>
    <p:sldId id="314" r:id="rId21"/>
    <p:sldId id="313"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3747662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20153859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9: Nature of Context-Free Languages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for CFLs</a:t>
            </a:r>
            <a:endParaRPr lang="en-US" dirty="0"/>
          </a:p>
        </p:txBody>
      </p:sp>
      <p:sp>
        <p:nvSpPr>
          <p:cNvPr id="3" name="Content Placeholder 2"/>
          <p:cNvSpPr>
            <a:spLocks noGrp="1"/>
          </p:cNvSpPr>
          <p:nvPr>
            <p:ph idx="1"/>
          </p:nvPr>
        </p:nvSpPr>
        <p:spPr/>
        <p:txBody>
          <a:bodyPr/>
          <a:lstStyle/>
          <a:p>
            <a:r>
              <a:rPr lang="en-US" sz="1700" dirty="0" smtClean="0"/>
              <a:t>In plain English: Context-free languages are context-free because every non-trivial string in every infinite context-free language (that is not regular) has two correlated repeating patterns at least one of which is not empty and the two patterns are not too far from each other; these two patterns can be repeated in equal numbers any number of times to generate infinitely many strings in the language.</a:t>
            </a:r>
          </a:p>
          <a:p>
            <a:r>
              <a:rPr lang="en-US" sz="1700" dirty="0" smtClean="0"/>
              <a:t>Formally: Every infinite context-free language L has a constant m, specific to that language, such that all strings w, |w| </a:t>
            </a:r>
            <a:r>
              <a:rPr lang="en-US" sz="1700" b="1" dirty="0" smtClean="0">
                <a:sym typeface="Symbol"/>
              </a:rPr>
              <a:t></a:t>
            </a:r>
            <a:r>
              <a:rPr lang="en-US" sz="1700" dirty="0" smtClean="0"/>
              <a:t> m belonging to L can be split into w = </a:t>
            </a:r>
            <a:r>
              <a:rPr lang="en-US" sz="1700" dirty="0" err="1" smtClean="0"/>
              <a:t>uvxyz</a:t>
            </a:r>
            <a:r>
              <a:rPr lang="en-US" sz="1700" dirty="0" smtClean="0"/>
              <a:t>, where |</a:t>
            </a:r>
            <a:r>
              <a:rPr lang="en-US" sz="1700" dirty="0" err="1" smtClean="0"/>
              <a:t>vxy</a:t>
            </a:r>
            <a:r>
              <a:rPr lang="en-US" sz="1700" dirty="0" smtClean="0"/>
              <a:t>| </a:t>
            </a:r>
            <a:r>
              <a:rPr lang="en-US" sz="1700" b="1" dirty="0" smtClean="0">
                <a:sym typeface="Symbol"/>
              </a:rPr>
              <a:t></a:t>
            </a:r>
            <a:r>
              <a:rPr lang="en-US" sz="1700" dirty="0" smtClean="0"/>
              <a:t> m and |</a:t>
            </a:r>
            <a:r>
              <a:rPr lang="en-US" sz="1700" dirty="0" err="1" smtClean="0"/>
              <a:t>vy</a:t>
            </a:r>
            <a:r>
              <a:rPr lang="en-US" sz="1700" dirty="0" smtClean="0"/>
              <a:t>| </a:t>
            </a:r>
            <a:r>
              <a:rPr lang="en-US" sz="1700" b="1" dirty="0" smtClean="0">
                <a:sym typeface="Symbol"/>
              </a:rPr>
              <a:t></a:t>
            </a:r>
            <a:r>
              <a:rPr lang="en-US" sz="1700" dirty="0" smtClean="0"/>
              <a:t> 1 and for all </a:t>
            </a:r>
            <a:r>
              <a:rPr lang="en-US" sz="1700" dirty="0" err="1" smtClean="0"/>
              <a:t>i</a:t>
            </a:r>
            <a:r>
              <a:rPr lang="en-US" sz="1700" dirty="0" smtClean="0"/>
              <a:t> = 0, 1, 2, ..., the strings </a:t>
            </a:r>
            <a:r>
              <a:rPr lang="en-US" sz="1700" dirty="0" err="1" smtClean="0"/>
              <a:t>uv</a:t>
            </a:r>
            <a:r>
              <a:rPr lang="en-US" sz="1700" b="1" baseline="30000" dirty="0" err="1" smtClean="0"/>
              <a:t>i</a:t>
            </a:r>
            <a:r>
              <a:rPr lang="en-US" sz="1700" dirty="0" err="1" smtClean="0"/>
              <a:t>xy</a:t>
            </a:r>
            <a:r>
              <a:rPr lang="en-US" sz="1700" b="1" baseline="30000" dirty="0" err="1" smtClean="0"/>
              <a:t>i</a:t>
            </a:r>
            <a:r>
              <a:rPr lang="en-US" sz="1700" dirty="0" err="1" smtClean="0"/>
              <a:t>z</a:t>
            </a:r>
            <a:r>
              <a:rPr lang="en-US" sz="1700" dirty="0" smtClean="0"/>
              <a:t> belong to L.</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Pumping Lemma True?</a:t>
            </a:r>
            <a:endParaRPr lang="en-US" dirty="0"/>
          </a:p>
        </p:txBody>
      </p:sp>
      <p:sp>
        <p:nvSpPr>
          <p:cNvPr id="3" name="Content Placeholder 2"/>
          <p:cNvSpPr>
            <a:spLocks noGrp="1"/>
          </p:cNvSpPr>
          <p:nvPr>
            <p:ph idx="1"/>
          </p:nvPr>
        </p:nvSpPr>
        <p:spPr/>
        <p:txBody>
          <a:bodyPr>
            <a:normAutofit/>
          </a:bodyPr>
          <a:lstStyle/>
          <a:p>
            <a:pPr marL="0" indent="0">
              <a:buNone/>
            </a:pPr>
            <a:r>
              <a:rPr lang="en-US" sz="1700" dirty="0" smtClean="0"/>
              <a:t>Consider a leftmost derivation of a long string using a Greibach Normal Form grammar for the language. In such a derivation:</a:t>
            </a:r>
          </a:p>
          <a:p>
            <a:pPr lvl="0"/>
            <a:r>
              <a:rPr lang="en-US" sz="1700" dirty="0" smtClean="0"/>
              <a:t>there is no limit on the length of the input string; </a:t>
            </a:r>
          </a:p>
          <a:p>
            <a:pPr lvl="0"/>
            <a:r>
              <a:rPr lang="en-US" sz="1700" dirty="0" smtClean="0"/>
              <a:t>there is no limit on the depth of the derivation tree; </a:t>
            </a:r>
          </a:p>
          <a:p>
            <a:pPr lvl="0"/>
            <a:r>
              <a:rPr lang="en-US" sz="1700" dirty="0" smtClean="0"/>
              <a:t>there is no limit on the length of the path from a leaf node to </a:t>
            </a:r>
            <a:r>
              <a:rPr lang="en-US" sz="1700" i="1" dirty="0" smtClean="0"/>
              <a:t>S</a:t>
            </a:r>
            <a:r>
              <a:rPr lang="en-US" sz="1700" dirty="0" smtClean="0"/>
              <a:t> in the derivation tree; </a:t>
            </a:r>
          </a:p>
          <a:p>
            <a:pPr lvl="0"/>
            <a:r>
              <a:rPr lang="en-US" sz="1700" dirty="0" smtClean="0"/>
              <a:t>but there is a finite number of variables in the grammar, and thus, </a:t>
            </a:r>
          </a:p>
          <a:p>
            <a:pPr lvl="0"/>
            <a:r>
              <a:rPr lang="en-US" sz="1700" dirty="0" smtClean="0"/>
              <a:t>there must be at least one repeated variable along the path. </a:t>
            </a:r>
          </a:p>
          <a:p>
            <a:r>
              <a:rPr lang="en-US" sz="1700" dirty="0" smtClean="0"/>
              <a:t>The productions used at the different occurrences of the repeated variable can be interchanged according to the grammar to either collapse or pull out and expand the derivation tree. This is what is called pumping on </a:t>
            </a:r>
            <a:r>
              <a:rPr lang="en-US" sz="1700" i="1" dirty="0" err="1" smtClean="0"/>
              <a:t>i</a:t>
            </a:r>
            <a:r>
              <a:rPr lang="en-US" sz="1700" dirty="0" smtClean="0"/>
              <a:t> in the Pumping Lemma for CFLs.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700" dirty="0" smtClean="0"/>
              <a:t>The resulting five parts of the yield of the tree are </a:t>
            </a:r>
            <a:r>
              <a:rPr lang="en-US" sz="1700" i="1" dirty="0" smtClean="0"/>
              <a:t>u, v, x, y</a:t>
            </a:r>
            <a:r>
              <a:rPr lang="en-US" sz="1700" dirty="0" smtClean="0"/>
              <a:t> and </a:t>
            </a:r>
            <a:r>
              <a:rPr lang="en-US" sz="1700" i="1" dirty="0" smtClean="0"/>
              <a:t>z</a:t>
            </a:r>
            <a:r>
              <a:rPr lang="en-US" sz="1700" dirty="0" smtClean="0"/>
              <a:t>. </a:t>
            </a:r>
          </a:p>
          <a:p>
            <a:pPr lvl="0"/>
            <a:r>
              <a:rPr lang="en-US" sz="1700" i="1" dirty="0" smtClean="0"/>
              <a:t>u</a:t>
            </a:r>
            <a:r>
              <a:rPr lang="en-US" sz="1700" dirty="0" smtClean="0"/>
              <a:t> is the part derived by everything before the repeating variable </a:t>
            </a:r>
            <a:r>
              <a:rPr lang="en-US" sz="1700" i="1" dirty="0" smtClean="0"/>
              <a:t>T</a:t>
            </a:r>
            <a:r>
              <a:rPr lang="en-US" sz="1700" dirty="0" smtClean="0"/>
              <a:t>; </a:t>
            </a:r>
          </a:p>
          <a:p>
            <a:pPr lvl="0"/>
            <a:r>
              <a:rPr lang="en-US" sz="1700" i="1" dirty="0" smtClean="0"/>
              <a:t>v</a:t>
            </a:r>
            <a:r>
              <a:rPr lang="en-US" sz="1700" dirty="0" smtClean="0"/>
              <a:t> is the part generated by </a:t>
            </a:r>
            <a:r>
              <a:rPr lang="en-US" sz="1700" i="1" dirty="0" smtClean="0"/>
              <a:t>T</a:t>
            </a:r>
            <a:r>
              <a:rPr lang="en-US" sz="1700" dirty="0" smtClean="0"/>
              <a:t> before repeating itself;</a:t>
            </a:r>
          </a:p>
          <a:p>
            <a:pPr lvl="0"/>
            <a:r>
              <a:rPr lang="en-US" sz="1700" i="1" dirty="0" smtClean="0"/>
              <a:t>x</a:t>
            </a:r>
            <a:r>
              <a:rPr lang="en-US" sz="1700" dirty="0" smtClean="0"/>
              <a:t> is the part generated by </a:t>
            </a:r>
            <a:r>
              <a:rPr lang="en-US" sz="1700" i="1" dirty="0" smtClean="0"/>
              <a:t>T</a:t>
            </a:r>
            <a:r>
              <a:rPr lang="en-US" sz="1700" dirty="0" smtClean="0"/>
              <a:t> finally when it stops reappearing; </a:t>
            </a:r>
          </a:p>
          <a:p>
            <a:pPr lvl="0"/>
            <a:r>
              <a:rPr lang="en-US" sz="1700" i="1" dirty="0" smtClean="0"/>
              <a:t>y</a:t>
            </a:r>
            <a:r>
              <a:rPr lang="en-US" sz="1700" dirty="0" smtClean="0"/>
              <a:t> is the part that is generated by </a:t>
            </a:r>
            <a:r>
              <a:rPr lang="en-US" sz="1700" i="1" dirty="0" smtClean="0"/>
              <a:t>T</a:t>
            </a:r>
            <a:r>
              <a:rPr lang="en-US" sz="1700" dirty="0" smtClean="0"/>
              <a:t> after repeating itself;</a:t>
            </a:r>
          </a:p>
          <a:p>
            <a:pPr lvl="0"/>
            <a:r>
              <a:rPr lang="en-US" sz="1700" i="1" dirty="0" smtClean="0"/>
              <a:t>z</a:t>
            </a:r>
            <a:r>
              <a:rPr lang="en-US" sz="1700" dirty="0" smtClean="0"/>
              <a:t> is the part generated by everything after </a:t>
            </a:r>
            <a:r>
              <a:rPr lang="en-US" sz="1700" i="1" dirty="0" smtClean="0"/>
              <a:t>T</a:t>
            </a:r>
            <a:r>
              <a:rPr lang="en-US" sz="1700" dirty="0" smtClean="0"/>
              <a:t>.</a:t>
            </a:r>
          </a:p>
          <a:p>
            <a:pPr lvl="0"/>
            <a:endParaRPr lang="en-US" sz="1700" dirty="0"/>
          </a:p>
          <a:p>
            <a:pPr lvl="0"/>
            <a:endParaRPr lang="en-US" sz="1700" dirty="0" smtClean="0"/>
          </a:p>
          <a:p>
            <a:pPr lvl="0"/>
            <a:r>
              <a:rPr lang="en-US" sz="1700" dirty="0" smtClean="0"/>
              <a:t>With the same set of productions, the following two derivations must also be possible:</a:t>
            </a:r>
          </a:p>
          <a:p>
            <a:pPr>
              <a:buNone/>
            </a:pPr>
            <a:endParaRPr lang="en-US" sz="1700" dirty="0"/>
          </a:p>
        </p:txBody>
      </p:sp>
      <p:pic>
        <p:nvPicPr>
          <p:cNvPr id="5" name="Picture 4" descr="Ch9Temp1.bmp"/>
          <p:cNvPicPr>
            <a:picLocks noChangeAspect="1"/>
          </p:cNvPicPr>
          <p:nvPr/>
        </p:nvPicPr>
        <p:blipFill rotWithShape="1">
          <a:blip r:embed="rId2" cstate="print"/>
          <a:srcRect l="5405" t="67519"/>
          <a:stretch/>
        </p:blipFill>
        <p:spPr>
          <a:xfrm>
            <a:off x="378372" y="5023945"/>
            <a:ext cx="7955429" cy="767255"/>
          </a:xfrm>
          <a:prstGeom prst="rect">
            <a:avLst/>
          </a:prstGeom>
        </p:spPr>
      </p:pic>
      <p:sp>
        <p:nvSpPr>
          <p:cNvPr id="2" name="Title 1"/>
          <p:cNvSpPr>
            <a:spLocks noGrp="1"/>
          </p:cNvSpPr>
          <p:nvPr>
            <p:ph type="title"/>
          </p:nvPr>
        </p:nvSpPr>
        <p:spPr/>
        <p:txBody>
          <a:bodyPr/>
          <a:lstStyle/>
          <a:p>
            <a:r>
              <a:rPr lang="en-US" dirty="0" smtClean="0"/>
              <a:t>Why Pumping Lemma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6" name="Picture 5" descr="Ch9Temp1.bmp"/>
          <p:cNvPicPr>
            <a:picLocks noChangeAspect="1"/>
          </p:cNvPicPr>
          <p:nvPr/>
        </p:nvPicPr>
        <p:blipFill rotWithShape="1">
          <a:blip r:embed="rId2" cstate="print"/>
          <a:srcRect l="50000" t="4894" r="31514" b="50000"/>
          <a:stretch/>
        </p:blipFill>
        <p:spPr>
          <a:xfrm>
            <a:off x="3794666" y="3581400"/>
            <a:ext cx="1554669" cy="1065486"/>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Pumping Lemma (contd..)</a:t>
            </a:r>
            <a:endParaRPr lang="en-US" dirty="0"/>
          </a:p>
        </p:txBody>
      </p:sp>
      <p:pic>
        <p:nvPicPr>
          <p:cNvPr id="5" name="Content Placeholder 4" descr="C09F002.jpg"/>
          <p:cNvPicPr>
            <a:picLocks noGrp="1" noChangeAspect="1"/>
          </p:cNvPicPr>
          <p:nvPr>
            <p:ph idx="1"/>
          </p:nvPr>
        </p:nvPicPr>
        <p:blipFill>
          <a:blip r:embed="rId2" cstate="print"/>
          <a:stretch>
            <a:fillRect/>
          </a:stretch>
        </p:blipFill>
        <p:spPr>
          <a:xfrm>
            <a:off x="2578608" y="1219200"/>
            <a:ext cx="3986784" cy="4705432"/>
          </a:xfrm>
        </p:spPr>
      </p:pic>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Pumping Lemma: Example 9.1</a:t>
            </a:r>
            <a:endParaRPr lang="en-US" dirty="0"/>
          </a:p>
        </p:txBody>
      </p:sp>
      <p:sp>
        <p:nvSpPr>
          <p:cNvPr id="3" name="Content Placeholder 2"/>
          <p:cNvSpPr>
            <a:spLocks noGrp="1"/>
          </p:cNvSpPr>
          <p:nvPr>
            <p:ph idx="1"/>
          </p:nvPr>
        </p:nvSpPr>
        <p:spPr/>
        <p:txBody>
          <a:bodyPr/>
          <a:lstStyle/>
          <a:p>
            <a:r>
              <a:rPr lang="en-US" sz="1700" dirty="0" smtClean="0"/>
              <a:t>We cannot construct a CFG or PDA for a language such as </a:t>
            </a:r>
            <a:r>
              <a:rPr lang="en-US" sz="1700" i="1" dirty="0" err="1" smtClean="0"/>
              <a:t>a</a:t>
            </a:r>
            <a:r>
              <a:rPr lang="en-US" sz="1700" baseline="30000" dirty="0" err="1" smtClean="0"/>
              <a:t>n</a:t>
            </a:r>
            <a:r>
              <a:rPr lang="en-US" sz="1700" i="1" dirty="0" err="1" smtClean="0"/>
              <a:t>b</a:t>
            </a:r>
            <a:r>
              <a:rPr lang="en-US" sz="1700" baseline="30000" dirty="0" err="1" smtClean="0"/>
              <a:t>n</a:t>
            </a:r>
            <a:r>
              <a:rPr lang="en-US" sz="1700" i="1" dirty="0" err="1" smtClean="0"/>
              <a:t>c</a:t>
            </a:r>
            <a:r>
              <a:rPr lang="en-US" sz="1700" baseline="30000" dirty="0" err="1" smtClean="0"/>
              <a:t>n</a:t>
            </a:r>
            <a:endParaRPr lang="en-US" sz="1700" baseline="30000" dirty="0" smtClean="0"/>
          </a:p>
          <a:p>
            <a:r>
              <a:rPr lang="en-US" sz="1700" dirty="0" smtClean="0"/>
              <a:t>Now let us prove that this language is not context-free. In a proof by contradiction using the Pumping Lemma, choose </a:t>
            </a:r>
            <a:r>
              <a:rPr lang="en-US" sz="1700" i="1" dirty="0" smtClean="0"/>
              <a:t>w</a:t>
            </a:r>
            <a:r>
              <a:rPr lang="en-US" sz="1700" dirty="0" smtClean="0"/>
              <a:t> = </a:t>
            </a:r>
            <a:r>
              <a:rPr lang="en-US" sz="1700" i="1" dirty="0" err="1" smtClean="0"/>
              <a:t>a</a:t>
            </a:r>
            <a:r>
              <a:rPr lang="en-US" sz="1700" baseline="30000" dirty="0" err="1" smtClean="0"/>
              <a:t>m</a:t>
            </a:r>
            <a:r>
              <a:rPr lang="en-US" sz="1700" i="1" dirty="0" err="1" smtClean="0"/>
              <a:t>b</a:t>
            </a:r>
            <a:r>
              <a:rPr lang="en-US" sz="1700" baseline="30000" dirty="0" err="1" smtClean="0"/>
              <a:t>m</a:t>
            </a:r>
            <a:r>
              <a:rPr lang="en-US" sz="1700" i="1" dirty="0" err="1" smtClean="0"/>
              <a:t>c</a:t>
            </a:r>
            <a:r>
              <a:rPr lang="en-US" sz="1700" baseline="30000" dirty="0" err="1" smtClean="0"/>
              <a:t>m</a:t>
            </a:r>
            <a:endParaRPr lang="en-US" sz="1700" baseline="30000" dirty="0" smtClean="0"/>
          </a:p>
          <a:p>
            <a:r>
              <a:rPr lang="en-US" sz="1700" dirty="0" smtClean="0"/>
              <a:t>Possible Cases: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4" descr="C09F003.jpg"/>
          <p:cNvPicPr>
            <a:picLocks noChangeAspect="1"/>
          </p:cNvPicPr>
          <p:nvPr/>
        </p:nvPicPr>
        <p:blipFill>
          <a:blip r:embed="rId2" cstate="print"/>
          <a:stretch>
            <a:fillRect/>
          </a:stretch>
        </p:blipFill>
        <p:spPr>
          <a:xfrm>
            <a:off x="2433495" y="2133600"/>
            <a:ext cx="4277011" cy="388335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Example 9.1 (contd..)</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1026" name="Picture 2"/>
          <p:cNvPicPr>
            <a:picLocks noGrp="1" noChangeAspect="1" noChangeArrowheads="1"/>
          </p:cNvPicPr>
          <p:nvPr>
            <p:ph idx="1"/>
          </p:nvPr>
        </p:nvPicPr>
        <p:blipFill rotWithShape="1">
          <a:blip r:embed="rId2" cstate="print"/>
          <a:srcRect t="5078" r="1305"/>
          <a:stretch/>
        </p:blipFill>
        <p:spPr bwMode="auto">
          <a:xfrm>
            <a:off x="96342" y="914400"/>
            <a:ext cx="8834446" cy="2897734"/>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Example 9.2</a:t>
            </a:r>
            <a:endParaRPr lang="en-US" dirty="0"/>
          </a:p>
        </p:txBody>
      </p:sp>
      <p:sp>
        <p:nvSpPr>
          <p:cNvPr id="3" name="Content Placeholder 2"/>
          <p:cNvSpPr>
            <a:spLocks noGrp="1"/>
          </p:cNvSpPr>
          <p:nvPr>
            <p:ph idx="1"/>
          </p:nvPr>
        </p:nvSpPr>
        <p:spPr/>
        <p:txBody>
          <a:bodyPr/>
          <a:lstStyle/>
          <a:p>
            <a:r>
              <a:rPr lang="en-US" sz="1700" dirty="0" smtClean="0"/>
              <a:t>To show that </a:t>
            </a:r>
            <a:r>
              <a:rPr lang="en-US" sz="1700" i="1" dirty="0" err="1" smtClean="0"/>
              <a:t>ww</a:t>
            </a:r>
            <a:r>
              <a:rPr lang="en-US" sz="1700" dirty="0" smtClean="0"/>
              <a:t> is not context-free:</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5" name="Picture 4" descr="Ch9Temp3.bmp"/>
          <p:cNvPicPr>
            <a:picLocks noChangeAspect="1"/>
          </p:cNvPicPr>
          <p:nvPr/>
        </p:nvPicPr>
        <p:blipFill>
          <a:blip r:embed="rId2" cstate="print"/>
          <a:stretch>
            <a:fillRect/>
          </a:stretch>
        </p:blipFill>
        <p:spPr>
          <a:xfrm>
            <a:off x="282280" y="1371600"/>
            <a:ext cx="8579441" cy="3172339"/>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Pumping Lemma: Example 9.3</a:t>
            </a:r>
            <a:endParaRPr lang="en-US" dirty="0"/>
          </a:p>
        </p:txBody>
      </p:sp>
      <p:sp>
        <p:nvSpPr>
          <p:cNvPr id="3" name="Content Placeholder 2"/>
          <p:cNvSpPr>
            <a:spLocks noGrp="1"/>
          </p:cNvSpPr>
          <p:nvPr>
            <p:ph idx="1"/>
          </p:nvPr>
        </p:nvSpPr>
        <p:spPr/>
        <p:txBody>
          <a:bodyPr/>
          <a:lstStyle/>
          <a:p>
            <a:r>
              <a:rPr lang="en-US" sz="1700" dirty="0" smtClean="0"/>
              <a:t>The formal language of </a:t>
            </a:r>
            <a:r>
              <a:rPr lang="en-US" sz="1700" i="1" dirty="0" smtClean="0"/>
              <a:t>multiplication is not a context-free language.</a:t>
            </a:r>
          </a:p>
          <a:p>
            <a:r>
              <a:rPr lang="en-US" sz="1700" i="1" dirty="0" err="1" smtClean="0"/>
              <a:t>a</a:t>
            </a:r>
            <a:r>
              <a:rPr lang="en-US" sz="1700" baseline="30000" dirty="0" err="1" smtClean="0"/>
              <a:t>p</a:t>
            </a:r>
            <a:r>
              <a:rPr lang="en-US" sz="1700" i="1" dirty="0" err="1" smtClean="0"/>
              <a:t>b</a:t>
            </a:r>
            <a:r>
              <a:rPr lang="en-US" sz="1700" baseline="30000" dirty="0" err="1" smtClean="0"/>
              <a:t>q</a:t>
            </a:r>
            <a:r>
              <a:rPr lang="en-US" sz="1700" i="1" dirty="0" err="1" smtClean="0"/>
              <a:t>c</a:t>
            </a:r>
            <a:r>
              <a:rPr lang="en-US" sz="1700" baseline="30000" dirty="0" err="1" smtClean="0"/>
              <a:t>r</a:t>
            </a:r>
            <a:r>
              <a:rPr lang="en-US" sz="1700" i="1" dirty="0" smtClean="0"/>
              <a:t> </a:t>
            </a:r>
            <a:r>
              <a:rPr lang="en-US" sz="1700" dirty="0" smtClean="0"/>
              <a:t> where r = p x q</a:t>
            </a:r>
          </a:p>
          <a:p>
            <a:r>
              <a:rPr lang="en-US" sz="1700" dirty="0" smtClean="0"/>
              <a:t>Choose </a:t>
            </a:r>
            <a:r>
              <a:rPr lang="en-US" sz="1700" i="1" dirty="0" smtClean="0"/>
              <a:t>w</a:t>
            </a:r>
            <a:r>
              <a:rPr lang="en-US" sz="1700" dirty="0" smtClean="0"/>
              <a:t> = </a:t>
            </a:r>
            <a:r>
              <a:rPr lang="en-US" sz="1700" i="1" dirty="0" err="1" smtClean="0"/>
              <a:t>a</a:t>
            </a:r>
            <a:r>
              <a:rPr lang="en-US" sz="1700" baseline="30000" dirty="0" err="1" smtClean="0"/>
              <a:t>m</a:t>
            </a:r>
            <a:r>
              <a:rPr lang="en-US" sz="1700" i="1" dirty="0" err="1" smtClean="0"/>
              <a:t>b</a:t>
            </a:r>
            <a:r>
              <a:rPr lang="en-US" sz="1700" baseline="30000" dirty="0" err="1" smtClean="0"/>
              <a:t>m</a:t>
            </a:r>
            <a:r>
              <a:rPr lang="en-US" sz="1700" i="1" dirty="0" err="1" smtClean="0"/>
              <a:t>c</a:t>
            </a:r>
            <a:r>
              <a:rPr lang="en-US" sz="1700" baseline="30000" dirty="0" err="1" smtClean="0"/>
              <a:t>m</a:t>
            </a:r>
            <a:r>
              <a:rPr lang="en-US" sz="1700" baseline="30000" dirty="0" smtClean="0"/>
              <a:t> x m</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4" descr="Ch9Temp4.bmp"/>
          <p:cNvPicPr>
            <a:picLocks noChangeAspect="1"/>
          </p:cNvPicPr>
          <p:nvPr/>
        </p:nvPicPr>
        <p:blipFill>
          <a:blip r:embed="rId2" cstate="print"/>
          <a:stretch>
            <a:fillRect/>
          </a:stretch>
        </p:blipFill>
        <p:spPr>
          <a:xfrm>
            <a:off x="270149" y="2133600"/>
            <a:ext cx="8603703" cy="295275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normAutofit/>
          </a:bodyPr>
          <a:lstStyle/>
          <a:p>
            <a:r>
              <a:rPr lang="en-US" sz="1700" b="1" dirty="0" smtClean="0"/>
              <a:t>Theorem 16:</a:t>
            </a:r>
            <a:r>
              <a:rPr lang="en-US" sz="1700" dirty="0" smtClean="0"/>
              <a:t> </a:t>
            </a:r>
            <a:r>
              <a:rPr lang="en-US" sz="1700" i="1" dirty="0" smtClean="0"/>
              <a:t>Closure properties of CFL</a:t>
            </a:r>
            <a:r>
              <a:rPr lang="en-US" sz="1700" dirty="0" smtClean="0"/>
              <a:t>: Context-free languages are closed under union, concatenation and *-closure. </a:t>
            </a:r>
          </a:p>
          <a:p>
            <a:r>
              <a:rPr lang="en-US" sz="1700" b="1" dirty="0" smtClean="0"/>
              <a:t>Corollary 16.1:</a:t>
            </a:r>
            <a:r>
              <a:rPr lang="en-US" sz="1700" dirty="0" smtClean="0"/>
              <a:t> CFLs are not closed under complementation, intersection or set-difference.</a:t>
            </a:r>
          </a:p>
          <a:p>
            <a:r>
              <a:rPr lang="en-US" sz="1700" b="1" dirty="0" smtClean="0"/>
              <a:t>Theorem 17:</a:t>
            </a:r>
            <a:r>
              <a:rPr lang="en-US" sz="1700" dirty="0" smtClean="0"/>
              <a:t> </a:t>
            </a:r>
            <a:r>
              <a:rPr lang="en-US" sz="1700" i="1" dirty="0" smtClean="0"/>
              <a:t>Pumping Lemma for CFL</a:t>
            </a:r>
            <a:r>
              <a:rPr lang="en-US" sz="1700" dirty="0" smtClean="0"/>
              <a:t>: Every infinite context-free language</a:t>
            </a:r>
            <a:r>
              <a:rPr lang="en-US" sz="1700" i="1" dirty="0" smtClean="0"/>
              <a:t> L </a:t>
            </a:r>
            <a:r>
              <a:rPr lang="en-US" sz="1700" dirty="0" smtClean="0"/>
              <a:t>has a constant</a:t>
            </a:r>
            <a:r>
              <a:rPr lang="en-US" sz="1700" i="1" dirty="0" smtClean="0"/>
              <a:t> m</a:t>
            </a:r>
            <a:r>
              <a:rPr lang="en-US" sz="1700" dirty="0" smtClean="0"/>
              <a:t>, specific to that language, such that all strings </a:t>
            </a:r>
            <a:r>
              <a:rPr lang="en-US" sz="1700" i="1" dirty="0" smtClean="0"/>
              <a:t>w</a:t>
            </a:r>
            <a:r>
              <a:rPr lang="en-US" sz="1700" dirty="0" smtClean="0"/>
              <a:t>, |</a:t>
            </a:r>
            <a:r>
              <a:rPr lang="en-US" sz="1700" i="1" dirty="0" smtClean="0"/>
              <a:t>w</a:t>
            </a:r>
            <a:r>
              <a:rPr lang="en-US" sz="1700" dirty="0" smtClean="0"/>
              <a:t>|</a:t>
            </a:r>
            <a:r>
              <a:rPr lang="en-US" sz="1700" i="1" dirty="0" smtClean="0"/>
              <a:t> </a:t>
            </a:r>
            <a:r>
              <a:rPr lang="en-US" sz="1700" b="1" i="1" dirty="0" smtClean="0">
                <a:sym typeface="Symbol"/>
              </a:rPr>
              <a:t></a:t>
            </a:r>
            <a:r>
              <a:rPr lang="en-US" sz="1700" b="1" i="1" dirty="0" smtClean="0"/>
              <a:t> </a:t>
            </a:r>
            <a:r>
              <a:rPr lang="en-US" sz="1700" i="1" dirty="0" smtClean="0"/>
              <a:t> m </a:t>
            </a:r>
            <a:r>
              <a:rPr lang="en-US" sz="1700" dirty="0" smtClean="0"/>
              <a:t>belonging to</a:t>
            </a:r>
            <a:r>
              <a:rPr lang="en-US" sz="1700" i="1" dirty="0" smtClean="0"/>
              <a:t> L</a:t>
            </a:r>
            <a:r>
              <a:rPr lang="en-US" sz="1700" dirty="0" smtClean="0"/>
              <a:t> can be split into</a:t>
            </a:r>
            <a:r>
              <a:rPr lang="en-US" sz="1700" i="1" dirty="0" smtClean="0"/>
              <a:t> w = </a:t>
            </a:r>
            <a:r>
              <a:rPr lang="en-US" sz="1700" i="1" dirty="0" err="1" smtClean="0"/>
              <a:t>uvxyz</a:t>
            </a:r>
            <a:r>
              <a:rPr lang="en-US" sz="1700" dirty="0" smtClean="0"/>
              <a:t>, where |</a:t>
            </a:r>
            <a:r>
              <a:rPr lang="en-US" sz="1700" i="1" dirty="0" err="1" smtClean="0"/>
              <a:t>vxy</a:t>
            </a:r>
            <a:r>
              <a:rPr lang="en-US" sz="1700" dirty="0" smtClean="0"/>
              <a:t>|</a:t>
            </a:r>
            <a:r>
              <a:rPr lang="en-US" sz="1700" i="1" dirty="0" smtClean="0"/>
              <a:t> </a:t>
            </a:r>
            <a:r>
              <a:rPr lang="en-US" sz="1700" b="1" i="1" dirty="0" smtClean="0">
                <a:sym typeface="Symbol"/>
              </a:rPr>
              <a:t></a:t>
            </a:r>
            <a:r>
              <a:rPr lang="en-US" sz="1700" b="1" i="1" dirty="0" smtClean="0"/>
              <a:t> </a:t>
            </a:r>
            <a:r>
              <a:rPr lang="en-US" sz="1700" i="1" dirty="0" smtClean="0"/>
              <a:t> m </a:t>
            </a:r>
            <a:r>
              <a:rPr lang="en-US" sz="1700" dirty="0" smtClean="0"/>
              <a:t>and</a:t>
            </a:r>
            <a:r>
              <a:rPr lang="en-US" sz="1700" i="1" dirty="0" smtClean="0"/>
              <a:t> </a:t>
            </a:r>
            <a:r>
              <a:rPr lang="en-US" sz="1700" dirty="0" smtClean="0"/>
              <a:t>|</a:t>
            </a:r>
            <a:r>
              <a:rPr lang="en-US" sz="1700" i="1" dirty="0" err="1" smtClean="0"/>
              <a:t>vy</a:t>
            </a:r>
            <a:r>
              <a:rPr lang="en-US" sz="1700" dirty="0" smtClean="0"/>
              <a:t>|</a:t>
            </a:r>
            <a:r>
              <a:rPr lang="en-US" sz="1700" i="1" dirty="0" smtClean="0"/>
              <a:t> </a:t>
            </a:r>
            <a:r>
              <a:rPr lang="en-US" sz="1700" b="1" i="1" dirty="0" smtClean="0">
                <a:sym typeface="Symbol"/>
              </a:rPr>
              <a:t></a:t>
            </a:r>
            <a:r>
              <a:rPr lang="en-US" sz="1700" b="1" i="1" dirty="0" smtClean="0"/>
              <a:t> </a:t>
            </a:r>
            <a:r>
              <a:rPr lang="en-US" sz="1700" i="1" dirty="0" smtClean="0"/>
              <a:t> 1 </a:t>
            </a:r>
            <a:r>
              <a:rPr lang="en-US" sz="1700" dirty="0" smtClean="0"/>
              <a:t>and for all</a:t>
            </a:r>
            <a:r>
              <a:rPr lang="en-US" sz="1700" i="1" dirty="0" smtClean="0"/>
              <a:t> </a:t>
            </a:r>
            <a:r>
              <a:rPr lang="en-US" sz="1700" i="1" dirty="0" err="1" smtClean="0"/>
              <a:t>i</a:t>
            </a:r>
            <a:r>
              <a:rPr lang="en-US" sz="1700" i="1" dirty="0" smtClean="0"/>
              <a:t> = 0, 1, 2, ..., </a:t>
            </a:r>
            <a:r>
              <a:rPr lang="en-US" sz="1700" dirty="0" smtClean="0"/>
              <a:t>the strings</a:t>
            </a:r>
            <a:r>
              <a:rPr lang="en-US" sz="1700" i="1" dirty="0" smtClean="0"/>
              <a:t> </a:t>
            </a:r>
            <a:r>
              <a:rPr lang="en-US" sz="1700" i="1" dirty="0" err="1" smtClean="0"/>
              <a:t>uv</a:t>
            </a:r>
            <a:r>
              <a:rPr lang="en-US" sz="1700" b="1" i="1" baseline="30000" dirty="0" err="1" smtClean="0"/>
              <a:t>i</a:t>
            </a:r>
            <a:r>
              <a:rPr lang="en-US" sz="1700" i="1" dirty="0" err="1" smtClean="0"/>
              <a:t>xy</a:t>
            </a:r>
            <a:r>
              <a:rPr lang="en-US" sz="1700" b="1" i="1" baseline="30000" dirty="0" err="1" smtClean="0"/>
              <a:t>i</a:t>
            </a:r>
            <a:r>
              <a:rPr lang="en-US" sz="1700" i="1" dirty="0" err="1" smtClean="0"/>
              <a:t>z</a:t>
            </a:r>
            <a:r>
              <a:rPr lang="en-US" sz="1700" i="1" dirty="0" smtClean="0"/>
              <a:t> </a:t>
            </a:r>
            <a:r>
              <a:rPr lang="en-US" sz="1700" dirty="0" smtClean="0"/>
              <a:t>belong to</a:t>
            </a:r>
            <a:r>
              <a:rPr lang="en-US" sz="1700" i="1" dirty="0" smtClean="0"/>
              <a:t> L</a:t>
            </a:r>
            <a:r>
              <a:rPr lang="en-US" sz="1700" dirty="0" smtClean="0"/>
              <a:t>.</a:t>
            </a:r>
          </a:p>
          <a:p>
            <a:r>
              <a:rPr lang="en-US" sz="1700" b="1" dirty="0" smtClean="0"/>
              <a:t>Theorem 18:</a:t>
            </a:r>
            <a:r>
              <a:rPr lang="en-US" sz="1700" dirty="0" smtClean="0"/>
              <a:t> </a:t>
            </a:r>
            <a:r>
              <a:rPr lang="en-US" sz="1700" i="1" dirty="0" smtClean="0"/>
              <a:t>Ogden’s Lemma</a:t>
            </a:r>
            <a:r>
              <a:rPr lang="en-US" sz="1700" dirty="0" smtClean="0"/>
              <a:t>: Every infinite context-free language</a:t>
            </a:r>
            <a:r>
              <a:rPr lang="en-US" sz="1700" i="1" dirty="0" smtClean="0"/>
              <a:t> L </a:t>
            </a:r>
            <a:r>
              <a:rPr lang="en-US" sz="1700" dirty="0" smtClean="0"/>
              <a:t>has a constant</a:t>
            </a:r>
            <a:r>
              <a:rPr lang="en-US" sz="1700" i="1" dirty="0" smtClean="0"/>
              <a:t> m</a:t>
            </a:r>
            <a:r>
              <a:rPr lang="en-US" sz="1700" dirty="0" smtClean="0"/>
              <a:t>, specific to that language, such that all strings </a:t>
            </a:r>
            <a:r>
              <a:rPr lang="en-US" sz="1700" i="1" dirty="0" smtClean="0"/>
              <a:t>w</a:t>
            </a:r>
            <a:r>
              <a:rPr lang="en-US" sz="1700" dirty="0" smtClean="0"/>
              <a:t>, |</a:t>
            </a:r>
            <a:r>
              <a:rPr lang="en-US" sz="1700" i="1" dirty="0" smtClean="0"/>
              <a:t>w</a:t>
            </a:r>
            <a:r>
              <a:rPr lang="en-US" sz="1700" dirty="0" smtClean="0"/>
              <a:t>|</a:t>
            </a:r>
            <a:r>
              <a:rPr lang="en-US" sz="1700" i="1" dirty="0" smtClean="0"/>
              <a:t> </a:t>
            </a:r>
            <a:r>
              <a:rPr lang="en-US" sz="1700" b="1" i="1" dirty="0" smtClean="0">
                <a:sym typeface="Symbol"/>
              </a:rPr>
              <a:t></a:t>
            </a:r>
            <a:r>
              <a:rPr lang="en-US" sz="1700" b="1" i="1" dirty="0" smtClean="0"/>
              <a:t> </a:t>
            </a:r>
            <a:r>
              <a:rPr lang="en-US" sz="1700" i="1" dirty="0" smtClean="0"/>
              <a:t> m </a:t>
            </a:r>
            <a:r>
              <a:rPr lang="en-US" sz="1700" dirty="0" smtClean="0"/>
              <a:t>belonging to</a:t>
            </a:r>
            <a:r>
              <a:rPr lang="en-US" sz="1700" i="1" dirty="0" smtClean="0"/>
              <a:t> L</a:t>
            </a:r>
            <a:r>
              <a:rPr lang="en-US" sz="1700" dirty="0" smtClean="0"/>
              <a:t> can be marked (or distinguished) at any </a:t>
            </a:r>
            <a:r>
              <a:rPr lang="en-US" sz="1700" i="1" dirty="0" smtClean="0"/>
              <a:t>m</a:t>
            </a:r>
            <a:r>
              <a:rPr lang="en-US" sz="1700" dirty="0" smtClean="0"/>
              <a:t> or more symbols and split into</a:t>
            </a:r>
            <a:r>
              <a:rPr lang="en-US" sz="1700" i="1" dirty="0" smtClean="0"/>
              <a:t> w = </a:t>
            </a:r>
            <a:r>
              <a:rPr lang="en-US" sz="1700" i="1" dirty="0" err="1" smtClean="0"/>
              <a:t>uvxyz</a:t>
            </a:r>
            <a:r>
              <a:rPr lang="en-US" sz="1700" dirty="0" smtClean="0"/>
              <a:t>, where </a:t>
            </a:r>
            <a:r>
              <a:rPr lang="en-US" sz="1700" i="1" dirty="0" err="1" smtClean="0"/>
              <a:t>vxy</a:t>
            </a:r>
            <a:r>
              <a:rPr lang="en-US" sz="1700" i="1" dirty="0" smtClean="0"/>
              <a:t> </a:t>
            </a:r>
            <a:r>
              <a:rPr lang="en-US" sz="1700" dirty="0" smtClean="0"/>
              <a:t>has at most </a:t>
            </a:r>
            <a:r>
              <a:rPr lang="en-US" sz="1700" i="1" dirty="0" smtClean="0"/>
              <a:t>m</a:t>
            </a:r>
            <a:r>
              <a:rPr lang="en-US" sz="1700" dirty="0" smtClean="0"/>
              <a:t> marked symbols,</a:t>
            </a:r>
            <a:r>
              <a:rPr lang="en-US" sz="1700" i="1" dirty="0" smtClean="0"/>
              <a:t> </a:t>
            </a:r>
            <a:r>
              <a:rPr lang="en-US" sz="1700" i="1" dirty="0" err="1" smtClean="0"/>
              <a:t>vy</a:t>
            </a:r>
            <a:r>
              <a:rPr lang="en-US" sz="1700" i="1" dirty="0" smtClean="0"/>
              <a:t> </a:t>
            </a:r>
            <a:r>
              <a:rPr lang="en-US" sz="1700" dirty="0" smtClean="0"/>
              <a:t>contains at least one marked symbol and for all</a:t>
            </a:r>
            <a:r>
              <a:rPr lang="en-US" sz="1700" i="1" dirty="0" smtClean="0"/>
              <a:t> </a:t>
            </a:r>
            <a:r>
              <a:rPr lang="en-US" sz="1700" i="1" dirty="0" err="1" smtClean="0"/>
              <a:t>i</a:t>
            </a:r>
            <a:r>
              <a:rPr lang="en-US" sz="1700" i="1" dirty="0" smtClean="0"/>
              <a:t> = 0, 1, 2, ..., </a:t>
            </a:r>
            <a:r>
              <a:rPr lang="en-US" sz="1700" dirty="0" smtClean="0"/>
              <a:t>the strings</a:t>
            </a:r>
            <a:r>
              <a:rPr lang="en-US" sz="1700" i="1" dirty="0" smtClean="0"/>
              <a:t> </a:t>
            </a:r>
            <a:r>
              <a:rPr lang="en-US" sz="1700" i="1" dirty="0" err="1" smtClean="0"/>
              <a:t>uv</a:t>
            </a:r>
            <a:r>
              <a:rPr lang="en-US" sz="1700" b="1" i="1" baseline="30000" dirty="0" err="1" smtClean="0"/>
              <a:t>i</a:t>
            </a:r>
            <a:r>
              <a:rPr lang="en-US" sz="1700" i="1" dirty="0" err="1" smtClean="0"/>
              <a:t>xy</a:t>
            </a:r>
            <a:r>
              <a:rPr lang="en-US" sz="1700" b="1" i="1" baseline="30000" dirty="0" err="1" smtClean="0"/>
              <a:t>i</a:t>
            </a:r>
            <a:r>
              <a:rPr lang="en-US" sz="1700" i="1" dirty="0" err="1" smtClean="0"/>
              <a:t>z</a:t>
            </a:r>
            <a:r>
              <a:rPr lang="en-US" sz="1700" i="1" dirty="0" smtClean="0"/>
              <a:t> </a:t>
            </a:r>
            <a:r>
              <a:rPr lang="en-US" sz="1700" dirty="0" smtClean="0"/>
              <a:t>belong to</a:t>
            </a:r>
            <a:r>
              <a:rPr lang="en-US" sz="1700" i="1" dirty="0" smtClean="0"/>
              <a:t> L</a:t>
            </a:r>
            <a:r>
              <a:rPr lang="en-US" sz="1700" dirty="0" smtClean="0"/>
              <a:t>.</a:t>
            </a:r>
          </a:p>
          <a:p>
            <a:r>
              <a:rPr lang="en-US" sz="1700" b="1" dirty="0" smtClean="0"/>
              <a:t>Theorem 19:</a:t>
            </a:r>
            <a:r>
              <a:rPr lang="en-US" sz="1700" dirty="0" smtClean="0"/>
              <a:t> </a:t>
            </a:r>
            <a:r>
              <a:rPr lang="en-US" sz="1700" i="1" dirty="0" smtClean="0"/>
              <a:t>Decidable Questions about CFL</a:t>
            </a:r>
            <a:r>
              <a:rPr lang="en-US" sz="1700" dirty="0" smtClean="0"/>
              <a:t>:</a:t>
            </a:r>
            <a:r>
              <a:rPr lang="en-US" sz="1700" i="1" dirty="0" smtClean="0"/>
              <a:t> </a:t>
            </a:r>
            <a:r>
              <a:rPr lang="en-US" sz="1700" dirty="0" smtClean="0"/>
              <a:t>Algorithms exist to determine if a given context-free language is empty, finite or infinite; an algorithm exists to determine if a given string belongs to the language of a given context-free grammar.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Combining context-free languages is not as simple as combining regular languages. Context-free languages are well-behaved only under the operations of union, concatenation and *-closure.</a:t>
            </a:r>
          </a:p>
          <a:p>
            <a:pPr lvl="0"/>
            <a:r>
              <a:rPr lang="en-US" sz="1700" dirty="0" smtClean="0"/>
              <a:t>The complement of a context-free language or the intersection or set difference of two context-free languages may or may not be context-free.</a:t>
            </a:r>
          </a:p>
          <a:p>
            <a:pPr lvl="0"/>
            <a:r>
              <a:rPr lang="en-US" sz="1700" dirty="0" smtClean="0"/>
              <a:t>A context-free language is empty if in any equivalent grammar, the start symbol </a:t>
            </a:r>
            <a:r>
              <a:rPr lang="en-US" sz="1700" i="1" dirty="0" smtClean="0"/>
              <a:t>S</a:t>
            </a:r>
            <a:r>
              <a:rPr lang="en-US" sz="1700" dirty="0" smtClean="0"/>
              <a:t> is non-generating.</a:t>
            </a:r>
          </a:p>
          <a:p>
            <a:pPr lvl="0"/>
            <a:r>
              <a:rPr lang="en-US" sz="1700" dirty="0" smtClean="0"/>
              <a:t>A context-free language is finite if its grammar has no recursive production rule or cycle among any of its nonterminals. </a:t>
            </a:r>
          </a:p>
          <a:p>
            <a:pPr lvl="0"/>
            <a:r>
              <a:rPr lang="en-US" sz="1700" dirty="0" smtClean="0"/>
              <a:t>Most other questions about context-free languages cannot be answered. Whether two context-free grammars have the same language or whether a given context-free language is ambiguous are undecidable questions. There can never be an algorithm to answer such questions about context-free languages!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how to combine context-free languages to obtain more complex languages.</a:t>
            </a:r>
          </a:p>
          <a:p>
            <a:pPr lvl="0"/>
            <a:r>
              <a:rPr lang="en-US" sz="1700" dirty="0" smtClean="0"/>
              <a:t>Learn why context-free languages are not closed under intersection or complementation.</a:t>
            </a:r>
          </a:p>
          <a:p>
            <a:pPr lvl="0"/>
            <a:r>
              <a:rPr lang="en-US" sz="1700" dirty="0" smtClean="0"/>
              <a:t>Learn to answer questions such as emptiness and finiteness of context-free languages.</a:t>
            </a:r>
          </a:p>
          <a:p>
            <a:pPr lvl="0"/>
            <a:r>
              <a:rPr lang="en-US" sz="1700" dirty="0" smtClean="0"/>
              <a:t>Learn that equivalence or ambiguity questions of context-free languages cannot be answered!</a:t>
            </a:r>
          </a:p>
          <a:p>
            <a:pPr lvl="0"/>
            <a:r>
              <a:rPr lang="en-US" sz="1700" dirty="0" smtClean="0"/>
              <a:t>Learn why some languages are not context-free.</a:t>
            </a:r>
          </a:p>
          <a:p>
            <a:r>
              <a:rPr lang="en-US" sz="1700" dirty="0" smtClean="0"/>
              <a:t>Learn to apply the Pumping Lemma to show that a language is not context-free.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lstStyle/>
          <a:p>
            <a:pPr lvl="0"/>
            <a:r>
              <a:rPr lang="en-US" sz="1700" dirty="0" smtClean="0"/>
              <a:t>Every regular language is context-free.</a:t>
            </a:r>
          </a:p>
          <a:p>
            <a:pPr lvl="0"/>
            <a:r>
              <a:rPr lang="en-US" sz="1700" dirty="0" smtClean="0"/>
              <a:t>There are languages that are not context-free. </a:t>
            </a:r>
          </a:p>
          <a:p>
            <a:pPr lvl="0"/>
            <a:r>
              <a:rPr lang="en-US" sz="1700" dirty="0" smtClean="0"/>
              <a:t>A PDA can count or remember one sequence of symbols and match it with another sequence. However, in the process of matching, the PDA forgets the count by emptying its stack. If the language requires matching with a third sequence, for example, such a language is not context-free.</a:t>
            </a:r>
          </a:p>
          <a:p>
            <a:pPr lvl="0"/>
            <a:r>
              <a:rPr lang="en-US" sz="1700" dirty="0" smtClean="0"/>
              <a:t>All infinite context-free languages have a pair of correlated repeating patterns that are not too far from each other.</a:t>
            </a:r>
          </a:p>
          <a:p>
            <a:pPr lvl="0"/>
            <a:r>
              <a:rPr lang="en-US" sz="1700" dirty="0" smtClean="0"/>
              <a:t>The repeating patterns can together be repeated any number of times to generate an infinite set of strings each of which must belong to the context-free language. This is called the Pumping Lemma.</a:t>
            </a:r>
          </a:p>
          <a:p>
            <a:pPr lvl="0"/>
            <a:r>
              <a:rPr lang="en-US" sz="1700" dirty="0" smtClean="0"/>
              <a:t>The Pumping Lemma is used only to show that a given language is not context-free in a proof by contradiction.</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The pumping lemma is used in an adversarial game where the opponent chooses an unknown value for the constant m and an unknown partition of the string w into </a:t>
            </a:r>
            <a:r>
              <a:rPr lang="en-US" sz="1700" dirty="0" err="1" smtClean="0"/>
              <a:t>uvxyz</a:t>
            </a:r>
            <a:r>
              <a:rPr lang="en-US" sz="1700" dirty="0" smtClean="0"/>
              <a:t>. We can choose the string w and the value of </a:t>
            </a:r>
            <a:r>
              <a:rPr lang="en-US" sz="1700" dirty="0" err="1" smtClean="0"/>
              <a:t>i</a:t>
            </a:r>
            <a:r>
              <a:rPr lang="en-US" sz="1700" dirty="0" smtClean="0"/>
              <a:t> to our convenience.</a:t>
            </a:r>
          </a:p>
          <a:p>
            <a:pPr lvl="0"/>
            <a:r>
              <a:rPr lang="en-US" sz="1700" dirty="0" smtClean="0"/>
              <a:t>Application of the Pumping Lemma works like an adversarial game because of alternating universal and existential quantifiers. We are free to choose any value when a variable is universally quantified but must ensure that our arguments work for any unknown value when under an existential quantifier.</a:t>
            </a:r>
          </a:p>
          <a:p>
            <a:pPr lvl="0"/>
            <a:r>
              <a:rPr lang="en-US" sz="1700" dirty="0" smtClean="0"/>
              <a:t>The key to a successful application of the pumping lemma is to choose a string that includes the constant m and takes full control over the crucial substring of length m.</a:t>
            </a:r>
          </a:p>
          <a:p>
            <a:r>
              <a:rPr lang="en-US" sz="1700" dirty="0" smtClean="0"/>
              <a:t>Context-free grammars can generate strings with a pair of coordinated repeating patterns only if the two patterns mirror each other at opposite ends of strings. They are unable to deal with either more than two patterns, e.g., </a:t>
            </a:r>
            <a:r>
              <a:rPr lang="en-US" sz="1700" dirty="0" err="1" smtClean="0"/>
              <a:t>a</a:t>
            </a:r>
            <a:r>
              <a:rPr lang="en-US" sz="1700" baseline="30000" dirty="0" err="1" smtClean="0"/>
              <a:t>n</a:t>
            </a:r>
            <a:r>
              <a:rPr lang="en-US" sz="1700" dirty="0" err="1" smtClean="0"/>
              <a:t>b</a:t>
            </a:r>
            <a:r>
              <a:rPr lang="en-US" sz="1700" baseline="30000" dirty="0" err="1" smtClean="0"/>
              <a:t>n</a:t>
            </a:r>
            <a:r>
              <a:rPr lang="en-US" sz="1700" dirty="0" err="1" smtClean="0"/>
              <a:t>c</a:t>
            </a:r>
            <a:r>
              <a:rPr lang="en-US" sz="1700" baseline="30000" dirty="0" err="1" smtClean="0"/>
              <a:t>n</a:t>
            </a:r>
            <a:r>
              <a:rPr lang="en-US" sz="1700" dirty="0" smtClean="0"/>
              <a:t>, or with kinds of patterns that do not correspond to the behavior of a stack, e.g., </a:t>
            </a:r>
            <a:r>
              <a:rPr lang="en-US" sz="1700" dirty="0" err="1" smtClean="0"/>
              <a:t>ww</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9</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Languages: Closure Properties</a:t>
            </a:r>
            <a:endParaRPr lang="en-US" dirty="0"/>
          </a:p>
        </p:txBody>
      </p:sp>
      <p:sp>
        <p:nvSpPr>
          <p:cNvPr id="3" name="Content Placeholder 2"/>
          <p:cNvSpPr>
            <a:spLocks noGrp="1"/>
          </p:cNvSpPr>
          <p:nvPr>
            <p:ph idx="1"/>
          </p:nvPr>
        </p:nvSpPr>
        <p:spPr/>
        <p:txBody>
          <a:bodyPr>
            <a:normAutofit/>
          </a:bodyPr>
          <a:lstStyle/>
          <a:p>
            <a:r>
              <a:rPr lang="en-US" sz="1700" dirty="0" smtClean="0"/>
              <a:t>Context-free languages (CFLs):</a:t>
            </a:r>
          </a:p>
          <a:p>
            <a:pPr lvl="1"/>
            <a:r>
              <a:rPr lang="en-US" sz="1700" dirty="0" smtClean="0"/>
              <a:t>Languages of non-deterministic pushdown automata</a:t>
            </a:r>
          </a:p>
          <a:p>
            <a:pPr lvl="1"/>
            <a:r>
              <a:rPr lang="en-US" sz="1700" dirty="0" smtClean="0"/>
              <a:t>Languages of context-free grammars</a:t>
            </a:r>
          </a:p>
          <a:p>
            <a:r>
              <a:rPr lang="en-US" sz="1700" dirty="0" smtClean="0"/>
              <a:t>Closure Properties of CFLs:</a:t>
            </a:r>
          </a:p>
          <a:p>
            <a:r>
              <a:rPr lang="en-US" sz="1700" dirty="0" smtClean="0"/>
              <a:t>Union of two CFLs is a CFL</a:t>
            </a:r>
          </a:p>
          <a:p>
            <a:pPr lvl="1"/>
            <a:r>
              <a:rPr lang="en-US" sz="1700" dirty="0" smtClean="0"/>
              <a:t>By combining two CFGs: </a:t>
            </a:r>
            <a:r>
              <a:rPr lang="en-US" sz="1700" i="1" dirty="0" smtClean="0"/>
              <a:t>S</a:t>
            </a:r>
            <a:r>
              <a:rPr lang="en-US" sz="1700" dirty="0" smtClean="0"/>
              <a:t>  </a:t>
            </a:r>
            <a:r>
              <a:rPr lang="en-US" sz="1700" dirty="0" smtClean="0">
                <a:sym typeface="Symbol"/>
              </a:rPr>
              <a:t> </a:t>
            </a:r>
            <a:r>
              <a:rPr lang="en-US" sz="1700" i="1" dirty="0" smtClean="0"/>
              <a:t>S</a:t>
            </a:r>
            <a:r>
              <a:rPr lang="en-US" sz="1700" baseline="-25000" dirty="0" smtClean="0"/>
              <a:t>1 </a:t>
            </a:r>
            <a:r>
              <a:rPr lang="en-US" sz="1700" dirty="0" smtClean="0"/>
              <a:t>| </a:t>
            </a:r>
            <a:r>
              <a:rPr lang="en-US" sz="1700" i="1" dirty="0" smtClean="0"/>
              <a:t>S</a:t>
            </a:r>
            <a:r>
              <a:rPr lang="en-US" sz="1700" baseline="-25000" dirty="0" smtClean="0"/>
              <a:t>2</a:t>
            </a:r>
            <a:endParaRPr lang="en-US" sz="1700" dirty="0" smtClean="0"/>
          </a:p>
          <a:p>
            <a:r>
              <a:rPr lang="en-US" sz="1700" dirty="0" smtClean="0"/>
              <a:t>Concatenation of two CFLs is a CFL</a:t>
            </a:r>
          </a:p>
          <a:p>
            <a:pPr lvl="1"/>
            <a:r>
              <a:rPr lang="en-US" sz="1700" dirty="0" smtClean="0"/>
              <a:t>By combining two CFGs: </a:t>
            </a:r>
            <a:r>
              <a:rPr lang="en-US" sz="1700" i="1" dirty="0" smtClean="0"/>
              <a:t>S</a:t>
            </a:r>
            <a:r>
              <a:rPr lang="en-US" sz="1700" dirty="0" smtClean="0"/>
              <a:t>  </a:t>
            </a:r>
            <a:r>
              <a:rPr lang="en-US" sz="1700" dirty="0" smtClean="0">
                <a:sym typeface="Symbol"/>
              </a:rPr>
              <a:t> </a:t>
            </a:r>
            <a:r>
              <a:rPr lang="en-US" sz="1700" i="1" dirty="0" smtClean="0"/>
              <a:t>S</a:t>
            </a:r>
            <a:r>
              <a:rPr lang="en-US" sz="1700" baseline="-25000" dirty="0" smtClean="0"/>
              <a:t>1</a:t>
            </a:r>
            <a:r>
              <a:rPr lang="en-US" sz="1700" i="1" dirty="0" smtClean="0"/>
              <a:t>S</a:t>
            </a:r>
            <a:r>
              <a:rPr lang="en-US" sz="1700" baseline="-25000" dirty="0" smtClean="0"/>
              <a:t>2</a:t>
            </a:r>
            <a:endParaRPr lang="en-US" sz="1700" dirty="0" smtClean="0"/>
          </a:p>
          <a:p>
            <a:r>
              <a:rPr lang="en-US" sz="1700" dirty="0" smtClean="0"/>
              <a:t>* Closure of a CFL is a CFL</a:t>
            </a:r>
          </a:p>
          <a:p>
            <a:pPr lvl="1"/>
            <a:r>
              <a:rPr lang="en-US" sz="1700" dirty="0" smtClean="0"/>
              <a:t>By adding </a:t>
            </a:r>
            <a:r>
              <a:rPr lang="en-US" sz="1700" i="1" dirty="0" smtClean="0"/>
              <a:t>S</a:t>
            </a:r>
            <a:r>
              <a:rPr lang="en-US" sz="1700" dirty="0" smtClean="0"/>
              <a:t>  </a:t>
            </a:r>
            <a:r>
              <a:rPr lang="en-US" sz="1700" dirty="0" smtClean="0">
                <a:sym typeface="Symbol"/>
              </a:rPr>
              <a:t> </a:t>
            </a:r>
            <a:r>
              <a:rPr lang="en-US" sz="1700" i="1" dirty="0" smtClean="0">
                <a:sym typeface="Symbol"/>
              </a:rPr>
              <a:t>S</a:t>
            </a:r>
            <a:r>
              <a:rPr lang="en-US" sz="1700" i="1" dirty="0" smtClean="0"/>
              <a:t>S</a:t>
            </a:r>
            <a:r>
              <a:rPr lang="en-US" sz="1700" baseline="-25000" dirty="0" smtClean="0"/>
              <a:t>1 </a:t>
            </a:r>
            <a:r>
              <a:rPr lang="en-US" sz="1700" dirty="0" smtClean="0"/>
              <a:t>| </a:t>
            </a:r>
            <a:r>
              <a:rPr lang="en-US" sz="1700" i="1" dirty="0" smtClean="0"/>
              <a:t>S</a:t>
            </a:r>
            <a:r>
              <a:rPr lang="en-US" sz="1700" baseline="-25000" dirty="0" smtClean="0"/>
              <a:t>1</a:t>
            </a:r>
            <a:r>
              <a:rPr lang="en-US" sz="1700" dirty="0" smtClean="0"/>
              <a:t> | </a:t>
            </a:r>
            <a:r>
              <a:rPr lang="el-GR" sz="1700" i="1" dirty="0" smtClean="0"/>
              <a:t>λ</a:t>
            </a:r>
            <a:endParaRPr lang="en-US" sz="1700" i="1" dirty="0" smtClean="0"/>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CFLs are NOT Closed Under…</a:t>
            </a:r>
            <a:endParaRPr lang="en-US" dirty="0"/>
          </a:p>
        </p:txBody>
      </p:sp>
      <p:sp>
        <p:nvSpPr>
          <p:cNvPr id="3" name="Content Placeholder 2"/>
          <p:cNvSpPr>
            <a:spLocks noGrp="1"/>
          </p:cNvSpPr>
          <p:nvPr>
            <p:ph idx="1"/>
          </p:nvPr>
        </p:nvSpPr>
        <p:spPr/>
        <p:txBody>
          <a:bodyPr/>
          <a:lstStyle/>
          <a:p>
            <a:r>
              <a:rPr lang="en-US" sz="1700" b="1" dirty="0" smtClean="0"/>
              <a:t>Complementation:</a:t>
            </a:r>
            <a:r>
              <a:rPr lang="en-US" sz="1700" dirty="0" smtClean="0"/>
              <a:t> The </a:t>
            </a:r>
            <a:r>
              <a:rPr lang="en-US" sz="1700" i="1" dirty="0" smtClean="0"/>
              <a:t>complement</a:t>
            </a:r>
            <a:r>
              <a:rPr lang="en-US" sz="1700" dirty="0" smtClean="0"/>
              <a:t> of a context-free language may not be a context-free language.</a:t>
            </a:r>
          </a:p>
          <a:p>
            <a:r>
              <a:rPr lang="en-US" sz="1700" b="1" dirty="0" smtClean="0"/>
              <a:t>Intersection:</a:t>
            </a:r>
            <a:r>
              <a:rPr lang="en-US" sz="1700" dirty="0" smtClean="0"/>
              <a:t> The </a:t>
            </a:r>
            <a:r>
              <a:rPr lang="en-US" sz="1700" i="1" dirty="0" smtClean="0"/>
              <a:t>intersection </a:t>
            </a:r>
            <a:r>
              <a:rPr lang="en-US" sz="1700" dirty="0" smtClean="0"/>
              <a:t>of two context-free languages may not be a context-free language.</a:t>
            </a:r>
          </a:p>
          <a:p>
            <a:r>
              <a:rPr lang="en-US" sz="1700" b="1" dirty="0" smtClean="0"/>
              <a:t>Set difference:</a:t>
            </a:r>
            <a:r>
              <a:rPr lang="en-US" sz="1700" dirty="0" smtClean="0"/>
              <a:t> The </a:t>
            </a:r>
            <a:r>
              <a:rPr lang="en-US" sz="1700" i="1" dirty="0" smtClean="0"/>
              <a:t>set difference </a:t>
            </a:r>
            <a:r>
              <a:rPr lang="en-US" sz="1700" dirty="0" smtClean="0"/>
              <a:t>of two context-free languages may not be a context-free language.</a:t>
            </a:r>
          </a:p>
          <a:p>
            <a:r>
              <a:rPr lang="en-US" sz="1700" dirty="0" smtClean="0"/>
              <a:t>However, the intersection of a context-free and a regular language is context-free.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Complement of a CFL</a:t>
            </a:r>
            <a:endParaRPr lang="en-US" dirty="0"/>
          </a:p>
        </p:txBody>
      </p:sp>
      <p:sp>
        <p:nvSpPr>
          <p:cNvPr id="3" name="Content Placeholder 2"/>
          <p:cNvSpPr>
            <a:spLocks noGrp="1"/>
          </p:cNvSpPr>
          <p:nvPr>
            <p:ph idx="1"/>
          </p:nvPr>
        </p:nvSpPr>
        <p:spPr/>
        <p:txBody>
          <a:bodyPr>
            <a:normAutofit/>
          </a:bodyPr>
          <a:lstStyle/>
          <a:p>
            <a:r>
              <a:rPr lang="en-US" sz="1700" dirty="0" smtClean="0"/>
              <a:t>Subset of </a:t>
            </a:r>
            <a:r>
              <a:rPr lang="en-US" sz="1700" i="1" dirty="0" smtClean="0"/>
              <a:t>a</a:t>
            </a:r>
            <a:r>
              <a:rPr lang="en-US" sz="1700" dirty="0" smtClean="0"/>
              <a:t>*</a:t>
            </a:r>
            <a:r>
              <a:rPr lang="en-US" sz="1700" i="1" dirty="0" smtClean="0"/>
              <a:t>b</a:t>
            </a:r>
            <a:r>
              <a:rPr lang="en-US" sz="1700" dirty="0" smtClean="0"/>
              <a:t>*</a:t>
            </a:r>
            <a:r>
              <a:rPr lang="en-US" sz="1700" i="1" dirty="0" smtClean="0"/>
              <a:t>c</a:t>
            </a:r>
            <a:r>
              <a:rPr lang="en-US" sz="1700" dirty="0" smtClean="0"/>
              <a:t>* where either the number of </a:t>
            </a:r>
            <a:r>
              <a:rPr lang="en-US" sz="1700" i="1" dirty="0" smtClean="0"/>
              <a:t>a</a:t>
            </a:r>
            <a:r>
              <a:rPr lang="en-US" sz="1700" dirty="0" smtClean="0"/>
              <a:t> s is not equal to the number of </a:t>
            </a:r>
            <a:r>
              <a:rPr lang="en-US" sz="1700" i="1" dirty="0" smtClean="0"/>
              <a:t>b</a:t>
            </a:r>
            <a:r>
              <a:rPr lang="en-US" sz="1700" dirty="0" smtClean="0"/>
              <a:t> s or the number of </a:t>
            </a:r>
            <a:r>
              <a:rPr lang="en-US" sz="1700" i="1" dirty="0" smtClean="0"/>
              <a:t>b</a:t>
            </a:r>
            <a:r>
              <a:rPr lang="en-US" sz="1700" dirty="0" smtClean="0"/>
              <a:t> s is not equal to the number of </a:t>
            </a:r>
            <a:r>
              <a:rPr lang="en-US" sz="1700" i="1" dirty="0" smtClean="0"/>
              <a:t>c</a:t>
            </a:r>
            <a:r>
              <a:rPr lang="en-US" sz="1700" dirty="0" smtClean="0"/>
              <a:t> s (i.e., </a:t>
            </a:r>
            <a:r>
              <a:rPr lang="en-US" sz="1700" i="1" dirty="0" err="1" smtClean="0"/>
              <a:t>n</a:t>
            </a:r>
            <a:r>
              <a:rPr lang="en-US" sz="1700" i="1" baseline="-25000" dirty="0" err="1" smtClean="0"/>
              <a:t>a</a:t>
            </a:r>
            <a:r>
              <a:rPr lang="en-US" sz="1700" dirty="0" smtClean="0"/>
              <a:t> ≠ </a:t>
            </a:r>
            <a:r>
              <a:rPr lang="en-US" sz="1700" i="1" dirty="0" err="1" smtClean="0"/>
              <a:t>n</a:t>
            </a:r>
            <a:r>
              <a:rPr lang="en-US" sz="1700" i="1" baseline="-25000" dirty="0" err="1" smtClean="0"/>
              <a:t>b</a:t>
            </a:r>
            <a:r>
              <a:rPr lang="en-US" sz="1700" dirty="0" smtClean="0"/>
              <a:t> or </a:t>
            </a:r>
            <a:r>
              <a:rPr lang="en-US" sz="1700" i="1" dirty="0" err="1" smtClean="0"/>
              <a:t>n</a:t>
            </a:r>
            <a:r>
              <a:rPr lang="en-US" sz="1700" i="1" baseline="-25000" dirty="0" err="1" smtClean="0"/>
              <a:t>b</a:t>
            </a:r>
            <a:r>
              <a:rPr lang="en-US" sz="1700" dirty="0" smtClean="0"/>
              <a:t> ≠ </a:t>
            </a:r>
            <a:r>
              <a:rPr lang="en-US" sz="1700" i="1" dirty="0" err="1" smtClean="0"/>
              <a:t>n</a:t>
            </a:r>
            <a:r>
              <a:rPr lang="en-US" sz="1700" i="1" baseline="-25000" dirty="0" err="1" smtClean="0"/>
              <a:t>c</a:t>
            </a:r>
            <a:r>
              <a:rPr lang="en-US" sz="1700" dirty="0" smtClean="0"/>
              <a:t>). </a:t>
            </a:r>
          </a:p>
          <a:p>
            <a:r>
              <a:rPr lang="en-US" sz="1700" dirty="0" smtClean="0"/>
              <a:t>This is a CFL since we can write a CFG for it:</a:t>
            </a:r>
          </a:p>
          <a:p>
            <a:pPr lvl="1"/>
            <a:r>
              <a:rPr lang="en-US" sz="1700" i="1" dirty="0" smtClean="0"/>
              <a:t>S</a:t>
            </a:r>
            <a:r>
              <a:rPr lang="en-US" sz="1700" dirty="0" smtClean="0"/>
              <a:t>  </a:t>
            </a:r>
            <a:r>
              <a:rPr lang="en-US" sz="1700" dirty="0" smtClean="0">
                <a:sym typeface="Symbol"/>
              </a:rPr>
              <a:t> </a:t>
            </a:r>
            <a:r>
              <a:rPr lang="en-US" sz="1700" i="1" dirty="0" smtClean="0"/>
              <a:t>S</a:t>
            </a:r>
            <a:r>
              <a:rPr lang="en-US" sz="1700" baseline="-25000" dirty="0" smtClean="0"/>
              <a:t>1</a:t>
            </a:r>
            <a:r>
              <a:rPr lang="en-US" sz="1700" dirty="0" smtClean="0"/>
              <a:t> | </a:t>
            </a:r>
            <a:r>
              <a:rPr lang="en-US" sz="1700" i="1" dirty="0" smtClean="0"/>
              <a:t>S</a:t>
            </a:r>
            <a:r>
              <a:rPr lang="en-US" sz="1700" baseline="-25000" dirty="0" smtClean="0"/>
              <a:t>2</a:t>
            </a:r>
            <a:endParaRPr lang="en-US" sz="1700" dirty="0" smtClean="0"/>
          </a:p>
          <a:p>
            <a:pPr lvl="1"/>
            <a:r>
              <a:rPr lang="en-US" sz="1700" i="1" dirty="0" smtClean="0"/>
              <a:t>S</a:t>
            </a:r>
            <a:r>
              <a:rPr lang="en-US" sz="1700" baseline="-25000" dirty="0" smtClean="0"/>
              <a:t>1</a:t>
            </a:r>
            <a:r>
              <a:rPr lang="en-US" sz="1700" dirty="0" smtClean="0"/>
              <a:t> </a:t>
            </a:r>
            <a:r>
              <a:rPr lang="en-US" sz="1700" dirty="0" smtClean="0">
                <a:sym typeface="Symbol"/>
              </a:rPr>
              <a:t> </a:t>
            </a:r>
            <a:r>
              <a:rPr lang="en-US" sz="1700" i="1" dirty="0" smtClean="0"/>
              <a:t>S</a:t>
            </a:r>
            <a:r>
              <a:rPr lang="en-US" sz="1700" baseline="-25000" dirty="0" smtClean="0"/>
              <a:t>3</a:t>
            </a:r>
            <a:r>
              <a:rPr lang="en-US" sz="1700" dirty="0" smtClean="0"/>
              <a:t> | </a:t>
            </a:r>
            <a:r>
              <a:rPr lang="en-US" sz="1700" i="1" dirty="0" smtClean="0"/>
              <a:t>S</a:t>
            </a:r>
            <a:r>
              <a:rPr lang="en-US" sz="1700" baseline="-25000" dirty="0" smtClean="0"/>
              <a:t>4 </a:t>
            </a:r>
            <a:r>
              <a:rPr lang="en-US" sz="1700" dirty="0" smtClean="0"/>
              <a:t>| </a:t>
            </a:r>
            <a:r>
              <a:rPr lang="en-US" sz="1700" i="1" dirty="0" smtClean="0"/>
              <a:t>S</a:t>
            </a:r>
            <a:r>
              <a:rPr lang="en-US" sz="1700" baseline="-25000" dirty="0" smtClean="0"/>
              <a:t>1</a:t>
            </a:r>
            <a:r>
              <a:rPr lang="en-US" sz="1700" i="1" dirty="0" smtClean="0"/>
              <a:t>c </a:t>
            </a:r>
            <a:r>
              <a:rPr lang="en-US" sz="1700" dirty="0" smtClean="0"/>
              <a:t>| </a:t>
            </a:r>
            <a:r>
              <a:rPr lang="en-US" sz="1700" i="1" dirty="0" smtClean="0"/>
              <a:t>c</a:t>
            </a:r>
            <a:endParaRPr lang="en-US" sz="1700" dirty="0" smtClean="0"/>
          </a:p>
          <a:p>
            <a:pPr lvl="1"/>
            <a:r>
              <a:rPr lang="en-US" sz="1700" i="1" dirty="0" smtClean="0"/>
              <a:t>S</a:t>
            </a:r>
            <a:r>
              <a:rPr lang="en-US" sz="1700" baseline="-25000" dirty="0" smtClean="0"/>
              <a:t>3 </a:t>
            </a:r>
            <a:r>
              <a:rPr lang="en-US" sz="1700" dirty="0" smtClean="0">
                <a:sym typeface="Symbol"/>
              </a:rPr>
              <a:t> </a:t>
            </a:r>
            <a:r>
              <a:rPr lang="en-US" sz="1700" i="1" dirty="0" smtClean="0"/>
              <a:t>aS</a:t>
            </a:r>
            <a:r>
              <a:rPr lang="en-US" sz="1700" baseline="-25000" dirty="0" smtClean="0"/>
              <a:t>3</a:t>
            </a:r>
            <a:r>
              <a:rPr lang="en-US" sz="1700" dirty="0" smtClean="0"/>
              <a:t> | </a:t>
            </a:r>
            <a:r>
              <a:rPr lang="en-US" sz="1700" i="1" dirty="0" smtClean="0"/>
              <a:t>aS</a:t>
            </a:r>
            <a:r>
              <a:rPr lang="en-US" sz="1700" baseline="-25000" dirty="0" smtClean="0"/>
              <a:t>3</a:t>
            </a:r>
            <a:r>
              <a:rPr lang="en-US" sz="1700" i="1" dirty="0" smtClean="0"/>
              <a:t>b</a:t>
            </a:r>
            <a:r>
              <a:rPr lang="en-US" sz="1700" dirty="0" smtClean="0"/>
              <a:t> | </a:t>
            </a:r>
            <a:r>
              <a:rPr lang="en-US" sz="1700" i="1" dirty="0" smtClean="0"/>
              <a:t>a</a:t>
            </a:r>
            <a:endParaRPr lang="en-US" sz="1700" dirty="0" smtClean="0"/>
          </a:p>
          <a:p>
            <a:pPr lvl="1"/>
            <a:r>
              <a:rPr lang="en-US" sz="1700" i="1" dirty="0" smtClean="0"/>
              <a:t>S</a:t>
            </a:r>
            <a:r>
              <a:rPr lang="en-US" sz="1700" baseline="-25000" dirty="0" smtClean="0"/>
              <a:t>4 </a:t>
            </a:r>
            <a:r>
              <a:rPr lang="en-US" sz="1700" dirty="0" smtClean="0">
                <a:sym typeface="Symbol"/>
              </a:rPr>
              <a:t> </a:t>
            </a:r>
            <a:r>
              <a:rPr lang="en-US" sz="1700" i="1" dirty="0" smtClean="0"/>
              <a:t>S</a:t>
            </a:r>
            <a:r>
              <a:rPr lang="en-US" sz="1700" baseline="-25000" dirty="0" smtClean="0"/>
              <a:t>4</a:t>
            </a:r>
            <a:r>
              <a:rPr lang="en-US" sz="1700" i="1" dirty="0" smtClean="0"/>
              <a:t>b</a:t>
            </a:r>
            <a:r>
              <a:rPr lang="en-US" sz="1700" dirty="0" smtClean="0"/>
              <a:t> | </a:t>
            </a:r>
            <a:r>
              <a:rPr lang="en-US" sz="1700" i="1" dirty="0" smtClean="0"/>
              <a:t>aS</a:t>
            </a:r>
            <a:r>
              <a:rPr lang="en-US" sz="1700" baseline="-25000" dirty="0" smtClean="0"/>
              <a:t>4</a:t>
            </a:r>
            <a:r>
              <a:rPr lang="en-US" sz="1700" i="1" dirty="0" smtClean="0"/>
              <a:t>b</a:t>
            </a:r>
            <a:r>
              <a:rPr lang="en-US" sz="1700" dirty="0" smtClean="0"/>
              <a:t> | </a:t>
            </a:r>
            <a:r>
              <a:rPr lang="en-US" sz="1700" i="1" dirty="0" smtClean="0"/>
              <a:t>b</a:t>
            </a:r>
            <a:endParaRPr lang="en-US" sz="1700" dirty="0" smtClean="0"/>
          </a:p>
          <a:p>
            <a:pPr lvl="1"/>
            <a:r>
              <a:rPr lang="en-US" sz="1700" i="1" dirty="0" smtClean="0"/>
              <a:t>S</a:t>
            </a:r>
            <a:r>
              <a:rPr lang="en-US" sz="1700" baseline="-25000" dirty="0" smtClean="0"/>
              <a:t>2</a:t>
            </a:r>
            <a:r>
              <a:rPr lang="en-US" sz="1700" dirty="0" smtClean="0"/>
              <a:t> </a:t>
            </a:r>
            <a:r>
              <a:rPr lang="en-US" sz="1700" dirty="0" smtClean="0">
                <a:sym typeface="Symbol"/>
              </a:rPr>
              <a:t> </a:t>
            </a:r>
            <a:r>
              <a:rPr lang="en-US" sz="1700" i="1" dirty="0" smtClean="0"/>
              <a:t>S</a:t>
            </a:r>
            <a:r>
              <a:rPr lang="en-US" sz="1700" baseline="-25000" dirty="0" smtClean="0"/>
              <a:t>5</a:t>
            </a:r>
            <a:r>
              <a:rPr lang="en-US" sz="1700" dirty="0" smtClean="0"/>
              <a:t> | </a:t>
            </a:r>
            <a:r>
              <a:rPr lang="en-US" sz="1700" i="1" dirty="0" smtClean="0"/>
              <a:t>S</a:t>
            </a:r>
            <a:r>
              <a:rPr lang="en-US" sz="1700" baseline="-25000" dirty="0" smtClean="0"/>
              <a:t>6</a:t>
            </a:r>
            <a:r>
              <a:rPr lang="en-US" sz="1700" dirty="0" smtClean="0"/>
              <a:t> | </a:t>
            </a:r>
            <a:r>
              <a:rPr lang="en-US" sz="1700" i="1" dirty="0" smtClean="0"/>
              <a:t>aS</a:t>
            </a:r>
            <a:r>
              <a:rPr lang="en-US" sz="1700" baseline="-25000" dirty="0" smtClean="0"/>
              <a:t>2</a:t>
            </a:r>
            <a:r>
              <a:rPr lang="en-US" sz="1700" dirty="0" smtClean="0"/>
              <a:t> |</a:t>
            </a:r>
            <a:r>
              <a:rPr lang="en-US" sz="1700" i="1" dirty="0" smtClean="0"/>
              <a:t> a</a:t>
            </a:r>
            <a:endParaRPr lang="en-US" sz="1700" dirty="0" smtClean="0"/>
          </a:p>
          <a:p>
            <a:pPr lvl="1"/>
            <a:r>
              <a:rPr lang="en-US" sz="1700" i="1" dirty="0" smtClean="0"/>
              <a:t>S</a:t>
            </a:r>
            <a:r>
              <a:rPr lang="en-US" sz="1700" baseline="-25000" dirty="0" smtClean="0"/>
              <a:t>5 </a:t>
            </a:r>
            <a:r>
              <a:rPr lang="en-US" sz="1700" dirty="0" smtClean="0">
                <a:sym typeface="Symbol"/>
              </a:rPr>
              <a:t> </a:t>
            </a:r>
            <a:r>
              <a:rPr lang="en-US" sz="1700" i="1" dirty="0" smtClean="0"/>
              <a:t>bS</a:t>
            </a:r>
            <a:r>
              <a:rPr lang="en-US" sz="1700" baseline="-25000" dirty="0" smtClean="0"/>
              <a:t>5</a:t>
            </a:r>
            <a:r>
              <a:rPr lang="en-US" sz="1700" dirty="0" smtClean="0"/>
              <a:t> | </a:t>
            </a:r>
            <a:r>
              <a:rPr lang="en-US" sz="1700" i="1" dirty="0" smtClean="0"/>
              <a:t>bS</a:t>
            </a:r>
            <a:r>
              <a:rPr lang="en-US" sz="1700" baseline="-25000" dirty="0" smtClean="0"/>
              <a:t>5</a:t>
            </a:r>
            <a:r>
              <a:rPr lang="en-US" sz="1700" i="1" dirty="0" smtClean="0"/>
              <a:t>c</a:t>
            </a:r>
            <a:r>
              <a:rPr lang="en-US" sz="1700" dirty="0" smtClean="0"/>
              <a:t> |</a:t>
            </a:r>
            <a:r>
              <a:rPr lang="en-US" sz="1700" i="1" dirty="0" smtClean="0"/>
              <a:t> b</a:t>
            </a:r>
            <a:r>
              <a:rPr lang="en-US" sz="1700" dirty="0" smtClean="0"/>
              <a:t>	</a:t>
            </a:r>
          </a:p>
          <a:p>
            <a:pPr lvl="1"/>
            <a:r>
              <a:rPr lang="en-US" sz="1700" i="1" dirty="0" smtClean="0"/>
              <a:t>S</a:t>
            </a:r>
            <a:r>
              <a:rPr lang="en-US" sz="1700" baseline="-25000" dirty="0" smtClean="0"/>
              <a:t>6 </a:t>
            </a:r>
            <a:r>
              <a:rPr lang="en-US" sz="1700" dirty="0" smtClean="0">
                <a:sym typeface="Symbol"/>
              </a:rPr>
              <a:t> </a:t>
            </a:r>
            <a:r>
              <a:rPr lang="en-US" sz="1700" i="1" dirty="0" smtClean="0"/>
              <a:t>S</a:t>
            </a:r>
            <a:r>
              <a:rPr lang="en-US" sz="1700" baseline="-25000" dirty="0" smtClean="0"/>
              <a:t>6</a:t>
            </a:r>
            <a:r>
              <a:rPr lang="en-US" sz="1700" i="1" dirty="0" smtClean="0"/>
              <a:t>c</a:t>
            </a:r>
            <a:r>
              <a:rPr lang="en-US" sz="1700" dirty="0" smtClean="0"/>
              <a:t> | </a:t>
            </a:r>
            <a:r>
              <a:rPr lang="en-US" sz="1700" i="1" dirty="0" smtClean="0"/>
              <a:t>bS</a:t>
            </a:r>
            <a:r>
              <a:rPr lang="en-US" sz="1700" baseline="-25000" dirty="0" smtClean="0"/>
              <a:t>6</a:t>
            </a:r>
            <a:r>
              <a:rPr lang="en-US" sz="1700" i="1" dirty="0" smtClean="0"/>
              <a:t>c</a:t>
            </a:r>
            <a:r>
              <a:rPr lang="en-US" sz="1700" dirty="0" smtClean="0"/>
              <a:t> | </a:t>
            </a:r>
            <a:r>
              <a:rPr lang="en-US" sz="1700" i="1" dirty="0" smtClean="0"/>
              <a:t>c</a:t>
            </a:r>
            <a:endParaRPr lang="en-US" sz="1700" dirty="0" smtClean="0"/>
          </a:p>
          <a:p>
            <a:r>
              <a:rPr lang="en-US" sz="1700" dirty="0" smtClean="0"/>
              <a:t> The complement of this language, however, is the language </a:t>
            </a:r>
            <a:r>
              <a:rPr lang="en-US" sz="1700" i="1" dirty="0" err="1" smtClean="0"/>
              <a:t>a</a:t>
            </a:r>
            <a:r>
              <a:rPr lang="en-US" sz="1700" baseline="30000" dirty="0" err="1" smtClean="0"/>
              <a:t>n</a:t>
            </a:r>
            <a:r>
              <a:rPr lang="en-US" sz="1700" i="1" dirty="0" err="1" smtClean="0"/>
              <a:t>b</a:t>
            </a:r>
            <a:r>
              <a:rPr lang="en-US" sz="1700" baseline="30000" dirty="0" err="1" smtClean="0"/>
              <a:t>n</a:t>
            </a:r>
            <a:r>
              <a:rPr lang="en-US" sz="1700" i="1" dirty="0" err="1" smtClean="0"/>
              <a:t>c</a:t>
            </a:r>
            <a:r>
              <a:rPr lang="en-US" sz="1700" baseline="30000" dirty="0" err="1" smtClean="0"/>
              <a:t>n</a:t>
            </a:r>
            <a:r>
              <a:rPr lang="en-US" sz="1700" i="1" dirty="0" smtClean="0"/>
              <a:t> </a:t>
            </a:r>
            <a:r>
              <a:rPr lang="en-US" sz="1700" dirty="0" smtClean="0"/>
              <a:t>which is not a CFL.</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Complement of a CFL</a:t>
            </a:r>
            <a:endParaRPr lang="en-US" dirty="0"/>
          </a:p>
        </p:txBody>
      </p:sp>
      <p:sp>
        <p:nvSpPr>
          <p:cNvPr id="3" name="Content Placeholder 2"/>
          <p:cNvSpPr>
            <a:spLocks noGrp="1"/>
          </p:cNvSpPr>
          <p:nvPr>
            <p:ph idx="1"/>
          </p:nvPr>
        </p:nvSpPr>
        <p:spPr/>
        <p:txBody>
          <a:bodyPr>
            <a:normAutofit/>
          </a:bodyPr>
          <a:lstStyle/>
          <a:p>
            <a:r>
              <a:rPr lang="en-US" sz="1700" dirty="0" smtClean="0"/>
              <a:t>Complement of a CFL may not be a CFL</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4" descr="C09F001.jpg"/>
          <p:cNvPicPr>
            <a:picLocks noChangeAspect="1"/>
          </p:cNvPicPr>
          <p:nvPr/>
        </p:nvPicPr>
        <p:blipFill>
          <a:blip r:embed="rId2" cstate="print"/>
          <a:stretch>
            <a:fillRect/>
          </a:stretch>
        </p:blipFill>
        <p:spPr>
          <a:xfrm>
            <a:off x="1581379" y="1183381"/>
            <a:ext cx="5981242" cy="4760219"/>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Decidable Questions about CFLs</a:t>
            </a:r>
            <a:endParaRPr lang="en-US" dirty="0"/>
          </a:p>
        </p:txBody>
      </p:sp>
      <p:sp>
        <p:nvSpPr>
          <p:cNvPr id="3" name="Content Placeholder 2"/>
          <p:cNvSpPr>
            <a:spLocks noGrp="1"/>
          </p:cNvSpPr>
          <p:nvPr>
            <p:ph idx="1"/>
          </p:nvPr>
        </p:nvSpPr>
        <p:spPr/>
        <p:txBody>
          <a:bodyPr>
            <a:normAutofit/>
          </a:bodyPr>
          <a:lstStyle/>
          <a:p>
            <a:pPr lvl="0"/>
            <a:r>
              <a:rPr lang="en-US" sz="1700" dirty="0" smtClean="0"/>
              <a:t>Is a given context-free language empty? That is, given a representation of the language in the form of a context-free grammar, is there any string that is generated by it or is the language a null set? </a:t>
            </a:r>
          </a:p>
          <a:p>
            <a:r>
              <a:rPr lang="en-US" sz="1700" dirty="0" smtClean="0"/>
              <a:t>If S is useless, i.e., non-generating, then the language is empty</a:t>
            </a:r>
          </a:p>
          <a:p>
            <a:r>
              <a:rPr lang="en-US" sz="1700" dirty="0" smtClean="0"/>
              <a:t>Example of a CFL whose language is empty:</a:t>
            </a:r>
          </a:p>
          <a:p>
            <a:pPr lvl="1"/>
            <a:r>
              <a:rPr lang="en-US" sz="1700" dirty="0" smtClean="0"/>
              <a:t>S  </a:t>
            </a:r>
            <a:r>
              <a:rPr lang="en-US" sz="1700" dirty="0" smtClean="0">
                <a:sym typeface="Symbol"/>
              </a:rPr>
              <a:t> </a:t>
            </a:r>
            <a:r>
              <a:rPr lang="en-US" sz="1700" dirty="0" err="1" smtClean="0"/>
              <a:t>aA</a:t>
            </a:r>
            <a:r>
              <a:rPr lang="en-US" sz="1700" dirty="0" smtClean="0"/>
              <a:t> | </a:t>
            </a:r>
            <a:r>
              <a:rPr lang="en-US" sz="1700" dirty="0" err="1" smtClean="0"/>
              <a:t>bB</a:t>
            </a:r>
            <a:r>
              <a:rPr lang="en-US" sz="1700" dirty="0" smtClean="0"/>
              <a:t> | C</a:t>
            </a:r>
          </a:p>
          <a:p>
            <a:pPr lvl="1"/>
            <a:r>
              <a:rPr lang="en-US" sz="1700" dirty="0" smtClean="0"/>
              <a:t>A  </a:t>
            </a:r>
            <a:r>
              <a:rPr lang="en-US" sz="1700" dirty="0" smtClean="0">
                <a:sym typeface="Symbol"/>
              </a:rPr>
              <a:t> </a:t>
            </a:r>
            <a:r>
              <a:rPr lang="en-US" sz="1700" dirty="0" err="1" smtClean="0"/>
              <a:t>aA</a:t>
            </a:r>
            <a:r>
              <a:rPr lang="en-US" sz="1700" dirty="0" smtClean="0"/>
              <a:t> | </a:t>
            </a:r>
            <a:r>
              <a:rPr lang="en-US" sz="1700" dirty="0" err="1" smtClean="0"/>
              <a:t>Ab</a:t>
            </a:r>
            <a:r>
              <a:rPr lang="en-US" sz="1700" dirty="0" smtClean="0"/>
              <a:t> | </a:t>
            </a:r>
            <a:r>
              <a:rPr lang="en-US" sz="1700" dirty="0" err="1" smtClean="0"/>
              <a:t>bB</a:t>
            </a:r>
            <a:endParaRPr lang="en-US" sz="1700" dirty="0" smtClean="0"/>
          </a:p>
          <a:p>
            <a:pPr lvl="1"/>
            <a:r>
              <a:rPr lang="en-US" sz="1700" dirty="0" smtClean="0"/>
              <a:t>B  </a:t>
            </a:r>
            <a:r>
              <a:rPr lang="en-US" sz="1700" dirty="0" smtClean="0">
                <a:sym typeface="Symbol"/>
              </a:rPr>
              <a:t> </a:t>
            </a:r>
            <a:r>
              <a:rPr lang="en-US" sz="1700" dirty="0" err="1" smtClean="0"/>
              <a:t>bB</a:t>
            </a:r>
            <a:r>
              <a:rPr lang="en-US" sz="1700" dirty="0" smtClean="0"/>
              <a:t> | </a:t>
            </a:r>
            <a:r>
              <a:rPr lang="en-US" sz="1700" dirty="0" err="1" smtClean="0"/>
              <a:t>Ba</a:t>
            </a:r>
            <a:r>
              <a:rPr lang="en-US" sz="1700" dirty="0" smtClean="0"/>
              <a:t> | </a:t>
            </a:r>
            <a:r>
              <a:rPr lang="en-US" sz="1700" dirty="0" err="1" smtClean="0"/>
              <a:t>aA</a:t>
            </a:r>
            <a:endParaRPr lang="en-US" sz="1700" dirty="0" smtClean="0"/>
          </a:p>
          <a:p>
            <a:pPr lvl="1"/>
            <a:r>
              <a:rPr lang="en-US" sz="1700" dirty="0" smtClean="0"/>
              <a:t>C  </a:t>
            </a:r>
            <a:r>
              <a:rPr lang="en-US" sz="1700" dirty="0" smtClean="0">
                <a:sym typeface="Symbol"/>
              </a:rPr>
              <a:t> </a:t>
            </a:r>
            <a:r>
              <a:rPr lang="en-US" sz="1700" dirty="0" err="1" smtClean="0"/>
              <a:t>bA</a:t>
            </a:r>
            <a:r>
              <a:rPr lang="en-US" sz="1700" dirty="0" smtClean="0"/>
              <a:t> | </a:t>
            </a:r>
            <a:r>
              <a:rPr lang="en-US" sz="1700" dirty="0" err="1" smtClean="0"/>
              <a:t>aB</a:t>
            </a:r>
            <a:r>
              <a:rPr lang="en-US" sz="1700" dirty="0" smtClean="0"/>
              <a:t> | </a:t>
            </a:r>
            <a:r>
              <a:rPr lang="en-US" sz="1700" dirty="0" err="1" smtClean="0"/>
              <a:t>aSb</a:t>
            </a:r>
            <a:r>
              <a:rPr lang="en-US" sz="1700" dirty="0" smtClean="0"/>
              <a:t> | </a:t>
            </a:r>
            <a:r>
              <a:rPr lang="en-US" sz="1700" dirty="0" err="1" smtClean="0"/>
              <a:t>bSa</a:t>
            </a:r>
            <a:endParaRPr lang="en-US" sz="1700" dirty="0" smtClean="0"/>
          </a:p>
          <a:p>
            <a:pPr lvl="0"/>
            <a:r>
              <a:rPr lang="en-US" sz="1700" dirty="0" smtClean="0"/>
              <a:t>Is a given context-free language finite or Infinite? Infinite if products are cyclic.</a:t>
            </a:r>
          </a:p>
          <a:p>
            <a:pPr lvl="0"/>
            <a:r>
              <a:rPr lang="en-US" sz="1700" dirty="0" smtClean="0"/>
              <a:t>Does a given string w belong to a context-free language L? This is called the membership question. We can apply the CYK algorithm to answer this.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 Undecidable Questions about CFLs</a:t>
            </a:r>
            <a:endParaRPr lang="en-US" dirty="0"/>
          </a:p>
        </p:txBody>
      </p:sp>
      <p:sp>
        <p:nvSpPr>
          <p:cNvPr id="3" name="Content Placeholder 2"/>
          <p:cNvSpPr>
            <a:spLocks noGrp="1"/>
          </p:cNvSpPr>
          <p:nvPr>
            <p:ph idx="1"/>
          </p:nvPr>
        </p:nvSpPr>
        <p:spPr/>
        <p:txBody>
          <a:bodyPr/>
          <a:lstStyle/>
          <a:p>
            <a:pPr lvl="0">
              <a:buNone/>
            </a:pPr>
            <a:r>
              <a:rPr lang="en-US" sz="1700" dirty="0" smtClean="0"/>
              <a:t>There is no method (or algorithm) to answer the following:</a:t>
            </a:r>
          </a:p>
          <a:p>
            <a:pPr lvl="0"/>
            <a:r>
              <a:rPr lang="en-US" sz="1700" i="1" dirty="0" smtClean="0"/>
              <a:t>Are two </a:t>
            </a:r>
            <a:r>
              <a:rPr lang="en-US" sz="1700" dirty="0" smtClean="0"/>
              <a:t>context-free </a:t>
            </a:r>
            <a:r>
              <a:rPr lang="en-US" sz="1700" i="1" dirty="0" smtClean="0"/>
              <a:t>languages the same?</a:t>
            </a:r>
            <a:r>
              <a:rPr lang="en-US" sz="1700" dirty="0" smtClean="0"/>
              <a:t> </a:t>
            </a:r>
          </a:p>
          <a:p>
            <a:pPr lvl="1"/>
            <a:r>
              <a:rPr lang="en-US" sz="1700" dirty="0" smtClean="0"/>
              <a:t>No way to compare to CFGs</a:t>
            </a:r>
          </a:p>
          <a:p>
            <a:r>
              <a:rPr lang="en-US" sz="1700" i="1" dirty="0" smtClean="0"/>
              <a:t>Is a given context-free language ambiguous?</a:t>
            </a:r>
          </a:p>
          <a:p>
            <a:r>
              <a:rPr lang="en-US" sz="1700" dirty="0" smtClean="0"/>
              <a:t>See Chapter 12 for other </a:t>
            </a:r>
            <a:r>
              <a:rPr lang="en-US" sz="1700" i="1" dirty="0" smtClean="0"/>
              <a:t>undecidable problems</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Non-Context-Free Languages</a:t>
            </a:r>
            <a:endParaRPr lang="en-US" dirty="0"/>
          </a:p>
        </p:txBody>
      </p:sp>
      <p:sp>
        <p:nvSpPr>
          <p:cNvPr id="3" name="Content Placeholder 2"/>
          <p:cNvSpPr>
            <a:spLocks noGrp="1"/>
          </p:cNvSpPr>
          <p:nvPr>
            <p:ph idx="1"/>
          </p:nvPr>
        </p:nvSpPr>
        <p:spPr/>
        <p:txBody>
          <a:bodyPr>
            <a:normAutofit/>
          </a:bodyPr>
          <a:lstStyle/>
          <a:p>
            <a:r>
              <a:rPr lang="en-US" sz="1700" dirty="0" smtClean="0"/>
              <a:t>Languages such as </a:t>
            </a:r>
            <a:r>
              <a:rPr lang="en-US" sz="1700" i="1" dirty="0" err="1" smtClean="0"/>
              <a:t>a</a:t>
            </a:r>
            <a:r>
              <a:rPr lang="en-US" sz="1700" baseline="30000" dirty="0" err="1" smtClean="0"/>
              <a:t>n</a:t>
            </a:r>
            <a:r>
              <a:rPr lang="en-US" sz="1700" i="1" dirty="0" err="1" smtClean="0"/>
              <a:t>b</a:t>
            </a:r>
            <a:r>
              <a:rPr lang="en-US" sz="1700" baseline="30000" dirty="0" err="1" smtClean="0"/>
              <a:t>n</a:t>
            </a:r>
            <a:r>
              <a:rPr lang="en-US" sz="1700" i="1" dirty="0" err="1" smtClean="0"/>
              <a:t>c</a:t>
            </a:r>
            <a:r>
              <a:rPr lang="en-US" sz="1700" baseline="30000" dirty="0" err="1" smtClean="0"/>
              <a:t>n</a:t>
            </a:r>
            <a:r>
              <a:rPr lang="en-US" sz="1700" i="1" baseline="30000" dirty="0" smtClean="0"/>
              <a:t> </a:t>
            </a:r>
            <a:r>
              <a:rPr lang="en-US" sz="1700" dirty="0" smtClean="0"/>
              <a:t>and </a:t>
            </a:r>
            <a:r>
              <a:rPr lang="en-US" sz="1700" i="1" dirty="0" err="1" smtClean="0"/>
              <a:t>ww</a:t>
            </a:r>
            <a:r>
              <a:rPr lang="en-US" sz="1700" dirty="0" smtClean="0"/>
              <a:t> are not context-free.</a:t>
            </a:r>
          </a:p>
          <a:p>
            <a:r>
              <a:rPr lang="en-US" sz="1700" dirty="0" smtClean="0"/>
              <a:t>Why?</a:t>
            </a:r>
          </a:p>
          <a:p>
            <a:r>
              <a:rPr lang="en-US" sz="1700" dirty="0" smtClean="0"/>
              <a:t>They involve types of counting or matching that is not possible with the single stack of a pushdown automaton</a:t>
            </a:r>
          </a:p>
          <a:p>
            <a:r>
              <a:rPr lang="en-US" sz="1700" dirty="0" smtClean="0"/>
              <a:t>They involve coordinating the derivation of two or more parts of the sentential form which is not possible in a context-free grammar</a:t>
            </a:r>
          </a:p>
          <a:p>
            <a:r>
              <a:rPr lang="en-US" sz="1700" dirty="0" smtClean="0"/>
              <a:t>Pumping lemma for CFLs helps us show that such languages are not context-free.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1109</TotalTime>
  <Words>1761</Words>
  <Application>Microsoft Office PowerPoint</Application>
  <PresentationFormat>On-screen Show (4:3)</PresentationFormat>
  <Paragraphs>140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vt:lpstr>
      <vt:lpstr>Theory of Computation: A Problem-Solving Approach</vt:lpstr>
      <vt:lpstr>Learning Objectives</vt:lpstr>
      <vt:lpstr>Context-Free Languages: Closure Properties</vt:lpstr>
      <vt:lpstr>CFLs are NOT Closed Under…</vt:lpstr>
      <vt:lpstr>Example: Complement of a CFL</vt:lpstr>
      <vt:lpstr>Example: Complement of a CFL</vt:lpstr>
      <vt:lpstr>Decidable Questions about CFLs</vt:lpstr>
      <vt:lpstr>Surprise: Undecidable Questions about CFLs</vt:lpstr>
      <vt:lpstr>Non-Context-Free Languages</vt:lpstr>
      <vt:lpstr>Pumping Lemma for CFLs</vt:lpstr>
      <vt:lpstr>Why is the Pumping Lemma True?</vt:lpstr>
      <vt:lpstr>Why Pumping Lemma (contd..)</vt:lpstr>
      <vt:lpstr>Why Pumping Lemma (contd..)</vt:lpstr>
      <vt:lpstr>Using Pumping Lemma: Example 9.1</vt:lpstr>
      <vt:lpstr>Pumping Lemma: Example 9.1 (contd..)</vt:lpstr>
      <vt:lpstr>Pumping Lemma: Example 9.2</vt:lpstr>
      <vt:lpstr>Pumping Lemma: Example 9.3</vt:lpstr>
      <vt:lpstr>Theorems</vt:lpstr>
      <vt:lpstr>Key Ideas</vt:lpstr>
      <vt:lpstr>Key Ideas (contd..)</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150</cp:revision>
  <dcterms:created xsi:type="dcterms:W3CDTF">2011-08-20T05:14:55Z</dcterms:created>
  <dcterms:modified xsi:type="dcterms:W3CDTF">2012-03-06T06:32:06Z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