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6"/>
  </p:notesMasterIdLst>
  <p:handoutMasterIdLst>
    <p:handoutMasterId r:id="rId37"/>
  </p:handoutMasterIdLst>
  <p:sldIdLst>
    <p:sldId id="256" r:id="rId2"/>
    <p:sldId id="257" r:id="rId3"/>
    <p:sldId id="315" r:id="rId4"/>
    <p:sldId id="316" r:id="rId5"/>
    <p:sldId id="317" r:id="rId6"/>
    <p:sldId id="318" r:id="rId7"/>
    <p:sldId id="319" r:id="rId8"/>
    <p:sldId id="320" r:id="rId9"/>
    <p:sldId id="321" r:id="rId10"/>
    <p:sldId id="322" r:id="rId11"/>
    <p:sldId id="323" r:id="rId12"/>
    <p:sldId id="324" r:id="rId13"/>
    <p:sldId id="325" r:id="rId14"/>
    <p:sldId id="326" r:id="rId15"/>
    <p:sldId id="327" r:id="rId16"/>
    <p:sldId id="328" r:id="rId17"/>
    <p:sldId id="329" r:id="rId18"/>
    <p:sldId id="330" r:id="rId19"/>
    <p:sldId id="331" r:id="rId20"/>
    <p:sldId id="332" r:id="rId21"/>
    <p:sldId id="333" r:id="rId22"/>
    <p:sldId id="334" r:id="rId23"/>
    <p:sldId id="335" r:id="rId24"/>
    <p:sldId id="336" r:id="rId25"/>
    <p:sldId id="337" r:id="rId26"/>
    <p:sldId id="338" r:id="rId27"/>
    <p:sldId id="339" r:id="rId28"/>
    <p:sldId id="340" r:id="rId29"/>
    <p:sldId id="341" r:id="rId30"/>
    <p:sldId id="312" r:id="rId31"/>
    <p:sldId id="310" r:id="rId32"/>
    <p:sldId id="314" r:id="rId33"/>
    <p:sldId id="313" r:id="rId34"/>
    <p:sldId id="284"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498FF"/>
    <a:srgbClr val="9999FF"/>
    <a:srgbClr val="6F6FDB"/>
    <a:srgbClr val="3333CC"/>
    <a:srgbClr val="3399FF"/>
    <a:srgbClr val="79899F"/>
    <a:srgbClr val="799DA9"/>
    <a:srgbClr val="3AE9F2"/>
    <a:srgbClr val="EBE700"/>
    <a:srgbClr val="EBE7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552"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DA8F7C2-320E-46EE-8E9D-8F4E4CFC368B}" type="datetimeFigureOut">
              <a:rPr lang="en-US" smtClean="0"/>
              <a:pPr/>
              <a:t>3/6/2012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2AFF00A-4410-418A-B65F-DAA446BBB364}" type="slidenum">
              <a:rPr lang="en-US" smtClean="0"/>
              <a:pPr/>
              <a:t>‹#›</a:t>
            </a:fld>
            <a:endParaRPr lang="en-US"/>
          </a:p>
        </p:txBody>
      </p:sp>
    </p:spTree>
    <p:extLst>
      <p:ext uri="{BB962C8B-B14F-4D97-AF65-F5344CB8AC3E}">
        <p14:creationId xmlns:p14="http://schemas.microsoft.com/office/powerpoint/2010/main" val="166583133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3DAB10-D907-4985-B378-138BB7CBF6BF}" type="datetimeFigureOut">
              <a:rPr lang="en-US" smtClean="0"/>
              <a:pPr/>
              <a:t>3/6/2012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14FA94-4FCE-4233-8EA1-FB4E83149C09}" type="slidenum">
              <a:rPr lang="en-US" smtClean="0"/>
              <a:pPr/>
              <a:t>‹#›</a:t>
            </a:fld>
            <a:endParaRPr lang="en-US"/>
          </a:p>
        </p:txBody>
      </p:sp>
    </p:spTree>
    <p:extLst>
      <p:ext uri="{BB962C8B-B14F-4D97-AF65-F5344CB8AC3E}">
        <p14:creationId xmlns:p14="http://schemas.microsoft.com/office/powerpoint/2010/main" val="421845786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14FA94-4FCE-4233-8EA1-FB4E83149C09}"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11"/>
          <p:cNvGrpSpPr/>
          <p:nvPr/>
        </p:nvGrpSpPr>
        <p:grpSpPr>
          <a:xfrm>
            <a:off x="0" y="685800"/>
            <a:ext cx="9144000" cy="6172200"/>
            <a:chOff x="0" y="685800"/>
            <a:chExt cx="9144000" cy="6172200"/>
          </a:xfrm>
        </p:grpSpPr>
        <p:sp>
          <p:nvSpPr>
            <p:cNvPr id="16" name="Rectangle 15"/>
            <p:cNvSpPr/>
            <p:nvPr/>
          </p:nvSpPr>
          <p:spPr>
            <a:xfrm>
              <a:off x="1828800" y="4572000"/>
              <a:ext cx="6858000" cy="1828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28800" y="4572000"/>
              <a:ext cx="7315200" cy="1828800"/>
            </a:xfrm>
            <a:prstGeom prst="rect">
              <a:avLst/>
            </a:prstGeom>
            <a:solidFill>
              <a:srgbClr val="6498FF"/>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0" y="685800"/>
              <a:ext cx="1828800" cy="6172200"/>
            </a:xfrm>
            <a:prstGeom prst="rect">
              <a:avLst/>
            </a:prstGeom>
            <a:solidFill>
              <a:srgbClr val="9999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Subtitle 2"/>
          <p:cNvSpPr>
            <a:spLocks noGrp="1"/>
          </p:cNvSpPr>
          <p:nvPr>
            <p:ph type="subTitle" idx="1"/>
          </p:nvPr>
        </p:nvSpPr>
        <p:spPr>
          <a:xfrm>
            <a:off x="1905000" y="5867400"/>
            <a:ext cx="6570722" cy="457200"/>
          </a:xfrm>
        </p:spPr>
        <p:txBody>
          <a:bodyPr>
            <a:normAutofit/>
            <a:scene3d>
              <a:camera prst="orthographicFront"/>
              <a:lightRig rig="soft" dir="t">
                <a:rot lat="0" lon="0" rev="10800000"/>
              </a:lightRig>
            </a:scene3d>
            <a:sp3d>
              <a:contourClr>
                <a:srgbClr val="DDDDDD"/>
              </a:contourClr>
            </a:sp3d>
          </a:bodyPr>
          <a:lstStyle>
            <a:lvl1pPr marL="0" indent="0" algn="l">
              <a:spcBef>
                <a:spcPts val="0"/>
              </a:spcBef>
              <a:buNone/>
              <a:defRPr sz="2000" b="1">
                <a:solidFill>
                  <a:srgbClr val="7030A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dirty="0"/>
          </a:p>
        </p:txBody>
      </p:sp>
      <p:sp>
        <p:nvSpPr>
          <p:cNvPr id="2" name="Title 1"/>
          <p:cNvSpPr>
            <a:spLocks noGrp="1"/>
          </p:cNvSpPr>
          <p:nvPr>
            <p:ph type="ctrTitle" hasCustomPrompt="1"/>
          </p:nvPr>
        </p:nvSpPr>
        <p:spPr>
          <a:xfrm>
            <a:off x="1905000" y="4648200"/>
            <a:ext cx="7086600" cy="1219200"/>
          </a:xfrm>
        </p:spPr>
        <p:txBody>
          <a:bodyPr anchor="b" anchorCtr="0">
            <a:noAutofit/>
          </a:bodyPr>
          <a:lstStyle>
            <a:lvl1pPr algn="l">
              <a:defRPr sz="3600" baseline="0"/>
            </a:lvl1pPr>
          </a:lstStyle>
          <a:p>
            <a:r>
              <a:rPr lang="en-US" dirty="0" smtClean="0"/>
              <a:t>Theory of Computation:</a:t>
            </a:r>
            <a:br>
              <a:rPr lang="en-US" dirty="0" smtClean="0"/>
            </a:br>
            <a:r>
              <a:rPr lang="en-US" dirty="0" smtClean="0"/>
              <a:t>A Problem-Solving Approach</a:t>
            </a:r>
            <a:endParaRPr dirty="0"/>
          </a:p>
        </p:txBody>
      </p:sp>
      <p:sp>
        <p:nvSpPr>
          <p:cNvPr id="14" name="TextBox 13"/>
          <p:cNvSpPr txBox="1"/>
          <p:nvPr userDrawn="1"/>
        </p:nvSpPr>
        <p:spPr>
          <a:xfrm>
            <a:off x="50802" y="5678269"/>
            <a:ext cx="1777998" cy="369332"/>
          </a:xfrm>
          <a:prstGeom prst="rect">
            <a:avLst/>
          </a:prstGeom>
          <a:noFill/>
        </p:spPr>
        <p:txBody>
          <a:bodyPr wrap="square" rtlCol="0">
            <a:spAutoFit/>
          </a:bodyPr>
          <a:lstStyle/>
          <a:p>
            <a:pPr algn="ctr"/>
            <a:r>
              <a:rPr lang="en-US" b="1" dirty="0" smtClean="0"/>
              <a:t>Dr. Kavi</a:t>
            </a:r>
            <a:r>
              <a:rPr lang="en-US" b="1" baseline="0" dirty="0" smtClean="0"/>
              <a:t> Mahesh</a:t>
            </a:r>
            <a:endParaRPr lang="en-US" b="1" dirty="0" smtClean="0"/>
          </a:p>
        </p:txBody>
      </p:sp>
      <p:sp>
        <p:nvSpPr>
          <p:cNvPr id="19" name="TextBox 18"/>
          <p:cNvSpPr txBox="1"/>
          <p:nvPr userDrawn="1"/>
        </p:nvSpPr>
        <p:spPr>
          <a:xfrm>
            <a:off x="1828800" y="6581001"/>
            <a:ext cx="38862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Copyright ©2012 Wiley India Pvt. Ltd.  All rights reserved</a:t>
            </a:r>
            <a:endParaRPr lang="en-US" sz="12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BE2690D3-9AD7-490A-8151-49754F8B2652}" type="datetime1">
              <a:rPr lang="en-US" smtClean="0"/>
              <a:pPr/>
              <a:t>3/6/2012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46CFAAC-42DA-48D0-8146-B16E9284243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10"/>
          <p:cNvGrpSpPr/>
          <p:nvPr/>
        </p:nvGrpSpPr>
        <p:grpSpPr>
          <a:xfrm>
            <a:off x="0" y="0"/>
            <a:ext cx="9144000" cy="6858000"/>
            <a:chOff x="-442912" y="457200"/>
            <a:chExt cx="9144000" cy="6858000"/>
          </a:xfrm>
        </p:grpSpPr>
        <p:sp>
          <p:nvSpPr>
            <p:cNvPr id="18" name="Rectangle 17"/>
            <p:cNvSpPr/>
            <p:nvPr/>
          </p:nvSpPr>
          <p:spPr>
            <a:xfrm>
              <a:off x="-442912" y="457200"/>
              <a:ext cx="9129712" cy="1676400"/>
            </a:xfrm>
            <a:prstGeom prst="rect">
              <a:avLst/>
            </a:prstGeom>
            <a:solidFill>
              <a:schemeClr val="accent3"/>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9" name="Rectangle 18"/>
            <p:cNvSpPr/>
            <p:nvPr/>
          </p:nvSpPr>
          <p:spPr>
            <a:xfrm>
              <a:off x="6872288" y="457200"/>
              <a:ext cx="1828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0" name="Rectangle 19"/>
            <p:cNvSpPr/>
            <p:nvPr/>
          </p:nvSpPr>
          <p:spPr>
            <a:xfrm>
              <a:off x="6872288" y="457200"/>
              <a:ext cx="1828800" cy="1676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1" name="Oval 20"/>
            <p:cNvSpPr/>
            <p:nvPr/>
          </p:nvSpPr>
          <p:spPr>
            <a:xfrm>
              <a:off x="7367588" y="876300"/>
              <a:ext cx="838200" cy="838200"/>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Vertical Title 1"/>
          <p:cNvSpPr>
            <a:spLocks noGrp="1"/>
          </p:cNvSpPr>
          <p:nvPr>
            <p:ph type="title" orient="vert"/>
          </p:nvPr>
        </p:nvSpPr>
        <p:spPr>
          <a:xfrm>
            <a:off x="7467600" y="2298700"/>
            <a:ext cx="1447800" cy="3827463"/>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533400" y="2286000"/>
            <a:ext cx="5943600" cy="3840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2509F44-5088-4EA9-AC0C-79D8D4A2BA19}" type="datetime1">
              <a:rPr lang="en-US" smtClean="0"/>
              <a:pPr/>
              <a:t>3/6/2012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848600" y="533400"/>
            <a:ext cx="762000" cy="609600"/>
          </a:xfrm>
        </p:spPr>
        <p:txBody>
          <a:bodyPr/>
          <a:lstStyle/>
          <a:p>
            <a:fld id="{F46CFAAC-42DA-48D0-8146-B16E9284243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a:xfrm>
            <a:off x="76200" y="762000"/>
            <a:ext cx="8991600" cy="5486400"/>
          </a:xfrm>
        </p:spPr>
        <p:txBody>
          <a:bodyPr/>
          <a:lstStyle>
            <a:lvl1pPr algn="just">
              <a:defRPr sz="1800"/>
            </a:lvl1pPr>
            <a:lvl2pPr marL="627063" indent="-228600" algn="just">
              <a:buClr>
                <a:srgbClr val="7030A0"/>
              </a:buClr>
              <a:buSzPct val="125000"/>
              <a:defRPr sz="1400"/>
            </a:lvl2pPr>
            <a:lvl3pPr marL="1033463" indent="-228600" algn="just">
              <a:buClr>
                <a:srgbClr val="0070C0"/>
              </a:buClr>
              <a:defRPr sz="1300" b="0">
                <a:latin typeface="Arial" pitchFamily="34" charset="0"/>
                <a:cs typeface="Arial" pitchFamily="34" charset="0"/>
              </a:defRPr>
            </a:lvl3pPr>
            <a:lvl4pPr marL="1430338" indent="-228600" algn="just">
              <a:defRPr sz="1200">
                <a:latin typeface="Arial" pitchFamily="34" charset="0"/>
                <a:cs typeface="Arial" pitchFamily="34" charset="0"/>
              </a:defRPr>
            </a:lvl4pPr>
            <a:lvl5pPr marL="1770063" indent="-228600" algn="just">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4" name="Date Placeholder 3"/>
          <p:cNvSpPr>
            <a:spLocks noGrp="1"/>
          </p:cNvSpPr>
          <p:nvPr>
            <p:ph type="dt" sz="half" idx="10"/>
          </p:nvPr>
        </p:nvSpPr>
        <p:spPr/>
        <p:txBody>
          <a:bodyPr/>
          <a:lstStyle/>
          <a:p>
            <a:fld id="{8DAFA0DA-22A1-4B90-B8D2-80B87F245750}" type="datetime1">
              <a:rPr lang="en-US" smtClean="0"/>
              <a:pPr/>
              <a:t>3/6/2012</a:t>
            </a:fld>
            <a:endParaRPr lang="en-US"/>
          </a:p>
        </p:txBody>
      </p:sp>
      <p:sp>
        <p:nvSpPr>
          <p:cNvPr id="6" name="Slide Number Placeholder 5"/>
          <p:cNvSpPr>
            <a:spLocks noGrp="1"/>
          </p:cNvSpPr>
          <p:nvPr>
            <p:ph type="sldNum" sz="quarter" idx="12"/>
          </p:nvPr>
        </p:nvSpPr>
        <p:spPr/>
        <p:txBody>
          <a:bodyPr/>
          <a:lstStyle/>
          <a:p>
            <a:fld id="{F46CFAAC-42DA-48D0-8146-B16E92842438}" type="slidenum">
              <a:rPr lang="en-US" smtClean="0"/>
              <a:pPr/>
              <a:t>‹#›</a:t>
            </a:fld>
            <a:endParaRPr lang="en-US"/>
          </a:p>
        </p:txBody>
      </p:sp>
      <p:sp>
        <p:nvSpPr>
          <p:cNvPr id="8" name="TextBox 7"/>
          <p:cNvSpPr txBox="1"/>
          <p:nvPr userDrawn="1"/>
        </p:nvSpPr>
        <p:spPr>
          <a:xfrm>
            <a:off x="4038600" y="6280919"/>
            <a:ext cx="4656667" cy="577081"/>
          </a:xfrm>
          <a:prstGeom prst="rect">
            <a:avLst/>
          </a:prstGeom>
          <a:noFill/>
        </p:spPr>
        <p:txBody>
          <a:bodyPr wrap="square" rtlCol="0">
            <a:spAutoFit/>
          </a:bodyPr>
          <a:lstStyle/>
          <a:p>
            <a:r>
              <a:rPr lang="en-US" sz="1050" b="1" dirty="0" smtClean="0"/>
              <a:t>                                               Theory</a:t>
            </a:r>
            <a:r>
              <a:rPr lang="en-US" sz="1050" b="1" baseline="0" dirty="0" smtClean="0"/>
              <a:t> of Computation: A Problem-Solving Approach</a:t>
            </a:r>
            <a:endParaRPr lang="en-US" sz="1050" dirty="0" smtClean="0"/>
          </a:p>
          <a:p>
            <a:r>
              <a:rPr lang="en-US" sz="1050" dirty="0" smtClean="0"/>
              <a:t>                                                                                                                     by Kavi Mahesh</a:t>
            </a:r>
          </a:p>
          <a:p>
            <a:r>
              <a:rPr lang="en-US" sz="1050" dirty="0" smtClean="0"/>
              <a:t>                                           Copyright ©2012 Wiley India Pvt. Ltd.  All rights reserved</a:t>
            </a:r>
            <a:endParaRPr lang="en-US" sz="1050" dirty="0"/>
          </a:p>
        </p:txBody>
      </p:sp>
      <p:pic>
        <p:nvPicPr>
          <p:cNvPr id="9" name="Picture 8" descr="BookMarbles.bmp"/>
          <p:cNvPicPr>
            <a:picLocks noChangeAspect="1"/>
          </p:cNvPicPr>
          <p:nvPr userDrawn="1"/>
        </p:nvPicPr>
        <p:blipFill>
          <a:blip r:embed="rId2" cstate="print"/>
          <a:stretch>
            <a:fillRect/>
          </a:stretch>
        </p:blipFill>
        <p:spPr>
          <a:xfrm>
            <a:off x="8153400" y="1"/>
            <a:ext cx="990600" cy="632774"/>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0" name="Group 10"/>
          <p:cNvGrpSpPr/>
          <p:nvPr/>
        </p:nvGrpSpPr>
        <p:grpSpPr>
          <a:xfrm>
            <a:off x="0" y="0"/>
            <a:ext cx="9144000" cy="6858000"/>
            <a:chOff x="0" y="0"/>
            <a:chExt cx="9144000" cy="6858000"/>
          </a:xfrm>
        </p:grpSpPr>
        <p:sp>
          <p:nvSpPr>
            <p:cNvPr id="7" name="Rectangle 6"/>
            <p:cNvSpPr/>
            <p:nvPr/>
          </p:nvSpPr>
          <p:spPr>
            <a:xfrm>
              <a:off x="0" y="0"/>
              <a:ext cx="18288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0" y="2514600"/>
              <a:ext cx="1828800" cy="18288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28800" y="2514600"/>
              <a:ext cx="7315200" cy="18288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sp>
        <p:nvSpPr>
          <p:cNvPr id="2" name="Title 1"/>
          <p:cNvSpPr>
            <a:spLocks noGrp="1"/>
          </p:cNvSpPr>
          <p:nvPr>
            <p:ph type="title"/>
          </p:nvPr>
        </p:nvSpPr>
        <p:spPr>
          <a:xfrm>
            <a:off x="1905000" y="2667000"/>
            <a:ext cx="6629400" cy="1143000"/>
          </a:xfrm>
        </p:spPr>
        <p:txBody>
          <a:bodyPr vert="horz" lIns="91440" tIns="45720" rIns="91440" bIns="45720" rtlCol="0" anchor="b" anchorCtr="0">
            <a:noAutofit/>
          </a:bodyPr>
          <a:lstStyle>
            <a:lvl1pPr algn="l" defTabSz="914400" rtl="0" eaLnBrk="1" latinLnBrk="0" hangingPunct="1">
              <a:spcBef>
                <a:spcPct val="0"/>
              </a:spcBef>
              <a:buNone/>
              <a:defRPr sz="3600" kern="1200" cap="small" spc="200" baseline="0">
                <a:solidFill>
                  <a:schemeClr val="tx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152400" y="4495800"/>
            <a:ext cx="1524000" cy="2057400"/>
          </a:xfrm>
        </p:spPr>
        <p:txBody>
          <a:bodyPr vert="horz" lIns="91440" tIns="45720" rIns="91440" bIns="45720" rtlCol="0">
            <a:normAutofit/>
          </a:bodyPr>
          <a:lstStyle>
            <a:lvl1pPr marL="0" indent="0">
              <a:lnSpc>
                <a:spcPct val="200000"/>
              </a:lnSpc>
              <a:buNone/>
              <a:defRPr sz="1600" b="1" kern="1200">
                <a:solidFill>
                  <a:srgbClr val="000000">
                    <a:alpha val="50196"/>
                  </a:srgbClr>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lnSpc>
                <a:spcPct val="150000"/>
              </a:lnSpc>
              <a:spcBef>
                <a:spcPts val="1800"/>
              </a:spcBef>
              <a:buClr>
                <a:schemeClr val="accent1"/>
              </a:buClr>
              <a:buSzPct val="80000"/>
              <a:buFont typeface="Wingdings" pitchFamily="2" charset="2"/>
              <a:buNone/>
            </a:pPr>
            <a:r>
              <a:rPr lang="en-US" dirty="0" smtClean="0"/>
              <a:t>Click to edit Master text styles</a:t>
            </a:r>
          </a:p>
        </p:txBody>
      </p:sp>
      <p:sp>
        <p:nvSpPr>
          <p:cNvPr id="4" name="Date Placeholder 3"/>
          <p:cNvSpPr>
            <a:spLocks noGrp="1"/>
          </p:cNvSpPr>
          <p:nvPr>
            <p:ph type="dt" sz="half" idx="10"/>
          </p:nvPr>
        </p:nvSpPr>
        <p:spPr>
          <a:xfrm>
            <a:off x="6931152" y="6556248"/>
            <a:ext cx="1673352" cy="228600"/>
          </a:xfrm>
        </p:spPr>
        <p:txBody>
          <a:bodyPr/>
          <a:lstStyle/>
          <a:p>
            <a:fld id="{662698AC-2645-4D16-8BFF-C7AE0AC9EA86}" type="datetime1">
              <a:rPr lang="en-US" smtClean="0"/>
              <a:pPr/>
              <a:t>3/6/2012</a:t>
            </a:fld>
            <a:endParaRPr lang="en-US"/>
          </a:p>
        </p:txBody>
      </p:sp>
      <p:sp>
        <p:nvSpPr>
          <p:cNvPr id="5" name="Footer Placeholder 4"/>
          <p:cNvSpPr>
            <a:spLocks noGrp="1"/>
          </p:cNvSpPr>
          <p:nvPr>
            <p:ph type="ftr" sz="quarter" idx="11"/>
          </p:nvPr>
        </p:nvSpPr>
        <p:spPr>
          <a:xfrm>
            <a:off x="1892808" y="6556248"/>
            <a:ext cx="1673352" cy="228600"/>
          </a:xfrm>
        </p:spPr>
        <p:txBody>
          <a:bodyPr/>
          <a:lstStyle/>
          <a:p>
            <a:endParaRPr lang="en-US" dirty="0"/>
          </a:p>
        </p:txBody>
      </p:sp>
      <p:sp>
        <p:nvSpPr>
          <p:cNvPr id="6" name="Slide Number Placeholder 5"/>
          <p:cNvSpPr>
            <a:spLocks noGrp="1"/>
          </p:cNvSpPr>
          <p:nvPr>
            <p:ph type="sldNum" sz="quarter" idx="12"/>
          </p:nvPr>
        </p:nvSpPr>
        <p:spPr>
          <a:xfrm>
            <a:off x="4867656" y="6556248"/>
            <a:ext cx="762000" cy="228600"/>
          </a:xfrm>
          <a:noFill/>
          <a:ln>
            <a:noFill/>
          </a:ln>
          <a:effectLst/>
        </p:spPr>
        <p:txBody>
          <a:bodyPr vert="horz" lIns="91440" tIns="45720" rIns="91440" bIns="45720" rtlCol="0" anchor="ctr"/>
          <a:lstStyle>
            <a:lvl1pPr marL="0" algn="ctr" defTabSz="914400" rtl="0" eaLnBrk="1" latinLnBrk="0" hangingPunct="1">
              <a:defRPr sz="900" kern="1200" cap="small" baseline="0">
                <a:solidFill>
                  <a:sysClr val="windowText" lastClr="000000"/>
                </a:solidFill>
                <a:latin typeface="+mj-lt"/>
                <a:ea typeface="+mn-ea"/>
                <a:cs typeface="+mn-cs"/>
              </a:defRPr>
            </a:lvl1pPr>
          </a:lstStyle>
          <a:p>
            <a:fld id="{F46CFAAC-42DA-48D0-8146-B16E9284243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438400" y="228600"/>
            <a:ext cx="6248400" cy="1143000"/>
          </a:xfrm>
        </p:spPr>
        <p:txBody>
          <a:bodyPr/>
          <a:lstStyle/>
          <a:p>
            <a:r>
              <a:rPr lang="en-US" smtClean="0"/>
              <a:t>Click to edit Master title style</a:t>
            </a:r>
            <a:endParaRPr/>
          </a:p>
        </p:txBody>
      </p:sp>
      <p:sp>
        <p:nvSpPr>
          <p:cNvPr id="3" name="Content Placeholder 2"/>
          <p:cNvSpPr>
            <a:spLocks noGrp="1"/>
          </p:cNvSpPr>
          <p:nvPr>
            <p:ph sz="half" idx="1"/>
          </p:nvPr>
        </p:nvSpPr>
        <p:spPr>
          <a:xfrm>
            <a:off x="2438400" y="2298700"/>
            <a:ext cx="2971800" cy="3827463"/>
          </a:xfrm>
        </p:spPr>
        <p:txBody>
          <a:bodyPr>
            <a:normAutofit/>
          </a:bodyPr>
          <a:lstStyle>
            <a:lvl1pPr marL="228600" indent="-228600">
              <a:defRPr sz="1800"/>
            </a:lvl1pPr>
            <a:lvl2pPr marL="457200" indent="-228600">
              <a:defRPr sz="1800"/>
            </a:lvl2pPr>
            <a:lvl3pPr marL="685800" indent="-228600">
              <a:defRPr sz="1800"/>
            </a:lvl3pPr>
            <a:lvl4pPr marL="914400" indent="-228600">
              <a:defRPr sz="1800"/>
            </a:lvl4pPr>
            <a:lvl5pPr marL="1143000" indent="-228600">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5715000" y="2298700"/>
            <a:ext cx="2971800" cy="3827463"/>
          </a:xfrm>
        </p:spPr>
        <p:txBody>
          <a:bodyPr>
            <a:normAutofit/>
          </a:bodyPr>
          <a:lstStyle>
            <a:lvl1pPr marL="228600" indent="-228600">
              <a:defRPr sz="1800"/>
            </a:lvl1pPr>
            <a:lvl2pPr marL="457200" indent="-228600">
              <a:defRPr sz="1800"/>
            </a:lvl2pPr>
            <a:lvl3pPr marL="685800" indent="-228600">
              <a:defRPr sz="1800"/>
            </a:lvl3pPr>
            <a:lvl4pPr marL="914400" indent="-228600">
              <a:defRPr sz="1800"/>
            </a:lvl4pPr>
            <a:lvl5pPr marL="1143000" indent="-228600">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901A1BF1-EB64-4FC6-8AFF-602F361D477E}" type="datetime1">
              <a:rPr lang="en-US" smtClean="0"/>
              <a:pPr/>
              <a:t>3/6/2012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6CFAAC-42DA-48D0-8146-B16E9284243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438400" y="228600"/>
            <a:ext cx="6248400" cy="1143000"/>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2438400" y="2291697"/>
            <a:ext cx="2971800" cy="639762"/>
          </a:xfrm>
        </p:spPr>
        <p:txBody>
          <a:bodyPr vert="horz" lIns="91440" tIns="45720" rIns="91440" bIns="45720" rtlCol="0" anchor="ctr" anchorCtr="0">
            <a:noAutofit/>
          </a:bodyPr>
          <a:lstStyle>
            <a:lvl1pPr marL="0" indent="0">
              <a:buNone/>
              <a:defRPr sz="2200" b="0" kern="120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ts val="1800"/>
              </a:spcBef>
              <a:buClr>
                <a:schemeClr val="accent1"/>
              </a:buClr>
              <a:buSzPct val="80000"/>
              <a:buFont typeface="Wingdings" pitchFamily="2" charset="2"/>
              <a:buNone/>
            </a:pPr>
            <a:r>
              <a:rPr lang="en-US" smtClean="0"/>
              <a:t>Click to edit Master text styles</a:t>
            </a:r>
          </a:p>
        </p:txBody>
      </p:sp>
      <p:sp>
        <p:nvSpPr>
          <p:cNvPr id="4" name="Content Placeholder 3"/>
          <p:cNvSpPr>
            <a:spLocks noGrp="1"/>
          </p:cNvSpPr>
          <p:nvPr>
            <p:ph sz="half" idx="2"/>
          </p:nvPr>
        </p:nvSpPr>
        <p:spPr>
          <a:xfrm>
            <a:off x="2447925" y="3137647"/>
            <a:ext cx="2971800" cy="2999232"/>
          </a:xfrm>
        </p:spPr>
        <p:txBody>
          <a:bodyPr vert="horz" lIns="91440" tIns="45720" rIns="91440" bIns="45720" rtlCol="0">
            <a:normAutofit/>
          </a:bodyPr>
          <a:lstStyle>
            <a:lvl1pPr marL="228600" indent="-228600" algn="l" defTabSz="914400" rtl="0" eaLnBrk="1" latinLnBrk="0" hangingPunct="1">
              <a:buSzPct val="80000"/>
              <a:buFont typeface="Wingdings" pitchFamily="2" charset="2"/>
              <a:defRPr sz="1800" kern="1200">
                <a:solidFill>
                  <a:schemeClr val="tx1"/>
                </a:solidFill>
                <a:latin typeface="+mn-lt"/>
                <a:ea typeface="+mn-ea"/>
                <a:cs typeface="+mn-cs"/>
              </a:defRPr>
            </a:lvl1pPr>
            <a:lvl2pPr marL="457200" indent="-228600" algn="l" defTabSz="914400" rtl="0" eaLnBrk="1" latinLnBrk="0" hangingPunct="1">
              <a:buSzPct val="80000"/>
              <a:buFont typeface="Wingdings" pitchFamily="2" charset="2"/>
              <a:tabLst/>
              <a:defRPr sz="1800" kern="1200">
                <a:solidFill>
                  <a:schemeClr val="tx1"/>
                </a:solidFill>
                <a:latin typeface="+mn-lt"/>
                <a:ea typeface="+mn-ea"/>
                <a:cs typeface="+mn-cs"/>
              </a:defRPr>
            </a:lvl2pPr>
            <a:lvl3pPr marL="685800" indent="-228600" algn="l" defTabSz="914400" rtl="0" eaLnBrk="1" latinLnBrk="0" hangingPunct="1">
              <a:buSzPct val="80000"/>
              <a:buFont typeface="Wingdings" pitchFamily="2" charset="2"/>
              <a:tabLst/>
              <a:defRPr sz="1800" kern="1200">
                <a:solidFill>
                  <a:schemeClr val="tx1"/>
                </a:solidFill>
                <a:latin typeface="+mn-lt"/>
                <a:ea typeface="+mn-ea"/>
                <a:cs typeface="+mn-cs"/>
              </a:defRPr>
            </a:lvl3pPr>
            <a:lvl4pPr marL="914400" indent="-228600" algn="l" defTabSz="914400" rtl="0" eaLnBrk="1" latinLnBrk="0" hangingPunct="1">
              <a:buSzPct val="80000"/>
              <a:buFont typeface="Wingdings" pitchFamily="2" charset="2"/>
              <a:tabLst/>
              <a:defRPr sz="1800" kern="1200">
                <a:solidFill>
                  <a:schemeClr val="tx1"/>
                </a:solidFill>
                <a:latin typeface="+mn-lt"/>
                <a:ea typeface="+mn-ea"/>
                <a:cs typeface="+mn-cs"/>
              </a:defRPr>
            </a:lvl4pPr>
            <a:lvl5pPr marL="1143000" indent="-228600" algn="l" defTabSz="914400" rtl="0" eaLnBrk="1" latinLnBrk="0" hangingPunct="1">
              <a:buSzPct val="80000"/>
              <a:buFont typeface="Wingdings" pitchFamily="2" charset="2"/>
              <a:tabLst/>
              <a:defRPr sz="1800" kern="120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5715000" y="2291697"/>
            <a:ext cx="2971800" cy="639762"/>
          </a:xfrm>
        </p:spPr>
        <p:txBody>
          <a:bodyPr anchor="ctr" anchorCtr="0">
            <a:noAutofit/>
          </a:bodyPr>
          <a:lstStyle>
            <a:lvl1pPr marL="0" indent="0">
              <a:buNone/>
              <a:defRPr sz="22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715000" y="3137647"/>
            <a:ext cx="2971800" cy="3001962"/>
          </a:xfrm>
        </p:spPr>
        <p:txBody>
          <a:bodyPr vert="horz" lIns="91440" tIns="45720" rIns="91440" bIns="45720" rtlCol="0">
            <a:normAutofit/>
          </a:bodyPr>
          <a:lstStyle>
            <a:lvl1pPr marL="228600" indent="-228600" algn="l" defTabSz="914400" rtl="0" eaLnBrk="1" latinLnBrk="0" hangingPunct="1">
              <a:buSzPct val="80000"/>
              <a:buFont typeface="Wingdings" pitchFamily="2" charset="2"/>
              <a:defRPr sz="1800" kern="1200">
                <a:solidFill>
                  <a:schemeClr val="tx1"/>
                </a:solidFill>
                <a:latin typeface="+mn-lt"/>
                <a:ea typeface="+mn-ea"/>
                <a:cs typeface="+mn-cs"/>
              </a:defRPr>
            </a:lvl1pPr>
            <a:lvl2pPr marL="457200" indent="-228600" algn="l" defTabSz="914400" rtl="0" eaLnBrk="1" latinLnBrk="0" hangingPunct="1">
              <a:buSzPct val="80000"/>
              <a:buFont typeface="Wingdings" pitchFamily="2" charset="2"/>
              <a:defRPr sz="1800" kern="1200">
                <a:solidFill>
                  <a:schemeClr val="tx1"/>
                </a:solidFill>
                <a:latin typeface="+mn-lt"/>
                <a:ea typeface="+mn-ea"/>
                <a:cs typeface="+mn-cs"/>
              </a:defRPr>
            </a:lvl2pPr>
            <a:lvl3pPr marL="685800" indent="-228600" algn="l" defTabSz="914400" rtl="0" eaLnBrk="1" latinLnBrk="0" hangingPunct="1">
              <a:buSzPct val="80000"/>
              <a:buFont typeface="Wingdings" pitchFamily="2" charset="2"/>
              <a:defRPr sz="1800" kern="1200">
                <a:solidFill>
                  <a:schemeClr val="tx1"/>
                </a:solidFill>
                <a:latin typeface="+mn-lt"/>
                <a:ea typeface="+mn-ea"/>
                <a:cs typeface="+mn-cs"/>
              </a:defRPr>
            </a:lvl3pPr>
            <a:lvl4pPr marL="914400" indent="-228600" algn="l" defTabSz="914400" rtl="0" eaLnBrk="1" latinLnBrk="0" hangingPunct="1">
              <a:buSzPct val="80000"/>
              <a:buFont typeface="Wingdings" pitchFamily="2" charset="2"/>
              <a:defRPr sz="1800" kern="1200">
                <a:solidFill>
                  <a:schemeClr val="tx1"/>
                </a:solidFill>
                <a:latin typeface="+mn-lt"/>
                <a:ea typeface="+mn-ea"/>
                <a:cs typeface="+mn-cs"/>
              </a:defRPr>
            </a:lvl4pPr>
            <a:lvl5pPr marL="1143000" indent="-228600" algn="l" defTabSz="914400" rtl="0" eaLnBrk="1" latinLnBrk="0" hangingPunct="1">
              <a:buSzPct val="80000"/>
              <a:buFont typeface="Wingdings" pitchFamily="2" charset="2"/>
              <a:defRPr sz="1800" kern="120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436AC3C2-2F7E-46D2-AA18-D6793CEB6E4C}" type="datetime1">
              <a:rPr lang="en-US" smtClean="0"/>
              <a:pPr/>
              <a:t>3/6/2012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6CFAAC-42DA-48D0-8146-B16E9284243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6" name="Group 10"/>
          <p:cNvGrpSpPr/>
          <p:nvPr/>
        </p:nvGrpSpPr>
        <p:grpSpPr>
          <a:xfrm>
            <a:off x="0" y="0"/>
            <a:ext cx="9144000" cy="1676400"/>
            <a:chOff x="0" y="0"/>
            <a:chExt cx="9144000" cy="1676400"/>
          </a:xfrm>
        </p:grpSpPr>
        <p:sp>
          <p:nvSpPr>
            <p:cNvPr id="7" name="Rectangle 6"/>
            <p:cNvSpPr/>
            <p:nvPr/>
          </p:nvSpPr>
          <p:spPr>
            <a:xfrm>
              <a:off x="0" y="0"/>
              <a:ext cx="91440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9" name="Rectangle 8"/>
            <p:cNvSpPr/>
            <p:nvPr/>
          </p:nvSpPr>
          <p:spPr>
            <a:xfrm>
              <a:off x="0" y="0"/>
              <a:ext cx="1828800" cy="1676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Oval 9"/>
            <p:cNvSpPr/>
            <p:nvPr/>
          </p:nvSpPr>
          <p:spPr>
            <a:xfrm>
              <a:off x="495300" y="419100"/>
              <a:ext cx="838200" cy="838200"/>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35D1837D-00A1-40B4-814E-11E6DD80EDE1}" type="datetime1">
              <a:rPr lang="en-US" smtClean="0"/>
              <a:pPr/>
              <a:t>3/6/2012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6CFAAC-42DA-48D0-8146-B16E9284243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oup 9"/>
          <p:cNvGrpSpPr/>
          <p:nvPr/>
        </p:nvGrpSpPr>
        <p:grpSpPr>
          <a:xfrm>
            <a:off x="0" y="0"/>
            <a:ext cx="1828800" cy="1676400"/>
            <a:chOff x="457200" y="457200"/>
            <a:chExt cx="1828800" cy="1676400"/>
          </a:xfrm>
        </p:grpSpPr>
        <p:sp>
          <p:nvSpPr>
            <p:cNvPr id="8" name="Rectangle 7"/>
            <p:cNvSpPr/>
            <p:nvPr/>
          </p:nvSpPr>
          <p:spPr>
            <a:xfrm>
              <a:off x="457200" y="457200"/>
              <a:ext cx="1828800" cy="1676400"/>
            </a:xfrm>
            <a:prstGeom prst="rect">
              <a:avLst/>
            </a:prstGeom>
            <a:solidFill>
              <a:schemeClr val="accent2"/>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Oval 8"/>
            <p:cNvSpPr/>
            <p:nvPr/>
          </p:nvSpPr>
          <p:spPr>
            <a:xfrm>
              <a:off x="952500" y="876300"/>
              <a:ext cx="838200" cy="838200"/>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Date Placeholder 1"/>
          <p:cNvSpPr>
            <a:spLocks noGrp="1"/>
          </p:cNvSpPr>
          <p:nvPr>
            <p:ph type="dt" sz="half" idx="10"/>
          </p:nvPr>
        </p:nvSpPr>
        <p:spPr/>
        <p:txBody>
          <a:bodyPr/>
          <a:lstStyle/>
          <a:p>
            <a:fld id="{4C8570D1-18D8-41A6-8D70-22CD9592B5A0}" type="datetime1">
              <a:rPr lang="en-US" smtClean="0"/>
              <a:pPr/>
              <a:t>3/6/2012</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41448" y="228600"/>
            <a:ext cx="6245352" cy="1143000"/>
          </a:xfrm>
        </p:spPr>
        <p:txBody>
          <a:bodyPr vert="horz" lIns="91440" tIns="45720" rIns="91440" bIns="45720" rtlCol="0" anchor="ctr">
            <a:normAutofit/>
          </a:bodyPr>
          <a:lstStyle>
            <a:lvl1pPr algn="r" defTabSz="914400" rtl="0" eaLnBrk="1" latinLnBrk="0" hangingPunct="1">
              <a:spcBef>
                <a:spcPct val="0"/>
              </a:spcBef>
              <a:buNone/>
              <a:defRPr sz="4400" kern="1200" cap="small" spc="200" baseline="0">
                <a:solidFill>
                  <a:schemeClr val="tx1"/>
                </a:solidFill>
                <a:latin typeface="+mj-lt"/>
                <a:ea typeface="+mj-ea"/>
                <a:cs typeface="+mj-cs"/>
              </a:defRPr>
            </a:lvl1pPr>
          </a:lstStyle>
          <a:p>
            <a:r>
              <a:rPr lang="en-US" smtClean="0"/>
              <a:t>Click to edit Master title style</a:t>
            </a:r>
            <a:endParaRPr/>
          </a:p>
        </p:txBody>
      </p:sp>
      <p:sp>
        <p:nvSpPr>
          <p:cNvPr id="3" name="Content Placeholder 2"/>
          <p:cNvSpPr>
            <a:spLocks noGrp="1"/>
          </p:cNvSpPr>
          <p:nvPr>
            <p:ph idx="1"/>
          </p:nvPr>
        </p:nvSpPr>
        <p:spPr>
          <a:xfrm>
            <a:off x="2706624" y="2446991"/>
            <a:ext cx="5715000" cy="3531198"/>
          </a:xfrm>
        </p:spPr>
        <p:txBody>
          <a:bodyPr>
            <a:normAutofit/>
          </a:bodyPr>
          <a:lstStyle>
            <a:lvl1pPr>
              <a:defRPr sz="22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164592" y="3031490"/>
            <a:ext cx="1524000" cy="2362200"/>
          </a:xfrm>
        </p:spPr>
        <p:txBody>
          <a:bodyPr/>
          <a:lstStyle>
            <a:lvl1pPr marL="0" indent="0">
              <a:lnSpc>
                <a:spcPct val="150000"/>
              </a:lnSpc>
              <a:buNone/>
              <a:defRPr sz="1400" b="1">
                <a:solidFill>
                  <a:srgbClr val="000000">
                    <a:alpha val="50196"/>
                  </a:srgb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419F5D-2DCC-47DB-A612-E418DFA9B144}" type="datetime1">
              <a:rPr lang="en-US" smtClean="0"/>
              <a:pPr/>
              <a:t>3/6/2012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46CFAAC-42DA-48D0-8146-B16E9284243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41448" y="228600"/>
            <a:ext cx="6245352" cy="1143000"/>
          </a:xfrm>
        </p:spPr>
        <p:txBody>
          <a:bodyPr vert="horz" lIns="91440" tIns="45720" rIns="91440" bIns="45720" rtlCol="0" anchor="ctr">
            <a:normAutofit/>
          </a:bodyPr>
          <a:lstStyle>
            <a:lvl1pPr algn="r" defTabSz="914400" rtl="0" eaLnBrk="1" latinLnBrk="0" hangingPunct="1">
              <a:spcBef>
                <a:spcPct val="0"/>
              </a:spcBef>
              <a:buNone/>
              <a:defRPr sz="4400" kern="1200" cap="small" spc="200" baseline="0">
                <a:solidFill>
                  <a:schemeClr val="tx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2706624" y="2450592"/>
            <a:ext cx="5715000" cy="3529584"/>
          </a:xfrm>
          <a:noFill/>
          <a:ln w="101600" cmpd="sng">
            <a:miter lim="800000"/>
          </a:ln>
          <a:effectLst>
            <a:outerShdw blurRad="63500" sx="102000" sy="102000" algn="ctr" rotWithShape="0">
              <a:prstClr val="black">
                <a:alpha val="30000"/>
              </a:prstClr>
            </a:outerShdw>
          </a:effectLst>
        </p:spPr>
        <p:style>
          <a:lnRef idx="3">
            <a:schemeClr val="lt1"/>
          </a:lnRef>
          <a:fillRef idx="1">
            <a:schemeClr val="accent2"/>
          </a:fillRef>
          <a:effectRef idx="1">
            <a:schemeClr val="accent2"/>
          </a:effectRef>
          <a:fontRef idx="none"/>
        </p:style>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164592" y="3031489"/>
            <a:ext cx="1527048" cy="2359152"/>
          </a:xfrm>
        </p:spPr>
        <p:txBody>
          <a:bodyPr vert="horz" lIns="91440" tIns="45720" rIns="91440" bIns="45720" rtlCol="0">
            <a:normAutofit/>
          </a:bodyPr>
          <a:lstStyle>
            <a:lvl1pPr marL="0" indent="0">
              <a:lnSpc>
                <a:spcPct val="150000"/>
              </a:lnSpc>
              <a:buNone/>
              <a:defRPr sz="1400" b="1" kern="1200">
                <a:solidFill>
                  <a:srgbClr val="000000">
                    <a:alpha val="50196"/>
                  </a:srgb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50000"/>
              </a:lnSpc>
              <a:spcBef>
                <a:spcPts val="1800"/>
              </a:spcBef>
              <a:buClr>
                <a:schemeClr val="accent1"/>
              </a:buClr>
              <a:buSzPct val="80000"/>
              <a:buFont typeface="Wingdings" pitchFamily="2" charset="2"/>
              <a:buNone/>
            </a:pPr>
            <a:r>
              <a:rPr lang="en-US" smtClean="0"/>
              <a:t>Click to edit Master text styles</a:t>
            </a:r>
          </a:p>
        </p:txBody>
      </p:sp>
      <p:sp>
        <p:nvSpPr>
          <p:cNvPr id="5" name="Date Placeholder 4"/>
          <p:cNvSpPr>
            <a:spLocks noGrp="1"/>
          </p:cNvSpPr>
          <p:nvPr>
            <p:ph type="dt" sz="half" idx="10"/>
          </p:nvPr>
        </p:nvSpPr>
        <p:spPr/>
        <p:txBody>
          <a:bodyPr/>
          <a:lstStyle/>
          <a:p>
            <a:fld id="{3A60D01A-5D43-41B9-BE70-7A66BAA3ECD4}" type="datetime1">
              <a:rPr lang="en-US" smtClean="0"/>
              <a:pPr/>
              <a:t>3/6/2012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46CFAAC-42DA-48D0-8146-B16E9284243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atMod val="125000"/>
          </a:schemeClr>
        </a:solidFill>
        <a:effectLst/>
      </p:bgPr>
    </p:bg>
    <p:spTree>
      <p:nvGrpSpPr>
        <p:cNvPr id="1" name=""/>
        <p:cNvGrpSpPr/>
        <p:nvPr/>
      </p:nvGrpSpPr>
      <p:grpSpPr>
        <a:xfrm>
          <a:off x="0" y="0"/>
          <a:ext cx="0" cy="0"/>
          <a:chOff x="0" y="0"/>
          <a:chExt cx="0" cy="0"/>
        </a:xfrm>
      </p:grpSpPr>
      <p:grpSp>
        <p:nvGrpSpPr>
          <p:cNvPr id="10" name="Group 11"/>
          <p:cNvGrpSpPr/>
          <p:nvPr/>
        </p:nvGrpSpPr>
        <p:grpSpPr>
          <a:xfrm>
            <a:off x="0" y="0"/>
            <a:ext cx="9144000" cy="609600"/>
            <a:chOff x="457200" y="0"/>
            <a:chExt cx="8686800" cy="1676400"/>
          </a:xfrm>
        </p:grpSpPr>
        <p:sp>
          <p:nvSpPr>
            <p:cNvPr id="7" name="Rectangle 6"/>
            <p:cNvSpPr/>
            <p:nvPr/>
          </p:nvSpPr>
          <p:spPr>
            <a:xfrm>
              <a:off x="457200" y="0"/>
              <a:ext cx="86868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Oval 10"/>
            <p:cNvSpPr/>
            <p:nvPr/>
          </p:nvSpPr>
          <p:spPr>
            <a:xfrm>
              <a:off x="495300" y="419100"/>
              <a:ext cx="838200" cy="838200"/>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Text Placeholder 2"/>
          <p:cNvSpPr>
            <a:spLocks noGrp="1"/>
          </p:cNvSpPr>
          <p:nvPr>
            <p:ph type="body" idx="1"/>
          </p:nvPr>
        </p:nvSpPr>
        <p:spPr>
          <a:xfrm>
            <a:off x="0" y="762000"/>
            <a:ext cx="9144000" cy="54864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2" name="Title Placeholder 1"/>
          <p:cNvSpPr>
            <a:spLocks noGrp="1"/>
          </p:cNvSpPr>
          <p:nvPr>
            <p:ph type="title"/>
          </p:nvPr>
        </p:nvSpPr>
        <p:spPr>
          <a:xfrm>
            <a:off x="0" y="76200"/>
            <a:ext cx="8534400" cy="457200"/>
          </a:xfrm>
          <a:prstGeom prst="rect">
            <a:avLst/>
          </a:prstGeom>
        </p:spPr>
        <p:txBody>
          <a:bodyPr vert="horz" lIns="91440" tIns="45720" rIns="91440" bIns="45720" rtlCol="0" anchor="ctr">
            <a:noAutofit/>
          </a:bodyPr>
          <a:lstStyle/>
          <a:p>
            <a:r>
              <a:rPr lang="en-US" dirty="0" smtClean="0"/>
              <a:t>Click to edit Master title style</a:t>
            </a:r>
            <a:endParaRPr dirty="0"/>
          </a:p>
        </p:txBody>
      </p:sp>
      <p:sp>
        <p:nvSpPr>
          <p:cNvPr id="4" name="Date Placeholder 3"/>
          <p:cNvSpPr>
            <a:spLocks noGrp="1"/>
          </p:cNvSpPr>
          <p:nvPr>
            <p:ph type="dt" sz="half" idx="2"/>
          </p:nvPr>
        </p:nvSpPr>
        <p:spPr>
          <a:xfrm>
            <a:off x="762000" y="6492875"/>
            <a:ext cx="2133600" cy="365125"/>
          </a:xfrm>
          <a:prstGeom prst="rect">
            <a:avLst/>
          </a:prstGeom>
        </p:spPr>
        <p:txBody>
          <a:bodyPr vert="horz" lIns="91440" tIns="45720" rIns="91440" bIns="45720" rtlCol="0" anchor="ctr"/>
          <a:lstStyle>
            <a:lvl1pPr algn="r">
              <a:defRPr sz="900" cap="small" baseline="0">
                <a:solidFill>
                  <a:schemeClr val="tx1"/>
                </a:solidFill>
                <a:latin typeface="+mj-lt"/>
              </a:defRPr>
            </a:lvl1pPr>
          </a:lstStyle>
          <a:p>
            <a:fld id="{58BB5757-5A06-4881-B742-3988D338F388}" type="datetime1">
              <a:rPr lang="en-US" smtClean="0"/>
              <a:pPr/>
              <a:t>3/6/2012</a:t>
            </a:fld>
            <a:endParaRPr lang="en-US"/>
          </a:p>
        </p:txBody>
      </p:sp>
      <p:sp>
        <p:nvSpPr>
          <p:cNvPr id="5" name="Footer Placeholder 4"/>
          <p:cNvSpPr>
            <a:spLocks noGrp="1"/>
          </p:cNvSpPr>
          <p:nvPr>
            <p:ph type="ftr" sz="quarter" idx="3"/>
          </p:nvPr>
        </p:nvSpPr>
        <p:spPr>
          <a:xfrm>
            <a:off x="3352800" y="6492875"/>
            <a:ext cx="3657600" cy="365125"/>
          </a:xfrm>
          <a:prstGeom prst="rect">
            <a:avLst/>
          </a:prstGeom>
        </p:spPr>
        <p:txBody>
          <a:bodyPr vert="horz" lIns="91440" tIns="45720" rIns="91440" bIns="45720" rtlCol="0" anchor="ctr"/>
          <a:lstStyle>
            <a:lvl1pPr algn="l">
              <a:defRPr sz="1200" b="1" cap="small" baseline="0">
                <a:solidFill>
                  <a:schemeClr val="tx1"/>
                </a:solidFill>
                <a:latin typeface="+mn-lt"/>
              </a:defRPr>
            </a:lvl1pPr>
          </a:lstStyle>
          <a:p>
            <a:endParaRPr lang="en-US" dirty="0"/>
          </a:p>
        </p:txBody>
      </p:sp>
      <p:sp>
        <p:nvSpPr>
          <p:cNvPr id="6" name="Slide Number Placeholder 5"/>
          <p:cNvSpPr>
            <a:spLocks noGrp="1"/>
          </p:cNvSpPr>
          <p:nvPr>
            <p:ph type="sldNum" sz="quarter" idx="4"/>
          </p:nvPr>
        </p:nvSpPr>
        <p:spPr>
          <a:xfrm>
            <a:off x="0" y="6477000"/>
            <a:ext cx="609600" cy="381000"/>
          </a:xfrm>
          <a:prstGeom prst="rect">
            <a:avLst/>
          </a:prstGeom>
        </p:spPr>
        <p:txBody>
          <a:bodyPr vert="horz" lIns="91440" tIns="45720" rIns="91440" bIns="45720" rtlCol="0" anchor="ctr"/>
          <a:lstStyle>
            <a:lvl1pPr algn="ctr">
              <a:defRPr sz="1200" cap="small" baseline="0">
                <a:solidFill>
                  <a:schemeClr val="tx1"/>
                </a:solidFill>
                <a:latin typeface="+mj-lt"/>
              </a:defRPr>
            </a:lvl1pPr>
          </a:lstStyle>
          <a:p>
            <a:fld id="{F46CFAAC-42DA-48D0-8146-B16E92842438}" type="slidenum">
              <a:rPr lang="en-US" smtClean="0"/>
              <a:pPr/>
              <a:t>‹#›</a:t>
            </a:fld>
            <a:endParaRPr lang="en-US" dirty="0"/>
          </a:p>
        </p:txBody>
      </p:sp>
      <p:cxnSp>
        <p:nvCxnSpPr>
          <p:cNvPr id="13" name="Straight Connector 12"/>
          <p:cNvCxnSpPr/>
          <p:nvPr userDrawn="1"/>
        </p:nvCxnSpPr>
        <p:spPr>
          <a:xfrm>
            <a:off x="0" y="6324600"/>
            <a:ext cx="9144000" cy="0"/>
          </a:xfrm>
          <a:prstGeom prst="line">
            <a:avLst/>
          </a:prstGeom>
        </p:spPr>
        <p:style>
          <a:lnRef idx="3">
            <a:schemeClr val="accent6"/>
          </a:lnRef>
          <a:fillRef idx="0">
            <a:schemeClr val="accent6"/>
          </a:fillRef>
          <a:effectRef idx="2">
            <a:schemeClr val="accent6"/>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spcBef>
          <a:spcPct val="0"/>
        </a:spcBef>
        <a:buNone/>
        <a:defRPr sz="2800" b="1" kern="1200" cap="small" spc="200" baseline="0">
          <a:solidFill>
            <a:schemeClr val="tx1"/>
          </a:solidFill>
          <a:latin typeface="+mj-lt"/>
          <a:ea typeface="+mj-ea"/>
          <a:cs typeface="+mj-cs"/>
        </a:defRPr>
      </a:lvl1pPr>
    </p:titleStyle>
    <p:bodyStyle>
      <a:lvl1pPr marL="228600" indent="-228600" algn="l" defTabSz="914400" rtl="0" eaLnBrk="1" latinLnBrk="0" hangingPunct="1">
        <a:spcBef>
          <a:spcPts val="1800"/>
        </a:spcBef>
        <a:buClr>
          <a:schemeClr val="accent4">
            <a:lumMod val="75000"/>
          </a:schemeClr>
        </a:buClr>
        <a:buSzPct val="100000"/>
        <a:buFont typeface="Wingdings" pitchFamily="2" charset="2"/>
        <a:buChar char="§"/>
        <a:defRPr sz="2000" kern="1200">
          <a:solidFill>
            <a:schemeClr val="tx1"/>
          </a:solidFill>
          <a:latin typeface="Arial" pitchFamily="34" charset="0"/>
          <a:ea typeface="+mn-ea"/>
          <a:cs typeface="Arial" pitchFamily="34" charset="0"/>
        </a:defRPr>
      </a:lvl1pPr>
      <a:lvl2pPr marL="685800" indent="-228600" algn="l" defTabSz="914400" rtl="0" eaLnBrk="1" latinLnBrk="0" hangingPunct="1">
        <a:spcBef>
          <a:spcPts val="600"/>
        </a:spcBef>
        <a:buClr>
          <a:schemeClr val="accent2"/>
        </a:buClr>
        <a:buSzPct val="100000"/>
        <a:buFont typeface="Wingdings" pitchFamily="2" charset="2"/>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ts val="1200"/>
        </a:spcBef>
        <a:buClr>
          <a:schemeClr val="accent3"/>
        </a:buClr>
        <a:buSzPct val="80000"/>
        <a:buFont typeface="Wingdings" pitchFamily="2" charset="2"/>
        <a:buChar char=""/>
        <a:defRPr sz="1800" kern="1200">
          <a:solidFill>
            <a:schemeClr val="tx1"/>
          </a:solidFill>
          <a:latin typeface="+mn-lt"/>
          <a:ea typeface="+mn-ea"/>
          <a:cs typeface="+mn-cs"/>
        </a:defRPr>
      </a:lvl3pPr>
      <a:lvl4pPr marL="1828800" indent="-457200" algn="l" defTabSz="914400" rtl="0" eaLnBrk="1" latinLnBrk="0" hangingPunct="1">
        <a:spcBef>
          <a:spcPts val="1200"/>
        </a:spcBef>
        <a:buClr>
          <a:schemeClr val="accent4"/>
        </a:buClr>
        <a:buSzPct val="80000"/>
        <a:buFont typeface="Wingdings" pitchFamily="2" charset="2"/>
        <a:buChar char=""/>
        <a:defRPr sz="1600" kern="1200">
          <a:solidFill>
            <a:schemeClr val="tx1"/>
          </a:solidFill>
          <a:latin typeface="+mn-lt"/>
          <a:ea typeface="+mn-ea"/>
          <a:cs typeface="+mn-cs"/>
        </a:defRPr>
      </a:lvl4pPr>
      <a:lvl5pPr marL="2286000" indent="-457200" algn="l" defTabSz="914400" rtl="0" eaLnBrk="1" latinLnBrk="0" hangingPunct="1">
        <a:spcBef>
          <a:spcPts val="1200"/>
        </a:spcBef>
        <a:buClr>
          <a:schemeClr val="accent5"/>
        </a:buClr>
        <a:buSzPct val="80000"/>
        <a:buFont typeface="Wingdings" pitchFamily="2" charset="2"/>
        <a:buChar char=""/>
        <a:defRPr sz="1600" kern="1200">
          <a:solidFill>
            <a:schemeClr val="tx1"/>
          </a:solidFill>
          <a:latin typeface="+mn-lt"/>
          <a:ea typeface="+mn-ea"/>
          <a:cs typeface="+mn-cs"/>
        </a:defRPr>
      </a:lvl5pPr>
      <a:lvl6pPr marL="2743200" indent="-457200" algn="l" defTabSz="914400" rtl="0" eaLnBrk="1" latinLnBrk="0" hangingPunct="1">
        <a:spcBef>
          <a:spcPts val="1200"/>
        </a:spcBef>
        <a:buClr>
          <a:schemeClr val="accent6"/>
        </a:buClr>
        <a:buSzPct val="90000"/>
        <a:buFont typeface="Wingdings" pitchFamily="2" charset="2"/>
        <a:buChar char=""/>
        <a:defRPr sz="1600" kern="1200">
          <a:solidFill>
            <a:schemeClr val="tx1"/>
          </a:solidFill>
          <a:latin typeface="+mn-lt"/>
          <a:ea typeface="+mn-ea"/>
          <a:cs typeface="+mn-cs"/>
        </a:defRPr>
      </a:lvl6pPr>
      <a:lvl7pPr marL="3200400" indent="-457200" algn="l" defTabSz="914400" rtl="0" eaLnBrk="1" latinLnBrk="0" hangingPunct="1">
        <a:spcBef>
          <a:spcPts val="1200"/>
        </a:spcBef>
        <a:buClr>
          <a:schemeClr val="accent1"/>
        </a:buClr>
        <a:buSzPct val="70000"/>
        <a:buFont typeface="Wingdings" pitchFamily="2" charset="2"/>
        <a:buChar char="¢"/>
        <a:defRPr sz="1600" kern="1200" baseline="0">
          <a:solidFill>
            <a:schemeClr val="tx1"/>
          </a:solidFill>
          <a:latin typeface="+mn-lt"/>
          <a:ea typeface="+mn-ea"/>
          <a:cs typeface="+mn-cs"/>
        </a:defRPr>
      </a:lvl7pPr>
      <a:lvl8pPr marL="3657600" indent="-457200" algn="l" defTabSz="914400" rtl="0" eaLnBrk="1" latinLnBrk="0" hangingPunct="1">
        <a:spcBef>
          <a:spcPts val="1200"/>
        </a:spcBef>
        <a:buClr>
          <a:schemeClr val="accent3"/>
        </a:buClr>
        <a:buFont typeface="Courier New" pitchFamily="49" charset="0"/>
        <a:buChar char="o"/>
        <a:defRPr sz="1600" kern="1200" baseline="0">
          <a:solidFill>
            <a:schemeClr val="tx1"/>
          </a:solidFill>
          <a:latin typeface="+mn-lt"/>
          <a:ea typeface="+mn-ea"/>
          <a:cs typeface="+mn-cs"/>
        </a:defRPr>
      </a:lvl8pPr>
      <a:lvl9pPr marL="4114800" indent="-457200" algn="l" defTabSz="914400" rtl="0" eaLnBrk="1" latinLnBrk="0" hangingPunct="1">
        <a:spcBef>
          <a:spcPts val="1200"/>
        </a:spcBef>
        <a:buClr>
          <a:schemeClr val="accent5"/>
        </a:buClr>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05000" y="5867400"/>
            <a:ext cx="6858000" cy="457200"/>
          </a:xfrm>
        </p:spPr>
        <p:txBody>
          <a:bodyPr>
            <a:normAutofit/>
          </a:bodyPr>
          <a:lstStyle/>
          <a:p>
            <a:r>
              <a:rPr lang="en-US" dirty="0" smtClean="0">
                <a:solidFill>
                  <a:schemeClr val="tx1"/>
                </a:solidFill>
              </a:rPr>
              <a:t>Chapter – 10: Turing Machines</a:t>
            </a:r>
            <a:endParaRPr lang="en-US" dirty="0">
              <a:solidFill>
                <a:schemeClr val="tx1"/>
              </a:solidFill>
            </a:endParaRPr>
          </a:p>
        </p:txBody>
      </p:sp>
      <p:sp>
        <p:nvSpPr>
          <p:cNvPr id="2" name="Title 1"/>
          <p:cNvSpPr>
            <a:spLocks noGrp="1"/>
          </p:cNvSpPr>
          <p:nvPr>
            <p:ph type="ctrTitle"/>
          </p:nvPr>
        </p:nvSpPr>
        <p:spPr>
          <a:xfrm>
            <a:off x="1905000" y="4800600"/>
            <a:ext cx="7010400" cy="1066800"/>
          </a:xfrm>
        </p:spPr>
        <p:txBody>
          <a:bodyPr/>
          <a:lstStyle/>
          <a:p>
            <a:r>
              <a:rPr lang="en-US" dirty="0" smtClean="0"/>
              <a:t>Theory of Computation:</a:t>
            </a:r>
            <a:br>
              <a:rPr lang="en-US" dirty="0" smtClean="0"/>
            </a:br>
            <a:r>
              <a:rPr lang="en-US" dirty="0" smtClean="0"/>
              <a:t>A Problem-Solving Approach</a:t>
            </a:r>
            <a:endParaRPr lang="en-US" dirty="0"/>
          </a:p>
        </p:txBody>
      </p:sp>
      <p:pic>
        <p:nvPicPr>
          <p:cNvPr id="4" name="Picture 3" descr="bookimage.bmp"/>
          <p:cNvPicPr>
            <a:picLocks noChangeAspect="1"/>
          </p:cNvPicPr>
          <p:nvPr/>
        </p:nvPicPr>
        <p:blipFill>
          <a:blip r:embed="rId2" cstate="print"/>
          <a:stretch>
            <a:fillRect/>
          </a:stretch>
        </p:blipFill>
        <p:spPr>
          <a:xfrm>
            <a:off x="3505200" y="609600"/>
            <a:ext cx="3587275" cy="3962400"/>
          </a:xfrm>
          <a:prstGeom prst="rect">
            <a:avLst/>
          </a:prstGeom>
        </p:spPr>
      </p:pic>
      <p:pic>
        <p:nvPicPr>
          <p:cNvPr id="5"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2168" y="4614431"/>
            <a:ext cx="637032" cy="94816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10.2: Tape Contents</a:t>
            </a:r>
            <a:endParaRPr lang="en-US" dirty="0"/>
          </a:p>
        </p:txBody>
      </p:sp>
      <p:pic>
        <p:nvPicPr>
          <p:cNvPr id="5" name="Content Placeholder 4" descr="C10F006.jpg"/>
          <p:cNvPicPr>
            <a:picLocks noGrp="1" noChangeAspect="1"/>
          </p:cNvPicPr>
          <p:nvPr>
            <p:ph idx="1"/>
          </p:nvPr>
        </p:nvPicPr>
        <p:blipFill>
          <a:blip r:embed="rId2" cstate="print"/>
          <a:stretch>
            <a:fillRect/>
          </a:stretch>
        </p:blipFill>
        <p:spPr>
          <a:xfrm>
            <a:off x="2171700" y="965300"/>
            <a:ext cx="4800600" cy="5130700"/>
          </a:xfrm>
        </p:spPr>
      </p:pic>
      <p:sp>
        <p:nvSpPr>
          <p:cNvPr id="4" name="Slide Number Placeholder 3"/>
          <p:cNvSpPr>
            <a:spLocks noGrp="1"/>
          </p:cNvSpPr>
          <p:nvPr>
            <p:ph type="sldNum" sz="quarter" idx="12"/>
          </p:nvPr>
        </p:nvSpPr>
        <p:spPr/>
        <p:txBody>
          <a:bodyPr/>
          <a:lstStyle/>
          <a:p>
            <a:fld id="{F46CFAAC-42DA-48D0-8146-B16E92842438}" type="slidenum">
              <a:rPr lang="en-US" smtClean="0"/>
              <a:pPr/>
              <a:t>10</a:t>
            </a:fld>
            <a:endParaRPr lang="en-US"/>
          </a:p>
        </p:txBody>
      </p:sp>
      <p:pic>
        <p:nvPicPr>
          <p:cNvPr id="6"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10.2: Meanings of States</a:t>
            </a:r>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11</a:t>
            </a:fld>
            <a:endParaRPr lang="en-US"/>
          </a:p>
        </p:txBody>
      </p:sp>
      <p:pic>
        <p:nvPicPr>
          <p:cNvPr id="1026" name="Picture 2"/>
          <p:cNvPicPr>
            <a:picLocks noGrp="1" noChangeAspect="1" noChangeArrowheads="1"/>
          </p:cNvPicPr>
          <p:nvPr>
            <p:ph idx="1"/>
          </p:nvPr>
        </p:nvPicPr>
        <p:blipFill rotWithShape="1">
          <a:blip r:embed="rId2" cstate="print"/>
          <a:srcRect t="3613"/>
          <a:stretch/>
        </p:blipFill>
        <p:spPr bwMode="auto">
          <a:xfrm>
            <a:off x="478632" y="914400"/>
            <a:ext cx="8186737" cy="3541313"/>
          </a:xfrm>
          <a:prstGeom prst="rect">
            <a:avLst/>
          </a:prstGeom>
          <a:noFill/>
          <a:ln w="9525">
            <a:noFill/>
            <a:miter lim="800000"/>
            <a:headEnd/>
            <a:tailEnd/>
          </a:ln>
          <a:effectLst/>
        </p:spPr>
      </p:pic>
      <p:pic>
        <p:nvPicPr>
          <p:cNvPr id="5"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Turing Machine: Definition</a:t>
            </a:r>
            <a:endParaRPr lang="en-US" dirty="0"/>
          </a:p>
        </p:txBody>
      </p:sp>
      <p:sp>
        <p:nvSpPr>
          <p:cNvPr id="3" name="Content Placeholder 2"/>
          <p:cNvSpPr>
            <a:spLocks noGrp="1"/>
          </p:cNvSpPr>
          <p:nvPr>
            <p:ph idx="1"/>
          </p:nvPr>
        </p:nvSpPr>
        <p:spPr/>
        <p:txBody>
          <a:bodyPr/>
          <a:lstStyle/>
          <a:p>
            <a:pPr>
              <a:buNone/>
            </a:pPr>
            <a:r>
              <a:rPr lang="en-US" sz="1700" dirty="0" smtClean="0"/>
              <a:t>A Turing machine M has five elements:</a:t>
            </a:r>
          </a:p>
          <a:p>
            <a:pPr lvl="1"/>
            <a:r>
              <a:rPr lang="en-US" sz="1700" dirty="0" err="1" smtClean="0"/>
              <a:t>M.alphabet</a:t>
            </a:r>
            <a:r>
              <a:rPr lang="en-US" sz="1700" dirty="0" smtClean="0"/>
              <a:t>: Denoted by </a:t>
            </a:r>
            <a:r>
              <a:rPr lang="en-US" sz="1700" i="1" dirty="0" smtClean="0"/>
              <a:t>Σ</a:t>
            </a:r>
            <a:r>
              <a:rPr lang="en-US" sz="1700" dirty="0" smtClean="0"/>
              <a:t>, the tape alphabet is the set of symbols used to write input, output and intermediate strings on the tape.</a:t>
            </a:r>
          </a:p>
          <a:p>
            <a:pPr lvl="1"/>
            <a:r>
              <a:rPr lang="en-US" sz="1700" dirty="0" err="1" smtClean="0"/>
              <a:t>M.states</a:t>
            </a:r>
            <a:r>
              <a:rPr lang="en-US" sz="1700" dirty="0" smtClean="0"/>
              <a:t>: Also denoted by </a:t>
            </a:r>
            <a:r>
              <a:rPr lang="en-US" sz="1700" i="1" dirty="0" smtClean="0"/>
              <a:t>Q</a:t>
            </a:r>
            <a:r>
              <a:rPr lang="en-US" sz="1700" dirty="0" smtClean="0"/>
              <a:t>, it is the set of all states in the automaton.</a:t>
            </a:r>
          </a:p>
          <a:p>
            <a:pPr lvl="1"/>
            <a:r>
              <a:rPr lang="en-US" sz="1700" dirty="0" err="1" smtClean="0"/>
              <a:t>M.startState</a:t>
            </a:r>
            <a:r>
              <a:rPr lang="en-US" sz="1700" dirty="0" smtClean="0"/>
              <a:t>: Usually denoted by </a:t>
            </a:r>
            <a:r>
              <a:rPr lang="en-US" sz="1700" i="1" dirty="0" smtClean="0"/>
              <a:t>q</a:t>
            </a:r>
            <a:r>
              <a:rPr lang="en-US" sz="1700" baseline="-25000" dirty="0" smtClean="0"/>
              <a:t>0</a:t>
            </a:r>
            <a:r>
              <a:rPr lang="en-US" sz="1700" dirty="0" smtClean="0"/>
              <a:t>, it is the start state of the automaton in the control unit.</a:t>
            </a:r>
          </a:p>
          <a:p>
            <a:pPr lvl="1"/>
            <a:r>
              <a:rPr lang="en-US" sz="1700" dirty="0" err="1" smtClean="0"/>
              <a:t>M.finalStates</a:t>
            </a:r>
            <a:r>
              <a:rPr lang="en-US" sz="1700" dirty="0" smtClean="0"/>
              <a:t>: Denoted by </a:t>
            </a:r>
            <a:r>
              <a:rPr lang="en-US" sz="1700" i="1" dirty="0" smtClean="0"/>
              <a:t>Q</a:t>
            </a:r>
            <a:r>
              <a:rPr lang="en-US" sz="1700" baseline="-25000" dirty="0" smtClean="0"/>
              <a:t>F</a:t>
            </a:r>
            <a:r>
              <a:rPr lang="en-US" sz="1700" dirty="0" smtClean="0"/>
              <a:t>, it is the subset of </a:t>
            </a:r>
            <a:r>
              <a:rPr lang="en-US" sz="1700" dirty="0" err="1" smtClean="0"/>
              <a:t>M.states</a:t>
            </a:r>
            <a:r>
              <a:rPr lang="en-US" sz="1700" dirty="0" smtClean="0"/>
              <a:t> that are final states of the automaton.</a:t>
            </a:r>
          </a:p>
          <a:p>
            <a:pPr lvl="1"/>
            <a:r>
              <a:rPr lang="en-US" sz="1700" dirty="0" err="1" smtClean="0"/>
              <a:t>M.transitionFunction</a:t>
            </a:r>
            <a:r>
              <a:rPr lang="en-US" sz="1700" dirty="0" smtClean="0"/>
              <a:t>: It is a function </a:t>
            </a:r>
            <a:r>
              <a:rPr lang="en-US" sz="1700" i="1" dirty="0" smtClean="0"/>
              <a:t>δ</a:t>
            </a:r>
            <a:r>
              <a:rPr lang="en-US" sz="1700" dirty="0" smtClean="0"/>
              <a:t> from </a:t>
            </a:r>
            <a:r>
              <a:rPr lang="en-US" sz="1700" i="1" dirty="0" smtClean="0"/>
              <a:t>Q</a:t>
            </a:r>
            <a:r>
              <a:rPr lang="en-US" sz="1700" dirty="0" smtClean="0"/>
              <a:t> X </a:t>
            </a:r>
            <a:r>
              <a:rPr lang="en-US" sz="1700" i="1" dirty="0" smtClean="0"/>
              <a:t>Σ</a:t>
            </a:r>
            <a:r>
              <a:rPr lang="en-US" sz="1700" dirty="0" smtClean="0"/>
              <a:t> to </a:t>
            </a:r>
            <a:r>
              <a:rPr lang="en-US" sz="1700" i="1" dirty="0" smtClean="0"/>
              <a:t>Q</a:t>
            </a:r>
            <a:r>
              <a:rPr lang="en-US" sz="1700" dirty="0" smtClean="0"/>
              <a:t> X </a:t>
            </a:r>
            <a:r>
              <a:rPr lang="en-US" sz="1700" i="1" dirty="0" smtClean="0"/>
              <a:t>Σ</a:t>
            </a:r>
            <a:r>
              <a:rPr lang="en-US" sz="1700" dirty="0" smtClean="0"/>
              <a:t> X {Left, Right}, that is, a mapping from the current state and the current symbol under the reading head on the tape to a new state, a new symbol in the cell and a movement of the reading head by one cell to the left or to the right.</a:t>
            </a:r>
          </a:p>
          <a:p>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12</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 Turing Machine: Example 10.3</a:t>
            </a:r>
            <a:endParaRPr lang="en-US" dirty="0"/>
          </a:p>
        </p:txBody>
      </p:sp>
      <p:sp>
        <p:nvSpPr>
          <p:cNvPr id="3" name="Content Placeholder 2"/>
          <p:cNvSpPr>
            <a:spLocks noGrp="1"/>
          </p:cNvSpPr>
          <p:nvPr>
            <p:ph idx="1"/>
          </p:nvPr>
        </p:nvSpPr>
        <p:spPr/>
        <p:txBody>
          <a:bodyPr/>
          <a:lstStyle/>
          <a:p>
            <a:r>
              <a:rPr lang="en-US" sz="1700" dirty="0" smtClean="0"/>
              <a:t>A language that is not context-free: 0</a:t>
            </a:r>
            <a:r>
              <a:rPr lang="en-US" sz="1700" baseline="30000" dirty="0" smtClean="0"/>
              <a:t>n</a:t>
            </a:r>
            <a:r>
              <a:rPr lang="en-US" sz="1700" dirty="0" smtClean="0"/>
              <a:t>1</a:t>
            </a:r>
            <a:r>
              <a:rPr lang="en-US" sz="1700" baseline="30000" dirty="0" smtClean="0"/>
              <a:t>n</a:t>
            </a:r>
            <a:r>
              <a:rPr lang="en-US" sz="1700" dirty="0" smtClean="0"/>
              <a:t>2</a:t>
            </a:r>
            <a:r>
              <a:rPr lang="en-US" sz="1700" baseline="30000" dirty="0" smtClean="0"/>
              <a:t>n</a:t>
            </a:r>
          </a:p>
          <a:p>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13</a:t>
            </a:fld>
            <a:endParaRPr lang="en-US"/>
          </a:p>
        </p:txBody>
      </p:sp>
      <p:pic>
        <p:nvPicPr>
          <p:cNvPr id="6" name="Picture 5" descr="C10F009.jpg"/>
          <p:cNvPicPr>
            <a:picLocks noChangeAspect="1"/>
          </p:cNvPicPr>
          <p:nvPr/>
        </p:nvPicPr>
        <p:blipFill>
          <a:blip r:embed="rId2" cstate="print"/>
          <a:stretch>
            <a:fillRect/>
          </a:stretch>
        </p:blipFill>
        <p:spPr>
          <a:xfrm>
            <a:off x="314299" y="1600200"/>
            <a:ext cx="8515403" cy="3505200"/>
          </a:xfrm>
          <a:prstGeom prst="rect">
            <a:avLst/>
          </a:prstGeom>
        </p:spPr>
      </p:pic>
      <p:pic>
        <p:nvPicPr>
          <p:cNvPr id="7"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10.3: Meanings of States</a:t>
            </a:r>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14</a:t>
            </a:fld>
            <a:endParaRPr lang="en-US"/>
          </a:p>
        </p:txBody>
      </p:sp>
      <p:pic>
        <p:nvPicPr>
          <p:cNvPr id="2050" name="Picture 2"/>
          <p:cNvPicPr>
            <a:picLocks noGrp="1" noChangeAspect="1" noChangeArrowheads="1"/>
          </p:cNvPicPr>
          <p:nvPr>
            <p:ph idx="1"/>
          </p:nvPr>
        </p:nvPicPr>
        <p:blipFill>
          <a:blip r:embed="rId2" cstate="print"/>
          <a:srcRect/>
          <a:stretch>
            <a:fillRect/>
          </a:stretch>
        </p:blipFill>
        <p:spPr bwMode="auto">
          <a:xfrm>
            <a:off x="657612" y="914400"/>
            <a:ext cx="7828776" cy="5254769"/>
          </a:xfrm>
          <a:prstGeom prst="rect">
            <a:avLst/>
          </a:prstGeom>
          <a:noFill/>
          <a:ln w="9525">
            <a:noFill/>
            <a:miter lim="800000"/>
            <a:headEnd/>
            <a:tailEnd/>
          </a:ln>
          <a:effectLst/>
        </p:spPr>
      </p:pic>
      <p:pic>
        <p:nvPicPr>
          <p:cNvPr id="5"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10.3: What does it Reject?</a:t>
            </a:r>
            <a:endParaRPr lang="en-US" dirty="0"/>
          </a:p>
        </p:txBody>
      </p:sp>
      <p:pic>
        <p:nvPicPr>
          <p:cNvPr id="5" name="Content Placeholder 4" descr="Ch10Temp1.bmp"/>
          <p:cNvPicPr>
            <a:picLocks noGrp="1" noChangeAspect="1"/>
          </p:cNvPicPr>
          <p:nvPr>
            <p:ph idx="1"/>
          </p:nvPr>
        </p:nvPicPr>
        <p:blipFill>
          <a:blip r:embed="rId2" cstate="print"/>
          <a:stretch>
            <a:fillRect/>
          </a:stretch>
        </p:blipFill>
        <p:spPr>
          <a:xfrm>
            <a:off x="228599" y="914400"/>
            <a:ext cx="4273485" cy="2590800"/>
          </a:xfrm>
        </p:spPr>
      </p:pic>
      <p:sp>
        <p:nvSpPr>
          <p:cNvPr id="4" name="Slide Number Placeholder 3"/>
          <p:cNvSpPr>
            <a:spLocks noGrp="1"/>
          </p:cNvSpPr>
          <p:nvPr>
            <p:ph type="sldNum" sz="quarter" idx="12"/>
          </p:nvPr>
        </p:nvSpPr>
        <p:spPr/>
        <p:txBody>
          <a:bodyPr/>
          <a:lstStyle/>
          <a:p>
            <a:fld id="{F46CFAAC-42DA-48D0-8146-B16E92842438}" type="slidenum">
              <a:rPr lang="en-US" smtClean="0"/>
              <a:pPr/>
              <a:t>15</a:t>
            </a:fld>
            <a:endParaRPr lang="en-US"/>
          </a:p>
        </p:txBody>
      </p:sp>
      <p:pic>
        <p:nvPicPr>
          <p:cNvPr id="6" name="Picture 5" descr="Ch10Temp2.bmp"/>
          <p:cNvPicPr>
            <a:picLocks noChangeAspect="1"/>
          </p:cNvPicPr>
          <p:nvPr/>
        </p:nvPicPr>
        <p:blipFill>
          <a:blip r:embed="rId3" cstate="print"/>
          <a:stretch>
            <a:fillRect/>
          </a:stretch>
        </p:blipFill>
        <p:spPr>
          <a:xfrm>
            <a:off x="4533900" y="918876"/>
            <a:ext cx="4229100" cy="2738724"/>
          </a:xfrm>
          <a:prstGeom prst="rect">
            <a:avLst/>
          </a:prstGeom>
        </p:spPr>
      </p:pic>
      <p:pic>
        <p:nvPicPr>
          <p:cNvPr id="7" name="Picture 2" descr="C:\Users\sadhana\AppData\Local\Microsoft\Windows\Temporary Internet Files\Content.Outlook\0MVLJOB6\logo (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Turing Machine: Example 10.3</a:t>
            </a:r>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16</a:t>
            </a:fld>
            <a:endParaRPr lang="en-US"/>
          </a:p>
        </p:txBody>
      </p:sp>
      <p:pic>
        <p:nvPicPr>
          <p:cNvPr id="7" name="Content Placeholder 6" descr="C10F011.jpg"/>
          <p:cNvPicPr>
            <a:picLocks noGrp="1" noChangeAspect="1"/>
          </p:cNvPicPr>
          <p:nvPr>
            <p:ph idx="1"/>
          </p:nvPr>
        </p:nvPicPr>
        <p:blipFill>
          <a:blip r:embed="rId2" cstate="print"/>
          <a:stretch>
            <a:fillRect/>
          </a:stretch>
        </p:blipFill>
        <p:spPr>
          <a:xfrm>
            <a:off x="274320" y="1505882"/>
            <a:ext cx="8595360" cy="3370918"/>
          </a:xfrm>
        </p:spPr>
      </p:pic>
      <p:pic>
        <p:nvPicPr>
          <p:cNvPr id="5"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Meanings of States: Example 10.3</a:t>
            </a:r>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17</a:t>
            </a:fld>
            <a:endParaRPr lang="en-US"/>
          </a:p>
        </p:txBody>
      </p:sp>
      <p:pic>
        <p:nvPicPr>
          <p:cNvPr id="3074" name="Picture 2"/>
          <p:cNvPicPr>
            <a:picLocks noGrp="1" noChangeAspect="1" noChangeArrowheads="1"/>
          </p:cNvPicPr>
          <p:nvPr>
            <p:ph idx="1"/>
          </p:nvPr>
        </p:nvPicPr>
        <p:blipFill>
          <a:blip r:embed="rId2" cstate="print"/>
          <a:srcRect/>
          <a:stretch>
            <a:fillRect/>
          </a:stretch>
        </p:blipFill>
        <p:spPr bwMode="auto">
          <a:xfrm>
            <a:off x="695325" y="914400"/>
            <a:ext cx="7753350" cy="5292706"/>
          </a:xfrm>
          <a:prstGeom prst="rect">
            <a:avLst/>
          </a:prstGeom>
          <a:noFill/>
          <a:ln w="9525">
            <a:noFill/>
            <a:miter lim="800000"/>
            <a:headEnd/>
            <a:tailEnd/>
          </a:ln>
          <a:effectLst/>
        </p:spPr>
      </p:pic>
      <p:pic>
        <p:nvPicPr>
          <p:cNvPr id="5"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Turing Machine: Example 10.4</a:t>
            </a:r>
            <a:endParaRPr lang="en-US" dirty="0"/>
          </a:p>
        </p:txBody>
      </p:sp>
      <p:sp>
        <p:nvSpPr>
          <p:cNvPr id="3" name="Content Placeholder 2"/>
          <p:cNvSpPr>
            <a:spLocks noGrp="1"/>
          </p:cNvSpPr>
          <p:nvPr>
            <p:ph idx="1"/>
          </p:nvPr>
        </p:nvSpPr>
        <p:spPr/>
        <p:txBody>
          <a:bodyPr/>
          <a:lstStyle/>
          <a:p>
            <a:r>
              <a:rPr lang="en-US" sz="1700" dirty="0" smtClean="0"/>
              <a:t>The language of even palindromes </a:t>
            </a:r>
            <a:r>
              <a:rPr lang="en-US" sz="1700" i="1" dirty="0" err="1" smtClean="0"/>
              <a:t>ww</a:t>
            </a:r>
            <a:r>
              <a:rPr lang="en-US" sz="1700" baseline="30000" dirty="0" err="1" smtClean="0"/>
              <a:t>R</a:t>
            </a:r>
            <a:r>
              <a:rPr lang="en-US" sz="1700" dirty="0" smtClean="0"/>
              <a:t> </a:t>
            </a:r>
          </a:p>
          <a:p>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18</a:t>
            </a:fld>
            <a:endParaRPr lang="en-US"/>
          </a:p>
        </p:txBody>
      </p:sp>
      <p:pic>
        <p:nvPicPr>
          <p:cNvPr id="5" name="Picture 4" descr="C10F012.jpg"/>
          <p:cNvPicPr>
            <a:picLocks noChangeAspect="1"/>
          </p:cNvPicPr>
          <p:nvPr/>
        </p:nvPicPr>
        <p:blipFill>
          <a:blip r:embed="rId2" cstate="print"/>
          <a:stretch>
            <a:fillRect/>
          </a:stretch>
        </p:blipFill>
        <p:spPr>
          <a:xfrm>
            <a:off x="2419350" y="1235000"/>
            <a:ext cx="4305300" cy="4784800"/>
          </a:xfrm>
          <a:prstGeom prst="rect">
            <a:avLst/>
          </a:prstGeom>
        </p:spPr>
      </p:pic>
      <p:pic>
        <p:nvPicPr>
          <p:cNvPr id="6"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Turing Machine: Example 10.4 (contd..)</a:t>
            </a:r>
            <a:endParaRPr lang="en-US" dirty="0"/>
          </a:p>
        </p:txBody>
      </p:sp>
      <p:sp>
        <p:nvSpPr>
          <p:cNvPr id="3" name="Content Placeholder 2"/>
          <p:cNvSpPr>
            <a:spLocks noGrp="1"/>
          </p:cNvSpPr>
          <p:nvPr>
            <p:ph idx="1"/>
          </p:nvPr>
        </p:nvSpPr>
        <p:spPr/>
        <p:txBody>
          <a:bodyPr/>
          <a:lstStyle/>
          <a:p>
            <a:r>
              <a:rPr lang="en-US" sz="1700" dirty="0" smtClean="0"/>
              <a:t>How it accepts </a:t>
            </a:r>
            <a:r>
              <a:rPr lang="en-US" sz="1700" i="1" dirty="0" err="1" smtClean="0"/>
              <a:t>xxyyxx</a:t>
            </a:r>
            <a:endParaRPr lang="en-US" sz="1700" i="1" dirty="0" smtClean="0"/>
          </a:p>
          <a:p>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19</a:t>
            </a:fld>
            <a:endParaRPr lang="en-US"/>
          </a:p>
        </p:txBody>
      </p:sp>
      <p:pic>
        <p:nvPicPr>
          <p:cNvPr id="5" name="Picture 4" descr="Ch10Temp3.bmp"/>
          <p:cNvPicPr>
            <a:picLocks noChangeAspect="1"/>
          </p:cNvPicPr>
          <p:nvPr/>
        </p:nvPicPr>
        <p:blipFill>
          <a:blip r:embed="rId2" cstate="print"/>
          <a:stretch>
            <a:fillRect/>
          </a:stretch>
        </p:blipFill>
        <p:spPr>
          <a:xfrm>
            <a:off x="337238" y="1228725"/>
            <a:ext cx="8501962" cy="4486275"/>
          </a:xfrm>
          <a:prstGeom prst="rect">
            <a:avLst/>
          </a:prstGeom>
        </p:spPr>
      </p:pic>
      <p:pic>
        <p:nvPicPr>
          <p:cNvPr id="6"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Learning Objectives</a:t>
            </a:r>
            <a:endParaRPr lang="en-US" dirty="0"/>
          </a:p>
        </p:txBody>
      </p:sp>
      <p:sp>
        <p:nvSpPr>
          <p:cNvPr id="3" name="Content Placeholder 2"/>
          <p:cNvSpPr>
            <a:spLocks noGrp="1"/>
          </p:cNvSpPr>
          <p:nvPr>
            <p:ph idx="1"/>
          </p:nvPr>
        </p:nvSpPr>
        <p:spPr>
          <a:xfrm>
            <a:off x="0" y="762000"/>
            <a:ext cx="8991600" cy="5486400"/>
          </a:xfrm>
        </p:spPr>
        <p:txBody>
          <a:bodyPr>
            <a:normAutofit/>
          </a:bodyPr>
          <a:lstStyle/>
          <a:p>
            <a:pPr lvl="0"/>
            <a:r>
              <a:rPr lang="en-US" sz="1700" dirty="0" smtClean="0"/>
              <a:t>Learn how a simple computing machine can compute anything that is computable.</a:t>
            </a:r>
          </a:p>
          <a:p>
            <a:pPr lvl="0"/>
            <a:r>
              <a:rPr lang="en-US" sz="1700" dirty="0" smtClean="0"/>
              <a:t>Learn to construct simple Turing machines for languages and computable functions.</a:t>
            </a:r>
          </a:p>
          <a:p>
            <a:pPr lvl="0"/>
            <a:r>
              <a:rPr lang="en-US" sz="1700" dirty="0" smtClean="0"/>
              <a:t>Learn techniques for constructing more complex Turing machines.</a:t>
            </a:r>
          </a:p>
          <a:p>
            <a:pPr lvl="0"/>
            <a:r>
              <a:rPr lang="en-US" sz="1700" dirty="0" smtClean="0"/>
              <a:t>Understand how variations of Turing machines are all equivalent.</a:t>
            </a:r>
          </a:p>
          <a:p>
            <a:pPr lvl="0"/>
            <a:r>
              <a:rPr lang="en-US" sz="1700" dirty="0" smtClean="0"/>
              <a:t>Learn how to compile a Turing machine into a binary string.</a:t>
            </a:r>
          </a:p>
          <a:p>
            <a:r>
              <a:rPr lang="en-US" sz="1700" dirty="0" smtClean="0"/>
              <a:t>Understand how a universal Turing machine works as a stored-program computer.</a:t>
            </a:r>
          </a:p>
        </p:txBody>
      </p:sp>
      <p:sp>
        <p:nvSpPr>
          <p:cNvPr id="4" name="Slide Number Placeholder 3"/>
          <p:cNvSpPr>
            <a:spLocks noGrp="1"/>
          </p:cNvSpPr>
          <p:nvPr>
            <p:ph type="sldNum" sz="quarter" idx="12"/>
          </p:nvPr>
        </p:nvSpPr>
        <p:spPr/>
        <p:txBody>
          <a:bodyPr/>
          <a:lstStyle/>
          <a:p>
            <a:fld id="{F46CFAAC-42DA-48D0-8146-B16E92842438}" type="slidenum">
              <a:rPr lang="en-US" smtClean="0"/>
              <a:pPr/>
              <a:t>2</a:t>
            </a:fld>
            <a:endParaRPr lang="en-US" dirty="0"/>
          </a:p>
        </p:txBody>
      </p:sp>
      <p:pic>
        <p:nvPicPr>
          <p:cNvPr id="5"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Turing Machine: Example 10.5</a:t>
            </a:r>
            <a:endParaRPr lang="en-US" dirty="0"/>
          </a:p>
        </p:txBody>
      </p:sp>
      <p:sp>
        <p:nvSpPr>
          <p:cNvPr id="3" name="Content Placeholder 2"/>
          <p:cNvSpPr>
            <a:spLocks noGrp="1"/>
          </p:cNvSpPr>
          <p:nvPr>
            <p:ph idx="1"/>
          </p:nvPr>
        </p:nvSpPr>
        <p:spPr/>
        <p:txBody>
          <a:bodyPr>
            <a:normAutofit/>
          </a:bodyPr>
          <a:lstStyle/>
          <a:p>
            <a:pPr>
              <a:spcBef>
                <a:spcPts val="1000"/>
              </a:spcBef>
            </a:pPr>
            <a:r>
              <a:rPr lang="en-US" sz="1700" dirty="0" smtClean="0"/>
              <a:t>Algorithm for processing </a:t>
            </a:r>
            <a:r>
              <a:rPr lang="en-US" sz="1700" i="1" dirty="0" err="1" smtClean="0"/>
              <a:t>ww</a:t>
            </a:r>
            <a:endParaRPr lang="en-US" sz="1700" i="1" dirty="0" smtClean="0"/>
          </a:p>
          <a:p>
            <a:pPr>
              <a:spcBef>
                <a:spcPts val="1000"/>
              </a:spcBef>
            </a:pPr>
            <a:r>
              <a:rPr lang="en-US" sz="1700" dirty="0" smtClean="0"/>
              <a:t>Mark the midpoint by right-shifting the entire second half of the string by one cell. Its algorithm is:</a:t>
            </a:r>
          </a:p>
          <a:p>
            <a:pPr lvl="1"/>
            <a:r>
              <a:rPr lang="en-US" sz="1700" dirty="0" smtClean="0"/>
              <a:t>Mark a symbol at the left of the first string w (</a:t>
            </a:r>
            <a:r>
              <a:rPr lang="en-US" sz="1700" i="1" dirty="0" smtClean="0"/>
              <a:t>q</a:t>
            </a:r>
            <a:r>
              <a:rPr lang="en-US" sz="1700" baseline="-25000" dirty="0" smtClean="0"/>
              <a:t>0</a:t>
            </a:r>
            <a:r>
              <a:rPr lang="en-US" sz="1700" dirty="0" smtClean="0"/>
              <a:t>-</a:t>
            </a:r>
            <a:r>
              <a:rPr lang="en-US" sz="1700" i="1" dirty="0" smtClean="0"/>
              <a:t>q</a:t>
            </a:r>
            <a:r>
              <a:rPr lang="en-US" sz="1700" baseline="-25000" dirty="0" smtClean="0"/>
              <a:t>1</a:t>
            </a:r>
            <a:r>
              <a:rPr lang="en-US" sz="1700" dirty="0" smtClean="0"/>
              <a:t>).</a:t>
            </a:r>
          </a:p>
          <a:p>
            <a:pPr lvl="1"/>
            <a:r>
              <a:rPr lang="en-US" sz="1700" dirty="0" smtClean="0"/>
              <a:t>Go till the end of the string (</a:t>
            </a:r>
            <a:r>
              <a:rPr lang="en-US" sz="1700" i="1" dirty="0" smtClean="0"/>
              <a:t>q</a:t>
            </a:r>
            <a:r>
              <a:rPr lang="en-US" sz="1700" baseline="-25000" dirty="0" smtClean="0"/>
              <a:t>1</a:t>
            </a:r>
            <a:r>
              <a:rPr lang="en-US" sz="1700" dirty="0" smtClean="0"/>
              <a:t>–</a:t>
            </a:r>
            <a:r>
              <a:rPr lang="en-US" sz="1700" i="1" dirty="0" smtClean="0"/>
              <a:t>q</a:t>
            </a:r>
            <a:r>
              <a:rPr lang="en-US" sz="1700" baseline="-25000" dirty="0" smtClean="0"/>
              <a:t>2</a:t>
            </a:r>
            <a:r>
              <a:rPr lang="en-US" sz="1700" dirty="0" smtClean="0"/>
              <a:t>).</a:t>
            </a:r>
          </a:p>
          <a:p>
            <a:pPr lvl="1"/>
            <a:r>
              <a:rPr lang="en-US" sz="1700" dirty="0" smtClean="0"/>
              <a:t>Right-shift the rightmost symbol of the second string w (</a:t>
            </a:r>
            <a:r>
              <a:rPr lang="en-US" sz="1700" i="1" dirty="0" smtClean="0"/>
              <a:t>q</a:t>
            </a:r>
            <a:r>
              <a:rPr lang="en-US" sz="1700" baseline="-25000" dirty="0" smtClean="0"/>
              <a:t>2</a:t>
            </a:r>
            <a:r>
              <a:rPr lang="en-US" sz="1700" dirty="0" smtClean="0"/>
              <a:t>–</a:t>
            </a:r>
            <a:r>
              <a:rPr lang="en-US" sz="1700" i="1" dirty="0" smtClean="0"/>
              <a:t>q</a:t>
            </a:r>
            <a:r>
              <a:rPr lang="en-US" sz="1700" baseline="-25000" dirty="0" smtClean="0"/>
              <a:t>3</a:t>
            </a:r>
            <a:r>
              <a:rPr lang="en-US" sz="1700" dirty="0" smtClean="0"/>
              <a:t>/</a:t>
            </a:r>
            <a:r>
              <a:rPr lang="en-US" sz="1700" i="1" dirty="0" smtClean="0"/>
              <a:t>q</a:t>
            </a:r>
            <a:r>
              <a:rPr lang="en-US" sz="1700" baseline="-25000" dirty="0" smtClean="0"/>
              <a:t>5</a:t>
            </a:r>
            <a:r>
              <a:rPr lang="en-US" sz="1700" dirty="0" smtClean="0"/>
              <a:t>–</a:t>
            </a:r>
            <a:r>
              <a:rPr lang="en-US" sz="1700" i="1" dirty="0" smtClean="0"/>
              <a:t>q</a:t>
            </a:r>
            <a:r>
              <a:rPr lang="en-US" sz="1700" baseline="-25000" dirty="0" smtClean="0"/>
              <a:t>4</a:t>
            </a:r>
            <a:r>
              <a:rPr lang="en-US" sz="1700" dirty="0" smtClean="0"/>
              <a:t>).</a:t>
            </a:r>
          </a:p>
          <a:p>
            <a:pPr lvl="1">
              <a:spcBef>
                <a:spcPts val="1000"/>
              </a:spcBef>
            </a:pPr>
            <a:r>
              <a:rPr lang="en-US" sz="1700" dirty="0" smtClean="0"/>
              <a:t>Come back to the left and repeat (</a:t>
            </a:r>
            <a:r>
              <a:rPr lang="en-US" sz="1700" i="1" dirty="0" smtClean="0"/>
              <a:t>q</a:t>
            </a:r>
            <a:r>
              <a:rPr lang="en-US" sz="1700" baseline="-25000" dirty="0" smtClean="0"/>
              <a:t>6</a:t>
            </a:r>
            <a:r>
              <a:rPr lang="en-US" sz="1700" dirty="0" smtClean="0"/>
              <a:t>-</a:t>
            </a:r>
            <a:r>
              <a:rPr lang="en-US" sz="1700" i="1" dirty="0" smtClean="0"/>
              <a:t>q</a:t>
            </a:r>
            <a:r>
              <a:rPr lang="en-US" sz="1700" baseline="-25000" dirty="0" smtClean="0"/>
              <a:t>0</a:t>
            </a:r>
            <a:r>
              <a:rPr lang="en-US" sz="1700" dirty="0" smtClean="0"/>
              <a:t>).</a:t>
            </a:r>
          </a:p>
          <a:p>
            <a:pPr lvl="0">
              <a:spcBef>
                <a:spcPts val="1000"/>
              </a:spcBef>
            </a:pPr>
            <a:r>
              <a:rPr lang="en-US" sz="1700" dirty="0" smtClean="0"/>
              <a:t>Match the two halves:</a:t>
            </a:r>
          </a:p>
          <a:p>
            <a:pPr lvl="1"/>
            <a:r>
              <a:rPr lang="en-US" sz="1700" dirty="0" smtClean="0"/>
              <a:t>Come back from the midpoint to the beginning of the first string (</a:t>
            </a:r>
            <a:r>
              <a:rPr lang="en-US" sz="1700" i="1" dirty="0" smtClean="0"/>
              <a:t>q</a:t>
            </a:r>
            <a:r>
              <a:rPr lang="en-US" sz="1700" baseline="-25000" dirty="0" smtClean="0"/>
              <a:t>7</a:t>
            </a:r>
            <a:r>
              <a:rPr lang="en-US" sz="1700" dirty="0" smtClean="0"/>
              <a:t>).</a:t>
            </a:r>
          </a:p>
          <a:p>
            <a:pPr lvl="1"/>
            <a:r>
              <a:rPr lang="en-US" sz="1700" dirty="0" smtClean="0"/>
              <a:t>Insert a special symbol $ to mark the start of the first string (</a:t>
            </a:r>
            <a:r>
              <a:rPr lang="en-US" sz="1700" i="1" dirty="0" smtClean="0"/>
              <a:t>q</a:t>
            </a:r>
            <a:r>
              <a:rPr lang="en-US" sz="1700" baseline="-25000" dirty="0" smtClean="0"/>
              <a:t>7</a:t>
            </a:r>
            <a:r>
              <a:rPr lang="en-US" sz="1700" dirty="0" smtClean="0"/>
              <a:t>–</a:t>
            </a:r>
            <a:r>
              <a:rPr lang="en-US" sz="1700" i="1" dirty="0" smtClean="0"/>
              <a:t>q</a:t>
            </a:r>
            <a:r>
              <a:rPr lang="en-US" sz="1700" baseline="-25000" dirty="0" smtClean="0"/>
              <a:t>8</a:t>
            </a:r>
            <a:r>
              <a:rPr lang="en-US" sz="1700" dirty="0" smtClean="0"/>
              <a:t>).</a:t>
            </a:r>
          </a:p>
          <a:p>
            <a:pPr lvl="1"/>
            <a:r>
              <a:rPr lang="en-US" sz="1700" dirty="0" smtClean="0"/>
              <a:t>Erase a symbol (0 or 1) at the left of the first string (</a:t>
            </a:r>
            <a:r>
              <a:rPr lang="en-US" sz="1700" i="1" dirty="0" smtClean="0"/>
              <a:t>q</a:t>
            </a:r>
            <a:r>
              <a:rPr lang="en-US" sz="1700" baseline="-25000" dirty="0" smtClean="0"/>
              <a:t>8</a:t>
            </a:r>
            <a:r>
              <a:rPr lang="en-US" sz="1700" dirty="0" smtClean="0"/>
              <a:t>–</a:t>
            </a:r>
            <a:r>
              <a:rPr lang="en-US" sz="1700" i="1" dirty="0" smtClean="0"/>
              <a:t>q</a:t>
            </a:r>
            <a:r>
              <a:rPr lang="en-US" sz="1700" baseline="-25000" dirty="0" smtClean="0"/>
              <a:t>9</a:t>
            </a:r>
            <a:r>
              <a:rPr lang="en-US" sz="1700" dirty="0" smtClean="0"/>
              <a:t> or </a:t>
            </a:r>
            <a:r>
              <a:rPr lang="en-US" sz="1700" i="1" dirty="0" smtClean="0"/>
              <a:t>q</a:t>
            </a:r>
            <a:r>
              <a:rPr lang="en-US" sz="1700" baseline="-25000" dirty="0" smtClean="0"/>
              <a:t>8</a:t>
            </a:r>
            <a:r>
              <a:rPr lang="en-US" sz="1700" dirty="0" smtClean="0"/>
              <a:t>–</a:t>
            </a:r>
            <a:r>
              <a:rPr lang="en-US" sz="1700" i="1" dirty="0" smtClean="0"/>
              <a:t>q</a:t>
            </a:r>
            <a:r>
              <a:rPr lang="en-US" sz="1700" baseline="-25000" dirty="0" smtClean="0"/>
              <a:t>11</a:t>
            </a:r>
            <a:r>
              <a:rPr lang="en-US" sz="1700" dirty="0" smtClean="0"/>
              <a:t>).</a:t>
            </a:r>
          </a:p>
          <a:p>
            <a:pPr lvl="1"/>
            <a:r>
              <a:rPr lang="en-US" sz="1700" dirty="0" smtClean="0"/>
              <a:t>Skip over to the right until a matching </a:t>
            </a:r>
            <a:r>
              <a:rPr lang="en-US" sz="1700" i="1" dirty="0" smtClean="0"/>
              <a:t>x</a:t>
            </a:r>
            <a:r>
              <a:rPr lang="en-US" sz="1700" dirty="0" smtClean="0"/>
              <a:t> or </a:t>
            </a:r>
            <a:r>
              <a:rPr lang="en-US" sz="1700" i="1" dirty="0" smtClean="0"/>
              <a:t>y</a:t>
            </a:r>
            <a:r>
              <a:rPr lang="en-US" sz="1700" dirty="0" smtClean="0"/>
              <a:t> is found and erase it (</a:t>
            </a:r>
            <a:r>
              <a:rPr lang="en-US" sz="1700" i="1" dirty="0" smtClean="0"/>
              <a:t>q</a:t>
            </a:r>
            <a:r>
              <a:rPr lang="en-US" sz="1700" baseline="-25000" dirty="0" smtClean="0"/>
              <a:t>9</a:t>
            </a:r>
            <a:r>
              <a:rPr lang="en-US" sz="1700" dirty="0" smtClean="0"/>
              <a:t>–</a:t>
            </a:r>
            <a:r>
              <a:rPr lang="en-US" sz="1700" i="1" dirty="0" smtClean="0"/>
              <a:t>q</a:t>
            </a:r>
            <a:r>
              <a:rPr lang="en-US" sz="1700" baseline="-25000" dirty="0" smtClean="0"/>
              <a:t>10</a:t>
            </a:r>
            <a:r>
              <a:rPr lang="en-US" sz="1700" dirty="0" smtClean="0"/>
              <a:t> or </a:t>
            </a:r>
            <a:r>
              <a:rPr lang="en-US" sz="1700" i="1" dirty="0" smtClean="0"/>
              <a:t>q</a:t>
            </a:r>
            <a:r>
              <a:rPr lang="en-US" sz="1700" baseline="-25000" dirty="0" smtClean="0"/>
              <a:t>11</a:t>
            </a:r>
            <a:r>
              <a:rPr lang="en-US" sz="1700" dirty="0" smtClean="0"/>
              <a:t>–</a:t>
            </a:r>
            <a:r>
              <a:rPr lang="en-US" sz="1700" i="1" dirty="0" smtClean="0"/>
              <a:t>q</a:t>
            </a:r>
            <a:r>
              <a:rPr lang="en-US" sz="1700" baseline="-25000" dirty="0" smtClean="0"/>
              <a:t>10</a:t>
            </a:r>
            <a:r>
              <a:rPr lang="en-US" sz="1700" dirty="0" smtClean="0"/>
              <a:t>).</a:t>
            </a:r>
          </a:p>
          <a:p>
            <a:pPr lvl="1"/>
            <a:r>
              <a:rPr lang="en-US" sz="1700" dirty="0" smtClean="0"/>
              <a:t>Come back to the first part skipping over blanks (</a:t>
            </a:r>
            <a:r>
              <a:rPr lang="en-US" sz="1700" i="1" dirty="0" smtClean="0"/>
              <a:t>q</a:t>
            </a:r>
            <a:r>
              <a:rPr lang="en-US" sz="1700" baseline="-25000" dirty="0" smtClean="0"/>
              <a:t>10</a:t>
            </a:r>
            <a:r>
              <a:rPr lang="en-US" sz="1700" dirty="0" smtClean="0"/>
              <a:t>–</a:t>
            </a:r>
            <a:r>
              <a:rPr lang="en-US" sz="1700" i="1" dirty="0" smtClean="0"/>
              <a:t>q</a:t>
            </a:r>
            <a:r>
              <a:rPr lang="en-US" sz="1700" baseline="-25000" dirty="0" smtClean="0"/>
              <a:t>13</a:t>
            </a:r>
            <a:r>
              <a:rPr lang="en-US" sz="1700" dirty="0" smtClean="0"/>
              <a:t>).</a:t>
            </a:r>
          </a:p>
          <a:p>
            <a:pPr lvl="1"/>
            <a:r>
              <a:rPr lang="en-US" sz="1700" dirty="0" smtClean="0"/>
              <a:t>If there are more symbols in the first half, come back to </a:t>
            </a:r>
            <a:r>
              <a:rPr lang="en-US" sz="1700" i="1" dirty="0" smtClean="0"/>
              <a:t>q</a:t>
            </a:r>
            <a:r>
              <a:rPr lang="en-US" sz="1700" baseline="-25000" dirty="0" smtClean="0"/>
              <a:t>7</a:t>
            </a:r>
            <a:r>
              <a:rPr lang="en-US" sz="1700" dirty="0" smtClean="0"/>
              <a:t> and continue looping.</a:t>
            </a:r>
          </a:p>
          <a:p>
            <a:pPr lvl="1"/>
            <a:r>
              <a:rPr lang="en-US" sz="1700" dirty="0" smtClean="0"/>
              <a:t>Else go to the final state </a:t>
            </a:r>
            <a:r>
              <a:rPr lang="en-US" sz="1700" i="1" dirty="0" smtClean="0"/>
              <a:t>q</a:t>
            </a:r>
            <a:r>
              <a:rPr lang="en-US" sz="1700" baseline="-25000" dirty="0" smtClean="0"/>
              <a:t>12</a:t>
            </a:r>
            <a:r>
              <a:rPr lang="en-US" sz="1700" dirty="0" smtClean="0"/>
              <a:t>.</a:t>
            </a:r>
            <a:endParaRPr lang="en-US" sz="1700"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20</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Turing Machine: Example 10.5</a:t>
            </a:r>
            <a:endParaRPr lang="en-US" dirty="0"/>
          </a:p>
        </p:txBody>
      </p:sp>
      <p:pic>
        <p:nvPicPr>
          <p:cNvPr id="5" name="Content Placeholder 4" descr="C10F013.jpg"/>
          <p:cNvPicPr>
            <a:picLocks noGrp="1" noChangeAspect="1"/>
          </p:cNvPicPr>
          <p:nvPr>
            <p:ph idx="1"/>
          </p:nvPr>
        </p:nvPicPr>
        <p:blipFill>
          <a:blip r:embed="rId2" cstate="print"/>
          <a:stretch>
            <a:fillRect/>
          </a:stretch>
        </p:blipFill>
        <p:spPr>
          <a:xfrm>
            <a:off x="2038784" y="914400"/>
            <a:ext cx="5066433" cy="5293388"/>
          </a:xfrm>
        </p:spPr>
      </p:pic>
      <p:sp>
        <p:nvSpPr>
          <p:cNvPr id="4" name="Slide Number Placeholder 3"/>
          <p:cNvSpPr>
            <a:spLocks noGrp="1"/>
          </p:cNvSpPr>
          <p:nvPr>
            <p:ph type="sldNum" sz="quarter" idx="12"/>
          </p:nvPr>
        </p:nvSpPr>
        <p:spPr/>
        <p:txBody>
          <a:bodyPr/>
          <a:lstStyle/>
          <a:p>
            <a:fld id="{F46CFAAC-42DA-48D0-8146-B16E92842438}" type="slidenum">
              <a:rPr lang="en-US" smtClean="0"/>
              <a:pPr/>
              <a:t>21</a:t>
            </a:fld>
            <a:endParaRPr lang="en-US"/>
          </a:p>
        </p:txBody>
      </p:sp>
      <p:pic>
        <p:nvPicPr>
          <p:cNvPr id="6"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10.5: Trace</a:t>
            </a:r>
            <a:endParaRPr lang="en-US" dirty="0"/>
          </a:p>
        </p:txBody>
      </p:sp>
      <p:sp>
        <p:nvSpPr>
          <p:cNvPr id="3" name="Content Placeholder 2"/>
          <p:cNvSpPr>
            <a:spLocks noGrp="1"/>
          </p:cNvSpPr>
          <p:nvPr>
            <p:ph idx="1"/>
          </p:nvPr>
        </p:nvSpPr>
        <p:spPr/>
        <p:txBody>
          <a:bodyPr/>
          <a:lstStyle/>
          <a:p>
            <a:r>
              <a:rPr lang="en-US" sz="1700" dirty="0" smtClean="0"/>
              <a:t>For input </a:t>
            </a:r>
            <a:r>
              <a:rPr lang="en-US" sz="1700" i="1" dirty="0" err="1" smtClean="0"/>
              <a:t>xyxy</a:t>
            </a:r>
            <a:endParaRPr lang="en-US" sz="1700" i="1" dirty="0" smtClean="0"/>
          </a:p>
          <a:p>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22</a:t>
            </a:fld>
            <a:endParaRPr lang="en-US"/>
          </a:p>
        </p:txBody>
      </p:sp>
      <p:pic>
        <p:nvPicPr>
          <p:cNvPr id="5" name="Picture 4" descr="Ch10Temp4.bmp"/>
          <p:cNvPicPr>
            <a:picLocks noChangeAspect="1"/>
          </p:cNvPicPr>
          <p:nvPr/>
        </p:nvPicPr>
        <p:blipFill>
          <a:blip r:embed="rId2" cstate="print"/>
          <a:stretch>
            <a:fillRect/>
          </a:stretch>
        </p:blipFill>
        <p:spPr>
          <a:xfrm>
            <a:off x="413657" y="1143000"/>
            <a:ext cx="7892143" cy="2209800"/>
          </a:xfrm>
          <a:prstGeom prst="rect">
            <a:avLst/>
          </a:prstGeom>
        </p:spPr>
      </p:pic>
      <p:pic>
        <p:nvPicPr>
          <p:cNvPr id="6" name="Picture 5" descr="Ch10Temp5.bmp"/>
          <p:cNvPicPr>
            <a:picLocks noChangeAspect="1"/>
          </p:cNvPicPr>
          <p:nvPr/>
        </p:nvPicPr>
        <p:blipFill>
          <a:blip r:embed="rId3" cstate="print"/>
          <a:stretch>
            <a:fillRect/>
          </a:stretch>
        </p:blipFill>
        <p:spPr>
          <a:xfrm>
            <a:off x="381000" y="3333750"/>
            <a:ext cx="7955116" cy="2533650"/>
          </a:xfrm>
          <a:prstGeom prst="rect">
            <a:avLst/>
          </a:prstGeom>
        </p:spPr>
      </p:pic>
      <p:pic>
        <p:nvPicPr>
          <p:cNvPr id="7" name="Picture 2" descr="C:\Users\sadhana\AppData\Local\Microsoft\Windows\Temporary Internet Files\Content.Outlook\0MVLJOB6\logo (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Mantras for Turing Machines</a:t>
            </a:r>
            <a:endParaRPr lang="en-US" dirty="0"/>
          </a:p>
        </p:txBody>
      </p:sp>
      <p:sp>
        <p:nvSpPr>
          <p:cNvPr id="3" name="Content Placeholder 2"/>
          <p:cNvSpPr>
            <a:spLocks noGrp="1"/>
          </p:cNvSpPr>
          <p:nvPr>
            <p:ph idx="1"/>
          </p:nvPr>
        </p:nvSpPr>
        <p:spPr/>
        <p:txBody>
          <a:bodyPr>
            <a:normAutofit/>
          </a:bodyPr>
          <a:lstStyle/>
          <a:p>
            <a:pPr lvl="0"/>
            <a:r>
              <a:rPr lang="en-US" sz="1700" dirty="0" smtClean="0"/>
              <a:t>Find a good algorithm for the given problem before adding circles, arrows and loops to the state transition diagram of your Turing machine.</a:t>
            </a:r>
          </a:p>
          <a:p>
            <a:pPr lvl="0"/>
            <a:r>
              <a:rPr lang="en-US" sz="1700" dirty="0" smtClean="0"/>
              <a:t>Consider the simplest string in the language and construct a Turing machine to accept that string.</a:t>
            </a:r>
          </a:p>
          <a:p>
            <a:pPr lvl="0"/>
            <a:r>
              <a:rPr lang="en-US" sz="1700" dirty="0" smtClean="0"/>
              <a:t>Consider various exceptions and boundary conditions and verify that each one is satisfied, the null input </a:t>
            </a:r>
            <a:r>
              <a:rPr lang="en-US" sz="1700" i="1" dirty="0" smtClean="0"/>
              <a:t>λ</a:t>
            </a:r>
            <a:r>
              <a:rPr lang="en-US" sz="1700" dirty="0" smtClean="0"/>
              <a:t> in particular.</a:t>
            </a:r>
          </a:p>
          <a:p>
            <a:pPr lvl="0"/>
            <a:r>
              <a:rPr lang="en-US" sz="1700" dirty="0" smtClean="0"/>
              <a:t>Consider the complement of the language, that is, strings that are not in the language and ensure that they are all rejected.</a:t>
            </a:r>
          </a:p>
          <a:p>
            <a:pPr lvl="0"/>
            <a:r>
              <a:rPr lang="en-US" sz="1700" dirty="0" smtClean="0"/>
              <a:t>Analyze the intermediate tape contents and outputs to test the accuracy of the machine.</a:t>
            </a:r>
          </a:p>
        </p:txBody>
      </p:sp>
      <p:sp>
        <p:nvSpPr>
          <p:cNvPr id="4" name="Slide Number Placeholder 3"/>
          <p:cNvSpPr>
            <a:spLocks noGrp="1"/>
          </p:cNvSpPr>
          <p:nvPr>
            <p:ph type="sldNum" sz="quarter" idx="12"/>
          </p:nvPr>
        </p:nvSpPr>
        <p:spPr/>
        <p:txBody>
          <a:bodyPr/>
          <a:lstStyle/>
          <a:p>
            <a:fld id="{F46CFAAC-42DA-48D0-8146-B16E92842438}" type="slidenum">
              <a:rPr lang="en-US" smtClean="0"/>
              <a:pPr/>
              <a:t>23</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Mantras for Turing Machines (contd..)</a:t>
            </a:r>
            <a:endParaRPr lang="en-US" dirty="0"/>
          </a:p>
        </p:txBody>
      </p:sp>
      <p:sp>
        <p:nvSpPr>
          <p:cNvPr id="3" name="Content Placeholder 2"/>
          <p:cNvSpPr>
            <a:spLocks noGrp="1"/>
          </p:cNvSpPr>
          <p:nvPr>
            <p:ph idx="1"/>
          </p:nvPr>
        </p:nvSpPr>
        <p:spPr/>
        <p:txBody>
          <a:bodyPr/>
          <a:lstStyle/>
          <a:p>
            <a:pPr lvl="0"/>
            <a:r>
              <a:rPr lang="en-US" sz="1700" dirty="0" smtClean="0"/>
              <a:t>Ensure that the machine does not run off to the left or right </a:t>
            </a:r>
            <a:r>
              <a:rPr lang="en-US" sz="1700" i="1" dirty="0" smtClean="0"/>
              <a:t>ad infinitum</a:t>
            </a:r>
            <a:r>
              <a:rPr lang="en-US" sz="1700" dirty="0" smtClean="0"/>
              <a:t> looking for a non-existent symbol. Consider inserting special markers such as $, &lt; or &gt; to prevent such a run off. Incidentally, this is similar to ensuring the terminating condition of a loop in a program.</a:t>
            </a:r>
          </a:p>
          <a:p>
            <a:pPr lvl="0"/>
            <a:r>
              <a:rPr lang="en-US" sz="1700" dirty="0" smtClean="0"/>
              <a:t>Ensure that the machine halts for every possible input. For some problems, this will turn out to be impossible as we will see in Chapter 12.</a:t>
            </a:r>
          </a:p>
          <a:p>
            <a:pPr lvl="0"/>
            <a:r>
              <a:rPr lang="en-US" sz="1700" dirty="0" smtClean="0"/>
              <a:t>State precisely the meaning of each state in the machine. If it is difficult to explain the meaning of a state concisely, its status in the design of the Turing machine is questionable.</a:t>
            </a:r>
          </a:p>
          <a:p>
            <a:r>
              <a:rPr lang="en-US" sz="1700" dirty="0" smtClean="0"/>
              <a:t>Trace the execution of the Turing machine for a variety of inputs by going through the successive configurations in detail.</a:t>
            </a:r>
          </a:p>
          <a:p>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24</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The Idea of </a:t>
            </a:r>
            <a:r>
              <a:rPr lang="en-US" dirty="0" smtClean="0"/>
              <a:t>Computation</a:t>
            </a:r>
            <a:endParaRPr lang="en-US" dirty="0"/>
          </a:p>
        </p:txBody>
      </p:sp>
      <p:sp>
        <p:nvSpPr>
          <p:cNvPr id="3" name="Content Placeholder 2"/>
          <p:cNvSpPr>
            <a:spLocks noGrp="1"/>
          </p:cNvSpPr>
          <p:nvPr>
            <p:ph idx="1"/>
          </p:nvPr>
        </p:nvSpPr>
        <p:spPr/>
        <p:txBody>
          <a:bodyPr>
            <a:normAutofit/>
          </a:bodyPr>
          <a:lstStyle/>
          <a:p>
            <a:r>
              <a:rPr lang="en-US" sz="1700" dirty="0" smtClean="0"/>
              <a:t>The very idea of </a:t>
            </a:r>
            <a:r>
              <a:rPr lang="en-US" sz="1700" i="1" dirty="0" smtClean="0"/>
              <a:t>computation</a:t>
            </a:r>
            <a:r>
              <a:rPr lang="en-US" sz="1700" dirty="0" smtClean="0"/>
              <a:t> is defined as a series of moves or transitions that a Turing machine makes when given an input until it </a:t>
            </a:r>
            <a:r>
              <a:rPr lang="en-US" sz="1700" i="1" dirty="0" smtClean="0"/>
              <a:t>halts</a:t>
            </a:r>
            <a:r>
              <a:rPr lang="en-US" sz="1700" dirty="0" smtClean="0"/>
              <a:t> in some configuration (whether in an accepting state or otherwise). </a:t>
            </a:r>
          </a:p>
          <a:p>
            <a:r>
              <a:rPr lang="en-US" sz="1700" dirty="0" smtClean="0"/>
              <a:t>A </a:t>
            </a:r>
            <a:r>
              <a:rPr lang="en-US" sz="1700" i="1" dirty="0" smtClean="0"/>
              <a:t>computable function </a:t>
            </a:r>
            <a:r>
              <a:rPr lang="en-US" sz="1700" dirty="0" smtClean="0"/>
              <a:t>is a function that a Turing machine can compute. </a:t>
            </a:r>
          </a:p>
          <a:p>
            <a:r>
              <a:rPr lang="en-US" sz="1700" dirty="0" smtClean="0"/>
              <a:t>Most functions with which  we are familiar are in fact computable. In other words, it is possible to construct a Turing machine for most functions that are of interest to us. </a:t>
            </a:r>
          </a:p>
          <a:p>
            <a:r>
              <a:rPr lang="en-US" sz="1700" dirty="0" smtClean="0"/>
              <a:t>An </a:t>
            </a:r>
            <a:r>
              <a:rPr lang="en-US" sz="1700" i="1" dirty="0" smtClean="0"/>
              <a:t>algorithm</a:t>
            </a:r>
            <a:r>
              <a:rPr lang="en-US" sz="1700" dirty="0" smtClean="0"/>
              <a:t> is defined simply as a Turing machine that does not go into an infinite loop for any inputs. In other words, an </a:t>
            </a:r>
            <a:r>
              <a:rPr lang="en-US" sz="1700" i="1" dirty="0" smtClean="0"/>
              <a:t>algorithm</a:t>
            </a:r>
            <a:r>
              <a:rPr lang="en-US" sz="1700" dirty="0" smtClean="0"/>
              <a:t> is a Turing machine that computes a function and halts in some configuration for all inputs in the domain. </a:t>
            </a:r>
          </a:p>
          <a:p>
            <a:r>
              <a:rPr lang="en-US" sz="1700" dirty="0" smtClean="0"/>
              <a:t>Church-Turing Thesis: everything that is computable is computable by a Turing machine.</a:t>
            </a:r>
            <a:endParaRPr lang="en-US" sz="1700"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25</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Universal Turing Machine</a:t>
            </a:r>
            <a:endParaRPr lang="en-US" dirty="0"/>
          </a:p>
        </p:txBody>
      </p:sp>
      <p:sp>
        <p:nvSpPr>
          <p:cNvPr id="3" name="Content Placeholder 2"/>
          <p:cNvSpPr>
            <a:spLocks noGrp="1"/>
          </p:cNvSpPr>
          <p:nvPr>
            <p:ph idx="1"/>
          </p:nvPr>
        </p:nvSpPr>
        <p:spPr/>
        <p:txBody>
          <a:bodyPr/>
          <a:lstStyle/>
          <a:p>
            <a:r>
              <a:rPr lang="en-US" sz="1700" dirty="0" smtClean="0"/>
              <a:t>A Universal Turing Machine is a “programmable” machine that can compute anything that is computable </a:t>
            </a:r>
          </a:p>
          <a:p>
            <a:r>
              <a:rPr lang="en-US" sz="1700" dirty="0" smtClean="0"/>
              <a:t>A universal machine M</a:t>
            </a:r>
            <a:r>
              <a:rPr lang="en-US" sz="1700" baseline="-25000" dirty="0" smtClean="0"/>
              <a:t>U</a:t>
            </a:r>
            <a:r>
              <a:rPr lang="en-US" sz="1700" dirty="0" smtClean="0"/>
              <a:t> should be able to simulate the computation carried out by any hardcoded Turing machine M. </a:t>
            </a:r>
          </a:p>
          <a:p>
            <a:r>
              <a:rPr lang="en-US" sz="1700" dirty="0" smtClean="0"/>
              <a:t>The universal Turing machine M</a:t>
            </a:r>
            <a:r>
              <a:rPr lang="en-US" sz="1700" baseline="-25000" dirty="0" smtClean="0"/>
              <a:t>U</a:t>
            </a:r>
            <a:r>
              <a:rPr lang="en-US" sz="1700" dirty="0" smtClean="0"/>
              <a:t> has three tapes: </a:t>
            </a:r>
          </a:p>
          <a:p>
            <a:pPr lvl="1"/>
            <a:r>
              <a:rPr lang="en-US" sz="1700" dirty="0" smtClean="0"/>
              <a:t>The input-output tape is used to simulate the tape of the particular machine M (or computable function) which it is simulating. The input as well as any output is written on this tape.</a:t>
            </a:r>
          </a:p>
          <a:p>
            <a:pPr lvl="1"/>
            <a:r>
              <a:rPr lang="en-US" sz="1700" dirty="0" smtClean="0"/>
              <a:t>The compiled program tape stores “the program,” that is, the table of instructions or an encoding of the transition functions of the Turing machine M which it is simulating. This tape is a read-only tape. </a:t>
            </a:r>
          </a:p>
          <a:p>
            <a:pPr lvl="1"/>
            <a:r>
              <a:rPr lang="en-US" sz="1700" dirty="0" smtClean="0"/>
              <a:t>The working memory tape, on which the current state of the machine M being simulated is maintained, along with any working memory (i.e., scratchpad) it needs. </a:t>
            </a:r>
          </a:p>
          <a:p>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26</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Universal Turing Machine</a:t>
            </a:r>
            <a:endParaRPr lang="en-US" dirty="0"/>
          </a:p>
        </p:txBody>
      </p:sp>
      <p:pic>
        <p:nvPicPr>
          <p:cNvPr id="5" name="Content Placeholder 4" descr="C10F014.jpg"/>
          <p:cNvPicPr>
            <a:picLocks noGrp="1" noChangeAspect="1"/>
          </p:cNvPicPr>
          <p:nvPr>
            <p:ph idx="1"/>
          </p:nvPr>
        </p:nvPicPr>
        <p:blipFill>
          <a:blip r:embed="rId2" cstate="print"/>
          <a:stretch>
            <a:fillRect/>
          </a:stretch>
        </p:blipFill>
        <p:spPr>
          <a:xfrm>
            <a:off x="1612220" y="1066800"/>
            <a:ext cx="5702980" cy="5017008"/>
          </a:xfrm>
        </p:spPr>
      </p:pic>
      <p:sp>
        <p:nvSpPr>
          <p:cNvPr id="4" name="Slide Number Placeholder 3"/>
          <p:cNvSpPr>
            <a:spLocks noGrp="1"/>
          </p:cNvSpPr>
          <p:nvPr>
            <p:ph type="sldNum" sz="quarter" idx="12"/>
          </p:nvPr>
        </p:nvSpPr>
        <p:spPr/>
        <p:txBody>
          <a:bodyPr/>
          <a:lstStyle/>
          <a:p>
            <a:fld id="{F46CFAAC-42DA-48D0-8146-B16E92842438}" type="slidenum">
              <a:rPr lang="en-US" smtClean="0"/>
              <a:pPr/>
              <a:t>27</a:t>
            </a:fld>
            <a:endParaRPr lang="en-US"/>
          </a:p>
        </p:txBody>
      </p:sp>
      <p:pic>
        <p:nvPicPr>
          <p:cNvPr id="6"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of a Universal Turing Machine</a:t>
            </a:r>
            <a:endParaRPr lang="en-US" dirty="0"/>
          </a:p>
        </p:txBody>
      </p:sp>
      <p:sp>
        <p:nvSpPr>
          <p:cNvPr id="3" name="Content Placeholder 2"/>
          <p:cNvSpPr>
            <a:spLocks noGrp="1"/>
          </p:cNvSpPr>
          <p:nvPr>
            <p:ph idx="1"/>
          </p:nvPr>
        </p:nvSpPr>
        <p:spPr/>
        <p:txBody>
          <a:bodyPr>
            <a:normAutofit/>
          </a:bodyPr>
          <a:lstStyle/>
          <a:p>
            <a:pPr lvl="0"/>
            <a:r>
              <a:rPr lang="en-US" sz="1700" dirty="0" smtClean="0"/>
              <a:t>Look up the current state information maintained in working memory and the current symbol on the input-output tape.</a:t>
            </a:r>
          </a:p>
          <a:p>
            <a:pPr lvl="0"/>
            <a:r>
              <a:rPr lang="en-US" sz="1700" dirty="0" smtClean="0"/>
              <a:t>With these two, scan the compiled program tape to find a transition for the given state and current symbol.</a:t>
            </a:r>
          </a:p>
          <a:p>
            <a:pPr lvl="0"/>
            <a:r>
              <a:rPr lang="en-US" sz="1700" dirty="0" smtClean="0"/>
              <a:t>Execute the transition, that is, write the new symbol on to the input-output tape and move its reading head to the right or left as specified in the transition; note the new state mentioned in the transition in the working memory. </a:t>
            </a:r>
          </a:p>
          <a:p>
            <a:pPr lvl="0"/>
            <a:r>
              <a:rPr lang="en-US" sz="1700" dirty="0" smtClean="0"/>
              <a:t>Repeat these steps until there are no more transitions in the compiled program. </a:t>
            </a:r>
          </a:p>
          <a:p>
            <a:r>
              <a:rPr lang="en-US" sz="1700" dirty="0" smtClean="0"/>
              <a:t>When it halts, if the current state is a final state in the machine M being simulated, then the input is accepted; otherwise the input is rejected.</a:t>
            </a:r>
            <a:endParaRPr lang="en-US" sz="1700"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28</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Encoding of a Turing Machine</a:t>
            </a:r>
            <a:endParaRPr lang="en-US" dirty="0"/>
          </a:p>
        </p:txBody>
      </p:sp>
      <p:sp>
        <p:nvSpPr>
          <p:cNvPr id="3" name="Content Placeholder 2"/>
          <p:cNvSpPr>
            <a:spLocks noGrp="1"/>
          </p:cNvSpPr>
          <p:nvPr>
            <p:ph idx="1"/>
          </p:nvPr>
        </p:nvSpPr>
        <p:spPr/>
        <p:txBody>
          <a:bodyPr>
            <a:normAutofit/>
          </a:bodyPr>
          <a:lstStyle/>
          <a:p>
            <a:pPr lvl="0"/>
            <a:r>
              <a:rPr lang="en-US" sz="1700" dirty="0" smtClean="0"/>
              <a:t>Standardize all elements of the Turing machine M except its transition function – let us assume that the alphabet is always {</a:t>
            </a:r>
            <a:r>
              <a:rPr lang="en-US" sz="1700" i="1" dirty="0" smtClean="0"/>
              <a:t>a</a:t>
            </a:r>
            <a:r>
              <a:rPr lang="en-US" sz="1700" baseline="-25000" dirty="0" smtClean="0"/>
              <a:t>1</a:t>
            </a:r>
            <a:r>
              <a:rPr lang="en-US" sz="1700" dirty="0" smtClean="0"/>
              <a:t>, </a:t>
            </a:r>
            <a:r>
              <a:rPr lang="en-US" sz="1700" i="1" dirty="0" smtClean="0"/>
              <a:t>a</a:t>
            </a:r>
            <a:r>
              <a:rPr lang="en-US" sz="1700" baseline="-25000" dirty="0" smtClean="0"/>
              <a:t>2</a:t>
            </a:r>
            <a:r>
              <a:rPr lang="en-US" sz="1700" dirty="0" smtClean="0"/>
              <a:t>, </a:t>
            </a:r>
            <a:r>
              <a:rPr lang="en-US" sz="1700" i="1" dirty="0" smtClean="0"/>
              <a:t>a</a:t>
            </a:r>
            <a:r>
              <a:rPr lang="en-US" sz="1700" baseline="-25000" dirty="0" smtClean="0"/>
              <a:t>3</a:t>
            </a:r>
            <a:r>
              <a:rPr lang="en-US" sz="1700" dirty="0" smtClean="0"/>
              <a:t>, …}; that its states are always numbered </a:t>
            </a:r>
            <a:r>
              <a:rPr lang="en-US" sz="1700" i="1" dirty="0" smtClean="0"/>
              <a:t>q</a:t>
            </a:r>
            <a:r>
              <a:rPr lang="en-US" sz="1700" baseline="-25000" dirty="0" smtClean="0"/>
              <a:t>1</a:t>
            </a:r>
            <a:r>
              <a:rPr lang="en-US" sz="1700" dirty="0" smtClean="0"/>
              <a:t>, </a:t>
            </a:r>
            <a:r>
              <a:rPr lang="en-US" sz="1700" i="1" dirty="0" smtClean="0"/>
              <a:t>q</a:t>
            </a:r>
            <a:r>
              <a:rPr lang="en-US" sz="1700" baseline="-25000" dirty="0" smtClean="0"/>
              <a:t>2</a:t>
            </a:r>
            <a:r>
              <a:rPr lang="en-US" sz="1700" dirty="0" smtClean="0"/>
              <a:t>, </a:t>
            </a:r>
            <a:r>
              <a:rPr lang="en-US" sz="1700" i="1" dirty="0" smtClean="0"/>
              <a:t>q</a:t>
            </a:r>
            <a:r>
              <a:rPr lang="en-US" sz="1700" baseline="-25000" dirty="0" smtClean="0"/>
              <a:t>3</a:t>
            </a:r>
            <a:r>
              <a:rPr lang="en-US" sz="1700" dirty="0" smtClean="0"/>
              <a:t>, etc. where </a:t>
            </a:r>
            <a:r>
              <a:rPr lang="en-US" sz="1700" i="1" dirty="0" smtClean="0"/>
              <a:t>q</a:t>
            </a:r>
            <a:r>
              <a:rPr lang="en-US" sz="1700" baseline="-25000" dirty="0" smtClean="0"/>
              <a:t>1</a:t>
            </a:r>
            <a:r>
              <a:rPr lang="en-US" sz="1700" dirty="0" smtClean="0"/>
              <a:t> is always the start state and </a:t>
            </a:r>
            <a:r>
              <a:rPr lang="en-US" sz="1700" i="1" dirty="0" smtClean="0"/>
              <a:t>q</a:t>
            </a:r>
            <a:r>
              <a:rPr lang="en-US" sz="1700" baseline="-25000" dirty="0" smtClean="0"/>
              <a:t>2</a:t>
            </a:r>
            <a:r>
              <a:rPr lang="en-US" sz="1700" dirty="0" smtClean="0"/>
              <a:t> is always the single final state. </a:t>
            </a:r>
          </a:p>
          <a:p>
            <a:pPr lvl="0"/>
            <a:r>
              <a:rPr lang="en-US" sz="1700" dirty="0" smtClean="0"/>
              <a:t>Each transition from the state </a:t>
            </a:r>
            <a:r>
              <a:rPr lang="en-US" sz="1700" i="1" dirty="0" err="1" smtClean="0"/>
              <a:t>q</a:t>
            </a:r>
            <a:r>
              <a:rPr lang="en-US" sz="1700" baseline="-25000" dirty="0" err="1" smtClean="0"/>
              <a:t>i</a:t>
            </a:r>
            <a:r>
              <a:rPr lang="en-US" sz="1700" dirty="0" smtClean="0"/>
              <a:t> with current symbol </a:t>
            </a:r>
            <a:r>
              <a:rPr lang="en-US" sz="1700" i="1" dirty="0" err="1" smtClean="0"/>
              <a:t>a</a:t>
            </a:r>
            <a:r>
              <a:rPr lang="en-US" sz="1700" baseline="-25000" dirty="0" err="1" smtClean="0"/>
              <a:t>j</a:t>
            </a:r>
            <a:r>
              <a:rPr lang="en-US" sz="1700" dirty="0" smtClean="0"/>
              <a:t> going to state </a:t>
            </a:r>
            <a:r>
              <a:rPr lang="en-US" sz="1700" i="1" dirty="0" err="1" smtClean="0"/>
              <a:t>q</a:t>
            </a:r>
            <a:r>
              <a:rPr lang="en-US" sz="1700" baseline="-25000" dirty="0" err="1" smtClean="0"/>
              <a:t>k</a:t>
            </a:r>
            <a:r>
              <a:rPr lang="en-US" sz="1700" dirty="0" smtClean="0"/>
              <a:t> and new symbol on the tape </a:t>
            </a:r>
            <a:r>
              <a:rPr lang="en-US" sz="1700" i="1" dirty="0" smtClean="0"/>
              <a:t>a</a:t>
            </a:r>
            <a:r>
              <a:rPr lang="en-US" sz="1700" baseline="-25000" dirty="0" smtClean="0"/>
              <a:t>l</a:t>
            </a:r>
            <a:r>
              <a:rPr lang="en-US" sz="1700" dirty="0" smtClean="0"/>
              <a:t> with the reading head moving left (L) or right (R), that is, (</a:t>
            </a:r>
            <a:r>
              <a:rPr lang="en-US" sz="1700" i="1" dirty="0" err="1" smtClean="0"/>
              <a:t>q</a:t>
            </a:r>
            <a:r>
              <a:rPr lang="en-US" sz="1700" baseline="-25000" dirty="0" err="1" smtClean="0"/>
              <a:t>i</a:t>
            </a:r>
            <a:r>
              <a:rPr lang="en-US" sz="1700" dirty="0" smtClean="0"/>
              <a:t>, </a:t>
            </a:r>
            <a:r>
              <a:rPr lang="en-US" sz="1700" i="1" dirty="0" err="1" smtClean="0"/>
              <a:t>a</a:t>
            </a:r>
            <a:r>
              <a:rPr lang="en-US" sz="1700" baseline="-25000" dirty="0" err="1" smtClean="0"/>
              <a:t>j</a:t>
            </a:r>
            <a:r>
              <a:rPr lang="en-US" sz="1700" dirty="0" smtClean="0"/>
              <a:t>) </a:t>
            </a:r>
            <a:r>
              <a:rPr lang="en-US" sz="1700" dirty="0" smtClean="0">
                <a:sym typeface="Symbol"/>
              </a:rPr>
              <a:t></a:t>
            </a:r>
            <a:r>
              <a:rPr lang="en-US" sz="1700" dirty="0" smtClean="0"/>
              <a:t> (</a:t>
            </a:r>
            <a:r>
              <a:rPr lang="en-US" sz="1700" i="1" dirty="0" err="1" smtClean="0"/>
              <a:t>q</a:t>
            </a:r>
            <a:r>
              <a:rPr lang="en-US" sz="1700" baseline="-25000" dirty="0" err="1" smtClean="0"/>
              <a:t>k</a:t>
            </a:r>
            <a:r>
              <a:rPr lang="en-US" sz="1700" dirty="0" smtClean="0"/>
              <a:t>, </a:t>
            </a:r>
            <a:r>
              <a:rPr lang="en-US" sz="1700" i="1" dirty="0" smtClean="0"/>
              <a:t>a</a:t>
            </a:r>
            <a:r>
              <a:rPr lang="en-US" sz="1700" baseline="-25000" dirty="0" smtClean="0"/>
              <a:t>l</a:t>
            </a:r>
            <a:r>
              <a:rPr lang="en-US" sz="1700" dirty="0" smtClean="0"/>
              <a:t>, R/L) is encoded as a sequence of numbers (</a:t>
            </a:r>
            <a:r>
              <a:rPr lang="en-US" sz="1700" i="1" dirty="0" err="1" smtClean="0"/>
              <a:t>i</a:t>
            </a:r>
            <a:r>
              <a:rPr lang="en-US" sz="1700" dirty="0" smtClean="0"/>
              <a:t>, </a:t>
            </a:r>
            <a:r>
              <a:rPr lang="en-US" sz="1700" i="1" dirty="0" smtClean="0"/>
              <a:t>j</a:t>
            </a:r>
            <a:r>
              <a:rPr lang="en-US" sz="1700" dirty="0" smtClean="0"/>
              <a:t>, </a:t>
            </a:r>
            <a:r>
              <a:rPr lang="en-US" sz="1700" i="1" dirty="0" smtClean="0"/>
              <a:t>k</a:t>
            </a:r>
            <a:r>
              <a:rPr lang="en-US" sz="1700" dirty="0" smtClean="0"/>
              <a:t>, </a:t>
            </a:r>
            <a:r>
              <a:rPr lang="en-US" sz="1700" i="1" dirty="0" smtClean="0"/>
              <a:t>l</a:t>
            </a:r>
            <a:r>
              <a:rPr lang="en-US" sz="1700" dirty="0" smtClean="0"/>
              <a:t>, 1/11) where 1 stands for R and 11 for L. This sequence can be encoded as unary numbers separated by a single 0. For example, the transition (</a:t>
            </a:r>
            <a:r>
              <a:rPr lang="en-US" sz="1700" i="1" dirty="0" smtClean="0"/>
              <a:t>q</a:t>
            </a:r>
            <a:r>
              <a:rPr lang="en-US" sz="1700" baseline="-25000" dirty="0" smtClean="0"/>
              <a:t>3</a:t>
            </a:r>
            <a:r>
              <a:rPr lang="en-US" sz="1700" dirty="0" smtClean="0"/>
              <a:t>, </a:t>
            </a:r>
            <a:r>
              <a:rPr lang="en-US" sz="1700" i="1" dirty="0" smtClean="0"/>
              <a:t>a</a:t>
            </a:r>
            <a:r>
              <a:rPr lang="en-US" sz="1700" baseline="-25000" dirty="0" smtClean="0"/>
              <a:t>1</a:t>
            </a:r>
            <a:r>
              <a:rPr lang="en-US" sz="1700" dirty="0" smtClean="0"/>
              <a:t>) </a:t>
            </a:r>
            <a:r>
              <a:rPr lang="en-US" sz="1700" dirty="0" smtClean="0">
                <a:sym typeface="Symbol"/>
              </a:rPr>
              <a:t></a:t>
            </a:r>
            <a:r>
              <a:rPr lang="en-US" sz="1700" dirty="0" smtClean="0"/>
              <a:t> (</a:t>
            </a:r>
            <a:r>
              <a:rPr lang="en-US" sz="1700" i="1" dirty="0" smtClean="0"/>
              <a:t>q</a:t>
            </a:r>
            <a:r>
              <a:rPr lang="en-US" sz="1700" baseline="-25000" dirty="0" smtClean="0"/>
              <a:t>4</a:t>
            </a:r>
            <a:r>
              <a:rPr lang="en-US" sz="1700" dirty="0" smtClean="0"/>
              <a:t>, </a:t>
            </a:r>
            <a:r>
              <a:rPr lang="en-US" sz="1700" i="1" dirty="0" smtClean="0"/>
              <a:t>a</a:t>
            </a:r>
            <a:r>
              <a:rPr lang="en-US" sz="1700" baseline="-25000" dirty="0" smtClean="0"/>
              <a:t>2</a:t>
            </a:r>
            <a:r>
              <a:rPr lang="en-US" sz="1700" dirty="0" smtClean="0"/>
              <a:t>, R) would be encoded as 111010111101101.</a:t>
            </a:r>
          </a:p>
          <a:p>
            <a:pPr lvl="0"/>
            <a:r>
              <a:rPr lang="en-US" sz="1700" dirty="0" smtClean="0"/>
              <a:t>Each such encoding of a transition in M can be padded by two 0 s on either side, for example, as 0011101011110110100 and the encodings of all the transitions can be concatenated to create a single binary string that represents the entire Turing machine M. The resulting string is a compiled program or executable binary program of the machine M. </a:t>
            </a:r>
          </a:p>
        </p:txBody>
      </p:sp>
      <p:sp>
        <p:nvSpPr>
          <p:cNvPr id="4" name="Slide Number Placeholder 3"/>
          <p:cNvSpPr>
            <a:spLocks noGrp="1"/>
          </p:cNvSpPr>
          <p:nvPr>
            <p:ph type="sldNum" sz="quarter" idx="12"/>
          </p:nvPr>
        </p:nvSpPr>
        <p:spPr/>
        <p:txBody>
          <a:bodyPr/>
          <a:lstStyle/>
          <a:p>
            <a:fld id="{F46CFAAC-42DA-48D0-8146-B16E92842438}" type="slidenum">
              <a:rPr lang="en-US" smtClean="0"/>
              <a:pPr/>
              <a:t>29</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Idea of a Universal Computing Machine</a:t>
            </a:r>
            <a:endParaRPr lang="en-US" dirty="0"/>
          </a:p>
        </p:txBody>
      </p:sp>
      <p:sp>
        <p:nvSpPr>
          <p:cNvPr id="3" name="Content Placeholder 2"/>
          <p:cNvSpPr>
            <a:spLocks noGrp="1"/>
          </p:cNvSpPr>
          <p:nvPr>
            <p:ph idx="1"/>
          </p:nvPr>
        </p:nvSpPr>
        <p:spPr/>
        <p:txBody>
          <a:bodyPr>
            <a:normAutofit/>
          </a:bodyPr>
          <a:lstStyle/>
          <a:p>
            <a:r>
              <a:rPr lang="en-US" sz="1700" dirty="0" smtClean="0"/>
              <a:t>In 1928, David Hilbert had posed a grand challenge known as Entscheidungsproblem or the decidability problem.</a:t>
            </a:r>
          </a:p>
          <a:p>
            <a:r>
              <a:rPr lang="en-US" sz="1700" dirty="0" smtClean="0"/>
              <a:t>In 1931, Kurt Gödel proved his famous incompleteness theorem which showed that any formal mathematical system necessarily had statements that could neither be proved nor disproved.</a:t>
            </a:r>
          </a:p>
          <a:p>
            <a:r>
              <a:rPr lang="en-US" sz="1700" dirty="0" smtClean="0"/>
              <a:t>In 1936, Alan Turing proposed a universal computing machine now known as the Turing machine to show why the incompleteness exists, or, why not everything is decidable.</a:t>
            </a:r>
          </a:p>
          <a:p>
            <a:r>
              <a:rPr lang="en-US" sz="1700" dirty="0" smtClean="0"/>
              <a:t>The Turing machine can compute anything that is computable.</a:t>
            </a:r>
          </a:p>
          <a:p>
            <a:r>
              <a:rPr lang="en-US" sz="1700" dirty="0" smtClean="0"/>
              <a:t>It is thus more powerful than DFA  or PDA.</a:t>
            </a:r>
          </a:p>
          <a:p>
            <a:r>
              <a:rPr lang="en-US" sz="1700" dirty="0" smtClean="0"/>
              <a:t>It is essentially a DFA endowed with a memory unit in the form of an infinitely long tape with a linear sequence of memory cells.</a:t>
            </a:r>
          </a:p>
        </p:txBody>
      </p:sp>
      <p:sp>
        <p:nvSpPr>
          <p:cNvPr id="4" name="Slide Number Placeholder 3"/>
          <p:cNvSpPr>
            <a:spLocks noGrp="1"/>
          </p:cNvSpPr>
          <p:nvPr>
            <p:ph type="sldNum" sz="quarter" idx="12"/>
          </p:nvPr>
        </p:nvSpPr>
        <p:spPr/>
        <p:txBody>
          <a:bodyPr/>
          <a:lstStyle/>
          <a:p>
            <a:fld id="{F46CFAAC-42DA-48D0-8146-B16E92842438}" type="slidenum">
              <a:rPr lang="en-US" smtClean="0"/>
              <a:pPr/>
              <a:t>3</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Theorems</a:t>
            </a:r>
            <a:endParaRPr lang="en-US" dirty="0"/>
          </a:p>
        </p:txBody>
      </p:sp>
      <p:sp>
        <p:nvSpPr>
          <p:cNvPr id="3" name="Content Placeholder 2"/>
          <p:cNvSpPr>
            <a:spLocks noGrp="1"/>
          </p:cNvSpPr>
          <p:nvPr>
            <p:ph idx="1"/>
          </p:nvPr>
        </p:nvSpPr>
        <p:spPr/>
        <p:txBody>
          <a:bodyPr/>
          <a:lstStyle/>
          <a:p>
            <a:r>
              <a:rPr lang="en-US" sz="1700" b="1" dirty="0" smtClean="0"/>
              <a:t>Theorem 20:</a:t>
            </a:r>
            <a:r>
              <a:rPr lang="en-US" sz="1700" dirty="0" smtClean="0"/>
              <a:t> Equivalence of Variations of Turing machines: Turing machines with stay-option, multi-track tape, semi-infinite tape, multi-tape, multi-dimensional tape, nondeterministic Turing machines are all equivalent to standard Turing machines</a:t>
            </a:r>
            <a:r>
              <a:rPr lang="en-US" sz="2000" dirty="0" smtClean="0"/>
              <a:t>. </a:t>
            </a:r>
          </a:p>
          <a:p>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30</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Ideas</a:t>
            </a:r>
            <a:endParaRPr lang="en-US" dirty="0"/>
          </a:p>
        </p:txBody>
      </p:sp>
      <p:sp>
        <p:nvSpPr>
          <p:cNvPr id="3" name="Content Placeholder 2"/>
          <p:cNvSpPr>
            <a:spLocks noGrp="1"/>
          </p:cNvSpPr>
          <p:nvPr>
            <p:ph idx="1"/>
          </p:nvPr>
        </p:nvSpPr>
        <p:spPr/>
        <p:txBody>
          <a:bodyPr>
            <a:normAutofit/>
          </a:bodyPr>
          <a:lstStyle/>
          <a:p>
            <a:pPr lvl="0"/>
            <a:r>
              <a:rPr lang="en-US" sz="1700" dirty="0" smtClean="0"/>
              <a:t>The Turing machine is a simple, abstract computing machine that can compute anything that is computable. In particular, Turing machines are the first kind of computing machines that we have seen which can accept languages that are not context-free.</a:t>
            </a:r>
          </a:p>
          <a:p>
            <a:pPr lvl="0"/>
            <a:r>
              <a:rPr lang="en-US" sz="1700" dirty="0" smtClean="0"/>
              <a:t>The Turing machine is a finite automaton with a tape memory of unlimited size. Memory cells are accessed by a reading head that moves sequentially along the tape. The tape serves as a working memory for the automaton.</a:t>
            </a:r>
          </a:p>
          <a:p>
            <a:pPr lvl="0"/>
            <a:r>
              <a:rPr lang="en-US" sz="1700" dirty="0" smtClean="0"/>
              <a:t>The input to a Turing machine as well as its output is written on the same tape. Unlike other automata, a Turing machine can process its input string in any order, not just left-to-right in a single pass.</a:t>
            </a:r>
          </a:p>
          <a:p>
            <a:pPr lvl="0"/>
            <a:r>
              <a:rPr lang="en-US" sz="1700" dirty="0" smtClean="0"/>
              <a:t>A </a:t>
            </a:r>
            <a:r>
              <a:rPr lang="en-US" sz="1700" i="1" dirty="0" smtClean="0"/>
              <a:t>computation</a:t>
            </a:r>
            <a:r>
              <a:rPr lang="en-US" sz="1700" dirty="0" smtClean="0"/>
              <a:t> is defined as a series of moves or transitions that a Turing machine makes when given an input until it </a:t>
            </a:r>
            <a:r>
              <a:rPr lang="en-US" sz="1700" i="1" dirty="0" smtClean="0"/>
              <a:t>halts</a:t>
            </a:r>
            <a:r>
              <a:rPr lang="en-US" sz="1700" dirty="0" smtClean="0"/>
              <a:t> in some configuration (whether in an accepting state or otherwise). </a:t>
            </a:r>
          </a:p>
          <a:p>
            <a:pPr lvl="0"/>
            <a:endParaRPr lang="en-US" dirty="0" smtClean="0"/>
          </a:p>
        </p:txBody>
      </p:sp>
      <p:sp>
        <p:nvSpPr>
          <p:cNvPr id="4" name="Slide Number Placeholder 3"/>
          <p:cNvSpPr>
            <a:spLocks noGrp="1"/>
          </p:cNvSpPr>
          <p:nvPr>
            <p:ph type="sldNum" sz="quarter" idx="12"/>
          </p:nvPr>
        </p:nvSpPr>
        <p:spPr/>
        <p:txBody>
          <a:bodyPr/>
          <a:lstStyle/>
          <a:p>
            <a:fld id="{F46CFAAC-42DA-48D0-8146-B16E92842438}" type="slidenum">
              <a:rPr lang="en-US" smtClean="0"/>
              <a:pPr/>
              <a:t>31</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Ideas (contd..)</a:t>
            </a:r>
            <a:endParaRPr lang="en-US" dirty="0"/>
          </a:p>
        </p:txBody>
      </p:sp>
      <p:sp>
        <p:nvSpPr>
          <p:cNvPr id="3" name="Content Placeholder 2"/>
          <p:cNvSpPr>
            <a:spLocks noGrp="1"/>
          </p:cNvSpPr>
          <p:nvPr>
            <p:ph idx="1"/>
          </p:nvPr>
        </p:nvSpPr>
        <p:spPr/>
        <p:txBody>
          <a:bodyPr>
            <a:normAutofit/>
          </a:bodyPr>
          <a:lstStyle/>
          <a:p>
            <a:pPr lvl="0"/>
            <a:r>
              <a:rPr lang="en-US" sz="1700" dirty="0" smtClean="0"/>
              <a:t>A computable function is a function that a Turing machine can compute. Most functions with which we are familiar are computable. In other words, it is possible to construct a Turing machine for most functions that are of interest to us. However, Turing machines are not unique for a given function. There can be more than one machine (or table of instruction) for computing the same function. </a:t>
            </a:r>
          </a:p>
          <a:p>
            <a:pPr lvl="0"/>
            <a:r>
              <a:rPr lang="en-US" sz="1700" dirty="0" smtClean="0"/>
              <a:t>An algorithm is a Turing machine that computes a function and halts in some configuration for all inputs in the domain of the function. </a:t>
            </a:r>
          </a:p>
          <a:p>
            <a:pPr lvl="0"/>
            <a:r>
              <a:rPr lang="en-US" sz="1700" dirty="0" smtClean="0"/>
              <a:t>Fortunately, there are algorithms for most practical problems. For some problems though, Alan Turing showed that all computing machines suffer from the halting problem, a limitation of computing.</a:t>
            </a:r>
          </a:p>
          <a:p>
            <a:pPr lvl="0"/>
            <a:r>
              <a:rPr lang="en-US" sz="1700" dirty="0" smtClean="0"/>
              <a:t>Alan Turing and Alonzo Church independently showed that anything that can be computed can be computed by a Turing machine. No one so far has been able to find a computing model that can compute things that Turing machines cannot. Hence this claim is known as The Church-Turing Thesis.</a:t>
            </a:r>
            <a:endParaRPr lang="en-US" sz="1700"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32</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Ideas (contd..)</a:t>
            </a:r>
            <a:endParaRPr lang="en-US" dirty="0"/>
          </a:p>
        </p:txBody>
      </p:sp>
      <p:sp>
        <p:nvSpPr>
          <p:cNvPr id="3" name="Content Placeholder 2"/>
          <p:cNvSpPr>
            <a:spLocks noGrp="1"/>
          </p:cNvSpPr>
          <p:nvPr>
            <p:ph idx="1"/>
          </p:nvPr>
        </p:nvSpPr>
        <p:spPr/>
        <p:txBody>
          <a:bodyPr>
            <a:normAutofit/>
          </a:bodyPr>
          <a:lstStyle/>
          <a:p>
            <a:pPr lvl="0"/>
            <a:r>
              <a:rPr lang="en-US" sz="1700" dirty="0" smtClean="0"/>
              <a:t>All variations of the standard Turing machine are equivalent to it. Multi-track, multi-tape, multi-dimensional, semi-infinite, non-deterministic and stay-option Turing machines are all equivalent to the standard machine. They cannot compute anything that is not computable by the standard Turing machine.</a:t>
            </a:r>
          </a:p>
          <a:p>
            <a:pPr lvl="0"/>
            <a:r>
              <a:rPr lang="en-US" sz="1700" dirty="0" smtClean="0"/>
              <a:t>We can use a multi-tape machine to design a universal Turing machine that can simulate the computation of any other Turing machine.</a:t>
            </a:r>
          </a:p>
          <a:p>
            <a:pPr lvl="0"/>
            <a:r>
              <a:rPr lang="en-US" sz="1700" dirty="0" smtClean="0"/>
              <a:t>A Turing machine whose computation is to be simulated by the universal machine is first encoded as a binary string. This is equivalent to compiling a program into executable code.</a:t>
            </a:r>
          </a:p>
          <a:p>
            <a:pPr lvl="0"/>
            <a:r>
              <a:rPr lang="en-US" sz="1700" dirty="0" smtClean="0"/>
              <a:t>Turing’s universal machine is the basis for all modern stored-program computers that load an executable program into memory and then run the program. This way, the universal Turing machine can compute anything that any other Turing machine can.</a:t>
            </a:r>
          </a:p>
          <a:p>
            <a:r>
              <a:rPr lang="en-US" sz="1700" dirty="0" smtClean="0"/>
              <a:t>Although there is no algorithm to design a Turing machine, the set of mantras discussed in this chapter help us in designing an accurate Turing machine for a given problem.</a:t>
            </a:r>
          </a:p>
        </p:txBody>
      </p:sp>
      <p:sp>
        <p:nvSpPr>
          <p:cNvPr id="4" name="Slide Number Placeholder 3"/>
          <p:cNvSpPr>
            <a:spLocks noGrp="1"/>
          </p:cNvSpPr>
          <p:nvPr>
            <p:ph type="sldNum" sz="quarter" idx="12"/>
          </p:nvPr>
        </p:nvSpPr>
        <p:spPr/>
        <p:txBody>
          <a:bodyPr/>
          <a:lstStyle/>
          <a:p>
            <a:fld id="{F46CFAAC-42DA-48D0-8146-B16E92842438}" type="slidenum">
              <a:rPr lang="en-US" smtClean="0"/>
              <a:pPr/>
              <a:t>33</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chor="ctr"/>
          <a:lstStyle/>
          <a:p>
            <a:pPr algn="ctr">
              <a:buNone/>
            </a:pPr>
            <a:r>
              <a:rPr lang="en-US" sz="6000" dirty="0" smtClean="0">
                <a:latin typeface="Tahoma" pitchFamily="34" charset="0"/>
                <a:ea typeface="Tahoma" pitchFamily="34" charset="0"/>
                <a:cs typeface="Tahoma" pitchFamily="34" charset="0"/>
              </a:rPr>
              <a:t>End of Chapter 10</a:t>
            </a:r>
            <a:endParaRPr lang="en-US" sz="6000" dirty="0">
              <a:latin typeface="Tahoma" pitchFamily="34" charset="0"/>
              <a:ea typeface="Tahoma" pitchFamily="34" charset="0"/>
              <a:cs typeface="Tahoma" pitchFamily="34" charset="0"/>
            </a:endParaRPr>
          </a:p>
        </p:txBody>
      </p:sp>
      <p:sp>
        <p:nvSpPr>
          <p:cNvPr id="4" name="Slide Number Placeholder 3"/>
          <p:cNvSpPr>
            <a:spLocks noGrp="1"/>
          </p:cNvSpPr>
          <p:nvPr>
            <p:ph type="sldNum" sz="quarter" idx="12"/>
          </p:nvPr>
        </p:nvSpPr>
        <p:spPr/>
        <p:txBody>
          <a:bodyPr/>
          <a:lstStyle/>
          <a:p>
            <a:fld id="{F46CFAAC-42DA-48D0-8146-B16E92842438}" type="slidenum">
              <a:rPr lang="en-US" smtClean="0"/>
              <a:pPr/>
              <a:t>34</a:t>
            </a:fld>
            <a:endParaRPr lang="en-US"/>
          </a:p>
        </p:txBody>
      </p:sp>
      <p:sp>
        <p:nvSpPr>
          <p:cNvPr id="5" name="Rectangle 4"/>
          <p:cNvSpPr/>
          <p:nvPr/>
        </p:nvSpPr>
        <p:spPr>
          <a:xfrm>
            <a:off x="26895" y="0"/>
            <a:ext cx="9098280" cy="838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7930" y="6019800"/>
            <a:ext cx="9098280" cy="838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Tape Memory?</a:t>
            </a:r>
            <a:endParaRPr lang="en-US" dirty="0"/>
          </a:p>
        </p:txBody>
      </p:sp>
      <p:sp>
        <p:nvSpPr>
          <p:cNvPr id="3" name="Content Placeholder 2"/>
          <p:cNvSpPr>
            <a:spLocks noGrp="1"/>
          </p:cNvSpPr>
          <p:nvPr>
            <p:ph idx="1"/>
          </p:nvPr>
        </p:nvSpPr>
        <p:spPr/>
        <p:txBody>
          <a:bodyPr>
            <a:normAutofit/>
          </a:bodyPr>
          <a:lstStyle/>
          <a:p>
            <a:r>
              <a:rPr lang="en-US" sz="1700" dirty="0" smtClean="0"/>
              <a:t>Unlimited size: can solve problems of any size</a:t>
            </a:r>
          </a:p>
          <a:p>
            <a:r>
              <a:rPr lang="en-US" sz="1700" dirty="0" smtClean="0"/>
              <a:t>Sequential access: keeps instruction set to a minimum</a:t>
            </a:r>
          </a:p>
          <a:p>
            <a:r>
              <a:rPr lang="en-US" sz="1700" dirty="0" smtClean="0"/>
              <a:t>Similar to a two-dimensional grid of a mathematics worksheet but in just 1 dimension</a:t>
            </a:r>
          </a:p>
          <a:p>
            <a:endParaRPr lang="en-US" sz="1700"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4</a:t>
            </a:fld>
            <a:endParaRPr lang="en-US"/>
          </a:p>
        </p:txBody>
      </p:sp>
      <p:pic>
        <p:nvPicPr>
          <p:cNvPr id="5" name="Picture 4" descr="C10F001 Top.jpg"/>
          <p:cNvPicPr>
            <a:picLocks noChangeAspect="1"/>
          </p:cNvPicPr>
          <p:nvPr/>
        </p:nvPicPr>
        <p:blipFill>
          <a:blip r:embed="rId2" cstate="print"/>
          <a:stretch>
            <a:fillRect/>
          </a:stretch>
        </p:blipFill>
        <p:spPr>
          <a:xfrm>
            <a:off x="304800" y="2286000"/>
            <a:ext cx="2895600" cy="3906428"/>
          </a:xfrm>
          <a:prstGeom prst="rect">
            <a:avLst/>
          </a:prstGeom>
        </p:spPr>
      </p:pic>
      <p:pic>
        <p:nvPicPr>
          <p:cNvPr id="6" name="Picture 5" descr="C10F001 Bottom.jpg"/>
          <p:cNvPicPr>
            <a:picLocks noChangeAspect="1"/>
          </p:cNvPicPr>
          <p:nvPr/>
        </p:nvPicPr>
        <p:blipFill>
          <a:blip r:embed="rId3" cstate="print"/>
          <a:stretch>
            <a:fillRect/>
          </a:stretch>
        </p:blipFill>
        <p:spPr>
          <a:xfrm>
            <a:off x="4572000" y="2414273"/>
            <a:ext cx="4114800" cy="3529327"/>
          </a:xfrm>
          <a:prstGeom prst="rect">
            <a:avLst/>
          </a:prstGeom>
        </p:spPr>
      </p:pic>
      <p:sp>
        <p:nvSpPr>
          <p:cNvPr id="7" name="Right Arrow 6"/>
          <p:cNvSpPr/>
          <p:nvPr/>
        </p:nvSpPr>
        <p:spPr>
          <a:xfrm>
            <a:off x="3352800" y="3733800"/>
            <a:ext cx="838200" cy="5334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2" descr="C:\Users\sadhana\AppData\Local\Microsoft\Windows\Temporary Internet Files\Content.Outlook\0MVLJOB6\logo (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Turing Machine</a:t>
            </a:r>
            <a:endParaRPr lang="en-US" dirty="0"/>
          </a:p>
        </p:txBody>
      </p:sp>
      <p:pic>
        <p:nvPicPr>
          <p:cNvPr id="5" name="Content Placeholder 4" descr="C10F002.jpg"/>
          <p:cNvPicPr>
            <a:picLocks noGrp="1" noChangeAspect="1"/>
          </p:cNvPicPr>
          <p:nvPr>
            <p:ph idx="1"/>
          </p:nvPr>
        </p:nvPicPr>
        <p:blipFill>
          <a:blip r:embed="rId2" cstate="print"/>
          <a:stretch>
            <a:fillRect/>
          </a:stretch>
        </p:blipFill>
        <p:spPr>
          <a:xfrm>
            <a:off x="1844040" y="990600"/>
            <a:ext cx="5455920" cy="5181600"/>
          </a:xfrm>
        </p:spPr>
      </p:pic>
      <p:sp>
        <p:nvSpPr>
          <p:cNvPr id="4" name="Slide Number Placeholder 3"/>
          <p:cNvSpPr>
            <a:spLocks noGrp="1"/>
          </p:cNvSpPr>
          <p:nvPr>
            <p:ph type="sldNum" sz="quarter" idx="12"/>
          </p:nvPr>
        </p:nvSpPr>
        <p:spPr/>
        <p:txBody>
          <a:bodyPr/>
          <a:lstStyle/>
          <a:p>
            <a:fld id="{F46CFAAC-42DA-48D0-8146-B16E92842438}" type="slidenum">
              <a:rPr lang="en-US" smtClean="0"/>
              <a:pPr/>
              <a:t>5</a:t>
            </a:fld>
            <a:endParaRPr lang="en-US"/>
          </a:p>
        </p:txBody>
      </p:sp>
      <p:pic>
        <p:nvPicPr>
          <p:cNvPr id="6"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Turing Machine Operation</a:t>
            </a:r>
            <a:endParaRPr lang="en-US" dirty="0"/>
          </a:p>
        </p:txBody>
      </p:sp>
      <p:sp>
        <p:nvSpPr>
          <p:cNvPr id="3" name="Content Placeholder 2"/>
          <p:cNvSpPr>
            <a:spLocks noGrp="1"/>
          </p:cNvSpPr>
          <p:nvPr>
            <p:ph idx="1"/>
          </p:nvPr>
        </p:nvSpPr>
        <p:spPr/>
        <p:txBody>
          <a:bodyPr>
            <a:normAutofit/>
          </a:bodyPr>
          <a:lstStyle/>
          <a:p>
            <a:r>
              <a:rPr lang="en-US" sz="1700" dirty="0" smtClean="0"/>
              <a:t>Instructions:</a:t>
            </a:r>
          </a:p>
          <a:p>
            <a:pPr lvl="1"/>
            <a:r>
              <a:rPr lang="en-US" sz="1700" dirty="0" smtClean="0"/>
              <a:t>Read the symbol at the current cell</a:t>
            </a:r>
          </a:p>
          <a:p>
            <a:pPr lvl="1"/>
            <a:r>
              <a:rPr lang="en-US" sz="1700" dirty="0" smtClean="0"/>
              <a:t>Write a new symbol at the current cell</a:t>
            </a:r>
          </a:p>
          <a:p>
            <a:pPr lvl="1"/>
            <a:r>
              <a:rPr lang="en-US" sz="1700" dirty="0" smtClean="0"/>
              <a:t>Move left</a:t>
            </a:r>
          </a:p>
          <a:p>
            <a:pPr lvl="1"/>
            <a:r>
              <a:rPr lang="en-US" sz="1700" dirty="0" smtClean="0"/>
              <a:t>Move right</a:t>
            </a:r>
          </a:p>
          <a:p>
            <a:r>
              <a:rPr lang="en-US" sz="1700" dirty="0" smtClean="0"/>
              <a:t>Turing machines can produce two kinds of outputs: </a:t>
            </a:r>
          </a:p>
          <a:p>
            <a:pPr lvl="1"/>
            <a:r>
              <a:rPr lang="en-US" sz="1700" dirty="0" smtClean="0"/>
              <a:t>they can actually compute a result from the input string and write the result on the tape, or, </a:t>
            </a:r>
          </a:p>
          <a:p>
            <a:pPr lvl="1"/>
            <a:r>
              <a:rPr lang="en-US" sz="1700" dirty="0" smtClean="0"/>
              <a:t>if a possible result of a computation is given as a part of the input, they can give us a Boolean answer by halting either in a final or non-final state of the automaton, thereby indicating whether the given input is true or false or whether the given result is correct or not. </a:t>
            </a:r>
          </a:p>
        </p:txBody>
      </p:sp>
      <p:sp>
        <p:nvSpPr>
          <p:cNvPr id="4" name="Slide Number Placeholder 3"/>
          <p:cNvSpPr>
            <a:spLocks noGrp="1"/>
          </p:cNvSpPr>
          <p:nvPr>
            <p:ph type="sldNum" sz="quarter" idx="12"/>
          </p:nvPr>
        </p:nvSpPr>
        <p:spPr/>
        <p:txBody>
          <a:bodyPr/>
          <a:lstStyle/>
          <a:p>
            <a:fld id="{F46CFAAC-42DA-48D0-8146-B16E92842438}" type="slidenum">
              <a:rPr lang="en-US" smtClean="0"/>
              <a:pPr/>
              <a:t>6</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Turing Machine: Example 10.1</a:t>
            </a:r>
            <a:endParaRPr lang="en-US" dirty="0"/>
          </a:p>
        </p:txBody>
      </p:sp>
      <p:sp>
        <p:nvSpPr>
          <p:cNvPr id="3" name="Content Placeholder 2"/>
          <p:cNvSpPr>
            <a:spLocks noGrp="1"/>
          </p:cNvSpPr>
          <p:nvPr>
            <p:ph idx="1"/>
          </p:nvPr>
        </p:nvSpPr>
        <p:spPr/>
        <p:txBody>
          <a:bodyPr/>
          <a:lstStyle/>
          <a:p>
            <a:r>
              <a:rPr lang="en-US" sz="1700" dirty="0" smtClean="0"/>
              <a:t>To double a given binary number</a:t>
            </a:r>
          </a:p>
          <a:p>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7</a:t>
            </a:fld>
            <a:endParaRPr lang="en-US"/>
          </a:p>
        </p:txBody>
      </p:sp>
      <p:pic>
        <p:nvPicPr>
          <p:cNvPr id="5" name="Picture 4" descr="C10F003.jpg"/>
          <p:cNvPicPr>
            <a:picLocks noChangeAspect="1"/>
          </p:cNvPicPr>
          <p:nvPr/>
        </p:nvPicPr>
        <p:blipFill>
          <a:blip r:embed="rId2" cstate="print"/>
          <a:stretch>
            <a:fillRect/>
          </a:stretch>
        </p:blipFill>
        <p:spPr>
          <a:xfrm>
            <a:off x="1018761" y="2133600"/>
            <a:ext cx="7106478" cy="2286000"/>
          </a:xfrm>
          <a:prstGeom prst="rect">
            <a:avLst/>
          </a:prstGeom>
        </p:spPr>
      </p:pic>
      <p:pic>
        <p:nvPicPr>
          <p:cNvPr id="6"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10.1: Tape Contents</a:t>
            </a:r>
            <a:endParaRPr lang="en-US" dirty="0"/>
          </a:p>
        </p:txBody>
      </p:sp>
      <p:pic>
        <p:nvPicPr>
          <p:cNvPr id="5" name="Content Placeholder 4" descr="C10F004.jpg"/>
          <p:cNvPicPr>
            <a:picLocks noGrp="1" noChangeAspect="1"/>
          </p:cNvPicPr>
          <p:nvPr>
            <p:ph idx="1"/>
          </p:nvPr>
        </p:nvPicPr>
        <p:blipFill>
          <a:blip r:embed="rId2" cstate="print"/>
          <a:stretch>
            <a:fillRect/>
          </a:stretch>
        </p:blipFill>
        <p:spPr>
          <a:xfrm>
            <a:off x="1228515" y="914400"/>
            <a:ext cx="6686971" cy="5281262"/>
          </a:xfrm>
        </p:spPr>
      </p:pic>
      <p:sp>
        <p:nvSpPr>
          <p:cNvPr id="4" name="Slide Number Placeholder 3"/>
          <p:cNvSpPr>
            <a:spLocks noGrp="1"/>
          </p:cNvSpPr>
          <p:nvPr>
            <p:ph type="sldNum" sz="quarter" idx="12"/>
          </p:nvPr>
        </p:nvSpPr>
        <p:spPr/>
        <p:txBody>
          <a:bodyPr/>
          <a:lstStyle/>
          <a:p>
            <a:fld id="{F46CFAAC-42DA-48D0-8146-B16E92842438}" type="slidenum">
              <a:rPr lang="en-US" smtClean="0"/>
              <a:pPr/>
              <a:t>8</a:t>
            </a:fld>
            <a:endParaRPr lang="en-US"/>
          </a:p>
        </p:txBody>
      </p:sp>
      <p:pic>
        <p:nvPicPr>
          <p:cNvPr id="6"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Unary Numbers: Example 10.2</a:t>
            </a:r>
            <a:endParaRPr lang="en-US" dirty="0"/>
          </a:p>
        </p:txBody>
      </p:sp>
      <p:pic>
        <p:nvPicPr>
          <p:cNvPr id="5" name="Content Placeholder 4" descr="C10F005.jpg"/>
          <p:cNvPicPr>
            <a:picLocks noGrp="1" noChangeAspect="1"/>
          </p:cNvPicPr>
          <p:nvPr>
            <p:ph idx="1"/>
          </p:nvPr>
        </p:nvPicPr>
        <p:blipFill>
          <a:blip r:embed="rId2" cstate="print"/>
          <a:stretch>
            <a:fillRect/>
          </a:stretch>
        </p:blipFill>
        <p:spPr>
          <a:xfrm>
            <a:off x="692691" y="2667000"/>
            <a:ext cx="7758618" cy="1112520"/>
          </a:xfrm>
        </p:spPr>
      </p:pic>
      <p:sp>
        <p:nvSpPr>
          <p:cNvPr id="4" name="Slide Number Placeholder 3"/>
          <p:cNvSpPr>
            <a:spLocks noGrp="1"/>
          </p:cNvSpPr>
          <p:nvPr>
            <p:ph type="sldNum" sz="quarter" idx="12"/>
          </p:nvPr>
        </p:nvSpPr>
        <p:spPr/>
        <p:txBody>
          <a:bodyPr/>
          <a:lstStyle/>
          <a:p>
            <a:fld id="{F46CFAAC-42DA-48D0-8146-B16E92842438}" type="slidenum">
              <a:rPr lang="en-US" smtClean="0"/>
              <a:pPr/>
              <a:t>9</a:t>
            </a:fld>
            <a:endParaRPr lang="en-US"/>
          </a:p>
        </p:txBody>
      </p:sp>
      <p:pic>
        <p:nvPicPr>
          <p:cNvPr id="6"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Mod">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Mod">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od">
      <a:fillStyleLst>
        <a:solidFill>
          <a:schemeClr val="phClr"/>
        </a:solidFill>
        <a:solidFill>
          <a:schemeClr val="phClr">
            <a:tint val="80000"/>
          </a:schemeClr>
        </a:solidFill>
        <a:solidFill>
          <a:schemeClr val="phClr">
            <a:shade val="30000"/>
            <a:satMod val="150000"/>
          </a:schemeClr>
        </a:solidFill>
      </a:fillStyleLst>
      <a:lnStyleLst>
        <a:ln w="9525" cap="flat" cmpd="sng" algn="ctr">
          <a:solidFill>
            <a:schemeClr val="phClr">
              <a:tint val="90000"/>
              <a:satMod val="105000"/>
            </a:schemeClr>
          </a:solidFill>
          <a:prstDash val="solid"/>
        </a:ln>
        <a:ln w="50800" cap="flat" cmpd="sng" algn="ctr">
          <a:solidFill>
            <a:schemeClr val="phClr">
              <a:tint val="90000"/>
            </a:schemeClr>
          </a:solidFill>
          <a:prstDash val="solid"/>
        </a:ln>
        <a:ln w="76200" cap="flat" cmpd="dbl" algn="ctr">
          <a:solidFill>
            <a:schemeClr val="phClr">
              <a:tint val="90000"/>
            </a:schemeClr>
          </a:solidFill>
          <a:prstDash val="solid"/>
        </a:ln>
      </a:lnStyleLst>
      <a:effectStyleLst>
        <a:effectStyle>
          <a:effectLst/>
        </a:effectStyle>
        <a:effectStyle>
          <a:effectLst>
            <a:outerShdw blurRad="76200" dist="25400" dir="5400000" sx="101000" sy="101000" rotWithShape="0">
              <a:srgbClr val="000000">
                <a:alpha val="50000"/>
              </a:srgbClr>
            </a:outerShdw>
          </a:effectLst>
        </a:effectStyle>
        <a:effectStyle>
          <a:effectLst>
            <a:outerShdw blurRad="76200" dist="50800" dir="5400000" sx="101000" sy="101000" rotWithShape="0">
              <a:srgbClr val="000000">
                <a:alpha val="50000"/>
              </a:srgbClr>
            </a:outerShdw>
            <a:reflection blurRad="12700" stA="30000" endPos="30000" dist="50800" dir="5400000" sy="-100000" rotWithShape="0"/>
          </a:effectLst>
          <a:scene3d>
            <a:camera prst="orthographicFront">
              <a:rot lat="0" lon="0" rev="0"/>
            </a:camera>
            <a:lightRig rig="twoPt" dir="t">
              <a:rot lat="0" lon="0" rev="5400000"/>
            </a:lightRig>
          </a:scene3d>
          <a:sp3d prstMaterial="softmetal">
            <a:bevelT w="63500" h="25400" prst="coolSlant"/>
          </a:sp3d>
        </a:effectStyle>
      </a:effectStyleLst>
      <a:bgFillStyleLst>
        <a:solidFill>
          <a:schemeClr val="phClr">
            <a:satMod val="125000"/>
          </a:schemeClr>
        </a:solidFill>
        <a:solidFill>
          <a:schemeClr val="phClr">
            <a:shade val="30000"/>
            <a:satMod val="150000"/>
          </a:schemeClr>
        </a:solidFill>
        <a:gradFill>
          <a:gsLst>
            <a:gs pos="0">
              <a:schemeClr val="phClr">
                <a:tint val="100000"/>
                <a:shade val="80000"/>
                <a:satMod val="135000"/>
              </a:schemeClr>
            </a:gs>
            <a:gs pos="55000">
              <a:schemeClr val="phClr">
                <a:tint val="70000"/>
                <a:shade val="100000"/>
                <a:satMod val="150000"/>
              </a:schemeClr>
            </a:gs>
            <a:gs pos="100000">
              <a:schemeClr val="phClr">
                <a:tint val="70000"/>
                <a:shade val="100000"/>
                <a:satMod val="15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Template>
  <TotalTime>880</TotalTime>
  <Words>2380</Words>
  <Application>Microsoft Office PowerPoint</Application>
  <PresentationFormat>On-screen Show (4:3)</PresentationFormat>
  <Paragraphs>159</Paragraphs>
  <Slides>34</Slides>
  <Notes>1</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Mod</vt:lpstr>
      <vt:lpstr>Theory of Computation: A Problem-Solving Approach</vt:lpstr>
      <vt:lpstr>Learning Objectives</vt:lpstr>
      <vt:lpstr>The Idea of a Universal Computing Machine</vt:lpstr>
      <vt:lpstr>Why Tape Memory?</vt:lpstr>
      <vt:lpstr>Turing Machine</vt:lpstr>
      <vt:lpstr>Turing Machine Operation</vt:lpstr>
      <vt:lpstr>Turing Machine: Example 10.1</vt:lpstr>
      <vt:lpstr>Example 10.1: Tape Contents</vt:lpstr>
      <vt:lpstr>Adding Unary Numbers: Example 10.2</vt:lpstr>
      <vt:lpstr>Example 10.2: Tape Contents</vt:lpstr>
      <vt:lpstr>Example 10.2: Meanings of States</vt:lpstr>
      <vt:lpstr>Turing Machine: Definition</vt:lpstr>
      <vt:lpstr>Complex Turing Machine: Example 10.3</vt:lpstr>
      <vt:lpstr>Example 10.3: Meanings of States</vt:lpstr>
      <vt:lpstr>Example 10.3: What does it Reject?</vt:lpstr>
      <vt:lpstr>Another Turing Machine: Example 10.3</vt:lpstr>
      <vt:lpstr>Meanings of States: Example 10.3</vt:lpstr>
      <vt:lpstr>Turing Machine: Example 10.4</vt:lpstr>
      <vt:lpstr>Turing Machine: Example 10.4 (contd..)</vt:lpstr>
      <vt:lpstr>Turing Machine: Example 10.5</vt:lpstr>
      <vt:lpstr>Turing Machine: Example 10.5</vt:lpstr>
      <vt:lpstr>Example 10.5: Trace</vt:lpstr>
      <vt:lpstr>Mantras for Turing Machines</vt:lpstr>
      <vt:lpstr>Mantras for Turing Machines (contd..)</vt:lpstr>
      <vt:lpstr>The Idea of Computation</vt:lpstr>
      <vt:lpstr>Universal Turing Machine</vt:lpstr>
      <vt:lpstr>Universal Turing Machine</vt:lpstr>
      <vt:lpstr>Working of a Universal Turing Machine</vt:lpstr>
      <vt:lpstr>Binary Encoding of a Turing Machine</vt:lpstr>
      <vt:lpstr>Theorems</vt:lpstr>
      <vt:lpstr>Key Ideas</vt:lpstr>
      <vt:lpstr>Key Ideas (contd..)</vt:lpstr>
      <vt:lpstr>Key Ideas (contd..)</vt:lpstr>
      <vt:lpstr>PowerPoint Presentation</vt:lpstr>
    </vt:vector>
  </TitlesOfParts>
  <Company>PES Institute of Technology, Bangalore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Theory of Computation: A Problem-Solving Approach</dc:title>
  <dc:subject>Computer Science</dc:subject>
  <dc:creator>Dr. Kavi Mahesh</dc:creator>
  <cp:keywords>Automata, languages, grammars, theory of computer science</cp:keywords>
  <dc:description>Wiley India Pvt. Ltd., 2012
ISBN 978-81-265-3311-4</dc:description>
  <cp:lastModifiedBy>sadhana</cp:lastModifiedBy>
  <cp:revision>154</cp:revision>
  <dcterms:created xsi:type="dcterms:W3CDTF">2011-08-20T05:14:55Z</dcterms:created>
  <dcterms:modified xsi:type="dcterms:W3CDTF">2012-03-06T06:32:26Z</dcterms:modified>
  <cp:version>1</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Wiley India</vt:lpwstr>
  </property>
</Properties>
</file>