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256" r:id="rId2"/>
    <p:sldId id="257" r:id="rId3"/>
    <p:sldId id="315" r:id="rId4"/>
    <p:sldId id="329" r:id="rId5"/>
    <p:sldId id="316" r:id="rId6"/>
    <p:sldId id="317" r:id="rId7"/>
    <p:sldId id="318" r:id="rId8"/>
    <p:sldId id="330" r:id="rId9"/>
    <p:sldId id="331" r:id="rId10"/>
    <p:sldId id="332" r:id="rId11"/>
    <p:sldId id="319" r:id="rId12"/>
    <p:sldId id="324" r:id="rId13"/>
    <p:sldId id="325" r:id="rId14"/>
    <p:sldId id="326" r:id="rId15"/>
    <p:sldId id="327" r:id="rId16"/>
    <p:sldId id="328" r:id="rId17"/>
    <p:sldId id="335" r:id="rId18"/>
    <p:sldId id="333" r:id="rId19"/>
    <p:sldId id="334" r:id="rId20"/>
    <p:sldId id="336" r:id="rId21"/>
    <p:sldId id="337" r:id="rId22"/>
    <p:sldId id="338" r:id="rId23"/>
    <p:sldId id="339" r:id="rId24"/>
    <p:sldId id="340" r:id="rId25"/>
    <p:sldId id="343" r:id="rId26"/>
    <p:sldId id="341" r:id="rId27"/>
    <p:sldId id="342" r:id="rId28"/>
    <p:sldId id="344" r:id="rId29"/>
    <p:sldId id="345" r:id="rId30"/>
    <p:sldId id="346" r:id="rId31"/>
    <p:sldId id="347" r:id="rId32"/>
    <p:sldId id="348" r:id="rId33"/>
    <p:sldId id="349" r:id="rId34"/>
    <p:sldId id="350" r:id="rId35"/>
    <p:sldId id="322" r:id="rId36"/>
    <p:sldId id="351" r:id="rId37"/>
    <p:sldId id="352" r:id="rId38"/>
    <p:sldId id="353" r:id="rId39"/>
    <p:sldId id="312" r:id="rId40"/>
    <p:sldId id="310" r:id="rId41"/>
    <p:sldId id="314" r:id="rId42"/>
    <p:sldId id="313" r:id="rId43"/>
    <p:sldId id="284" r:id="rId44"/>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4098239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41646896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pic>
        <p:nvPicPr>
          <p:cNvPr id="11" name="Picture 2" descr="C:\Users\sadhana\AppData\Local\Microsoft\Windows\Temporary Internet Files\Content.Outlook\0MVLJOB6\logo (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pic>
        <p:nvPicPr>
          <p:cNvPr id="10" name="Picture 2" descr="C:\Users\sadhana\AppData\Local\Microsoft\Windows\Temporary Internet Files\Content.Outlook\0MVLJOB6\logo (2).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12: Computability and Undecidability</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Derivation Example</a:t>
            </a:r>
            <a:endParaRPr lang="en-IN" dirty="0"/>
          </a:p>
        </p:txBody>
      </p:sp>
      <p:sp>
        <p:nvSpPr>
          <p:cNvPr id="3" name="Content Placeholder 2"/>
          <p:cNvSpPr>
            <a:spLocks noGrp="1"/>
          </p:cNvSpPr>
          <p:nvPr>
            <p:ph idx="1"/>
          </p:nvPr>
        </p:nvSpPr>
        <p:spPr/>
        <p:txBody>
          <a:bodyPr>
            <a:normAutofit/>
          </a:bodyPr>
          <a:lstStyle/>
          <a:p>
            <a:r>
              <a:rPr lang="en-US" sz="1700" dirty="0" smtClean="0"/>
              <a:t>Derivation of </a:t>
            </a:r>
            <a:r>
              <a:rPr lang="en-US" sz="1700" i="1" dirty="0" err="1" smtClean="0"/>
              <a:t>aabababb</a:t>
            </a:r>
            <a:endParaRPr lang="en-US" sz="1700" dirty="0" smtClean="0"/>
          </a:p>
          <a:p>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4" descr="Ch12Temp1.jpg"/>
          <p:cNvPicPr>
            <a:picLocks noChangeAspect="1"/>
          </p:cNvPicPr>
          <p:nvPr/>
        </p:nvPicPr>
        <p:blipFill rotWithShape="1">
          <a:blip r:embed="rId2" cstate="print"/>
          <a:srcRect t="21593"/>
          <a:stretch/>
        </p:blipFill>
        <p:spPr>
          <a:xfrm>
            <a:off x="342900" y="1143000"/>
            <a:ext cx="8458200" cy="45520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of PCP and Derivation</a:t>
            </a:r>
            <a:endParaRPr lang="en-IN" dirty="0"/>
          </a:p>
        </p:txBody>
      </p:sp>
      <p:pic>
        <p:nvPicPr>
          <p:cNvPr id="5" name="Content Placeholder 4" descr="C12F001.jpg"/>
          <p:cNvPicPr>
            <a:picLocks noGrp="1" noChangeAspect="1"/>
          </p:cNvPicPr>
          <p:nvPr>
            <p:ph idx="1"/>
          </p:nvPr>
        </p:nvPicPr>
        <p:blipFill>
          <a:blip r:embed="rId2" cstate="print"/>
          <a:stretch>
            <a:fillRect/>
          </a:stretch>
        </p:blipFill>
        <p:spPr>
          <a:xfrm>
            <a:off x="1714500" y="930274"/>
            <a:ext cx="5715000" cy="5318125"/>
          </a:xfrm>
        </p:spPr>
      </p:pic>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Equivalent MPCP Instance</a:t>
            </a:r>
            <a:endParaRPr lang="en-IN" dirty="0"/>
          </a:p>
        </p:txBody>
      </p:sp>
      <p:sp>
        <p:nvSpPr>
          <p:cNvPr id="3" name="Content Placeholder 2"/>
          <p:cNvSpPr>
            <a:spLocks noGrp="1"/>
          </p:cNvSpPr>
          <p:nvPr>
            <p:ph idx="1"/>
          </p:nvPr>
        </p:nvSpPr>
        <p:spPr/>
        <p:txBody>
          <a:bodyPr/>
          <a:lstStyle/>
          <a:p>
            <a:endParaRPr lang="en-US" dirty="0" smtClean="0"/>
          </a:p>
          <a:p>
            <a:endParaRPr lang="en-IN"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4" descr="Ch12Temp2.bmp"/>
          <p:cNvPicPr>
            <a:picLocks noChangeAspect="1"/>
          </p:cNvPicPr>
          <p:nvPr/>
        </p:nvPicPr>
        <p:blipFill>
          <a:blip r:embed="rId2" cstate="print"/>
          <a:stretch>
            <a:fillRect/>
          </a:stretch>
        </p:blipFill>
        <p:spPr>
          <a:xfrm>
            <a:off x="535701" y="914400"/>
            <a:ext cx="8151099" cy="21431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MPCP Concatenations</a:t>
            </a:r>
            <a:endParaRPr lang="en-IN" dirty="0"/>
          </a:p>
        </p:txBody>
      </p:sp>
      <p:pic>
        <p:nvPicPr>
          <p:cNvPr id="5" name="Content Placeholder 4" descr="Ch12Temp3.bmp"/>
          <p:cNvPicPr>
            <a:picLocks noGrp="1" noChangeAspect="1"/>
          </p:cNvPicPr>
          <p:nvPr>
            <p:ph idx="1"/>
          </p:nvPr>
        </p:nvPicPr>
        <p:blipFill>
          <a:blip r:embed="rId2" cstate="print"/>
          <a:stretch>
            <a:fillRect/>
          </a:stretch>
        </p:blipFill>
        <p:spPr>
          <a:xfrm>
            <a:off x="230255" y="890588"/>
            <a:ext cx="8456545" cy="5129212"/>
          </a:xfrm>
        </p:spPr>
      </p:pic>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MPCP Concatenations (contd..)</a:t>
            </a:r>
            <a:endParaRPr lang="en-IN" dirty="0"/>
          </a:p>
        </p:txBody>
      </p:sp>
      <p:pic>
        <p:nvPicPr>
          <p:cNvPr id="5" name="Content Placeholder 4" descr="Ch12Temp4.bmp"/>
          <p:cNvPicPr>
            <a:picLocks noGrp="1" noChangeAspect="1"/>
          </p:cNvPicPr>
          <p:nvPr>
            <p:ph idx="1"/>
          </p:nvPr>
        </p:nvPicPr>
        <p:blipFill>
          <a:blip r:embed="rId2" cstate="print"/>
          <a:stretch>
            <a:fillRect/>
          </a:stretch>
        </p:blipFill>
        <p:spPr>
          <a:xfrm>
            <a:off x="172287" y="930483"/>
            <a:ext cx="8799426" cy="3489117"/>
          </a:xfrm>
        </p:spPr>
      </p:pic>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MPCP Concatenations (contd..)</a:t>
            </a:r>
            <a:endParaRPr lang="en-IN" dirty="0"/>
          </a:p>
        </p:txBody>
      </p:sp>
      <p:pic>
        <p:nvPicPr>
          <p:cNvPr id="5" name="Content Placeholder 4" descr="Ch12Temp5.bmp"/>
          <p:cNvPicPr>
            <a:picLocks noGrp="1" noChangeAspect="1"/>
          </p:cNvPicPr>
          <p:nvPr>
            <p:ph idx="1"/>
          </p:nvPr>
        </p:nvPicPr>
        <p:blipFill rotWithShape="1">
          <a:blip r:embed="rId2" cstate="print"/>
          <a:srcRect b="1523"/>
          <a:stretch/>
        </p:blipFill>
        <p:spPr>
          <a:xfrm>
            <a:off x="769276" y="835217"/>
            <a:ext cx="7605449" cy="5413183"/>
          </a:xfrm>
        </p:spPr>
      </p:pic>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MPCP Solution and Derivation</a:t>
            </a:r>
            <a:endParaRPr lang="en-IN" dirty="0"/>
          </a:p>
        </p:txBody>
      </p:sp>
      <p:pic>
        <p:nvPicPr>
          <p:cNvPr id="5" name="Content Placeholder 4" descr="Ch12Temp6.bmp"/>
          <p:cNvPicPr>
            <a:picLocks noGrp="1" noChangeAspect="1"/>
          </p:cNvPicPr>
          <p:nvPr>
            <p:ph idx="1"/>
          </p:nvPr>
        </p:nvPicPr>
        <p:blipFill>
          <a:blip r:embed="rId2" cstate="print"/>
          <a:stretch>
            <a:fillRect/>
          </a:stretch>
        </p:blipFill>
        <p:spPr>
          <a:xfrm>
            <a:off x="294240" y="885825"/>
            <a:ext cx="8555521" cy="2695575"/>
          </a:xfrm>
        </p:spPr>
      </p:pic>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 of Turing Machines</a:t>
            </a:r>
            <a:endParaRPr lang="en-US" dirty="0"/>
          </a:p>
        </p:txBody>
      </p:sp>
      <p:sp>
        <p:nvSpPr>
          <p:cNvPr id="3" name="Content Placeholder 2"/>
          <p:cNvSpPr>
            <a:spLocks noGrp="1"/>
          </p:cNvSpPr>
          <p:nvPr>
            <p:ph idx="1"/>
          </p:nvPr>
        </p:nvSpPr>
        <p:spPr/>
        <p:txBody>
          <a:bodyPr>
            <a:normAutofit/>
          </a:bodyPr>
          <a:lstStyle/>
          <a:p>
            <a:r>
              <a:rPr lang="en-US" sz="1700" dirty="0" smtClean="0"/>
              <a:t>Consider a Turing machine acceptor that is not a decider (i.e., it is for a recursively enumerable language that is not recursive)</a:t>
            </a:r>
          </a:p>
          <a:p>
            <a:r>
              <a:rPr lang="en-US" sz="1700" dirty="0" smtClean="0"/>
              <a:t>What happens if it is given an input string that is not a member of the language?</a:t>
            </a:r>
          </a:p>
          <a:p>
            <a:r>
              <a:rPr lang="en-US" sz="1700" dirty="0" smtClean="0"/>
              <a:t>It may halt and reject the string</a:t>
            </a:r>
          </a:p>
          <a:p>
            <a:pPr lvl="1">
              <a:buNone/>
            </a:pPr>
            <a:r>
              <a:rPr lang="en-US" sz="1700" dirty="0" smtClean="0"/>
              <a:t>Or</a:t>
            </a:r>
          </a:p>
          <a:p>
            <a:r>
              <a:rPr lang="en-US" sz="1700" dirty="0" smtClean="0"/>
              <a:t>It may never halt, i.e., it may go into an infinite loop</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Universal Oracle Machine</a:t>
            </a:r>
            <a:endParaRPr lang="en-IN" dirty="0"/>
          </a:p>
        </p:txBody>
      </p:sp>
      <p:pic>
        <p:nvPicPr>
          <p:cNvPr id="5" name="Content Placeholder 4" descr="C12F002.jpg"/>
          <p:cNvPicPr>
            <a:picLocks noGrp="1" noChangeAspect="1"/>
          </p:cNvPicPr>
          <p:nvPr>
            <p:ph idx="1"/>
          </p:nvPr>
        </p:nvPicPr>
        <p:blipFill>
          <a:blip r:embed="rId2" cstate="print"/>
          <a:stretch>
            <a:fillRect/>
          </a:stretch>
        </p:blipFill>
        <p:spPr>
          <a:xfrm>
            <a:off x="1071905" y="932030"/>
            <a:ext cx="7000190" cy="5206642"/>
          </a:xfrm>
        </p:spPr>
      </p:pic>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Modified Oracle Machine</a:t>
            </a:r>
            <a:endParaRPr lang="en-IN" dirty="0"/>
          </a:p>
        </p:txBody>
      </p:sp>
      <p:pic>
        <p:nvPicPr>
          <p:cNvPr id="5" name="Content Placeholder 4" descr="C12F003.jpg"/>
          <p:cNvPicPr>
            <a:picLocks noGrp="1" noChangeAspect="1"/>
          </p:cNvPicPr>
          <p:nvPr>
            <p:ph idx="1"/>
          </p:nvPr>
        </p:nvPicPr>
        <p:blipFill>
          <a:blip r:embed="rId2" cstate="print"/>
          <a:stretch>
            <a:fillRect/>
          </a:stretch>
        </p:blipFill>
        <p:spPr>
          <a:xfrm>
            <a:off x="737160" y="914400"/>
            <a:ext cx="7669681" cy="5181600"/>
          </a:xfrm>
        </p:spPr>
      </p:pic>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to solve simple cases of the Post Correspondence Problem (PCP).</a:t>
            </a:r>
          </a:p>
          <a:p>
            <a:pPr lvl="0"/>
            <a:r>
              <a:rPr lang="en-US" sz="1700" dirty="0" smtClean="0"/>
              <a:t>Learn why PCP is unsolvable.</a:t>
            </a:r>
          </a:p>
          <a:p>
            <a:pPr lvl="0"/>
            <a:r>
              <a:rPr lang="en-US" sz="1700" dirty="0" smtClean="0"/>
              <a:t>Learn the difference between decidability and computability.</a:t>
            </a:r>
          </a:p>
          <a:p>
            <a:pPr lvl="0"/>
            <a:r>
              <a:rPr lang="en-US" sz="1700" dirty="0" smtClean="0"/>
              <a:t>Learn why some problems are not computable.</a:t>
            </a:r>
          </a:p>
          <a:p>
            <a:pPr lvl="0"/>
            <a:r>
              <a:rPr lang="en-US" sz="1700" dirty="0" smtClean="0"/>
              <a:t>Understand why Turing Machines suffer from the halting problem.</a:t>
            </a:r>
          </a:p>
          <a:p>
            <a:pPr lvl="0"/>
            <a:r>
              <a:rPr lang="en-US" sz="1700" dirty="0" smtClean="0"/>
              <a:t>Appreciate kinds of problems that are undecidable.</a:t>
            </a:r>
          </a:p>
          <a:p>
            <a:pPr lvl="0"/>
            <a:r>
              <a:rPr lang="en-US" sz="1700" dirty="0" smtClean="0"/>
              <a:t>Get an overview of the field of computational complexity.</a:t>
            </a:r>
          </a:p>
          <a:p>
            <a:pPr lvl="0"/>
            <a:r>
              <a:rPr lang="en-US" sz="1700" dirty="0" smtClean="0"/>
              <a:t>Understand the difference between recognition and recall in computing solutions.</a:t>
            </a:r>
          </a:p>
          <a:p>
            <a:r>
              <a:rPr lang="en-US" sz="1700" dirty="0" smtClean="0"/>
              <a:t>Wonder about several open questions in the science of computing.</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Oracle Cannot be Built</a:t>
            </a:r>
            <a:endParaRPr lang="en-US" dirty="0"/>
          </a:p>
        </p:txBody>
      </p:sp>
      <p:sp>
        <p:nvSpPr>
          <p:cNvPr id="3" name="Content Placeholder 2"/>
          <p:cNvSpPr>
            <a:spLocks noGrp="1"/>
          </p:cNvSpPr>
          <p:nvPr>
            <p:ph idx="1"/>
          </p:nvPr>
        </p:nvSpPr>
        <p:spPr/>
        <p:txBody>
          <a:bodyPr>
            <a:normAutofit/>
          </a:bodyPr>
          <a:lstStyle/>
          <a:p>
            <a:r>
              <a:rPr lang="en-US" sz="1700" dirty="0" smtClean="0"/>
              <a:t>We play the trick of “a snake eating its own tail,” that is, we give the binary encoding of </a:t>
            </a:r>
            <a:r>
              <a:rPr lang="en-US" sz="1700" i="1" dirty="0" err="1" smtClean="0"/>
              <a:t>M</a:t>
            </a:r>
            <a:r>
              <a:rPr lang="en-US" sz="1700" baseline="-25000" dirty="0" err="1" smtClean="0"/>
              <a:t>mod</a:t>
            </a:r>
            <a:r>
              <a:rPr lang="en-US" sz="1700" dirty="0" smtClean="0"/>
              <a:t> itself (along with some input string </a:t>
            </a:r>
            <a:r>
              <a:rPr lang="en-US" sz="1700" i="1" dirty="0" smtClean="0"/>
              <a:t>w</a:t>
            </a:r>
            <a:r>
              <a:rPr lang="en-US" sz="1700" dirty="0" smtClean="0"/>
              <a:t>) as the input to </a:t>
            </a:r>
            <a:r>
              <a:rPr lang="en-US" sz="1700" i="1" dirty="0" err="1" smtClean="0"/>
              <a:t>M</a:t>
            </a:r>
            <a:r>
              <a:rPr lang="en-US" sz="1700" baseline="-25000" dirty="0" err="1" smtClean="0"/>
              <a:t>mod</a:t>
            </a:r>
            <a:r>
              <a:rPr lang="en-US" sz="1700" dirty="0" smtClean="0"/>
              <a:t>. </a:t>
            </a:r>
          </a:p>
          <a:p>
            <a:r>
              <a:rPr lang="en-US" sz="1700" dirty="0" smtClean="0"/>
              <a:t>In other words, the input data to this “program” is the “program” itself. We are thereby asking the question: will </a:t>
            </a:r>
            <a:r>
              <a:rPr lang="en-US" sz="1700" i="1" dirty="0" err="1" smtClean="0"/>
              <a:t>M</a:t>
            </a:r>
            <a:r>
              <a:rPr lang="en-US" sz="1700" baseline="-25000" dirty="0" err="1" smtClean="0"/>
              <a:t>mod</a:t>
            </a:r>
            <a:r>
              <a:rPr lang="en-US" sz="1700" dirty="0" smtClean="0"/>
              <a:t> halt on the input </a:t>
            </a:r>
            <a:r>
              <a:rPr lang="en-US" sz="1700" i="1" dirty="0" smtClean="0"/>
              <a:t>w</a:t>
            </a:r>
            <a:r>
              <a:rPr lang="en-US" sz="1700" dirty="0" smtClean="0"/>
              <a:t> and we are asking this question to </a:t>
            </a:r>
            <a:r>
              <a:rPr lang="en-US" sz="1700" i="1" dirty="0" err="1" smtClean="0"/>
              <a:t>M</a:t>
            </a:r>
            <a:r>
              <a:rPr lang="en-US" sz="1700" baseline="-25000" dirty="0" err="1" smtClean="0"/>
              <a:t>mod</a:t>
            </a:r>
            <a:r>
              <a:rPr lang="en-US" sz="1700" dirty="0" smtClean="0"/>
              <a:t> itself! </a:t>
            </a:r>
          </a:p>
          <a:p>
            <a:r>
              <a:rPr lang="en-US" sz="1700" dirty="0" smtClean="0"/>
              <a:t>Given the definition of </a:t>
            </a:r>
            <a:r>
              <a:rPr lang="en-US" sz="1700" i="1" dirty="0" err="1" smtClean="0"/>
              <a:t>M</a:t>
            </a:r>
            <a:r>
              <a:rPr lang="en-US" sz="1700" baseline="-25000" dirty="0" err="1" smtClean="0"/>
              <a:t>oracle</a:t>
            </a:r>
            <a:r>
              <a:rPr lang="en-US" sz="1700" dirty="0" smtClean="0"/>
              <a:t> and the modification we did to arrive at the design of </a:t>
            </a:r>
            <a:r>
              <a:rPr lang="en-US" sz="1700" i="1" dirty="0" err="1" smtClean="0"/>
              <a:t>M</a:t>
            </a:r>
            <a:r>
              <a:rPr lang="en-US" sz="1700" baseline="-25000" dirty="0" err="1" smtClean="0"/>
              <a:t>mod</a:t>
            </a:r>
            <a:r>
              <a:rPr lang="en-US" sz="1700" dirty="0" smtClean="0"/>
              <a:t>, we are now forced to conclude that:</a:t>
            </a:r>
          </a:p>
          <a:p>
            <a:pPr lvl="1"/>
            <a:r>
              <a:rPr lang="en-US" sz="1700" i="1" dirty="0" err="1" smtClean="0"/>
              <a:t>M</a:t>
            </a:r>
            <a:r>
              <a:rPr lang="en-US" sz="1700" baseline="-25000" dirty="0" err="1" smtClean="0"/>
              <a:t>mod</a:t>
            </a:r>
            <a:r>
              <a:rPr lang="en-US" sz="1700" dirty="0" smtClean="0"/>
              <a:t> will halt in its state </a:t>
            </a:r>
            <a:r>
              <a:rPr lang="en-US" sz="1700" i="1" dirty="0" err="1" smtClean="0"/>
              <a:t>q</a:t>
            </a:r>
            <a:r>
              <a:rPr lang="en-US" sz="1700" baseline="-25000" dirty="0" err="1" smtClean="0"/>
              <a:t>False</a:t>
            </a:r>
            <a:r>
              <a:rPr lang="en-US" sz="1700" dirty="0" smtClean="0"/>
              <a:t> whenever </a:t>
            </a:r>
            <a:r>
              <a:rPr lang="en-US" sz="1700" i="1" dirty="0" err="1" smtClean="0"/>
              <a:t>M</a:t>
            </a:r>
            <a:r>
              <a:rPr lang="en-US" sz="1700" baseline="-25000" dirty="0" err="1" smtClean="0"/>
              <a:t>mod</a:t>
            </a:r>
            <a:r>
              <a:rPr lang="en-US" sz="1700" dirty="0" smtClean="0"/>
              <a:t> rejects its input or fails to halt.</a:t>
            </a:r>
          </a:p>
          <a:p>
            <a:pPr lvl="1"/>
            <a:r>
              <a:rPr lang="en-US" sz="1700" i="1" dirty="0" err="1" smtClean="0"/>
              <a:t>M</a:t>
            </a:r>
            <a:r>
              <a:rPr lang="en-US" sz="1700" baseline="-25000" dirty="0" err="1" smtClean="0"/>
              <a:t>mod</a:t>
            </a:r>
            <a:r>
              <a:rPr lang="en-US" sz="1700" dirty="0" smtClean="0"/>
              <a:t> fails to halt and goes into an infinite loop through its state </a:t>
            </a:r>
            <a:r>
              <a:rPr lang="en-US" sz="1700" i="1" dirty="0" err="1" smtClean="0"/>
              <a:t>q</a:t>
            </a:r>
            <a:r>
              <a:rPr lang="en-US" sz="1700" baseline="-25000" dirty="0" err="1" smtClean="0"/>
              <a:t>True</a:t>
            </a:r>
            <a:r>
              <a:rPr lang="en-US" sz="1700" dirty="0" smtClean="0"/>
              <a:t> whenever </a:t>
            </a:r>
            <a:r>
              <a:rPr lang="en-US" sz="1700" i="1" dirty="0" err="1" smtClean="0"/>
              <a:t>M</a:t>
            </a:r>
            <a:r>
              <a:rPr lang="en-US" sz="1700" baseline="-25000" dirty="0" err="1" smtClean="0"/>
              <a:t>mod</a:t>
            </a:r>
            <a:r>
              <a:rPr lang="en-US" sz="1700" dirty="0" smtClean="0"/>
              <a:t> halts and accepts its input.</a:t>
            </a:r>
          </a:p>
          <a:p>
            <a:pPr lvl="1"/>
            <a:r>
              <a:rPr lang="en-US" sz="1700" dirty="0" smtClean="0"/>
              <a:t>In other words, </a:t>
            </a:r>
            <a:r>
              <a:rPr lang="en-US" sz="1700" i="1" dirty="0" err="1" smtClean="0"/>
              <a:t>M</a:t>
            </a:r>
            <a:r>
              <a:rPr lang="en-US" sz="1700" baseline="-25000" dirty="0" err="1" smtClean="0"/>
              <a:t>mod</a:t>
            </a:r>
            <a:r>
              <a:rPr lang="en-US" sz="1700" dirty="0" smtClean="0"/>
              <a:t> halts whenever it does not halt and it does not halt whenever it halts. </a:t>
            </a:r>
          </a:p>
          <a:p>
            <a:r>
              <a:rPr lang="en-US" sz="1700" dirty="0" smtClean="0"/>
              <a:t>This is obviously impossible and ridiculous. It is a contradiction. Therefore, our assumption that we can construct a universal oracle </a:t>
            </a:r>
            <a:r>
              <a:rPr lang="en-US" sz="1700" i="1" dirty="0" err="1" smtClean="0"/>
              <a:t>M</a:t>
            </a:r>
            <a:r>
              <a:rPr lang="en-US" sz="1700" baseline="-25000" dirty="0" err="1" smtClean="0"/>
              <a:t>oracle</a:t>
            </a:r>
            <a:r>
              <a:rPr lang="en-US" sz="1700" dirty="0" smtClean="0"/>
              <a:t> must have been wrong. There is no such </a:t>
            </a:r>
            <a:r>
              <a:rPr lang="en-US" sz="1700" i="1" dirty="0" smtClean="0"/>
              <a:t>decider machine</a:t>
            </a:r>
            <a:r>
              <a:rPr lang="en-US" sz="1700" dirty="0" smtClean="0"/>
              <a:t> and Turing Machines do suffer from the halting problem.</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Reduction</a:t>
            </a:r>
            <a:endParaRPr lang="en-US" dirty="0"/>
          </a:p>
        </p:txBody>
      </p:sp>
      <p:sp>
        <p:nvSpPr>
          <p:cNvPr id="3" name="Content Placeholder 2"/>
          <p:cNvSpPr>
            <a:spLocks noGrp="1"/>
          </p:cNvSpPr>
          <p:nvPr>
            <p:ph idx="1"/>
          </p:nvPr>
        </p:nvSpPr>
        <p:spPr/>
        <p:txBody>
          <a:bodyPr>
            <a:normAutofit/>
          </a:bodyPr>
          <a:lstStyle/>
          <a:p>
            <a:r>
              <a:rPr lang="en-US" sz="1700" dirty="0" smtClean="0"/>
              <a:t>This technique of proof is called problem reduction. </a:t>
            </a:r>
          </a:p>
          <a:p>
            <a:r>
              <a:rPr lang="en-US" sz="1700" dirty="0" smtClean="0"/>
              <a:t>A problem </a:t>
            </a:r>
            <a:r>
              <a:rPr lang="en-US" sz="1700" i="1" dirty="0" smtClean="0"/>
              <a:t>P</a:t>
            </a:r>
            <a:r>
              <a:rPr lang="en-US" sz="1700" baseline="-25000" dirty="0" smtClean="0"/>
              <a:t>1</a:t>
            </a:r>
            <a:r>
              <a:rPr lang="en-US" sz="1700" dirty="0" smtClean="0"/>
              <a:t> is shown to be unsolvable by reducing another problem </a:t>
            </a:r>
            <a:r>
              <a:rPr lang="en-US" sz="1700" i="1" dirty="0" smtClean="0"/>
              <a:t>P</a:t>
            </a:r>
            <a:r>
              <a:rPr lang="en-US" sz="1700" baseline="-25000" dirty="0" smtClean="0"/>
              <a:t>2</a:t>
            </a:r>
            <a:r>
              <a:rPr lang="en-US" sz="1700" dirty="0" smtClean="0"/>
              <a:t> to </a:t>
            </a:r>
            <a:r>
              <a:rPr lang="en-US" sz="1700" i="1" dirty="0" smtClean="0"/>
              <a:t>P</a:t>
            </a:r>
            <a:r>
              <a:rPr lang="en-US" sz="1700" baseline="-25000" dirty="0" smtClean="0"/>
              <a:t>1</a:t>
            </a:r>
            <a:r>
              <a:rPr lang="en-US" sz="1700" dirty="0" smtClean="0"/>
              <a:t> where </a:t>
            </a:r>
            <a:r>
              <a:rPr lang="en-US" sz="1700" i="1" dirty="0" smtClean="0"/>
              <a:t>P</a:t>
            </a:r>
            <a:r>
              <a:rPr lang="en-US" sz="1700" baseline="-25000" dirty="0" smtClean="0"/>
              <a:t>2</a:t>
            </a:r>
            <a:r>
              <a:rPr lang="en-US" sz="1700" dirty="0" smtClean="0"/>
              <a:t> is known to be unsolvable. </a:t>
            </a:r>
          </a:p>
          <a:p>
            <a:r>
              <a:rPr lang="en-US" sz="1700" dirty="0" smtClean="0"/>
              <a:t>If </a:t>
            </a:r>
            <a:r>
              <a:rPr lang="en-US" sz="1700" i="1" dirty="0" smtClean="0"/>
              <a:t>P</a:t>
            </a:r>
            <a:r>
              <a:rPr lang="en-US" sz="1700" baseline="-25000" dirty="0" smtClean="0"/>
              <a:t>1</a:t>
            </a:r>
            <a:r>
              <a:rPr lang="en-US" sz="1700" dirty="0" smtClean="0"/>
              <a:t> were to be solvable, then </a:t>
            </a:r>
            <a:r>
              <a:rPr lang="en-US" sz="1700" i="1" dirty="0" smtClean="0"/>
              <a:t>P</a:t>
            </a:r>
            <a:r>
              <a:rPr lang="en-US" sz="1700" baseline="-25000" dirty="0" smtClean="0"/>
              <a:t>2</a:t>
            </a:r>
            <a:r>
              <a:rPr lang="en-US" sz="1700" dirty="0" smtClean="0"/>
              <a:t> would also become solvable via the reduction, thus showing us that </a:t>
            </a:r>
            <a:r>
              <a:rPr lang="en-US" sz="1700" i="1" dirty="0" smtClean="0"/>
              <a:t>P</a:t>
            </a:r>
            <a:r>
              <a:rPr lang="en-US" sz="1700" baseline="-25000" dirty="0" smtClean="0"/>
              <a:t>1</a:t>
            </a:r>
            <a:r>
              <a:rPr lang="en-US" sz="1700" dirty="0" smtClean="0"/>
              <a:t> is indeed unsolvable. </a:t>
            </a:r>
          </a:p>
          <a:p>
            <a:r>
              <a:rPr lang="en-US" sz="1700" dirty="0" smtClean="0"/>
              <a:t>Similar arguments are used in complexity analysis to show that a given problem is NP-Complete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Ideas of Computability and Decidability</a:t>
            </a:r>
            <a:endParaRPr lang="en-US" dirty="0"/>
          </a:p>
        </p:txBody>
      </p:sp>
      <p:sp>
        <p:nvSpPr>
          <p:cNvPr id="3" name="Content Placeholder 2"/>
          <p:cNvSpPr>
            <a:spLocks noGrp="1"/>
          </p:cNvSpPr>
          <p:nvPr>
            <p:ph idx="1"/>
          </p:nvPr>
        </p:nvSpPr>
        <p:spPr/>
        <p:txBody>
          <a:bodyPr>
            <a:normAutofit/>
          </a:bodyPr>
          <a:lstStyle/>
          <a:p>
            <a:r>
              <a:rPr lang="en-US" sz="1700" dirty="0" smtClean="0"/>
              <a:t>A mathematical function </a:t>
            </a:r>
            <a:r>
              <a:rPr lang="en-US" sz="1700" i="1" dirty="0" smtClean="0"/>
              <a:t>f</a:t>
            </a:r>
            <a:r>
              <a:rPr lang="en-US" sz="1700" dirty="0" smtClean="0"/>
              <a:t>: </a:t>
            </a:r>
            <a:r>
              <a:rPr lang="en-US" sz="1700" i="1" dirty="0" smtClean="0"/>
              <a:t>D R</a:t>
            </a:r>
            <a:r>
              <a:rPr lang="en-US" sz="1700" dirty="0" smtClean="0"/>
              <a:t> from a domain set </a:t>
            </a:r>
            <a:r>
              <a:rPr lang="en-US" sz="1700" i="1" dirty="0" smtClean="0"/>
              <a:t>D</a:t>
            </a:r>
            <a:r>
              <a:rPr lang="en-US" sz="1700" dirty="0" smtClean="0"/>
              <a:t> to a range set </a:t>
            </a:r>
            <a:r>
              <a:rPr lang="en-US" sz="1700" i="1" dirty="0" smtClean="0"/>
              <a:t>R</a:t>
            </a:r>
            <a:r>
              <a:rPr lang="en-US" sz="1700" dirty="0" smtClean="0"/>
              <a:t> is </a:t>
            </a:r>
            <a:r>
              <a:rPr lang="en-US" sz="1700" i="1" dirty="0" smtClean="0"/>
              <a:t>computable</a:t>
            </a:r>
            <a:r>
              <a:rPr lang="en-US" sz="1700" dirty="0" smtClean="0"/>
              <a:t> if there exists a Turing Machine </a:t>
            </a:r>
            <a:r>
              <a:rPr lang="en-US" sz="1700" i="1" dirty="0" smtClean="0"/>
              <a:t>M</a:t>
            </a:r>
            <a:r>
              <a:rPr lang="en-US" sz="1700" dirty="0" smtClean="0"/>
              <a:t> that, given any input string </a:t>
            </a:r>
            <a:r>
              <a:rPr lang="en-US" sz="1700" i="1" dirty="0" smtClean="0"/>
              <a:t>w</a:t>
            </a:r>
            <a:r>
              <a:rPr lang="en-US" sz="1700" dirty="0" smtClean="0"/>
              <a:t> from the domain </a:t>
            </a:r>
            <a:r>
              <a:rPr lang="en-US" sz="1700" i="1" dirty="0" smtClean="0"/>
              <a:t>D</a:t>
            </a:r>
            <a:r>
              <a:rPr lang="en-US" sz="1700" dirty="0" smtClean="0"/>
              <a:t>, goes from its start state to a final state and halts there with </a:t>
            </a:r>
            <a:r>
              <a:rPr lang="en-US" sz="1700" i="1" dirty="0" smtClean="0"/>
              <a:t>f</a:t>
            </a:r>
            <a:r>
              <a:rPr lang="en-US" sz="1700" dirty="0" smtClean="0"/>
              <a:t>(</a:t>
            </a:r>
            <a:r>
              <a:rPr lang="en-US" sz="1700" i="1" dirty="0" smtClean="0"/>
              <a:t>w</a:t>
            </a:r>
            <a:r>
              <a:rPr lang="en-US" sz="1700" dirty="0" smtClean="0"/>
              <a:t>) written as the output on the tape. </a:t>
            </a:r>
          </a:p>
          <a:p>
            <a:r>
              <a:rPr lang="en-US" sz="1700" dirty="0" smtClean="0"/>
              <a:t>If the function </a:t>
            </a:r>
            <a:r>
              <a:rPr lang="en-US" sz="1700" i="1" dirty="0" smtClean="0"/>
              <a:t>f</a:t>
            </a:r>
            <a:r>
              <a:rPr lang="en-US" sz="1700" dirty="0" smtClean="0"/>
              <a:t> is a Boolean function, then the output </a:t>
            </a:r>
            <a:r>
              <a:rPr lang="en-US" sz="1700" i="1" dirty="0" smtClean="0"/>
              <a:t>f</a:t>
            </a:r>
            <a:r>
              <a:rPr lang="en-US" sz="1700" dirty="0" smtClean="0"/>
              <a:t>(</a:t>
            </a:r>
            <a:r>
              <a:rPr lang="en-US" sz="1700" i="1" dirty="0" smtClean="0"/>
              <a:t>w</a:t>
            </a:r>
            <a:r>
              <a:rPr lang="en-US" sz="1700" dirty="0" smtClean="0"/>
              <a:t>) written on the tape is not significant; what matters is whether the machine halts in an accepting final state </a:t>
            </a:r>
            <a:r>
              <a:rPr lang="en-US" sz="1700" i="1" dirty="0" err="1" smtClean="0"/>
              <a:t>q</a:t>
            </a:r>
            <a:r>
              <a:rPr lang="en-US" sz="1700" baseline="-25000" dirty="0" err="1" smtClean="0"/>
              <a:t>True</a:t>
            </a:r>
            <a:r>
              <a:rPr lang="en-US" sz="1700" dirty="0" smtClean="0"/>
              <a:t> or </a:t>
            </a:r>
            <a:r>
              <a:rPr lang="en-US" sz="1700" i="1" dirty="0" smtClean="0"/>
              <a:t>halts </a:t>
            </a:r>
            <a:r>
              <a:rPr lang="en-US" sz="1700" dirty="0" smtClean="0"/>
              <a:t>in a rejecting final or non-final state </a:t>
            </a:r>
            <a:r>
              <a:rPr lang="en-US" sz="1700" i="1" dirty="0" err="1" smtClean="0"/>
              <a:t>q</a:t>
            </a:r>
            <a:r>
              <a:rPr lang="en-US" sz="1700" baseline="-25000" dirty="0" err="1" smtClean="0"/>
              <a:t>False</a:t>
            </a:r>
            <a:r>
              <a:rPr lang="en-US" sz="1700" dirty="0" smtClean="0"/>
              <a:t>. </a:t>
            </a:r>
          </a:p>
          <a:p>
            <a:r>
              <a:rPr lang="en-US" sz="1700" dirty="0" smtClean="0"/>
              <a:t>Such Boolean functions are called </a:t>
            </a:r>
            <a:r>
              <a:rPr lang="en-US" sz="1700" i="1" dirty="0" smtClean="0"/>
              <a:t>decidable functions</a:t>
            </a:r>
            <a:r>
              <a:rPr lang="en-US" sz="1700" dirty="0" smtClean="0"/>
              <a:t>.</a:t>
            </a:r>
          </a:p>
          <a:p>
            <a:r>
              <a:rPr lang="en-US" sz="1700" dirty="0" smtClean="0"/>
              <a:t>As noted in Chapter 1, we can convert any function to a Boolean function by including the answer in the input.</a:t>
            </a:r>
          </a:p>
          <a:p>
            <a:r>
              <a:rPr lang="en-US" sz="1700" dirty="0" smtClean="0"/>
              <a:t>If a type of problem or, equivalently, a formal language has a decider Turing Machine, then it is said to be computable or decidable. </a:t>
            </a:r>
          </a:p>
          <a:p>
            <a:r>
              <a:rPr lang="en-US" sz="1700" dirty="0" smtClean="0"/>
              <a:t>In other words, all recursive languages are computable or decidable.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Undecidability: Summary</a:t>
            </a:r>
            <a:endParaRPr lang="en-US" dirty="0"/>
          </a:p>
        </p:txBody>
      </p:sp>
      <p:sp>
        <p:nvSpPr>
          <p:cNvPr id="3" name="Content Placeholder 2"/>
          <p:cNvSpPr>
            <a:spLocks noGrp="1"/>
          </p:cNvSpPr>
          <p:nvPr>
            <p:ph idx="1"/>
          </p:nvPr>
        </p:nvSpPr>
        <p:spPr/>
        <p:txBody>
          <a:bodyPr>
            <a:normAutofit/>
          </a:bodyPr>
          <a:lstStyle/>
          <a:p>
            <a:pPr lvl="0"/>
            <a:r>
              <a:rPr lang="en-US" sz="1700" dirty="0" smtClean="0"/>
              <a:t>PCP is an unsolvable problem, that is, it is not computable because if it was, then all recursively enumerable languages would become recursive. This is a contradiction since we already know of the existence of languages such as </a:t>
            </a:r>
            <a:r>
              <a:rPr lang="en-US" sz="1700" i="1" dirty="0" err="1" smtClean="0"/>
              <a:t>L</a:t>
            </a:r>
            <a:r>
              <a:rPr lang="en-US" sz="1700" baseline="-25000" dirty="0" err="1" smtClean="0"/>
              <a:t>Diag</a:t>
            </a:r>
            <a:r>
              <a:rPr lang="en-US" sz="1700" dirty="0" smtClean="0"/>
              <a:t> and </a:t>
            </a:r>
            <a:r>
              <a:rPr lang="en-US" sz="1700" i="1" dirty="0" err="1" smtClean="0"/>
              <a:t>L</a:t>
            </a:r>
            <a:r>
              <a:rPr lang="en-US" sz="1700" baseline="-25000" dirty="0" err="1" smtClean="0"/>
              <a:t>Non</a:t>
            </a:r>
            <a:r>
              <a:rPr lang="en-US" sz="1700" baseline="-25000" dirty="0" smtClean="0"/>
              <a:t>-RE</a:t>
            </a:r>
            <a:r>
              <a:rPr lang="en-US" sz="1700" dirty="0" smtClean="0"/>
              <a:t> (see Chapter 11) found by the method of diagonalization.</a:t>
            </a:r>
          </a:p>
          <a:p>
            <a:pPr lvl="0"/>
            <a:r>
              <a:rPr lang="en-US" sz="1700" dirty="0" smtClean="0"/>
              <a:t>Turing Machines suffer from the halting problem for the same reason. If there was no halting problem, we could convert every acceptor machine to a decider, thereby making every recursively enumerable language recursive.</a:t>
            </a:r>
          </a:p>
          <a:p>
            <a:pPr lvl="0"/>
            <a:r>
              <a:rPr lang="en-US" sz="1700" dirty="0" smtClean="0"/>
              <a:t>The halting problem of Turing Machines shows why certain functions are not computable (and also explains the reason for Gödel’s Incompleteness Theorem).</a:t>
            </a:r>
          </a:p>
          <a:p>
            <a:r>
              <a:rPr lang="en-US" sz="1700" dirty="0" smtClean="0"/>
              <a:t>This limitation of the very idea of computation is applicable to many practical problems such as the PCP in string matching.</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Undecidable Problems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1700" dirty="0" smtClean="0"/>
              <a:t>Halting problem of Turing machines: given an arbitrary Turing machine and an arbitrary input string, does the machine halt on that input?</a:t>
            </a:r>
          </a:p>
          <a:p>
            <a:pPr marL="342900" lvl="0" indent="-342900">
              <a:buFont typeface="+mj-lt"/>
              <a:buAutoNum type="arabicPeriod"/>
            </a:pPr>
            <a:r>
              <a:rPr lang="en-US" sz="1700" dirty="0" smtClean="0"/>
              <a:t>Various problems in predicting the behaviors of Turing Machines such as the state entry problem in a Turing Machine: Given a Turing Machine M and input w, will M enter a particular state </a:t>
            </a:r>
            <a:r>
              <a:rPr lang="en-US" sz="1700" dirty="0" err="1" smtClean="0"/>
              <a:t>q</a:t>
            </a:r>
            <a:r>
              <a:rPr lang="en-US" sz="1700" baseline="-25000" dirty="0" err="1" smtClean="0"/>
              <a:t>i</a:t>
            </a:r>
            <a:r>
              <a:rPr lang="en-US" sz="1700" dirty="0" smtClean="0"/>
              <a:t> in processing w?</a:t>
            </a:r>
          </a:p>
          <a:p>
            <a:pPr marL="342900" lvl="0" indent="-342900">
              <a:buFont typeface="+mj-lt"/>
              <a:buAutoNum type="arabicPeriod"/>
            </a:pPr>
            <a:r>
              <a:rPr lang="en-US" sz="1700" dirty="0" smtClean="0"/>
              <a:t>Blank-Tape Halting Problem: Given a blank tape as input, will a Turing Machine M halt?</a:t>
            </a:r>
          </a:p>
          <a:p>
            <a:pPr marL="342900" lvl="0" indent="-342900">
              <a:buFont typeface="+mj-lt"/>
              <a:buAutoNum type="arabicPeriod"/>
            </a:pPr>
            <a:r>
              <a:rPr lang="en-US" sz="1700" dirty="0" smtClean="0"/>
              <a:t>Given an unrestricted grammar G, is </a:t>
            </a:r>
            <a:r>
              <a:rPr lang="en-US" sz="1700" dirty="0" err="1" smtClean="0"/>
              <a:t>G.language</a:t>
            </a:r>
            <a:r>
              <a:rPr lang="en-US" sz="1700" dirty="0" smtClean="0"/>
              <a:t> empty?</a:t>
            </a:r>
          </a:p>
          <a:p>
            <a:pPr marL="342900" lvl="0" indent="-342900">
              <a:buFont typeface="+mj-lt"/>
              <a:buAutoNum type="arabicPeriod"/>
            </a:pPr>
            <a:r>
              <a:rPr lang="en-US" sz="1700" dirty="0" smtClean="0"/>
              <a:t>Given a Turing Machine M, is </a:t>
            </a:r>
            <a:r>
              <a:rPr lang="en-US" sz="1700" dirty="0" err="1" smtClean="0"/>
              <a:t>M.language</a:t>
            </a:r>
            <a:r>
              <a:rPr lang="en-US" sz="1700" dirty="0" smtClean="0"/>
              <a:t> infinite?</a:t>
            </a:r>
          </a:p>
          <a:p>
            <a:pPr marL="342900" lvl="0" indent="-342900">
              <a:buFont typeface="+mj-lt"/>
              <a:buAutoNum type="arabicPeriod"/>
            </a:pPr>
            <a:r>
              <a:rPr lang="en-US" sz="1700" dirty="0" smtClean="0"/>
              <a:t>Given a Turing Machine M, is </a:t>
            </a:r>
            <a:r>
              <a:rPr lang="en-US" sz="1700" dirty="0" err="1" smtClean="0"/>
              <a:t>M.language</a:t>
            </a:r>
            <a:r>
              <a:rPr lang="en-US" sz="1700" dirty="0" smtClean="0"/>
              <a:t> regular or context-free?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Undecidable Problems (contd..)</a:t>
            </a:r>
            <a:endParaRPr lang="en-US" dirty="0"/>
          </a:p>
        </p:txBody>
      </p:sp>
      <p:sp>
        <p:nvSpPr>
          <p:cNvPr id="3" name="Content Placeholder 2"/>
          <p:cNvSpPr>
            <a:spLocks noGrp="1"/>
          </p:cNvSpPr>
          <p:nvPr>
            <p:ph idx="1"/>
          </p:nvPr>
        </p:nvSpPr>
        <p:spPr/>
        <p:txBody>
          <a:bodyPr>
            <a:normAutofit/>
          </a:bodyPr>
          <a:lstStyle/>
          <a:p>
            <a:pPr marL="457200" lvl="0" indent="-457200">
              <a:buFont typeface="+mj-lt"/>
              <a:buAutoNum type="arabicPeriod" startAt="7"/>
            </a:pPr>
            <a:r>
              <a:rPr lang="en-US" sz="1700" dirty="0" smtClean="0"/>
              <a:t>Equivalence of context-free grammars: Suppose two designers have independently developed two different grammars for a language (e.g., a new programming language). Do the two grammars represent the same language? That is, given G</a:t>
            </a:r>
            <a:r>
              <a:rPr lang="en-US" sz="1700" baseline="-25000" dirty="0" smtClean="0"/>
              <a:t>1</a:t>
            </a:r>
            <a:r>
              <a:rPr lang="en-US" sz="1700" dirty="0" smtClean="0"/>
              <a:t> and G</a:t>
            </a:r>
            <a:r>
              <a:rPr lang="en-US" sz="1700" baseline="-25000" dirty="0" smtClean="0"/>
              <a:t>2</a:t>
            </a:r>
            <a:r>
              <a:rPr lang="en-US" sz="1700" dirty="0" smtClean="0"/>
              <a:t> as two context-free grammars, the problem of answering is G</a:t>
            </a:r>
            <a:r>
              <a:rPr lang="en-US" sz="1700" baseline="-25000" dirty="0" smtClean="0"/>
              <a:t>1</a:t>
            </a:r>
            <a:r>
              <a:rPr lang="en-US" sz="1700" dirty="0" smtClean="0"/>
              <a:t>.language = G</a:t>
            </a:r>
            <a:r>
              <a:rPr lang="en-US" sz="1700" baseline="-25000" dirty="0" smtClean="0"/>
              <a:t>2</a:t>
            </a:r>
            <a:r>
              <a:rPr lang="en-US" sz="1700" dirty="0" smtClean="0"/>
              <a:t>.language is undecidable.</a:t>
            </a:r>
          </a:p>
          <a:p>
            <a:pPr marL="457200" lvl="0" indent="-457200">
              <a:buFont typeface="+mj-lt"/>
              <a:buAutoNum type="arabicPeriod" startAt="7"/>
            </a:pPr>
            <a:r>
              <a:rPr lang="en-US" sz="1700" dirty="0" smtClean="0"/>
              <a:t>The problem of determining, given two context-free grammars G</a:t>
            </a:r>
            <a:r>
              <a:rPr lang="en-US" sz="1700" baseline="-25000" dirty="0" smtClean="0"/>
              <a:t>1</a:t>
            </a:r>
            <a:r>
              <a:rPr lang="en-US" sz="1700" dirty="0" smtClean="0"/>
              <a:t> and G</a:t>
            </a:r>
            <a:r>
              <a:rPr lang="en-US" sz="1700" baseline="-25000" dirty="0" smtClean="0"/>
              <a:t>2</a:t>
            </a:r>
            <a:r>
              <a:rPr lang="en-US" sz="1700" dirty="0" smtClean="0"/>
              <a:t>, whether the intersection of G</a:t>
            </a:r>
            <a:r>
              <a:rPr lang="en-US" sz="1700" baseline="-25000" dirty="0" smtClean="0"/>
              <a:t>1</a:t>
            </a:r>
            <a:r>
              <a:rPr lang="en-US" sz="1700" dirty="0" smtClean="0"/>
              <a:t>.language and G</a:t>
            </a:r>
            <a:r>
              <a:rPr lang="en-US" sz="1700" baseline="-25000" dirty="0" smtClean="0"/>
              <a:t>2</a:t>
            </a:r>
            <a:r>
              <a:rPr lang="en-US" sz="1700" dirty="0" smtClean="0"/>
              <a:t>.language is null, is undecidable, that is, we can’t even determine whether there is a common string between the two languages.</a:t>
            </a:r>
          </a:p>
          <a:p>
            <a:pPr marL="457200" lvl="0" indent="-457200">
              <a:buFont typeface="+mj-lt"/>
              <a:buAutoNum type="arabicPeriod" startAt="7"/>
            </a:pPr>
            <a:r>
              <a:rPr lang="en-US" sz="1700" dirty="0" smtClean="0"/>
              <a:t>Given a context-free grammar G, is G ambiguous is undecidable?</a:t>
            </a:r>
          </a:p>
          <a:p>
            <a:pPr marL="457200" lvl="0" indent="-457200">
              <a:buFont typeface="+mj-lt"/>
              <a:buAutoNum type="arabicPeriod" startAt="7"/>
            </a:pPr>
            <a:r>
              <a:rPr lang="en-US" sz="1700" dirty="0" smtClean="0"/>
              <a:t>Given a context-free grammar G, is </a:t>
            </a:r>
            <a:r>
              <a:rPr lang="en-US" sz="1700" dirty="0" err="1" smtClean="0"/>
              <a:t>G.language</a:t>
            </a:r>
            <a:r>
              <a:rPr lang="en-US" sz="1700" dirty="0" smtClean="0"/>
              <a:t> = Σ* is undecidable?</a:t>
            </a:r>
          </a:p>
          <a:p>
            <a:pPr marL="457200" lvl="0" indent="-457200">
              <a:buFont typeface="+mj-lt"/>
              <a:buAutoNum type="arabicPeriod" startAt="7"/>
            </a:pPr>
            <a:r>
              <a:rPr lang="en-US" sz="1700" dirty="0" smtClean="0"/>
              <a:t>Equivalence of push-down automata is also undecidable. Just like their context-free grammar counterparts, we cannot write an algorithm that determines if the languages of two push-down automata are the same.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Undecidable Problems (contd..)</a:t>
            </a:r>
            <a:endParaRPr lang="en-US" dirty="0"/>
          </a:p>
        </p:txBody>
      </p:sp>
      <p:sp>
        <p:nvSpPr>
          <p:cNvPr id="3" name="Content Placeholder 2"/>
          <p:cNvSpPr>
            <a:spLocks noGrp="1"/>
          </p:cNvSpPr>
          <p:nvPr>
            <p:ph idx="1"/>
          </p:nvPr>
        </p:nvSpPr>
        <p:spPr/>
        <p:txBody>
          <a:bodyPr>
            <a:normAutofit/>
          </a:bodyPr>
          <a:lstStyle/>
          <a:p>
            <a:pPr marL="457200" lvl="0" indent="-457200">
              <a:buFont typeface="+mj-lt"/>
              <a:buAutoNum type="arabicPeriod" startAt="12"/>
            </a:pPr>
            <a:r>
              <a:rPr lang="en-US" sz="1700" dirty="0" smtClean="0"/>
              <a:t>We were able to minimize a deterministic finite automata (see Chapter 3). There is no minimization algorithm for a push-down automaton. Finding an equivalent push-down automaton with a minimum number of states is undecidable.</a:t>
            </a:r>
          </a:p>
          <a:p>
            <a:pPr marL="457200" lvl="0" indent="-457200">
              <a:buFont typeface="+mj-lt"/>
              <a:buAutoNum type="arabicPeriod" startAt="12"/>
            </a:pPr>
            <a:r>
              <a:rPr lang="en-US" sz="1700" dirty="0" smtClean="0"/>
              <a:t>Even the membership problem in an unrestricted grammar is undecidable. Given a grammar G and a string w, it is undecidable whether w is a member of </a:t>
            </a:r>
            <a:r>
              <a:rPr lang="en-US" sz="1700" dirty="0" err="1" smtClean="0"/>
              <a:t>G.language</a:t>
            </a:r>
            <a:r>
              <a:rPr lang="en-US" sz="1700" dirty="0" smtClean="0"/>
              <a:t>! </a:t>
            </a:r>
          </a:p>
          <a:p>
            <a:pPr marL="457200" lvl="0" indent="-457200">
              <a:buFont typeface="+mj-lt"/>
              <a:buAutoNum type="arabicPeriod" startAt="12"/>
            </a:pPr>
            <a:r>
              <a:rPr lang="en-US" sz="1700" dirty="0" smtClean="0"/>
              <a:t>On the same lines, the language of all strings accepted by corresponding Turing Machines is undecidable. That is, we cannot determine whether a given string is accepted by a given Turing Machine.</a:t>
            </a:r>
          </a:p>
          <a:p>
            <a:pPr marL="457200" indent="-457200">
              <a:buFont typeface="+mj-lt"/>
              <a:buAutoNum type="arabicPeriod" startAt="12"/>
            </a:pPr>
            <a:r>
              <a:rPr lang="en-US" sz="1700" dirty="0" smtClean="0"/>
              <a:t>The problem of inference or semantic entailment in first-order predicate logic is undecidable.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Undecidable Problems: Rice’s Theorem</a:t>
            </a:r>
            <a:endParaRPr lang="en-US" dirty="0"/>
          </a:p>
        </p:txBody>
      </p:sp>
      <p:sp>
        <p:nvSpPr>
          <p:cNvPr id="3" name="Content Placeholder 2"/>
          <p:cNvSpPr>
            <a:spLocks noGrp="1"/>
          </p:cNvSpPr>
          <p:nvPr>
            <p:ph idx="1"/>
          </p:nvPr>
        </p:nvSpPr>
        <p:spPr/>
        <p:txBody>
          <a:bodyPr>
            <a:normAutofit/>
          </a:bodyPr>
          <a:lstStyle/>
          <a:p>
            <a:pPr lvl="0"/>
            <a:r>
              <a:rPr lang="en-US" sz="1700" dirty="0" smtClean="0"/>
              <a:t>A generalization of the above problems, called </a:t>
            </a:r>
            <a:r>
              <a:rPr lang="en-US" sz="1700" i="1" dirty="0" smtClean="0"/>
              <a:t>Rice’s Theorem,</a:t>
            </a:r>
            <a:r>
              <a:rPr lang="en-US" sz="1700" dirty="0" smtClean="0"/>
              <a:t> says that any non-trivial property of a recursively enumerable language is undecidable! </a:t>
            </a:r>
          </a:p>
          <a:p>
            <a:pPr lvl="0"/>
            <a:r>
              <a:rPr lang="en-US" sz="1700" dirty="0" smtClean="0"/>
              <a:t>A trivial property is one that is either true for all elements of a set or false for all elements of the set. </a:t>
            </a:r>
          </a:p>
          <a:p>
            <a:pPr lvl="0"/>
            <a:r>
              <a:rPr lang="en-US" sz="1700" dirty="0" smtClean="0"/>
              <a:t>For example, the property that all recursively enumerable languages have an acceptor Turing Machine is trivial. </a:t>
            </a:r>
          </a:p>
          <a:p>
            <a:pPr lvl="0"/>
            <a:r>
              <a:rPr lang="en-US" sz="1700" dirty="0" smtClean="0"/>
              <a:t>A non-trivial property here is one which is true for some recursively enumerable languages and false for other recursively enumerable languages. </a:t>
            </a:r>
          </a:p>
          <a:p>
            <a:pPr lvl="0"/>
            <a:r>
              <a:rPr lang="en-US" sz="1700" dirty="0" smtClean="0"/>
              <a:t>For example, the property that only some of them are recursive or that only some of them are context-free is non-trivial.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Computing Models</a:t>
            </a:r>
            <a:endParaRPr lang="en-US" dirty="0"/>
          </a:p>
        </p:txBody>
      </p:sp>
      <p:sp>
        <p:nvSpPr>
          <p:cNvPr id="3" name="Content Placeholder 2"/>
          <p:cNvSpPr>
            <a:spLocks noGrp="1"/>
          </p:cNvSpPr>
          <p:nvPr>
            <p:ph idx="1"/>
          </p:nvPr>
        </p:nvSpPr>
        <p:spPr/>
        <p:txBody>
          <a:bodyPr>
            <a:normAutofit/>
          </a:bodyPr>
          <a:lstStyle/>
          <a:p>
            <a:r>
              <a:rPr lang="en-US" sz="1700" dirty="0" smtClean="0"/>
              <a:t>All other computing models are equivalent to Turing machines</a:t>
            </a:r>
          </a:p>
          <a:p>
            <a:r>
              <a:rPr lang="en-US" sz="1700" dirty="0" smtClean="0"/>
              <a:t>E.g., Lambda calculus, Post Machines and Markov Algorithms are equivalent to recursively enumerable languages and Turing Machines</a:t>
            </a:r>
          </a:p>
          <a:p>
            <a:r>
              <a:rPr lang="en-US" sz="1700" dirty="0" smtClean="0"/>
              <a:t>Recursive functions: primitive recursive functions</a:t>
            </a:r>
          </a:p>
          <a:p>
            <a:r>
              <a:rPr lang="en-US" sz="1700" dirty="0" smtClean="0"/>
              <a:t>E.g.,    add(m, 0) = m;</a:t>
            </a:r>
          </a:p>
          <a:p>
            <a:r>
              <a:rPr lang="en-US" sz="1700" dirty="0" smtClean="0"/>
              <a:t> 	add(m, n+1) = successor(add(m, n));</a:t>
            </a:r>
          </a:p>
          <a:p>
            <a:r>
              <a:rPr lang="en-US" sz="1700" dirty="0" smtClean="0"/>
              <a:t>E.g.,	multiply(m, 0) = 0;</a:t>
            </a:r>
          </a:p>
          <a:p>
            <a:r>
              <a:rPr lang="en-US" sz="1700" dirty="0" smtClean="0"/>
              <a:t>	multiply(m, n+1) = add(m, multiply(m, n)); </a:t>
            </a:r>
          </a:p>
          <a:p>
            <a:r>
              <a:rPr lang="en-US" sz="1700" dirty="0" smtClean="0"/>
              <a:t>Include minimum function to get μ-recursive functions which are also equivalent to Turing computable functions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Ackermann Function is Computable</a:t>
            </a:r>
            <a:endParaRPr lang="en-US" dirty="0"/>
          </a:p>
        </p:txBody>
      </p:sp>
      <p:sp>
        <p:nvSpPr>
          <p:cNvPr id="3" name="Content Placeholder 2"/>
          <p:cNvSpPr>
            <a:spLocks noGrp="1"/>
          </p:cNvSpPr>
          <p:nvPr>
            <p:ph idx="1"/>
          </p:nvPr>
        </p:nvSpPr>
        <p:spPr/>
        <p:txBody>
          <a:bodyPr>
            <a:normAutofit/>
          </a:bodyPr>
          <a:lstStyle/>
          <a:p>
            <a:r>
              <a:rPr lang="en-US" sz="1700" dirty="0" smtClean="0"/>
              <a:t>An example of a function that is computable, that is, </a:t>
            </a:r>
            <a:r>
              <a:rPr lang="en-US" sz="1700" i="1" dirty="0" smtClean="0"/>
              <a:t>μ</a:t>
            </a:r>
            <a:r>
              <a:rPr lang="en-US" sz="1700" dirty="0" smtClean="0"/>
              <a:t>-recursive but not primitive recursive, is the Ackermann function: </a:t>
            </a:r>
          </a:p>
          <a:p>
            <a:pPr lvl="1">
              <a:buNone/>
            </a:pPr>
            <a:r>
              <a:rPr lang="en-US" sz="1700" dirty="0" smtClean="0"/>
              <a:t>A(m, n) = n + 1 if m = 0,</a:t>
            </a:r>
          </a:p>
          <a:p>
            <a:pPr lvl="1">
              <a:buNone/>
            </a:pPr>
            <a:r>
              <a:rPr lang="en-US" sz="1700" dirty="0" smtClean="0"/>
              <a:t>A(m – 1, 1) if m &gt; 0, n = 0</a:t>
            </a:r>
          </a:p>
          <a:p>
            <a:pPr lvl="1">
              <a:buNone/>
            </a:pPr>
            <a:r>
              <a:rPr lang="en-US" sz="1700" dirty="0" smtClean="0"/>
              <a:t>A(m – 1, A(m, n – 1)) if m &gt; 0, n &gt; 0.</a:t>
            </a:r>
          </a:p>
          <a:p>
            <a:r>
              <a:rPr lang="en-US" sz="1700" dirty="0" smtClean="0"/>
              <a:t>Ackermann function grows very rapidly. For example, </a:t>
            </a:r>
          </a:p>
          <a:p>
            <a:pPr lvl="3">
              <a:buNone/>
            </a:pPr>
            <a:r>
              <a:rPr lang="en-US" sz="1700" dirty="0" smtClean="0"/>
              <a:t>A(2, 2) = 7</a:t>
            </a:r>
          </a:p>
          <a:p>
            <a:pPr lvl="3">
              <a:buNone/>
            </a:pPr>
            <a:r>
              <a:rPr lang="en-US" sz="1700" dirty="0" smtClean="0"/>
              <a:t> A(3, 2) = 29</a:t>
            </a:r>
          </a:p>
          <a:p>
            <a:pPr lvl="3">
              <a:buNone/>
            </a:pPr>
            <a:r>
              <a:rPr lang="en-US" sz="1700" dirty="0" smtClean="0"/>
              <a:t> and </a:t>
            </a:r>
          </a:p>
          <a:p>
            <a:pPr lvl="3">
              <a:buNone/>
            </a:pPr>
            <a:r>
              <a:rPr lang="en-US" sz="1700" dirty="0" smtClean="0"/>
              <a:t>A(4, 2) = 2</a:t>
            </a:r>
            <a:r>
              <a:rPr lang="en-US" sz="1700" baseline="30000" dirty="0" smtClean="0"/>
              <a:t>65536</a:t>
            </a:r>
            <a:r>
              <a:rPr lang="en-US" sz="1700" dirty="0" smtClean="0"/>
              <a:t> – 3</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Correspondence Problem</a:t>
            </a:r>
            <a:endParaRPr lang="en-IN" dirty="0"/>
          </a:p>
        </p:txBody>
      </p:sp>
      <p:sp>
        <p:nvSpPr>
          <p:cNvPr id="3" name="Content Placeholder 2"/>
          <p:cNvSpPr>
            <a:spLocks noGrp="1"/>
          </p:cNvSpPr>
          <p:nvPr>
            <p:ph idx="1"/>
          </p:nvPr>
        </p:nvSpPr>
        <p:spPr/>
        <p:txBody>
          <a:bodyPr>
            <a:normAutofit/>
          </a:bodyPr>
          <a:lstStyle/>
          <a:p>
            <a:pPr>
              <a:spcBef>
                <a:spcPts val="700"/>
              </a:spcBef>
              <a:spcAft>
                <a:spcPts val="700"/>
              </a:spcAft>
            </a:pPr>
            <a:r>
              <a:rPr lang="en-US" sz="1700" dirty="0" smtClean="0"/>
              <a:t>A string matching problem</a:t>
            </a:r>
          </a:p>
          <a:p>
            <a:pPr>
              <a:spcBef>
                <a:spcPts val="700"/>
              </a:spcBef>
              <a:spcAft>
                <a:spcPts val="700"/>
              </a:spcAft>
            </a:pPr>
            <a:r>
              <a:rPr lang="en-US" sz="1700" dirty="0" smtClean="0"/>
              <a:t>Given two sets (sequences, in fact) of strings </a:t>
            </a:r>
            <a:r>
              <a:rPr lang="en-US" sz="1700" i="1" dirty="0" smtClean="0"/>
              <a:t>W</a:t>
            </a:r>
            <a:r>
              <a:rPr lang="en-US" sz="1700" dirty="0" smtClean="0"/>
              <a:t> and </a:t>
            </a:r>
            <a:r>
              <a:rPr lang="en-US" sz="1700" i="1" dirty="0" smtClean="0"/>
              <a:t>V</a:t>
            </a:r>
            <a:r>
              <a:rPr lang="en-US" sz="1700" dirty="0" smtClean="0"/>
              <a:t> (over the same alphabet) each having </a:t>
            </a:r>
            <a:r>
              <a:rPr lang="en-US" sz="1700" i="1" dirty="0" smtClean="0"/>
              <a:t>n </a:t>
            </a:r>
            <a:r>
              <a:rPr lang="en-US" sz="1700" dirty="0" smtClean="0"/>
              <a:t>strings: </a:t>
            </a:r>
          </a:p>
          <a:p>
            <a:pPr algn="ctr">
              <a:spcBef>
                <a:spcPts val="700"/>
              </a:spcBef>
              <a:spcAft>
                <a:spcPts val="700"/>
              </a:spcAft>
              <a:buNone/>
            </a:pPr>
            <a:r>
              <a:rPr lang="en-US" sz="1700" dirty="0" smtClean="0"/>
              <a:t>	</a:t>
            </a:r>
            <a:r>
              <a:rPr lang="en-US" sz="1700" i="1" dirty="0" smtClean="0"/>
              <a:t>W</a:t>
            </a:r>
            <a:r>
              <a:rPr lang="en-US" sz="1700" dirty="0" smtClean="0"/>
              <a:t> = {</a:t>
            </a:r>
            <a:r>
              <a:rPr lang="en-US" sz="1700" i="1" dirty="0" smtClean="0"/>
              <a:t>w</a:t>
            </a:r>
            <a:r>
              <a:rPr lang="en-US" sz="1700" baseline="-25000" dirty="0" smtClean="0"/>
              <a:t>1</a:t>
            </a:r>
            <a:r>
              <a:rPr lang="en-US" sz="1700" dirty="0" smtClean="0"/>
              <a:t>, </a:t>
            </a:r>
            <a:r>
              <a:rPr lang="en-US" sz="1700" i="1" dirty="0" smtClean="0"/>
              <a:t>w</a:t>
            </a:r>
            <a:r>
              <a:rPr lang="en-US" sz="1700" baseline="-25000" dirty="0" smtClean="0"/>
              <a:t>2</a:t>
            </a:r>
            <a:r>
              <a:rPr lang="en-US" sz="1700" dirty="0" smtClean="0"/>
              <a:t>, </a:t>
            </a:r>
            <a:r>
              <a:rPr lang="en-US" sz="1700" i="1" dirty="0" smtClean="0"/>
              <a:t>w</a:t>
            </a:r>
            <a:r>
              <a:rPr lang="en-US" sz="1700" baseline="-25000" dirty="0" smtClean="0"/>
              <a:t>3</a:t>
            </a:r>
            <a:r>
              <a:rPr lang="en-US" sz="1700" dirty="0" smtClean="0"/>
              <a:t>, …, </a:t>
            </a:r>
            <a:r>
              <a:rPr lang="en-US" sz="1700" i="1" dirty="0" err="1" smtClean="0"/>
              <a:t>w</a:t>
            </a:r>
            <a:r>
              <a:rPr lang="en-US" sz="1700" i="1" baseline="-25000" dirty="0" err="1" smtClean="0"/>
              <a:t>n</a:t>
            </a:r>
            <a:r>
              <a:rPr lang="en-US" sz="1700" dirty="0" smtClean="0"/>
              <a:t>} and </a:t>
            </a:r>
            <a:r>
              <a:rPr lang="en-US" sz="1700" i="1" dirty="0" smtClean="0"/>
              <a:t>V</a:t>
            </a:r>
            <a:r>
              <a:rPr lang="en-US" sz="1700" dirty="0" smtClean="0"/>
              <a:t> = {</a:t>
            </a:r>
            <a:r>
              <a:rPr lang="en-US" sz="1700" i="1" dirty="0" smtClean="0"/>
              <a:t>v</a:t>
            </a:r>
            <a:r>
              <a:rPr lang="en-US" sz="1700" baseline="-25000" dirty="0" smtClean="0"/>
              <a:t>1</a:t>
            </a:r>
            <a:r>
              <a:rPr lang="en-US" sz="1700" dirty="0" smtClean="0"/>
              <a:t>, </a:t>
            </a:r>
            <a:r>
              <a:rPr lang="en-US" sz="1700" i="1" dirty="0" smtClean="0"/>
              <a:t>v</a:t>
            </a:r>
            <a:r>
              <a:rPr lang="en-US" sz="1700" baseline="-25000" dirty="0" smtClean="0"/>
              <a:t>2</a:t>
            </a:r>
            <a:r>
              <a:rPr lang="en-US" sz="1700" dirty="0" smtClean="0"/>
              <a:t>, </a:t>
            </a:r>
            <a:r>
              <a:rPr lang="en-US" sz="1700" i="1" dirty="0" smtClean="0"/>
              <a:t>v</a:t>
            </a:r>
            <a:r>
              <a:rPr lang="en-US" sz="1700" baseline="-25000" dirty="0" smtClean="0"/>
              <a:t>3</a:t>
            </a:r>
            <a:r>
              <a:rPr lang="en-US" sz="1700" dirty="0" smtClean="0"/>
              <a:t>, …, </a:t>
            </a:r>
            <a:r>
              <a:rPr lang="en-US" sz="1700" i="1" dirty="0" err="1" smtClean="0"/>
              <a:t>v</a:t>
            </a:r>
            <a:r>
              <a:rPr lang="en-US" sz="1700" i="1" baseline="-25000" dirty="0" err="1" smtClean="0"/>
              <a:t>n</a:t>
            </a:r>
            <a:r>
              <a:rPr lang="en-US" sz="1700" dirty="0" smtClean="0"/>
              <a:t>} </a:t>
            </a:r>
          </a:p>
          <a:p>
            <a:pPr>
              <a:spcBef>
                <a:spcPts val="700"/>
              </a:spcBef>
              <a:spcAft>
                <a:spcPts val="700"/>
              </a:spcAft>
            </a:pPr>
            <a:r>
              <a:rPr lang="en-US" sz="1700" dirty="0" smtClean="0"/>
              <a:t>The problem is to find some concatenation of one or more strings from the set </a:t>
            </a:r>
            <a:r>
              <a:rPr lang="en-US" sz="1700" i="1" dirty="0" smtClean="0"/>
              <a:t>W</a:t>
            </a:r>
            <a:r>
              <a:rPr lang="en-US" sz="1700" dirty="0" smtClean="0"/>
              <a:t>, in any order, where the resulting concatenated string is identical to the corresponding concatenation, in the same order, of strings from the set </a:t>
            </a:r>
            <a:r>
              <a:rPr lang="en-US" sz="1700" i="1" dirty="0" smtClean="0"/>
              <a:t>V</a:t>
            </a:r>
            <a:r>
              <a:rPr lang="en-US" sz="1700" dirty="0" smtClean="0"/>
              <a:t>.</a:t>
            </a:r>
          </a:p>
          <a:p>
            <a:pPr>
              <a:spcBef>
                <a:spcPts val="700"/>
              </a:spcBef>
              <a:spcAft>
                <a:spcPts val="700"/>
              </a:spcAft>
            </a:pPr>
            <a:r>
              <a:rPr lang="en-US" sz="1700" dirty="0" smtClean="0"/>
              <a:t>The simpler version of the PCP is to find some permutation of the indexes of elements of the sets 1, 2, 3, 4, …, say, </a:t>
            </a:r>
            <a:r>
              <a:rPr lang="en-US" sz="1700" i="1" dirty="0" smtClean="0"/>
              <a:t>i</a:t>
            </a:r>
            <a:r>
              <a:rPr lang="en-US" sz="1700" baseline="-25000" dirty="0" smtClean="0"/>
              <a:t>1</a:t>
            </a:r>
            <a:r>
              <a:rPr lang="en-US" sz="1700" dirty="0" smtClean="0"/>
              <a:t>, </a:t>
            </a:r>
            <a:r>
              <a:rPr lang="en-US" sz="1700" i="1" dirty="0" smtClean="0"/>
              <a:t>i</a:t>
            </a:r>
            <a:r>
              <a:rPr lang="en-US" sz="1700" baseline="-25000" dirty="0" smtClean="0"/>
              <a:t>2</a:t>
            </a:r>
            <a:r>
              <a:rPr lang="en-US" sz="1700" dirty="0" smtClean="0"/>
              <a:t>, </a:t>
            </a:r>
            <a:r>
              <a:rPr lang="en-US" sz="1700" i="1" dirty="0" smtClean="0"/>
              <a:t>i</a:t>
            </a:r>
            <a:r>
              <a:rPr lang="en-US" sz="1700" baseline="-25000" dirty="0" smtClean="0"/>
              <a:t>3</a:t>
            </a:r>
            <a:r>
              <a:rPr lang="en-US" sz="1700" dirty="0" smtClean="0"/>
              <a:t>, </a:t>
            </a:r>
            <a:r>
              <a:rPr lang="en-US" sz="1700" i="1" dirty="0" smtClean="0"/>
              <a:t>i</a:t>
            </a:r>
            <a:r>
              <a:rPr lang="en-US" sz="1700" baseline="-25000" dirty="0" smtClean="0"/>
              <a:t>4</a:t>
            </a:r>
            <a:r>
              <a:rPr lang="en-US" sz="1700" dirty="0" smtClean="0"/>
              <a:t>, … so that when concatenated in that order, we get identical concatenations, that is, </a:t>
            </a:r>
          </a:p>
          <a:p>
            <a:pPr algn="ctr">
              <a:spcBef>
                <a:spcPts val="700"/>
              </a:spcBef>
              <a:spcAft>
                <a:spcPts val="700"/>
              </a:spcAft>
              <a:buNone/>
            </a:pPr>
            <a:r>
              <a:rPr lang="en-US" sz="1700" i="1" dirty="0" smtClean="0"/>
              <a:t>w</a:t>
            </a:r>
            <a:r>
              <a:rPr lang="en-US" sz="1700" i="1" baseline="-25000" dirty="0" smtClean="0"/>
              <a:t>i</a:t>
            </a:r>
            <a:r>
              <a:rPr lang="en-US" sz="1700" baseline="-25000" dirty="0" smtClean="0"/>
              <a:t>1</a:t>
            </a:r>
            <a:r>
              <a:rPr lang="en-US" sz="1700" dirty="0" smtClean="0"/>
              <a:t>.</a:t>
            </a:r>
            <a:r>
              <a:rPr lang="en-US" sz="1700" i="1" dirty="0" smtClean="0"/>
              <a:t>w</a:t>
            </a:r>
            <a:r>
              <a:rPr lang="en-US" sz="1700" i="1" baseline="-25000" dirty="0" smtClean="0"/>
              <a:t>i</a:t>
            </a:r>
            <a:r>
              <a:rPr lang="en-US" sz="1700" baseline="-25000" dirty="0" smtClean="0"/>
              <a:t>2</a:t>
            </a:r>
            <a:r>
              <a:rPr lang="en-US" sz="1700" dirty="0" smtClean="0"/>
              <a:t>.</a:t>
            </a:r>
            <a:r>
              <a:rPr lang="en-US" sz="1700" i="1" dirty="0" smtClean="0"/>
              <a:t>w</a:t>
            </a:r>
            <a:r>
              <a:rPr lang="en-US" sz="1700" i="1" baseline="-25000" dirty="0" smtClean="0"/>
              <a:t>i</a:t>
            </a:r>
            <a:r>
              <a:rPr lang="en-US" sz="1700" baseline="-25000" dirty="0" smtClean="0"/>
              <a:t>3</a:t>
            </a:r>
            <a:r>
              <a:rPr lang="en-US" sz="1700" dirty="0" smtClean="0"/>
              <a:t>… = </a:t>
            </a:r>
            <a:r>
              <a:rPr lang="en-US" sz="1700" i="1" dirty="0" smtClean="0"/>
              <a:t>v</a:t>
            </a:r>
            <a:r>
              <a:rPr lang="en-US" sz="1700" i="1" baseline="-25000" dirty="0" smtClean="0"/>
              <a:t>i</a:t>
            </a:r>
            <a:r>
              <a:rPr lang="en-US" sz="1700" baseline="-25000" dirty="0" smtClean="0"/>
              <a:t>1</a:t>
            </a:r>
            <a:r>
              <a:rPr lang="en-US" sz="1700" dirty="0" smtClean="0"/>
              <a:t>.</a:t>
            </a:r>
            <a:r>
              <a:rPr lang="en-US" sz="1700" i="1" dirty="0" smtClean="0"/>
              <a:t>v</a:t>
            </a:r>
            <a:r>
              <a:rPr lang="en-US" sz="1700" i="1" baseline="-25000" dirty="0" smtClean="0"/>
              <a:t>i</a:t>
            </a:r>
            <a:r>
              <a:rPr lang="en-US" sz="1700" baseline="-25000" dirty="0" smtClean="0"/>
              <a:t>2</a:t>
            </a:r>
            <a:r>
              <a:rPr lang="en-US" sz="1700" dirty="0" smtClean="0"/>
              <a:t>.</a:t>
            </a:r>
            <a:r>
              <a:rPr lang="en-US" sz="1700" i="1" dirty="0" smtClean="0"/>
              <a:t>v</a:t>
            </a:r>
            <a:r>
              <a:rPr lang="en-US" sz="1700" i="1" baseline="-25000" dirty="0" smtClean="0"/>
              <a:t>i</a:t>
            </a:r>
            <a:r>
              <a:rPr lang="en-US" sz="1700" baseline="-25000" dirty="0" smtClean="0"/>
              <a:t>3</a:t>
            </a:r>
            <a:r>
              <a:rPr lang="en-US" sz="1700" dirty="0" smtClean="0"/>
              <a:t>…  </a:t>
            </a:r>
          </a:p>
          <a:p>
            <a:pPr>
              <a:spcBef>
                <a:spcPts val="700"/>
              </a:spcBef>
              <a:spcAft>
                <a:spcPts val="700"/>
              </a:spcAft>
            </a:pPr>
            <a:r>
              <a:rPr lang="en-US" sz="1700" dirty="0" smtClean="0"/>
              <a:t>The </a:t>
            </a:r>
            <a:r>
              <a:rPr lang="en-US" sz="1700" i="1" dirty="0" smtClean="0"/>
              <a:t>V</a:t>
            </a:r>
            <a:r>
              <a:rPr lang="en-US" sz="1700" dirty="0" smtClean="0"/>
              <a:t> strings must be concatenated in the same order as the </a:t>
            </a:r>
            <a:r>
              <a:rPr lang="en-US" sz="1700" i="1" dirty="0" smtClean="0"/>
              <a:t>W</a:t>
            </a:r>
            <a:r>
              <a:rPr lang="en-US" sz="1700" dirty="0" smtClean="0"/>
              <a:t> strings. </a:t>
            </a:r>
          </a:p>
          <a:p>
            <a:pPr>
              <a:spcBef>
                <a:spcPts val="700"/>
              </a:spcBef>
              <a:spcAft>
                <a:spcPts val="700"/>
              </a:spcAft>
            </a:pPr>
            <a:r>
              <a:rPr lang="en-US" sz="1700" i="1" dirty="0" smtClean="0"/>
              <a:t>Can we find such a permutation given any two sets of strings W and V each containing n strings? </a:t>
            </a:r>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Complexity and Efficiency</a:t>
            </a:r>
            <a:endParaRPr lang="en-US" dirty="0"/>
          </a:p>
        </p:txBody>
      </p:sp>
      <p:sp>
        <p:nvSpPr>
          <p:cNvPr id="3" name="Content Placeholder 2"/>
          <p:cNvSpPr>
            <a:spLocks noGrp="1"/>
          </p:cNvSpPr>
          <p:nvPr>
            <p:ph idx="1"/>
          </p:nvPr>
        </p:nvSpPr>
        <p:spPr/>
        <p:txBody>
          <a:bodyPr>
            <a:normAutofit/>
          </a:bodyPr>
          <a:lstStyle/>
          <a:p>
            <a:r>
              <a:rPr lang="en-US" sz="1700" dirty="0" smtClean="0"/>
              <a:t>How efficient can computable functions be?</a:t>
            </a:r>
          </a:p>
          <a:p>
            <a:r>
              <a:rPr lang="en-US" sz="1700" dirty="0" smtClean="0"/>
              <a:t>What is the minimum amount of resources (time, space) needed to compute something?</a:t>
            </a:r>
          </a:p>
          <a:p>
            <a:r>
              <a:rPr lang="en-US" sz="1700" b="1" dirty="0" smtClean="0"/>
              <a:t>Time complexity:</a:t>
            </a:r>
            <a:r>
              <a:rPr lang="en-US" sz="1700" dirty="0" smtClean="0"/>
              <a:t> measured in number of steps or primitive operations needed</a:t>
            </a:r>
          </a:p>
          <a:p>
            <a:r>
              <a:rPr lang="en-US" sz="1700" b="1" dirty="0" smtClean="0"/>
              <a:t>Space complexity:</a:t>
            </a:r>
            <a:r>
              <a:rPr lang="en-US" sz="1700" dirty="0" smtClean="0"/>
              <a:t> measured in number of memory cells needed</a:t>
            </a:r>
          </a:p>
          <a:p>
            <a:r>
              <a:rPr lang="en-US" sz="1700" dirty="0" smtClean="0"/>
              <a:t>Both are stated in relation to the problem size n</a:t>
            </a:r>
          </a:p>
          <a:p>
            <a:r>
              <a:rPr lang="en-US" sz="1700" dirty="0" smtClean="0"/>
              <a:t>How fast does the complexity function increase as the problem size n increases?</a:t>
            </a:r>
          </a:p>
          <a:p>
            <a:r>
              <a:rPr lang="en-US" sz="1700" dirty="0" smtClean="0"/>
              <a:t>E.g., n</a:t>
            </a:r>
            <a:r>
              <a:rPr lang="en-US" sz="1700" baseline="30000" dirty="0" smtClean="0"/>
              <a:t>2</a:t>
            </a:r>
            <a:r>
              <a:rPr lang="en-US" sz="1700" dirty="0" smtClean="0"/>
              <a:t> grows faster than n log n</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Average and Worst Case Complexity</a:t>
            </a:r>
            <a:endParaRPr lang="en-US" dirty="0"/>
          </a:p>
        </p:txBody>
      </p:sp>
      <p:sp>
        <p:nvSpPr>
          <p:cNvPr id="3" name="Content Placeholder 2"/>
          <p:cNvSpPr>
            <a:spLocks noGrp="1"/>
          </p:cNvSpPr>
          <p:nvPr>
            <p:ph idx="1"/>
          </p:nvPr>
        </p:nvSpPr>
        <p:spPr/>
        <p:txBody>
          <a:bodyPr>
            <a:normAutofit/>
          </a:bodyPr>
          <a:lstStyle/>
          <a:p>
            <a:pPr lvl="0"/>
            <a:r>
              <a:rPr lang="en-US" sz="1700" b="1" dirty="0" smtClean="0"/>
              <a:t>Best case complexity:</a:t>
            </a:r>
            <a:r>
              <a:rPr lang="en-US" sz="1700" dirty="0" smtClean="0"/>
              <a:t> What is the minimum number of steps required to compute a solution for the best possible input for the algorithm and problem? </a:t>
            </a:r>
          </a:p>
          <a:p>
            <a:pPr lvl="0"/>
            <a:r>
              <a:rPr lang="en-US" sz="1700" b="1" dirty="0" smtClean="0"/>
              <a:t>Worst case complexity:</a:t>
            </a:r>
            <a:r>
              <a:rPr lang="en-US" sz="1700" dirty="0" smtClean="0"/>
              <a:t> What is the minimum number of steps required to compute a solution for the worst possible input for the algorithm and problem? This is usually dependant on the algorithm since one algorithm can be more efficient than another for the same problem. However, problems themselves can be shown to have a lower bound on their complexity in the sense that no algorithm for that problem can be more efficient, in the worst case, than the lower bound.  </a:t>
            </a:r>
          </a:p>
          <a:p>
            <a:pPr lvl="0"/>
            <a:r>
              <a:rPr lang="en-US" sz="1700" b="1" dirty="0" smtClean="0"/>
              <a:t>Average case complexity:</a:t>
            </a:r>
            <a:r>
              <a:rPr lang="en-US" sz="1700" dirty="0" smtClean="0"/>
              <a:t> What is the minimum number of steps required to compute a solution on an average for all possible inputs for the algorithm and problem?</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Classes</a:t>
            </a:r>
            <a:endParaRPr lang="en-US" dirty="0"/>
          </a:p>
        </p:txBody>
      </p:sp>
      <p:sp>
        <p:nvSpPr>
          <p:cNvPr id="3" name="Content Placeholder 2"/>
          <p:cNvSpPr>
            <a:spLocks noGrp="1"/>
          </p:cNvSpPr>
          <p:nvPr>
            <p:ph idx="1"/>
          </p:nvPr>
        </p:nvSpPr>
        <p:spPr/>
        <p:txBody>
          <a:bodyPr>
            <a:normAutofit/>
          </a:bodyPr>
          <a:lstStyle/>
          <a:p>
            <a:r>
              <a:rPr lang="en-US" sz="1700" dirty="0" smtClean="0"/>
              <a:t>The complexity class DTIME(</a:t>
            </a:r>
            <a:r>
              <a:rPr lang="en-US" sz="1700" i="1" dirty="0" smtClean="0"/>
              <a:t>f</a:t>
            </a:r>
            <a:r>
              <a:rPr lang="en-US" sz="1700" dirty="0" smtClean="0"/>
              <a:t>(</a:t>
            </a:r>
            <a:r>
              <a:rPr lang="en-US" sz="1700" i="1" dirty="0" smtClean="0"/>
              <a:t>n</a:t>
            </a:r>
            <a:r>
              <a:rPr lang="en-US" sz="1700" dirty="0" smtClean="0"/>
              <a:t>)) is the set of all problems that can be solved in a deterministic Turing Machine within </a:t>
            </a:r>
            <a:r>
              <a:rPr lang="en-US" sz="1700" i="1" dirty="0" smtClean="0"/>
              <a:t>f</a:t>
            </a:r>
            <a:r>
              <a:rPr lang="en-US" sz="1700" dirty="0" smtClean="0"/>
              <a:t>(</a:t>
            </a:r>
            <a:r>
              <a:rPr lang="en-US" sz="1700" i="1" dirty="0" smtClean="0"/>
              <a:t>n</a:t>
            </a:r>
            <a:r>
              <a:rPr lang="en-US" sz="1700" dirty="0" smtClean="0"/>
              <a:t>) number of steps. </a:t>
            </a:r>
          </a:p>
          <a:p>
            <a:r>
              <a:rPr lang="en-US" sz="1700" dirty="0" smtClean="0"/>
              <a:t>For example, sorting is a DTIME(</a:t>
            </a:r>
            <a:r>
              <a:rPr lang="en-US" sz="1700" i="1" dirty="0" smtClean="0"/>
              <a:t>n</a:t>
            </a:r>
            <a:r>
              <a:rPr lang="en-US" sz="1700" dirty="0" smtClean="0"/>
              <a:t> log </a:t>
            </a:r>
            <a:r>
              <a:rPr lang="en-US" sz="1700" i="1" dirty="0" smtClean="0"/>
              <a:t>n</a:t>
            </a:r>
            <a:r>
              <a:rPr lang="en-US" sz="1700" dirty="0" smtClean="0"/>
              <a:t>) problem</a:t>
            </a:r>
          </a:p>
          <a:p>
            <a:r>
              <a:rPr lang="en-US" sz="1700" dirty="0" smtClean="0"/>
              <a:t>EXPTIME is the class of problems that take time exponential in </a:t>
            </a:r>
            <a:r>
              <a:rPr lang="en-US" sz="1700" i="1" dirty="0" smtClean="0"/>
              <a:t>n</a:t>
            </a:r>
            <a:r>
              <a:rPr lang="en-US" sz="1700" dirty="0" smtClean="0"/>
              <a:t> to solve (e.g., 2</a:t>
            </a:r>
            <a:r>
              <a:rPr lang="en-US" sz="1700" i="1" baseline="30000" dirty="0" smtClean="0"/>
              <a:t>n</a:t>
            </a:r>
            <a:r>
              <a:rPr lang="en-US" sz="1700" dirty="0" smtClean="0"/>
              <a:t>). </a:t>
            </a:r>
          </a:p>
          <a:p>
            <a:r>
              <a:rPr lang="en-US" sz="1700" dirty="0" smtClean="0"/>
              <a:t>Problems in EXPTIME are considered intractable since exponential functions grow too fast as </a:t>
            </a:r>
            <a:r>
              <a:rPr lang="en-US" sz="1700" i="1" dirty="0" smtClean="0"/>
              <a:t>n</a:t>
            </a:r>
            <a:r>
              <a:rPr lang="en-US" sz="1700" dirty="0" smtClean="0"/>
              <a:t> increases.</a:t>
            </a:r>
          </a:p>
          <a:p>
            <a:r>
              <a:rPr lang="en-US" sz="1700" dirty="0" smtClean="0"/>
              <a:t>Another class of problems known as </a:t>
            </a:r>
            <a:r>
              <a:rPr lang="en-US" sz="1700" b="1" dirty="0" smtClean="0"/>
              <a:t>NP problems </a:t>
            </a:r>
            <a:r>
              <a:rPr lang="en-US" sz="1700" dirty="0" smtClean="0"/>
              <a:t>or </a:t>
            </a:r>
            <a:r>
              <a:rPr lang="en-US" sz="1700" i="1" dirty="0" smtClean="0"/>
              <a:t>non-deterministic polynomial problems</a:t>
            </a:r>
            <a:r>
              <a:rPr lang="en-US" sz="1700" dirty="0" smtClean="0"/>
              <a:t> are those that take exponential time but would take only polynomial time if non-deterministic parallelism  is available.</a:t>
            </a:r>
          </a:p>
          <a:p>
            <a:r>
              <a:rPr lang="en-US" sz="1700" dirty="0" smtClean="0"/>
              <a:t>Examples of NP problems:</a:t>
            </a:r>
          </a:p>
          <a:p>
            <a:pPr lvl="1"/>
            <a:r>
              <a:rPr lang="en-US" sz="1700" dirty="0" smtClean="0"/>
              <a:t>Boolean </a:t>
            </a:r>
            <a:r>
              <a:rPr lang="en-US" sz="1700" dirty="0" err="1" smtClean="0"/>
              <a:t>Satisfiability</a:t>
            </a:r>
            <a:r>
              <a:rPr lang="en-US" sz="1700" dirty="0" smtClean="0"/>
              <a:t> problem in logic</a:t>
            </a:r>
          </a:p>
          <a:p>
            <a:pPr lvl="1"/>
            <a:r>
              <a:rPr lang="en-US" sz="1700" dirty="0" smtClean="0"/>
              <a:t>Hamiltonian Path problem and the vertex cover problem in graph theory</a:t>
            </a:r>
          </a:p>
          <a:p>
            <a:pPr lvl="1"/>
            <a:r>
              <a:rPr lang="en-US" sz="1700" dirty="0" smtClean="0"/>
              <a:t>Integer programming problem in operations research</a:t>
            </a:r>
          </a:p>
          <a:p>
            <a:pPr lvl="1"/>
            <a:r>
              <a:rPr lang="en-US" sz="1700" dirty="0" smtClean="0"/>
              <a:t>Protein structure prediction problem in biochemistry</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NP-Complete and NP-Hard Problems</a:t>
            </a:r>
            <a:endParaRPr lang="en-US" dirty="0"/>
          </a:p>
        </p:txBody>
      </p:sp>
      <p:sp>
        <p:nvSpPr>
          <p:cNvPr id="3" name="Content Placeholder 2"/>
          <p:cNvSpPr>
            <a:spLocks noGrp="1"/>
          </p:cNvSpPr>
          <p:nvPr>
            <p:ph idx="1"/>
          </p:nvPr>
        </p:nvSpPr>
        <p:spPr/>
        <p:txBody>
          <a:bodyPr>
            <a:normAutofit/>
          </a:bodyPr>
          <a:lstStyle/>
          <a:p>
            <a:r>
              <a:rPr lang="en-US" sz="1700" dirty="0" smtClean="0"/>
              <a:t>Complexity theory further classifies NP problems using the idea of problem reduction into the classes of </a:t>
            </a:r>
          </a:p>
          <a:p>
            <a:r>
              <a:rPr lang="en-US" sz="1700" i="1" dirty="0" smtClean="0"/>
              <a:t>NP-Complete</a:t>
            </a:r>
            <a:r>
              <a:rPr lang="en-US" sz="1700" dirty="0" smtClean="0"/>
              <a:t>  problems are those NP problems for which, given a solution, their validity can be verified in polynomial time. </a:t>
            </a:r>
          </a:p>
          <a:p>
            <a:pPr lvl="1"/>
            <a:r>
              <a:rPr lang="en-US" sz="1700" dirty="0" smtClean="0"/>
              <a:t>NP-Complete problems are the hardest problems in the class NP</a:t>
            </a:r>
          </a:p>
          <a:p>
            <a:pPr lvl="1"/>
            <a:r>
              <a:rPr lang="en-US" sz="1700" dirty="0" smtClean="0"/>
              <a:t>They are also NP-Hard problems such that any NP problem can be reduced to the problem in polynomial time. </a:t>
            </a:r>
          </a:p>
          <a:p>
            <a:pPr lvl="1"/>
            <a:r>
              <a:rPr lang="en-US" sz="1700" dirty="0" smtClean="0"/>
              <a:t>They are usually decision problems.</a:t>
            </a:r>
          </a:p>
          <a:p>
            <a:r>
              <a:rPr lang="en-US" sz="1700" i="1" dirty="0" smtClean="0"/>
              <a:t>NP-Hard</a:t>
            </a:r>
            <a:r>
              <a:rPr lang="en-US" sz="1700" dirty="0" smtClean="0"/>
              <a:t> problems are at least as hard as the hardest known NP problem. </a:t>
            </a:r>
          </a:p>
          <a:p>
            <a:pPr lvl="1"/>
            <a:r>
              <a:rPr lang="en-US" sz="1700" dirty="0" smtClean="0"/>
              <a:t>A problem is NP-Hard if and only if there exists an NP-Complete problem that is polynomial-time reducible to it. </a:t>
            </a:r>
          </a:p>
          <a:p>
            <a:pPr lvl="1"/>
            <a:r>
              <a:rPr lang="en-US" sz="1700" dirty="0" smtClean="0"/>
              <a:t>However, NP-Hard problems need not even be in the class NP. For example, the halting problem is NP-Hard but not NP-Complete. </a:t>
            </a:r>
          </a:p>
          <a:p>
            <a:pPr lvl="1"/>
            <a:r>
              <a:rPr lang="en-US" sz="1700" dirty="0" smtClean="0"/>
              <a:t>NP-Hard problems are usually optimization problems such as the well-known traveling salesman problem. </a:t>
            </a:r>
          </a:p>
          <a:p>
            <a:pPr lvl="1"/>
            <a:r>
              <a:rPr lang="en-US" sz="1700" dirty="0" smtClean="0"/>
              <a:t>It has been shown that there exist NP-Hard problems that are neither NP-Complete nor undecidable.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Complexity Classes</a:t>
            </a:r>
            <a:endParaRPr lang="en-US" dirty="0"/>
          </a:p>
        </p:txBody>
      </p:sp>
      <p:sp>
        <p:nvSpPr>
          <p:cNvPr id="3" name="Content Placeholder 2"/>
          <p:cNvSpPr>
            <a:spLocks noGrp="1"/>
          </p:cNvSpPr>
          <p:nvPr>
            <p:ph idx="1"/>
          </p:nvPr>
        </p:nvSpPr>
        <p:spPr/>
        <p:txBody>
          <a:bodyPr>
            <a:normAutofit/>
          </a:bodyPr>
          <a:lstStyle/>
          <a:p>
            <a:r>
              <a:rPr lang="en-US" sz="1700" dirty="0" smtClean="0"/>
              <a:t>PSPACE which is defined as the set of problems that take an amount of space (i.e., memory) that is polynomial in the size of the input. </a:t>
            </a:r>
          </a:p>
          <a:p>
            <a:r>
              <a:rPr lang="en-US" sz="1700" dirty="0" smtClean="0"/>
              <a:t>It turns out that the class PSPACE is larger than NP but smaller than EXPTIME. </a:t>
            </a:r>
          </a:p>
          <a:p>
            <a:r>
              <a:rPr lang="en-US" sz="1700" dirty="0" smtClean="0"/>
              <a:t>Moreover, it has been shown that the classes PSPACE and NPSPACE, that is, the set of problems that require a polynomial amount of space in a non-deterministic Turing Machine, are the same.</a:t>
            </a:r>
          </a:p>
          <a:p>
            <a:r>
              <a:rPr lang="en-US" sz="1700" dirty="0" smtClean="0"/>
              <a:t>There are NP problems that are neither P nor NP-Complete. An example of such a problem is the graph isomorphism problem in graph theory.</a:t>
            </a:r>
          </a:p>
          <a:p>
            <a:r>
              <a:rPr lang="en-US" sz="1700" dirty="0" smtClean="0"/>
              <a:t>Big question: P = NP?</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Classes</a:t>
            </a:r>
            <a:endParaRPr lang="en-IN" dirty="0"/>
          </a:p>
        </p:txBody>
      </p:sp>
      <p:pic>
        <p:nvPicPr>
          <p:cNvPr id="5" name="Content Placeholder 4" descr="C12F004.jpg"/>
          <p:cNvPicPr>
            <a:picLocks noGrp="1" noChangeAspect="1"/>
          </p:cNvPicPr>
          <p:nvPr>
            <p:ph idx="1"/>
          </p:nvPr>
        </p:nvPicPr>
        <p:blipFill>
          <a:blip r:embed="rId2" cstate="print"/>
          <a:stretch>
            <a:fillRect/>
          </a:stretch>
        </p:blipFill>
        <p:spPr>
          <a:xfrm>
            <a:off x="800100" y="986194"/>
            <a:ext cx="7543800" cy="4043006"/>
          </a:xfrm>
        </p:spPr>
      </p:pic>
      <p:sp>
        <p:nvSpPr>
          <p:cNvPr id="4" name="Slide Number Placeholder 3"/>
          <p:cNvSpPr>
            <a:spLocks noGrp="1"/>
          </p:cNvSpPr>
          <p:nvPr>
            <p:ph type="sldNum" sz="quarter" idx="12"/>
          </p:nvPr>
        </p:nvSpPr>
        <p:spPr/>
        <p:txBody>
          <a:bodyPr/>
          <a:lstStyle/>
          <a:p>
            <a:fld id="{F46CFAAC-42DA-48D0-8146-B16E9284243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Open Questions in Computing</a:t>
            </a:r>
            <a:endParaRPr lang="en-US" dirty="0"/>
          </a:p>
        </p:txBody>
      </p:sp>
      <p:sp>
        <p:nvSpPr>
          <p:cNvPr id="3" name="Content Placeholder 2"/>
          <p:cNvSpPr>
            <a:spLocks noGrp="1"/>
          </p:cNvSpPr>
          <p:nvPr>
            <p:ph idx="1"/>
          </p:nvPr>
        </p:nvSpPr>
        <p:spPr/>
        <p:txBody>
          <a:bodyPr>
            <a:normAutofit/>
          </a:bodyPr>
          <a:lstStyle/>
          <a:p>
            <a:pPr lvl="0"/>
            <a:r>
              <a:rPr lang="en-US" sz="1700" dirty="0" smtClean="0"/>
              <a:t>Why are DFA and NFA equivalent but not NPDA and DPDA? </a:t>
            </a:r>
          </a:p>
          <a:p>
            <a:pPr lvl="0"/>
            <a:r>
              <a:rPr lang="en-US" sz="1700" dirty="0" smtClean="0"/>
              <a:t>Why does it take non-determinism to deal with context-free grammars? </a:t>
            </a:r>
          </a:p>
          <a:p>
            <a:pPr lvl="0"/>
            <a:r>
              <a:rPr lang="en-US" sz="1700" dirty="0" smtClean="0"/>
              <a:t>If we allow the input to be processed in two left-to-right passes instead of one, will non-determinism go away?</a:t>
            </a:r>
          </a:p>
          <a:p>
            <a:pPr lvl="0"/>
            <a:r>
              <a:rPr lang="en-US" sz="1700" dirty="0" smtClean="0"/>
              <a:t>In non-determinism, who throws the dice to get it right every time? Is it magic?</a:t>
            </a:r>
          </a:p>
          <a:p>
            <a:pPr lvl="0"/>
            <a:r>
              <a:rPr lang="en-US" sz="1700" dirty="0" smtClean="0"/>
              <a:t>Can we ever build a non-deterministic machine? Can unlimited parallelism implement non-determinism? Using multi-core processors, multithreading?</a:t>
            </a:r>
          </a:p>
          <a:p>
            <a:pPr lvl="0"/>
            <a:r>
              <a:rPr lang="en-US" sz="1700" dirty="0" smtClean="0"/>
              <a:t>Is there a different, new model of the very idea of computing that changes all the equivalences and distinctions? Is it more powerful than the Turing Machine? </a:t>
            </a:r>
          </a:p>
          <a:p>
            <a:pPr lvl="0"/>
            <a:r>
              <a:rPr lang="en-US" sz="1700" dirty="0" smtClean="0"/>
              <a:t>Do these statements hold good in radically different computing architectures ? </a:t>
            </a:r>
          </a:p>
          <a:p>
            <a:pPr lvl="0"/>
            <a:r>
              <a:rPr lang="en-US" sz="1700" dirty="0" smtClean="0"/>
              <a:t>Can the human mind handle non-determinism? Without a serialized backtracking implementation?</a:t>
            </a:r>
          </a:p>
          <a:p>
            <a:r>
              <a:rPr lang="en-US" sz="1700" dirty="0" smtClean="0"/>
              <a:t>Is P = NP?</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Recall</a:t>
            </a:r>
            <a:endParaRPr lang="en-US" dirty="0"/>
          </a:p>
        </p:txBody>
      </p:sp>
      <p:sp>
        <p:nvSpPr>
          <p:cNvPr id="3" name="Content Placeholder 2"/>
          <p:cNvSpPr>
            <a:spLocks noGrp="1"/>
          </p:cNvSpPr>
          <p:nvPr>
            <p:ph idx="1"/>
          </p:nvPr>
        </p:nvSpPr>
        <p:spPr/>
        <p:txBody>
          <a:bodyPr>
            <a:normAutofit/>
          </a:bodyPr>
          <a:lstStyle/>
          <a:p>
            <a:r>
              <a:rPr lang="en-US" sz="1700" dirty="0" smtClean="0"/>
              <a:t>The language </a:t>
            </a:r>
            <a:r>
              <a:rPr lang="en-US" sz="1700" dirty="0" err="1" smtClean="0"/>
              <a:t>L</a:t>
            </a:r>
            <a:r>
              <a:rPr lang="en-US" sz="1700" baseline="-25000" dirty="0" err="1" smtClean="0"/>
              <a:t>Diag</a:t>
            </a:r>
            <a:r>
              <a:rPr lang="en-US" sz="1700" dirty="0" smtClean="0"/>
              <a:t> from Chapter 11 which is recursively enumerable (but its complement </a:t>
            </a:r>
            <a:r>
              <a:rPr lang="en-US" sz="1700" dirty="0" err="1" smtClean="0"/>
              <a:t>L</a:t>
            </a:r>
            <a:r>
              <a:rPr lang="en-US" sz="1700" baseline="-25000" dirty="0" err="1" smtClean="0"/>
              <a:t>Non</a:t>
            </a:r>
            <a:r>
              <a:rPr lang="en-US" sz="1700" baseline="-25000" dirty="0" smtClean="0"/>
              <a:t>-RE</a:t>
            </a:r>
            <a:r>
              <a:rPr lang="en-US" sz="1700" dirty="0" smtClean="0"/>
              <a:t> is not,) is a very peculiar language: </a:t>
            </a:r>
          </a:p>
          <a:p>
            <a:pPr lvl="1"/>
            <a:r>
              <a:rPr lang="en-US" sz="1700" dirty="0" smtClean="0"/>
              <a:t>It has an enumeration procedure</a:t>
            </a:r>
          </a:p>
          <a:p>
            <a:pPr lvl="1"/>
            <a:r>
              <a:rPr lang="en-US" sz="1700" dirty="0" smtClean="0"/>
              <a:t>However, it has no membership function</a:t>
            </a:r>
          </a:p>
          <a:p>
            <a:r>
              <a:rPr lang="en-US" sz="1700" dirty="0" smtClean="0"/>
              <a:t>The Turing Machine can recall and list any member of this language (or set), but it is unable to recognize any of them. </a:t>
            </a:r>
          </a:p>
          <a:p>
            <a:r>
              <a:rPr lang="en-US" sz="1700" dirty="0" smtClean="0"/>
              <a:t>Normal human cognitive behavior suggests the opposite: Recognition is easier than recall. </a:t>
            </a:r>
          </a:p>
          <a:p>
            <a:r>
              <a:rPr lang="en-US" sz="1700" dirty="0" smtClean="0"/>
              <a:t>Computation, as we have modeled it using Turing Machines, however, seems to find it easy to enumerate (recall) than verify (recognize). </a:t>
            </a:r>
          </a:p>
          <a:p>
            <a:r>
              <a:rPr lang="en-US" sz="1700" dirty="0" smtClean="0"/>
              <a:t>Perhaps, we have been doing it all wrong: this is not the right model of computation if our objective is to figure out what is going on in the human mind!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Once Again (from Chapter 1)</a:t>
            </a:r>
            <a:endParaRPr lang="en-US" dirty="0"/>
          </a:p>
        </p:txBody>
      </p:sp>
      <p:sp>
        <p:nvSpPr>
          <p:cNvPr id="3" name="Content Placeholder 2"/>
          <p:cNvSpPr>
            <a:spLocks noGrp="1"/>
          </p:cNvSpPr>
          <p:nvPr>
            <p:ph idx="1"/>
          </p:nvPr>
        </p:nvSpPr>
        <p:spPr/>
        <p:txBody>
          <a:bodyPr>
            <a:normAutofit/>
          </a:bodyPr>
          <a:lstStyle/>
          <a:p>
            <a:pPr lvl="0"/>
            <a:r>
              <a:rPr lang="en-IN" sz="1700" dirty="0" smtClean="0"/>
              <a:t>Why computers have all our pictures in high definition but cannot recognize any of us?</a:t>
            </a:r>
            <a:endParaRPr lang="en-US" sz="1700" dirty="0" smtClean="0"/>
          </a:p>
          <a:p>
            <a:pPr lvl="0"/>
            <a:r>
              <a:rPr lang="en-IN" sz="1700" dirty="0" smtClean="0"/>
              <a:t>Why computers can be our accountant but not our secretary?</a:t>
            </a:r>
            <a:endParaRPr lang="en-US" sz="1700" dirty="0" smtClean="0"/>
          </a:p>
          <a:p>
            <a:pPr lvl="0"/>
            <a:r>
              <a:rPr lang="en-IN" sz="1700" dirty="0" smtClean="0"/>
              <a:t>Why computers can calculate so accurately but still have errors (as in “computer errors”)?</a:t>
            </a:r>
            <a:endParaRPr lang="en-US" sz="1700" dirty="0" smtClean="0"/>
          </a:p>
          <a:p>
            <a:pPr lvl="0"/>
            <a:r>
              <a:rPr lang="en-IN" sz="1700" dirty="0" smtClean="0"/>
              <a:t>Why computers have entire dictionaries but don’t understand a word?</a:t>
            </a:r>
            <a:endParaRPr lang="en-US" sz="1700" dirty="0" smtClean="0"/>
          </a:p>
          <a:p>
            <a:pPr lvl="0"/>
            <a:r>
              <a:rPr lang="en-IN" sz="1700" dirty="0" smtClean="0"/>
              <a:t>Why computers need programming?</a:t>
            </a:r>
            <a:endParaRPr lang="en-US" sz="1700" dirty="0" smtClean="0"/>
          </a:p>
          <a:p>
            <a:pPr lvl="0"/>
            <a:r>
              <a:rPr lang="en-IN" sz="1700" dirty="0" smtClean="0"/>
              <a:t>Why computers can run medical systems but can’t cure themselves of viruses?</a:t>
            </a:r>
            <a:endParaRPr lang="en-US" sz="1700" dirty="0" smtClean="0"/>
          </a:p>
          <a:p>
            <a:r>
              <a:rPr lang="en-IN" sz="1700" dirty="0" smtClean="0"/>
              <a:t>Why a Web search engine does not distinguish  mouse (the animal) from mouse (the computer gadget)?</a:t>
            </a:r>
            <a:endParaRPr lang="en-US" sz="1700"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normAutofit/>
          </a:bodyPr>
          <a:lstStyle/>
          <a:p>
            <a:r>
              <a:rPr lang="en-US" sz="1700" b="1" dirty="0" smtClean="0"/>
              <a:t>Theorem 33:</a:t>
            </a:r>
            <a:r>
              <a:rPr lang="en-US" sz="1700" dirty="0" smtClean="0"/>
              <a:t> Undecidability of the Halting problem: The halting problem of Turing machines is undecidable. </a:t>
            </a:r>
            <a:endParaRPr lang="en-US" sz="1700" b="1" dirty="0" smtClean="0"/>
          </a:p>
          <a:p>
            <a:r>
              <a:rPr lang="en-US" sz="1700" b="1" dirty="0" smtClean="0"/>
              <a:t>Theorem 34:</a:t>
            </a:r>
            <a:r>
              <a:rPr lang="en-US" sz="1700" dirty="0" smtClean="0"/>
              <a:t> Equivalence of MPCP and derivation: A solution to the Modified Post Correspondence Problem is equivalent to a derivation in an unrestricted grammar.</a:t>
            </a:r>
            <a:endParaRPr lang="en-US" sz="1700" b="1" dirty="0" smtClean="0"/>
          </a:p>
          <a:p>
            <a:r>
              <a:rPr lang="en-US" sz="1700" b="1" dirty="0" smtClean="0"/>
              <a:t>Theorem 35:</a:t>
            </a:r>
            <a:r>
              <a:rPr lang="en-US" sz="1700" dirty="0" smtClean="0"/>
              <a:t> Undecidability of PCP: The Post Correspondence Problem is </a:t>
            </a:r>
            <a:r>
              <a:rPr lang="en-US" sz="1700" dirty="0" err="1" smtClean="0"/>
              <a:t>undecidable</a:t>
            </a:r>
            <a:r>
              <a:rPr lang="en-US" sz="1700" dirty="0" smtClean="0"/>
              <a:t>.</a:t>
            </a:r>
            <a:endParaRPr lang="en-US" sz="1700" b="1" dirty="0" smtClean="0"/>
          </a:p>
          <a:p>
            <a:r>
              <a:rPr lang="en-US" sz="1700" b="1" dirty="0" smtClean="0"/>
              <a:t>Theorem 36:</a:t>
            </a:r>
            <a:r>
              <a:rPr lang="en-US" sz="1700" dirty="0" smtClean="0"/>
              <a:t> Rice’s Theorem on undecidable problems: Any nontrivial property of recursively enumerable languages is undecidable.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Correspondence Problem</a:t>
            </a:r>
            <a:endParaRPr lang="en-US" dirty="0"/>
          </a:p>
        </p:txBody>
      </p:sp>
      <p:sp>
        <p:nvSpPr>
          <p:cNvPr id="3" name="Content Placeholder 2"/>
          <p:cNvSpPr>
            <a:spLocks noGrp="1"/>
          </p:cNvSpPr>
          <p:nvPr>
            <p:ph idx="1"/>
          </p:nvPr>
        </p:nvSpPr>
        <p:spPr/>
        <p:txBody>
          <a:bodyPr>
            <a:normAutofit/>
          </a:bodyPr>
          <a:lstStyle/>
          <a:p>
            <a:r>
              <a:rPr lang="en-US" sz="1700" dirty="0" smtClean="0"/>
              <a:t>The general case of the PCP is more complex. </a:t>
            </a:r>
          </a:p>
          <a:p>
            <a:r>
              <a:rPr lang="en-US" sz="1700" dirty="0" smtClean="0"/>
              <a:t>What if we allow repetitions of strings? That is, each </a:t>
            </a:r>
            <a:r>
              <a:rPr lang="en-US" sz="1700" dirty="0" err="1" smtClean="0"/>
              <a:t>w</a:t>
            </a:r>
            <a:r>
              <a:rPr lang="en-US" sz="1700" baseline="-25000" dirty="0" err="1" smtClean="0"/>
              <a:t>i</a:t>
            </a:r>
            <a:r>
              <a:rPr lang="en-US" sz="1700" dirty="0" smtClean="0"/>
              <a:t> or v</a:t>
            </a:r>
            <a:r>
              <a:rPr lang="en-US" sz="1700" baseline="-25000" dirty="0" smtClean="0"/>
              <a:t>i</a:t>
            </a:r>
            <a:r>
              <a:rPr lang="en-US" sz="1700" dirty="0" smtClean="0"/>
              <a:t> can be used any number of times in the concatenations. </a:t>
            </a:r>
          </a:p>
          <a:p>
            <a:r>
              <a:rPr lang="en-US" sz="1700" dirty="0" smtClean="0"/>
              <a:t>As such, there is no limit on the length of the concatenations, although we only consider finite numbers of concatenations as solutions to the PCP. </a:t>
            </a:r>
          </a:p>
          <a:p>
            <a:r>
              <a:rPr lang="en-US" sz="1700" dirty="0" smtClean="0"/>
              <a:t>There are instances of the PCP that have no solution if repetitions are not allowed but do present solutions when repetitions are included (see Example 12.2).</a:t>
            </a:r>
          </a:p>
          <a:p>
            <a:r>
              <a:rPr lang="en-US" sz="1700" dirty="0" smtClean="0"/>
              <a:t>What is a good algorithm to solve the Post Correspondence Problem? </a:t>
            </a:r>
          </a:p>
          <a:p>
            <a:r>
              <a:rPr lang="en-US" sz="1700" dirty="0" smtClean="0"/>
              <a:t>There is no algorithm!</a:t>
            </a:r>
          </a:p>
          <a:p>
            <a:r>
              <a:rPr lang="en-US" sz="1700" dirty="0" smtClean="0"/>
              <a:t>PCP is not computable! It is an undecidable problem!</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A practical problem in string matching known as the Post Correspondence Problem (PCP) has no algorithmic solution. It is an undecidable problem.</a:t>
            </a:r>
          </a:p>
          <a:p>
            <a:pPr lvl="0"/>
            <a:r>
              <a:rPr lang="en-US" sz="1700" dirty="0" smtClean="0"/>
              <a:t>It can be shown that solving the Post Correspondence Problem corresponds to deriving a string in an unrestricted grammar. </a:t>
            </a:r>
          </a:p>
          <a:p>
            <a:pPr lvl="0"/>
            <a:r>
              <a:rPr lang="en-US" sz="1700" dirty="0" smtClean="0"/>
              <a:t>If PCP is solvable, then we have a membership function for all unrestricted grammars. This would make every recursively enumerable language recursive. This is not the case as we know from the diagonalization argument (in Chapter 11).</a:t>
            </a:r>
          </a:p>
          <a:p>
            <a:pPr lvl="0"/>
            <a:r>
              <a:rPr lang="en-US" sz="1700" dirty="0" smtClean="0"/>
              <a:t>There is no algorithmic solution to PCP because of the halting problem of Turing Machines.</a:t>
            </a:r>
          </a:p>
          <a:p>
            <a:pPr lvl="0"/>
            <a:r>
              <a:rPr lang="en-US" sz="1700" dirty="0" smtClean="0"/>
              <a:t>Turing Machines suffer from the halting problem when presented with certain inputs that do not belong to the language of the machine. This situation arises when the problem is undecidable, that is, when the language is recursively enumerable but not recursive.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IN" dirty="0"/>
          </a:p>
        </p:txBody>
      </p:sp>
      <p:sp>
        <p:nvSpPr>
          <p:cNvPr id="3" name="Content Placeholder 2"/>
          <p:cNvSpPr>
            <a:spLocks noGrp="1"/>
          </p:cNvSpPr>
          <p:nvPr>
            <p:ph idx="1"/>
          </p:nvPr>
        </p:nvSpPr>
        <p:spPr/>
        <p:txBody>
          <a:bodyPr>
            <a:normAutofit/>
          </a:bodyPr>
          <a:lstStyle/>
          <a:p>
            <a:pPr lvl="0"/>
            <a:r>
              <a:rPr lang="en-US" sz="1700" dirty="0" smtClean="0"/>
              <a:t>It is not possible to build a universal oracle machine that would answer any question and determine the truth of any given statement. This is why all formal mathematical systems suffer from Gödel’s incompleteness. </a:t>
            </a:r>
          </a:p>
          <a:p>
            <a:pPr lvl="0"/>
            <a:r>
              <a:rPr lang="en-US" sz="1700" dirty="0" smtClean="0"/>
              <a:t>If there is no halting problem for Turing Machines, we can build a decider machine for every recursively enumerable language, thereby making the language recursive. Again, this is not possible. </a:t>
            </a:r>
          </a:p>
          <a:p>
            <a:pPr lvl="0"/>
            <a:r>
              <a:rPr lang="en-US" sz="1700" dirty="0" smtClean="0"/>
              <a:t>Apart from PCP, there are a number of undecidable (or incomputable) problems including some practical problems in context-free grammars. They show the limitation of algorithmic computation.</a:t>
            </a:r>
          </a:p>
          <a:p>
            <a:pPr lvl="0"/>
            <a:r>
              <a:rPr lang="en-US" sz="1700" dirty="0" smtClean="0"/>
              <a:t>Other models of computation such as Post Machines and recursive functions are equivalent to Turing Machines.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Computable problems are classified into a number of complexity classes on the basis of the inherent difficulty of solving various problems. A problem is shown to belong to a class by reducing a known problem in the class to the given problem. </a:t>
            </a:r>
          </a:p>
          <a:p>
            <a:pPr lvl="0"/>
            <a:r>
              <a:rPr lang="en-US" sz="1700" dirty="0" smtClean="0"/>
              <a:t>At this time it is unknown whether the class of problems that can be solved in polynomial time is equivalent to the class of nondeterministic-polynomial problems, that is, whether P = NP?</a:t>
            </a:r>
          </a:p>
          <a:p>
            <a:r>
              <a:rPr lang="en-US" sz="1700" dirty="0" smtClean="0"/>
              <a:t>Modern computers based on Turing’s model of a stored-program computing machine are very good at storing and recalling large amounts of data but they are unable to recognize faces, voices, handwritings or other patterns. The human mind, on the other hand, is very good at recognition and rather poor in memorizing and recalling large amounts of data. This difference between abilities for recognition and recall appears to indicate that the human mind does not work according Turing’s model of computing.</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12</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43</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PCP: Example 12.1</a:t>
            </a:r>
            <a:endParaRPr lang="en-IN" dirty="0"/>
          </a:p>
        </p:txBody>
      </p:sp>
      <p:sp>
        <p:nvSpPr>
          <p:cNvPr id="3" name="Content Placeholder 2"/>
          <p:cNvSpPr>
            <a:spLocks noGrp="1"/>
          </p:cNvSpPr>
          <p:nvPr>
            <p:ph idx="1"/>
          </p:nvPr>
        </p:nvSpPr>
        <p:spPr/>
        <p:txBody>
          <a:bodyPr>
            <a:normAutofit/>
          </a:bodyPr>
          <a:lstStyle/>
          <a:p>
            <a:r>
              <a:rPr lang="en-US" sz="1700" dirty="0" smtClean="0"/>
              <a:t>Consider</a:t>
            </a:r>
          </a:p>
          <a:p>
            <a:pPr algn="ctr">
              <a:buNone/>
            </a:pPr>
            <a:r>
              <a:rPr lang="en-US" sz="1700" dirty="0" smtClean="0"/>
              <a:t>	</a:t>
            </a:r>
            <a:r>
              <a:rPr lang="en-US" sz="1700" i="1" dirty="0" smtClean="0"/>
              <a:t>W</a:t>
            </a:r>
            <a:r>
              <a:rPr lang="en-US" sz="1700" dirty="0" smtClean="0"/>
              <a:t> = {</a:t>
            </a:r>
            <a:r>
              <a:rPr lang="en-US" sz="1700" i="1" dirty="0" smtClean="0"/>
              <a:t>bb</a:t>
            </a:r>
            <a:r>
              <a:rPr lang="en-US" sz="1700" dirty="0" smtClean="0"/>
              <a:t>, </a:t>
            </a:r>
            <a:r>
              <a:rPr lang="en-US" sz="1700" i="1" dirty="0" smtClean="0"/>
              <a:t>baa</a:t>
            </a:r>
            <a:r>
              <a:rPr lang="en-US" sz="1700" dirty="0" smtClean="0"/>
              <a:t>, </a:t>
            </a:r>
            <a:r>
              <a:rPr lang="en-US" sz="1700" i="1" dirty="0" err="1" smtClean="0"/>
              <a:t>bbb</a:t>
            </a:r>
            <a:r>
              <a:rPr lang="en-US" sz="1700" dirty="0" smtClean="0"/>
              <a:t>} </a:t>
            </a:r>
          </a:p>
          <a:p>
            <a:pPr algn="ctr">
              <a:buNone/>
            </a:pPr>
            <a:r>
              <a:rPr lang="en-US" sz="1700" dirty="0" smtClean="0"/>
              <a:t>	</a:t>
            </a:r>
            <a:r>
              <a:rPr lang="en-US" sz="1700" i="1" dirty="0" smtClean="0"/>
              <a:t>V</a:t>
            </a:r>
            <a:r>
              <a:rPr lang="en-US" sz="1700" dirty="0" smtClean="0"/>
              <a:t>  = {</a:t>
            </a:r>
            <a:r>
              <a:rPr lang="en-US" sz="1700" i="1" dirty="0" err="1" smtClean="0"/>
              <a:t>bbb</a:t>
            </a:r>
            <a:r>
              <a:rPr lang="en-US" sz="1700" dirty="0" smtClean="0"/>
              <a:t>, </a:t>
            </a:r>
            <a:r>
              <a:rPr lang="en-US" sz="1700" i="1" dirty="0" err="1" smtClean="0"/>
              <a:t>aab</a:t>
            </a:r>
            <a:r>
              <a:rPr lang="en-US" sz="1700" dirty="0" smtClean="0"/>
              <a:t>, </a:t>
            </a:r>
            <a:r>
              <a:rPr lang="en-US" sz="1700" i="1" dirty="0" smtClean="0"/>
              <a:t>bb</a:t>
            </a:r>
            <a:r>
              <a:rPr lang="en-US" sz="1700" dirty="0" smtClean="0"/>
              <a:t>}</a:t>
            </a:r>
          </a:p>
          <a:p>
            <a:r>
              <a:rPr lang="en-US" sz="1700" dirty="0" smtClean="0"/>
              <a:t>Let us try: </a:t>
            </a:r>
            <a:r>
              <a:rPr lang="en-US" sz="1700" i="1" dirty="0" smtClean="0"/>
              <a:t>i</a:t>
            </a:r>
            <a:r>
              <a:rPr lang="en-US" sz="1700" baseline="-25000" dirty="0" smtClean="0"/>
              <a:t>1</a:t>
            </a:r>
            <a:r>
              <a:rPr lang="en-US" sz="1700" dirty="0" smtClean="0"/>
              <a:t> = 1, </a:t>
            </a:r>
            <a:r>
              <a:rPr lang="en-US" sz="1700" i="1" dirty="0" smtClean="0"/>
              <a:t>i</a:t>
            </a:r>
            <a:r>
              <a:rPr lang="en-US" sz="1700" baseline="-25000" dirty="0" smtClean="0"/>
              <a:t>2</a:t>
            </a:r>
            <a:r>
              <a:rPr lang="en-US" sz="1700" dirty="0" smtClean="0"/>
              <a:t> = 2 and </a:t>
            </a:r>
            <a:r>
              <a:rPr lang="en-US" sz="1700" i="1" dirty="0" smtClean="0"/>
              <a:t>i</a:t>
            </a:r>
            <a:r>
              <a:rPr lang="en-US" sz="1700" baseline="-25000" dirty="0" smtClean="0"/>
              <a:t>3</a:t>
            </a:r>
            <a:r>
              <a:rPr lang="en-US" sz="1700" dirty="0" smtClean="0"/>
              <a:t> = 3, and </a:t>
            </a:r>
          </a:p>
          <a:p>
            <a:pPr algn="ctr">
              <a:buNone/>
            </a:pPr>
            <a:r>
              <a:rPr lang="en-US" sz="1700" i="1" dirty="0" smtClean="0"/>
              <a:t>w</a:t>
            </a:r>
            <a:r>
              <a:rPr lang="en-US" sz="1700" i="1" baseline="-25000" dirty="0" smtClean="0"/>
              <a:t>i</a:t>
            </a:r>
            <a:r>
              <a:rPr lang="en-US" sz="1700" baseline="-25000" dirty="0" smtClean="0"/>
              <a:t>1</a:t>
            </a:r>
            <a:r>
              <a:rPr lang="en-US" sz="1700" dirty="0" smtClean="0"/>
              <a:t>.</a:t>
            </a:r>
            <a:r>
              <a:rPr lang="en-US" sz="1700" i="1" dirty="0" smtClean="0"/>
              <a:t>w</a:t>
            </a:r>
            <a:r>
              <a:rPr lang="en-US" sz="1700" i="1" baseline="-25000" dirty="0" smtClean="0"/>
              <a:t>i</a:t>
            </a:r>
            <a:r>
              <a:rPr lang="en-US" sz="1700" baseline="-25000" dirty="0" smtClean="0"/>
              <a:t>2</a:t>
            </a:r>
            <a:r>
              <a:rPr lang="en-US" sz="1700" dirty="0" smtClean="0"/>
              <a:t>.</a:t>
            </a:r>
            <a:r>
              <a:rPr lang="en-US" sz="1700" i="1" dirty="0" smtClean="0"/>
              <a:t>w</a:t>
            </a:r>
            <a:r>
              <a:rPr lang="en-US" sz="1700" i="1" baseline="-25000" dirty="0" smtClean="0"/>
              <a:t>i</a:t>
            </a:r>
            <a:r>
              <a:rPr lang="en-US" sz="1700" baseline="-25000" dirty="0" smtClean="0"/>
              <a:t>3</a:t>
            </a:r>
            <a:r>
              <a:rPr lang="en-US" sz="1700" dirty="0" smtClean="0"/>
              <a:t> = </a:t>
            </a:r>
            <a:r>
              <a:rPr lang="en-US" sz="1700" i="1" dirty="0" err="1" smtClean="0"/>
              <a:t>bb.baa.bbb</a:t>
            </a:r>
            <a:r>
              <a:rPr lang="en-US" sz="1700" dirty="0" smtClean="0"/>
              <a:t> = </a:t>
            </a:r>
          </a:p>
          <a:p>
            <a:pPr algn="ctr">
              <a:buNone/>
            </a:pPr>
            <a:r>
              <a:rPr lang="en-US" sz="1700" i="1" dirty="0" smtClean="0"/>
              <a:t>v</a:t>
            </a:r>
            <a:r>
              <a:rPr lang="en-US" sz="1700" i="1" baseline="-25000" dirty="0" smtClean="0"/>
              <a:t>i</a:t>
            </a:r>
            <a:r>
              <a:rPr lang="en-US" sz="1700" baseline="-25000" dirty="0" smtClean="0"/>
              <a:t>1</a:t>
            </a:r>
            <a:r>
              <a:rPr lang="en-US" sz="1700" dirty="0" smtClean="0"/>
              <a:t>.</a:t>
            </a:r>
            <a:r>
              <a:rPr lang="en-US" sz="1700" i="1" dirty="0" smtClean="0"/>
              <a:t>v</a:t>
            </a:r>
            <a:r>
              <a:rPr lang="en-US" sz="1700" i="1" baseline="-25000" dirty="0" smtClean="0"/>
              <a:t>i</a:t>
            </a:r>
            <a:r>
              <a:rPr lang="en-US" sz="1700" baseline="-25000" dirty="0" smtClean="0"/>
              <a:t>2</a:t>
            </a:r>
            <a:r>
              <a:rPr lang="en-US" sz="1700" dirty="0" smtClean="0"/>
              <a:t>.</a:t>
            </a:r>
            <a:r>
              <a:rPr lang="en-US" sz="1700" i="1" dirty="0" smtClean="0"/>
              <a:t>v</a:t>
            </a:r>
            <a:r>
              <a:rPr lang="en-US" sz="1700" i="1" baseline="-25000" dirty="0" smtClean="0"/>
              <a:t>i</a:t>
            </a:r>
            <a:r>
              <a:rPr lang="en-US" sz="1700" baseline="-25000" dirty="0" smtClean="0"/>
              <a:t>3</a:t>
            </a:r>
            <a:r>
              <a:rPr lang="en-US" sz="1700" dirty="0" smtClean="0"/>
              <a:t>  = </a:t>
            </a:r>
            <a:r>
              <a:rPr lang="en-US" sz="1700" i="1" dirty="0" smtClean="0"/>
              <a:t>bbb.aab.bb</a:t>
            </a:r>
            <a:r>
              <a:rPr lang="en-US" sz="1700" dirty="0" smtClean="0"/>
              <a:t> = </a:t>
            </a:r>
            <a:r>
              <a:rPr lang="en-US" sz="1700" i="1" dirty="0" err="1" smtClean="0"/>
              <a:t>bbbaabbb</a:t>
            </a:r>
            <a:endParaRPr lang="en-US" sz="1700" dirty="0" smtClean="0"/>
          </a:p>
          <a:p>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PCP: Example 12.2</a:t>
            </a:r>
            <a:endParaRPr lang="en-IN" dirty="0"/>
          </a:p>
        </p:txBody>
      </p:sp>
      <p:sp>
        <p:nvSpPr>
          <p:cNvPr id="3" name="Content Placeholder 2"/>
          <p:cNvSpPr>
            <a:spLocks noGrp="1"/>
          </p:cNvSpPr>
          <p:nvPr>
            <p:ph idx="1"/>
          </p:nvPr>
        </p:nvSpPr>
        <p:spPr/>
        <p:txBody>
          <a:bodyPr>
            <a:normAutofit/>
          </a:bodyPr>
          <a:lstStyle/>
          <a:p>
            <a:r>
              <a:rPr lang="en-US" sz="1700" dirty="0" smtClean="0"/>
              <a:t>Consider another PCP instance: </a:t>
            </a:r>
          </a:p>
          <a:p>
            <a:pPr algn="ctr">
              <a:buNone/>
            </a:pPr>
            <a:r>
              <a:rPr lang="en-US" sz="1700" i="1" dirty="0" smtClean="0"/>
              <a:t>W</a:t>
            </a:r>
            <a:r>
              <a:rPr lang="en-US" sz="1700" dirty="0" smtClean="0"/>
              <a:t> = {</a:t>
            </a:r>
            <a:r>
              <a:rPr lang="en-US" sz="1700" i="1" dirty="0" smtClean="0"/>
              <a:t>a, </a:t>
            </a:r>
            <a:r>
              <a:rPr lang="en-US" sz="1700" i="1" dirty="0" err="1" smtClean="0"/>
              <a:t>ab</a:t>
            </a:r>
            <a:r>
              <a:rPr lang="en-US" sz="1700" i="1" dirty="0" smtClean="0"/>
              <a:t>, </a:t>
            </a:r>
            <a:r>
              <a:rPr lang="en-US" sz="1700" i="1" dirty="0" err="1" smtClean="0"/>
              <a:t>bba</a:t>
            </a:r>
            <a:r>
              <a:rPr lang="en-US" sz="1700" dirty="0" smtClean="0"/>
              <a:t>} </a:t>
            </a:r>
          </a:p>
          <a:p>
            <a:pPr algn="ctr">
              <a:buNone/>
            </a:pPr>
            <a:r>
              <a:rPr lang="en-US" sz="1700" i="1" dirty="0" smtClean="0"/>
              <a:t>V </a:t>
            </a:r>
            <a:r>
              <a:rPr lang="en-US" sz="1700" dirty="0" smtClean="0"/>
              <a:t> = {</a:t>
            </a:r>
            <a:r>
              <a:rPr lang="en-US" sz="1700" i="1" dirty="0" smtClean="0"/>
              <a:t>baa, </a:t>
            </a:r>
            <a:r>
              <a:rPr lang="en-US" sz="1700" i="1" dirty="0" err="1" smtClean="0"/>
              <a:t>aa</a:t>
            </a:r>
            <a:r>
              <a:rPr lang="en-US" sz="1700" i="1" dirty="0" smtClean="0"/>
              <a:t>, bb</a:t>
            </a:r>
            <a:r>
              <a:rPr lang="en-US" sz="1700" dirty="0" smtClean="0"/>
              <a:t>}</a:t>
            </a:r>
          </a:p>
          <a:p>
            <a:r>
              <a:rPr lang="en-US" sz="1700" dirty="0" smtClean="0"/>
              <a:t> What is a good algorithm for solving this problem? </a:t>
            </a:r>
          </a:p>
          <a:p>
            <a:pPr lvl="0"/>
            <a:r>
              <a:rPr lang="en-US" sz="1700" dirty="0" smtClean="0"/>
              <a:t>Can we apply an exhaustive search by considering all possible permutations? </a:t>
            </a:r>
          </a:p>
          <a:p>
            <a:r>
              <a:rPr lang="en-IN" sz="1700" dirty="0" smtClean="0"/>
              <a:t>Solution:</a:t>
            </a:r>
          </a:p>
          <a:p>
            <a:pPr algn="ctr">
              <a:buNone/>
            </a:pPr>
            <a:r>
              <a:rPr lang="en-US" sz="1700" i="1" dirty="0" smtClean="0"/>
              <a:t>w</a:t>
            </a:r>
            <a:r>
              <a:rPr lang="en-US" sz="1700" baseline="-25000" dirty="0" smtClean="0"/>
              <a:t>3</a:t>
            </a:r>
            <a:r>
              <a:rPr lang="en-US" sz="1700" dirty="0" smtClean="0"/>
              <a:t>.</a:t>
            </a:r>
            <a:r>
              <a:rPr lang="en-US" sz="1700" i="1" dirty="0" smtClean="0"/>
              <a:t>w</a:t>
            </a:r>
            <a:r>
              <a:rPr lang="en-US" sz="1700" baseline="-25000" dirty="0" smtClean="0"/>
              <a:t>2</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1 </a:t>
            </a:r>
            <a:r>
              <a:rPr lang="en-US" sz="1700" dirty="0" smtClean="0"/>
              <a:t>= </a:t>
            </a:r>
            <a:r>
              <a:rPr lang="en-US" sz="1700" i="1" dirty="0" err="1" smtClean="0"/>
              <a:t>bba.ab.bba.a</a:t>
            </a:r>
            <a:r>
              <a:rPr lang="en-US" sz="1700" dirty="0" smtClean="0"/>
              <a:t> </a:t>
            </a:r>
          </a:p>
          <a:p>
            <a:pPr algn="ctr">
              <a:buNone/>
            </a:pPr>
            <a:r>
              <a:rPr lang="en-US" sz="1700" dirty="0" smtClean="0"/>
              <a:t>	</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2</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1</a:t>
            </a:r>
            <a:r>
              <a:rPr lang="en-US" sz="1700" dirty="0" smtClean="0"/>
              <a:t>     = </a:t>
            </a:r>
            <a:r>
              <a:rPr lang="en-US" sz="1700" i="1" dirty="0" err="1" smtClean="0"/>
              <a:t>bb.aa.bb.baa</a:t>
            </a:r>
            <a:endParaRPr lang="en-US" sz="1700" dirty="0" smtClean="0"/>
          </a:p>
          <a:p>
            <a:r>
              <a:rPr lang="en-IN" sz="1700" dirty="0" smtClean="0"/>
              <a:t>Note that there are further solutions:</a:t>
            </a:r>
          </a:p>
          <a:p>
            <a:pPr algn="ctr">
              <a:buNone/>
            </a:pPr>
            <a:r>
              <a:rPr lang="en-US" sz="1700" i="1" dirty="0" smtClean="0"/>
              <a:t>w</a:t>
            </a:r>
            <a:r>
              <a:rPr lang="en-US" sz="1700" baseline="-25000" dirty="0" smtClean="0"/>
              <a:t>3</a:t>
            </a:r>
            <a:r>
              <a:rPr lang="en-US" sz="1700" dirty="0" smtClean="0"/>
              <a:t>.</a:t>
            </a:r>
            <a:r>
              <a:rPr lang="en-US" sz="1700" i="1" dirty="0" smtClean="0"/>
              <a:t>w</a:t>
            </a:r>
            <a:r>
              <a:rPr lang="en-US" sz="1700" baseline="-25000" dirty="0" smtClean="0"/>
              <a:t>2</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1</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2</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1 </a:t>
            </a:r>
            <a:r>
              <a:rPr lang="en-US" sz="1700" dirty="0" smtClean="0"/>
              <a:t>= </a:t>
            </a:r>
            <a:r>
              <a:rPr lang="en-US" sz="1700" i="1" dirty="0" err="1" smtClean="0"/>
              <a:t>bbaabbbaabbaabbbaa</a:t>
            </a:r>
            <a:endParaRPr lang="en-US" sz="1700" dirty="0" smtClean="0"/>
          </a:p>
          <a:p>
            <a:pPr algn="ctr">
              <a:buNone/>
            </a:pPr>
            <a:r>
              <a:rPr lang="en-US" sz="1700" dirty="0" smtClean="0"/>
              <a:t>= </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2</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1</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2</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1</a:t>
            </a:r>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PCP: Example 12.3</a:t>
            </a:r>
            <a:endParaRPr lang="en-IN" dirty="0"/>
          </a:p>
        </p:txBody>
      </p:sp>
      <p:sp>
        <p:nvSpPr>
          <p:cNvPr id="3" name="Content Placeholder 2"/>
          <p:cNvSpPr>
            <a:spLocks noGrp="1"/>
          </p:cNvSpPr>
          <p:nvPr>
            <p:ph idx="1"/>
          </p:nvPr>
        </p:nvSpPr>
        <p:spPr/>
        <p:txBody>
          <a:bodyPr>
            <a:normAutofit/>
          </a:bodyPr>
          <a:lstStyle/>
          <a:p>
            <a:r>
              <a:rPr lang="en-US" sz="1700" dirty="0" smtClean="0"/>
              <a:t>Let us look at one final example:</a:t>
            </a:r>
          </a:p>
          <a:p>
            <a:pPr algn="ctr">
              <a:buNone/>
            </a:pPr>
            <a:r>
              <a:rPr lang="en-US" sz="1700" dirty="0" smtClean="0"/>
              <a:t>	</a:t>
            </a:r>
            <a:r>
              <a:rPr lang="en-US" sz="1700" i="1" dirty="0" smtClean="0"/>
              <a:t>W</a:t>
            </a:r>
            <a:r>
              <a:rPr lang="en-US" sz="1700" dirty="0" smtClean="0"/>
              <a:t> = {</a:t>
            </a:r>
            <a:r>
              <a:rPr lang="en-US" sz="1700" i="1" dirty="0" smtClean="0"/>
              <a:t>a, </a:t>
            </a:r>
            <a:r>
              <a:rPr lang="en-US" sz="1700" i="1" dirty="0" err="1" smtClean="0"/>
              <a:t>aa</a:t>
            </a:r>
            <a:r>
              <a:rPr lang="en-US" sz="1700" i="1" dirty="0" smtClean="0"/>
              <a:t>, b</a:t>
            </a:r>
            <a:r>
              <a:rPr lang="en-US" sz="1700" dirty="0" smtClean="0"/>
              <a:t>} </a:t>
            </a:r>
          </a:p>
          <a:p>
            <a:pPr algn="ctr">
              <a:buNone/>
            </a:pPr>
            <a:r>
              <a:rPr lang="en-US" sz="1700" dirty="0" smtClean="0"/>
              <a:t>	</a:t>
            </a:r>
            <a:r>
              <a:rPr lang="en-US" sz="1700" i="1" dirty="0" smtClean="0"/>
              <a:t>V</a:t>
            </a:r>
            <a:r>
              <a:rPr lang="en-US" sz="1700" dirty="0" smtClean="0"/>
              <a:t>  = {</a:t>
            </a:r>
            <a:r>
              <a:rPr lang="en-US" sz="1700" i="1" dirty="0" err="1" smtClean="0"/>
              <a:t>aa</a:t>
            </a:r>
            <a:r>
              <a:rPr lang="en-US" sz="1700" i="1" dirty="0" smtClean="0"/>
              <a:t>, </a:t>
            </a:r>
            <a:r>
              <a:rPr lang="en-US" sz="1700" i="1" dirty="0" err="1" smtClean="0"/>
              <a:t>ab</a:t>
            </a:r>
            <a:r>
              <a:rPr lang="en-US" sz="1700" i="1" dirty="0" smtClean="0"/>
              <a:t>, bb</a:t>
            </a:r>
            <a:r>
              <a:rPr lang="en-US" sz="1700" dirty="0" smtClean="0"/>
              <a:t>}</a:t>
            </a:r>
          </a:p>
          <a:p>
            <a:r>
              <a:rPr lang="en-IN" sz="1700" dirty="0" smtClean="0"/>
              <a:t>Try:</a:t>
            </a:r>
          </a:p>
          <a:p>
            <a:pPr algn="ctr">
              <a:buNone/>
            </a:pPr>
            <a:r>
              <a:rPr lang="en-US" sz="1700" i="1" dirty="0" smtClean="0"/>
              <a:t>w</a:t>
            </a:r>
            <a:r>
              <a:rPr lang="en-US" sz="1700" baseline="-25000" dirty="0" smtClean="0"/>
              <a:t>1</a:t>
            </a:r>
            <a:r>
              <a:rPr lang="en-US" sz="1700" dirty="0" smtClean="0"/>
              <a:t>.</a:t>
            </a:r>
            <a:r>
              <a:rPr lang="en-US" sz="1700" i="1" dirty="0" smtClean="0"/>
              <a:t>w</a:t>
            </a:r>
            <a:r>
              <a:rPr lang="en-US" sz="1700" baseline="-25000" dirty="0" smtClean="0"/>
              <a:t>2</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3 </a:t>
            </a:r>
            <a:r>
              <a:rPr lang="en-US" sz="1700" dirty="0" smtClean="0"/>
              <a:t>= </a:t>
            </a:r>
            <a:r>
              <a:rPr lang="en-US" sz="1700" i="1" dirty="0" err="1" smtClean="0"/>
              <a:t>a.aa.b.b</a:t>
            </a:r>
            <a:r>
              <a:rPr lang="en-US" sz="1700" dirty="0" smtClean="0"/>
              <a:t> </a:t>
            </a:r>
          </a:p>
          <a:p>
            <a:pPr algn="ctr">
              <a:buNone/>
            </a:pPr>
            <a:r>
              <a:rPr lang="en-US" sz="1700" dirty="0" smtClean="0"/>
              <a:t>	</a:t>
            </a:r>
            <a:r>
              <a:rPr lang="en-US" sz="1700" i="1" dirty="0" smtClean="0"/>
              <a:t>v</a:t>
            </a:r>
            <a:r>
              <a:rPr lang="en-US" sz="1700" baseline="-25000" dirty="0" smtClean="0"/>
              <a:t>1</a:t>
            </a:r>
            <a:r>
              <a:rPr lang="en-US" sz="1700" dirty="0" smtClean="0"/>
              <a:t>.</a:t>
            </a:r>
            <a:r>
              <a:rPr lang="en-US" sz="1700" i="1" dirty="0" smtClean="0"/>
              <a:t>v</a:t>
            </a:r>
            <a:r>
              <a:rPr lang="en-US" sz="1700" baseline="-25000" dirty="0" smtClean="0"/>
              <a:t>2</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3</a:t>
            </a:r>
            <a:r>
              <a:rPr lang="en-US" sz="1700" dirty="0" smtClean="0"/>
              <a:t>     = </a:t>
            </a:r>
            <a:r>
              <a:rPr lang="en-US" sz="1700" i="1" dirty="0" smtClean="0"/>
              <a:t>aa.ab.bb.bb</a:t>
            </a:r>
            <a:endParaRPr lang="en-US" sz="1700" dirty="0" smtClean="0"/>
          </a:p>
          <a:p>
            <a:r>
              <a:rPr lang="en-IN" sz="1700" dirty="0" smtClean="0"/>
              <a:t>Or</a:t>
            </a:r>
          </a:p>
          <a:p>
            <a:pPr algn="ctr">
              <a:buNone/>
            </a:pPr>
            <a:r>
              <a:rPr lang="en-US" sz="1700" dirty="0" smtClean="0"/>
              <a:t>	</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3</a:t>
            </a:r>
            <a:r>
              <a:rPr lang="en-US" sz="1700" dirty="0" smtClean="0"/>
              <a:t>.</a:t>
            </a:r>
            <a:r>
              <a:rPr lang="en-US" sz="1700" i="1" dirty="0" smtClean="0"/>
              <a:t>w</a:t>
            </a:r>
            <a:r>
              <a:rPr lang="en-US" sz="1700" baseline="-25000" dirty="0" smtClean="0"/>
              <a:t>3 </a:t>
            </a:r>
            <a:r>
              <a:rPr lang="en-US" sz="1700" dirty="0" smtClean="0"/>
              <a:t>= </a:t>
            </a:r>
            <a:r>
              <a:rPr lang="en-US" sz="1700" i="1" dirty="0" err="1" smtClean="0"/>
              <a:t>b.b.b</a:t>
            </a:r>
            <a:r>
              <a:rPr lang="en-US" sz="1700" dirty="0" smtClean="0"/>
              <a:t>…</a:t>
            </a:r>
          </a:p>
          <a:p>
            <a:pPr algn="ctr">
              <a:buNone/>
            </a:pPr>
            <a:r>
              <a:rPr lang="en-US" sz="1700" dirty="0" smtClean="0"/>
              <a:t>	</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3</a:t>
            </a:r>
            <a:r>
              <a:rPr lang="en-US" sz="1700" dirty="0" smtClean="0"/>
              <a:t>.</a:t>
            </a:r>
            <a:r>
              <a:rPr lang="en-US" sz="1700" i="1" dirty="0" smtClean="0"/>
              <a:t>v</a:t>
            </a:r>
            <a:r>
              <a:rPr lang="en-US" sz="1700" baseline="-25000" dirty="0" smtClean="0"/>
              <a:t>3</a:t>
            </a:r>
            <a:r>
              <a:rPr lang="en-US" sz="1700" dirty="0" smtClean="0"/>
              <a:t> = </a:t>
            </a:r>
            <a:r>
              <a:rPr lang="en-US" sz="1700" i="1" dirty="0" smtClean="0"/>
              <a:t>bb.bb.bb</a:t>
            </a:r>
            <a:r>
              <a:rPr lang="en-US" sz="1700" dirty="0" smtClean="0"/>
              <a:t>…</a:t>
            </a:r>
          </a:p>
          <a:p>
            <a:r>
              <a:rPr lang="en-IN" sz="1700" dirty="0" smtClean="0"/>
              <a:t>There is no solution! We end up in an infinite loop..</a:t>
            </a:r>
            <a:endParaRPr lang="en-IN"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PCP Unsolvable?</a:t>
            </a:r>
            <a:endParaRPr lang="en-US" dirty="0"/>
          </a:p>
        </p:txBody>
      </p:sp>
      <p:sp>
        <p:nvSpPr>
          <p:cNvPr id="3" name="Content Placeholder 2"/>
          <p:cNvSpPr>
            <a:spLocks noGrp="1"/>
          </p:cNvSpPr>
          <p:nvPr>
            <p:ph idx="1"/>
          </p:nvPr>
        </p:nvSpPr>
        <p:spPr/>
        <p:txBody>
          <a:bodyPr>
            <a:normAutofit/>
          </a:bodyPr>
          <a:lstStyle/>
          <a:p>
            <a:r>
              <a:rPr lang="en-US" sz="1700" dirty="0" smtClean="0"/>
              <a:t>PCP is equivalent to derivation in a unrestricted grammar</a:t>
            </a:r>
          </a:p>
          <a:p>
            <a:r>
              <a:rPr lang="en-US" sz="1700" dirty="0" smtClean="0"/>
              <a:t>If PCP is solvable, then membership of a string in the language of an unrestricted grammar becomes computable</a:t>
            </a:r>
          </a:p>
          <a:p>
            <a:r>
              <a:rPr lang="en-US" sz="1700" dirty="0" smtClean="0"/>
              <a:t>These grammars are equivalent to Turing machines</a:t>
            </a:r>
          </a:p>
          <a:p>
            <a:r>
              <a:rPr lang="en-US" sz="1700" dirty="0" smtClean="0"/>
              <a:t>Every Turing machine acceptor becomes a decider machine</a:t>
            </a:r>
          </a:p>
          <a:p>
            <a:r>
              <a:rPr lang="en-US" sz="1700" dirty="0" smtClean="0"/>
              <a:t>This means that every recursively enumerable language has a membership function</a:t>
            </a:r>
          </a:p>
          <a:p>
            <a:r>
              <a:rPr lang="en-US" sz="1700" dirty="0" smtClean="0"/>
              <a:t>That is, every recursively enumerable language is recursive</a:t>
            </a:r>
          </a:p>
          <a:p>
            <a:r>
              <a:rPr lang="en-US" sz="1700" dirty="0" smtClean="0"/>
              <a:t>This contradicts what we found (in Chapter 11) using diagonalization</a:t>
            </a:r>
          </a:p>
          <a:p>
            <a:r>
              <a:rPr lang="en-US" sz="1700" dirty="0" smtClean="0"/>
              <a:t>Not all recursively enumerable languages are recursive</a:t>
            </a:r>
          </a:p>
          <a:p>
            <a:r>
              <a:rPr lang="en-US" sz="1700" dirty="0" smtClean="0"/>
              <a:t>Therefore membership in unrestricted grammars is not computable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PCP</a:t>
            </a:r>
            <a:endParaRPr lang="en-US" dirty="0"/>
          </a:p>
        </p:txBody>
      </p:sp>
      <p:sp>
        <p:nvSpPr>
          <p:cNvPr id="3" name="Content Placeholder 2"/>
          <p:cNvSpPr>
            <a:spLocks noGrp="1"/>
          </p:cNvSpPr>
          <p:nvPr>
            <p:ph idx="1"/>
          </p:nvPr>
        </p:nvSpPr>
        <p:spPr/>
        <p:txBody>
          <a:bodyPr>
            <a:normAutofit/>
          </a:bodyPr>
          <a:lstStyle/>
          <a:p>
            <a:r>
              <a:rPr lang="en-US" sz="1700" dirty="0" smtClean="0"/>
              <a:t>For convenience,</a:t>
            </a:r>
          </a:p>
          <a:p>
            <a:r>
              <a:rPr lang="en-US" sz="1700" dirty="0" smtClean="0"/>
              <a:t>Assume that concatenation always starts with the first strings in each sequence</a:t>
            </a:r>
          </a:p>
          <a:p>
            <a:r>
              <a:rPr lang="en-US" sz="1700" dirty="0" smtClean="0"/>
              <a:t>That is, there is a simple additional constraint that </a:t>
            </a:r>
            <a:r>
              <a:rPr lang="en-US" sz="1700" i="1" dirty="0" smtClean="0"/>
              <a:t>i</a:t>
            </a:r>
            <a:r>
              <a:rPr lang="en-US" sz="1700" baseline="-25000" dirty="0" smtClean="0"/>
              <a:t>1</a:t>
            </a:r>
            <a:r>
              <a:rPr lang="en-US" sz="1700" dirty="0" smtClean="0"/>
              <a:t> = 1 always</a:t>
            </a:r>
          </a:p>
          <a:p>
            <a:r>
              <a:rPr lang="en-US" sz="1700" dirty="0" smtClean="0"/>
              <a:t>Consider a derivation of the string </a:t>
            </a:r>
            <a:r>
              <a:rPr lang="en-US" sz="1700" i="1" dirty="0" err="1" smtClean="0"/>
              <a:t>aabababb</a:t>
            </a:r>
            <a:r>
              <a:rPr lang="en-US" sz="1700" dirty="0" smtClean="0"/>
              <a:t> which belongs to the language over {</a:t>
            </a:r>
            <a:r>
              <a:rPr lang="en-US" sz="1700" i="1" dirty="0" smtClean="0"/>
              <a:t>a, b</a:t>
            </a:r>
            <a:r>
              <a:rPr lang="en-US" sz="1700" dirty="0" smtClean="0"/>
              <a:t>} of strings with equal numbers of </a:t>
            </a:r>
            <a:r>
              <a:rPr lang="en-US" sz="1700" i="1" dirty="0" smtClean="0"/>
              <a:t>a</a:t>
            </a:r>
            <a:r>
              <a:rPr lang="en-US" sz="1700" dirty="0" smtClean="0"/>
              <a:t> and </a:t>
            </a:r>
            <a:r>
              <a:rPr lang="en-US" sz="1700" i="1" dirty="0" smtClean="0"/>
              <a:t>b</a:t>
            </a:r>
            <a:r>
              <a:rPr lang="en-US" sz="1700" dirty="0" smtClean="0"/>
              <a:t> (i.e., </a:t>
            </a:r>
            <a:r>
              <a:rPr lang="en-US" sz="1700" i="1" dirty="0" err="1" smtClean="0"/>
              <a:t>n</a:t>
            </a:r>
            <a:r>
              <a:rPr lang="en-US" sz="1700" i="1" baseline="-25000" dirty="0" err="1" smtClean="0"/>
              <a:t>a</a:t>
            </a:r>
            <a:r>
              <a:rPr lang="en-US" sz="1700" dirty="0" smtClean="0"/>
              <a:t> = </a:t>
            </a:r>
            <a:r>
              <a:rPr lang="en-US" sz="1700" i="1" dirty="0" err="1" smtClean="0"/>
              <a:t>n</a:t>
            </a:r>
            <a:r>
              <a:rPr lang="en-US" sz="1700" i="1" baseline="-25000" dirty="0" err="1" smtClean="0"/>
              <a:t>b</a:t>
            </a:r>
            <a:r>
              <a:rPr lang="en-US" sz="1700" dirty="0" smtClean="0"/>
              <a:t>):</a:t>
            </a:r>
          </a:p>
          <a:p>
            <a:pPr lvl="1"/>
            <a:r>
              <a:rPr lang="en-US" sz="1700" i="1" dirty="0" smtClean="0"/>
              <a:t>S</a:t>
            </a:r>
            <a:r>
              <a:rPr lang="en-US" sz="1700" dirty="0" smtClean="0"/>
              <a:t>  </a:t>
            </a:r>
            <a:r>
              <a:rPr lang="en-US" sz="1700" dirty="0" smtClean="0">
                <a:sym typeface="Symbol"/>
              </a:rPr>
              <a:t> </a:t>
            </a:r>
            <a:r>
              <a:rPr lang="en-US" sz="1700" i="1" dirty="0" err="1" smtClean="0"/>
              <a:t>aSB</a:t>
            </a:r>
            <a:r>
              <a:rPr lang="en-US" sz="1700" dirty="0" smtClean="0"/>
              <a:t> | </a:t>
            </a:r>
            <a:r>
              <a:rPr lang="en-US" sz="1700" i="1" dirty="0" err="1" smtClean="0"/>
              <a:t>bSA</a:t>
            </a:r>
            <a:r>
              <a:rPr lang="en-US" sz="1700" dirty="0" smtClean="0"/>
              <a:t> | </a:t>
            </a:r>
            <a:r>
              <a:rPr lang="en-US" sz="1700" i="1" dirty="0" smtClean="0"/>
              <a:t>SS</a:t>
            </a:r>
            <a:r>
              <a:rPr lang="en-US" sz="1700" dirty="0" smtClean="0"/>
              <a:t> | λ</a:t>
            </a:r>
          </a:p>
          <a:p>
            <a:pPr lvl="1"/>
            <a:r>
              <a:rPr lang="en-US" sz="1700" i="1" dirty="0" smtClean="0"/>
              <a:t>A</a:t>
            </a:r>
            <a:r>
              <a:rPr lang="en-US" sz="1700" dirty="0" smtClean="0"/>
              <a:t>  </a:t>
            </a:r>
            <a:r>
              <a:rPr lang="en-US" sz="1700" dirty="0" smtClean="0">
                <a:sym typeface="Symbol"/>
              </a:rPr>
              <a:t> </a:t>
            </a:r>
            <a:r>
              <a:rPr lang="en-US" sz="1700" i="1" dirty="0" smtClean="0"/>
              <a:t>a</a:t>
            </a:r>
            <a:endParaRPr lang="en-US" sz="1700" dirty="0" smtClean="0"/>
          </a:p>
          <a:p>
            <a:pPr lvl="1"/>
            <a:r>
              <a:rPr lang="en-US" sz="1700" i="1" dirty="0" smtClean="0"/>
              <a:t>B</a:t>
            </a:r>
            <a:r>
              <a:rPr lang="en-US" sz="1700" dirty="0" smtClean="0"/>
              <a:t>  </a:t>
            </a:r>
            <a:r>
              <a:rPr lang="en-US" sz="1700" dirty="0" smtClean="0">
                <a:sym typeface="Symbol"/>
              </a:rPr>
              <a:t> </a:t>
            </a:r>
            <a:r>
              <a:rPr lang="en-US" sz="1700" i="1" dirty="0" smtClean="0"/>
              <a:t>b</a:t>
            </a:r>
            <a:endParaRPr lang="en-US" sz="1700" dirty="0" smtClean="0"/>
          </a:p>
          <a:p>
            <a:r>
              <a:rPr lang="en-US" sz="1700" dirty="0" smtClean="0"/>
              <a:t>Make it unrestricted if needed:</a:t>
            </a:r>
          </a:p>
          <a:p>
            <a:pPr lvl="1"/>
            <a:r>
              <a:rPr lang="en-US" sz="1700" i="1" dirty="0" smtClean="0"/>
              <a:t>S</a:t>
            </a:r>
            <a:r>
              <a:rPr lang="en-US" sz="1700" dirty="0" smtClean="0"/>
              <a:t>  </a:t>
            </a:r>
            <a:r>
              <a:rPr lang="en-US" sz="1700" dirty="0" smtClean="0">
                <a:sym typeface="Symbol"/>
              </a:rPr>
              <a:t> </a:t>
            </a:r>
            <a:r>
              <a:rPr lang="en-US" sz="1700" i="1" dirty="0" err="1" smtClean="0"/>
              <a:t>aSBB</a:t>
            </a:r>
            <a:r>
              <a:rPr lang="en-US" sz="1700" dirty="0" smtClean="0"/>
              <a:t> | </a:t>
            </a:r>
            <a:r>
              <a:rPr lang="en-US" sz="1700" i="1" dirty="0" err="1" smtClean="0"/>
              <a:t>bSAA</a:t>
            </a:r>
            <a:r>
              <a:rPr lang="en-US" sz="1700" dirty="0" smtClean="0"/>
              <a:t> | </a:t>
            </a:r>
            <a:r>
              <a:rPr lang="en-US" sz="1700" i="1" dirty="0" smtClean="0"/>
              <a:t>SS</a:t>
            </a:r>
            <a:r>
              <a:rPr lang="en-US" sz="1700" dirty="0" smtClean="0"/>
              <a:t> | λ</a:t>
            </a:r>
          </a:p>
          <a:p>
            <a:pPr lvl="1"/>
            <a:r>
              <a:rPr lang="en-US" sz="1700" i="1" dirty="0" smtClean="0"/>
              <a:t>AA</a:t>
            </a:r>
            <a:r>
              <a:rPr lang="en-US" sz="1700" dirty="0" smtClean="0"/>
              <a:t>  </a:t>
            </a:r>
            <a:r>
              <a:rPr lang="en-US" sz="1700" dirty="0" smtClean="0">
                <a:sym typeface="Symbol"/>
              </a:rPr>
              <a:t> </a:t>
            </a:r>
            <a:r>
              <a:rPr lang="en-US" sz="1700" i="1" dirty="0" smtClean="0"/>
              <a:t>a</a:t>
            </a:r>
            <a:endParaRPr lang="en-US" sz="1700" dirty="0" smtClean="0"/>
          </a:p>
          <a:p>
            <a:pPr lvl="1"/>
            <a:r>
              <a:rPr lang="en-US" sz="1700" i="1" dirty="0" smtClean="0"/>
              <a:t>BB</a:t>
            </a:r>
            <a:r>
              <a:rPr lang="en-US" sz="1700" dirty="0" smtClean="0"/>
              <a:t>  </a:t>
            </a:r>
            <a:r>
              <a:rPr lang="en-US" sz="1700" dirty="0" smtClean="0">
                <a:sym typeface="Symbol"/>
              </a:rPr>
              <a:t> </a:t>
            </a:r>
            <a:r>
              <a:rPr lang="en-US" sz="1700" i="1" dirty="0" smtClean="0"/>
              <a:t>b</a:t>
            </a:r>
            <a:endParaRPr lang="en-US" sz="1700" dirty="0" smtClean="0"/>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a13a1cea625e35eb595b22bd03d01ed654e59"/>
</p:tagLst>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1144</TotalTime>
  <Words>3408</Words>
  <Application>Microsoft Office PowerPoint</Application>
  <PresentationFormat>On-screen Show (4:3)</PresentationFormat>
  <Paragraphs>296</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Mod</vt:lpstr>
      <vt:lpstr>Theory of Computation: A Problem-Solving Approach</vt:lpstr>
      <vt:lpstr>Learning Objectives</vt:lpstr>
      <vt:lpstr>Post Correspondence Problem</vt:lpstr>
      <vt:lpstr>Post Correspondence Problem</vt:lpstr>
      <vt:lpstr>PCP: Example 12.1</vt:lpstr>
      <vt:lpstr>PCP: Example 12.2</vt:lpstr>
      <vt:lpstr>PCP: Example 12.3</vt:lpstr>
      <vt:lpstr>Why is PCP Unsolvable?</vt:lpstr>
      <vt:lpstr>Modified PCP</vt:lpstr>
      <vt:lpstr>Derivation Example</vt:lpstr>
      <vt:lpstr>Equivalence of PCP and Derivation</vt:lpstr>
      <vt:lpstr>Equivalent MPCP Instance</vt:lpstr>
      <vt:lpstr>MPCP Concatenations</vt:lpstr>
      <vt:lpstr>MPCP Concatenations (contd..)</vt:lpstr>
      <vt:lpstr>MPCP Concatenations (contd..)</vt:lpstr>
      <vt:lpstr>MPCP Solution and Derivation</vt:lpstr>
      <vt:lpstr>Halting Problem of Turing Machines</vt:lpstr>
      <vt:lpstr>Universal Oracle Machine</vt:lpstr>
      <vt:lpstr>Modified Oracle Machine</vt:lpstr>
      <vt:lpstr>Universal Oracle Cannot be Built</vt:lpstr>
      <vt:lpstr>Problem Reduction</vt:lpstr>
      <vt:lpstr>The Ideas of Computability and Decidability</vt:lpstr>
      <vt:lpstr>Undecidability: Summary</vt:lpstr>
      <vt:lpstr>Undecidable Problems</vt:lpstr>
      <vt:lpstr>Undecidable Problems (contd..)</vt:lpstr>
      <vt:lpstr>Undecidable Problems (contd..)</vt:lpstr>
      <vt:lpstr>Undecidable Problems: Rice’s Theorem</vt:lpstr>
      <vt:lpstr>Other Computing Models</vt:lpstr>
      <vt:lpstr>Ackermann Function is Computable</vt:lpstr>
      <vt:lpstr>Computational Complexity and Efficiency</vt:lpstr>
      <vt:lpstr>Best, Average and Worst Case Complexity</vt:lpstr>
      <vt:lpstr>Complexity Classes</vt:lpstr>
      <vt:lpstr>NP-Complete and NP-Hard Problems</vt:lpstr>
      <vt:lpstr>Other Complexity Classes</vt:lpstr>
      <vt:lpstr>Complexity Classes</vt:lpstr>
      <vt:lpstr>Some Open Questions in Computing</vt:lpstr>
      <vt:lpstr>Recognition and Recall</vt:lpstr>
      <vt:lpstr>Questions.. Once Again (from Chapter 1)</vt:lpstr>
      <vt:lpstr>Theorems</vt:lpstr>
      <vt:lpstr>Key Ideas</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157</cp:revision>
  <dcterms:created xsi:type="dcterms:W3CDTF">2011-08-20T05:14:55Z</dcterms:created>
  <dcterms:modified xsi:type="dcterms:W3CDTF">2012-03-06T06:32:50Z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