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8" r:id="rId4"/>
    <p:sldId id="410" r:id="rId5"/>
    <p:sldId id="411" r:id="rId6"/>
    <p:sldId id="412" r:id="rId7"/>
    <p:sldId id="416" r:id="rId8"/>
    <p:sldId id="413" r:id="rId9"/>
    <p:sldId id="414" r:id="rId10"/>
    <p:sldId id="415" r:id="rId11"/>
    <p:sldId id="1066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35803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D0A54-C4A0-4FC3-8853-7A79ECC4086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Throughput – Network Scenario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B2DF2A-853A-422C-B902-AD459A07406E}"/>
              </a:ext>
            </a:extLst>
          </p:cNvPr>
          <p:cNvGrpSpPr/>
          <p:nvPr/>
        </p:nvGrpSpPr>
        <p:grpSpPr>
          <a:xfrm>
            <a:off x="288972" y="1534826"/>
            <a:ext cx="4754562" cy="5021997"/>
            <a:chOff x="6096000" y="1390614"/>
            <a:chExt cx="4754562" cy="5021997"/>
          </a:xfrm>
        </p:grpSpPr>
        <p:sp>
          <p:nvSpPr>
            <p:cNvPr id="11" name="Text Box 44">
              <a:extLst>
                <a:ext uri="{FF2B5EF4-FFF2-40B4-BE49-F238E27FC236}">
                  <a16:creationId xmlns:a16="http://schemas.microsoft.com/office/drawing/2014/main" id="{87573088-02CF-475A-A72E-94BBD53D9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+mn-lt"/>
                  <a:cs typeface="Arial"/>
                </a:rPr>
                <a:t>10 connections (fairly) share backbone bottleneck link </a:t>
              </a:r>
              <a:r>
                <a:rPr lang="en-US" altLang="en-US" i="1" dirty="0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baseline="-25000" dirty="0">
                  <a:solidFill>
                    <a:srgbClr val="000000"/>
                  </a:solidFill>
                  <a:latin typeface="+mn-lt"/>
                  <a:cs typeface="Arial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+mn-lt"/>
                  <a:cs typeface="Arial"/>
                </a:rPr>
                <a:t>bits/sec</a:t>
              </a:r>
            </a:p>
          </p:txBody>
        </p:sp>
        <p:sp>
          <p:nvSpPr>
            <p:cNvPr id="12" name="Freeform 296">
              <a:extLst>
                <a:ext uri="{FF2B5EF4-FFF2-40B4-BE49-F238E27FC236}">
                  <a16:creationId xmlns:a16="http://schemas.microsoft.com/office/drawing/2014/main" id="{5E4411D7-59BC-4F25-A5DF-E932D8422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B6310132-8AB6-49EA-9119-E6FEB8BD0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s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15" name="Oval 40">
              <a:extLst>
                <a:ext uri="{FF2B5EF4-FFF2-40B4-BE49-F238E27FC236}">
                  <a16:creationId xmlns:a16="http://schemas.microsoft.com/office/drawing/2014/main" id="{9108D2B4-C4CB-4A4F-B84B-CAE7678C72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2244FD73-29EF-4D00-A99A-B569B7F183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42">
              <a:extLst>
                <a:ext uri="{FF2B5EF4-FFF2-40B4-BE49-F238E27FC236}">
                  <a16:creationId xmlns:a16="http://schemas.microsoft.com/office/drawing/2014/main" id="{CE62674D-35C4-4734-863A-9EFF2FF1FD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D7FCF773-C97C-47AF-824C-7563E74905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FB48F737-C5DD-460B-81B6-7075E4E199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95414CAF-F642-4619-8478-717C14758D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Oval 33">
              <a:extLst>
                <a:ext uri="{FF2B5EF4-FFF2-40B4-BE49-F238E27FC236}">
                  <a16:creationId xmlns:a16="http://schemas.microsoft.com/office/drawing/2014/main" id="{36EBDB88-1875-405F-9C3B-58E92AAAA0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02F60EFF-E291-4900-91F5-11C5294CC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456">
              <a:extLst>
                <a:ext uri="{FF2B5EF4-FFF2-40B4-BE49-F238E27FC236}">
                  <a16:creationId xmlns:a16="http://schemas.microsoft.com/office/drawing/2014/main" id="{3E22738C-527A-4E52-B229-7E04F10C58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" name="Oval 469">
              <a:extLst>
                <a:ext uri="{FF2B5EF4-FFF2-40B4-BE49-F238E27FC236}">
                  <a16:creationId xmlns:a16="http://schemas.microsoft.com/office/drawing/2014/main" id="{63AD0FA7-9C1D-4074-87C0-AA776907EC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470">
              <a:extLst>
                <a:ext uri="{FF2B5EF4-FFF2-40B4-BE49-F238E27FC236}">
                  <a16:creationId xmlns:a16="http://schemas.microsoft.com/office/drawing/2014/main" id="{C0A6DEE5-3FA9-4AA3-BB10-6D5ADDDFA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471">
              <a:extLst>
                <a:ext uri="{FF2B5EF4-FFF2-40B4-BE49-F238E27FC236}">
                  <a16:creationId xmlns:a16="http://schemas.microsoft.com/office/drawing/2014/main" id="{DFE589E8-9B11-467C-88D8-8C5D63EF3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7" name="Rectangle 472">
              <a:extLst>
                <a:ext uri="{FF2B5EF4-FFF2-40B4-BE49-F238E27FC236}">
                  <a16:creationId xmlns:a16="http://schemas.microsoft.com/office/drawing/2014/main" id="{0F9CBAC1-F1C0-42DB-AE1A-DF72785F5D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473">
              <a:extLst>
                <a:ext uri="{FF2B5EF4-FFF2-40B4-BE49-F238E27FC236}">
                  <a16:creationId xmlns:a16="http://schemas.microsoft.com/office/drawing/2014/main" id="{17AAB148-B496-4E9D-8D8A-7E0747D342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" name="Oval 476">
              <a:extLst>
                <a:ext uri="{FF2B5EF4-FFF2-40B4-BE49-F238E27FC236}">
                  <a16:creationId xmlns:a16="http://schemas.microsoft.com/office/drawing/2014/main" id="{CF2F4D92-921F-404A-8D64-23559B06DD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477">
              <a:extLst>
                <a:ext uri="{FF2B5EF4-FFF2-40B4-BE49-F238E27FC236}">
                  <a16:creationId xmlns:a16="http://schemas.microsoft.com/office/drawing/2014/main" id="{A4C63C24-53E1-44B1-B9AB-3D4BDC55A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Oval 478">
              <a:extLst>
                <a:ext uri="{FF2B5EF4-FFF2-40B4-BE49-F238E27FC236}">
                  <a16:creationId xmlns:a16="http://schemas.microsoft.com/office/drawing/2014/main" id="{DE7F03C5-8029-445C-B4A7-686583EB19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2" name="Rectangle 479">
              <a:extLst>
                <a:ext uri="{FF2B5EF4-FFF2-40B4-BE49-F238E27FC236}">
                  <a16:creationId xmlns:a16="http://schemas.microsoft.com/office/drawing/2014/main" id="{3A2BC54C-D299-4E82-A7F3-837B38C58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480">
              <a:extLst>
                <a:ext uri="{FF2B5EF4-FFF2-40B4-BE49-F238E27FC236}">
                  <a16:creationId xmlns:a16="http://schemas.microsoft.com/office/drawing/2014/main" id="{360FF999-CA05-46BA-9B8F-62F6B87561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" name="Oval 483">
              <a:extLst>
                <a:ext uri="{FF2B5EF4-FFF2-40B4-BE49-F238E27FC236}">
                  <a16:creationId xmlns:a16="http://schemas.microsoft.com/office/drawing/2014/main" id="{F4CB634E-3E08-4FF1-BCFB-923B0F52FD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ectangle 484">
              <a:extLst>
                <a:ext uri="{FF2B5EF4-FFF2-40B4-BE49-F238E27FC236}">
                  <a16:creationId xmlns:a16="http://schemas.microsoft.com/office/drawing/2014/main" id="{92FFC65B-E5AB-4D6A-B3FB-EC9381AE00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Oval 485">
              <a:extLst>
                <a:ext uri="{FF2B5EF4-FFF2-40B4-BE49-F238E27FC236}">
                  <a16:creationId xmlns:a16="http://schemas.microsoft.com/office/drawing/2014/main" id="{2E2DD0F4-ECED-4576-8DFD-3F7134DC5B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7" name="Rectangle 486">
              <a:extLst>
                <a:ext uri="{FF2B5EF4-FFF2-40B4-BE49-F238E27FC236}">
                  <a16:creationId xmlns:a16="http://schemas.microsoft.com/office/drawing/2014/main" id="{B7E70A3F-7C10-43F6-A37F-D8187280CA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487">
              <a:extLst>
                <a:ext uri="{FF2B5EF4-FFF2-40B4-BE49-F238E27FC236}">
                  <a16:creationId xmlns:a16="http://schemas.microsoft.com/office/drawing/2014/main" id="{7A6D98C1-AF9C-4279-972D-8ADAEE8AA8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9" name="Oval 500">
              <a:extLst>
                <a:ext uri="{FF2B5EF4-FFF2-40B4-BE49-F238E27FC236}">
                  <a16:creationId xmlns:a16="http://schemas.microsoft.com/office/drawing/2014/main" id="{35846801-0438-4B06-BF46-F1D59CF44F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Rectangle 501">
              <a:extLst>
                <a:ext uri="{FF2B5EF4-FFF2-40B4-BE49-F238E27FC236}">
                  <a16:creationId xmlns:a16="http://schemas.microsoft.com/office/drawing/2014/main" id="{3D68937B-DDAD-4BCE-B51C-B0B9BC9626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502">
              <a:extLst>
                <a:ext uri="{FF2B5EF4-FFF2-40B4-BE49-F238E27FC236}">
                  <a16:creationId xmlns:a16="http://schemas.microsoft.com/office/drawing/2014/main" id="{BDF668D8-D503-4C5F-94BC-1B8AFA6979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2" name="Rectangle 503">
              <a:extLst>
                <a:ext uri="{FF2B5EF4-FFF2-40B4-BE49-F238E27FC236}">
                  <a16:creationId xmlns:a16="http://schemas.microsoft.com/office/drawing/2014/main" id="{E31F3EC8-88DD-43C4-BE59-87D89C8C9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504">
              <a:extLst>
                <a:ext uri="{FF2B5EF4-FFF2-40B4-BE49-F238E27FC236}">
                  <a16:creationId xmlns:a16="http://schemas.microsoft.com/office/drawing/2014/main" id="{CA2D0708-28F7-4D6B-8140-646EF787F2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" name="Oval 507">
              <a:extLst>
                <a:ext uri="{FF2B5EF4-FFF2-40B4-BE49-F238E27FC236}">
                  <a16:creationId xmlns:a16="http://schemas.microsoft.com/office/drawing/2014/main" id="{106195B8-6989-40A7-94E1-235F33E21A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508">
              <a:extLst>
                <a:ext uri="{FF2B5EF4-FFF2-40B4-BE49-F238E27FC236}">
                  <a16:creationId xmlns:a16="http://schemas.microsoft.com/office/drawing/2014/main" id="{FD5BFC9D-EAF1-44C0-8DC6-CD6F878BFF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509">
              <a:extLst>
                <a:ext uri="{FF2B5EF4-FFF2-40B4-BE49-F238E27FC236}">
                  <a16:creationId xmlns:a16="http://schemas.microsoft.com/office/drawing/2014/main" id="{26448AD9-D024-41C9-9645-97CB0EE8E1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" name="Rectangle 510">
              <a:extLst>
                <a:ext uri="{FF2B5EF4-FFF2-40B4-BE49-F238E27FC236}">
                  <a16:creationId xmlns:a16="http://schemas.microsoft.com/office/drawing/2014/main" id="{18AC6969-04B3-4D62-A5C6-2F39E64BC0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511">
              <a:extLst>
                <a:ext uri="{FF2B5EF4-FFF2-40B4-BE49-F238E27FC236}">
                  <a16:creationId xmlns:a16="http://schemas.microsoft.com/office/drawing/2014/main" id="{EE42303D-5086-4FBF-BA49-4EB5B8820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9" name="Text Box 513">
              <a:extLst>
                <a:ext uri="{FF2B5EF4-FFF2-40B4-BE49-F238E27FC236}">
                  <a16:creationId xmlns:a16="http://schemas.microsoft.com/office/drawing/2014/main" id="{41AD1840-7D73-48C3-8AC4-9B9BED5D3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s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50" name="Text Box 514">
              <a:extLst>
                <a:ext uri="{FF2B5EF4-FFF2-40B4-BE49-F238E27FC236}">
                  <a16:creationId xmlns:a16="http://schemas.microsoft.com/office/drawing/2014/main" id="{6A2BB645-4242-48B5-A462-3F4A95B83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s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51" name="Freeform 515">
              <a:extLst>
                <a:ext uri="{FF2B5EF4-FFF2-40B4-BE49-F238E27FC236}">
                  <a16:creationId xmlns:a16="http://schemas.microsoft.com/office/drawing/2014/main" id="{BF5FEB6C-B3D0-433D-A648-548EF6A0A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2" name="Text Box 516">
              <a:extLst>
                <a:ext uri="{FF2B5EF4-FFF2-40B4-BE49-F238E27FC236}">
                  <a16:creationId xmlns:a16="http://schemas.microsoft.com/office/drawing/2014/main" id="{7EA1BD7A-23BF-497A-8E97-26E1EF516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 dirty="0" err="1">
                  <a:solidFill>
                    <a:srgbClr val="000000"/>
                  </a:solidFill>
                  <a:latin typeface="+mn-lt"/>
                  <a:cs typeface="Arial"/>
                </a:rPr>
                <a:t>c</a:t>
              </a:r>
              <a:endParaRPr lang="en-US" altLang="en-US" dirty="0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53" name="Freeform 517">
              <a:extLst>
                <a:ext uri="{FF2B5EF4-FFF2-40B4-BE49-F238E27FC236}">
                  <a16:creationId xmlns:a16="http://schemas.microsoft.com/office/drawing/2014/main" id="{03B9D488-A378-405E-9FBC-1B4C1D24B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4" name="Freeform 518">
              <a:extLst>
                <a:ext uri="{FF2B5EF4-FFF2-40B4-BE49-F238E27FC236}">
                  <a16:creationId xmlns:a16="http://schemas.microsoft.com/office/drawing/2014/main" id="{C9543172-1120-49E2-AB97-08011EFE9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5" name="Text Box 519">
              <a:extLst>
                <a:ext uri="{FF2B5EF4-FFF2-40B4-BE49-F238E27FC236}">
                  <a16:creationId xmlns:a16="http://schemas.microsoft.com/office/drawing/2014/main" id="{4B73A07A-66EA-4341-B205-F400C23B2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c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56" name="Text Box 520">
              <a:extLst>
                <a:ext uri="{FF2B5EF4-FFF2-40B4-BE49-F238E27FC236}">
                  <a16:creationId xmlns:a16="http://schemas.microsoft.com/office/drawing/2014/main" id="{B1C68A04-FE6E-4BAA-9603-816ED153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c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57" name="Text Box 521">
              <a:extLst>
                <a:ext uri="{FF2B5EF4-FFF2-40B4-BE49-F238E27FC236}">
                  <a16:creationId xmlns:a16="http://schemas.microsoft.com/office/drawing/2014/main" id="{7A1BD3E0-FA1E-4AE5-B02B-36F28C8C7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</a:p>
          </p:txBody>
        </p:sp>
        <p:grpSp>
          <p:nvGrpSpPr>
            <p:cNvPr id="58" name="Group 81">
              <a:extLst>
                <a:ext uri="{FF2B5EF4-FFF2-40B4-BE49-F238E27FC236}">
                  <a16:creationId xmlns:a16="http://schemas.microsoft.com/office/drawing/2014/main" id="{CC7D3551-03EF-45AF-BFA1-A17B098F9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134" name="Freeform 82">
                <a:extLst>
                  <a:ext uri="{FF2B5EF4-FFF2-40B4-BE49-F238E27FC236}">
                    <a16:creationId xmlns:a16="http://schemas.microsoft.com/office/drawing/2014/main" id="{AAD65A17-9767-44B1-AB76-323D287AB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5" name="Rectangle 83">
                <a:extLst>
                  <a:ext uri="{FF2B5EF4-FFF2-40B4-BE49-F238E27FC236}">
                    <a16:creationId xmlns:a16="http://schemas.microsoft.com/office/drawing/2014/main" id="{EC8EAC20-FCBD-4472-BB71-05A1DC147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6" name="Freeform 84">
                <a:extLst>
                  <a:ext uri="{FF2B5EF4-FFF2-40B4-BE49-F238E27FC236}">
                    <a16:creationId xmlns:a16="http://schemas.microsoft.com/office/drawing/2014/main" id="{49E47D86-B847-43C3-93F9-BD2AD84B4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7" name="Freeform 85">
                <a:extLst>
                  <a:ext uri="{FF2B5EF4-FFF2-40B4-BE49-F238E27FC236}">
                    <a16:creationId xmlns:a16="http://schemas.microsoft.com/office/drawing/2014/main" id="{3C36CDC5-053D-4F59-8CC7-4ED0030F2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8" name="Rectangle 86">
                <a:extLst>
                  <a:ext uri="{FF2B5EF4-FFF2-40B4-BE49-F238E27FC236}">
                    <a16:creationId xmlns:a16="http://schemas.microsoft.com/office/drawing/2014/main" id="{05BAE8FB-2100-4B79-9502-92DF21ED7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39" name="Group 87">
                <a:extLst>
                  <a:ext uri="{FF2B5EF4-FFF2-40B4-BE49-F238E27FC236}">
                    <a16:creationId xmlns:a16="http://schemas.microsoft.com/office/drawing/2014/main" id="{5DB8BD67-1BA4-4EFE-ABF3-A5132F5AE5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64" name="AutoShape 88">
                  <a:extLst>
                    <a:ext uri="{FF2B5EF4-FFF2-40B4-BE49-F238E27FC236}">
                      <a16:creationId xmlns:a16="http://schemas.microsoft.com/office/drawing/2014/main" id="{F7C124F6-7313-4A0E-9006-4B671B0A7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65" name="AutoShape 89">
                  <a:extLst>
                    <a:ext uri="{FF2B5EF4-FFF2-40B4-BE49-F238E27FC236}">
                      <a16:creationId xmlns:a16="http://schemas.microsoft.com/office/drawing/2014/main" id="{D55FC7D1-E3BA-49DF-9C4F-59FAD2414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40" name="Rectangle 90">
                <a:extLst>
                  <a:ext uri="{FF2B5EF4-FFF2-40B4-BE49-F238E27FC236}">
                    <a16:creationId xmlns:a16="http://schemas.microsoft.com/office/drawing/2014/main" id="{DCAEC09B-27B2-4623-8631-CEC22A397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41" name="Group 91">
                <a:extLst>
                  <a:ext uri="{FF2B5EF4-FFF2-40B4-BE49-F238E27FC236}">
                    <a16:creationId xmlns:a16="http://schemas.microsoft.com/office/drawing/2014/main" id="{A041BCC6-18F4-41D8-908B-C7292E424B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62" name="AutoShape 92">
                  <a:extLst>
                    <a:ext uri="{FF2B5EF4-FFF2-40B4-BE49-F238E27FC236}">
                      <a16:creationId xmlns:a16="http://schemas.microsoft.com/office/drawing/2014/main" id="{D00718B1-F5FE-4E62-A966-7FB219F0B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63" name="AutoShape 93">
                  <a:extLst>
                    <a:ext uri="{FF2B5EF4-FFF2-40B4-BE49-F238E27FC236}">
                      <a16:creationId xmlns:a16="http://schemas.microsoft.com/office/drawing/2014/main" id="{29C9D1F1-EB01-4052-A528-5B3F796F0C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42" name="Rectangle 94">
                <a:extLst>
                  <a:ext uri="{FF2B5EF4-FFF2-40B4-BE49-F238E27FC236}">
                    <a16:creationId xmlns:a16="http://schemas.microsoft.com/office/drawing/2014/main" id="{D447F6FB-1F29-4106-A8BA-43E57C322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3" name="Rectangle 95">
                <a:extLst>
                  <a:ext uri="{FF2B5EF4-FFF2-40B4-BE49-F238E27FC236}">
                    <a16:creationId xmlns:a16="http://schemas.microsoft.com/office/drawing/2014/main" id="{644CC0E9-EC35-422F-B5FF-DAFB7A0E2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44" name="Group 96">
                <a:extLst>
                  <a:ext uri="{FF2B5EF4-FFF2-40B4-BE49-F238E27FC236}">
                    <a16:creationId xmlns:a16="http://schemas.microsoft.com/office/drawing/2014/main" id="{E836268B-99E8-4C9E-9101-57A1CBB39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60" name="AutoShape 97">
                  <a:extLst>
                    <a:ext uri="{FF2B5EF4-FFF2-40B4-BE49-F238E27FC236}">
                      <a16:creationId xmlns:a16="http://schemas.microsoft.com/office/drawing/2014/main" id="{BE1EE0E0-61D9-48B0-ABAE-B3B9AFED3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61" name="AutoShape 98">
                  <a:extLst>
                    <a:ext uri="{FF2B5EF4-FFF2-40B4-BE49-F238E27FC236}">
                      <a16:creationId xmlns:a16="http://schemas.microsoft.com/office/drawing/2014/main" id="{8F10D6E8-BEFD-4195-92D3-25958FEEE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45" name="Freeform 99">
                <a:extLst>
                  <a:ext uri="{FF2B5EF4-FFF2-40B4-BE49-F238E27FC236}">
                    <a16:creationId xmlns:a16="http://schemas.microsoft.com/office/drawing/2014/main" id="{86096D38-ED6E-4CE4-B6F6-462E78C1A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46" name="Group 100">
                <a:extLst>
                  <a:ext uri="{FF2B5EF4-FFF2-40B4-BE49-F238E27FC236}">
                    <a16:creationId xmlns:a16="http://schemas.microsoft.com/office/drawing/2014/main" id="{EEB13D7F-DA2D-4E2B-B45D-6A30E6701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8" name="AutoShape 101">
                  <a:extLst>
                    <a:ext uri="{FF2B5EF4-FFF2-40B4-BE49-F238E27FC236}">
                      <a16:creationId xmlns:a16="http://schemas.microsoft.com/office/drawing/2014/main" id="{2250911E-8CE5-4ADA-93E1-7A0FD2E4F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59" name="AutoShape 102">
                  <a:extLst>
                    <a:ext uri="{FF2B5EF4-FFF2-40B4-BE49-F238E27FC236}">
                      <a16:creationId xmlns:a16="http://schemas.microsoft.com/office/drawing/2014/main" id="{F983B3EA-07E9-467C-BD27-AA152C621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47" name="Rectangle 103">
                <a:extLst>
                  <a:ext uri="{FF2B5EF4-FFF2-40B4-BE49-F238E27FC236}">
                    <a16:creationId xmlns:a16="http://schemas.microsoft.com/office/drawing/2014/main" id="{4DF54D75-C856-4A6C-A3A2-7958204BE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8" name="Freeform 104">
                <a:extLst>
                  <a:ext uri="{FF2B5EF4-FFF2-40B4-BE49-F238E27FC236}">
                    <a16:creationId xmlns:a16="http://schemas.microsoft.com/office/drawing/2014/main" id="{71B5C130-5A68-4C90-B412-391290BF4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9" name="Freeform 105">
                <a:extLst>
                  <a:ext uri="{FF2B5EF4-FFF2-40B4-BE49-F238E27FC236}">
                    <a16:creationId xmlns:a16="http://schemas.microsoft.com/office/drawing/2014/main" id="{69F3E251-B438-4057-BBB2-1CC8DCAC1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0" name="Oval 106">
                <a:extLst>
                  <a:ext uri="{FF2B5EF4-FFF2-40B4-BE49-F238E27FC236}">
                    <a16:creationId xmlns:a16="http://schemas.microsoft.com/office/drawing/2014/main" id="{3D913619-346D-4891-AAB3-EC282067B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1" name="Freeform 107">
                <a:extLst>
                  <a:ext uri="{FF2B5EF4-FFF2-40B4-BE49-F238E27FC236}">
                    <a16:creationId xmlns:a16="http://schemas.microsoft.com/office/drawing/2014/main" id="{3CCE9E87-E5EA-4E05-846B-0AFDFDBC4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2" name="AutoShape 108">
                <a:extLst>
                  <a:ext uri="{FF2B5EF4-FFF2-40B4-BE49-F238E27FC236}">
                    <a16:creationId xmlns:a16="http://schemas.microsoft.com/office/drawing/2014/main" id="{5F1879C7-D553-4512-8814-4251B3C3D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3" name="AutoShape 109">
                <a:extLst>
                  <a:ext uri="{FF2B5EF4-FFF2-40B4-BE49-F238E27FC236}">
                    <a16:creationId xmlns:a16="http://schemas.microsoft.com/office/drawing/2014/main" id="{C622E701-8C64-4250-8CE1-1E532E7BA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4" name="Oval 110">
                <a:extLst>
                  <a:ext uri="{FF2B5EF4-FFF2-40B4-BE49-F238E27FC236}">
                    <a16:creationId xmlns:a16="http://schemas.microsoft.com/office/drawing/2014/main" id="{FD7F8AB2-803F-4A6A-8AEB-388972654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5" name="Oval 111">
                <a:extLst>
                  <a:ext uri="{FF2B5EF4-FFF2-40B4-BE49-F238E27FC236}">
                    <a16:creationId xmlns:a16="http://schemas.microsoft.com/office/drawing/2014/main" id="{28037535-AB31-4079-8B97-FA3FEC40D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6" name="Oval 112">
                <a:extLst>
                  <a:ext uri="{FF2B5EF4-FFF2-40B4-BE49-F238E27FC236}">
                    <a16:creationId xmlns:a16="http://schemas.microsoft.com/office/drawing/2014/main" id="{3D963CF9-E4DC-41A2-A951-F54BA501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57" name="Rectangle 113">
                <a:extLst>
                  <a:ext uri="{FF2B5EF4-FFF2-40B4-BE49-F238E27FC236}">
                    <a16:creationId xmlns:a16="http://schemas.microsoft.com/office/drawing/2014/main" id="{75714FC5-4F91-4726-87C2-E153B35B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59" name="Group 114">
              <a:extLst>
                <a:ext uri="{FF2B5EF4-FFF2-40B4-BE49-F238E27FC236}">
                  <a16:creationId xmlns:a16="http://schemas.microsoft.com/office/drawing/2014/main" id="{6672F003-5834-4FE3-9640-1C0A241A2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102" name="Freeform 115">
                <a:extLst>
                  <a:ext uri="{FF2B5EF4-FFF2-40B4-BE49-F238E27FC236}">
                    <a16:creationId xmlns:a16="http://schemas.microsoft.com/office/drawing/2014/main" id="{E7F20D0E-B688-46B3-B9A8-8190ECDB5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3" name="Rectangle 116">
                <a:extLst>
                  <a:ext uri="{FF2B5EF4-FFF2-40B4-BE49-F238E27FC236}">
                    <a16:creationId xmlns:a16="http://schemas.microsoft.com/office/drawing/2014/main" id="{2D54CEEF-F255-40BC-A94D-6D4BFC8F6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4" name="Freeform 117">
                <a:extLst>
                  <a:ext uri="{FF2B5EF4-FFF2-40B4-BE49-F238E27FC236}">
                    <a16:creationId xmlns:a16="http://schemas.microsoft.com/office/drawing/2014/main" id="{9C7D73FD-DDDF-4137-A1E4-8F3735EB1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" name="Freeform 118">
                <a:extLst>
                  <a:ext uri="{FF2B5EF4-FFF2-40B4-BE49-F238E27FC236}">
                    <a16:creationId xmlns:a16="http://schemas.microsoft.com/office/drawing/2014/main" id="{22B2B812-4EA9-4D60-B672-1689FD73F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6" name="Rectangle 119">
                <a:extLst>
                  <a:ext uri="{FF2B5EF4-FFF2-40B4-BE49-F238E27FC236}">
                    <a16:creationId xmlns:a16="http://schemas.microsoft.com/office/drawing/2014/main" id="{E6BB00A3-692D-4142-9830-667B751B8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07" name="Group 120">
                <a:extLst>
                  <a:ext uri="{FF2B5EF4-FFF2-40B4-BE49-F238E27FC236}">
                    <a16:creationId xmlns:a16="http://schemas.microsoft.com/office/drawing/2014/main" id="{2DBCEB68-A896-4806-95DC-0462A22D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2" name="AutoShape 121">
                  <a:extLst>
                    <a:ext uri="{FF2B5EF4-FFF2-40B4-BE49-F238E27FC236}">
                      <a16:creationId xmlns:a16="http://schemas.microsoft.com/office/drawing/2014/main" id="{8265034C-D957-4C48-83CF-57EB00FF4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33" name="AutoShape 122">
                  <a:extLst>
                    <a:ext uri="{FF2B5EF4-FFF2-40B4-BE49-F238E27FC236}">
                      <a16:creationId xmlns:a16="http://schemas.microsoft.com/office/drawing/2014/main" id="{0CE48E27-8C3F-4C30-8897-2203CFF5D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08" name="Rectangle 123">
                <a:extLst>
                  <a:ext uri="{FF2B5EF4-FFF2-40B4-BE49-F238E27FC236}">
                    <a16:creationId xmlns:a16="http://schemas.microsoft.com/office/drawing/2014/main" id="{A4B7FB32-CDFF-4EC0-A98E-D8AFC8001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09" name="Group 124">
                <a:extLst>
                  <a:ext uri="{FF2B5EF4-FFF2-40B4-BE49-F238E27FC236}">
                    <a16:creationId xmlns:a16="http://schemas.microsoft.com/office/drawing/2014/main" id="{8D0A5C73-3D51-4577-87C6-09456D6BB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0" name="AutoShape 125">
                  <a:extLst>
                    <a:ext uri="{FF2B5EF4-FFF2-40B4-BE49-F238E27FC236}">
                      <a16:creationId xmlns:a16="http://schemas.microsoft.com/office/drawing/2014/main" id="{9071924A-06A2-4A1F-98D3-F450FD860A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31" name="AutoShape 126">
                  <a:extLst>
                    <a:ext uri="{FF2B5EF4-FFF2-40B4-BE49-F238E27FC236}">
                      <a16:creationId xmlns:a16="http://schemas.microsoft.com/office/drawing/2014/main" id="{3B58C6B8-CA19-40AE-95E6-FD84F5510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10" name="Rectangle 127">
                <a:extLst>
                  <a:ext uri="{FF2B5EF4-FFF2-40B4-BE49-F238E27FC236}">
                    <a16:creationId xmlns:a16="http://schemas.microsoft.com/office/drawing/2014/main" id="{1594D5A9-06F1-4E98-BE97-781976E48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1" name="Rectangle 128">
                <a:extLst>
                  <a:ext uri="{FF2B5EF4-FFF2-40B4-BE49-F238E27FC236}">
                    <a16:creationId xmlns:a16="http://schemas.microsoft.com/office/drawing/2014/main" id="{296D198A-5C44-4DA3-B6F4-D6A225432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12" name="Group 129">
                <a:extLst>
                  <a:ext uri="{FF2B5EF4-FFF2-40B4-BE49-F238E27FC236}">
                    <a16:creationId xmlns:a16="http://schemas.microsoft.com/office/drawing/2014/main" id="{200FF7D9-393D-4454-8047-C4AEB15AF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8" name="AutoShape 130">
                  <a:extLst>
                    <a:ext uri="{FF2B5EF4-FFF2-40B4-BE49-F238E27FC236}">
                      <a16:creationId xmlns:a16="http://schemas.microsoft.com/office/drawing/2014/main" id="{0B653B4B-CB29-40B3-9971-1D4D5D6E2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9" name="AutoShape 131">
                  <a:extLst>
                    <a:ext uri="{FF2B5EF4-FFF2-40B4-BE49-F238E27FC236}">
                      <a16:creationId xmlns:a16="http://schemas.microsoft.com/office/drawing/2014/main" id="{18470A1A-99D2-4C8B-9DCA-3F7146599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13" name="Freeform 132">
                <a:extLst>
                  <a:ext uri="{FF2B5EF4-FFF2-40B4-BE49-F238E27FC236}">
                    <a16:creationId xmlns:a16="http://schemas.microsoft.com/office/drawing/2014/main" id="{9ED1D3B0-C235-413A-BAA5-9D945C7E0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14" name="Group 133">
                <a:extLst>
                  <a:ext uri="{FF2B5EF4-FFF2-40B4-BE49-F238E27FC236}">
                    <a16:creationId xmlns:a16="http://schemas.microsoft.com/office/drawing/2014/main" id="{5D3BCBEF-58EC-4834-A824-B926F3FFA2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6" name="AutoShape 134">
                  <a:extLst>
                    <a:ext uri="{FF2B5EF4-FFF2-40B4-BE49-F238E27FC236}">
                      <a16:creationId xmlns:a16="http://schemas.microsoft.com/office/drawing/2014/main" id="{544E38E6-897F-465D-B3C6-76EA9CB1A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7" name="AutoShape 135">
                  <a:extLst>
                    <a:ext uri="{FF2B5EF4-FFF2-40B4-BE49-F238E27FC236}">
                      <a16:creationId xmlns:a16="http://schemas.microsoft.com/office/drawing/2014/main" id="{A6D9EB9B-CCFB-4965-A591-8056A0C69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15" name="Rectangle 136">
                <a:extLst>
                  <a:ext uri="{FF2B5EF4-FFF2-40B4-BE49-F238E27FC236}">
                    <a16:creationId xmlns:a16="http://schemas.microsoft.com/office/drawing/2014/main" id="{C7D33250-008C-4131-B4B7-0B8DF92AC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6" name="Freeform 137">
                <a:extLst>
                  <a:ext uri="{FF2B5EF4-FFF2-40B4-BE49-F238E27FC236}">
                    <a16:creationId xmlns:a16="http://schemas.microsoft.com/office/drawing/2014/main" id="{0A169260-EF59-4F02-9419-CA8FA0F94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7" name="Freeform 138">
                <a:extLst>
                  <a:ext uri="{FF2B5EF4-FFF2-40B4-BE49-F238E27FC236}">
                    <a16:creationId xmlns:a16="http://schemas.microsoft.com/office/drawing/2014/main" id="{A76EBC8C-C77E-4E8B-8105-6C94F6C3B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8" name="Oval 139">
                <a:extLst>
                  <a:ext uri="{FF2B5EF4-FFF2-40B4-BE49-F238E27FC236}">
                    <a16:creationId xmlns:a16="http://schemas.microsoft.com/office/drawing/2014/main" id="{B838A04E-F901-48A9-A52C-C45B377E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9" name="Freeform 140">
                <a:extLst>
                  <a:ext uri="{FF2B5EF4-FFF2-40B4-BE49-F238E27FC236}">
                    <a16:creationId xmlns:a16="http://schemas.microsoft.com/office/drawing/2014/main" id="{B45FC20C-1F5E-4EA7-9FDA-A131BBD3E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0" name="AutoShape 141">
                <a:extLst>
                  <a:ext uri="{FF2B5EF4-FFF2-40B4-BE49-F238E27FC236}">
                    <a16:creationId xmlns:a16="http://schemas.microsoft.com/office/drawing/2014/main" id="{AFFE3FCD-5B5F-492A-89E3-BE8C39036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1" name="AutoShape 142">
                <a:extLst>
                  <a:ext uri="{FF2B5EF4-FFF2-40B4-BE49-F238E27FC236}">
                    <a16:creationId xmlns:a16="http://schemas.microsoft.com/office/drawing/2014/main" id="{8109B58B-075E-4587-9001-6FCDAB9DD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2" name="Oval 143">
                <a:extLst>
                  <a:ext uri="{FF2B5EF4-FFF2-40B4-BE49-F238E27FC236}">
                    <a16:creationId xmlns:a16="http://schemas.microsoft.com/office/drawing/2014/main" id="{85B6BC38-7D09-4158-AF14-933D68189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3" name="Oval 144">
                <a:extLst>
                  <a:ext uri="{FF2B5EF4-FFF2-40B4-BE49-F238E27FC236}">
                    <a16:creationId xmlns:a16="http://schemas.microsoft.com/office/drawing/2014/main" id="{9B53B715-0D03-4451-AF0D-7B290B9FE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4" name="Oval 145">
                <a:extLst>
                  <a:ext uri="{FF2B5EF4-FFF2-40B4-BE49-F238E27FC236}">
                    <a16:creationId xmlns:a16="http://schemas.microsoft.com/office/drawing/2014/main" id="{2E0A0CB0-4491-40D5-A5A0-C0B59AB1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" name="Rectangle 146">
                <a:extLst>
                  <a:ext uri="{FF2B5EF4-FFF2-40B4-BE49-F238E27FC236}">
                    <a16:creationId xmlns:a16="http://schemas.microsoft.com/office/drawing/2014/main" id="{3E19A5DA-B569-41E2-A0C9-C05E4A21E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0" name="Group 147">
              <a:extLst>
                <a:ext uri="{FF2B5EF4-FFF2-40B4-BE49-F238E27FC236}">
                  <a16:creationId xmlns:a16="http://schemas.microsoft.com/office/drawing/2014/main" id="{86E9D1A6-4578-40C3-A283-BCEDD1AD0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0" name="Freeform 148">
                <a:extLst>
                  <a:ext uri="{FF2B5EF4-FFF2-40B4-BE49-F238E27FC236}">
                    <a16:creationId xmlns:a16="http://schemas.microsoft.com/office/drawing/2014/main" id="{6E401940-A821-4B73-B793-0E70CABAD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" name="Rectangle 149">
                <a:extLst>
                  <a:ext uri="{FF2B5EF4-FFF2-40B4-BE49-F238E27FC236}">
                    <a16:creationId xmlns:a16="http://schemas.microsoft.com/office/drawing/2014/main" id="{B35A2558-205C-4333-B07D-47940E06C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" name="Freeform 150">
                <a:extLst>
                  <a:ext uri="{FF2B5EF4-FFF2-40B4-BE49-F238E27FC236}">
                    <a16:creationId xmlns:a16="http://schemas.microsoft.com/office/drawing/2014/main" id="{635148A9-1F60-40C1-8348-154B896E6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" name="Freeform 151">
                <a:extLst>
                  <a:ext uri="{FF2B5EF4-FFF2-40B4-BE49-F238E27FC236}">
                    <a16:creationId xmlns:a16="http://schemas.microsoft.com/office/drawing/2014/main" id="{9F9B02E3-438F-4005-AFE6-5FEBF422B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4" name="Rectangle 152">
                <a:extLst>
                  <a:ext uri="{FF2B5EF4-FFF2-40B4-BE49-F238E27FC236}">
                    <a16:creationId xmlns:a16="http://schemas.microsoft.com/office/drawing/2014/main" id="{E99BE657-F8E8-4332-B7DF-39170BA95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5" name="Group 153">
                <a:extLst>
                  <a:ext uri="{FF2B5EF4-FFF2-40B4-BE49-F238E27FC236}">
                    <a16:creationId xmlns:a16="http://schemas.microsoft.com/office/drawing/2014/main" id="{C11C6883-1143-4264-B76E-0DFB64C5F5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" name="AutoShape 154">
                  <a:extLst>
                    <a:ext uri="{FF2B5EF4-FFF2-40B4-BE49-F238E27FC236}">
                      <a16:creationId xmlns:a16="http://schemas.microsoft.com/office/drawing/2014/main" id="{E4A6C9EF-2A60-438D-A72E-369B76638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01" name="AutoShape 155">
                  <a:extLst>
                    <a:ext uri="{FF2B5EF4-FFF2-40B4-BE49-F238E27FC236}">
                      <a16:creationId xmlns:a16="http://schemas.microsoft.com/office/drawing/2014/main" id="{ABAA3B17-023C-4E6D-9866-C62798F5F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6" name="Rectangle 156">
                <a:extLst>
                  <a:ext uri="{FF2B5EF4-FFF2-40B4-BE49-F238E27FC236}">
                    <a16:creationId xmlns:a16="http://schemas.microsoft.com/office/drawing/2014/main" id="{BD1760F0-558F-41CD-BF33-4191A3633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7" name="Group 157">
                <a:extLst>
                  <a:ext uri="{FF2B5EF4-FFF2-40B4-BE49-F238E27FC236}">
                    <a16:creationId xmlns:a16="http://schemas.microsoft.com/office/drawing/2014/main" id="{11B55FC0-5CBB-4C0E-A564-DCF31F50B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" name="AutoShape 158">
                  <a:extLst>
                    <a:ext uri="{FF2B5EF4-FFF2-40B4-BE49-F238E27FC236}">
                      <a16:creationId xmlns:a16="http://schemas.microsoft.com/office/drawing/2014/main" id="{6F060897-9060-4E27-AA79-614006F39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99" name="AutoShape 159">
                  <a:extLst>
                    <a:ext uri="{FF2B5EF4-FFF2-40B4-BE49-F238E27FC236}">
                      <a16:creationId xmlns:a16="http://schemas.microsoft.com/office/drawing/2014/main" id="{0BD90632-5F79-4305-8E2E-D233B38C5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8" name="Rectangle 160">
                <a:extLst>
                  <a:ext uri="{FF2B5EF4-FFF2-40B4-BE49-F238E27FC236}">
                    <a16:creationId xmlns:a16="http://schemas.microsoft.com/office/drawing/2014/main" id="{8900CDC0-3201-47A8-AFE7-C12348C8A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9" name="Rectangle 161">
                <a:extLst>
                  <a:ext uri="{FF2B5EF4-FFF2-40B4-BE49-F238E27FC236}">
                    <a16:creationId xmlns:a16="http://schemas.microsoft.com/office/drawing/2014/main" id="{B87A19A2-A35A-4D6C-81EA-2799E16DC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80" name="Group 162">
                <a:extLst>
                  <a:ext uri="{FF2B5EF4-FFF2-40B4-BE49-F238E27FC236}">
                    <a16:creationId xmlns:a16="http://schemas.microsoft.com/office/drawing/2014/main" id="{84B05FBE-6AA1-4951-974A-F7F9583AA7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6" name="AutoShape 163">
                  <a:extLst>
                    <a:ext uri="{FF2B5EF4-FFF2-40B4-BE49-F238E27FC236}">
                      <a16:creationId xmlns:a16="http://schemas.microsoft.com/office/drawing/2014/main" id="{476F4E0A-ADC9-44DD-A5A5-6909EB340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97" name="AutoShape 164">
                  <a:extLst>
                    <a:ext uri="{FF2B5EF4-FFF2-40B4-BE49-F238E27FC236}">
                      <a16:creationId xmlns:a16="http://schemas.microsoft.com/office/drawing/2014/main" id="{7A0138B2-00DB-410C-BCEC-E425E1897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81" name="Freeform 165">
                <a:extLst>
                  <a:ext uri="{FF2B5EF4-FFF2-40B4-BE49-F238E27FC236}">
                    <a16:creationId xmlns:a16="http://schemas.microsoft.com/office/drawing/2014/main" id="{717F04A3-6592-4FE2-959A-B6C5200D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82" name="Group 166">
                <a:extLst>
                  <a:ext uri="{FF2B5EF4-FFF2-40B4-BE49-F238E27FC236}">
                    <a16:creationId xmlns:a16="http://schemas.microsoft.com/office/drawing/2014/main" id="{59DCC697-CDE4-48B1-A9D4-985B44A87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" name="AutoShape 167">
                  <a:extLst>
                    <a:ext uri="{FF2B5EF4-FFF2-40B4-BE49-F238E27FC236}">
                      <a16:creationId xmlns:a16="http://schemas.microsoft.com/office/drawing/2014/main" id="{51837637-6532-450C-BA24-F35A5428D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95" name="AutoShape 168">
                  <a:extLst>
                    <a:ext uri="{FF2B5EF4-FFF2-40B4-BE49-F238E27FC236}">
                      <a16:creationId xmlns:a16="http://schemas.microsoft.com/office/drawing/2014/main" id="{A3CA90B9-7D4E-4D31-90A8-072AE466F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83" name="Rectangle 169">
                <a:extLst>
                  <a:ext uri="{FF2B5EF4-FFF2-40B4-BE49-F238E27FC236}">
                    <a16:creationId xmlns:a16="http://schemas.microsoft.com/office/drawing/2014/main" id="{F89F5649-6AC4-4B6E-BE7D-8D1D8A626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4" name="Freeform 170">
                <a:extLst>
                  <a:ext uri="{FF2B5EF4-FFF2-40B4-BE49-F238E27FC236}">
                    <a16:creationId xmlns:a16="http://schemas.microsoft.com/office/drawing/2014/main" id="{45DBE5EF-5217-45EA-A4ED-17B8271EB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5" name="Freeform 171">
                <a:extLst>
                  <a:ext uri="{FF2B5EF4-FFF2-40B4-BE49-F238E27FC236}">
                    <a16:creationId xmlns:a16="http://schemas.microsoft.com/office/drawing/2014/main" id="{DF5178BF-4427-44F0-85EE-4BE7941AD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6" name="Oval 172">
                <a:extLst>
                  <a:ext uri="{FF2B5EF4-FFF2-40B4-BE49-F238E27FC236}">
                    <a16:creationId xmlns:a16="http://schemas.microsoft.com/office/drawing/2014/main" id="{A3C8B0CD-9A90-4AEE-86FC-80962ABA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Freeform 173">
                <a:extLst>
                  <a:ext uri="{FF2B5EF4-FFF2-40B4-BE49-F238E27FC236}">
                    <a16:creationId xmlns:a16="http://schemas.microsoft.com/office/drawing/2014/main" id="{1119835E-C66F-4B1E-ABD9-9025F177E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8" name="AutoShape 174">
                <a:extLst>
                  <a:ext uri="{FF2B5EF4-FFF2-40B4-BE49-F238E27FC236}">
                    <a16:creationId xmlns:a16="http://schemas.microsoft.com/office/drawing/2014/main" id="{A43D3FAC-B751-4495-BDD6-D0EE36A0B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9" name="AutoShape 175">
                <a:extLst>
                  <a:ext uri="{FF2B5EF4-FFF2-40B4-BE49-F238E27FC236}">
                    <a16:creationId xmlns:a16="http://schemas.microsoft.com/office/drawing/2014/main" id="{A059367D-43E3-47FB-BDE9-D1DB269AD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0" name="Oval 176">
                <a:extLst>
                  <a:ext uri="{FF2B5EF4-FFF2-40B4-BE49-F238E27FC236}">
                    <a16:creationId xmlns:a16="http://schemas.microsoft.com/office/drawing/2014/main" id="{15331308-8341-4B18-8C0C-532434794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1" name="Oval 177">
                <a:extLst>
                  <a:ext uri="{FF2B5EF4-FFF2-40B4-BE49-F238E27FC236}">
                    <a16:creationId xmlns:a16="http://schemas.microsoft.com/office/drawing/2014/main" id="{39E58837-C301-4511-94C6-E31D652C7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2" name="Oval 178">
                <a:extLst>
                  <a:ext uri="{FF2B5EF4-FFF2-40B4-BE49-F238E27FC236}">
                    <a16:creationId xmlns:a16="http://schemas.microsoft.com/office/drawing/2014/main" id="{A6A5773C-1A94-438B-AA10-56C011B52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3" name="Rectangle 179">
                <a:extLst>
                  <a:ext uri="{FF2B5EF4-FFF2-40B4-BE49-F238E27FC236}">
                    <a16:creationId xmlns:a16="http://schemas.microsoft.com/office/drawing/2014/main" id="{8963B348-BF36-433F-8360-53687576A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1" name="Group 180">
              <a:extLst>
                <a:ext uri="{FF2B5EF4-FFF2-40B4-BE49-F238E27FC236}">
                  <a16:creationId xmlns:a16="http://schemas.microsoft.com/office/drawing/2014/main" id="{FB862A39-0578-4F4F-91CD-14970898A1E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68" name="Picture 181" descr="desktop_computer_stylized_medium">
                <a:extLst>
                  <a:ext uri="{FF2B5EF4-FFF2-40B4-BE49-F238E27FC236}">
                    <a16:creationId xmlns:a16="http://schemas.microsoft.com/office/drawing/2014/main" id="{030317AE-C400-4951-BFEA-ABF100162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182">
                <a:extLst>
                  <a:ext uri="{FF2B5EF4-FFF2-40B4-BE49-F238E27FC236}">
                    <a16:creationId xmlns:a16="http://schemas.microsoft.com/office/drawing/2014/main" id="{65CC9900-4F22-4512-BD8C-167920237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2" name="Group 183">
              <a:extLst>
                <a:ext uri="{FF2B5EF4-FFF2-40B4-BE49-F238E27FC236}">
                  <a16:creationId xmlns:a16="http://schemas.microsoft.com/office/drawing/2014/main" id="{D2F63DB7-2395-4303-837A-639F54853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66" name="Picture 184" descr="desktop_computer_stylized_medium">
                <a:extLst>
                  <a:ext uri="{FF2B5EF4-FFF2-40B4-BE49-F238E27FC236}">
                    <a16:creationId xmlns:a16="http://schemas.microsoft.com/office/drawing/2014/main" id="{A5AF73C0-CB75-46EB-A867-EA9855AF5F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Freeform 185">
                <a:extLst>
                  <a:ext uri="{FF2B5EF4-FFF2-40B4-BE49-F238E27FC236}">
                    <a16:creationId xmlns:a16="http://schemas.microsoft.com/office/drawing/2014/main" id="{0590A6BC-0AE0-4D17-9BA7-E8FD8DACBC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3" name="Group 186">
              <a:extLst>
                <a:ext uri="{FF2B5EF4-FFF2-40B4-BE49-F238E27FC236}">
                  <a16:creationId xmlns:a16="http://schemas.microsoft.com/office/drawing/2014/main" id="{59B75FAB-87A5-4241-B633-75BA681BD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64" name="Picture 187" descr="desktop_computer_stylized_medium">
                <a:extLst>
                  <a:ext uri="{FF2B5EF4-FFF2-40B4-BE49-F238E27FC236}">
                    <a16:creationId xmlns:a16="http://schemas.microsoft.com/office/drawing/2014/main" id="{ACAE2E7F-ED0F-4079-B8FD-3AC3D221A4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Freeform 188">
                <a:extLst>
                  <a:ext uri="{FF2B5EF4-FFF2-40B4-BE49-F238E27FC236}">
                    <a16:creationId xmlns:a16="http://schemas.microsoft.com/office/drawing/2014/main" id="{AB24CA06-8F29-47AC-BB8A-ED689C776C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167" name="Rectangle 523">
            <a:extLst>
              <a:ext uri="{FF2B5EF4-FFF2-40B4-BE49-F238E27FC236}">
                <a16:creationId xmlns:a16="http://schemas.microsoft.com/office/drawing/2014/main" id="{B7C3824D-5B4C-4ADF-91AD-B5CE90DA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646" y="1873355"/>
            <a:ext cx="4506913" cy="187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eaLnBrk="1" hangingPunct="1"/>
            <a:r>
              <a:rPr lang="en-US" altLang="en-US" sz="2400" kern="0" dirty="0">
                <a:ea typeface="ＭＳ Ｐゴシック" panose="020B0600070205080204" pitchFamily="34" charset="-128"/>
              </a:rPr>
              <a:t>per-connection end-end throughput: </a:t>
            </a:r>
            <a:r>
              <a:rPr lang="en-US" altLang="en-US" sz="2400" i="1" kern="0" dirty="0">
                <a:ea typeface="ＭＳ Ｐゴシック" panose="020B0600070205080204" pitchFamily="34" charset="-128"/>
              </a:rPr>
              <a:t>min(</a:t>
            </a:r>
            <a:r>
              <a:rPr lang="en-US" altLang="en-US" sz="2400" i="1" kern="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400" i="1" kern="0" baseline="-2500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400" i="1" kern="0" dirty="0" err="1">
                <a:ea typeface="ＭＳ Ｐゴシック" panose="020B0600070205080204" pitchFamily="34" charset="-128"/>
              </a:rPr>
              <a:t>,R</a:t>
            </a:r>
            <a:r>
              <a:rPr lang="en-US" altLang="en-US" sz="2400" i="1" kern="0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400" i="1" kern="0" dirty="0" err="1">
                <a:ea typeface="ＭＳ Ｐゴシック" panose="020B0600070205080204" pitchFamily="34" charset="-128"/>
              </a:rPr>
              <a:t>,R</a:t>
            </a:r>
            <a:r>
              <a:rPr lang="en-US" altLang="en-US" sz="2400" i="1" kern="0" dirty="0">
                <a:ea typeface="ＭＳ Ｐゴシック" panose="020B0600070205080204" pitchFamily="34" charset="-128"/>
              </a:rPr>
              <a:t>/10)</a:t>
            </a:r>
          </a:p>
          <a:p>
            <a:pPr eaLnBrk="1" hangingPunct="1"/>
            <a:r>
              <a:rPr lang="en-US" altLang="en-US" sz="2400" kern="0" dirty="0">
                <a:ea typeface="ＭＳ Ｐゴシック" panose="020B0600070205080204" pitchFamily="34" charset="-128"/>
              </a:rPr>
              <a:t>in practice: </a:t>
            </a:r>
            <a:r>
              <a:rPr lang="en-US" altLang="en-US" sz="2400" i="1" kern="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400" i="1" kern="0" baseline="-2500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400" kern="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i="1" kern="0" dirty="0">
                <a:ea typeface="ＭＳ Ｐゴシック" panose="020B0600070205080204" pitchFamily="34" charset="-128"/>
              </a:rPr>
              <a:t>R</a:t>
            </a:r>
            <a:r>
              <a:rPr lang="en-US" altLang="en-US" sz="2400" i="1" kern="0" baseline="-25000" dirty="0">
                <a:ea typeface="ＭＳ Ｐゴシック" panose="020B0600070205080204" pitchFamily="34" charset="-128"/>
              </a:rPr>
              <a:t>s</a:t>
            </a:r>
            <a:r>
              <a:rPr lang="en-US" altLang="en-US" sz="2400" kern="0" dirty="0">
                <a:ea typeface="ＭＳ Ｐゴシック" panose="020B0600070205080204" pitchFamily="34" charset="-128"/>
              </a:rPr>
              <a:t> is often bottleneck</a:t>
            </a:r>
          </a:p>
        </p:txBody>
      </p:sp>
      <p:sp>
        <p:nvSpPr>
          <p:cNvPr id="169" name="TextBox 1">
            <a:extLst>
              <a:ext uri="{FF2B5EF4-FFF2-40B4-BE49-F238E27FC236}">
                <a16:creationId xmlns:a16="http://schemas.microsoft.com/office/drawing/2014/main" id="{DF83018A-22BF-4AE2-BC3D-D9B17985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426" y="2439357"/>
            <a:ext cx="312392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Arial"/>
              </a:rPr>
              <a:t>* Check out the online interactive exercises for more examples: h</a:t>
            </a:r>
            <a:r>
              <a:rPr lang="en-US" altLang="en-US" sz="1200" dirty="0">
                <a:solidFill>
                  <a:srgbClr val="000000"/>
                </a:solidFill>
                <a:cs typeface="Arial"/>
              </a:rPr>
              <a:t>ttp://</a:t>
            </a:r>
            <a:r>
              <a:rPr lang="en-US" altLang="en-US" sz="1200" dirty="0" err="1">
                <a:solidFill>
                  <a:srgbClr val="000000"/>
                </a:solidFill>
                <a:cs typeface="Arial"/>
              </a:rPr>
              <a:t>gaia.cs.umass.edu</a:t>
            </a:r>
            <a:r>
              <a:rPr lang="en-US" altLang="en-US" sz="1200" dirty="0">
                <a:solidFill>
                  <a:srgbClr val="000000"/>
                </a:solidFill>
                <a:cs typeface="Arial"/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  <a:cs typeface="Arial"/>
              </a:rPr>
              <a:t>kurose_ross</a:t>
            </a:r>
            <a:r>
              <a:rPr lang="en-US" altLang="en-US" sz="1200" dirty="0">
                <a:solidFill>
                  <a:srgbClr val="000000"/>
                </a:solidFill>
                <a:cs typeface="Arial"/>
              </a:rPr>
              <a:t>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FF51C-A02E-4E91-B0E7-C4668F7EDEE1}"/>
              </a:ext>
            </a:extLst>
          </p:cNvPr>
          <p:cNvSpPr/>
          <p:nvPr/>
        </p:nvSpPr>
        <p:spPr>
          <a:xfrm>
            <a:off x="5238066" y="3803464"/>
            <a:ext cx="4209957" cy="1424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</a:pPr>
            <a:r>
              <a:rPr lang="en-IN" sz="2400" kern="0" dirty="0">
                <a:ea typeface="ＭＳ Ｐゴシック" panose="020B0600070205080204" pitchFamily="34" charset="-128"/>
              </a:rPr>
              <a:t>Suppose </a:t>
            </a:r>
            <a:r>
              <a:rPr lang="en-US" altLang="en-US" sz="2400" kern="0" dirty="0">
                <a:ea typeface="ＭＳ Ｐゴシック" panose="020B0600070205080204" pitchFamily="34" charset="-128"/>
              </a:rPr>
              <a:t>Rs</a:t>
            </a:r>
            <a:r>
              <a:rPr lang="en-IN" sz="2400" kern="0" dirty="0">
                <a:ea typeface="ＭＳ Ｐゴシック" panose="020B0600070205080204" pitchFamily="34" charset="-128"/>
              </a:rPr>
              <a:t> = 2 Mbps, </a:t>
            </a:r>
            <a:r>
              <a:rPr lang="en-US" altLang="en-US" sz="2400" kern="0" dirty="0" err="1">
                <a:ea typeface="ＭＳ Ｐゴシック" panose="020B0600070205080204" pitchFamily="34" charset="-128"/>
              </a:rPr>
              <a:t>Rc</a:t>
            </a:r>
            <a:r>
              <a:rPr lang="en-IN" sz="2400" kern="0" dirty="0">
                <a:ea typeface="ＭＳ Ｐゴシック" panose="020B0600070205080204" pitchFamily="34" charset="-128"/>
              </a:rPr>
              <a:t> = 1 Mbps, R = 5 Mbps</a:t>
            </a:r>
          </a:p>
          <a:p>
            <a:pPr marL="342900" indent="-34290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</a:pPr>
            <a:r>
              <a:rPr lang="en-IN" sz="2400" kern="0" dirty="0">
                <a:ea typeface="ＭＳ Ｐゴシック" panose="020B0600070205080204" pitchFamily="34" charset="-128"/>
              </a:rPr>
              <a:t>10 clients from 10 servers = 10 downloads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6CEBB-FE27-4599-AAB3-2BFEF19425EA}"/>
              </a:ext>
            </a:extLst>
          </p:cNvPr>
          <p:cNvSpPr/>
          <p:nvPr/>
        </p:nvSpPr>
        <p:spPr>
          <a:xfrm>
            <a:off x="5427120" y="5541542"/>
            <a:ext cx="5028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End-to-end throughput for each </a:t>
            </a:r>
            <a:r>
              <a:rPr lang="en-US" sz="2400" dirty="0">
                <a:solidFill>
                  <a:srgbClr val="FF0000"/>
                </a:solidFill>
              </a:rPr>
              <a:t>download is now reduced to 500 kbps.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Packet Queueing Delay revisited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A945D1-EB55-49FA-B252-E6A37564B095}"/>
              </a:ext>
            </a:extLst>
          </p:cNvPr>
          <p:cNvSpPr/>
          <p:nvPr/>
        </p:nvSpPr>
        <p:spPr>
          <a:xfrm>
            <a:off x="318873" y="1551003"/>
            <a:ext cx="830005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Unlike other delays (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</a:rPr>
              <a:t>dproc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</a:rPr>
              <a:t>dtrans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</a:rPr>
              <a:t>dprop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</a:rPr>
              <a:t>dqueue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is interesting.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Can vary from packet to packet.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Characterize </a:t>
            </a:r>
            <a:r>
              <a:rPr lang="en-US" altLang="en-US" sz="2400" b="1" i="1" dirty="0" err="1">
                <a:solidFill>
                  <a:srgbClr val="000000"/>
                </a:solidFill>
              </a:rPr>
              <a:t>d</a:t>
            </a:r>
            <a:r>
              <a:rPr lang="en-US" altLang="en-US" sz="2400" b="1" baseline="-25000" dirty="0" err="1">
                <a:solidFill>
                  <a:srgbClr val="000000"/>
                </a:solidFill>
              </a:rPr>
              <a:t>queue</a:t>
            </a:r>
            <a:r>
              <a:rPr lang="en-US" altLang="en-US" sz="2400" baseline="-25000" dirty="0">
                <a:solidFill>
                  <a:srgbClr val="000000"/>
                </a:solidFill>
              </a:rPr>
              <a:t> </a:t>
            </a:r>
            <a:r>
              <a:rPr lang="en-IN" sz="2400" dirty="0"/>
              <a:t>-&gt; average, variance, </a:t>
            </a:r>
            <a:r>
              <a:rPr lang="en-US" sz="2400" dirty="0"/>
              <a:t>probability that it exceeds some specified value.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When is the queuing delay large and when is it insignificant?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Rate at which traffic arrives at the queue,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Transmission rate of the link,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Nature of the </a:t>
            </a:r>
            <a:r>
              <a:rPr lang="en-IN" sz="2400" dirty="0"/>
              <a:t>arriving traffic – periodically or in bursts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53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Packet Queueing Delay revisited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A1A1723-8BC7-43A9-9450-DD57F641A297}"/>
              </a:ext>
            </a:extLst>
          </p:cNvPr>
          <p:cNvSpPr txBox="1">
            <a:spLocks noChangeArrowheads="1"/>
          </p:cNvSpPr>
          <p:nvPr/>
        </p:nvSpPr>
        <p:spPr>
          <a:xfrm>
            <a:off x="397565" y="1489335"/>
            <a:ext cx="4722641" cy="1982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altLang="en-US" sz="2400" i="1" dirty="0">
                <a:ea typeface="ＭＳ Ｐゴシック" panose="020B0600070205080204" pitchFamily="34" charset="-128"/>
              </a:rPr>
              <a:t>R:</a:t>
            </a:r>
            <a:r>
              <a:rPr lang="en-US" altLang="en-US" sz="2400" dirty="0">
                <a:ea typeface="ＭＳ Ｐゴシック" panose="020B0600070205080204" pitchFamily="34" charset="-128"/>
              </a:rPr>
              <a:t> link bandwidth (bps)</a:t>
            </a:r>
          </a:p>
          <a:p>
            <a:pPr marL="231775" indent="-231775"/>
            <a:r>
              <a:rPr lang="en-US" altLang="en-US" sz="2400" i="1" dirty="0">
                <a:ea typeface="ＭＳ Ｐゴシック" panose="020B0600070205080204" pitchFamily="34" charset="-128"/>
              </a:rPr>
              <a:t>L:</a:t>
            </a:r>
            <a:r>
              <a:rPr lang="en-US" altLang="en-US" sz="2400" dirty="0">
                <a:ea typeface="ＭＳ Ｐゴシック" panose="020B0600070205080204" pitchFamily="34" charset="-128"/>
              </a:rPr>
              <a:t> packet length (bits)</a:t>
            </a:r>
          </a:p>
          <a:p>
            <a:pPr marL="231775" indent="-231775"/>
            <a:r>
              <a:rPr lang="en-US" altLang="en-US" sz="2400" i="1" dirty="0">
                <a:ea typeface="ＭＳ Ｐゴシック" panose="020B0600070205080204" pitchFamily="34" charset="-128"/>
              </a:rPr>
              <a:t>a: </a:t>
            </a:r>
            <a:r>
              <a:rPr lang="en-US" altLang="en-US" sz="2400" dirty="0">
                <a:ea typeface="ＭＳ Ｐゴシック" panose="020B0600070205080204" pitchFamily="34" charset="-128"/>
              </a:rPr>
              <a:t>average packet arrival rate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pps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marL="231775" indent="-231775"/>
            <a:r>
              <a:rPr lang="en-US" altLang="en-US" sz="2400" dirty="0">
                <a:ea typeface="ＭＳ Ｐゴシック" panose="020B0600070205080204" pitchFamily="34" charset="-128"/>
              </a:rPr>
              <a:t>La: avg. rate at which bits arrive at the queue</a:t>
            </a: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48394C47-B7CC-479E-A0F1-71FA8FBE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05" y="3560513"/>
            <a:ext cx="4996325" cy="216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latin typeface="+mn-lt"/>
              </a:rPr>
              <a:t>La/R &gt; 1: more “</a:t>
            </a:r>
            <a:r>
              <a:rPr lang="en-US" altLang="ja-JP" dirty="0">
                <a:latin typeface="+mn-lt"/>
              </a:rPr>
              <a:t>work” arriving  is more </a:t>
            </a:r>
            <a:r>
              <a:rPr lang="en-US" altLang="en-US" dirty="0">
                <a:latin typeface="+mn-lt"/>
              </a:rPr>
              <a:t>than can be serviced -  average delay infinite!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latin typeface="+mn-lt"/>
              </a:rPr>
              <a:t>La/R &lt;= 1: nature of arriving traffic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i="1" dirty="0">
                <a:latin typeface="+mn-lt"/>
              </a:rPr>
              <a:t>La/R</a:t>
            </a:r>
            <a:r>
              <a:rPr lang="en-US" altLang="en-US" dirty="0">
                <a:latin typeface="+mn-lt"/>
              </a:rPr>
              <a:t> ~ 0: avg. queueing delay small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AFA46-B05A-4E2A-9175-FC418B7BD7FB}"/>
              </a:ext>
            </a:extLst>
          </p:cNvPr>
          <p:cNvGrpSpPr/>
          <p:nvPr/>
        </p:nvGrpSpPr>
        <p:grpSpPr>
          <a:xfrm>
            <a:off x="5674973" y="4691154"/>
            <a:ext cx="2782888" cy="2261260"/>
            <a:chOff x="8407167" y="4367394"/>
            <a:chExt cx="2782888" cy="2261260"/>
          </a:xfrm>
        </p:grpSpPr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51FDE525-2E91-4CDB-9E05-1CBD4CD8A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B08D4E1E-76B8-418F-BA69-CB1E05223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3DCA31CE-D720-4370-BF74-B7D2791A0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 dirty="0">
                  <a:latin typeface="+mn-lt"/>
                </a:rPr>
                <a:t>La/R </a:t>
              </a:r>
              <a:r>
                <a:rPr lang="en-US" altLang="en-US" sz="1800" dirty="0">
                  <a:latin typeface="+mn-lt"/>
                </a:rPr>
                <a:t>~ 0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F3D804D-ABFE-4C17-82FC-F588B8D57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 dirty="0">
                  <a:latin typeface="+mn-lt"/>
                </a:rPr>
                <a:t>La/R -&gt; 1</a:t>
              </a:r>
            </a:p>
          </p:txBody>
        </p:sp>
      </p:grpSp>
      <p:sp>
        <p:nvSpPr>
          <p:cNvPr id="17" name="Rectangle 61">
            <a:extLst>
              <a:ext uri="{FF2B5EF4-FFF2-40B4-BE49-F238E27FC236}">
                <a16:creationId xmlns:a16="http://schemas.microsoft.com/office/drawing/2014/main" id="{19C8CEA1-48DD-4B5D-BA0F-ACC73459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588" y="4250307"/>
            <a:ext cx="291102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traffic intensity = </a:t>
            </a:r>
            <a:r>
              <a:rPr lang="en-US" altLang="en-US" sz="2000" i="1" dirty="0">
                <a:solidFill>
                  <a:srgbClr val="000099"/>
                </a:solidFill>
                <a:latin typeface="+mn-lt"/>
              </a:rPr>
              <a:t>La/R</a:t>
            </a:r>
          </a:p>
        </p:txBody>
      </p:sp>
      <p:sp>
        <p:nvSpPr>
          <p:cNvPr id="18" name="Rectangle 61">
            <a:extLst>
              <a:ext uri="{FF2B5EF4-FFF2-40B4-BE49-F238E27FC236}">
                <a16:creationId xmlns:a16="http://schemas.microsoft.com/office/drawing/2014/main" id="{DEFC4741-5AF5-4530-B717-99AA6C415DF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11054" y="2720693"/>
            <a:ext cx="27400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average  queueing delay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E2D61-8E45-4B60-AC61-954B4C001F85}"/>
              </a:ext>
            </a:extLst>
          </p:cNvPr>
          <p:cNvCxnSpPr/>
          <p:nvPr/>
        </p:nvCxnSpPr>
        <p:spPr>
          <a:xfrm>
            <a:off x="5812397" y="4184969"/>
            <a:ext cx="3386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5072CF-C01E-4B18-BF4C-EDABE87B03D4}"/>
              </a:ext>
            </a:extLst>
          </p:cNvPr>
          <p:cNvCxnSpPr>
            <a:cxnSpLocks/>
          </p:cNvCxnSpPr>
          <p:nvPr/>
        </p:nvCxnSpPr>
        <p:spPr>
          <a:xfrm flipV="1">
            <a:off x="5797649" y="1685972"/>
            <a:ext cx="0" cy="250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B27F0CEB-18CA-423E-A054-AB9F177117BA}"/>
              </a:ext>
            </a:extLst>
          </p:cNvPr>
          <p:cNvSpPr/>
          <p:nvPr/>
        </p:nvSpPr>
        <p:spPr>
          <a:xfrm>
            <a:off x="5812397" y="1353170"/>
            <a:ext cx="2743200" cy="2816942"/>
          </a:xfrm>
          <a:custGeom>
            <a:avLst/>
            <a:gdLst>
              <a:gd name="connsiteX0" fmla="*/ 0 w 2743200"/>
              <a:gd name="connsiteY0" fmla="*/ 2816942 h 2824866"/>
              <a:gd name="connsiteX1" fmla="*/ 663677 w 2743200"/>
              <a:gd name="connsiteY1" fmla="*/ 2802193 h 2824866"/>
              <a:gd name="connsiteX2" fmla="*/ 1976284 w 2743200"/>
              <a:gd name="connsiteY2" fmla="*/ 2625212 h 2824866"/>
              <a:gd name="connsiteX3" fmla="*/ 2551471 w 2743200"/>
              <a:gd name="connsiteY3" fmla="*/ 1946787 h 2824866"/>
              <a:gd name="connsiteX4" fmla="*/ 2743200 w 2743200"/>
              <a:gd name="connsiteY4" fmla="*/ 0 h 2824866"/>
              <a:gd name="connsiteX0" fmla="*/ 0 w 2743200"/>
              <a:gd name="connsiteY0" fmla="*/ 2816942 h 2821238"/>
              <a:gd name="connsiteX1" fmla="*/ 663677 w 2743200"/>
              <a:gd name="connsiteY1" fmla="*/ 2802193 h 2821238"/>
              <a:gd name="connsiteX2" fmla="*/ 1976284 w 2743200"/>
              <a:gd name="connsiteY2" fmla="*/ 2625212 h 2821238"/>
              <a:gd name="connsiteX3" fmla="*/ 2551471 w 2743200"/>
              <a:gd name="connsiteY3" fmla="*/ 1946787 h 2821238"/>
              <a:gd name="connsiteX4" fmla="*/ 2743200 w 2743200"/>
              <a:gd name="connsiteY4" fmla="*/ 0 h 2821238"/>
              <a:gd name="connsiteX0" fmla="*/ 0 w 2743200"/>
              <a:gd name="connsiteY0" fmla="*/ 2816942 h 2816942"/>
              <a:gd name="connsiteX1" fmla="*/ 663677 w 2743200"/>
              <a:gd name="connsiteY1" fmla="*/ 2802193 h 2816942"/>
              <a:gd name="connsiteX2" fmla="*/ 1976284 w 2743200"/>
              <a:gd name="connsiteY2" fmla="*/ 2625212 h 2816942"/>
              <a:gd name="connsiteX3" fmla="*/ 2551471 w 2743200"/>
              <a:gd name="connsiteY3" fmla="*/ 1946787 h 2816942"/>
              <a:gd name="connsiteX4" fmla="*/ 2743200 w 2743200"/>
              <a:gd name="connsiteY4" fmla="*/ 0 h 281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816942">
                <a:moveTo>
                  <a:pt x="0" y="2816942"/>
                </a:moveTo>
                <a:cubicBezTo>
                  <a:pt x="363998" y="2816020"/>
                  <a:pt x="477171" y="2811923"/>
                  <a:pt x="663677" y="2802193"/>
                </a:cubicBezTo>
                <a:cubicBezTo>
                  <a:pt x="850183" y="2792463"/>
                  <a:pt x="1661652" y="2767780"/>
                  <a:pt x="1976284" y="2625212"/>
                </a:cubicBezTo>
                <a:cubicBezTo>
                  <a:pt x="2290916" y="2482644"/>
                  <a:pt x="2423652" y="2384322"/>
                  <a:pt x="2551471" y="1946787"/>
                </a:cubicBezTo>
                <a:cubicBezTo>
                  <a:pt x="2679290" y="1509252"/>
                  <a:pt x="2711245" y="754626"/>
                  <a:pt x="27432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CB588E-B9DF-4D15-B206-B238CAE26389}"/>
              </a:ext>
            </a:extLst>
          </p:cNvPr>
          <p:cNvCxnSpPr>
            <a:cxnSpLocks/>
          </p:cNvCxnSpPr>
          <p:nvPr/>
        </p:nvCxnSpPr>
        <p:spPr>
          <a:xfrm flipV="1">
            <a:off x="8638836" y="1679038"/>
            <a:ext cx="0" cy="250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1">
            <a:extLst>
              <a:ext uri="{FF2B5EF4-FFF2-40B4-BE49-F238E27FC236}">
                <a16:creationId xmlns:a16="http://schemas.microsoft.com/office/drawing/2014/main" id="{8160A99B-26B3-4CA0-A594-9679D53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83" y="4250513"/>
            <a:ext cx="5095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dirty="0">
                <a:latin typeface="+mn-lt"/>
              </a:rPr>
              <a:t>1</a:t>
            </a:r>
            <a:endParaRPr lang="en-US" altLang="en-US" sz="2000" i="1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185E9-1FA0-4167-AF56-BF9B02720E76}"/>
              </a:ext>
            </a:extLst>
          </p:cNvPr>
          <p:cNvSpPr/>
          <p:nvPr/>
        </p:nvSpPr>
        <p:spPr>
          <a:xfrm>
            <a:off x="8864456" y="2865415"/>
            <a:ext cx="2969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-ItalicMT"/>
              </a:rPr>
              <a:t>Design your system so that the traffic intensity is no greater than 1.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23E383-D39C-41D4-AF56-0FB3374832EA}"/>
              </a:ext>
            </a:extLst>
          </p:cNvPr>
          <p:cNvSpPr/>
          <p:nvPr/>
        </p:nvSpPr>
        <p:spPr>
          <a:xfrm>
            <a:off x="371880" y="5726620"/>
            <a:ext cx="4996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ArialMT"/>
              </a:rPr>
              <a:t>La/R &gt; 1: Average rate at which </a:t>
            </a:r>
            <a:r>
              <a:rPr lang="en-US" b="1" dirty="0">
                <a:solidFill>
                  <a:srgbClr val="333333"/>
                </a:solidFill>
                <a:latin typeface="ArialMT"/>
              </a:rPr>
              <a:t>bits arrive at the queue exceeds the rate at which the bits can be transmitted from the queue.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12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“Real” Internet Delays and Routes</a:t>
            </a:r>
          </a:p>
        </p:txBody>
      </p:sp>
      <p:sp>
        <p:nvSpPr>
          <p:cNvPr id="8" name="Line 38">
            <a:extLst>
              <a:ext uri="{FF2B5EF4-FFF2-40B4-BE49-F238E27FC236}">
                <a16:creationId xmlns:a16="http://schemas.microsoft.com/office/drawing/2014/main" id="{A94550F9-8BDB-406A-B297-2334A7055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5991" y="5788319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5">
            <a:extLst>
              <a:ext uri="{FF2B5EF4-FFF2-40B4-BE49-F238E27FC236}">
                <a16:creationId xmlns:a16="http://schemas.microsoft.com/office/drawing/2014/main" id="{5C35ED0B-65D8-43B8-B729-75F6DBAC2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5896" y="5889501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B51A33-07EF-4740-A411-74F5276988C5}"/>
              </a:ext>
            </a:extLst>
          </p:cNvPr>
          <p:cNvGrpSpPr/>
          <p:nvPr/>
        </p:nvGrpSpPr>
        <p:grpSpPr>
          <a:xfrm>
            <a:off x="1983639" y="5936302"/>
            <a:ext cx="860625" cy="398511"/>
            <a:chOff x="7493876" y="2774731"/>
            <a:chExt cx="1481958" cy="894622"/>
          </a:xfrm>
        </p:grpSpPr>
        <p:sp>
          <p:nvSpPr>
            <p:cNvPr id="12" name="Freeform 181">
              <a:extLst>
                <a:ext uri="{FF2B5EF4-FFF2-40B4-BE49-F238E27FC236}">
                  <a16:creationId xmlns:a16="http://schemas.microsoft.com/office/drawing/2014/main" id="{FF7072D5-97D8-438B-AAEA-0D541D5613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78D0E3-2777-414D-8FFB-4176887333A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121329-0649-4FA4-ACB4-BFCA350BE8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" name="Freeform 184">
                <a:extLst>
                  <a:ext uri="{FF2B5EF4-FFF2-40B4-BE49-F238E27FC236}">
                    <a16:creationId xmlns:a16="http://schemas.microsoft.com/office/drawing/2014/main" id="{1BF6FF55-CB9F-4A4B-843B-7DCB106D259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85">
                <a:extLst>
                  <a:ext uri="{FF2B5EF4-FFF2-40B4-BE49-F238E27FC236}">
                    <a16:creationId xmlns:a16="http://schemas.microsoft.com/office/drawing/2014/main" id="{650982BD-F0E7-4EAA-9838-E03E85D4FDA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86">
                <a:extLst>
                  <a:ext uri="{FF2B5EF4-FFF2-40B4-BE49-F238E27FC236}">
                    <a16:creationId xmlns:a16="http://schemas.microsoft.com/office/drawing/2014/main" id="{6A5C2F62-74A3-4852-B36A-C6BB08F5408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7">
                <a:extLst>
                  <a:ext uri="{FF2B5EF4-FFF2-40B4-BE49-F238E27FC236}">
                    <a16:creationId xmlns:a16="http://schemas.microsoft.com/office/drawing/2014/main" id="{BDE508DF-9F50-4A9C-8018-6662DB84B4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02810E71-1F83-468F-AFF0-3AA492AD1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935" y="5873626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3DD06569-8AF9-4B66-99EA-44BA56E96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808" y="5484688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91">
            <a:extLst>
              <a:ext uri="{FF2B5EF4-FFF2-40B4-BE49-F238E27FC236}">
                <a16:creationId xmlns:a16="http://schemas.microsoft.com/office/drawing/2014/main" id="{73E33215-0051-4549-81E9-B75D476A7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1059" y="6005388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AEAD0E-ABB1-433C-9F51-E24DED12042D}"/>
              </a:ext>
            </a:extLst>
          </p:cNvPr>
          <p:cNvGrpSpPr/>
          <p:nvPr/>
        </p:nvGrpSpPr>
        <p:grpSpPr>
          <a:xfrm>
            <a:off x="2831652" y="5625625"/>
            <a:ext cx="860625" cy="398511"/>
            <a:chOff x="7493876" y="2774731"/>
            <a:chExt cx="1481958" cy="894622"/>
          </a:xfrm>
        </p:grpSpPr>
        <p:sp>
          <p:nvSpPr>
            <p:cNvPr id="24" name="Freeform 172">
              <a:extLst>
                <a:ext uri="{FF2B5EF4-FFF2-40B4-BE49-F238E27FC236}">
                  <a16:creationId xmlns:a16="http://schemas.microsoft.com/office/drawing/2014/main" id="{E7D6EAA4-19AD-4407-B65F-BB34656230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AFFB22-AFF8-48CB-84A3-E8B5B0F18E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9E5C05-4CAF-4613-8C10-14A1EBF2FF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" name="Freeform 175">
                <a:extLst>
                  <a:ext uri="{FF2B5EF4-FFF2-40B4-BE49-F238E27FC236}">
                    <a16:creationId xmlns:a16="http://schemas.microsoft.com/office/drawing/2014/main" id="{3771A394-C608-4CF6-ADA3-71AC7D371D4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76">
                <a:extLst>
                  <a:ext uri="{FF2B5EF4-FFF2-40B4-BE49-F238E27FC236}">
                    <a16:creationId xmlns:a16="http://schemas.microsoft.com/office/drawing/2014/main" id="{DAB106DB-C897-465C-867B-E6A12A35B6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177">
                <a:extLst>
                  <a:ext uri="{FF2B5EF4-FFF2-40B4-BE49-F238E27FC236}">
                    <a16:creationId xmlns:a16="http://schemas.microsoft.com/office/drawing/2014/main" id="{D7951ECC-331A-4E9F-ABE2-8572F9AA99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178">
                <a:extLst>
                  <a:ext uri="{FF2B5EF4-FFF2-40B4-BE49-F238E27FC236}">
                    <a16:creationId xmlns:a16="http://schemas.microsoft.com/office/drawing/2014/main" id="{C05AB001-5F1F-415D-B95D-92BF0A41949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Line 113">
            <a:extLst>
              <a:ext uri="{FF2B5EF4-FFF2-40B4-BE49-F238E27FC236}">
                <a16:creationId xmlns:a16="http://schemas.microsoft.com/office/drawing/2014/main" id="{9B367E3B-3400-4672-82EF-DF658C2FB9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7245" y="5933951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4">
            <a:extLst>
              <a:ext uri="{FF2B5EF4-FFF2-40B4-BE49-F238E27FC236}">
                <a16:creationId xmlns:a16="http://schemas.microsoft.com/office/drawing/2014/main" id="{DD26D4B0-A820-4A61-B73E-9FB8EDD84D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2408" y="6195888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CAA3A6-8874-4B56-AFED-40E1170D807B}"/>
              </a:ext>
            </a:extLst>
          </p:cNvPr>
          <p:cNvGrpSpPr/>
          <p:nvPr/>
        </p:nvGrpSpPr>
        <p:grpSpPr>
          <a:xfrm>
            <a:off x="3859972" y="5965912"/>
            <a:ext cx="860625" cy="398511"/>
            <a:chOff x="7493876" y="2774731"/>
            <a:chExt cx="1481958" cy="894622"/>
          </a:xfrm>
        </p:grpSpPr>
        <p:sp>
          <p:nvSpPr>
            <p:cNvPr id="34" name="Freeform 164">
              <a:extLst>
                <a:ext uri="{FF2B5EF4-FFF2-40B4-BE49-F238E27FC236}">
                  <a16:creationId xmlns:a16="http://schemas.microsoft.com/office/drawing/2014/main" id="{9BD4E581-7AEE-4155-A347-D4B76BC6CC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963A61-53A0-4849-8F3E-800C71B321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E0D185-A585-418B-8DBA-46B02CA6C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" name="Freeform 167">
                <a:extLst>
                  <a:ext uri="{FF2B5EF4-FFF2-40B4-BE49-F238E27FC236}">
                    <a16:creationId xmlns:a16="http://schemas.microsoft.com/office/drawing/2014/main" id="{9C1FD1FA-3148-4C11-A6FE-34BF657A49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168">
                <a:extLst>
                  <a:ext uri="{FF2B5EF4-FFF2-40B4-BE49-F238E27FC236}">
                    <a16:creationId xmlns:a16="http://schemas.microsoft.com/office/drawing/2014/main" id="{EC164D9A-D4DC-41A2-8D1D-3E396CA013B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169">
                <a:extLst>
                  <a:ext uri="{FF2B5EF4-FFF2-40B4-BE49-F238E27FC236}">
                    <a16:creationId xmlns:a16="http://schemas.microsoft.com/office/drawing/2014/main" id="{ED623D43-DB5C-4FB2-A20A-BC947DBD277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170">
                <a:extLst>
                  <a:ext uri="{FF2B5EF4-FFF2-40B4-BE49-F238E27FC236}">
                    <a16:creationId xmlns:a16="http://schemas.microsoft.com/office/drawing/2014/main" id="{8E530F46-7924-4F97-AE18-B5CA96A232E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id="{629CE6CA-889A-477D-B091-65895C1EDEA3}"/>
              </a:ext>
            </a:extLst>
          </p:cNvPr>
          <p:cNvSpPr txBox="1">
            <a:spLocks noChangeArrowheads="1"/>
          </p:cNvSpPr>
          <p:nvPr/>
        </p:nvSpPr>
        <p:spPr>
          <a:xfrm>
            <a:off x="501879" y="1404024"/>
            <a:ext cx="8761392" cy="1506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what do “</a:t>
            </a:r>
            <a:r>
              <a:rPr lang="en-US" altLang="ja-JP" dirty="0">
                <a:ea typeface="ＭＳ Ｐゴシック" panose="020B0600070205080204" pitchFamily="34" charset="-128"/>
              </a:rPr>
              <a:t>real” Internet delay &amp; loss look like? </a:t>
            </a:r>
          </a:p>
          <a:p>
            <a:pPr marL="287338" indent="-287338"/>
            <a:r>
              <a:rPr lang="en-US" altLang="en-US" sz="24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traceroute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program: provides delay measurement from source to router along end-end Internet path towards destination. For all </a:t>
            </a:r>
            <a:r>
              <a:rPr lang="en-US" altLang="en-US" i="1" dirty="0">
                <a:ea typeface="ＭＳ Ｐゴシック" panose="020B0600070205080204" pitchFamily="34" charset="-128"/>
              </a:rPr>
              <a:t>i:</a:t>
            </a:r>
          </a:p>
        </p:txBody>
      </p:sp>
      <p:sp>
        <p:nvSpPr>
          <p:cNvPr id="42" name="Line 260">
            <a:extLst>
              <a:ext uri="{FF2B5EF4-FFF2-40B4-BE49-F238E27FC236}">
                <a16:creationId xmlns:a16="http://schemas.microsoft.com/office/drawing/2014/main" id="{5029DEE4-0D4F-43AA-A1A8-9CBD5FF66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435" y="5899026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61">
            <a:extLst>
              <a:ext uri="{FF2B5EF4-FFF2-40B4-BE49-F238E27FC236}">
                <a16:creationId xmlns:a16="http://schemas.microsoft.com/office/drawing/2014/main" id="{C75A823C-F6DC-4FF5-9468-8528872C9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645" y="5845051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92">
            <a:extLst>
              <a:ext uri="{FF2B5EF4-FFF2-40B4-BE49-F238E27FC236}">
                <a16:creationId xmlns:a16="http://schemas.microsoft.com/office/drawing/2014/main" id="{71B3183F-6074-49FC-BB9C-5F63177B6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5109" y="5592638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95">
            <a:extLst>
              <a:ext uri="{FF2B5EF4-FFF2-40B4-BE49-F238E27FC236}">
                <a16:creationId xmlns:a16="http://schemas.microsoft.com/office/drawing/2014/main" id="{3A354B99-ACE3-4F3B-9B7A-56A97F10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9511" y="5699506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300">
            <a:extLst>
              <a:ext uri="{FF2B5EF4-FFF2-40B4-BE49-F238E27FC236}">
                <a16:creationId xmlns:a16="http://schemas.microsoft.com/office/drawing/2014/main" id="{8A2E0A72-2F51-4BF2-BA83-0C7AFAF24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746" y="5557713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+mn-lt"/>
              </a:rPr>
              <a:t>3 probes</a:t>
            </a:r>
          </a:p>
        </p:txBody>
      </p:sp>
      <p:sp>
        <p:nvSpPr>
          <p:cNvPr id="47" name="Text Box 302">
            <a:extLst>
              <a:ext uri="{FF2B5EF4-FFF2-40B4-BE49-F238E27FC236}">
                <a16:creationId xmlns:a16="http://schemas.microsoft.com/office/drawing/2014/main" id="{DB0E3E7D-7E5B-4282-AFD1-5EA0B78F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09" y="6118101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+mn-lt"/>
              </a:rPr>
              <a:t>3 probes</a:t>
            </a:r>
          </a:p>
        </p:txBody>
      </p:sp>
      <p:sp>
        <p:nvSpPr>
          <p:cNvPr id="48" name="Text Box 304">
            <a:extLst>
              <a:ext uri="{FF2B5EF4-FFF2-40B4-BE49-F238E27FC236}">
                <a16:creationId xmlns:a16="http://schemas.microsoft.com/office/drawing/2014/main" id="{B56C24BA-14D0-4620-958F-6AB5BCF7F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85" y="5466189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3 probes</a:t>
            </a:r>
          </a:p>
        </p:txBody>
      </p:sp>
      <p:grpSp>
        <p:nvGrpSpPr>
          <p:cNvPr id="49" name="Group 100">
            <a:extLst>
              <a:ext uri="{FF2B5EF4-FFF2-40B4-BE49-F238E27FC236}">
                <a16:creationId xmlns:a16="http://schemas.microsoft.com/office/drawing/2014/main" id="{4ACBDD84-402B-47A8-AB43-2B0D170B0ADE}"/>
              </a:ext>
            </a:extLst>
          </p:cNvPr>
          <p:cNvGrpSpPr>
            <a:grpSpLocks/>
          </p:cNvGrpSpPr>
          <p:nvPr/>
        </p:nvGrpSpPr>
        <p:grpSpPr bwMode="auto">
          <a:xfrm>
            <a:off x="809313" y="5494213"/>
            <a:ext cx="1027081" cy="688975"/>
            <a:chOff x="-44" y="1473"/>
            <a:chExt cx="981" cy="1105"/>
          </a:xfrm>
        </p:grpSpPr>
        <p:pic>
          <p:nvPicPr>
            <p:cNvPr id="50" name="Picture 101" descr="desktop_computer_stylized_medium">
              <a:extLst>
                <a:ext uri="{FF2B5EF4-FFF2-40B4-BE49-F238E27FC236}">
                  <a16:creationId xmlns:a16="http://schemas.microsoft.com/office/drawing/2014/main" id="{8E19B022-4422-47AD-852F-C488D995D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C851E7EC-EA08-475B-B0F2-96E75A6A7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03">
            <a:extLst>
              <a:ext uri="{FF2B5EF4-FFF2-40B4-BE49-F238E27FC236}">
                <a16:creationId xmlns:a16="http://schemas.microsoft.com/office/drawing/2014/main" id="{5A180206-FA9D-4BE8-AD44-601EDEAC6B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52171" y="5532313"/>
            <a:ext cx="1051754" cy="669925"/>
            <a:chOff x="-44" y="1473"/>
            <a:chExt cx="981" cy="1105"/>
          </a:xfrm>
        </p:grpSpPr>
        <p:pic>
          <p:nvPicPr>
            <p:cNvPr id="53" name="Picture 104" descr="desktop_computer_stylized_medium">
              <a:extLst>
                <a:ext uri="{FF2B5EF4-FFF2-40B4-BE49-F238E27FC236}">
                  <a16:creationId xmlns:a16="http://schemas.microsoft.com/office/drawing/2014/main" id="{BF92F58C-DF8E-48A9-BDAD-0E72D291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05">
              <a:extLst>
                <a:ext uri="{FF2B5EF4-FFF2-40B4-BE49-F238E27FC236}">
                  <a16:creationId xmlns:a16="http://schemas.microsoft.com/office/drawing/2014/main" id="{B8EEE6C2-3E39-467C-B097-35F103DF03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Freeform 303">
            <a:extLst>
              <a:ext uri="{FF2B5EF4-FFF2-40B4-BE49-F238E27FC236}">
                <a16:creationId xmlns:a16="http://schemas.microsoft.com/office/drawing/2014/main" id="{808F31B4-83D0-4632-B802-2DDFEC89F814}"/>
              </a:ext>
            </a:extLst>
          </p:cNvPr>
          <p:cNvSpPr>
            <a:spLocks/>
          </p:cNvSpPr>
          <p:nvPr/>
        </p:nvSpPr>
        <p:spPr bwMode="auto">
          <a:xfrm>
            <a:off x="1743571" y="5778376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99">
            <a:extLst>
              <a:ext uri="{FF2B5EF4-FFF2-40B4-BE49-F238E27FC236}">
                <a16:creationId xmlns:a16="http://schemas.microsoft.com/office/drawing/2014/main" id="{3B7E4CA9-EC78-4C2C-A6D9-E3494B9CB4E5}"/>
              </a:ext>
            </a:extLst>
          </p:cNvPr>
          <p:cNvSpPr>
            <a:spLocks/>
          </p:cNvSpPr>
          <p:nvPr/>
        </p:nvSpPr>
        <p:spPr bwMode="auto">
          <a:xfrm>
            <a:off x="1775321" y="5814888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301">
            <a:extLst>
              <a:ext uri="{FF2B5EF4-FFF2-40B4-BE49-F238E27FC236}">
                <a16:creationId xmlns:a16="http://schemas.microsoft.com/office/drawing/2014/main" id="{28E5A671-9BF9-449C-BCF8-31AA1328EAB5}"/>
              </a:ext>
            </a:extLst>
          </p:cNvPr>
          <p:cNvSpPr>
            <a:spLocks/>
          </p:cNvSpPr>
          <p:nvPr/>
        </p:nvSpPr>
        <p:spPr bwMode="auto">
          <a:xfrm>
            <a:off x="1768972" y="5729163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C51A62-85D1-4750-9CB3-1035450F7F3B}"/>
              </a:ext>
            </a:extLst>
          </p:cNvPr>
          <p:cNvGrpSpPr/>
          <p:nvPr/>
        </p:nvGrpSpPr>
        <p:grpSpPr>
          <a:xfrm>
            <a:off x="4970585" y="5651697"/>
            <a:ext cx="860625" cy="398511"/>
            <a:chOff x="7493876" y="2774731"/>
            <a:chExt cx="1481958" cy="894622"/>
          </a:xfrm>
        </p:grpSpPr>
        <p:sp>
          <p:nvSpPr>
            <p:cNvPr id="59" name="Freeform 156">
              <a:extLst>
                <a:ext uri="{FF2B5EF4-FFF2-40B4-BE49-F238E27FC236}">
                  <a16:creationId xmlns:a16="http://schemas.microsoft.com/office/drawing/2014/main" id="{CE951DEF-77F9-459D-AEAC-685FD73CCD3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E2F2EF2-D5EA-4747-8FA9-D96CBE0817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2229D2-86F3-40AE-89E2-0F04881C009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" name="Freeform 159">
                <a:extLst>
                  <a:ext uri="{FF2B5EF4-FFF2-40B4-BE49-F238E27FC236}">
                    <a16:creationId xmlns:a16="http://schemas.microsoft.com/office/drawing/2014/main" id="{0E07D48A-D67E-497D-A8AD-28DA3B015B4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160">
                <a:extLst>
                  <a:ext uri="{FF2B5EF4-FFF2-40B4-BE49-F238E27FC236}">
                    <a16:creationId xmlns:a16="http://schemas.microsoft.com/office/drawing/2014/main" id="{A3405862-9715-4B8E-932F-1DB9B36BCC3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161">
                <a:extLst>
                  <a:ext uri="{FF2B5EF4-FFF2-40B4-BE49-F238E27FC236}">
                    <a16:creationId xmlns:a16="http://schemas.microsoft.com/office/drawing/2014/main" id="{7DD283AB-BE26-404C-8DB9-6A550EAA85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162">
                <a:extLst>
                  <a:ext uri="{FF2B5EF4-FFF2-40B4-BE49-F238E27FC236}">
                    <a16:creationId xmlns:a16="http://schemas.microsoft.com/office/drawing/2014/main" id="{5199DA23-E017-4603-A48D-309A05180F7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Rectangle 5">
            <a:extLst>
              <a:ext uri="{FF2B5EF4-FFF2-40B4-BE49-F238E27FC236}">
                <a16:creationId xmlns:a16="http://schemas.microsoft.com/office/drawing/2014/main" id="{B50CFD40-2691-4A96-B907-CC380CB53A56}"/>
              </a:ext>
            </a:extLst>
          </p:cNvPr>
          <p:cNvSpPr txBox="1">
            <a:spLocks noChangeArrowheads="1"/>
          </p:cNvSpPr>
          <p:nvPr/>
        </p:nvSpPr>
        <p:spPr>
          <a:xfrm>
            <a:off x="431630" y="3146877"/>
            <a:ext cx="8526840" cy="18432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lvl="1" indent="-225425"/>
            <a:r>
              <a:rPr lang="en-US" altLang="en-US" dirty="0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 dirty="0" err="1">
                <a:ea typeface="Arial" panose="020B0604020202020204" pitchFamily="34" charset="0"/>
              </a:rPr>
              <a:t>i</a:t>
            </a:r>
            <a:r>
              <a:rPr lang="en-US" altLang="en-US" dirty="0">
                <a:ea typeface="Arial" panose="020B0604020202020204" pitchFamily="34" charset="0"/>
              </a:rPr>
              <a:t> on path towards destination (with time-to-live field value of </a:t>
            </a:r>
            <a:r>
              <a:rPr lang="en-US" altLang="en-US" i="1" dirty="0" err="1">
                <a:ea typeface="Arial" panose="020B0604020202020204" pitchFamily="34" charset="0"/>
              </a:rPr>
              <a:t>i</a:t>
            </a:r>
            <a:r>
              <a:rPr lang="en-US" altLang="en-US" dirty="0">
                <a:ea typeface="Arial" panose="020B0604020202020204" pitchFamily="34" charset="0"/>
              </a:rPr>
              <a:t>)</a:t>
            </a:r>
          </a:p>
          <a:p>
            <a:pPr marL="682625" lvl="1" indent="-225425"/>
            <a:r>
              <a:rPr lang="en-US" altLang="en-US" dirty="0">
                <a:ea typeface="Arial" panose="020B0604020202020204" pitchFamily="34" charset="0"/>
              </a:rPr>
              <a:t>router </a:t>
            </a:r>
            <a:r>
              <a:rPr lang="en-US" altLang="en-US" i="1" dirty="0" err="1">
                <a:ea typeface="Arial" panose="020B0604020202020204" pitchFamily="34" charset="0"/>
              </a:rPr>
              <a:t>i</a:t>
            </a:r>
            <a:r>
              <a:rPr lang="en-US" altLang="en-US" dirty="0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/>
            <a:r>
              <a:rPr lang="en-US" altLang="en-US" dirty="0">
                <a:ea typeface="Arial" panose="020B0604020202020204" pitchFamily="34" charset="0"/>
              </a:rPr>
              <a:t>sender measures time interval between transmission and reply</a:t>
            </a:r>
            <a:endParaRPr lang="en-US" altLang="en-US" sz="28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20DEB-A81D-48C2-AB23-8C1C4FF705A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“Real” Internet Delays and Routes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A12860C-ED09-48DB-BC24-44D64638F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58" y="2477482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dirty="0"/>
              <a:t>1  cs-</a:t>
            </a:r>
            <a:r>
              <a:rPr lang="en-US" altLang="en-US" sz="1600" dirty="0" err="1"/>
              <a:t>gw</a:t>
            </a:r>
            <a:r>
              <a:rPr lang="en-US" altLang="en-US" sz="1600" dirty="0"/>
              <a:t> (128.119.240.254)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2  border1-rt-fa5-1-0.gw.umass.edu (128.119.3.145)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3  </a:t>
            </a:r>
            <a:r>
              <a:rPr lang="en-US" altLang="en-US" sz="1600" dirty="0" err="1"/>
              <a:t>cht-vbns.gw.umass.edu</a:t>
            </a:r>
            <a:r>
              <a:rPr lang="en-US" altLang="en-US" sz="1600" dirty="0"/>
              <a:t> (128.119.3.130)  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5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5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4  jn1-at1-0-0-19.wor.vbns.net (204.147.132.129)  16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13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5  jn1-so7-0-0-0.wae.vbns.net (204.147.136.136)  21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6  </a:t>
            </a:r>
            <a:r>
              <a:rPr lang="en-US" altLang="en-US" sz="1600" dirty="0" err="1"/>
              <a:t>abilene-vbns.abilene.ucaid.edu</a:t>
            </a:r>
            <a:r>
              <a:rPr lang="en-US" altLang="en-US" sz="1600" dirty="0"/>
              <a:t> (198.32.11.9)  22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7  </a:t>
            </a:r>
            <a:r>
              <a:rPr lang="en-US" altLang="en-US" sz="1600" dirty="0" err="1"/>
              <a:t>nycm-wash.abilene.ucaid.edu</a:t>
            </a:r>
            <a:r>
              <a:rPr lang="en-US" altLang="en-US" sz="1600" dirty="0"/>
              <a:t> (198.32.8.46)  22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8  62.40.103.253 (62.40.103.253)  104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109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106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9  de2-1.de1.de.geant.net (62.40.96.129)  109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10  de.fr1.fr.geant.net (62.40.96.50)  113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121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114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11  renater-gw.fr1.fr.geant.net (62.40.103.54)  112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114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12  nio-n2.cssi.renater.fr (193.51.206.13)  111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114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116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13  </a:t>
            </a:r>
            <a:r>
              <a:rPr lang="en-US" altLang="en-US" sz="1600" dirty="0" err="1"/>
              <a:t>nice.cssi.renater.fr</a:t>
            </a:r>
            <a:r>
              <a:rPr lang="en-US" altLang="en-US" sz="1600" dirty="0"/>
              <a:t> (195.220.98.102)  123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125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14  r3t2-nice.cssi.renater.fr (195.220.98.110)  126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15  eurecom-valbonne.r3t2.ft.net (193.48.50.54)  135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133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16  194.214.211.25 (194.214.211.25)  126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126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17  * * *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18  * * *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19  </a:t>
            </a:r>
            <a:r>
              <a:rPr lang="en-US" altLang="en-US" sz="1600" dirty="0" err="1"/>
              <a:t>fantasia.eurecom.fr</a:t>
            </a:r>
            <a:r>
              <a:rPr lang="en-US" altLang="en-US" sz="1600" dirty="0"/>
              <a:t> (193.55.113.142)  132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136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</a:rPr>
              <a:t>ms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5179369-0FD1-4EFC-9E0D-280A3FB1D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96" y="1351941"/>
            <a:ext cx="8193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traceroute: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gaia.cs.umass.edu</a:t>
            </a:r>
            <a:r>
              <a:rPr lang="en-US" altLang="en-US" dirty="0">
                <a:latin typeface="+mn-lt"/>
              </a:rPr>
              <a:t> to </a:t>
            </a:r>
            <a:r>
              <a:rPr lang="en-US" altLang="en-US" dirty="0" err="1">
                <a:latin typeface="+mn-lt"/>
              </a:rPr>
              <a:t>www.eurecom.fr</a:t>
            </a:r>
            <a:endParaRPr lang="en-US" altLang="en-US" dirty="0">
              <a:latin typeface="+mn-lt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B6ED2173-6E16-45AF-9C2B-4AD780600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125" y="1791114"/>
            <a:ext cx="5937250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3 delay measurements from </a:t>
            </a:r>
          </a:p>
          <a:p>
            <a:pPr>
              <a:lnSpc>
                <a:spcPct val="85000"/>
              </a:lnSpc>
            </a:pPr>
            <a:r>
              <a:rPr lang="en-US" altLang="en-US" sz="1800" dirty="0" err="1">
                <a:solidFill>
                  <a:srgbClr val="CC0000"/>
                </a:solidFill>
                <a:latin typeface="+mn-lt"/>
              </a:rPr>
              <a:t>gaia.cs.umass.edu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to 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cs-</a:t>
            </a:r>
            <a:r>
              <a:rPr lang="en-US" altLang="en-US" sz="1800" dirty="0" err="1">
                <a:solidFill>
                  <a:srgbClr val="CC0000"/>
                </a:solidFill>
                <a:latin typeface="+mn-lt"/>
              </a:rPr>
              <a:t>gw.cs.umass.edu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D09D73CD-72E4-4B3D-839F-FA5B2B322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9471" y="2104419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560B37E-4F78-4858-88FE-C139C798A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9221" y="2093307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B157C5B5-DF01-486F-9D8A-420527010C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84158" y="2102832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47A26A03-78CD-4935-87F6-9680D712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366" y="5659038"/>
            <a:ext cx="6286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* means no response (probe lost, router not replying)</a:t>
            </a: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5F0323DE-261D-48A1-994D-89BE481DA53C}"/>
              </a:ext>
            </a:extLst>
          </p:cNvPr>
          <p:cNvSpPr>
            <a:spLocks/>
          </p:cNvSpPr>
          <p:nvPr/>
        </p:nvSpPr>
        <p:spPr bwMode="auto">
          <a:xfrm>
            <a:off x="5630433" y="3790344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BF92ECB1-13B3-4B7D-8987-97ABEC786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008" y="3576032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trans-oceanic link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CD63E10E-5017-4719-BE5D-D6CBD150F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33" y="6454169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* Do some traceroutes from exotic countries at </a:t>
            </a:r>
            <a:r>
              <a:rPr lang="en-US" altLang="en-US" sz="1800" dirty="0" err="1">
                <a:latin typeface="+mn-lt"/>
              </a:rPr>
              <a:t>www.traceroute.org</a:t>
            </a:r>
            <a:endParaRPr lang="en-US" altLang="en-US" sz="1800" dirty="0">
              <a:latin typeface="+mn-lt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057B1221-FD17-4CE5-B18C-1835A8211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008" y="4282942"/>
            <a:ext cx="2743200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looks like delays </a:t>
            </a:r>
            <a:r>
              <a:rPr lang="en-US" altLang="en-US" sz="2000" i="1" dirty="0">
                <a:solidFill>
                  <a:srgbClr val="CC0000"/>
                </a:solidFill>
                <a:latin typeface="+mn-lt"/>
              </a:rPr>
              <a:t>decrease</a:t>
            </a: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! Why?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3F1FEE2D-D88C-422D-88A1-79ACA7C7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529" y="2500002"/>
            <a:ext cx="4086092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3 delay measurements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to 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border1-rt-fa5-1-0.gw.umass.edu 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817EA-A433-4ADF-8C8D-EF85863468DD}"/>
              </a:ext>
            </a:extLst>
          </p:cNvPr>
          <p:cNvCxnSpPr/>
          <p:nvPr/>
        </p:nvCxnSpPr>
        <p:spPr>
          <a:xfrm flipH="1">
            <a:off x="6715103" y="2786265"/>
            <a:ext cx="7389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01319B-1C58-47A6-B990-94A44B7FE169}"/>
              </a:ext>
            </a:extLst>
          </p:cNvPr>
          <p:cNvCxnSpPr/>
          <p:nvPr/>
        </p:nvCxnSpPr>
        <p:spPr>
          <a:xfrm flipH="1">
            <a:off x="6715103" y="4576216"/>
            <a:ext cx="7389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B2B9BF-B0CC-45AC-8760-F6BFFA5BCEB2}"/>
              </a:ext>
            </a:extLst>
          </p:cNvPr>
          <p:cNvCxnSpPr>
            <a:cxnSpLocks/>
          </p:cNvCxnSpPr>
          <p:nvPr/>
        </p:nvCxnSpPr>
        <p:spPr>
          <a:xfrm flipH="1">
            <a:off x="1043172" y="5785353"/>
            <a:ext cx="10071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46919F-B6FA-4FD8-87AC-3E93133FE7DF}"/>
              </a:ext>
            </a:extLst>
          </p:cNvPr>
          <p:cNvCxnSpPr>
            <a:cxnSpLocks/>
          </p:cNvCxnSpPr>
          <p:nvPr/>
        </p:nvCxnSpPr>
        <p:spPr>
          <a:xfrm flipH="1">
            <a:off x="3680983" y="2102832"/>
            <a:ext cx="51201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7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Packet loss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B928BD-3D76-4C6C-80E0-BBA01FF09850}"/>
              </a:ext>
            </a:extLst>
          </p:cNvPr>
          <p:cNvGrpSpPr/>
          <p:nvPr/>
        </p:nvGrpSpPr>
        <p:grpSpPr>
          <a:xfrm>
            <a:off x="3777544" y="4236503"/>
            <a:ext cx="1463604" cy="737240"/>
            <a:chOff x="7493876" y="2774731"/>
            <a:chExt cx="1481958" cy="894622"/>
          </a:xfrm>
        </p:grpSpPr>
        <p:sp>
          <p:nvSpPr>
            <p:cNvPr id="9" name="Freeform 109">
              <a:extLst>
                <a:ext uri="{FF2B5EF4-FFF2-40B4-BE49-F238E27FC236}">
                  <a16:creationId xmlns:a16="http://schemas.microsoft.com/office/drawing/2014/main" id="{9BFF0633-A90F-4D3D-9FB9-080B2887BCB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FBDE02-808D-4315-8D69-32EDF85E2E8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8DE959-4508-4932-AB51-8B2A8F4F8A6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" name="Freeform 112">
                <a:extLst>
                  <a:ext uri="{FF2B5EF4-FFF2-40B4-BE49-F238E27FC236}">
                    <a16:creationId xmlns:a16="http://schemas.microsoft.com/office/drawing/2014/main" id="{4554B610-7CE7-45C8-9A6A-23A20D26A0A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13">
                <a:extLst>
                  <a:ext uri="{FF2B5EF4-FFF2-40B4-BE49-F238E27FC236}">
                    <a16:creationId xmlns:a16="http://schemas.microsoft.com/office/drawing/2014/main" id="{0447C11F-58C0-4FAA-93F3-8CB79FB77C7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14">
                <a:extLst>
                  <a:ext uri="{FF2B5EF4-FFF2-40B4-BE49-F238E27FC236}">
                    <a16:creationId xmlns:a16="http://schemas.microsoft.com/office/drawing/2014/main" id="{DE95FE02-00A8-4B67-BE06-3A431838D1C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15">
                <a:extLst>
                  <a:ext uri="{FF2B5EF4-FFF2-40B4-BE49-F238E27FC236}">
                    <a16:creationId xmlns:a16="http://schemas.microsoft.com/office/drawing/2014/main" id="{93F2F321-D3F3-45C3-8BC0-56C42FBCD6A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55A62B5D-5118-4155-9385-B55F0B7A3501}"/>
              </a:ext>
            </a:extLst>
          </p:cNvPr>
          <p:cNvSpPr txBox="1">
            <a:spLocks noChangeArrowheads="1"/>
          </p:cNvSpPr>
          <p:nvPr/>
        </p:nvSpPr>
        <p:spPr>
          <a:xfrm>
            <a:off x="201692" y="1484224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400" dirty="0">
                <a:ea typeface="ＭＳ Ｐゴシック" panose="020B0600070205080204" pitchFamily="34" charset="-128"/>
              </a:rPr>
              <a:t>queue (aka buffer) preceding link in buffer has finite capacity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E2CB2B1F-B013-4013-8028-491679C5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749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DEC00DC0-86B5-4406-B2F9-24B7784D1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2599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5C6F32E7-4D7C-4491-B579-C3E8D7189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1524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7E1B7DCE-9A9A-4EDA-83AE-31C2E1FF0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8549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DB82790A-F9E0-4934-A165-19A65124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712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B8173F3F-399B-4A5A-A31B-F543766D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74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A4AAFE8B-F34D-406D-8307-E9A487E3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099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E53759D4-AF09-40E4-B9B1-1A238407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937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00"/>
                </a:solidFill>
                <a:latin typeface="+mn-lt"/>
                <a:cs typeface="Arial"/>
              </a:rPr>
              <a:t>A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4A96EC28-8694-4471-A5FD-E2B2B8123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612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99"/>
                </a:solidFill>
                <a:latin typeface="+mn-lt"/>
                <a:cs typeface="Arial"/>
              </a:rPr>
              <a:t>B</a:t>
            </a:r>
          </a:p>
        </p:txBody>
      </p:sp>
      <p:sp>
        <p:nvSpPr>
          <p:cNvPr id="28" name="Text Box 40">
            <a:extLst>
              <a:ext uri="{FF2B5EF4-FFF2-40B4-BE49-F238E27FC236}">
                <a16:creationId xmlns:a16="http://schemas.microsoft.com/office/drawing/2014/main" id="{4DCC2DA6-E168-4539-BCB6-C144BBC67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974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29" name="Line 41">
            <a:extLst>
              <a:ext uri="{FF2B5EF4-FFF2-40B4-BE49-F238E27FC236}">
                <a16:creationId xmlns:a16="http://schemas.microsoft.com/office/drawing/2014/main" id="{CD537DBD-5B4D-4AAE-AFF7-43476CCFBCD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101412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DA4B4E7B-72A3-4900-B24A-F0DD76DE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662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" name="Rectangle 57">
            <a:extLst>
              <a:ext uri="{FF2B5EF4-FFF2-40B4-BE49-F238E27FC236}">
                <a16:creationId xmlns:a16="http://schemas.microsoft.com/office/drawing/2014/main" id="{944FE21F-3719-4344-91E0-D8585700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737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2" name="Rectangle 58">
            <a:extLst>
              <a:ext uri="{FF2B5EF4-FFF2-40B4-BE49-F238E27FC236}">
                <a16:creationId xmlns:a16="http://schemas.microsoft.com/office/drawing/2014/main" id="{D58C7BE7-A876-4ABC-A558-6F1DC0ED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637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49457354-1A3C-49B2-A824-239DE1A83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124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" name="Rectangle 61">
            <a:extLst>
              <a:ext uri="{FF2B5EF4-FFF2-40B4-BE49-F238E27FC236}">
                <a16:creationId xmlns:a16="http://schemas.microsoft.com/office/drawing/2014/main" id="{7D6D35A6-FD00-4C20-85F6-1F87D682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024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204E6874-BDDF-480C-91D0-CD18EDD6C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449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6" name="Text Box 65">
            <a:extLst>
              <a:ext uri="{FF2B5EF4-FFF2-40B4-BE49-F238E27FC236}">
                <a16:creationId xmlns:a16="http://schemas.microsoft.com/office/drawing/2014/main" id="{F173B4DE-2D20-4416-9B56-178BAD71E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703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37" name="Line 66">
            <a:extLst>
              <a:ext uri="{FF2B5EF4-FFF2-40B4-BE49-F238E27FC236}">
                <a16:creationId xmlns:a16="http://schemas.microsoft.com/office/drawing/2014/main" id="{29EEAC00-5F31-46BE-A740-0A19E92D1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99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8" name="Group 48">
            <a:extLst>
              <a:ext uri="{FF2B5EF4-FFF2-40B4-BE49-F238E27FC236}">
                <a16:creationId xmlns:a16="http://schemas.microsoft.com/office/drawing/2014/main" id="{3949D99F-48DC-4099-BF2D-CC9E067AD4AF}"/>
              </a:ext>
            </a:extLst>
          </p:cNvPr>
          <p:cNvGrpSpPr>
            <a:grpSpLocks/>
          </p:cNvGrpSpPr>
          <p:nvPr/>
        </p:nvGrpSpPr>
        <p:grpSpPr bwMode="auto">
          <a:xfrm>
            <a:off x="2366149" y="3801540"/>
            <a:ext cx="820738" cy="688975"/>
            <a:chOff x="-44" y="1473"/>
            <a:chExt cx="981" cy="1105"/>
          </a:xfrm>
        </p:grpSpPr>
        <p:pic>
          <p:nvPicPr>
            <p:cNvPr id="39" name="Picture 49" descr="desktop_computer_stylized_medium">
              <a:extLst>
                <a:ext uri="{FF2B5EF4-FFF2-40B4-BE49-F238E27FC236}">
                  <a16:creationId xmlns:a16="http://schemas.microsoft.com/office/drawing/2014/main" id="{13869504-2198-493D-9514-CDE7AB240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77C1A513-C855-4F6D-BB16-F429302A7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029A9EE3-7F55-487E-8577-7213CD282BED}"/>
              </a:ext>
            </a:extLst>
          </p:cNvPr>
          <p:cNvGrpSpPr>
            <a:grpSpLocks/>
          </p:cNvGrpSpPr>
          <p:nvPr/>
        </p:nvGrpSpPr>
        <p:grpSpPr bwMode="auto">
          <a:xfrm>
            <a:off x="2694762" y="4792140"/>
            <a:ext cx="820737" cy="688975"/>
            <a:chOff x="-44" y="1473"/>
            <a:chExt cx="981" cy="1105"/>
          </a:xfrm>
        </p:grpSpPr>
        <p:pic>
          <p:nvPicPr>
            <p:cNvPr id="42" name="Picture 52" descr="desktop_computer_stylized_medium">
              <a:extLst>
                <a:ext uri="{FF2B5EF4-FFF2-40B4-BE49-F238E27FC236}">
                  <a16:creationId xmlns:a16="http://schemas.microsoft.com/office/drawing/2014/main" id="{CDA1F463-5CBA-42A2-A83F-CDAD9A7E6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E40E2725-7951-46CE-A61B-42F8264F3E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4" name="TextBox 1">
            <a:extLst>
              <a:ext uri="{FF2B5EF4-FFF2-40B4-BE49-F238E27FC236}">
                <a16:creationId xmlns:a16="http://schemas.microsoft.com/office/drawing/2014/main" id="{704095C3-2961-4356-95B2-DFFCDA30E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14" y="6114279"/>
            <a:ext cx="733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cs typeface="Arial"/>
              </a:rPr>
              <a:t>* Check out the Java applet for an interactive animation on queuing and loss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23F811-A3F2-4EA6-8589-7CD97BA96283}"/>
              </a:ext>
            </a:extLst>
          </p:cNvPr>
          <p:cNvGrpSpPr/>
          <p:nvPr/>
        </p:nvGrpSpPr>
        <p:grpSpPr>
          <a:xfrm>
            <a:off x="198063" y="1949623"/>
            <a:ext cx="10214897" cy="3739163"/>
            <a:chOff x="971989" y="1867073"/>
            <a:chExt cx="10214897" cy="382171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03AC7D6-C101-42F3-8A38-7F536ED501EE}"/>
                </a:ext>
              </a:extLst>
            </p:cNvPr>
            <p:cNvGrpSpPr/>
            <p:nvPr/>
          </p:nvGrpSpPr>
          <p:grpSpPr>
            <a:xfrm>
              <a:off x="4381500" y="4714353"/>
              <a:ext cx="2689969" cy="974433"/>
              <a:chOff x="4381500" y="4714353"/>
              <a:chExt cx="2689969" cy="974433"/>
            </a:xfrm>
          </p:grpSpPr>
          <p:sp>
            <p:nvSpPr>
              <p:cNvPr id="48" name="Rectangle 31">
                <a:extLst>
                  <a:ext uri="{FF2B5EF4-FFF2-40B4-BE49-F238E27FC236}">
                    <a16:creationId xmlns:a16="http://schemas.microsoft.com/office/drawing/2014/main" id="{AD08B879-1F3D-4BB8-AC9E-D793B803D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" name="Line 33">
                <a:extLst>
                  <a:ext uri="{FF2B5EF4-FFF2-40B4-BE49-F238E27FC236}">
                    <a16:creationId xmlns:a16="http://schemas.microsoft.com/office/drawing/2014/main" id="{B5D31F70-BC12-4D48-A106-8B457D2F2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0" name="Line 63">
                <a:extLst>
                  <a:ext uri="{FF2B5EF4-FFF2-40B4-BE49-F238E27FC236}">
                    <a16:creationId xmlns:a16="http://schemas.microsoft.com/office/drawing/2014/main" id="{A10731E8-F903-492A-8B2E-D3D1D0B46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1" name="Text Box 64">
                <a:extLst>
                  <a:ext uri="{FF2B5EF4-FFF2-40B4-BE49-F238E27FC236}">
                    <a16:creationId xmlns:a16="http://schemas.microsoft.com/office/drawing/2014/main" id="{E894335D-C37C-424E-96A5-E7D7AE1EB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816844" cy="54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packet arriving to</a:t>
                </a:r>
              </a:p>
              <a:p>
                <a:pPr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full buffer is </a:t>
                </a:r>
                <a:r>
                  <a:rPr lang="en-US" altLang="en-US" sz="1800" i="1" dirty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322E7BD4-B8E3-43C9-9A5A-BE8F5347044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indent="-287338"/>
              <a:r>
                <a:rPr lang="en-US" altLang="en-US" sz="2400" dirty="0">
                  <a:ea typeface="ＭＳ Ｐゴシック" panose="020B0600070205080204" pitchFamily="34" charset="-128"/>
                </a:rPr>
                <a:t>packet arriving to full queue dropped (aka lost)</a:t>
              </a:r>
            </a:p>
            <a:p>
              <a:pPr marL="287338" indent="-287338"/>
              <a:r>
                <a:rPr lang="en-US" altLang="en-US" sz="2400" dirty="0">
                  <a:ea typeface="ＭＳ Ｐゴシック" panose="020B0600070205080204" pitchFamily="34" charset="-128"/>
                </a:rPr>
                <a:t>lost packet may be retransmitted by previous node, by source end system, or not at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2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Throughput</a:t>
            </a:r>
          </a:p>
        </p:txBody>
      </p:sp>
      <p:sp>
        <p:nvSpPr>
          <p:cNvPr id="8" name="Line 321">
            <a:extLst>
              <a:ext uri="{FF2B5EF4-FFF2-40B4-BE49-F238E27FC236}">
                <a16:creationId xmlns:a16="http://schemas.microsoft.com/office/drawing/2014/main" id="{DC4AD00F-DC4D-4902-BA8F-2E60B1B0F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202" y="3791515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86F2D8-90FF-4E19-B882-675FE77F5146}"/>
              </a:ext>
            </a:extLst>
          </p:cNvPr>
          <p:cNvGrpSpPr/>
          <p:nvPr/>
        </p:nvGrpSpPr>
        <p:grpSpPr>
          <a:xfrm>
            <a:off x="4016893" y="3414657"/>
            <a:ext cx="1463604" cy="737240"/>
            <a:chOff x="7493876" y="2774731"/>
            <a:chExt cx="1481958" cy="894622"/>
          </a:xfrm>
        </p:grpSpPr>
        <p:sp>
          <p:nvSpPr>
            <p:cNvPr id="11" name="Freeform 307">
              <a:extLst>
                <a:ext uri="{FF2B5EF4-FFF2-40B4-BE49-F238E27FC236}">
                  <a16:creationId xmlns:a16="http://schemas.microsoft.com/office/drawing/2014/main" id="{E9A2DB86-DB84-4511-B241-07D52AD30B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03912F-2DEE-4BBE-8E2D-4269C60E30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20B7F1-A154-4425-987B-D4D4E1F72A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" name="Freeform 310">
                <a:extLst>
                  <a:ext uri="{FF2B5EF4-FFF2-40B4-BE49-F238E27FC236}">
                    <a16:creationId xmlns:a16="http://schemas.microsoft.com/office/drawing/2014/main" id="{E0FEF147-5E7D-4A3D-8AAB-0202F59E4E8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311">
                <a:extLst>
                  <a:ext uri="{FF2B5EF4-FFF2-40B4-BE49-F238E27FC236}">
                    <a16:creationId xmlns:a16="http://schemas.microsoft.com/office/drawing/2014/main" id="{7CEDC7E3-9AAF-4B51-91BD-9069FE03798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312">
                <a:extLst>
                  <a:ext uri="{FF2B5EF4-FFF2-40B4-BE49-F238E27FC236}">
                    <a16:creationId xmlns:a16="http://schemas.microsoft.com/office/drawing/2014/main" id="{57BDF525-C386-4906-93F2-81F0DA5A53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313">
                <a:extLst>
                  <a:ext uri="{FF2B5EF4-FFF2-40B4-BE49-F238E27FC236}">
                    <a16:creationId xmlns:a16="http://schemas.microsoft.com/office/drawing/2014/main" id="{70BB856C-A995-4A24-A93B-B80BB66C78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931E07D5-F8DB-452E-8860-549FA72F2314}"/>
              </a:ext>
            </a:extLst>
          </p:cNvPr>
          <p:cNvSpPr txBox="1">
            <a:spLocks noChangeArrowheads="1"/>
          </p:cNvSpPr>
          <p:nvPr/>
        </p:nvSpPr>
        <p:spPr>
          <a:xfrm>
            <a:off x="609184" y="1394424"/>
            <a:ext cx="8803997" cy="1459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throughput: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rate (bits/time unit) at which bits are being sent from sender to receiver</a:t>
            </a:r>
          </a:p>
          <a:p>
            <a:pPr marL="682625" lvl="1" indent="-225425"/>
            <a:r>
              <a:rPr lang="en-US" altLang="en-US" i="1" dirty="0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 dirty="0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/>
            <a:r>
              <a:rPr lang="en-US" altLang="en-US" i="1" dirty="0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 dirty="0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20" name="AutoShape 327">
            <a:extLst>
              <a:ext uri="{FF2B5EF4-FFF2-40B4-BE49-F238E27FC236}">
                <a16:creationId xmlns:a16="http://schemas.microsoft.com/office/drawing/2014/main" id="{FEC851F5-3869-4968-9A15-BA56AE47D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427" y="2926001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1" name="Group 64">
            <a:extLst>
              <a:ext uri="{FF2B5EF4-FFF2-40B4-BE49-F238E27FC236}">
                <a16:creationId xmlns:a16="http://schemas.microsoft.com/office/drawing/2014/main" id="{A9727E19-67D2-46D3-BE45-B278033E921B}"/>
              </a:ext>
            </a:extLst>
          </p:cNvPr>
          <p:cNvGrpSpPr>
            <a:grpSpLocks/>
          </p:cNvGrpSpPr>
          <p:nvPr/>
        </p:nvGrpSpPr>
        <p:grpSpPr bwMode="auto">
          <a:xfrm>
            <a:off x="2003477" y="3332728"/>
            <a:ext cx="352425" cy="876300"/>
            <a:chOff x="4140" y="429"/>
            <a:chExt cx="1425" cy="2396"/>
          </a:xfrm>
        </p:grpSpPr>
        <p:sp>
          <p:nvSpPr>
            <p:cNvPr id="22" name="Freeform 65">
              <a:extLst>
                <a:ext uri="{FF2B5EF4-FFF2-40B4-BE49-F238E27FC236}">
                  <a16:creationId xmlns:a16="http://schemas.microsoft.com/office/drawing/2014/main" id="{F7F3E2EF-2B0E-42BD-834C-0E8E30CFB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71FDCEE-FF22-45A0-8CF4-073BB2CD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" name="Freeform 67">
              <a:extLst>
                <a:ext uri="{FF2B5EF4-FFF2-40B4-BE49-F238E27FC236}">
                  <a16:creationId xmlns:a16="http://schemas.microsoft.com/office/drawing/2014/main" id="{F1B1FBCC-A85E-42EA-8A5E-88015DDD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" name="Freeform 68">
              <a:extLst>
                <a:ext uri="{FF2B5EF4-FFF2-40B4-BE49-F238E27FC236}">
                  <a16:creationId xmlns:a16="http://schemas.microsoft.com/office/drawing/2014/main" id="{10807864-8585-4BD9-B566-CE812EC3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6" name="Rectangle 69">
              <a:extLst>
                <a:ext uri="{FF2B5EF4-FFF2-40B4-BE49-F238E27FC236}">
                  <a16:creationId xmlns:a16="http://schemas.microsoft.com/office/drawing/2014/main" id="{32207EA0-EACF-49C2-8A73-E93BF746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7" name="Group 70">
              <a:extLst>
                <a:ext uri="{FF2B5EF4-FFF2-40B4-BE49-F238E27FC236}">
                  <a16:creationId xmlns:a16="http://schemas.microsoft.com/office/drawing/2014/main" id="{F80DD298-0F37-4425-A501-00D9831B8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" name="AutoShape 71">
                <a:extLst>
                  <a:ext uri="{FF2B5EF4-FFF2-40B4-BE49-F238E27FC236}">
                    <a16:creationId xmlns:a16="http://schemas.microsoft.com/office/drawing/2014/main" id="{8C0EF8B6-4728-41FF-82E5-B8F9D289E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" name="AutoShape 72">
                <a:extLst>
                  <a:ext uri="{FF2B5EF4-FFF2-40B4-BE49-F238E27FC236}">
                    <a16:creationId xmlns:a16="http://schemas.microsoft.com/office/drawing/2014/main" id="{7A971876-89CC-4123-8734-D77C0C3F8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8" name="Rectangle 73">
              <a:extLst>
                <a:ext uri="{FF2B5EF4-FFF2-40B4-BE49-F238E27FC236}">
                  <a16:creationId xmlns:a16="http://schemas.microsoft.com/office/drawing/2014/main" id="{130FB769-644C-42BC-A095-C1CE96D0F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" name="Group 74">
              <a:extLst>
                <a:ext uri="{FF2B5EF4-FFF2-40B4-BE49-F238E27FC236}">
                  <a16:creationId xmlns:a16="http://schemas.microsoft.com/office/drawing/2014/main" id="{32C8F5CE-B1FB-4E7A-9AC1-713019411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" name="AutoShape 75">
                <a:extLst>
                  <a:ext uri="{FF2B5EF4-FFF2-40B4-BE49-F238E27FC236}">
                    <a16:creationId xmlns:a16="http://schemas.microsoft.com/office/drawing/2014/main" id="{0335005B-C0F7-4506-96C5-CD630E7D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1" name="AutoShape 76">
                <a:extLst>
                  <a:ext uri="{FF2B5EF4-FFF2-40B4-BE49-F238E27FC236}">
                    <a16:creationId xmlns:a16="http://schemas.microsoft.com/office/drawing/2014/main" id="{3FD460C9-3500-4B71-948B-D44092006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0" name="Rectangle 77">
              <a:extLst>
                <a:ext uri="{FF2B5EF4-FFF2-40B4-BE49-F238E27FC236}">
                  <a16:creationId xmlns:a16="http://schemas.microsoft.com/office/drawing/2014/main" id="{53F21A7D-BAA9-4B8A-AC9E-EFA4654D3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1" name="Rectangle 78">
              <a:extLst>
                <a:ext uri="{FF2B5EF4-FFF2-40B4-BE49-F238E27FC236}">
                  <a16:creationId xmlns:a16="http://schemas.microsoft.com/office/drawing/2014/main" id="{BEDA4327-57CD-4C28-8189-83E0F596D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2" name="Group 79">
              <a:extLst>
                <a:ext uri="{FF2B5EF4-FFF2-40B4-BE49-F238E27FC236}">
                  <a16:creationId xmlns:a16="http://schemas.microsoft.com/office/drawing/2014/main" id="{BD382E05-B1D6-412D-BC08-8CFE03BA9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" name="AutoShape 80">
                <a:extLst>
                  <a:ext uri="{FF2B5EF4-FFF2-40B4-BE49-F238E27FC236}">
                    <a16:creationId xmlns:a16="http://schemas.microsoft.com/office/drawing/2014/main" id="{5B725A7C-0A0A-4EBD-A048-5A96032A6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" name="AutoShape 81">
                <a:extLst>
                  <a:ext uri="{FF2B5EF4-FFF2-40B4-BE49-F238E27FC236}">
                    <a16:creationId xmlns:a16="http://schemas.microsoft.com/office/drawing/2014/main" id="{874BDCD5-E6CF-4621-AF0B-AAF2BB8C2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3" name="Freeform 82">
              <a:extLst>
                <a:ext uri="{FF2B5EF4-FFF2-40B4-BE49-F238E27FC236}">
                  <a16:creationId xmlns:a16="http://schemas.microsoft.com/office/drawing/2014/main" id="{5F2DE66E-B4E7-4CFE-96B4-4F8D284B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4" name="Group 83">
              <a:extLst>
                <a:ext uri="{FF2B5EF4-FFF2-40B4-BE49-F238E27FC236}">
                  <a16:creationId xmlns:a16="http://schemas.microsoft.com/office/drawing/2014/main" id="{AB1DDAFF-5C94-489C-8E4B-0CFFC47A5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" name="AutoShape 84">
                <a:extLst>
                  <a:ext uri="{FF2B5EF4-FFF2-40B4-BE49-F238E27FC236}">
                    <a16:creationId xmlns:a16="http://schemas.microsoft.com/office/drawing/2014/main" id="{92B82401-9F9F-4C59-BA34-A770E572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" name="AutoShape 85">
                <a:extLst>
                  <a:ext uri="{FF2B5EF4-FFF2-40B4-BE49-F238E27FC236}">
                    <a16:creationId xmlns:a16="http://schemas.microsoft.com/office/drawing/2014/main" id="{602A2DB9-2A4B-4865-A45C-B4E22724B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5" name="Rectangle 86">
              <a:extLst>
                <a:ext uri="{FF2B5EF4-FFF2-40B4-BE49-F238E27FC236}">
                  <a16:creationId xmlns:a16="http://schemas.microsoft.com/office/drawing/2014/main" id="{643BD8CF-776C-4FDC-B81B-08B94A93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A78578A7-A4E6-46CD-81B5-D07A8DA9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299A0969-B467-4EE0-A5C4-2531589D9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8" name="Oval 89">
              <a:extLst>
                <a:ext uri="{FF2B5EF4-FFF2-40B4-BE49-F238E27FC236}">
                  <a16:creationId xmlns:a16="http://schemas.microsoft.com/office/drawing/2014/main" id="{0765641D-BD8A-445D-8F1A-FF6C3480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9" name="Freeform 90">
              <a:extLst>
                <a:ext uri="{FF2B5EF4-FFF2-40B4-BE49-F238E27FC236}">
                  <a16:creationId xmlns:a16="http://schemas.microsoft.com/office/drawing/2014/main" id="{C0BBAD96-0C0C-45F3-9ADB-EE696A492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0" name="AutoShape 91">
              <a:extLst>
                <a:ext uri="{FF2B5EF4-FFF2-40B4-BE49-F238E27FC236}">
                  <a16:creationId xmlns:a16="http://schemas.microsoft.com/office/drawing/2014/main" id="{0F7D52BA-AABF-45AB-B201-0B949F2E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1" name="AutoShape 92">
              <a:extLst>
                <a:ext uri="{FF2B5EF4-FFF2-40B4-BE49-F238E27FC236}">
                  <a16:creationId xmlns:a16="http://schemas.microsoft.com/office/drawing/2014/main" id="{A5BEB408-4090-43DF-894D-01017853E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2" name="Oval 93">
              <a:extLst>
                <a:ext uri="{FF2B5EF4-FFF2-40B4-BE49-F238E27FC236}">
                  <a16:creationId xmlns:a16="http://schemas.microsoft.com/office/drawing/2014/main" id="{BB8F2B63-9BF0-40D3-8802-6A84016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" name="Oval 94">
              <a:extLst>
                <a:ext uri="{FF2B5EF4-FFF2-40B4-BE49-F238E27FC236}">
                  <a16:creationId xmlns:a16="http://schemas.microsoft.com/office/drawing/2014/main" id="{5D740B00-32CD-4BD5-A92D-055D06FF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" name="Oval 95">
              <a:extLst>
                <a:ext uri="{FF2B5EF4-FFF2-40B4-BE49-F238E27FC236}">
                  <a16:creationId xmlns:a16="http://schemas.microsoft.com/office/drawing/2014/main" id="{BA81AC44-0D22-49F1-BD8A-19121E7DA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" name="Rectangle 96">
              <a:extLst>
                <a:ext uri="{FF2B5EF4-FFF2-40B4-BE49-F238E27FC236}">
                  <a16:creationId xmlns:a16="http://schemas.microsoft.com/office/drawing/2014/main" id="{3C68A232-997B-4E5F-B937-55F78BB8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54" name="Group 61">
            <a:extLst>
              <a:ext uri="{FF2B5EF4-FFF2-40B4-BE49-F238E27FC236}">
                <a16:creationId xmlns:a16="http://schemas.microsoft.com/office/drawing/2014/main" id="{28382636-360B-409E-9432-BE6485D30E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08665" y="3394640"/>
            <a:ext cx="1192212" cy="1171575"/>
            <a:chOff x="-44" y="1473"/>
            <a:chExt cx="981" cy="1105"/>
          </a:xfrm>
        </p:grpSpPr>
        <p:pic>
          <p:nvPicPr>
            <p:cNvPr id="55" name="Picture 62" descr="desktop_computer_stylized_medium">
              <a:extLst>
                <a:ext uri="{FF2B5EF4-FFF2-40B4-BE49-F238E27FC236}">
                  <a16:creationId xmlns:a16="http://schemas.microsoft.com/office/drawing/2014/main" id="{3741F5A6-C2F1-49E0-B180-01E1F7D3E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D2E0516A-DB34-4E1F-90B9-6089351D7F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7" name="Text Box 325">
            <a:extLst>
              <a:ext uri="{FF2B5EF4-FFF2-40B4-BE49-F238E27FC236}">
                <a16:creationId xmlns:a16="http://schemas.microsoft.com/office/drawing/2014/main" id="{562A73FE-E566-4F82-9EA3-FA4158694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43" y="4827423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server, with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file of F bits 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to send to client</a:t>
            </a:r>
          </a:p>
        </p:txBody>
      </p:sp>
      <p:sp>
        <p:nvSpPr>
          <p:cNvPr id="58" name="Text Box 328">
            <a:extLst>
              <a:ext uri="{FF2B5EF4-FFF2-40B4-BE49-F238E27FC236}">
                <a16:creationId xmlns:a16="http://schemas.microsoft.com/office/drawing/2014/main" id="{B36D2196-78EF-4399-9C96-933D6A86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349" y="4246897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link capacity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 R</a:t>
            </a:r>
            <a:r>
              <a:rPr lang="en-US" altLang="en-US" sz="3200" baseline="-25000" dirty="0">
                <a:solidFill>
                  <a:srgbClr val="000000"/>
                </a:solidFill>
                <a:latin typeface="+mn-lt"/>
                <a:cs typeface="Arial"/>
              </a:rPr>
              <a:t>s</a:t>
            </a:r>
            <a:r>
              <a:rPr lang="en-US" altLang="en-US" baseline="-250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bits/sec</a:t>
            </a:r>
          </a:p>
        </p:txBody>
      </p:sp>
      <p:sp>
        <p:nvSpPr>
          <p:cNvPr id="59" name="Text Box 329">
            <a:extLst>
              <a:ext uri="{FF2B5EF4-FFF2-40B4-BE49-F238E27FC236}">
                <a16:creationId xmlns:a16="http://schemas.microsoft.com/office/drawing/2014/main" id="{EA1CF0A4-DCA0-45ED-B575-741DDFF5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96" y="4250048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link capacity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+mn-lt"/>
                <a:cs typeface="Arial"/>
              </a:rPr>
              <a:t>R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  <a:cs typeface="Arial"/>
              </a:rPr>
              <a:t>c</a:t>
            </a:r>
            <a:r>
              <a:rPr lang="en-US" altLang="en-US" baseline="-250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bits/sec</a:t>
            </a:r>
          </a:p>
        </p:txBody>
      </p:sp>
      <p:grpSp>
        <p:nvGrpSpPr>
          <p:cNvPr id="60" name="Group 99">
            <a:extLst>
              <a:ext uri="{FF2B5EF4-FFF2-40B4-BE49-F238E27FC236}">
                <a16:creationId xmlns:a16="http://schemas.microsoft.com/office/drawing/2014/main" id="{B868A903-8543-4843-AE9A-776F46E2A0E4}"/>
              </a:ext>
            </a:extLst>
          </p:cNvPr>
          <p:cNvGrpSpPr>
            <a:grpSpLocks/>
          </p:cNvGrpSpPr>
          <p:nvPr/>
        </p:nvGrpSpPr>
        <p:grpSpPr bwMode="auto">
          <a:xfrm>
            <a:off x="152378" y="4287507"/>
            <a:ext cx="9050338" cy="1484313"/>
            <a:chOff x="-335" y="3658"/>
            <a:chExt cx="5701" cy="935"/>
          </a:xfrm>
        </p:grpSpPr>
        <p:sp>
          <p:nvSpPr>
            <p:cNvPr id="61" name="Text Box 353">
              <a:extLst>
                <a:ext uri="{FF2B5EF4-FFF2-40B4-BE49-F238E27FC236}">
                  <a16:creationId xmlns:a16="http://schemas.microsoft.com/office/drawing/2014/main" id="{4B4D369F-9AF9-49CD-A497-AD5D85362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" name="Text Box 336">
              <a:extLst>
                <a:ext uri="{FF2B5EF4-FFF2-40B4-BE49-F238E27FC236}">
                  <a16:creationId xmlns:a16="http://schemas.microsoft.com/office/drawing/2014/main" id="{FF692ED3-3624-4A49-BB69-B9E120181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63" name="Text Box 346">
              <a:extLst>
                <a:ext uri="{FF2B5EF4-FFF2-40B4-BE49-F238E27FC236}">
                  <a16:creationId xmlns:a16="http://schemas.microsoft.com/office/drawing/2014/main" id="{6CC04DDD-1B79-4183-BC54-0A9D8F403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DE181A-7983-42D5-A194-4969BDE6154A}"/>
              </a:ext>
            </a:extLst>
          </p:cNvPr>
          <p:cNvGrpSpPr/>
          <p:nvPr/>
        </p:nvGrpSpPr>
        <p:grpSpPr>
          <a:xfrm>
            <a:off x="1536752" y="3324790"/>
            <a:ext cx="7826649" cy="763664"/>
            <a:chOff x="2071329" y="4013904"/>
            <a:chExt cx="7826649" cy="763664"/>
          </a:xfrm>
        </p:grpSpPr>
        <p:sp>
          <p:nvSpPr>
            <p:cNvPr id="65" name="AutoShape 350">
              <a:extLst>
                <a:ext uri="{FF2B5EF4-FFF2-40B4-BE49-F238E27FC236}">
                  <a16:creationId xmlns:a16="http://schemas.microsoft.com/office/drawing/2014/main" id="{BD110C82-3BB8-49C5-B24D-1404318C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endParaRPr>
            </a:p>
          </p:txBody>
        </p:sp>
        <p:grpSp>
          <p:nvGrpSpPr>
            <p:cNvPr id="66" name="Group 335">
              <a:extLst>
                <a:ext uri="{FF2B5EF4-FFF2-40B4-BE49-F238E27FC236}">
                  <a16:creationId xmlns:a16="http://schemas.microsoft.com/office/drawing/2014/main" id="{74F30D49-20DD-4B96-884D-8FFE542FC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74" name="Oval 333">
                <a:extLst>
                  <a:ext uri="{FF2B5EF4-FFF2-40B4-BE49-F238E27FC236}">
                    <a16:creationId xmlns:a16="http://schemas.microsoft.com/office/drawing/2014/main" id="{5AD37AA9-0AEC-470E-A068-28958ABD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Rectangle 332">
                <a:extLst>
                  <a:ext uri="{FF2B5EF4-FFF2-40B4-BE49-F238E27FC236}">
                    <a16:creationId xmlns:a16="http://schemas.microsoft.com/office/drawing/2014/main" id="{93F0349F-B9DC-4CC9-BC44-2BE5A33AB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Oval 331">
                <a:extLst>
                  <a:ext uri="{FF2B5EF4-FFF2-40B4-BE49-F238E27FC236}">
                    <a16:creationId xmlns:a16="http://schemas.microsoft.com/office/drawing/2014/main" id="{422FCB4B-2C3E-44BA-A509-EAFF96734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7" name="Rectangle 334">
                <a:extLst>
                  <a:ext uri="{FF2B5EF4-FFF2-40B4-BE49-F238E27FC236}">
                    <a16:creationId xmlns:a16="http://schemas.microsoft.com/office/drawing/2014/main" id="{CFE95980-3EEF-427F-AC43-73F256B0D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7" name="Group 341">
              <a:extLst>
                <a:ext uri="{FF2B5EF4-FFF2-40B4-BE49-F238E27FC236}">
                  <a16:creationId xmlns:a16="http://schemas.microsoft.com/office/drawing/2014/main" id="{6D50C72E-C229-4BC9-B51D-271F32FD3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70" name="Oval 342">
                <a:extLst>
                  <a:ext uri="{FF2B5EF4-FFF2-40B4-BE49-F238E27FC236}">
                    <a16:creationId xmlns:a16="http://schemas.microsoft.com/office/drawing/2014/main" id="{A42E0489-E2D8-4503-813F-53673B0BA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Rectangle 343">
                <a:extLst>
                  <a:ext uri="{FF2B5EF4-FFF2-40B4-BE49-F238E27FC236}">
                    <a16:creationId xmlns:a16="http://schemas.microsoft.com/office/drawing/2014/main" id="{31C47080-E021-4F34-AB97-3C4BA8693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Oval 344">
                <a:extLst>
                  <a:ext uri="{FF2B5EF4-FFF2-40B4-BE49-F238E27FC236}">
                    <a16:creationId xmlns:a16="http://schemas.microsoft.com/office/drawing/2014/main" id="{A5804406-AAF7-49A8-AA88-576071B4A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" name="Rectangle 345">
                <a:extLst>
                  <a:ext uri="{FF2B5EF4-FFF2-40B4-BE49-F238E27FC236}">
                    <a16:creationId xmlns:a16="http://schemas.microsoft.com/office/drawing/2014/main" id="{5C1D98F0-4B9E-453E-98BE-0E0161F02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8" name="AutoShape 351">
              <a:extLst>
                <a:ext uri="{FF2B5EF4-FFF2-40B4-BE49-F238E27FC236}">
                  <a16:creationId xmlns:a16="http://schemas.microsoft.com/office/drawing/2014/main" id="{54B662EA-305C-48C4-A89F-7AC03661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endParaRPr>
            </a:p>
          </p:txBody>
        </p:sp>
        <p:sp>
          <p:nvSpPr>
            <p:cNvPr id="69" name="AutoShape 349">
              <a:extLst>
                <a:ext uri="{FF2B5EF4-FFF2-40B4-BE49-F238E27FC236}">
                  <a16:creationId xmlns:a16="http://schemas.microsoft.com/office/drawing/2014/main" id="{F8D41CEB-0391-41A7-A47F-244747A2FA1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D1A325F-998F-4816-ABBF-959988C5D87A}"/>
              </a:ext>
            </a:extLst>
          </p:cNvPr>
          <p:cNvCxnSpPr/>
          <p:nvPr/>
        </p:nvCxnSpPr>
        <p:spPr>
          <a:xfrm>
            <a:off x="2128867" y="4267050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788E8B-A503-4518-AA64-68469D165E9C}"/>
              </a:ext>
            </a:extLst>
          </p:cNvPr>
          <p:cNvCxnSpPr/>
          <p:nvPr/>
        </p:nvCxnSpPr>
        <p:spPr>
          <a:xfrm>
            <a:off x="3136673" y="3882227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A73628-353F-4C2C-952F-4AD25FBD247E}"/>
              </a:ext>
            </a:extLst>
          </p:cNvPr>
          <p:cNvCxnSpPr/>
          <p:nvPr/>
        </p:nvCxnSpPr>
        <p:spPr>
          <a:xfrm>
            <a:off x="7238594" y="3885772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055C5-4C90-49FA-8E00-4AA5D512301C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Performance: Throughput (more)</a:t>
            </a:r>
          </a:p>
        </p:txBody>
      </p:sp>
      <p:grpSp>
        <p:nvGrpSpPr>
          <p:cNvPr id="9" name="Group 347">
            <a:extLst>
              <a:ext uri="{FF2B5EF4-FFF2-40B4-BE49-F238E27FC236}">
                <a16:creationId xmlns:a16="http://schemas.microsoft.com/office/drawing/2014/main" id="{76215849-0587-4CED-8BE8-FE24172F54E6}"/>
              </a:ext>
            </a:extLst>
          </p:cNvPr>
          <p:cNvGrpSpPr>
            <a:grpSpLocks/>
          </p:cNvGrpSpPr>
          <p:nvPr/>
        </p:nvGrpSpPr>
        <p:grpSpPr bwMode="auto">
          <a:xfrm>
            <a:off x="3984921" y="4245735"/>
            <a:ext cx="912813" cy="415925"/>
            <a:chOff x="1871277" y="1576300"/>
            <a:chExt cx="1128371" cy="43786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08233D-2559-40F7-811B-B19F615310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89D033-C3D6-448B-9BC3-A2117B13DBFF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ADB444-9254-48AF-B7D0-1A035D9B1F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5" name="Freeform 432">
              <a:extLst>
                <a:ext uri="{FF2B5EF4-FFF2-40B4-BE49-F238E27FC236}">
                  <a16:creationId xmlns:a16="http://schemas.microsoft.com/office/drawing/2014/main" id="{4466890B-52C0-4DA3-BA5A-C8BBE3645B8B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16" name="Freeform 433">
              <a:extLst>
                <a:ext uri="{FF2B5EF4-FFF2-40B4-BE49-F238E27FC236}">
                  <a16:creationId xmlns:a16="http://schemas.microsoft.com/office/drawing/2014/main" id="{CD82142B-83F2-413E-A354-4362F9B29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7" name="Freeform 434">
              <a:extLst>
                <a:ext uri="{FF2B5EF4-FFF2-40B4-BE49-F238E27FC236}">
                  <a16:creationId xmlns:a16="http://schemas.microsoft.com/office/drawing/2014/main" id="{BCFE2227-0DB4-4702-85BD-8EBFB758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8" name="Freeform 435">
              <a:extLst>
                <a:ext uri="{FF2B5EF4-FFF2-40B4-BE49-F238E27FC236}">
                  <a16:creationId xmlns:a16="http://schemas.microsoft.com/office/drawing/2014/main" id="{0F38C91E-5048-424B-8D2E-2453F9434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88CF45-5C04-423D-96CA-9BDE3A1EA601}"/>
                </a:ext>
              </a:extLst>
            </p:cNvPr>
            <p:cNvCxnSpPr>
              <a:cxnSpLocks noChangeShapeType="1"/>
              <a:endCxn id="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C1C2AE-D60E-4783-8A85-1F8A608279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347">
            <a:extLst>
              <a:ext uri="{FF2B5EF4-FFF2-40B4-BE49-F238E27FC236}">
                <a16:creationId xmlns:a16="http://schemas.microsoft.com/office/drawing/2014/main" id="{AAD8BCAF-F79C-4AA1-BB93-2E5CC78E9C81}"/>
              </a:ext>
            </a:extLst>
          </p:cNvPr>
          <p:cNvGrpSpPr>
            <a:grpSpLocks/>
          </p:cNvGrpSpPr>
          <p:nvPr/>
        </p:nvGrpSpPr>
        <p:grpSpPr bwMode="auto">
          <a:xfrm>
            <a:off x="3938884" y="2318255"/>
            <a:ext cx="911225" cy="415925"/>
            <a:chOff x="1871277" y="1576300"/>
            <a:chExt cx="1128371" cy="4378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B26FEE5-DC3E-4A2A-BFB8-947657F9F2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77B505-0795-43DE-A48D-6D4092108EEB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8C8EE3-E3BA-4203-BD59-4C3BE744CF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" name="Freeform 442">
              <a:extLst>
                <a:ext uri="{FF2B5EF4-FFF2-40B4-BE49-F238E27FC236}">
                  <a16:creationId xmlns:a16="http://schemas.microsoft.com/office/drawing/2014/main" id="{5A6CF806-7FFF-4C67-9B2B-A863E86DB7A4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26" name="Freeform 443">
              <a:extLst>
                <a:ext uri="{FF2B5EF4-FFF2-40B4-BE49-F238E27FC236}">
                  <a16:creationId xmlns:a16="http://schemas.microsoft.com/office/drawing/2014/main" id="{51A12B18-B32B-4B1D-B88B-EB30480EB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7" name="Freeform 444">
              <a:extLst>
                <a:ext uri="{FF2B5EF4-FFF2-40B4-BE49-F238E27FC236}">
                  <a16:creationId xmlns:a16="http://schemas.microsoft.com/office/drawing/2014/main" id="{32A11C2C-991D-4260-9FD1-0601C585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8" name="Freeform 445">
              <a:extLst>
                <a:ext uri="{FF2B5EF4-FFF2-40B4-BE49-F238E27FC236}">
                  <a16:creationId xmlns:a16="http://schemas.microsoft.com/office/drawing/2014/main" id="{ED297D08-805F-45B8-9ACA-18160D049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B49D09-ECF5-4721-827D-D1AB653DB6BB}"/>
                </a:ext>
              </a:extLst>
            </p:cNvPr>
            <p:cNvCxnSpPr>
              <a:cxnSpLocks noChangeShapeType="1"/>
              <a:endCxn id="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91FADB-1D4E-45B5-9295-75730ADB33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140">
            <a:extLst>
              <a:ext uri="{FF2B5EF4-FFF2-40B4-BE49-F238E27FC236}">
                <a16:creationId xmlns:a16="http://schemas.microsoft.com/office/drawing/2014/main" id="{FC69947D-D6F9-4222-98F9-D8700052D531}"/>
              </a:ext>
            </a:extLst>
          </p:cNvPr>
          <p:cNvGrpSpPr>
            <a:grpSpLocks/>
          </p:cNvGrpSpPr>
          <p:nvPr/>
        </p:nvGrpSpPr>
        <p:grpSpPr bwMode="auto">
          <a:xfrm>
            <a:off x="1294109" y="1991230"/>
            <a:ext cx="352425" cy="876300"/>
            <a:chOff x="4140" y="429"/>
            <a:chExt cx="1425" cy="2396"/>
          </a:xfrm>
        </p:grpSpPr>
        <p:sp>
          <p:nvSpPr>
            <p:cNvPr id="32" name="Freeform 141">
              <a:extLst>
                <a:ext uri="{FF2B5EF4-FFF2-40B4-BE49-F238E27FC236}">
                  <a16:creationId xmlns:a16="http://schemas.microsoft.com/office/drawing/2014/main" id="{446CA867-2444-493F-B21B-2A4546E4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" name="Rectangle 142">
              <a:extLst>
                <a:ext uri="{FF2B5EF4-FFF2-40B4-BE49-F238E27FC236}">
                  <a16:creationId xmlns:a16="http://schemas.microsoft.com/office/drawing/2014/main" id="{B502CDD6-4480-4AD9-884B-8CDB16EA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F495B050-89F8-4307-BA9A-A51135BFD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" name="Freeform 144">
              <a:extLst>
                <a:ext uri="{FF2B5EF4-FFF2-40B4-BE49-F238E27FC236}">
                  <a16:creationId xmlns:a16="http://schemas.microsoft.com/office/drawing/2014/main" id="{344B66DB-DA82-495D-953A-C2CA74519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6" name="Rectangle 145">
              <a:extLst>
                <a:ext uri="{FF2B5EF4-FFF2-40B4-BE49-F238E27FC236}">
                  <a16:creationId xmlns:a16="http://schemas.microsoft.com/office/drawing/2014/main" id="{C025B9FB-C2C9-47C1-9438-DE75B203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7" name="Group 146">
              <a:extLst>
                <a:ext uri="{FF2B5EF4-FFF2-40B4-BE49-F238E27FC236}">
                  <a16:creationId xmlns:a16="http://schemas.microsoft.com/office/drawing/2014/main" id="{4EF06B27-F9F9-46AC-9242-BD930CF00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" name="AutoShape 147">
                <a:extLst>
                  <a:ext uri="{FF2B5EF4-FFF2-40B4-BE49-F238E27FC236}">
                    <a16:creationId xmlns:a16="http://schemas.microsoft.com/office/drawing/2014/main" id="{271C49AE-5B8C-4D44-83A7-C46ED5D37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3" name="AutoShape 148">
                <a:extLst>
                  <a:ext uri="{FF2B5EF4-FFF2-40B4-BE49-F238E27FC236}">
                    <a16:creationId xmlns:a16="http://schemas.microsoft.com/office/drawing/2014/main" id="{985C59D5-A1EE-4D07-8571-15377F727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8" name="Rectangle 149">
              <a:extLst>
                <a:ext uri="{FF2B5EF4-FFF2-40B4-BE49-F238E27FC236}">
                  <a16:creationId xmlns:a16="http://schemas.microsoft.com/office/drawing/2014/main" id="{BBF1F336-7C02-4D7F-89B7-524F55004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9" name="Group 150">
              <a:extLst>
                <a:ext uri="{FF2B5EF4-FFF2-40B4-BE49-F238E27FC236}">
                  <a16:creationId xmlns:a16="http://schemas.microsoft.com/office/drawing/2014/main" id="{65779B40-FAC8-40DD-AE68-2E1E519EA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" name="AutoShape 151">
                <a:extLst>
                  <a:ext uri="{FF2B5EF4-FFF2-40B4-BE49-F238E27FC236}">
                    <a16:creationId xmlns:a16="http://schemas.microsoft.com/office/drawing/2014/main" id="{8C9DFE4E-060A-4543-9EB7-F8BB65964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1" name="AutoShape 152">
                <a:extLst>
                  <a:ext uri="{FF2B5EF4-FFF2-40B4-BE49-F238E27FC236}">
                    <a16:creationId xmlns:a16="http://schemas.microsoft.com/office/drawing/2014/main" id="{18E4C620-C62C-4509-9499-24E30C609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0" name="Rectangle 153">
              <a:extLst>
                <a:ext uri="{FF2B5EF4-FFF2-40B4-BE49-F238E27FC236}">
                  <a16:creationId xmlns:a16="http://schemas.microsoft.com/office/drawing/2014/main" id="{B45A5CA6-CF30-491F-8FD6-EA2F793E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1" name="Rectangle 154">
              <a:extLst>
                <a:ext uri="{FF2B5EF4-FFF2-40B4-BE49-F238E27FC236}">
                  <a16:creationId xmlns:a16="http://schemas.microsoft.com/office/drawing/2014/main" id="{DC6D6806-5C0D-49F0-87D3-81AD5A25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2" name="Group 155">
              <a:extLst>
                <a:ext uri="{FF2B5EF4-FFF2-40B4-BE49-F238E27FC236}">
                  <a16:creationId xmlns:a16="http://schemas.microsoft.com/office/drawing/2014/main" id="{C79C0459-81C9-48CB-BEFE-F4F84A42D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" name="AutoShape 156">
                <a:extLst>
                  <a:ext uri="{FF2B5EF4-FFF2-40B4-BE49-F238E27FC236}">
                    <a16:creationId xmlns:a16="http://schemas.microsoft.com/office/drawing/2014/main" id="{6DD124C5-048A-4D7C-A051-129E3444D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9" name="AutoShape 157">
                <a:extLst>
                  <a:ext uri="{FF2B5EF4-FFF2-40B4-BE49-F238E27FC236}">
                    <a16:creationId xmlns:a16="http://schemas.microsoft.com/office/drawing/2014/main" id="{27AB6D6A-AE55-4659-8538-A7008DABF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3" name="Freeform 158">
              <a:extLst>
                <a:ext uri="{FF2B5EF4-FFF2-40B4-BE49-F238E27FC236}">
                  <a16:creationId xmlns:a16="http://schemas.microsoft.com/office/drawing/2014/main" id="{DDFB0F66-9ED7-4E02-BCF7-118A95DE7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4" name="Group 159">
              <a:extLst>
                <a:ext uri="{FF2B5EF4-FFF2-40B4-BE49-F238E27FC236}">
                  <a16:creationId xmlns:a16="http://schemas.microsoft.com/office/drawing/2014/main" id="{57E9B978-A432-4F87-AD96-8033FDF78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" name="AutoShape 160">
                <a:extLst>
                  <a:ext uri="{FF2B5EF4-FFF2-40B4-BE49-F238E27FC236}">
                    <a16:creationId xmlns:a16="http://schemas.microsoft.com/office/drawing/2014/main" id="{0D59C04D-9020-49AD-B234-83C9F0062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7" name="AutoShape 161">
                <a:extLst>
                  <a:ext uri="{FF2B5EF4-FFF2-40B4-BE49-F238E27FC236}">
                    <a16:creationId xmlns:a16="http://schemas.microsoft.com/office/drawing/2014/main" id="{F1C90CB0-263B-42BA-AA35-532C4C2DB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" name="Rectangle 162">
              <a:extLst>
                <a:ext uri="{FF2B5EF4-FFF2-40B4-BE49-F238E27FC236}">
                  <a16:creationId xmlns:a16="http://schemas.microsoft.com/office/drawing/2014/main" id="{EA583874-2386-4237-B500-B06662A67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" name="Freeform 163">
              <a:extLst>
                <a:ext uri="{FF2B5EF4-FFF2-40B4-BE49-F238E27FC236}">
                  <a16:creationId xmlns:a16="http://schemas.microsoft.com/office/drawing/2014/main" id="{5F028631-27CD-44EE-B595-9F6CBD9B2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" name="Freeform 164">
              <a:extLst>
                <a:ext uri="{FF2B5EF4-FFF2-40B4-BE49-F238E27FC236}">
                  <a16:creationId xmlns:a16="http://schemas.microsoft.com/office/drawing/2014/main" id="{01E24FB2-FAE6-46EB-A8A3-DCB84D99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" name="Oval 165">
              <a:extLst>
                <a:ext uri="{FF2B5EF4-FFF2-40B4-BE49-F238E27FC236}">
                  <a16:creationId xmlns:a16="http://schemas.microsoft.com/office/drawing/2014/main" id="{9ABC85C5-7D5D-41CD-8425-E047DB265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9" name="Freeform 166">
              <a:extLst>
                <a:ext uri="{FF2B5EF4-FFF2-40B4-BE49-F238E27FC236}">
                  <a16:creationId xmlns:a16="http://schemas.microsoft.com/office/drawing/2014/main" id="{49C169A4-BD0B-40F7-B80F-FDB8834F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" name="AutoShape 167">
              <a:extLst>
                <a:ext uri="{FF2B5EF4-FFF2-40B4-BE49-F238E27FC236}">
                  <a16:creationId xmlns:a16="http://schemas.microsoft.com/office/drawing/2014/main" id="{CF0EB539-5F63-487E-87A4-1B3827F5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" name="AutoShape 168">
              <a:extLst>
                <a:ext uri="{FF2B5EF4-FFF2-40B4-BE49-F238E27FC236}">
                  <a16:creationId xmlns:a16="http://schemas.microsoft.com/office/drawing/2014/main" id="{E7A157AE-499C-40A8-AE68-1EC57EF3E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2" name="Oval 169">
              <a:extLst>
                <a:ext uri="{FF2B5EF4-FFF2-40B4-BE49-F238E27FC236}">
                  <a16:creationId xmlns:a16="http://schemas.microsoft.com/office/drawing/2014/main" id="{8F59B925-A5C7-4961-B9B3-2F28DE2D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3" name="Oval 170">
              <a:extLst>
                <a:ext uri="{FF2B5EF4-FFF2-40B4-BE49-F238E27FC236}">
                  <a16:creationId xmlns:a16="http://schemas.microsoft.com/office/drawing/2014/main" id="{B41CCCB1-D2ED-472F-9DF6-3C682E8DC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4" name="Oval 171">
              <a:extLst>
                <a:ext uri="{FF2B5EF4-FFF2-40B4-BE49-F238E27FC236}">
                  <a16:creationId xmlns:a16="http://schemas.microsoft.com/office/drawing/2014/main" id="{8246625E-E712-4038-8855-7454ED094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5" name="Rectangle 172">
              <a:extLst>
                <a:ext uri="{FF2B5EF4-FFF2-40B4-BE49-F238E27FC236}">
                  <a16:creationId xmlns:a16="http://schemas.microsoft.com/office/drawing/2014/main" id="{EEFE91B7-D72B-4297-BA98-28B4CC8E7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64" name="Rectangle 4">
            <a:extLst>
              <a:ext uri="{FF2B5EF4-FFF2-40B4-BE49-F238E27FC236}">
                <a16:creationId xmlns:a16="http://schemas.microsoft.com/office/drawing/2014/main" id="{9A6B9871-D58F-4FEC-AD30-B4CE30E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34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i="1" kern="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2400" i="1" kern="0" baseline="-25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400" i="1" kern="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&lt; </a:t>
            </a:r>
            <a:r>
              <a:rPr lang="en-US" altLang="en-US" sz="2400" i="1" kern="0" dirty="0" err="1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2400" i="1" kern="0" baseline="-25000" dirty="0" err="1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400" i="1" kern="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400" kern="0" dirty="0">
                <a:ea typeface="ＭＳ Ｐゴシック" panose="020B0600070205080204" pitchFamily="34" charset="-128"/>
              </a:rPr>
              <a:t>What is average end-end throughput?</a:t>
            </a:r>
          </a:p>
        </p:txBody>
      </p:sp>
      <p:grpSp>
        <p:nvGrpSpPr>
          <p:cNvPr id="65" name="Group 34">
            <a:extLst>
              <a:ext uri="{FF2B5EF4-FFF2-40B4-BE49-F238E27FC236}">
                <a16:creationId xmlns:a16="http://schemas.microsoft.com/office/drawing/2014/main" id="{09C797E7-BFC3-4E7A-91F0-EEFA8EF5ED9F}"/>
              </a:ext>
            </a:extLst>
          </p:cNvPr>
          <p:cNvGrpSpPr>
            <a:grpSpLocks/>
          </p:cNvGrpSpPr>
          <p:nvPr/>
        </p:nvGrpSpPr>
        <p:grpSpPr bwMode="auto">
          <a:xfrm>
            <a:off x="1746546" y="2343655"/>
            <a:ext cx="2136775" cy="307975"/>
            <a:chOff x="2249" y="3430"/>
            <a:chExt cx="1389" cy="256"/>
          </a:xfrm>
        </p:grpSpPr>
        <p:sp>
          <p:nvSpPr>
            <p:cNvPr id="66" name="Oval 35">
              <a:extLst>
                <a:ext uri="{FF2B5EF4-FFF2-40B4-BE49-F238E27FC236}">
                  <a16:creationId xmlns:a16="http://schemas.microsoft.com/office/drawing/2014/main" id="{9F77ECA8-9CD5-497C-8EC9-091C55B04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36">
              <a:extLst>
                <a:ext uri="{FF2B5EF4-FFF2-40B4-BE49-F238E27FC236}">
                  <a16:creationId xmlns:a16="http://schemas.microsoft.com/office/drawing/2014/main" id="{18637698-9238-49FF-8CE7-7D3F76342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Oval 37">
              <a:extLst>
                <a:ext uri="{FF2B5EF4-FFF2-40B4-BE49-F238E27FC236}">
                  <a16:creationId xmlns:a16="http://schemas.microsoft.com/office/drawing/2014/main" id="{BD9C36AF-2560-4845-9847-61DCE0DA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C8D46EEA-F428-49D1-9DFA-64AB94B63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0" name="Text Box 39">
            <a:extLst>
              <a:ext uri="{FF2B5EF4-FFF2-40B4-BE49-F238E27FC236}">
                <a16:creationId xmlns:a16="http://schemas.microsoft.com/office/drawing/2014/main" id="{96DE7349-7A52-4900-B9C1-05DCC4BB6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409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Arial"/>
              </a:rPr>
              <a:t>  R</a:t>
            </a:r>
            <a:r>
              <a:rPr lang="en-US" altLang="en-US" sz="2800" baseline="-25000" dirty="0">
                <a:solidFill>
                  <a:srgbClr val="000000"/>
                </a:solidFill>
                <a:latin typeface="+mn-lt"/>
                <a:cs typeface="Arial"/>
              </a:rPr>
              <a:t>s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cs typeface="Arial"/>
              </a:rPr>
              <a:t>bits/sec</a:t>
            </a:r>
          </a:p>
        </p:txBody>
      </p:sp>
      <p:sp>
        <p:nvSpPr>
          <p:cNvPr id="71" name="AutoShape 42">
            <a:extLst>
              <a:ext uri="{FF2B5EF4-FFF2-40B4-BE49-F238E27FC236}">
                <a16:creationId xmlns:a16="http://schemas.microsoft.com/office/drawing/2014/main" id="{8D5EE95D-D666-469A-8F06-581CEEDD2E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35334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72" name="AutoShape 43">
            <a:extLst>
              <a:ext uri="{FF2B5EF4-FFF2-40B4-BE49-F238E27FC236}">
                <a16:creationId xmlns:a16="http://schemas.microsoft.com/office/drawing/2014/main" id="{B06BBD38-620C-4DAB-A369-70DF9D524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446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+mn-lt"/>
              <a:cs typeface="Arial"/>
            </a:endParaRPr>
          </a:p>
        </p:txBody>
      </p:sp>
      <p:grpSp>
        <p:nvGrpSpPr>
          <p:cNvPr id="73" name="Group 54">
            <a:extLst>
              <a:ext uri="{FF2B5EF4-FFF2-40B4-BE49-F238E27FC236}">
                <a16:creationId xmlns:a16="http://schemas.microsoft.com/office/drawing/2014/main" id="{D5CB7159-5BFB-4BBE-B335-252D4AB4341D}"/>
              </a:ext>
            </a:extLst>
          </p:cNvPr>
          <p:cNvGrpSpPr>
            <a:grpSpLocks/>
          </p:cNvGrpSpPr>
          <p:nvPr/>
        </p:nvGrpSpPr>
        <p:grpSpPr bwMode="auto">
          <a:xfrm>
            <a:off x="5119985" y="2210305"/>
            <a:ext cx="2577607" cy="569913"/>
            <a:chOff x="3130" y="3069"/>
            <a:chExt cx="1765" cy="366"/>
          </a:xfrm>
        </p:grpSpPr>
        <p:grpSp>
          <p:nvGrpSpPr>
            <p:cNvPr id="74" name="Group 45">
              <a:extLst>
                <a:ext uri="{FF2B5EF4-FFF2-40B4-BE49-F238E27FC236}">
                  <a16:creationId xmlns:a16="http://schemas.microsoft.com/office/drawing/2014/main" id="{4F2160A1-0101-4487-B447-7A4C80AE6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76" name="Oval 46">
                <a:extLst>
                  <a:ext uri="{FF2B5EF4-FFF2-40B4-BE49-F238E27FC236}">
                    <a16:creationId xmlns:a16="http://schemas.microsoft.com/office/drawing/2014/main" id="{40BD4B96-6FC4-4F9A-9881-0B44311A0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Rectangle 47">
                <a:extLst>
                  <a:ext uri="{FF2B5EF4-FFF2-40B4-BE49-F238E27FC236}">
                    <a16:creationId xmlns:a16="http://schemas.microsoft.com/office/drawing/2014/main" id="{B13B4D1B-3CA3-4087-8588-546D5E13D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Oval 48">
                <a:extLst>
                  <a:ext uri="{FF2B5EF4-FFF2-40B4-BE49-F238E27FC236}">
                    <a16:creationId xmlns:a16="http://schemas.microsoft.com/office/drawing/2014/main" id="{5A3CFE77-F738-4391-8FAD-B51BA43EC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9" name="Rectangle 49">
                <a:extLst>
                  <a:ext uri="{FF2B5EF4-FFF2-40B4-BE49-F238E27FC236}">
                    <a16:creationId xmlns:a16="http://schemas.microsoft.com/office/drawing/2014/main" id="{4B26D9BB-AFAA-4C03-A70B-CA792174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" name="Text Box 50">
              <a:extLst>
                <a:ext uri="{FF2B5EF4-FFF2-40B4-BE49-F238E27FC236}">
                  <a16:creationId xmlns:a16="http://schemas.microsoft.com/office/drawing/2014/main" id="{6C0D2500-87E2-421E-ADCC-F7A4E67AC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80" name="Rectangle 56">
            <a:extLst>
              <a:ext uri="{FF2B5EF4-FFF2-40B4-BE49-F238E27FC236}">
                <a16:creationId xmlns:a16="http://schemas.microsoft.com/office/drawing/2014/main" id="{71854F6C-8256-46A1-955D-F8A98259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46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</a:pPr>
            <a:r>
              <a:rPr lang="en-US" altLang="en-US" i="1" dirty="0">
                <a:solidFill>
                  <a:srgbClr val="CC0000"/>
                </a:solidFill>
                <a:latin typeface="+mn-lt"/>
                <a:cs typeface="Arial"/>
              </a:rPr>
              <a:t>R</a:t>
            </a:r>
            <a:r>
              <a:rPr lang="en-US" altLang="en-US" i="1" baseline="-25000" dirty="0">
                <a:solidFill>
                  <a:srgbClr val="CC0000"/>
                </a:solidFill>
                <a:latin typeface="+mn-lt"/>
                <a:cs typeface="Arial"/>
              </a:rPr>
              <a:t>s</a:t>
            </a:r>
            <a:r>
              <a:rPr lang="en-US" altLang="en-US" i="1" dirty="0">
                <a:solidFill>
                  <a:srgbClr val="CC0000"/>
                </a:solidFill>
                <a:latin typeface="+mn-lt"/>
                <a:cs typeface="Arial"/>
              </a:rPr>
              <a:t> &gt; </a:t>
            </a:r>
            <a:r>
              <a:rPr lang="en-US" altLang="en-US" i="1" dirty="0" err="1">
                <a:solidFill>
                  <a:srgbClr val="CC0000"/>
                </a:solidFill>
                <a:latin typeface="+mn-lt"/>
                <a:cs typeface="Arial"/>
              </a:rPr>
              <a:t>R</a:t>
            </a:r>
            <a:r>
              <a:rPr lang="en-US" altLang="en-US" i="1" baseline="-25000" dirty="0" err="1">
                <a:solidFill>
                  <a:srgbClr val="CC0000"/>
                </a:solidFill>
                <a:latin typeface="+mn-lt"/>
                <a:cs typeface="Arial"/>
              </a:rPr>
              <a:t>c</a:t>
            </a:r>
            <a:r>
              <a:rPr lang="en-US" altLang="en-US" i="1" dirty="0">
                <a:solidFill>
                  <a:srgbClr val="FF3300"/>
                </a:solidFill>
                <a:latin typeface="+mn-lt"/>
                <a:cs typeface="Arial"/>
              </a:rPr>
              <a:t>  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What is average end-end throughput?</a:t>
            </a:r>
          </a:p>
        </p:txBody>
      </p:sp>
      <p:grpSp>
        <p:nvGrpSpPr>
          <p:cNvPr id="81" name="Group 209">
            <a:extLst>
              <a:ext uri="{FF2B5EF4-FFF2-40B4-BE49-F238E27FC236}">
                <a16:creationId xmlns:a16="http://schemas.microsoft.com/office/drawing/2014/main" id="{E479396F-1AB6-4510-AEF2-AB50CED6C0AE}"/>
              </a:ext>
            </a:extLst>
          </p:cNvPr>
          <p:cNvGrpSpPr>
            <a:grpSpLocks/>
          </p:cNvGrpSpPr>
          <p:nvPr/>
        </p:nvGrpSpPr>
        <p:grpSpPr bwMode="auto">
          <a:xfrm>
            <a:off x="328854" y="5111236"/>
            <a:ext cx="8847138" cy="1282702"/>
            <a:chOff x="186" y="3246"/>
            <a:chExt cx="5573" cy="808"/>
          </a:xfrm>
        </p:grpSpPr>
        <p:sp>
          <p:nvSpPr>
            <p:cNvPr id="82" name="Rectangle 102">
              <a:extLst>
                <a:ext uri="{FF2B5EF4-FFF2-40B4-BE49-F238E27FC236}">
                  <a16:creationId xmlns:a16="http://schemas.microsoft.com/office/drawing/2014/main" id="{2E37CC7A-2B91-4ACA-87A5-BC53E3DD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83" name="Text Box 101">
              <a:extLst>
                <a:ext uri="{FF2B5EF4-FFF2-40B4-BE49-F238E27FC236}">
                  <a16:creationId xmlns:a16="http://schemas.microsoft.com/office/drawing/2014/main" id="{3EC709FD-4A8D-4544-8E9F-17C9E1376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84" name="Text Box 104">
              <a:extLst>
                <a:ext uri="{FF2B5EF4-FFF2-40B4-BE49-F238E27FC236}">
                  <a16:creationId xmlns:a16="http://schemas.microsoft.com/office/drawing/2014/main" id="{198BAF15-0D95-4146-BB9D-DB729844B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85" name="AutoShape 51">
            <a:extLst>
              <a:ext uri="{FF2B5EF4-FFF2-40B4-BE49-F238E27FC236}">
                <a16:creationId xmlns:a16="http://schemas.microsoft.com/office/drawing/2014/main" id="{B0A2FA58-CF8C-4C08-88BB-B99E9862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909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+mn-lt"/>
              <a:cs typeface="Arial"/>
            </a:endParaRPr>
          </a:p>
        </p:txBody>
      </p:sp>
      <p:grpSp>
        <p:nvGrpSpPr>
          <p:cNvPr id="86" name="Group 132">
            <a:extLst>
              <a:ext uri="{FF2B5EF4-FFF2-40B4-BE49-F238E27FC236}">
                <a16:creationId xmlns:a16="http://schemas.microsoft.com/office/drawing/2014/main" id="{98A32F83-4C81-4591-97AE-2B4E96C287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9876" y="2157918"/>
            <a:ext cx="871538" cy="885825"/>
            <a:chOff x="-44" y="1473"/>
            <a:chExt cx="981" cy="1105"/>
          </a:xfrm>
        </p:grpSpPr>
        <p:pic>
          <p:nvPicPr>
            <p:cNvPr id="87" name="Picture 133" descr="desktop_computer_stylized_medium">
              <a:extLst>
                <a:ext uri="{FF2B5EF4-FFF2-40B4-BE49-F238E27FC236}">
                  <a16:creationId xmlns:a16="http://schemas.microsoft.com/office/drawing/2014/main" id="{1ED3BABA-158D-496C-A2EB-9A8449CFD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id="{E37EDA1C-7DA9-4A99-BDDE-D7E06F9F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89" name="AutoShape 327">
            <a:extLst>
              <a:ext uri="{FF2B5EF4-FFF2-40B4-BE49-F238E27FC236}">
                <a16:creationId xmlns:a16="http://schemas.microsoft.com/office/drawing/2014/main" id="{C97EDA3A-D022-461B-8322-C3E7D9D0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21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90" name="Group 206">
            <a:extLst>
              <a:ext uri="{FF2B5EF4-FFF2-40B4-BE49-F238E27FC236}">
                <a16:creationId xmlns:a16="http://schemas.microsoft.com/office/drawing/2014/main" id="{845DAD63-CBA6-423F-8F3A-9B8518C285B9}"/>
              </a:ext>
            </a:extLst>
          </p:cNvPr>
          <p:cNvGrpSpPr>
            <a:grpSpLocks/>
          </p:cNvGrpSpPr>
          <p:nvPr/>
        </p:nvGrpSpPr>
        <p:grpSpPr bwMode="auto">
          <a:xfrm>
            <a:off x="909934" y="3723447"/>
            <a:ext cx="8126412" cy="1166813"/>
            <a:chOff x="775" y="2474"/>
            <a:chExt cx="5119" cy="735"/>
          </a:xfrm>
        </p:grpSpPr>
        <p:grpSp>
          <p:nvGrpSpPr>
            <p:cNvPr id="91" name="Group 173">
              <a:extLst>
                <a:ext uri="{FF2B5EF4-FFF2-40B4-BE49-F238E27FC236}">
                  <a16:creationId xmlns:a16="http://schemas.microsoft.com/office/drawing/2014/main" id="{BDB78335-6955-47A9-8EEB-047478071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122" name="Freeform 174">
                <a:extLst>
                  <a:ext uri="{FF2B5EF4-FFF2-40B4-BE49-F238E27FC236}">
                    <a16:creationId xmlns:a16="http://schemas.microsoft.com/office/drawing/2014/main" id="{F063B75F-98A3-480B-9F93-7C260451B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3" name="Rectangle 175">
                <a:extLst>
                  <a:ext uri="{FF2B5EF4-FFF2-40B4-BE49-F238E27FC236}">
                    <a16:creationId xmlns:a16="http://schemas.microsoft.com/office/drawing/2014/main" id="{1488A003-8729-41A8-9A7A-41B1164BA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4" name="Freeform 176">
                <a:extLst>
                  <a:ext uri="{FF2B5EF4-FFF2-40B4-BE49-F238E27FC236}">
                    <a16:creationId xmlns:a16="http://schemas.microsoft.com/office/drawing/2014/main" id="{86C147F3-B448-4B2E-802B-D6A59053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" name="Freeform 177">
                <a:extLst>
                  <a:ext uri="{FF2B5EF4-FFF2-40B4-BE49-F238E27FC236}">
                    <a16:creationId xmlns:a16="http://schemas.microsoft.com/office/drawing/2014/main" id="{8EB1BA8F-63BE-4734-9BAF-4AC591708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6" name="Rectangle 178">
                <a:extLst>
                  <a:ext uri="{FF2B5EF4-FFF2-40B4-BE49-F238E27FC236}">
                    <a16:creationId xmlns:a16="http://schemas.microsoft.com/office/drawing/2014/main" id="{0262142F-BA9E-44FF-9852-61CA6625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27" name="Group 179">
                <a:extLst>
                  <a:ext uri="{FF2B5EF4-FFF2-40B4-BE49-F238E27FC236}">
                    <a16:creationId xmlns:a16="http://schemas.microsoft.com/office/drawing/2014/main" id="{6F9008C5-9D5E-4E49-A28B-915C9461A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2" name="AutoShape 180">
                  <a:extLst>
                    <a:ext uri="{FF2B5EF4-FFF2-40B4-BE49-F238E27FC236}">
                      <a16:creationId xmlns:a16="http://schemas.microsoft.com/office/drawing/2014/main" id="{239B0737-ADE9-4356-BCFE-CD056E344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53" name="AutoShape 181">
                  <a:extLst>
                    <a:ext uri="{FF2B5EF4-FFF2-40B4-BE49-F238E27FC236}">
                      <a16:creationId xmlns:a16="http://schemas.microsoft.com/office/drawing/2014/main" id="{A2B24736-BF5B-44A5-A11F-79E5A35C0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28" name="Rectangle 182">
                <a:extLst>
                  <a:ext uri="{FF2B5EF4-FFF2-40B4-BE49-F238E27FC236}">
                    <a16:creationId xmlns:a16="http://schemas.microsoft.com/office/drawing/2014/main" id="{754FFFAC-3FD3-4363-925A-410B44C59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29" name="Group 183">
                <a:extLst>
                  <a:ext uri="{FF2B5EF4-FFF2-40B4-BE49-F238E27FC236}">
                    <a16:creationId xmlns:a16="http://schemas.microsoft.com/office/drawing/2014/main" id="{F2C89518-0A18-4EF1-ACA4-4BD73D6FD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0" name="AutoShape 184">
                  <a:extLst>
                    <a:ext uri="{FF2B5EF4-FFF2-40B4-BE49-F238E27FC236}">
                      <a16:creationId xmlns:a16="http://schemas.microsoft.com/office/drawing/2014/main" id="{8C911EB2-1A70-449E-9C1C-C33056BE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51" name="AutoShape 185">
                  <a:extLst>
                    <a:ext uri="{FF2B5EF4-FFF2-40B4-BE49-F238E27FC236}">
                      <a16:creationId xmlns:a16="http://schemas.microsoft.com/office/drawing/2014/main" id="{DED44C9F-F3C8-452D-B59F-781D5E8E8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30" name="Rectangle 186">
                <a:extLst>
                  <a:ext uri="{FF2B5EF4-FFF2-40B4-BE49-F238E27FC236}">
                    <a16:creationId xmlns:a16="http://schemas.microsoft.com/office/drawing/2014/main" id="{59FFDA4B-01AA-4B6F-B620-CB46CAF78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1" name="Rectangle 187">
                <a:extLst>
                  <a:ext uri="{FF2B5EF4-FFF2-40B4-BE49-F238E27FC236}">
                    <a16:creationId xmlns:a16="http://schemas.microsoft.com/office/drawing/2014/main" id="{4771CD3A-2774-4142-AC72-1FDF1047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32" name="Group 188">
                <a:extLst>
                  <a:ext uri="{FF2B5EF4-FFF2-40B4-BE49-F238E27FC236}">
                    <a16:creationId xmlns:a16="http://schemas.microsoft.com/office/drawing/2014/main" id="{6F7496F2-4A7A-41F5-B609-70EF4DCE18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8" name="AutoShape 189">
                  <a:extLst>
                    <a:ext uri="{FF2B5EF4-FFF2-40B4-BE49-F238E27FC236}">
                      <a16:creationId xmlns:a16="http://schemas.microsoft.com/office/drawing/2014/main" id="{A4F4A5FE-03B8-4D03-910F-E5927DC58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49" name="AutoShape 190">
                  <a:extLst>
                    <a:ext uri="{FF2B5EF4-FFF2-40B4-BE49-F238E27FC236}">
                      <a16:creationId xmlns:a16="http://schemas.microsoft.com/office/drawing/2014/main" id="{AC8E9C72-FD7A-4249-B383-C713F4FC6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33" name="Freeform 191">
                <a:extLst>
                  <a:ext uri="{FF2B5EF4-FFF2-40B4-BE49-F238E27FC236}">
                    <a16:creationId xmlns:a16="http://schemas.microsoft.com/office/drawing/2014/main" id="{12E20C62-FC71-4D3B-90D9-B19340E7A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34" name="Group 192">
                <a:extLst>
                  <a:ext uri="{FF2B5EF4-FFF2-40B4-BE49-F238E27FC236}">
                    <a16:creationId xmlns:a16="http://schemas.microsoft.com/office/drawing/2014/main" id="{A08F5D64-0ACF-49D2-BF3E-77B252218A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6" name="AutoShape 193">
                  <a:extLst>
                    <a:ext uri="{FF2B5EF4-FFF2-40B4-BE49-F238E27FC236}">
                      <a16:creationId xmlns:a16="http://schemas.microsoft.com/office/drawing/2014/main" id="{DC0D5F92-A623-4ED6-B49A-0880F4F2D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47" name="AutoShape 194">
                  <a:extLst>
                    <a:ext uri="{FF2B5EF4-FFF2-40B4-BE49-F238E27FC236}">
                      <a16:creationId xmlns:a16="http://schemas.microsoft.com/office/drawing/2014/main" id="{D37BCB23-3D09-4620-B672-DECC93571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35" name="Rectangle 195">
                <a:extLst>
                  <a:ext uri="{FF2B5EF4-FFF2-40B4-BE49-F238E27FC236}">
                    <a16:creationId xmlns:a16="http://schemas.microsoft.com/office/drawing/2014/main" id="{320BF466-D4FD-4540-946B-B95386107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6" name="Freeform 196">
                <a:extLst>
                  <a:ext uri="{FF2B5EF4-FFF2-40B4-BE49-F238E27FC236}">
                    <a16:creationId xmlns:a16="http://schemas.microsoft.com/office/drawing/2014/main" id="{CC180E4C-4215-4173-A2B2-988536E1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7" name="Freeform 197">
                <a:extLst>
                  <a:ext uri="{FF2B5EF4-FFF2-40B4-BE49-F238E27FC236}">
                    <a16:creationId xmlns:a16="http://schemas.microsoft.com/office/drawing/2014/main" id="{3ED971D7-DEB2-463C-8CF9-CB665F2F9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8" name="Oval 198">
                <a:extLst>
                  <a:ext uri="{FF2B5EF4-FFF2-40B4-BE49-F238E27FC236}">
                    <a16:creationId xmlns:a16="http://schemas.microsoft.com/office/drawing/2014/main" id="{E99EFCF2-B12A-46C8-8592-B674E3E0E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39" name="Freeform 199">
                <a:extLst>
                  <a:ext uri="{FF2B5EF4-FFF2-40B4-BE49-F238E27FC236}">
                    <a16:creationId xmlns:a16="http://schemas.microsoft.com/office/drawing/2014/main" id="{E6816A3F-AD1A-43A8-BFEC-939217A31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0" name="AutoShape 200">
                <a:extLst>
                  <a:ext uri="{FF2B5EF4-FFF2-40B4-BE49-F238E27FC236}">
                    <a16:creationId xmlns:a16="http://schemas.microsoft.com/office/drawing/2014/main" id="{17057A42-CFDE-4F2C-B0C2-C6106B0CF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1" name="AutoShape 201">
                <a:extLst>
                  <a:ext uri="{FF2B5EF4-FFF2-40B4-BE49-F238E27FC236}">
                    <a16:creationId xmlns:a16="http://schemas.microsoft.com/office/drawing/2014/main" id="{C0BA57E1-BC3A-46A7-8375-97BF1694D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2" name="Oval 202">
                <a:extLst>
                  <a:ext uri="{FF2B5EF4-FFF2-40B4-BE49-F238E27FC236}">
                    <a16:creationId xmlns:a16="http://schemas.microsoft.com/office/drawing/2014/main" id="{374428FD-D86E-427C-873D-FEB039BD8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3" name="Oval 203">
                <a:extLst>
                  <a:ext uri="{FF2B5EF4-FFF2-40B4-BE49-F238E27FC236}">
                    <a16:creationId xmlns:a16="http://schemas.microsoft.com/office/drawing/2014/main" id="{9B110682-8854-4A43-9FD7-4FFA4F6DA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4" name="Oval 204">
                <a:extLst>
                  <a:ext uri="{FF2B5EF4-FFF2-40B4-BE49-F238E27FC236}">
                    <a16:creationId xmlns:a16="http://schemas.microsoft.com/office/drawing/2014/main" id="{7439DE1F-D6CD-4FA4-8DC6-DFA6A9F29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5" name="Rectangle 205">
                <a:extLst>
                  <a:ext uri="{FF2B5EF4-FFF2-40B4-BE49-F238E27FC236}">
                    <a16:creationId xmlns:a16="http://schemas.microsoft.com/office/drawing/2014/main" id="{42401089-8590-44BE-A0A5-614AB9642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92" name="Line 57">
              <a:extLst>
                <a:ext uri="{FF2B5EF4-FFF2-40B4-BE49-F238E27FC236}">
                  <a16:creationId xmlns:a16="http://schemas.microsoft.com/office/drawing/2014/main" id="{49A037A0-AE5E-41DB-97E8-33827A1B9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B8658C7F-A89D-4186-BB5F-F52CDBF77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113" name="Line 60">
                <a:extLst>
                  <a:ext uri="{FF2B5EF4-FFF2-40B4-BE49-F238E27FC236}">
                    <a16:creationId xmlns:a16="http://schemas.microsoft.com/office/drawing/2014/main" id="{5D1D699D-BECE-41E6-B75C-F773C5B02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4" name="Line 61">
                <a:extLst>
                  <a:ext uri="{FF2B5EF4-FFF2-40B4-BE49-F238E27FC236}">
                    <a16:creationId xmlns:a16="http://schemas.microsoft.com/office/drawing/2014/main" id="{39030ED0-DED2-4C72-9CB6-453178254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5" name="Rectangle 62">
                <a:extLst>
                  <a:ext uri="{FF2B5EF4-FFF2-40B4-BE49-F238E27FC236}">
                    <a16:creationId xmlns:a16="http://schemas.microsoft.com/office/drawing/2014/main" id="{8E1B3445-FC5F-477E-A239-239FAA6C6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16" name="Group 64">
                <a:extLst>
                  <a:ext uri="{FF2B5EF4-FFF2-40B4-BE49-F238E27FC236}">
                    <a16:creationId xmlns:a16="http://schemas.microsoft.com/office/drawing/2014/main" id="{80166467-1B74-475B-A474-400ECFB34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120" name="Line 66">
                  <a:extLst>
                    <a:ext uri="{FF2B5EF4-FFF2-40B4-BE49-F238E27FC236}">
                      <a16:creationId xmlns:a16="http://schemas.microsoft.com/office/drawing/2014/main" id="{4D697AB5-622D-4C8D-810E-E040DA4AA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1" name="Line 67">
                  <a:extLst>
                    <a:ext uri="{FF2B5EF4-FFF2-40B4-BE49-F238E27FC236}">
                      <a16:creationId xmlns:a16="http://schemas.microsoft.com/office/drawing/2014/main" id="{6BC896B3-6CFC-4D33-8D89-668AA1523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117" name="Group 68">
                <a:extLst>
                  <a:ext uri="{FF2B5EF4-FFF2-40B4-BE49-F238E27FC236}">
                    <a16:creationId xmlns:a16="http://schemas.microsoft.com/office/drawing/2014/main" id="{6F90D6E9-434C-4201-93F6-2A0283152B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118" name="Line 69">
                  <a:extLst>
                    <a:ext uri="{FF2B5EF4-FFF2-40B4-BE49-F238E27FC236}">
                      <a16:creationId xmlns:a16="http://schemas.microsoft.com/office/drawing/2014/main" id="{905354EB-B054-4D83-A4C4-04A5E66ACE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19" name="Line 71">
                  <a:extLst>
                    <a:ext uri="{FF2B5EF4-FFF2-40B4-BE49-F238E27FC236}">
                      <a16:creationId xmlns:a16="http://schemas.microsoft.com/office/drawing/2014/main" id="{09415884-B319-49F7-875A-7CC4643AA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94" name="AutoShape 90">
              <a:extLst>
                <a:ext uri="{FF2B5EF4-FFF2-40B4-BE49-F238E27FC236}">
                  <a16:creationId xmlns:a16="http://schemas.microsoft.com/office/drawing/2014/main" id="{694403C8-B657-42F1-94E2-6C60D99F6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95" name="Group 92">
              <a:extLst>
                <a:ext uri="{FF2B5EF4-FFF2-40B4-BE49-F238E27FC236}">
                  <a16:creationId xmlns:a16="http://schemas.microsoft.com/office/drawing/2014/main" id="{0284E498-7B33-43A8-B0DC-1E19B5B3E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109" name="Oval 93">
                <a:extLst>
                  <a:ext uri="{FF2B5EF4-FFF2-40B4-BE49-F238E27FC236}">
                    <a16:creationId xmlns:a16="http://schemas.microsoft.com/office/drawing/2014/main" id="{D7E90AA6-1E41-4E34-A3E4-3E6B7739A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Rectangle 94">
                <a:extLst>
                  <a:ext uri="{FF2B5EF4-FFF2-40B4-BE49-F238E27FC236}">
                    <a16:creationId xmlns:a16="http://schemas.microsoft.com/office/drawing/2014/main" id="{36267AB3-EF63-4C0C-8BF2-952C5B0DF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Oval 95">
                <a:extLst>
                  <a:ext uri="{FF2B5EF4-FFF2-40B4-BE49-F238E27FC236}">
                    <a16:creationId xmlns:a16="http://schemas.microsoft.com/office/drawing/2014/main" id="{64F41397-C005-42C7-92AE-720F1DDB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12" name="Rectangle 96">
                <a:extLst>
                  <a:ext uri="{FF2B5EF4-FFF2-40B4-BE49-F238E27FC236}">
                    <a16:creationId xmlns:a16="http://schemas.microsoft.com/office/drawing/2014/main" id="{B27EF0DD-BFCF-4692-9C48-90A77C50F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6" name="Text Box 97">
              <a:extLst>
                <a:ext uri="{FF2B5EF4-FFF2-40B4-BE49-F238E27FC236}">
                  <a16:creationId xmlns:a16="http://schemas.microsoft.com/office/drawing/2014/main" id="{F78A8E31-3F2A-45F1-9A93-8DF3A347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97" name="Group 83">
              <a:extLst>
                <a:ext uri="{FF2B5EF4-FFF2-40B4-BE49-F238E27FC236}">
                  <a16:creationId xmlns:a16="http://schemas.microsoft.com/office/drawing/2014/main" id="{11DC8AC0-EB45-4BBB-9E5B-C3B5C3810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105" name="Oval 84">
                <a:extLst>
                  <a:ext uri="{FF2B5EF4-FFF2-40B4-BE49-F238E27FC236}">
                    <a16:creationId xmlns:a16="http://schemas.microsoft.com/office/drawing/2014/main" id="{006F7871-E7C7-4543-9D1E-30B2E1692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Rectangle 85">
                <a:extLst>
                  <a:ext uri="{FF2B5EF4-FFF2-40B4-BE49-F238E27FC236}">
                    <a16:creationId xmlns:a16="http://schemas.microsoft.com/office/drawing/2014/main" id="{F99A7538-46D4-4644-81FF-D82ABC37E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Oval 86">
                <a:extLst>
                  <a:ext uri="{FF2B5EF4-FFF2-40B4-BE49-F238E27FC236}">
                    <a16:creationId xmlns:a16="http://schemas.microsoft.com/office/drawing/2014/main" id="{559109ED-1540-4926-A3A0-0A1DE458D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8" name="Rectangle 87">
                <a:extLst>
                  <a:ext uri="{FF2B5EF4-FFF2-40B4-BE49-F238E27FC236}">
                    <a16:creationId xmlns:a16="http://schemas.microsoft.com/office/drawing/2014/main" id="{C308B00D-F836-424F-8551-BA4273655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88">
              <a:extLst>
                <a:ext uri="{FF2B5EF4-FFF2-40B4-BE49-F238E27FC236}">
                  <a16:creationId xmlns:a16="http://schemas.microsoft.com/office/drawing/2014/main" id="{2F97DDA4-9813-4185-921A-0B72C8FEA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 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99" name="AutoShape 98">
              <a:extLst>
                <a:ext uri="{FF2B5EF4-FFF2-40B4-BE49-F238E27FC236}">
                  <a16:creationId xmlns:a16="http://schemas.microsoft.com/office/drawing/2014/main" id="{65124778-5F5B-4C1E-A7AA-CA00A9833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00" name="AutoShape 89">
              <a:extLst>
                <a:ext uri="{FF2B5EF4-FFF2-40B4-BE49-F238E27FC236}">
                  <a16:creationId xmlns:a16="http://schemas.microsoft.com/office/drawing/2014/main" id="{EDAD4EE0-6C1A-4DF8-82E4-DCB0F05613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101" name="Group 135">
              <a:extLst>
                <a:ext uri="{FF2B5EF4-FFF2-40B4-BE49-F238E27FC236}">
                  <a16:creationId xmlns:a16="http://schemas.microsoft.com/office/drawing/2014/main" id="{4246FD3B-4EBC-4DDC-A97A-7BEC2F3F83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103" name="Picture 136" descr="desktop_computer_stylized_medium">
                <a:extLst>
                  <a:ext uri="{FF2B5EF4-FFF2-40B4-BE49-F238E27FC236}">
                    <a16:creationId xmlns:a16="http://schemas.microsoft.com/office/drawing/2014/main" id="{3E8BA689-4E4D-4FF9-8880-DE300514C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137">
                <a:extLst>
                  <a:ext uri="{FF2B5EF4-FFF2-40B4-BE49-F238E27FC236}">
                    <a16:creationId xmlns:a16="http://schemas.microsoft.com/office/drawing/2014/main" id="{F301A014-A77A-4266-BD2F-56A7FFE7354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02" name="AutoShape 327">
              <a:extLst>
                <a:ext uri="{FF2B5EF4-FFF2-40B4-BE49-F238E27FC236}">
                  <a16:creationId xmlns:a16="http://schemas.microsoft.com/office/drawing/2014/main" id="{B4FCFB8E-065E-4B2B-9765-0BC4AE6D0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5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1104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Arial-ItalicMT</vt:lpstr>
      <vt:lpstr>ArialMT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355</cp:revision>
  <dcterms:created xsi:type="dcterms:W3CDTF">2020-06-03T14:19:11Z</dcterms:created>
  <dcterms:modified xsi:type="dcterms:W3CDTF">2020-07-17T19:10:52Z</dcterms:modified>
</cp:coreProperties>
</file>