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20" r:id="rId4"/>
    <p:sldId id="421" r:id="rId5"/>
    <p:sldId id="422" r:id="rId6"/>
    <p:sldId id="423" r:id="rId7"/>
    <p:sldId id="424" r:id="rId8"/>
    <p:sldId id="1066" r:id="rId9"/>
    <p:sldId id="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314600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Computer Networks and the Internet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“Protocol Layers” and reference models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41D0776-C075-467C-90E3-8E3C962EB257}"/>
              </a:ext>
            </a:extLst>
          </p:cNvPr>
          <p:cNvSpPr txBox="1">
            <a:spLocks noChangeArrowheads="1"/>
          </p:cNvSpPr>
          <p:nvPr/>
        </p:nvSpPr>
        <p:spPr>
          <a:xfrm>
            <a:off x="371880" y="1555884"/>
            <a:ext cx="4639485" cy="50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75000"/>
              </a:lnSpc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Networks are complex,</a:t>
            </a:r>
          </a:p>
          <a:p>
            <a:pPr marL="0">
              <a:lnSpc>
                <a:spcPct val="75000"/>
              </a:lnSpc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with many “</a:t>
            </a:r>
            <a:r>
              <a:rPr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pieces”: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>
                <a:ea typeface="Arial" panose="020B0604020202020204" pitchFamily="34" charset="0"/>
              </a:rPr>
              <a:t>hosts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>
                <a:ea typeface="Arial" panose="020B0604020202020204" pitchFamily="34" charset="0"/>
              </a:rPr>
              <a:t>routers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>
                <a:ea typeface="Arial" panose="020B0604020202020204" pitchFamily="34" charset="0"/>
              </a:rPr>
              <a:t>links of various media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>
                <a:ea typeface="Arial" panose="020B0604020202020204" pitchFamily="34" charset="0"/>
              </a:rPr>
              <a:t>applications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>
                <a:ea typeface="Arial" panose="020B0604020202020204" pitchFamily="34" charset="0"/>
              </a:rPr>
              <a:t>protocols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>
                <a:ea typeface="Arial" panose="020B0604020202020204" pitchFamily="34" charset="0"/>
              </a:rPr>
              <a:t>hardware, software</a:t>
            </a:r>
          </a:p>
          <a:p>
            <a:pPr>
              <a:lnSpc>
                <a:spcPct val="75000"/>
              </a:lnSpc>
              <a:buNone/>
            </a:pPr>
            <a:endParaRPr lang="en-US" altLang="ja-JP" i="1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679EE88-9A94-47FD-9723-6658D4AD1DBD}"/>
              </a:ext>
            </a:extLst>
          </p:cNvPr>
          <p:cNvSpPr txBox="1">
            <a:spLocks noChangeArrowheads="1"/>
          </p:cNvSpPr>
          <p:nvPr/>
        </p:nvSpPr>
        <p:spPr>
          <a:xfrm>
            <a:off x="4369550" y="1618573"/>
            <a:ext cx="3910819" cy="3059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Question:</a:t>
            </a:r>
            <a:r>
              <a:rPr lang="en-US" altLang="en-US" sz="18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is there any hope of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organizing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structure of network?</a:t>
            </a:r>
          </a:p>
          <a:p>
            <a:pPr algn="ctr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algn="ctr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…. or at least our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discussion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 of networks?</a:t>
            </a:r>
          </a:p>
        </p:txBody>
      </p:sp>
    </p:spTree>
    <p:extLst>
      <p:ext uri="{BB962C8B-B14F-4D97-AF65-F5344CB8AC3E}">
        <p14:creationId xmlns:p14="http://schemas.microsoft.com/office/powerpoint/2010/main" val="17582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Example: Organization of Air Travel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C52895D-811D-4F4C-B8AA-4F4D55EEC057}"/>
              </a:ext>
            </a:extLst>
          </p:cNvPr>
          <p:cNvSpPr txBox="1">
            <a:spLocks noChangeArrowheads="1"/>
          </p:cNvSpPr>
          <p:nvPr/>
        </p:nvSpPr>
        <p:spPr>
          <a:xfrm>
            <a:off x="411176" y="5349700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airline travel: a series of steps, involving many services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15A79959-2D3E-4DDE-B8B7-45826F885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57" y="1635919"/>
            <a:ext cx="3719769" cy="284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sz="2800" dirty="0">
                <a:solidFill>
                  <a:srgbClr val="000099"/>
                </a:solidFill>
                <a:latin typeface="+mn-lt"/>
              </a:rPr>
              <a:t>ticket (purchase)</a:t>
            </a:r>
          </a:p>
          <a:p>
            <a:pPr>
              <a:lnSpc>
                <a:spcPct val="130000"/>
              </a:lnSpc>
            </a:pPr>
            <a:r>
              <a:rPr lang="en-US" altLang="en-US" sz="2800" dirty="0">
                <a:solidFill>
                  <a:srgbClr val="000099"/>
                </a:solidFill>
                <a:latin typeface="+mn-lt"/>
              </a:rPr>
              <a:t>baggage (check)</a:t>
            </a:r>
          </a:p>
          <a:p>
            <a:pPr>
              <a:lnSpc>
                <a:spcPct val="130000"/>
              </a:lnSpc>
            </a:pPr>
            <a:r>
              <a:rPr lang="en-US" altLang="en-US" sz="2800" dirty="0">
                <a:solidFill>
                  <a:srgbClr val="000099"/>
                </a:solidFill>
                <a:latin typeface="+mn-lt"/>
              </a:rPr>
              <a:t>gates (load)</a:t>
            </a:r>
          </a:p>
          <a:p>
            <a:pPr>
              <a:lnSpc>
                <a:spcPct val="130000"/>
              </a:lnSpc>
            </a:pPr>
            <a:r>
              <a:rPr lang="en-US" altLang="en-US" sz="2800" dirty="0">
                <a:solidFill>
                  <a:srgbClr val="000099"/>
                </a:solidFill>
                <a:latin typeface="+mn-lt"/>
              </a:rPr>
              <a:t>runway takeoff</a:t>
            </a:r>
          </a:p>
          <a:p>
            <a:pPr>
              <a:lnSpc>
                <a:spcPct val="130000"/>
              </a:lnSpc>
            </a:pPr>
            <a:r>
              <a:rPr lang="en-US" altLang="en-US" sz="2800" dirty="0">
                <a:solidFill>
                  <a:srgbClr val="000099"/>
                </a:solidFill>
                <a:latin typeface="+mn-lt"/>
              </a:rPr>
              <a:t>airplane routing</a:t>
            </a:r>
            <a:endParaRPr lang="en-US" altLang="en-US" sz="20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91DDCFB0-4F2B-482D-BA2F-F0516AA1A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103" y="16422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en-US" sz="2800" dirty="0">
                <a:solidFill>
                  <a:srgbClr val="000099"/>
                </a:solidFill>
                <a:latin typeface="+mn-lt"/>
              </a:rPr>
              <a:t>ticket (complain)</a:t>
            </a:r>
          </a:p>
          <a:p>
            <a:pPr algn="r">
              <a:lnSpc>
                <a:spcPct val="130000"/>
              </a:lnSpc>
            </a:pPr>
            <a:r>
              <a:rPr lang="en-US" altLang="en-US" sz="2800" dirty="0">
                <a:solidFill>
                  <a:srgbClr val="000099"/>
                </a:solidFill>
                <a:latin typeface="+mn-lt"/>
              </a:rPr>
              <a:t>baggage (claim)</a:t>
            </a:r>
          </a:p>
          <a:p>
            <a:pPr algn="r">
              <a:lnSpc>
                <a:spcPct val="130000"/>
              </a:lnSpc>
            </a:pPr>
            <a:r>
              <a:rPr lang="en-US" altLang="en-US" sz="2800" dirty="0">
                <a:solidFill>
                  <a:srgbClr val="000099"/>
                </a:solidFill>
                <a:latin typeface="+mn-lt"/>
              </a:rPr>
              <a:t>gates (unload)</a:t>
            </a:r>
          </a:p>
          <a:p>
            <a:pPr algn="r">
              <a:lnSpc>
                <a:spcPct val="130000"/>
              </a:lnSpc>
            </a:pPr>
            <a:r>
              <a:rPr lang="en-US" altLang="en-US" sz="2800" dirty="0">
                <a:solidFill>
                  <a:srgbClr val="000099"/>
                </a:solidFill>
                <a:latin typeface="+mn-lt"/>
              </a:rPr>
              <a:t>runway landing</a:t>
            </a:r>
          </a:p>
          <a:p>
            <a:pPr algn="r">
              <a:lnSpc>
                <a:spcPct val="130000"/>
              </a:lnSpc>
            </a:pPr>
            <a:r>
              <a:rPr lang="en-US" altLang="en-US" sz="2800" dirty="0">
                <a:solidFill>
                  <a:srgbClr val="000099"/>
                </a:solidFill>
                <a:latin typeface="+mn-lt"/>
              </a:rPr>
              <a:t>airplane routing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ABF0D124-D2E8-45F1-AFC3-2AD2859BF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084" y="4531520"/>
            <a:ext cx="357079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000099"/>
                </a:solidFill>
                <a:latin typeface="+mn-lt"/>
              </a:rPr>
              <a:t>airplane routing</a:t>
            </a:r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B6F37B17-2072-452C-B09A-761E4B630889}"/>
              </a:ext>
            </a:extLst>
          </p:cNvPr>
          <p:cNvSpPr>
            <a:spLocks/>
          </p:cNvSpPr>
          <p:nvPr/>
        </p:nvSpPr>
        <p:spPr bwMode="auto">
          <a:xfrm>
            <a:off x="109229" y="1780382"/>
            <a:ext cx="7827767" cy="3289301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9" h="10000">
                <a:moveTo>
                  <a:pt x="0" y="0"/>
                </a:moveTo>
                <a:cubicBezTo>
                  <a:pt x="3" y="2793"/>
                  <a:pt x="7" y="5585"/>
                  <a:pt x="10" y="8378"/>
                </a:cubicBezTo>
                <a:lnTo>
                  <a:pt x="1961" y="9961"/>
                </a:lnTo>
                <a:lnTo>
                  <a:pt x="8459" y="10000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E732C825-2B66-46CB-AB90-FF470A6B5846}"/>
              </a:ext>
            </a:extLst>
          </p:cNvPr>
          <p:cNvSpPr/>
          <p:nvPr/>
        </p:nvSpPr>
        <p:spPr>
          <a:xfrm flipH="1">
            <a:off x="7856796" y="1806653"/>
            <a:ext cx="1822537" cy="3263030"/>
          </a:xfrm>
          <a:custGeom>
            <a:avLst/>
            <a:gdLst>
              <a:gd name="connsiteX0" fmla="*/ 1822537 w 1822537"/>
              <a:gd name="connsiteY0" fmla="*/ 3263030 h 3263030"/>
              <a:gd name="connsiteX1" fmla="*/ 6263 w 1822537"/>
              <a:gd name="connsiteY1" fmla="*/ 2743200 h 3263030"/>
              <a:gd name="connsiteX2" fmla="*/ 0 w 1822537"/>
              <a:gd name="connsiteY2" fmla="*/ 0 h 326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537" h="3263030">
                <a:moveTo>
                  <a:pt x="1822537" y="3263030"/>
                </a:moveTo>
                <a:lnTo>
                  <a:pt x="6263" y="2743200"/>
                </a:lnTo>
                <a:cubicBezTo>
                  <a:pt x="4175" y="1828800"/>
                  <a:pt x="2088" y="914400"/>
                  <a:pt x="0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F27B41-9C27-44A1-91DF-092D9623D6EB}"/>
              </a:ext>
            </a:extLst>
          </p:cNvPr>
          <p:cNvGrpSpPr/>
          <p:nvPr/>
        </p:nvGrpSpPr>
        <p:grpSpPr>
          <a:xfrm>
            <a:off x="3961758" y="1276350"/>
            <a:ext cx="1528763" cy="620713"/>
            <a:chOff x="-1042195" y="4302698"/>
            <a:chExt cx="1528763" cy="620713"/>
          </a:xfrm>
        </p:grpSpPr>
        <p:pic>
          <p:nvPicPr>
            <p:cNvPr id="19" name="Picture 11" descr="yylgaifm[1]">
              <a:extLst>
                <a:ext uri="{FF2B5EF4-FFF2-40B4-BE49-F238E27FC236}">
                  <a16:creationId xmlns:a16="http://schemas.microsoft.com/office/drawing/2014/main" id="{9A05F3EA-ADF5-4CD8-BF2A-AE9E7B2AF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042195" y="4463036"/>
              <a:ext cx="1528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DC34DF90-589D-4CAC-BFEE-4F07E6509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1182" y="43026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EC2541FB-F5DB-4C7F-A850-732CAB048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08782" y="44550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7E44BBE3-7D55-4AF9-9FF4-90801F2E1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56382" y="46074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01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Layering of Airline functionality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E3AEAD-1FE0-425F-A05B-38C047173807}"/>
              </a:ext>
            </a:extLst>
          </p:cNvPr>
          <p:cNvGrpSpPr/>
          <p:nvPr/>
        </p:nvGrpSpPr>
        <p:grpSpPr>
          <a:xfrm>
            <a:off x="155489" y="1753061"/>
            <a:ext cx="10432006" cy="2708042"/>
            <a:chOff x="464981" y="1753061"/>
            <a:chExt cx="10432006" cy="270804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A17688-A99B-4E78-9813-5880BD32E333}"/>
                </a:ext>
              </a:extLst>
            </p:cNvPr>
            <p:cNvSpPr/>
            <p:nvPr/>
          </p:nvSpPr>
          <p:spPr>
            <a:xfrm>
              <a:off x="464981" y="4061418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2EE5E1-CDBA-4622-8E17-6E291D7EE816}"/>
                </a:ext>
              </a:extLst>
            </p:cNvPr>
            <p:cNvSpPr/>
            <p:nvPr/>
          </p:nvSpPr>
          <p:spPr>
            <a:xfrm>
              <a:off x="475506" y="3495132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7B38A1-BFA8-4D7F-B931-A8857BC8D64F}"/>
                </a:ext>
              </a:extLst>
            </p:cNvPr>
            <p:cNvSpPr/>
            <p:nvPr/>
          </p:nvSpPr>
          <p:spPr>
            <a:xfrm>
              <a:off x="470508" y="294543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64135D-A87C-4184-B119-0E6768C8B586}"/>
                </a:ext>
              </a:extLst>
            </p:cNvPr>
            <p:cNvSpPr/>
            <p:nvPr/>
          </p:nvSpPr>
          <p:spPr>
            <a:xfrm>
              <a:off x="471525" y="235771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88FB75-F56C-4221-A258-C2E8CB21E259}"/>
                </a:ext>
              </a:extLst>
            </p:cNvPr>
            <p:cNvSpPr/>
            <p:nvPr/>
          </p:nvSpPr>
          <p:spPr>
            <a:xfrm>
              <a:off x="464982" y="1753061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FCD12-A7E6-40D2-9D54-A6CACE425E07}"/>
              </a:ext>
            </a:extLst>
          </p:cNvPr>
          <p:cNvGrpSpPr/>
          <p:nvPr/>
        </p:nvGrpSpPr>
        <p:grpSpPr>
          <a:xfrm>
            <a:off x="7263477" y="1645899"/>
            <a:ext cx="2929467" cy="2895601"/>
            <a:chOff x="1574800" y="1788319"/>
            <a:chExt cx="2929467" cy="28956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AF58C9-CD4B-472B-BCA2-FF096D078C3A}"/>
                </a:ext>
              </a:extLst>
            </p:cNvPr>
            <p:cNvSpPr/>
            <p:nvPr/>
          </p:nvSpPr>
          <p:spPr>
            <a:xfrm>
              <a:off x="1591733" y="1788319"/>
              <a:ext cx="2794000" cy="289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B89C13-7B23-4504-9222-D30D49EFF21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2421466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71E0BC0-B66D-4EFE-8097-C3E8AD52FC8F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009694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261018-CF70-491A-98BF-E79EE0AB064C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581400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871C48-0DC9-43F3-A774-6B43F032EDBE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4115129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F488DA2-1FB8-487D-A69C-874F1C8374C8}"/>
              </a:ext>
            </a:extLst>
          </p:cNvPr>
          <p:cNvSpPr/>
          <p:nvPr/>
        </p:nvSpPr>
        <p:spPr>
          <a:xfrm>
            <a:off x="655717" y="1635919"/>
            <a:ext cx="2794000" cy="289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A6A9C201-455E-4AAF-8EE1-8E304BFD6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627" y="1635919"/>
            <a:ext cx="2616935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ticket (purchase)</a:t>
            </a:r>
          </a:p>
          <a:p>
            <a:pPr>
              <a:lnSpc>
                <a:spcPct val="13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baggage (check)</a:t>
            </a:r>
          </a:p>
          <a:p>
            <a:pPr>
              <a:lnSpc>
                <a:spcPct val="13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gates (load)</a:t>
            </a:r>
          </a:p>
          <a:p>
            <a:pPr>
              <a:lnSpc>
                <a:spcPct val="13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runway takeoff</a:t>
            </a:r>
          </a:p>
          <a:p>
            <a:pPr>
              <a:lnSpc>
                <a:spcPct val="13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airplane routing</a:t>
            </a:r>
            <a:endParaRPr lang="en-US" alt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656144CD-A8EC-4937-9859-78EA678AD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4273" y="16422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ticket (complain)</a:t>
            </a:r>
          </a:p>
          <a:p>
            <a:pPr algn="r">
              <a:lnSpc>
                <a:spcPct val="13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baggage (claim)</a:t>
            </a:r>
          </a:p>
          <a:p>
            <a:pPr algn="r">
              <a:lnSpc>
                <a:spcPct val="13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gates (unload)</a:t>
            </a:r>
          </a:p>
          <a:p>
            <a:pPr algn="r">
              <a:lnSpc>
                <a:spcPct val="13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runway landing</a:t>
            </a:r>
          </a:p>
          <a:p>
            <a:pPr algn="r">
              <a:lnSpc>
                <a:spcPct val="13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airplane routing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E45B82-8A87-4EFB-BBA6-87159DFE46DF}"/>
              </a:ext>
            </a:extLst>
          </p:cNvPr>
          <p:cNvCxnSpPr>
            <a:cxnSpLocks/>
          </p:cNvCxnSpPr>
          <p:nvPr/>
        </p:nvCxnSpPr>
        <p:spPr>
          <a:xfrm>
            <a:off x="638784" y="2269066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68651B-EF7C-49F8-AE02-0B9F8995E641}"/>
              </a:ext>
            </a:extLst>
          </p:cNvPr>
          <p:cNvCxnSpPr>
            <a:cxnSpLocks/>
          </p:cNvCxnSpPr>
          <p:nvPr/>
        </p:nvCxnSpPr>
        <p:spPr>
          <a:xfrm>
            <a:off x="638784" y="2857294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8C835F-E0A3-4AA0-9C84-C91278F6E6BB}"/>
              </a:ext>
            </a:extLst>
          </p:cNvPr>
          <p:cNvCxnSpPr>
            <a:cxnSpLocks/>
          </p:cNvCxnSpPr>
          <p:nvPr/>
        </p:nvCxnSpPr>
        <p:spPr>
          <a:xfrm>
            <a:off x="638784" y="3429000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EA8679-1261-419B-98AC-0C17E8EA2CE7}"/>
              </a:ext>
            </a:extLst>
          </p:cNvPr>
          <p:cNvCxnSpPr>
            <a:cxnSpLocks/>
          </p:cNvCxnSpPr>
          <p:nvPr/>
        </p:nvCxnSpPr>
        <p:spPr>
          <a:xfrm>
            <a:off x="638784" y="3962729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99F245D-B896-42C2-9ABE-725E84704D28}"/>
              </a:ext>
            </a:extLst>
          </p:cNvPr>
          <p:cNvSpPr/>
          <p:nvPr/>
        </p:nvSpPr>
        <p:spPr>
          <a:xfrm>
            <a:off x="3951131" y="3972251"/>
            <a:ext cx="2794000" cy="56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 Box 7">
            <a:extLst>
              <a:ext uri="{FF2B5EF4-FFF2-40B4-BE49-F238E27FC236}">
                <a16:creationId xmlns:a16="http://schemas.microsoft.com/office/drawing/2014/main" id="{0907D950-2375-48BE-891B-0A4885B1E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994" y="4001058"/>
            <a:ext cx="2511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airplane routing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AE440C-E0B0-4705-9F71-75E933DFF9AA}"/>
              </a:ext>
            </a:extLst>
          </p:cNvPr>
          <p:cNvGrpSpPr/>
          <p:nvPr/>
        </p:nvGrpSpPr>
        <p:grpSpPr>
          <a:xfrm>
            <a:off x="3639053" y="1699760"/>
            <a:ext cx="3522823" cy="2811596"/>
            <a:chOff x="3948545" y="1699760"/>
            <a:chExt cx="3522823" cy="28115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5DB09B-164C-4487-A0DD-856956A6D3E6}"/>
                </a:ext>
              </a:extLst>
            </p:cNvPr>
            <p:cNvSpPr txBox="1"/>
            <p:nvPr/>
          </p:nvSpPr>
          <p:spPr>
            <a:xfrm>
              <a:off x="4400060" y="1699760"/>
              <a:ext cx="2507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ticketing service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6E4537-71DA-45F9-B4B8-8178D5C2C621}"/>
                </a:ext>
              </a:extLst>
            </p:cNvPr>
            <p:cNvSpPr txBox="1"/>
            <p:nvPr/>
          </p:nvSpPr>
          <p:spPr>
            <a:xfrm>
              <a:off x="4384331" y="2292643"/>
              <a:ext cx="2542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baggage service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FB1F33-8230-42EC-97B9-959D97BD13CF}"/>
                </a:ext>
              </a:extLst>
            </p:cNvPr>
            <p:cNvSpPr txBox="1"/>
            <p:nvPr/>
          </p:nvSpPr>
          <p:spPr>
            <a:xfrm>
              <a:off x="4686266" y="2872078"/>
              <a:ext cx="192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gate service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EAA0A5-8500-43AC-AD26-04F5C51F4951}"/>
                </a:ext>
              </a:extLst>
            </p:cNvPr>
            <p:cNvSpPr txBox="1"/>
            <p:nvPr/>
          </p:nvSpPr>
          <p:spPr>
            <a:xfrm>
              <a:off x="4485939" y="3451513"/>
              <a:ext cx="2354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runway service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3D1D838-0391-4EFB-8E22-2B7B4D54AAF1}"/>
                </a:ext>
              </a:extLst>
            </p:cNvPr>
            <p:cNvGrpSpPr/>
            <p:nvPr/>
          </p:nvGrpSpPr>
          <p:grpSpPr>
            <a:xfrm>
              <a:off x="3948545" y="3988136"/>
              <a:ext cx="3522823" cy="523220"/>
              <a:chOff x="3976681" y="3974068"/>
              <a:chExt cx="3522823" cy="52322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D1E9D44-E260-4B35-BD43-7C3EF153F7C6}"/>
                  </a:ext>
                </a:extLst>
              </p:cNvPr>
              <p:cNvSpPr/>
              <p:nvPr/>
            </p:nvSpPr>
            <p:spPr>
              <a:xfrm>
                <a:off x="3976681" y="4046279"/>
                <a:ext cx="3522823" cy="4026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50A1B5-6FBE-407B-BEBF-F29871509824}"/>
                  </a:ext>
                </a:extLst>
              </p:cNvPr>
              <p:cNvSpPr txBox="1"/>
              <p:nvPr/>
            </p:nvSpPr>
            <p:spPr>
              <a:xfrm>
                <a:off x="4506558" y="3974068"/>
                <a:ext cx="23273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routing service</a:t>
                </a:r>
              </a:p>
            </p:txBody>
          </p:sp>
        </p:grpSp>
      </p:grpSp>
      <p:sp>
        <p:nvSpPr>
          <p:cNvPr id="39" name="Rectangle 40">
            <a:extLst>
              <a:ext uri="{FF2B5EF4-FFF2-40B4-BE49-F238E27FC236}">
                <a16:creationId xmlns:a16="http://schemas.microsoft.com/office/drawing/2014/main" id="{1446BD16-FFC0-4658-9E5D-4402CEBE7529}"/>
              </a:ext>
            </a:extLst>
          </p:cNvPr>
          <p:cNvSpPr txBox="1">
            <a:spLocks noChangeArrowheads="1"/>
          </p:cNvSpPr>
          <p:nvPr/>
        </p:nvSpPr>
        <p:spPr>
          <a:xfrm>
            <a:off x="246390" y="4907564"/>
            <a:ext cx="6051487" cy="176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layers: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each layer implements a service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>
                <a:ea typeface="Arial" panose="020B0604020202020204" pitchFamily="34" charset="0"/>
              </a:rPr>
              <a:t>via its own internal-layer actions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>
                <a:ea typeface="Arial" panose="020B0604020202020204" pitchFamily="34" charset="0"/>
              </a:rPr>
              <a:t>relying on services provided by layer below</a:t>
            </a:r>
          </a:p>
          <a:p>
            <a:pPr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113597C5-9737-4F18-864A-2A6825BB751A}"/>
              </a:ext>
            </a:extLst>
          </p:cNvPr>
          <p:cNvSpPr txBox="1">
            <a:spLocks noChangeArrowheads="1"/>
          </p:cNvSpPr>
          <p:nvPr/>
        </p:nvSpPr>
        <p:spPr>
          <a:xfrm>
            <a:off x="5946536" y="4938797"/>
            <a:ext cx="3030033" cy="132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33338">
              <a:buFont typeface="Wingdings" pitchFamily="2" charset="2"/>
              <a:buNone/>
            </a:pP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describe in words the service provided in each layer above</a:t>
            </a:r>
            <a:endParaRPr lang="en-US" altLang="en-US" sz="2400" i="1" dirty="0">
              <a:ea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133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Why layering?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D1B68CF-66D7-4AD2-94E7-6D0107B2DDC3}"/>
              </a:ext>
            </a:extLst>
          </p:cNvPr>
          <p:cNvSpPr txBox="1">
            <a:spLocks noChangeArrowheads="1"/>
          </p:cNvSpPr>
          <p:nvPr/>
        </p:nvSpPr>
        <p:spPr>
          <a:xfrm>
            <a:off x="99254" y="1508222"/>
            <a:ext cx="8529750" cy="3938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dealing with complex systems:</a:t>
            </a:r>
          </a:p>
          <a:p>
            <a:pPr marL="473075" indent="-355600"/>
            <a:r>
              <a:rPr lang="en-US" altLang="en-US" sz="2400" dirty="0">
                <a:ea typeface="ＭＳ Ｐゴシック" panose="020B0600070205080204" pitchFamily="34" charset="-128"/>
              </a:rPr>
              <a:t>explicit structure allows identification, relationship of complex system’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pieces</a:t>
            </a:r>
          </a:p>
          <a:p>
            <a:pPr marL="863600" lvl="1" indent="-288925"/>
            <a:r>
              <a:rPr lang="en-US" altLang="en-US" sz="2000" dirty="0">
                <a:ea typeface="Arial" panose="020B0604020202020204" pitchFamily="34" charset="0"/>
              </a:rPr>
              <a:t>layered </a:t>
            </a:r>
            <a:r>
              <a:rPr lang="en-US" altLang="en-US" sz="2000" i="1" dirty="0">
                <a:solidFill>
                  <a:srgbClr val="CC0000"/>
                </a:solidFill>
                <a:ea typeface="Arial" panose="020B0604020202020204" pitchFamily="34" charset="0"/>
              </a:rPr>
              <a:t>reference model</a:t>
            </a:r>
            <a:r>
              <a:rPr lang="en-US" altLang="en-US" sz="2000" dirty="0">
                <a:ea typeface="Arial" panose="020B0604020202020204" pitchFamily="34" charset="0"/>
              </a:rPr>
              <a:t> for discussion</a:t>
            </a:r>
          </a:p>
          <a:p>
            <a:pPr marL="473075" indent="-355600"/>
            <a:r>
              <a:rPr lang="en-US" altLang="en-US" sz="2400" dirty="0">
                <a:ea typeface="ＭＳ Ｐゴシック" panose="020B0600070205080204" pitchFamily="34" charset="-128"/>
              </a:rPr>
              <a:t>modularization eases maintenance, updating of system</a:t>
            </a:r>
          </a:p>
          <a:p>
            <a:pPr marL="863600" lvl="1" indent="-288925"/>
            <a:r>
              <a:rPr lang="en-US" altLang="en-US" sz="2000" dirty="0">
                <a:ea typeface="Arial" panose="020B0604020202020204" pitchFamily="34" charset="0"/>
              </a:rPr>
              <a:t>change in layer</a:t>
            </a:r>
            <a:r>
              <a:rPr lang="en-US" altLang="en-US" sz="2000" dirty="0">
                <a:ea typeface="ＭＳ Ｐゴシック" panose="020B0600070205080204" pitchFamily="34" charset="-128"/>
              </a:rPr>
              <a:t>'</a:t>
            </a:r>
            <a:r>
              <a:rPr lang="en-US" altLang="ja-JP" sz="2000" dirty="0">
                <a:ea typeface="ＭＳ Ｐゴシック" panose="020B0600070205080204" pitchFamily="34" charset="-128"/>
              </a:rPr>
              <a:t>s service </a:t>
            </a:r>
            <a:r>
              <a:rPr lang="en-US" altLang="ja-JP" sz="2000" i="1" dirty="0">
                <a:ea typeface="ＭＳ Ｐゴシック" panose="020B0600070205080204" pitchFamily="34" charset="-128"/>
              </a:rPr>
              <a:t>implementation</a:t>
            </a:r>
            <a:r>
              <a:rPr lang="en-US" altLang="ja-JP" sz="2000" dirty="0">
                <a:ea typeface="ＭＳ Ｐゴシック" panose="020B0600070205080204" pitchFamily="34" charset="-128"/>
              </a:rPr>
              <a:t>: transparent to rest of system</a:t>
            </a:r>
          </a:p>
          <a:p>
            <a:pPr marL="863600" lvl="1" indent="-288925"/>
            <a:r>
              <a:rPr lang="en-US" altLang="en-US" sz="2000" dirty="0">
                <a:ea typeface="Arial" panose="020B0604020202020204" pitchFamily="34" charset="0"/>
              </a:rPr>
              <a:t>e.g., change in gate procedure doesn</a:t>
            </a:r>
            <a:r>
              <a:rPr lang="en-US" altLang="en-US" sz="2000" dirty="0">
                <a:ea typeface="ＭＳ Ｐゴシック" panose="020B0600070205080204" pitchFamily="34" charset="-128"/>
              </a:rPr>
              <a:t>’</a:t>
            </a:r>
            <a:r>
              <a:rPr lang="en-US" altLang="ja-JP" sz="2000" dirty="0">
                <a:ea typeface="ＭＳ Ｐゴシック" panose="020B0600070205080204" pitchFamily="34" charset="-128"/>
              </a:rPr>
              <a:t>t affect rest of system</a:t>
            </a:r>
          </a:p>
          <a:p>
            <a:pPr marL="473075" indent="-355600"/>
            <a:r>
              <a:rPr lang="en-US" altLang="en-US" sz="2400" dirty="0">
                <a:ea typeface="ＭＳ Ｐゴシック" panose="020B0600070205080204" pitchFamily="34" charset="-128"/>
              </a:rPr>
              <a:t>layering considered harmful?</a:t>
            </a:r>
          </a:p>
          <a:p>
            <a:pPr marL="473075" indent="-355600"/>
            <a:r>
              <a:rPr lang="en-US" altLang="en-US" sz="2400" dirty="0">
                <a:ea typeface="ＭＳ Ｐゴシック" panose="020B0600070205080204" pitchFamily="34" charset="-128"/>
              </a:rPr>
              <a:t>layering in other complex systems?</a:t>
            </a:r>
          </a:p>
        </p:txBody>
      </p:sp>
    </p:spTree>
    <p:extLst>
      <p:ext uri="{BB962C8B-B14F-4D97-AF65-F5344CB8AC3E}">
        <p14:creationId xmlns:p14="http://schemas.microsoft.com/office/powerpoint/2010/main" val="173131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Internet Protocol Stack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FE60184-1DB1-4B02-9958-ABDD43C8E89F}"/>
              </a:ext>
            </a:extLst>
          </p:cNvPr>
          <p:cNvSpPr txBox="1">
            <a:spLocks noChangeArrowheads="1"/>
          </p:cNvSpPr>
          <p:nvPr/>
        </p:nvSpPr>
        <p:spPr>
          <a:xfrm>
            <a:off x="275998" y="1472008"/>
            <a:ext cx="7370506" cy="4305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>
              <a:lnSpc>
                <a:spcPct val="80000"/>
              </a:lnSpc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application: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supporting network applications (access to network resources)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000" dirty="0">
                <a:ea typeface="Arial" panose="020B0604020202020204" pitchFamily="34" charset="0"/>
              </a:rPr>
              <a:t>IMAP, SMTP, HTTP</a:t>
            </a:r>
          </a:p>
          <a:p>
            <a:pPr marL="287338" indent="-287338">
              <a:lnSpc>
                <a:spcPct val="80000"/>
              </a:lnSpc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transport: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process-process data transfer </a:t>
            </a:r>
            <a:r>
              <a:rPr lang="en-US" altLang="en-US" sz="2000" dirty="0">
                <a:ea typeface="ＭＳ Ｐゴシック" panose="020B0600070205080204" pitchFamily="34" charset="-128"/>
              </a:rPr>
              <a:t>(segmentation &amp; reassembly, sockets, connection, flow and error control)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000" dirty="0">
                <a:ea typeface="Arial" panose="020B0604020202020204" pitchFamily="34" charset="0"/>
              </a:rPr>
              <a:t>TCP, UDP</a:t>
            </a:r>
          </a:p>
          <a:p>
            <a:pPr marL="287338" indent="-287338">
              <a:lnSpc>
                <a:spcPct val="80000"/>
              </a:lnSpc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network: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routing of datagrams from source to destination </a:t>
            </a:r>
            <a:r>
              <a:rPr lang="en-US" altLang="en-US" sz="2000" dirty="0">
                <a:ea typeface="ＭＳ Ｐゴシック" panose="020B0600070205080204" pitchFamily="34" charset="-128"/>
              </a:rPr>
              <a:t>(addressing, routing)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000" dirty="0">
                <a:ea typeface="Arial" panose="020B0604020202020204" pitchFamily="34" charset="0"/>
              </a:rPr>
              <a:t>IP, routing protocols</a:t>
            </a:r>
          </a:p>
          <a:p>
            <a:pPr marL="287338" indent="-287338">
              <a:lnSpc>
                <a:spcPct val="80000"/>
              </a:lnSpc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link: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data transfer between neighboring  network elements </a:t>
            </a:r>
            <a:r>
              <a:rPr lang="en-US" altLang="en-US" sz="2000" dirty="0">
                <a:ea typeface="ＭＳ Ｐゴシック" panose="020B0600070205080204" pitchFamily="34" charset="-128"/>
              </a:rPr>
              <a:t>(framing, addressing, flow &amp; error control) 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682625" lvl="1" indent="-225425">
              <a:lnSpc>
                <a:spcPct val="80000"/>
              </a:lnSpc>
            </a:pPr>
            <a:r>
              <a:rPr lang="en-US" altLang="en-US" sz="2000" dirty="0">
                <a:ea typeface="Arial" panose="020B0604020202020204" pitchFamily="34" charset="0"/>
              </a:rPr>
              <a:t>Ethernet, 802.11 (</a:t>
            </a:r>
            <a:r>
              <a:rPr lang="en-US" altLang="en-US" sz="2000" dirty="0" err="1">
                <a:ea typeface="Arial" panose="020B0604020202020204" pitchFamily="34" charset="0"/>
              </a:rPr>
              <a:t>WiFi</a:t>
            </a:r>
            <a:r>
              <a:rPr lang="en-US" altLang="en-US" sz="2000" dirty="0">
                <a:ea typeface="Arial" panose="020B0604020202020204" pitchFamily="34" charset="0"/>
              </a:rPr>
              <a:t>), PPP</a:t>
            </a:r>
          </a:p>
          <a:p>
            <a:pPr marL="287338" indent="-287338">
              <a:lnSpc>
                <a:spcPct val="80000"/>
              </a:lnSpc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physical: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bits 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on the wire”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0319DA7-4C37-41F6-95E7-3A62CB72E098}"/>
              </a:ext>
            </a:extLst>
          </p:cNvPr>
          <p:cNvGrpSpPr/>
          <p:nvPr/>
        </p:nvGrpSpPr>
        <p:grpSpPr>
          <a:xfrm>
            <a:off x="7994164" y="1567154"/>
            <a:ext cx="2016125" cy="3627438"/>
            <a:chOff x="6451600" y="1727200"/>
            <a:chExt cx="2016125" cy="3627438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235FADDC-1EED-4D53-86CB-0A9450C7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425" y="1727200"/>
              <a:ext cx="1892300" cy="3530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2060"/>
                </a:lnSpc>
              </a:pPr>
              <a:endParaRPr lang="en-US" altLang="en-US">
                <a:latin typeface="+mn-lt"/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1EC0CA30-254C-4129-9882-C394C0EB1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1824038"/>
              <a:ext cx="1892300" cy="3530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2060"/>
                </a:lnSpc>
              </a:pPr>
              <a:endParaRPr lang="en-US" altLang="en-US">
                <a:latin typeface="+mn-lt"/>
              </a:endParaRP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A38C853C-F843-4CDE-9690-666A37A78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2143" y="1920875"/>
              <a:ext cx="1565813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2760"/>
                </a:lnSpc>
              </a:pPr>
              <a:r>
                <a:rPr lang="en-US" altLang="en-US" dirty="0">
                  <a:latin typeface="+mn-lt"/>
                </a:rPr>
                <a:t>application</a:t>
              </a:r>
            </a:p>
            <a:p>
              <a:pPr algn="ctr">
                <a:lnSpc>
                  <a:spcPts val="2760"/>
                </a:lnSpc>
              </a:pPr>
              <a:endParaRPr lang="en-US" altLang="en-US" dirty="0">
                <a:latin typeface="+mn-lt"/>
              </a:endParaRPr>
            </a:p>
            <a:p>
              <a:pPr algn="ctr">
                <a:lnSpc>
                  <a:spcPts val="2760"/>
                </a:lnSpc>
              </a:pPr>
              <a:r>
                <a:rPr lang="en-US" altLang="en-US" dirty="0">
                  <a:latin typeface="+mn-lt"/>
                </a:rPr>
                <a:t>transport</a:t>
              </a:r>
            </a:p>
            <a:p>
              <a:pPr algn="ctr">
                <a:lnSpc>
                  <a:spcPts val="2760"/>
                </a:lnSpc>
              </a:pPr>
              <a:endParaRPr lang="en-US" altLang="en-US" dirty="0">
                <a:latin typeface="+mn-lt"/>
              </a:endParaRPr>
            </a:p>
            <a:p>
              <a:pPr algn="ctr">
                <a:lnSpc>
                  <a:spcPts val="2760"/>
                </a:lnSpc>
              </a:pPr>
              <a:r>
                <a:rPr lang="en-US" altLang="en-US" dirty="0">
                  <a:latin typeface="+mn-lt"/>
                </a:rPr>
                <a:t>network</a:t>
              </a:r>
            </a:p>
            <a:p>
              <a:pPr algn="ctr">
                <a:lnSpc>
                  <a:spcPts val="2760"/>
                </a:lnSpc>
              </a:pPr>
              <a:endParaRPr lang="en-US" altLang="en-US" dirty="0">
                <a:latin typeface="+mn-lt"/>
              </a:endParaRPr>
            </a:p>
            <a:p>
              <a:pPr algn="ctr">
                <a:lnSpc>
                  <a:spcPts val="2760"/>
                </a:lnSpc>
              </a:pPr>
              <a:r>
                <a:rPr lang="en-US" altLang="en-US" dirty="0">
                  <a:latin typeface="+mn-lt"/>
                </a:rPr>
                <a:t>link</a:t>
              </a:r>
            </a:p>
            <a:p>
              <a:pPr algn="ctr">
                <a:lnSpc>
                  <a:spcPts val="2760"/>
                </a:lnSpc>
              </a:pPr>
              <a:endParaRPr lang="en-US" altLang="en-US" dirty="0">
                <a:latin typeface="+mn-lt"/>
              </a:endParaRPr>
            </a:p>
            <a:p>
              <a:pPr algn="ctr">
                <a:lnSpc>
                  <a:spcPts val="2760"/>
                </a:lnSpc>
              </a:pPr>
              <a:r>
                <a:rPr lang="en-US" altLang="en-US" dirty="0">
                  <a:latin typeface="+mn-lt"/>
                </a:rPr>
                <a:t>physical</a:t>
              </a: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159D09F2-9A05-4937-8F87-210528B54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1600" y="2516188"/>
              <a:ext cx="1885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lnSpc>
                  <a:spcPts val="2060"/>
                </a:lnSpc>
              </a:pPr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3548ACEE-7BC6-4DC1-A453-306040356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1600" y="3221038"/>
              <a:ext cx="1885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lnSpc>
                  <a:spcPts val="2060"/>
                </a:lnSpc>
              </a:pPr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104BFEDB-A162-469D-B6DF-BDE7CA801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1600" y="3932238"/>
              <a:ext cx="1885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lnSpc>
                  <a:spcPts val="2060"/>
                </a:lnSpc>
              </a:pPr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8F92C956-6ECC-4733-B6F1-7F80BA0FD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1600" y="4643438"/>
              <a:ext cx="1885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lnSpc>
                  <a:spcPts val="2060"/>
                </a:lnSpc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385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Queries</a:t>
            </a:r>
          </a:p>
        </p:txBody>
      </p:sp>
      <p:pic>
        <p:nvPicPr>
          <p:cNvPr id="8" name="Google Shape;665;p70">
            <a:extLst>
              <a:ext uri="{FF2B5EF4-FFF2-40B4-BE49-F238E27FC236}">
                <a16:creationId xmlns:a16="http://schemas.microsoft.com/office/drawing/2014/main" id="{D007CB12-81A7-4E49-A256-301FD53C11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21A1A0D-D75E-43A2-BA70-B6643CE04B28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6453803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470ADD-1B23-40DF-BDB5-FAD80DA8B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5" r="27837" b="36218"/>
          <a:stretch/>
        </p:blipFill>
        <p:spPr bwMode="auto">
          <a:xfrm>
            <a:off x="751547" y="2310945"/>
            <a:ext cx="6426695" cy="16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412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355</cp:revision>
  <dcterms:created xsi:type="dcterms:W3CDTF">2020-06-03T14:19:11Z</dcterms:created>
  <dcterms:modified xsi:type="dcterms:W3CDTF">2020-07-17T19:12:17Z</dcterms:modified>
</cp:coreProperties>
</file>