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1134" r:id="rId4"/>
    <p:sldId id="1115" r:id="rId5"/>
    <p:sldId id="1116" r:id="rId6"/>
    <p:sldId id="1117" r:id="rId7"/>
    <p:sldId id="1118" r:id="rId8"/>
    <p:sldId id="1119" r:id="rId9"/>
    <p:sldId id="1120" r:id="rId10"/>
    <p:sldId id="34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2708683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COMPUTER NETWORKS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339681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0DB93A8-5B29-4B07-8557-A5C8E3447A5B}"/>
              </a:ext>
            </a:extLst>
          </p:cNvPr>
          <p:cNvSpPr/>
          <p:nvPr/>
        </p:nvSpPr>
        <p:spPr>
          <a:xfrm>
            <a:off x="4781916" y="364266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7D630D-9121-4D21-9733-6D290170702B}"/>
              </a:ext>
            </a:extLst>
          </p:cNvPr>
          <p:cNvSpPr/>
          <p:nvPr/>
        </p:nvSpPr>
        <p:spPr>
          <a:xfrm>
            <a:off x="4781916" y="4040269"/>
            <a:ext cx="6575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sivaramane@pes.edu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6666 3333 Extn 834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6531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Application Layer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1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FBC7444-C94F-4053-9066-97C9DF2677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348ABF-6C42-4635-8B37-372575A445E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A50BF6-0D8C-4F57-A048-F0EB869D7D5E}"/>
              </a:ext>
            </a:extLst>
          </p:cNvPr>
          <p:cNvCxnSpPr>
            <a:cxnSpLocks/>
          </p:cNvCxnSpPr>
          <p:nvPr/>
        </p:nvCxnSpPr>
        <p:spPr>
          <a:xfrm>
            <a:off x="-8308" y="85481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>
            <a:extLst>
              <a:ext uri="{FF2B5EF4-FFF2-40B4-BE49-F238E27FC236}">
                <a16:creationId xmlns:a16="http://schemas.microsoft.com/office/drawing/2014/main" id="{4A497E67-3B4E-4A02-A101-B836BE7FB52F}"/>
              </a:ext>
            </a:extLst>
          </p:cNvPr>
          <p:cNvSpPr txBox="1">
            <a:spLocks noChangeArrowheads="1"/>
          </p:cNvSpPr>
          <p:nvPr/>
        </p:nvSpPr>
        <p:spPr>
          <a:xfrm>
            <a:off x="310549" y="1868852"/>
            <a:ext cx="8300052" cy="4452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2.1 Principles of Network Applications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2.2 Web, HTTP and HTTPS 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2.3 The Domain Name System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2.4 P2P Applications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altLang="en-US" dirty="0">
                <a:solidFill>
                  <a:srgbClr val="000099"/>
                </a:solidFill>
              </a:rPr>
              <a:t>2.5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/>
              <a:t>Socket Programming with TCP &amp; UDP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2.6 Other Application Layer Protocols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04350F-C03E-475C-9CD1-82015694AA61}"/>
              </a:ext>
            </a:extLst>
          </p:cNvPr>
          <p:cNvSpPr/>
          <p:nvPr/>
        </p:nvSpPr>
        <p:spPr>
          <a:xfrm>
            <a:off x="393111" y="1126730"/>
            <a:ext cx="3457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Unit – 2 Application Layer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67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Socket Programming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FE19C17-100B-4EF0-9F30-EF4D95A76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83" y="1566110"/>
            <a:ext cx="8454888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400" i="1" kern="0" dirty="0">
                <a:solidFill>
                  <a:srgbClr val="CC0000"/>
                </a:solidFill>
                <a:latin typeface="+mn-lt"/>
                <a:ea typeface="ＭＳ Ｐゴシック" panose="020B0600070205080204" pitchFamily="34" charset="-128"/>
              </a:rPr>
              <a:t>goal:</a:t>
            </a:r>
            <a:r>
              <a:rPr lang="en-US" altLang="en-US" sz="2400" kern="0" dirty="0">
                <a:solidFill>
                  <a:srgbClr val="000000"/>
                </a:solidFill>
                <a:latin typeface="+mn-lt"/>
                <a:ea typeface="ＭＳ Ｐゴシック" panose="020B0600070205080204" pitchFamily="34" charset="-128"/>
              </a:rPr>
              <a:t> learn how to build client/server applications that communicate using sockets</a:t>
            </a:r>
            <a:endParaRPr lang="en-US" altLang="en-US" sz="2400" i="1" kern="0" dirty="0">
              <a:solidFill>
                <a:srgbClr val="CC0000"/>
              </a:solidFill>
              <a:latin typeface="+mn-lt"/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400" i="1" kern="0" dirty="0">
                <a:solidFill>
                  <a:srgbClr val="CC0000"/>
                </a:solidFill>
                <a:latin typeface="+mn-lt"/>
                <a:ea typeface="ＭＳ Ｐゴシック" panose="020B0600070205080204" pitchFamily="34" charset="-128"/>
              </a:rPr>
              <a:t>socket:</a:t>
            </a:r>
            <a:r>
              <a:rPr lang="en-US" altLang="en-US" sz="2400" kern="0" dirty="0">
                <a:latin typeface="+mn-lt"/>
                <a:ea typeface="ＭＳ Ｐゴシック" panose="020B0600070205080204" pitchFamily="34" charset="-128"/>
              </a:rPr>
              <a:t> door between application process and end-end-transport protocol </a:t>
            </a:r>
          </a:p>
        </p:txBody>
      </p:sp>
      <p:sp>
        <p:nvSpPr>
          <p:cNvPr id="9" name="Freeform 66">
            <a:extLst>
              <a:ext uri="{FF2B5EF4-FFF2-40B4-BE49-F238E27FC236}">
                <a16:creationId xmlns:a16="http://schemas.microsoft.com/office/drawing/2014/main" id="{2C269C9E-4A66-4FE8-89DC-1233663D9F89}"/>
              </a:ext>
            </a:extLst>
          </p:cNvPr>
          <p:cNvSpPr>
            <a:spLocks/>
          </p:cNvSpPr>
          <p:nvPr/>
        </p:nvSpPr>
        <p:spPr bwMode="auto">
          <a:xfrm>
            <a:off x="6921504" y="3717501"/>
            <a:ext cx="736600" cy="1998662"/>
          </a:xfrm>
          <a:custGeom>
            <a:avLst/>
            <a:gdLst>
              <a:gd name="T0" fmla="*/ 2147483647 w 464"/>
              <a:gd name="T1" fmla="*/ 2147483647 h 1259"/>
              <a:gd name="T2" fmla="*/ 0 w 464"/>
              <a:gd name="T3" fmla="*/ 0 h 1259"/>
              <a:gd name="T4" fmla="*/ 2147483647 w 464"/>
              <a:gd name="T5" fmla="*/ 2147483647 h 1259"/>
              <a:gd name="T6" fmla="*/ 2147483647 w 464"/>
              <a:gd name="T7" fmla="*/ 2147483647 h 1259"/>
              <a:gd name="T8" fmla="*/ 2147483647 w 464"/>
              <a:gd name="T9" fmla="*/ 2147483647 h 1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4"/>
              <a:gd name="T16" fmla="*/ 0 h 1259"/>
              <a:gd name="T17" fmla="*/ 464 w 464"/>
              <a:gd name="T18" fmla="*/ 1259 h 1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4" h="1259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accent1">
                  <a:lumMod val="75000"/>
                </a:schemeClr>
              </a:gs>
            </a:gsLst>
            <a:lin ang="10800000" scaled="0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3A863AA2-F6C4-40AA-AC5B-940812305F49}"/>
              </a:ext>
            </a:extLst>
          </p:cNvPr>
          <p:cNvSpPr>
            <a:spLocks/>
          </p:cNvSpPr>
          <p:nvPr/>
        </p:nvSpPr>
        <p:spPr bwMode="auto">
          <a:xfrm>
            <a:off x="3606804" y="5014488"/>
            <a:ext cx="1808162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" name="Text Box 51">
            <a:extLst>
              <a:ext uri="{FF2B5EF4-FFF2-40B4-BE49-F238E27FC236}">
                <a16:creationId xmlns:a16="http://schemas.microsoft.com/office/drawing/2014/main" id="{2B4CF9F4-433E-4DA9-8AD3-2B93F20FA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4954" y="5146251"/>
            <a:ext cx="87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Internet</a:t>
            </a:r>
          </a:p>
        </p:txBody>
      </p:sp>
      <p:sp>
        <p:nvSpPr>
          <p:cNvPr id="14" name="Line 52">
            <a:extLst>
              <a:ext uri="{FF2B5EF4-FFF2-40B4-BE49-F238E27FC236}">
                <a16:creationId xmlns:a16="http://schemas.microsoft.com/office/drawing/2014/main" id="{1539F1FD-37C0-4D41-ABC5-BB9621524D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5504" y="5557413"/>
            <a:ext cx="22113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" name="Text Box 53">
            <a:extLst>
              <a:ext uri="{FF2B5EF4-FFF2-40B4-BE49-F238E27FC236}">
                <a16:creationId xmlns:a16="http://schemas.microsoft.com/office/drawing/2014/main" id="{9594A806-FF84-43C5-B289-1931A7962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6641" y="4782713"/>
            <a:ext cx="10636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controlled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by OS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6" name="Text Box 56">
            <a:extLst>
              <a:ext uri="{FF2B5EF4-FFF2-40B4-BE49-F238E27FC236}">
                <a16:creationId xmlns:a16="http://schemas.microsoft.com/office/drawing/2014/main" id="{313ECF4F-A985-4335-B5B6-4CABD5A89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4416" y="3882601"/>
            <a:ext cx="1470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controlled by</a:t>
            </a:r>
          </a:p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app developer</a:t>
            </a:r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435820A1-18F3-4FAD-B5FF-4C4DAF9E339F}"/>
              </a:ext>
            </a:extLst>
          </p:cNvPr>
          <p:cNvSpPr>
            <a:spLocks/>
          </p:cNvSpPr>
          <p:nvPr/>
        </p:nvSpPr>
        <p:spPr bwMode="auto">
          <a:xfrm>
            <a:off x="1181104" y="3781001"/>
            <a:ext cx="758825" cy="1997075"/>
          </a:xfrm>
          <a:custGeom>
            <a:avLst/>
            <a:gdLst>
              <a:gd name="T0" fmla="*/ 0 w 478"/>
              <a:gd name="T1" fmla="*/ 2147483647 h 1258"/>
              <a:gd name="T2" fmla="*/ 2147483647 w 478"/>
              <a:gd name="T3" fmla="*/ 0 h 1258"/>
              <a:gd name="T4" fmla="*/ 2147483647 w 478"/>
              <a:gd name="T5" fmla="*/ 2147483647 h 1258"/>
              <a:gd name="T6" fmla="*/ 2147483647 w 478"/>
              <a:gd name="T7" fmla="*/ 2147483647 h 1258"/>
              <a:gd name="T8" fmla="*/ 0 w 478"/>
              <a:gd name="T9" fmla="*/ 2147483647 h 1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8"/>
              <a:gd name="T16" fmla="*/ 0 h 1258"/>
              <a:gd name="T17" fmla="*/ 478 w 478"/>
              <a:gd name="T18" fmla="*/ 1258 h 1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8" h="1258">
                <a:moveTo>
                  <a:pt x="0" y="1040"/>
                </a:moveTo>
                <a:lnTo>
                  <a:pt x="478" y="0"/>
                </a:lnTo>
                <a:lnTo>
                  <a:pt x="472" y="1258"/>
                </a:lnTo>
                <a:lnTo>
                  <a:pt x="41" y="1246"/>
                </a:lnTo>
                <a:lnTo>
                  <a:pt x="0" y="104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" name="Rectangle 23">
            <a:extLst>
              <a:ext uri="{FF2B5EF4-FFF2-40B4-BE49-F238E27FC236}">
                <a16:creationId xmlns:a16="http://schemas.microsoft.com/office/drawing/2014/main" id="{B02115C4-A60D-4B65-90F4-ACFDD67F0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79" y="3736551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Rectangle 24">
            <a:extLst>
              <a:ext uri="{FF2B5EF4-FFF2-40B4-BE49-F238E27FC236}">
                <a16:creationId xmlns:a16="http://schemas.microsoft.com/office/drawing/2014/main" id="{9D6D0A78-60A1-42F3-90F4-387D23F0F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79" y="3790526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0" name="Line 25">
            <a:extLst>
              <a:ext uri="{FF2B5EF4-FFF2-40B4-BE49-F238E27FC236}">
                <a16:creationId xmlns:a16="http://schemas.microsoft.com/office/drawing/2014/main" id="{95ABFC61-1C3B-46BB-AC87-1AD38518BF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5804" y="4550938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" name="Text Box 26">
            <a:extLst>
              <a:ext uri="{FF2B5EF4-FFF2-40B4-BE49-F238E27FC236}">
                <a16:creationId xmlns:a16="http://schemas.microsoft.com/office/drawing/2014/main" id="{9C3A0D5B-88B2-46CD-AE92-9193D845B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941" y="4533476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969696"/>
                </a:solidFill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22" name="Line 27">
            <a:extLst>
              <a:ext uri="{FF2B5EF4-FFF2-40B4-BE49-F238E27FC236}">
                <a16:creationId xmlns:a16="http://schemas.microsoft.com/office/drawing/2014/main" id="{FCC692D1-B758-4B54-9CA1-3FE0D255F9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3741" y="4871613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" name="Line 28">
            <a:extLst>
              <a:ext uri="{FF2B5EF4-FFF2-40B4-BE49-F238E27FC236}">
                <a16:creationId xmlns:a16="http://schemas.microsoft.com/office/drawing/2014/main" id="{7C0B6F17-A5CB-459F-896B-69CC08CE79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9454" y="5181176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4" name="Line 29">
            <a:extLst>
              <a:ext uri="{FF2B5EF4-FFF2-40B4-BE49-F238E27FC236}">
                <a16:creationId xmlns:a16="http://schemas.microsoft.com/office/drawing/2014/main" id="{19E6AA8C-5DC1-40D9-858A-42ED22E6D5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9454" y="5466926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D26D8EC1-BBC4-459A-A894-F97437F0D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866" y="3781001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0275E421-DB6C-4D16-B9E9-4DB0C338D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416" y="5438351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969696"/>
                </a:solidFill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10A38AA8-4D86-4098-9EF4-E92BC87C1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466" y="5152601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969696"/>
                </a:solidFill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E7E171B9-CA80-4D30-A6E0-DD4676D06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941" y="4857326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969696"/>
                </a:solidFill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29" name="Oval 57">
            <a:extLst>
              <a:ext uri="{FF2B5EF4-FFF2-40B4-BE49-F238E27FC236}">
                <a16:creationId xmlns:a16="http://schemas.microsoft.com/office/drawing/2014/main" id="{721EC45D-9EE1-4F50-B143-15EF8F312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216" y="4055638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process</a:t>
            </a:r>
          </a:p>
        </p:txBody>
      </p:sp>
      <p:grpSp>
        <p:nvGrpSpPr>
          <p:cNvPr id="30" name="Group 58">
            <a:extLst>
              <a:ext uri="{FF2B5EF4-FFF2-40B4-BE49-F238E27FC236}">
                <a16:creationId xmlns:a16="http://schemas.microsoft.com/office/drawing/2014/main" id="{349162E5-AB62-4488-A702-D021ED95B53E}"/>
              </a:ext>
            </a:extLst>
          </p:cNvPr>
          <p:cNvGrpSpPr>
            <a:grpSpLocks/>
          </p:cNvGrpSpPr>
          <p:nvPr/>
        </p:nvGrpSpPr>
        <p:grpSpPr bwMode="auto">
          <a:xfrm>
            <a:off x="2328866" y="4416001"/>
            <a:ext cx="546100" cy="225425"/>
            <a:chOff x="1287" y="2524"/>
            <a:chExt cx="260" cy="100"/>
          </a:xfrm>
        </p:grpSpPr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E4825262-2BC3-45D6-B8D9-1A1B941BB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C96B7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2" name="Rectangle 60">
              <a:extLst>
                <a:ext uri="{FF2B5EF4-FFF2-40B4-BE49-F238E27FC236}">
                  <a16:creationId xmlns:a16="http://schemas.microsoft.com/office/drawing/2014/main" id="{EBC50AEB-BCB0-4123-A936-E78D106F9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3" name="Rectangle 61">
              <a:extLst>
                <a:ext uri="{FF2B5EF4-FFF2-40B4-BE49-F238E27FC236}">
                  <a16:creationId xmlns:a16="http://schemas.microsoft.com/office/drawing/2014/main" id="{7644F62A-5BC0-4D2E-8F20-B94F008D8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4" name="Rectangle 62">
              <a:extLst>
                <a:ext uri="{FF2B5EF4-FFF2-40B4-BE49-F238E27FC236}">
                  <a16:creationId xmlns:a16="http://schemas.microsoft.com/office/drawing/2014/main" id="{2EF81D05-78C4-4F59-9EB7-2B7BFED60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35" name="Rectangle 23">
            <a:extLst>
              <a:ext uri="{FF2B5EF4-FFF2-40B4-BE49-F238E27FC236}">
                <a16:creationId xmlns:a16="http://schemas.microsoft.com/office/drawing/2014/main" id="{1CF653CA-A922-4AA7-A0E5-8B8DCBB3C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41" y="3707976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2FCBBC32-C873-4648-82EC-CA1ECD2BB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641" y="3761951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7" name="Line 25">
            <a:extLst>
              <a:ext uri="{FF2B5EF4-FFF2-40B4-BE49-F238E27FC236}">
                <a16:creationId xmlns:a16="http://schemas.microsoft.com/office/drawing/2014/main" id="{DF52E57C-AC00-4496-B529-9CA89BABB9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8166" y="4522363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" name="Text Box 26">
            <a:extLst>
              <a:ext uri="{FF2B5EF4-FFF2-40B4-BE49-F238E27FC236}">
                <a16:creationId xmlns:a16="http://schemas.microsoft.com/office/drawing/2014/main" id="{74E46FCD-4735-4814-A774-92566C9D2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4" y="4504901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969696"/>
                </a:solidFill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39" name="Line 27">
            <a:extLst>
              <a:ext uri="{FF2B5EF4-FFF2-40B4-BE49-F238E27FC236}">
                <a16:creationId xmlns:a16="http://schemas.microsoft.com/office/drawing/2014/main" id="{1849E4C0-FC8B-414C-AAA9-3C51BEE72B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6104" y="4843038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0" name="Line 28">
            <a:extLst>
              <a:ext uri="{FF2B5EF4-FFF2-40B4-BE49-F238E27FC236}">
                <a16:creationId xmlns:a16="http://schemas.microsoft.com/office/drawing/2014/main" id="{4C19C802-6DCE-4523-AC03-8818020EB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1816" y="5152601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1" name="Line 29">
            <a:extLst>
              <a:ext uri="{FF2B5EF4-FFF2-40B4-BE49-F238E27FC236}">
                <a16:creationId xmlns:a16="http://schemas.microsoft.com/office/drawing/2014/main" id="{BD865845-EA60-4390-8A2D-83871D9BC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1816" y="5438351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2" name="Text Box 26">
            <a:extLst>
              <a:ext uri="{FF2B5EF4-FFF2-40B4-BE49-F238E27FC236}">
                <a16:creationId xmlns:a16="http://schemas.microsoft.com/office/drawing/2014/main" id="{A1DD4B84-587F-4C6B-B835-D7EC192B5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229" y="3752426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43" name="Text Box 26">
            <a:extLst>
              <a:ext uri="{FF2B5EF4-FFF2-40B4-BE49-F238E27FC236}">
                <a16:creationId xmlns:a16="http://schemas.microsoft.com/office/drawing/2014/main" id="{D53C4AAA-515C-47BF-83EC-977567F52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5779" y="5409776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969696"/>
                </a:solidFill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44" name="Text Box 26">
            <a:extLst>
              <a:ext uri="{FF2B5EF4-FFF2-40B4-BE49-F238E27FC236}">
                <a16:creationId xmlns:a16="http://schemas.microsoft.com/office/drawing/2014/main" id="{C62A681C-4C6F-4EDC-BE9C-2529DCFA1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829" y="5124026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969696"/>
                </a:solidFill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45" name="Text Box 26">
            <a:extLst>
              <a:ext uri="{FF2B5EF4-FFF2-40B4-BE49-F238E27FC236}">
                <a16:creationId xmlns:a16="http://schemas.microsoft.com/office/drawing/2014/main" id="{5995F4AD-269D-4AC1-895C-A38718778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4" y="4828751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969696"/>
                </a:solidFill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46" name="Oval 78">
            <a:extLst>
              <a:ext uri="{FF2B5EF4-FFF2-40B4-BE49-F238E27FC236}">
                <a16:creationId xmlns:a16="http://schemas.microsoft.com/office/drawing/2014/main" id="{68F9C6A0-CF2E-4BAE-9E80-47DB86C2C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3579" y="4027063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process</a:t>
            </a:r>
          </a:p>
        </p:txBody>
      </p:sp>
      <p:grpSp>
        <p:nvGrpSpPr>
          <p:cNvPr id="47" name="Group 79">
            <a:extLst>
              <a:ext uri="{FF2B5EF4-FFF2-40B4-BE49-F238E27FC236}">
                <a16:creationId xmlns:a16="http://schemas.microsoft.com/office/drawing/2014/main" id="{A2A211B3-9A25-4199-B7BF-9188F14664FE}"/>
              </a:ext>
            </a:extLst>
          </p:cNvPr>
          <p:cNvGrpSpPr>
            <a:grpSpLocks/>
          </p:cNvGrpSpPr>
          <p:nvPr/>
        </p:nvGrpSpPr>
        <p:grpSpPr bwMode="auto">
          <a:xfrm>
            <a:off x="5991229" y="4387426"/>
            <a:ext cx="546100" cy="225425"/>
            <a:chOff x="1287" y="2524"/>
            <a:chExt cx="260" cy="100"/>
          </a:xfrm>
        </p:grpSpPr>
        <p:sp>
          <p:nvSpPr>
            <p:cNvPr id="48" name="Rectangle 80">
              <a:extLst>
                <a:ext uri="{FF2B5EF4-FFF2-40B4-BE49-F238E27FC236}">
                  <a16:creationId xmlns:a16="http://schemas.microsoft.com/office/drawing/2014/main" id="{9BCA5BF2-E310-4484-ADAB-52D8D839F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C96B7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9" name="Rectangle 81">
              <a:extLst>
                <a:ext uri="{FF2B5EF4-FFF2-40B4-BE49-F238E27FC236}">
                  <a16:creationId xmlns:a16="http://schemas.microsoft.com/office/drawing/2014/main" id="{D3FBAC67-71CC-4D46-9B7B-A3E9BC3C5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0" name="Rectangle 82">
              <a:extLst>
                <a:ext uri="{FF2B5EF4-FFF2-40B4-BE49-F238E27FC236}">
                  <a16:creationId xmlns:a16="http://schemas.microsoft.com/office/drawing/2014/main" id="{8ECAFEDF-A70A-44D5-A3BF-24BB763CD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1" name="Rectangle 83">
              <a:extLst>
                <a:ext uri="{FF2B5EF4-FFF2-40B4-BE49-F238E27FC236}">
                  <a16:creationId xmlns:a16="http://schemas.microsoft.com/office/drawing/2014/main" id="{D1A14670-3B35-4E83-BF58-260286C5A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52" name="Line 88">
            <a:extLst>
              <a:ext uri="{FF2B5EF4-FFF2-40B4-BE49-F238E27FC236}">
                <a16:creationId xmlns:a16="http://schemas.microsoft.com/office/drawing/2014/main" id="{37B4EE42-4F3F-47D2-8F85-336E5B0FE9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0854" y="4158826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3" name="Line 89">
            <a:extLst>
              <a:ext uri="{FF2B5EF4-FFF2-40B4-BE49-F238E27FC236}">
                <a16:creationId xmlns:a16="http://schemas.microsoft.com/office/drawing/2014/main" id="{EA1EC8F4-34AA-4B1E-A860-1CCC9BC33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6279" y="4584276"/>
            <a:ext cx="0" cy="10223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4" name="Line 90">
            <a:extLst>
              <a:ext uri="{FF2B5EF4-FFF2-40B4-BE49-F238E27FC236}">
                <a16:creationId xmlns:a16="http://schemas.microsoft.com/office/drawing/2014/main" id="{1AEC9C63-062F-4BCE-BC15-BF0790F0E7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50091" y="5084338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5" name="Text Box 56">
            <a:extLst>
              <a:ext uri="{FF2B5EF4-FFF2-40B4-BE49-F238E27FC236}">
                <a16:creationId xmlns:a16="http://schemas.microsoft.com/office/drawing/2014/main" id="{44A16431-106E-4CAB-B6D7-5A0A2449B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3991" y="3839738"/>
            <a:ext cx="917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socket</a:t>
            </a:r>
          </a:p>
        </p:txBody>
      </p:sp>
      <p:sp>
        <p:nvSpPr>
          <p:cNvPr id="56" name="Line 92">
            <a:extLst>
              <a:ext uri="{FF2B5EF4-FFF2-40B4-BE49-F238E27FC236}">
                <a16:creationId xmlns:a16="http://schemas.microsoft.com/office/drawing/2014/main" id="{5DDF65C7-477F-4EEC-AD14-593E209F46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7041" y="4039763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7" name="Line 93">
            <a:extLst>
              <a:ext uri="{FF2B5EF4-FFF2-40B4-BE49-F238E27FC236}">
                <a16:creationId xmlns:a16="http://schemas.microsoft.com/office/drawing/2014/main" id="{5A8826F0-7696-4B80-800D-7754531EF4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02204" y="4028651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0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58" name="Group 96">
            <a:extLst>
              <a:ext uri="{FF2B5EF4-FFF2-40B4-BE49-F238E27FC236}">
                <a16:creationId xmlns:a16="http://schemas.microsoft.com/office/drawing/2014/main" id="{FE1FFE89-BA0F-4B83-A9EE-09F7150D6EC9}"/>
              </a:ext>
            </a:extLst>
          </p:cNvPr>
          <p:cNvGrpSpPr>
            <a:grpSpLocks/>
          </p:cNvGrpSpPr>
          <p:nvPr/>
        </p:nvGrpSpPr>
        <p:grpSpPr bwMode="auto">
          <a:xfrm>
            <a:off x="757241" y="5093863"/>
            <a:ext cx="719138" cy="773113"/>
            <a:chOff x="-44" y="1473"/>
            <a:chExt cx="981" cy="1105"/>
          </a:xfrm>
        </p:grpSpPr>
        <p:pic>
          <p:nvPicPr>
            <p:cNvPr id="59" name="Picture 97" descr="desktop_computer_stylized_medium">
              <a:extLst>
                <a:ext uri="{FF2B5EF4-FFF2-40B4-BE49-F238E27FC236}">
                  <a16:creationId xmlns:a16="http://schemas.microsoft.com/office/drawing/2014/main" id="{422D7CA0-788A-48C4-8617-D0D3B9F483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Freeform 98">
              <a:extLst>
                <a:ext uri="{FF2B5EF4-FFF2-40B4-BE49-F238E27FC236}">
                  <a16:creationId xmlns:a16="http://schemas.microsoft.com/office/drawing/2014/main" id="{61DB0DED-3C05-4F1F-97BD-05C83C9555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61" name="Group 99">
            <a:extLst>
              <a:ext uri="{FF2B5EF4-FFF2-40B4-BE49-F238E27FC236}">
                <a16:creationId xmlns:a16="http://schemas.microsoft.com/office/drawing/2014/main" id="{67444332-BD04-46FD-8AD6-6898DA4FA81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453316" y="5289126"/>
            <a:ext cx="719138" cy="773112"/>
            <a:chOff x="-44" y="1473"/>
            <a:chExt cx="981" cy="1105"/>
          </a:xfrm>
        </p:grpSpPr>
        <p:pic>
          <p:nvPicPr>
            <p:cNvPr id="62" name="Picture 100" descr="desktop_computer_stylized_medium">
              <a:extLst>
                <a:ext uri="{FF2B5EF4-FFF2-40B4-BE49-F238E27FC236}">
                  <a16:creationId xmlns:a16="http://schemas.microsoft.com/office/drawing/2014/main" id="{C378A795-E68B-4FF7-98A2-7E2CF5F6BA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Freeform 101">
              <a:extLst>
                <a:ext uri="{FF2B5EF4-FFF2-40B4-BE49-F238E27FC236}">
                  <a16:creationId xmlns:a16="http://schemas.microsoft.com/office/drawing/2014/main" id="{26626A33-528F-4501-A37D-21C763E72D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16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537175-4E6F-46CF-91F4-F6C4E7F52A6A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Socket Programming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1379E02-6323-4D59-AFB1-C402286368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5423" y="1538479"/>
            <a:ext cx="8141850" cy="1742641"/>
          </a:xfrm>
        </p:spPr>
        <p:txBody>
          <a:bodyPr>
            <a:normAutofit/>
          </a:bodyPr>
          <a:lstStyle/>
          <a:p>
            <a:pPr marL="342900" lvl="1" indent="-342900">
              <a:buSzPct val="65000"/>
              <a:buFont typeface="Wingdings" pitchFamily="2" charset="2"/>
              <a:buNone/>
            </a:pPr>
            <a:r>
              <a:rPr lang="en-US" altLang="en-US" sz="2800" dirty="0">
                <a:solidFill>
                  <a:srgbClr val="22228B"/>
                </a:solidFill>
                <a:ea typeface="ＭＳ Ｐゴシック" panose="020B0600070205080204" pitchFamily="34" charset="-128"/>
              </a:rPr>
              <a:t>Two socket types for two transport services:</a:t>
            </a:r>
          </a:p>
          <a:p>
            <a:pPr marL="631825" lvl="1" indent="-457200"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UDP:</a:t>
            </a:r>
            <a:r>
              <a:rPr lang="en-US" altLang="en-US" sz="2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unreliable datagram</a:t>
            </a:r>
            <a:endParaRPr lang="en-US" altLang="en-US" i="1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 marL="631825" lvl="1" indent="-457200"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TCP:</a:t>
            </a:r>
            <a:r>
              <a:rPr lang="en-US" altLang="en-US" sz="2800" dirty="0">
                <a:ea typeface="ＭＳ Ｐゴシック" panose="020B0600070205080204" pitchFamily="34" charset="-128"/>
              </a:rPr>
              <a:t> reliable, byte stream-oriented </a:t>
            </a:r>
          </a:p>
          <a:p>
            <a:pPr>
              <a:buFont typeface="Wingdings" pitchFamily="2" charset="2"/>
              <a:buNone/>
            </a:pPr>
            <a:endParaRPr lang="en-US" altLang="en-US" sz="24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9B579E7-0E75-436A-B099-28E60C2DC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31" y="3291529"/>
            <a:ext cx="7483358" cy="348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sz="2800" kern="0" dirty="0">
                <a:solidFill>
                  <a:srgbClr val="0000A3"/>
                </a:solidFill>
                <a:ea typeface="ＭＳ Ｐゴシック" charset="0"/>
              </a:rPr>
              <a:t>Application Example:</a:t>
            </a:r>
          </a:p>
          <a:p>
            <a:pPr marL="514350" indent="-287338">
              <a:buClr>
                <a:srgbClr val="000099"/>
              </a:buClr>
              <a:buSzPct val="65000"/>
              <a:buFont typeface="+mj-lt"/>
              <a:buAutoNum type="arabicPeriod"/>
              <a:defRPr/>
            </a:pPr>
            <a:r>
              <a:rPr lang="en-US" sz="2400" kern="0" dirty="0">
                <a:cs typeface="ＭＳ Ｐゴシック" charset="0"/>
              </a:rPr>
              <a:t>client reads a line of characters (data) from its keyboard and sends data to server</a:t>
            </a:r>
          </a:p>
          <a:p>
            <a:pPr marL="514350" indent="-287338">
              <a:buClr>
                <a:srgbClr val="000099"/>
              </a:buClr>
              <a:buSzPct val="65000"/>
              <a:buFont typeface="+mj-lt"/>
              <a:buAutoNum type="arabicPeriod"/>
              <a:defRPr/>
            </a:pPr>
            <a:r>
              <a:rPr lang="en-US" sz="2400" kern="0" dirty="0">
                <a:cs typeface="ＭＳ Ｐゴシック" charset="0"/>
              </a:rPr>
              <a:t>server receives the data and converts characters to uppercase</a:t>
            </a:r>
          </a:p>
          <a:p>
            <a:pPr marL="514350" indent="-287338">
              <a:buClr>
                <a:srgbClr val="000099"/>
              </a:buClr>
              <a:buSzPct val="65000"/>
              <a:buFont typeface="+mj-lt"/>
              <a:buAutoNum type="arabicPeriod"/>
              <a:defRPr/>
            </a:pPr>
            <a:r>
              <a:rPr lang="en-US" sz="2400" kern="0" dirty="0">
                <a:cs typeface="ＭＳ Ｐゴシック" charset="0"/>
              </a:rPr>
              <a:t>server sends modified data to client</a:t>
            </a:r>
          </a:p>
          <a:p>
            <a:pPr marL="514350" indent="-287338">
              <a:buClr>
                <a:srgbClr val="000099"/>
              </a:buClr>
              <a:buSzPct val="65000"/>
              <a:buFont typeface="+mj-lt"/>
              <a:buAutoNum type="arabicPeriod"/>
              <a:defRPr/>
            </a:pPr>
            <a:r>
              <a:rPr lang="en-US" sz="2400" kern="0" dirty="0">
                <a:cs typeface="ＭＳ Ｐゴシック" charset="0"/>
              </a:rPr>
              <a:t>client receives modified data and displays line on its screen</a:t>
            </a:r>
          </a:p>
        </p:txBody>
      </p:sp>
    </p:spTree>
    <p:extLst>
      <p:ext uri="{BB962C8B-B14F-4D97-AF65-F5344CB8AC3E}">
        <p14:creationId xmlns:p14="http://schemas.microsoft.com/office/powerpoint/2010/main" val="111305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5D49FB-39A2-44BE-9A91-04AB626A88B0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Socket Programming with UDP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E1FCC44-FB8E-469A-A4B3-DDDA8F66E57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93111" y="1752425"/>
            <a:ext cx="8565359" cy="485333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UDP: </a:t>
            </a:r>
            <a:r>
              <a:rPr lang="en-US" altLang="en-US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no “</a:t>
            </a:r>
            <a:r>
              <a:rPr lang="en-US" altLang="ja-JP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connection” between client &amp; server</a:t>
            </a:r>
          </a:p>
          <a:p>
            <a:pPr marL="466725" indent="-292100">
              <a:spcBef>
                <a:spcPts val="4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no handshaking before sending data</a:t>
            </a:r>
          </a:p>
          <a:p>
            <a:pPr marL="466725" indent="-292100">
              <a:spcBef>
                <a:spcPts val="4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sender explicitly attaches IP destination address and port # to each packet</a:t>
            </a:r>
          </a:p>
          <a:p>
            <a:pPr marL="466725" indent="-292100">
              <a:spcBef>
                <a:spcPts val="4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receiver extracts sender IP address and port# from received packet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UDP: </a:t>
            </a:r>
            <a:r>
              <a:rPr lang="en-US" altLang="en-US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transmitted data may be lost or received out-of-order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Application viewpoint:</a:t>
            </a:r>
          </a:p>
          <a:p>
            <a:pPr marL="466725" indent="-292100">
              <a:lnSpc>
                <a:spcPct val="100000"/>
              </a:lnSpc>
              <a:spcBef>
                <a:spcPct val="0"/>
              </a:spcBef>
              <a:buClr>
                <a:srgbClr val="010086"/>
              </a:buClr>
              <a:buSzTx/>
            </a:pPr>
            <a:r>
              <a:rPr lang="en-US" altLang="en-US" sz="2400" dirty="0">
                <a:ea typeface="ＭＳ Ｐゴシック" panose="020B0600070205080204" pitchFamily="34" charset="-128"/>
              </a:rPr>
              <a:t>UDP provides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unreliable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>
                <a:ea typeface="ＭＳ Ｐゴシック" panose="020B0600070205080204" pitchFamily="34" charset="-128"/>
              </a:rPr>
              <a:t>transfer of </a:t>
            </a:r>
            <a:r>
              <a:rPr lang="en-US" altLang="en-US" sz="2400" dirty="0">
                <a:ea typeface="ＭＳ Ｐゴシック" panose="020B0600070205080204" pitchFamily="34" charset="-128"/>
              </a:rPr>
              <a:t>groups of bytes (“</a:t>
            </a:r>
            <a:r>
              <a:rPr lang="en-US" altLang="ja-JP" sz="2400" dirty="0">
                <a:ea typeface="ＭＳ Ｐゴシック" panose="020B0600070205080204" pitchFamily="34" charset="-128"/>
              </a:rPr>
              <a:t>datagrams”)  between client and server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24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24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24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24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24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24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24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24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24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24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24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24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24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24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24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24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24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24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24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24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24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sz="24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75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</a:rPr>
              <a:t>Client/Server socket interaction: UDP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6B28F623-08B7-4FB3-873E-DD2E2D002E04}"/>
              </a:ext>
            </a:extLst>
          </p:cNvPr>
          <p:cNvGrpSpPr>
            <a:grpSpLocks/>
          </p:cNvGrpSpPr>
          <p:nvPr/>
        </p:nvGrpSpPr>
        <p:grpSpPr bwMode="auto">
          <a:xfrm>
            <a:off x="5775774" y="4352067"/>
            <a:ext cx="2211387" cy="2200275"/>
            <a:chOff x="3485" y="2494"/>
            <a:chExt cx="1393" cy="1386"/>
          </a:xfrm>
        </p:grpSpPr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id="{097586C9-E50D-4136-842D-91E33AA224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5" y="2964"/>
              <a:ext cx="1393" cy="916"/>
              <a:chOff x="3485" y="2964"/>
              <a:chExt cx="1393" cy="916"/>
            </a:xfrm>
          </p:grpSpPr>
          <p:sp>
            <p:nvSpPr>
              <p:cNvPr id="12" name="Text Box 6">
                <a:extLst>
                  <a:ext uri="{FF2B5EF4-FFF2-40B4-BE49-F238E27FC236}">
                    <a16:creationId xmlns:a16="http://schemas.microsoft.com/office/drawing/2014/main" id="{5DCDDBE9-4FFC-47FB-90AB-AAF168EA70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9" y="3473"/>
                <a:ext cx="900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close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clientSocke</a:t>
                </a: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t</a:t>
                </a: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4" name="Line 7">
                <a:extLst>
                  <a:ext uri="{FF2B5EF4-FFF2-40B4-BE49-F238E27FC236}">
                    <a16:creationId xmlns:a16="http://schemas.microsoft.com/office/drawing/2014/main" id="{A09EE064-9A57-492C-959D-E5AFB93E5E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7" y="3335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5" name="Text Box 8">
                <a:extLst>
                  <a:ext uri="{FF2B5EF4-FFF2-40B4-BE49-F238E27FC236}">
                    <a16:creationId xmlns:a16="http://schemas.microsoft.com/office/drawing/2014/main" id="{2149A12D-2A9B-402F-B4F3-8123EA918E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5" y="2964"/>
                <a:ext cx="139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read datagram from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clientSocket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6709C1D9-ECEE-4635-A49B-B65D5F300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4" y="2494"/>
              <a:ext cx="0" cy="52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6" name="Group 10">
            <a:extLst>
              <a:ext uri="{FF2B5EF4-FFF2-40B4-BE49-F238E27FC236}">
                <a16:creationId xmlns:a16="http://schemas.microsoft.com/office/drawing/2014/main" id="{76A7FC09-827A-4D15-A0F4-27CC56B7245B}"/>
              </a:ext>
            </a:extLst>
          </p:cNvPr>
          <p:cNvGrpSpPr>
            <a:grpSpLocks/>
          </p:cNvGrpSpPr>
          <p:nvPr/>
        </p:nvGrpSpPr>
        <p:grpSpPr bwMode="auto">
          <a:xfrm>
            <a:off x="3265936" y="1693004"/>
            <a:ext cx="6203950" cy="2690813"/>
            <a:chOff x="1890" y="840"/>
            <a:chExt cx="3908" cy="1695"/>
          </a:xfrm>
        </p:grpSpPr>
        <p:grpSp>
          <p:nvGrpSpPr>
            <p:cNvPr id="17" name="Group 11">
              <a:extLst>
                <a:ext uri="{FF2B5EF4-FFF2-40B4-BE49-F238E27FC236}">
                  <a16:creationId xmlns:a16="http://schemas.microsoft.com/office/drawing/2014/main" id="{715B3CE4-C480-49F2-A73F-88C2C6ADCC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7" y="1240"/>
              <a:ext cx="2290" cy="612"/>
              <a:chOff x="3241" y="1750"/>
              <a:chExt cx="2290" cy="612"/>
            </a:xfrm>
          </p:grpSpPr>
          <p:sp>
            <p:nvSpPr>
              <p:cNvPr id="22" name="Text Box 12">
                <a:extLst>
                  <a:ext uri="{FF2B5EF4-FFF2-40B4-BE49-F238E27FC236}">
                    <a16:creationId xmlns:a16="http://schemas.microsoft.com/office/drawing/2014/main" id="{875E753E-DD25-4AEF-81B7-2780A75219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1" y="1750"/>
                <a:ext cx="1021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create socket: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0163CAC9-2E5F-4A74-9C24-D4990F4558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1" y="1944"/>
                <a:ext cx="2290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ts val="2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clientSocket =</a:t>
                </a:r>
              </a:p>
              <a:p>
                <a:pPr marL="0" marR="0" lvl="0" indent="0" defTabSz="914400" eaLnBrk="0" fontAlgn="base" latinLnBrk="0" hangingPunct="0">
                  <a:lnSpc>
                    <a:spcPts val="2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socket(AF_INET,SOCK_DGRAM)</a:t>
                </a: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8" name="Text Box 14">
              <a:extLst>
                <a:ext uri="{FF2B5EF4-FFF2-40B4-BE49-F238E27FC236}">
                  <a16:creationId xmlns:a16="http://schemas.microsoft.com/office/drawing/2014/main" id="{C8DAB542-59C9-4935-A2CB-DC0268CD7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0" y="84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9" name="Text Box 15">
              <a:extLst>
                <a:ext uri="{FF2B5EF4-FFF2-40B4-BE49-F238E27FC236}">
                  <a16:creationId xmlns:a16="http://schemas.microsoft.com/office/drawing/2014/main" id="{4FAE4DC0-081F-4C55-B07A-C89B2E3EE8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9" y="1953"/>
              <a:ext cx="2409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Create datagram with server IP and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port=x; send datagram via</a:t>
              </a:r>
              <a:b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</a:b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clientSocket</a:t>
              </a: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97E12898-4642-4A40-88D8-28542CA4B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8" y="1830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9946F131-AC27-49D5-B48C-E7489DF83D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0" y="2208"/>
              <a:ext cx="1518" cy="25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24" name="Text Box 18">
            <a:extLst>
              <a:ext uri="{FF2B5EF4-FFF2-40B4-BE49-F238E27FC236}">
                <a16:creationId xmlns:a16="http://schemas.microsoft.com/office/drawing/2014/main" id="{A62874AA-5FD3-46B6-848D-F4A66BEC1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299" y="2547079"/>
            <a:ext cx="2462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create socket, port= x: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5" name="Text Box 19">
            <a:extLst>
              <a:ext uri="{FF2B5EF4-FFF2-40B4-BE49-F238E27FC236}">
                <a16:creationId xmlns:a16="http://schemas.microsoft.com/office/drawing/2014/main" id="{F0A80B99-8D96-4773-8DC0-604FECCCF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999" y="2842354"/>
            <a:ext cx="3635375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serverSocket =</a:t>
            </a:r>
          </a:p>
          <a:p>
            <a:pPr marL="0" marR="0" lvl="0" indent="0" defTabSz="91440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socket(AF_INET,SOCK_DGRAM)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grpSp>
        <p:nvGrpSpPr>
          <p:cNvPr id="26" name="Group 20">
            <a:extLst>
              <a:ext uri="{FF2B5EF4-FFF2-40B4-BE49-F238E27FC236}">
                <a16:creationId xmlns:a16="http://schemas.microsoft.com/office/drawing/2014/main" id="{D0745429-B814-404A-AC62-4678B77F8EB2}"/>
              </a:ext>
            </a:extLst>
          </p:cNvPr>
          <p:cNvGrpSpPr>
            <a:grpSpLocks/>
          </p:cNvGrpSpPr>
          <p:nvPr/>
        </p:nvGrpSpPr>
        <p:grpSpPr bwMode="auto">
          <a:xfrm>
            <a:off x="1111699" y="3505929"/>
            <a:ext cx="2211387" cy="1109663"/>
            <a:chOff x="589" y="1982"/>
            <a:chExt cx="1393" cy="699"/>
          </a:xfrm>
        </p:grpSpPr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567348FE-D42A-4AB0-9B8F-4B7A8F462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" y="1982"/>
              <a:ext cx="0" cy="36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5AFF379-5B1F-41C2-8538-618DA7C0C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" y="2274"/>
              <a:ext cx="139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read datagram from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serverSocke</a:t>
              </a:r>
              <a:r>
                <a:rPr kumimoji="0" lang="en-US" alt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29" name="Group 23">
            <a:extLst>
              <a:ext uri="{FF2B5EF4-FFF2-40B4-BE49-F238E27FC236}">
                <a16:creationId xmlns:a16="http://schemas.microsoft.com/office/drawing/2014/main" id="{50E795C3-BF2A-47B2-8BF3-7240543F6543}"/>
              </a:ext>
            </a:extLst>
          </p:cNvPr>
          <p:cNvGrpSpPr>
            <a:grpSpLocks/>
          </p:cNvGrpSpPr>
          <p:nvPr/>
        </p:nvGrpSpPr>
        <p:grpSpPr bwMode="auto">
          <a:xfrm>
            <a:off x="1375224" y="4617179"/>
            <a:ext cx="4202112" cy="1698625"/>
            <a:chOff x="755" y="2696"/>
            <a:chExt cx="2647" cy="1070"/>
          </a:xfrm>
        </p:grpSpPr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AAD9928-76E1-40A4-B4FE-2B1F772F7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" y="2835"/>
              <a:ext cx="1062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write reply to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serverSocket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specifying </a:t>
              </a:r>
              <a:b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</a:b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client address,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port number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607F7B95-3EFA-4D7E-A424-A4FB836A6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2696"/>
              <a:ext cx="0" cy="19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2" name="Line 26">
              <a:extLst>
                <a:ext uri="{FF2B5EF4-FFF2-40B4-BE49-F238E27FC236}">
                  <a16:creationId xmlns:a16="http://schemas.microsoft.com/office/drawing/2014/main" id="{6C281CB4-4942-42DB-B43D-E4761C2EB8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" y="2970"/>
              <a:ext cx="1536" cy="18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33" name="Text Box 22">
            <a:extLst>
              <a:ext uri="{FF2B5EF4-FFF2-40B4-BE49-F238E27FC236}">
                <a16:creationId xmlns:a16="http://schemas.microsoft.com/office/drawing/2014/main" id="{8AD80173-15B8-4ED7-9183-75AA7B6FF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740" y="1677039"/>
            <a:ext cx="32860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0000"/>
                </a:solidFill>
                <a:latin typeface="+mn-lt"/>
              </a:rPr>
              <a:t>server</a:t>
            </a: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+mn-lt"/>
              </a:rPr>
              <a:t>(running on </a:t>
            </a:r>
            <a:r>
              <a:rPr lang="en-US" altLang="en-US" sz="1800" dirty="0" err="1">
                <a:solidFill>
                  <a:srgbClr val="000000"/>
                </a:solidFill>
                <a:latin typeface="+mn-lt"/>
              </a:rPr>
              <a:t>serverIP</a:t>
            </a:r>
            <a:r>
              <a:rPr lang="en-US" altLang="en-US" sz="1800" dirty="0">
                <a:solidFill>
                  <a:srgbClr val="000000"/>
                </a:solidFill>
                <a:latin typeface="+mn-lt"/>
              </a:rPr>
              <a:t>)</a:t>
            </a:r>
          </a:p>
        </p:txBody>
      </p:sp>
      <p:sp>
        <p:nvSpPr>
          <p:cNvPr id="34" name="Text Box 23">
            <a:extLst>
              <a:ext uri="{FF2B5EF4-FFF2-40B4-BE49-F238E27FC236}">
                <a16:creationId xmlns:a16="http://schemas.microsoft.com/office/drawing/2014/main" id="{FFC275A1-0E7A-4CDE-9511-FDB45B10C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858" y="1628424"/>
            <a:ext cx="11010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0000"/>
                </a:solidFill>
                <a:latin typeface="+mn-lt"/>
              </a:rPr>
              <a:t>client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66839DF-C8C7-4B40-B761-90B16617DA94}"/>
              </a:ext>
            </a:extLst>
          </p:cNvPr>
          <p:cNvGrpSpPr>
            <a:grpSpLocks/>
          </p:cNvGrpSpPr>
          <p:nvPr/>
        </p:nvGrpSpPr>
        <p:grpSpPr bwMode="auto">
          <a:xfrm>
            <a:off x="301894" y="1611358"/>
            <a:ext cx="422275" cy="685800"/>
            <a:chOff x="4140" y="429"/>
            <a:chExt cx="1425" cy="2396"/>
          </a:xfrm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52F7277-8A99-4DBB-8E5E-8F915514C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3D602E3-7E24-42F1-9157-28C5D3392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4B325FEF-6090-4EF8-B1CC-52548D7E2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C33EEA13-EFDC-47E3-97A1-EA89FF5BB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5C42642-414D-40A1-9DCB-BE4841234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51C9F7B-C107-4EE4-960E-B39E6F88FF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6" name="AutoShape 41">
                <a:extLst>
                  <a:ext uri="{FF2B5EF4-FFF2-40B4-BE49-F238E27FC236}">
                    <a16:creationId xmlns:a16="http://schemas.microsoft.com/office/drawing/2014/main" id="{B370961F-397A-4AF5-9918-99E9DD69B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67" name="AutoShape 42">
                <a:extLst>
                  <a:ext uri="{FF2B5EF4-FFF2-40B4-BE49-F238E27FC236}">
                    <a16:creationId xmlns:a16="http://schemas.microsoft.com/office/drawing/2014/main" id="{E7EF0378-EB85-4C9D-8E83-E994F35EB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42" name="Rectangle 43">
              <a:extLst>
                <a:ext uri="{FF2B5EF4-FFF2-40B4-BE49-F238E27FC236}">
                  <a16:creationId xmlns:a16="http://schemas.microsoft.com/office/drawing/2014/main" id="{3296EBF2-1FB8-4733-B62D-47E56EAEF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43" name="Group 44">
              <a:extLst>
                <a:ext uri="{FF2B5EF4-FFF2-40B4-BE49-F238E27FC236}">
                  <a16:creationId xmlns:a16="http://schemas.microsoft.com/office/drawing/2014/main" id="{7F87547A-81FE-4015-9DB6-15EE6F82F2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4" name="AutoShape 45">
                <a:extLst>
                  <a:ext uri="{FF2B5EF4-FFF2-40B4-BE49-F238E27FC236}">
                    <a16:creationId xmlns:a16="http://schemas.microsoft.com/office/drawing/2014/main" id="{30097470-6766-4B47-93E6-57A3CF6DC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65" name="AutoShape 46">
                <a:extLst>
                  <a:ext uri="{FF2B5EF4-FFF2-40B4-BE49-F238E27FC236}">
                    <a16:creationId xmlns:a16="http://schemas.microsoft.com/office/drawing/2014/main" id="{4D714BB0-1457-482F-A496-EA664AC2C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44" name="Rectangle 47">
              <a:extLst>
                <a:ext uri="{FF2B5EF4-FFF2-40B4-BE49-F238E27FC236}">
                  <a16:creationId xmlns:a16="http://schemas.microsoft.com/office/drawing/2014/main" id="{5A8F5BA8-B8B6-4A43-BB03-79AAE1869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45" name="Rectangle 48">
              <a:extLst>
                <a:ext uri="{FF2B5EF4-FFF2-40B4-BE49-F238E27FC236}">
                  <a16:creationId xmlns:a16="http://schemas.microsoft.com/office/drawing/2014/main" id="{BD0BA17C-A996-4C63-B4BD-D56192E80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46" name="Group 49">
              <a:extLst>
                <a:ext uri="{FF2B5EF4-FFF2-40B4-BE49-F238E27FC236}">
                  <a16:creationId xmlns:a16="http://schemas.microsoft.com/office/drawing/2014/main" id="{D3C7EF3A-B2BB-49BE-970E-36E414DA69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2" name="AutoShape 50">
                <a:extLst>
                  <a:ext uri="{FF2B5EF4-FFF2-40B4-BE49-F238E27FC236}">
                    <a16:creationId xmlns:a16="http://schemas.microsoft.com/office/drawing/2014/main" id="{8FC7C861-D466-43FE-8543-9813A3D93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63" name="AutoShape 51">
                <a:extLst>
                  <a:ext uri="{FF2B5EF4-FFF2-40B4-BE49-F238E27FC236}">
                    <a16:creationId xmlns:a16="http://schemas.microsoft.com/office/drawing/2014/main" id="{CC5BEB2F-8658-4503-8E02-979AD51F3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47" name="Freeform 52">
              <a:extLst>
                <a:ext uri="{FF2B5EF4-FFF2-40B4-BE49-F238E27FC236}">
                  <a16:creationId xmlns:a16="http://schemas.microsoft.com/office/drawing/2014/main" id="{5575B467-D7F8-4F3D-8DBE-47097FDC1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" name="Group 53">
              <a:extLst>
                <a:ext uri="{FF2B5EF4-FFF2-40B4-BE49-F238E27FC236}">
                  <a16:creationId xmlns:a16="http://schemas.microsoft.com/office/drawing/2014/main" id="{C110BC87-5076-4A98-B6FB-C29ADB80F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0" name="AutoShape 54">
                <a:extLst>
                  <a:ext uri="{FF2B5EF4-FFF2-40B4-BE49-F238E27FC236}">
                    <a16:creationId xmlns:a16="http://schemas.microsoft.com/office/drawing/2014/main" id="{96743241-FC60-4D5E-BE81-F61F93813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61" name="AutoShape 55">
                <a:extLst>
                  <a:ext uri="{FF2B5EF4-FFF2-40B4-BE49-F238E27FC236}">
                    <a16:creationId xmlns:a16="http://schemas.microsoft.com/office/drawing/2014/main" id="{D83F1FC2-8185-4133-9165-068A869D4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49" name="Rectangle 56">
              <a:extLst>
                <a:ext uri="{FF2B5EF4-FFF2-40B4-BE49-F238E27FC236}">
                  <a16:creationId xmlns:a16="http://schemas.microsoft.com/office/drawing/2014/main" id="{E0D81E31-91DC-47DD-A5C7-0C1919D9A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0" name="Freeform 57">
              <a:extLst>
                <a:ext uri="{FF2B5EF4-FFF2-40B4-BE49-F238E27FC236}">
                  <a16:creationId xmlns:a16="http://schemas.microsoft.com/office/drawing/2014/main" id="{D14B38DB-C805-4B9E-B094-EFD8DC115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58">
              <a:extLst>
                <a:ext uri="{FF2B5EF4-FFF2-40B4-BE49-F238E27FC236}">
                  <a16:creationId xmlns:a16="http://schemas.microsoft.com/office/drawing/2014/main" id="{A4291E21-4ED0-471D-A989-7E52BCE7F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59">
              <a:extLst>
                <a:ext uri="{FF2B5EF4-FFF2-40B4-BE49-F238E27FC236}">
                  <a16:creationId xmlns:a16="http://schemas.microsoft.com/office/drawing/2014/main" id="{E2576D0F-230A-4036-B0C0-188E0300A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3" name="Freeform 60">
              <a:extLst>
                <a:ext uri="{FF2B5EF4-FFF2-40B4-BE49-F238E27FC236}">
                  <a16:creationId xmlns:a16="http://schemas.microsoft.com/office/drawing/2014/main" id="{BF17CDAF-5B77-47CB-8616-DF07A5184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AutoShape 61">
              <a:extLst>
                <a:ext uri="{FF2B5EF4-FFF2-40B4-BE49-F238E27FC236}">
                  <a16:creationId xmlns:a16="http://schemas.microsoft.com/office/drawing/2014/main" id="{C8534209-BB16-4F93-AB8F-1E851F4F9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5" name="AutoShape 62">
              <a:extLst>
                <a:ext uri="{FF2B5EF4-FFF2-40B4-BE49-F238E27FC236}">
                  <a16:creationId xmlns:a16="http://schemas.microsoft.com/office/drawing/2014/main" id="{8F0F3623-9EF6-4F58-97EA-9D08D82B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6" name="Oval 63">
              <a:extLst>
                <a:ext uri="{FF2B5EF4-FFF2-40B4-BE49-F238E27FC236}">
                  <a16:creationId xmlns:a16="http://schemas.microsoft.com/office/drawing/2014/main" id="{9C8F4E51-A2CB-4CD5-871E-167792021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7" name="Oval 64">
              <a:extLst>
                <a:ext uri="{FF2B5EF4-FFF2-40B4-BE49-F238E27FC236}">
                  <a16:creationId xmlns:a16="http://schemas.microsoft.com/office/drawing/2014/main" id="{F7098CCE-A808-4D03-AF51-D772D1DD7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58" name="Oval 65">
              <a:extLst>
                <a:ext uri="{FF2B5EF4-FFF2-40B4-BE49-F238E27FC236}">
                  <a16:creationId xmlns:a16="http://schemas.microsoft.com/office/drawing/2014/main" id="{EBB18FA3-4139-44AA-BC17-CAF9CC126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F75AAA8B-A53A-4835-896A-EA8A23947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FA7B987-269E-4C72-9A7F-D96721799B45}"/>
              </a:ext>
            </a:extLst>
          </p:cNvPr>
          <p:cNvGrpSpPr>
            <a:grpSpLocks/>
          </p:cNvGrpSpPr>
          <p:nvPr/>
        </p:nvGrpSpPr>
        <p:grpSpPr bwMode="auto">
          <a:xfrm>
            <a:off x="6609211" y="1558475"/>
            <a:ext cx="742950" cy="742950"/>
            <a:chOff x="-44" y="1473"/>
            <a:chExt cx="981" cy="1105"/>
          </a:xfrm>
        </p:grpSpPr>
        <p:pic>
          <p:nvPicPr>
            <p:cNvPr id="69" name="Picture 68" descr="desktop_computer_stylized_medium">
              <a:extLst>
                <a:ext uri="{FF2B5EF4-FFF2-40B4-BE49-F238E27FC236}">
                  <a16:creationId xmlns:a16="http://schemas.microsoft.com/office/drawing/2014/main" id="{590EF63D-E643-431A-9625-0622B24FED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2F8F4261-542F-491F-AEFB-1F9E9EFE22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334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</a:rPr>
              <a:t>Example app: UDP client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6CFF83E7-4E5E-4D1B-8DFB-108905213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126" y="1906313"/>
            <a:ext cx="5894388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2800"/>
              </a:lnSpc>
            </a:pPr>
            <a:r>
              <a:rPr lang="en-US" altLang="en-US" dirty="0"/>
              <a:t>from socket import *</a:t>
            </a:r>
          </a:p>
          <a:p>
            <a:pPr>
              <a:lnSpc>
                <a:spcPts val="2800"/>
              </a:lnSpc>
            </a:pPr>
            <a:r>
              <a:rPr lang="en-US" altLang="en-US" dirty="0" err="1"/>
              <a:t>serverName</a:t>
            </a:r>
            <a:r>
              <a:rPr lang="en-US" altLang="en-US" dirty="0"/>
              <a:t> = ‘hostname’</a:t>
            </a:r>
          </a:p>
          <a:p>
            <a:pPr>
              <a:lnSpc>
                <a:spcPts val="2800"/>
              </a:lnSpc>
            </a:pPr>
            <a:r>
              <a:rPr lang="en-US" altLang="en-US" dirty="0" err="1"/>
              <a:t>serverPort</a:t>
            </a:r>
            <a:r>
              <a:rPr lang="en-US" altLang="en-US" dirty="0"/>
              <a:t> = 12000</a:t>
            </a:r>
          </a:p>
          <a:p>
            <a:pPr>
              <a:lnSpc>
                <a:spcPts val="2400"/>
              </a:lnSpc>
            </a:pPr>
            <a:r>
              <a:rPr lang="en-US" altLang="en-US" dirty="0" err="1"/>
              <a:t>clientSocket</a:t>
            </a:r>
            <a:r>
              <a:rPr lang="en-US" altLang="en-US" dirty="0"/>
              <a:t> = socket(AF_INET, </a:t>
            </a:r>
          </a:p>
          <a:p>
            <a:pPr>
              <a:lnSpc>
                <a:spcPts val="2400"/>
              </a:lnSpc>
            </a:pPr>
            <a:r>
              <a:rPr lang="en-US" altLang="en-US" dirty="0"/>
              <a:t>                                   SOCK_DGRAM)</a:t>
            </a:r>
          </a:p>
          <a:p>
            <a:pPr>
              <a:lnSpc>
                <a:spcPts val="2800"/>
              </a:lnSpc>
            </a:pPr>
            <a:r>
              <a:rPr lang="en-US" altLang="en-US" dirty="0"/>
              <a:t>message = </a:t>
            </a:r>
            <a:r>
              <a:rPr lang="en-US" altLang="en-US" dirty="0" err="1"/>
              <a:t>raw_input</a:t>
            </a:r>
            <a:r>
              <a:rPr lang="en-US" altLang="en-US" dirty="0"/>
              <a:t>(’Input lowercase sentence:’)</a:t>
            </a:r>
          </a:p>
          <a:p>
            <a:pPr>
              <a:lnSpc>
                <a:spcPts val="2800"/>
              </a:lnSpc>
            </a:pPr>
            <a:r>
              <a:rPr lang="en-US" altLang="en-US" dirty="0" err="1"/>
              <a:t>clientSocket.sendto</a:t>
            </a:r>
            <a:r>
              <a:rPr lang="en-US" altLang="en-US" sz="1800" dirty="0"/>
              <a:t>(</a:t>
            </a:r>
            <a:r>
              <a:rPr lang="en-US" altLang="en-US" sz="1800" dirty="0" err="1"/>
              <a:t>message.encode</a:t>
            </a:r>
            <a:r>
              <a:rPr lang="en-US" altLang="en-US" sz="1800" dirty="0"/>
              <a:t>(),</a:t>
            </a:r>
          </a:p>
          <a:p>
            <a:pPr>
              <a:lnSpc>
                <a:spcPts val="2800"/>
              </a:lnSpc>
            </a:pPr>
            <a:r>
              <a:rPr lang="en-US" altLang="en-US" sz="1800" dirty="0"/>
              <a:t>                                      (</a:t>
            </a:r>
            <a:r>
              <a:rPr lang="en-US" altLang="en-US" sz="1800" dirty="0" err="1"/>
              <a:t>serverName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serverPort</a:t>
            </a:r>
            <a:r>
              <a:rPr lang="en-US" altLang="en-US" sz="1800" dirty="0"/>
              <a:t>))</a:t>
            </a:r>
          </a:p>
          <a:p>
            <a:pPr>
              <a:lnSpc>
                <a:spcPts val="2800"/>
              </a:lnSpc>
            </a:pPr>
            <a:r>
              <a:rPr lang="en-US" altLang="en-US" dirty="0" err="1"/>
              <a:t>modifiedMessage</a:t>
            </a:r>
            <a:r>
              <a:rPr lang="en-US" altLang="en-US" dirty="0"/>
              <a:t>, </a:t>
            </a:r>
            <a:r>
              <a:rPr lang="en-US" altLang="en-US" dirty="0" err="1"/>
              <a:t>serverAddress</a:t>
            </a:r>
            <a:r>
              <a:rPr lang="en-US" altLang="en-US" dirty="0"/>
              <a:t> = </a:t>
            </a:r>
          </a:p>
          <a:p>
            <a:pPr>
              <a:lnSpc>
                <a:spcPts val="2800"/>
              </a:lnSpc>
            </a:pPr>
            <a:r>
              <a:rPr lang="en-US" altLang="en-US" dirty="0"/>
              <a:t>                                   </a:t>
            </a:r>
            <a:r>
              <a:rPr lang="en-US" altLang="en-US" dirty="0" err="1"/>
              <a:t>clientSocket.recvfrom</a:t>
            </a:r>
            <a:r>
              <a:rPr lang="en-US" altLang="en-US" dirty="0"/>
              <a:t>(2048)</a:t>
            </a:r>
          </a:p>
          <a:p>
            <a:pPr>
              <a:lnSpc>
                <a:spcPts val="2800"/>
              </a:lnSpc>
            </a:pPr>
            <a:r>
              <a:rPr lang="en-US" altLang="en-US" dirty="0"/>
              <a:t>print </a:t>
            </a:r>
            <a:r>
              <a:rPr lang="en-US" altLang="en-US" dirty="0" err="1"/>
              <a:t>modifiedMessage.decode</a:t>
            </a:r>
            <a:r>
              <a:rPr lang="en-US" altLang="en-US" dirty="0"/>
              <a:t>()</a:t>
            </a:r>
          </a:p>
          <a:p>
            <a:pPr>
              <a:lnSpc>
                <a:spcPts val="2800"/>
              </a:lnSpc>
            </a:pPr>
            <a:r>
              <a:rPr lang="en-US" altLang="en-US" dirty="0" err="1"/>
              <a:t>clientSocket.close</a:t>
            </a:r>
            <a:r>
              <a:rPr lang="en-US" altLang="en-US" dirty="0"/>
              <a:t>()</a:t>
            </a: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C3DFF53F-5DBC-4991-9755-7867D50FF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9826" y="1423713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i="1">
                <a:solidFill>
                  <a:srgbClr val="CC0000"/>
                </a:solidFill>
              </a:rPr>
              <a:t>Python UDPClient</a:t>
            </a:r>
          </a:p>
        </p:txBody>
      </p:sp>
      <p:grpSp>
        <p:nvGrpSpPr>
          <p:cNvPr id="11" name="Group 46">
            <a:extLst>
              <a:ext uri="{FF2B5EF4-FFF2-40B4-BE49-F238E27FC236}">
                <a16:creationId xmlns:a16="http://schemas.microsoft.com/office/drawing/2014/main" id="{38BDE50A-9A5D-432A-9F1A-EBFE468661A1}"/>
              </a:ext>
            </a:extLst>
          </p:cNvPr>
          <p:cNvGrpSpPr>
            <a:grpSpLocks/>
          </p:cNvGrpSpPr>
          <p:nvPr/>
        </p:nvGrpSpPr>
        <p:grpSpPr bwMode="auto">
          <a:xfrm>
            <a:off x="1409744" y="1963666"/>
            <a:ext cx="3023734" cy="297517"/>
            <a:chOff x="-242132" y="1766968"/>
            <a:chExt cx="3023579" cy="298280"/>
          </a:xfrm>
        </p:grpSpPr>
        <p:sp>
          <p:nvSpPr>
            <p:cNvPr id="12" name="TextBox 3">
              <a:extLst>
                <a:ext uri="{FF2B5EF4-FFF2-40B4-BE49-F238E27FC236}">
                  <a16:creationId xmlns:a16="http://schemas.microsoft.com/office/drawing/2014/main" id="{89A8E5B8-9110-40F8-A925-EBBE817F6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42132" y="1766968"/>
              <a:ext cx="3023579" cy="298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ts val="1600"/>
                </a:lnSpc>
              </a:pPr>
              <a:r>
                <a:rPr lang="en-US" altLang="en-US" sz="1400" dirty="0">
                  <a:solidFill>
                    <a:srgbClr val="000099"/>
                  </a:solidFill>
                </a:rPr>
                <a:t>include Python’s socket library</a:t>
              </a:r>
            </a:p>
          </p:txBody>
        </p:sp>
        <p:cxnSp>
          <p:nvCxnSpPr>
            <p:cNvPr id="14" name="Straight Connector 10">
              <a:extLst>
                <a:ext uri="{FF2B5EF4-FFF2-40B4-BE49-F238E27FC236}">
                  <a16:creationId xmlns:a16="http://schemas.microsoft.com/office/drawing/2014/main" id="{26284151-0899-4508-8857-D46F638D22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09371" y="1930400"/>
              <a:ext cx="370329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" name="Group 47">
            <a:extLst>
              <a:ext uri="{FF2B5EF4-FFF2-40B4-BE49-F238E27FC236}">
                <a16:creationId xmlns:a16="http://schemas.microsoft.com/office/drawing/2014/main" id="{BCDE5528-2BDE-47AD-A984-3E40DB7C8323}"/>
              </a:ext>
            </a:extLst>
          </p:cNvPr>
          <p:cNvGrpSpPr>
            <a:grpSpLocks/>
          </p:cNvGrpSpPr>
          <p:nvPr/>
        </p:nvGrpSpPr>
        <p:grpSpPr bwMode="auto">
          <a:xfrm>
            <a:off x="1489798" y="2998275"/>
            <a:ext cx="2943680" cy="523875"/>
            <a:chOff x="588094" y="2905531"/>
            <a:chExt cx="2271818" cy="523220"/>
          </a:xfrm>
        </p:grpSpPr>
        <p:sp>
          <p:nvSpPr>
            <p:cNvPr id="16" name="TextBox 31">
              <a:extLst>
                <a:ext uri="{FF2B5EF4-FFF2-40B4-BE49-F238E27FC236}">
                  <a16:creationId xmlns:a16="http://schemas.microsoft.com/office/drawing/2014/main" id="{33306233-FD2C-4B1E-9565-0C0CF11BE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094" y="2905531"/>
              <a:ext cx="227181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dirty="0">
                  <a:solidFill>
                    <a:srgbClr val="000099"/>
                  </a:solidFill>
                </a:rPr>
                <a:t>create UDP socket for server</a:t>
              </a:r>
            </a:p>
          </p:txBody>
        </p:sp>
        <p:cxnSp>
          <p:nvCxnSpPr>
            <p:cNvPr id="17" name="Straight Connector 32">
              <a:extLst>
                <a:ext uri="{FF2B5EF4-FFF2-40B4-BE49-F238E27FC236}">
                  <a16:creationId xmlns:a16="http://schemas.microsoft.com/office/drawing/2014/main" id="{A91660B9-5621-4858-B139-806C261FE2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88965" y="3080272"/>
              <a:ext cx="288707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48">
            <a:extLst>
              <a:ext uri="{FF2B5EF4-FFF2-40B4-BE49-F238E27FC236}">
                <a16:creationId xmlns:a16="http://schemas.microsoft.com/office/drawing/2014/main" id="{DE091849-53AF-4A72-8340-C95457C8A89F}"/>
              </a:ext>
            </a:extLst>
          </p:cNvPr>
          <p:cNvGrpSpPr>
            <a:grpSpLocks/>
          </p:cNvGrpSpPr>
          <p:nvPr/>
        </p:nvGrpSpPr>
        <p:grpSpPr bwMode="auto">
          <a:xfrm>
            <a:off x="1941885" y="3664103"/>
            <a:ext cx="2943680" cy="297517"/>
            <a:chOff x="320502" y="3822598"/>
            <a:chExt cx="2944213" cy="297415"/>
          </a:xfrm>
        </p:grpSpPr>
        <p:sp>
          <p:nvSpPr>
            <p:cNvPr id="19" name="TextBox 34">
              <a:extLst>
                <a:ext uri="{FF2B5EF4-FFF2-40B4-BE49-F238E27FC236}">
                  <a16:creationId xmlns:a16="http://schemas.microsoft.com/office/drawing/2014/main" id="{72B77673-69D1-4DD5-85F9-7DA395CE8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502" y="3822598"/>
              <a:ext cx="2944213" cy="297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ts val="1600"/>
                </a:lnSpc>
              </a:pPr>
              <a:r>
                <a:rPr lang="en-US" altLang="en-US" sz="1400" dirty="0">
                  <a:solidFill>
                    <a:srgbClr val="000099"/>
                  </a:solidFill>
                </a:rPr>
                <a:t>get user keyboard input </a:t>
              </a:r>
            </a:p>
          </p:txBody>
        </p:sp>
        <p:cxnSp>
          <p:nvCxnSpPr>
            <p:cNvPr id="20" name="Straight Connector 35">
              <a:extLst>
                <a:ext uri="{FF2B5EF4-FFF2-40B4-BE49-F238E27FC236}">
                  <a16:creationId xmlns:a16="http://schemas.microsoft.com/office/drawing/2014/main" id="{3D683594-356D-49F0-AD5E-0FCDD1FF35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40360" y="3968752"/>
              <a:ext cx="381069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49">
            <a:extLst>
              <a:ext uri="{FF2B5EF4-FFF2-40B4-BE49-F238E27FC236}">
                <a16:creationId xmlns:a16="http://schemas.microsoft.com/office/drawing/2014/main" id="{2139AD1E-81F2-43C5-B908-E0607DC65FC5}"/>
              </a:ext>
            </a:extLst>
          </p:cNvPr>
          <p:cNvGrpSpPr>
            <a:grpSpLocks/>
          </p:cNvGrpSpPr>
          <p:nvPr/>
        </p:nvGrpSpPr>
        <p:grpSpPr bwMode="auto">
          <a:xfrm>
            <a:off x="143602" y="4010323"/>
            <a:ext cx="4177978" cy="523220"/>
            <a:chOff x="-1456351" y="4093783"/>
            <a:chExt cx="4178435" cy="521912"/>
          </a:xfrm>
        </p:grpSpPr>
        <p:sp>
          <p:nvSpPr>
            <p:cNvPr id="22" name="TextBox 36">
              <a:extLst>
                <a:ext uri="{FF2B5EF4-FFF2-40B4-BE49-F238E27FC236}">
                  <a16:creationId xmlns:a16="http://schemas.microsoft.com/office/drawing/2014/main" id="{9C2A935C-ED11-4749-BE6F-242482D28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456351" y="4093783"/>
              <a:ext cx="3923824" cy="521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dirty="0">
                  <a:solidFill>
                    <a:srgbClr val="000099"/>
                  </a:solidFill>
                </a:rPr>
                <a:t>attach server name, port to message; send into socket</a:t>
              </a:r>
            </a:p>
          </p:txBody>
        </p:sp>
        <p:cxnSp>
          <p:nvCxnSpPr>
            <p:cNvPr id="23" name="Straight Connector 39">
              <a:extLst>
                <a:ext uri="{FF2B5EF4-FFF2-40B4-BE49-F238E27FC236}">
                  <a16:creationId xmlns:a16="http://schemas.microsoft.com/office/drawing/2014/main" id="{14C65933-A4F5-4329-B33F-F4092E64FE2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60668" y="4261938"/>
              <a:ext cx="361416" cy="557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55">
            <a:extLst>
              <a:ext uri="{FF2B5EF4-FFF2-40B4-BE49-F238E27FC236}">
                <a16:creationId xmlns:a16="http://schemas.microsoft.com/office/drawing/2014/main" id="{F65FA94F-2C35-48A6-9F7B-8489BCFB0F74}"/>
              </a:ext>
            </a:extLst>
          </p:cNvPr>
          <p:cNvGrpSpPr>
            <a:grpSpLocks/>
          </p:cNvGrpSpPr>
          <p:nvPr/>
        </p:nvGrpSpPr>
        <p:grpSpPr bwMode="auto">
          <a:xfrm>
            <a:off x="599000" y="5411634"/>
            <a:ext cx="3787622" cy="307776"/>
            <a:chOff x="-1061954" y="5487008"/>
            <a:chExt cx="3788048" cy="307391"/>
          </a:xfrm>
        </p:grpSpPr>
        <p:sp>
          <p:nvSpPr>
            <p:cNvPr id="25" name="TextBox 61">
              <a:extLst>
                <a:ext uri="{FF2B5EF4-FFF2-40B4-BE49-F238E27FC236}">
                  <a16:creationId xmlns:a16="http://schemas.microsoft.com/office/drawing/2014/main" id="{1C6460CB-A0BD-4AEC-8098-4FE986584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061954" y="5487008"/>
              <a:ext cx="3684841" cy="307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dirty="0">
                  <a:solidFill>
                    <a:srgbClr val="000099"/>
                  </a:solidFill>
                </a:rPr>
                <a:t>print out received string and close socket</a:t>
              </a:r>
            </a:p>
          </p:txBody>
        </p:sp>
        <p:cxnSp>
          <p:nvCxnSpPr>
            <p:cNvPr id="26" name="Straight Connector 62">
              <a:extLst>
                <a:ext uri="{FF2B5EF4-FFF2-40B4-BE49-F238E27FC236}">
                  <a16:creationId xmlns:a16="http://schemas.microsoft.com/office/drawing/2014/main" id="{FB109AD9-1FD6-4A78-944C-EC0DD4D869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09661" y="5657831"/>
              <a:ext cx="416433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" name="Group 54">
            <a:extLst>
              <a:ext uri="{FF2B5EF4-FFF2-40B4-BE49-F238E27FC236}">
                <a16:creationId xmlns:a16="http://schemas.microsoft.com/office/drawing/2014/main" id="{02B056A9-72A5-4546-982D-0A4E90FE307B}"/>
              </a:ext>
            </a:extLst>
          </p:cNvPr>
          <p:cNvGrpSpPr>
            <a:grpSpLocks/>
          </p:cNvGrpSpPr>
          <p:nvPr/>
        </p:nvGrpSpPr>
        <p:grpSpPr bwMode="auto">
          <a:xfrm>
            <a:off x="342383" y="4571818"/>
            <a:ext cx="4091095" cy="421119"/>
            <a:chOff x="-1241909" y="4530536"/>
            <a:chExt cx="4090757" cy="421402"/>
          </a:xfrm>
        </p:grpSpPr>
        <p:sp>
          <p:nvSpPr>
            <p:cNvPr id="28" name="TextBox 56">
              <a:extLst>
                <a:ext uri="{FF2B5EF4-FFF2-40B4-BE49-F238E27FC236}">
                  <a16:creationId xmlns:a16="http://schemas.microsoft.com/office/drawing/2014/main" id="{A301EC85-CDC6-4303-A9CD-301F2567A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41909" y="4643955"/>
              <a:ext cx="4090757" cy="30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dirty="0">
                  <a:solidFill>
                    <a:srgbClr val="000099"/>
                  </a:solidFill>
                </a:rPr>
                <a:t>read reply characters from socket into string</a:t>
              </a:r>
            </a:p>
          </p:txBody>
        </p:sp>
        <p:cxnSp>
          <p:nvCxnSpPr>
            <p:cNvPr id="29" name="Straight Connector 59">
              <a:extLst>
                <a:ext uri="{FF2B5EF4-FFF2-40B4-BE49-F238E27FC236}">
                  <a16:creationId xmlns:a16="http://schemas.microsoft.com/office/drawing/2014/main" id="{53713331-0BB0-4650-8477-5EB44EEC2F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415586" y="4830837"/>
              <a:ext cx="327418" cy="41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Box 53">
              <a:extLst>
                <a:ext uri="{FF2B5EF4-FFF2-40B4-BE49-F238E27FC236}">
                  <a16:creationId xmlns:a16="http://schemas.microsoft.com/office/drawing/2014/main" id="{B816AA02-6380-4C21-8D69-2A5D34A504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57119" y="4530536"/>
              <a:ext cx="18466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686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C4DD46-33D5-4103-8B7B-4D9A0059418D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</a:rPr>
              <a:t>Example app: UDP server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17FDB3C1-499C-47EA-BDA0-46A1E75ED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319" y="1503225"/>
            <a:ext cx="27863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i="1" dirty="0">
                <a:solidFill>
                  <a:srgbClr val="CC0000"/>
                </a:solidFill>
              </a:rPr>
              <a:t>Python </a:t>
            </a:r>
            <a:r>
              <a:rPr lang="en-US" altLang="en-US" sz="2400" i="1" dirty="0" err="1">
                <a:solidFill>
                  <a:srgbClr val="CC0000"/>
                </a:solidFill>
              </a:rPr>
              <a:t>UDPServer</a:t>
            </a:r>
            <a:endParaRPr lang="en-US" altLang="en-US" sz="2400" i="1" dirty="0">
              <a:solidFill>
                <a:srgbClr val="CC0000"/>
              </a:solidFill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35DE3B41-2CCC-49C4-A635-73683C481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319" y="2042458"/>
            <a:ext cx="6143625" cy="400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2800"/>
              </a:lnSpc>
            </a:pPr>
            <a:r>
              <a:rPr lang="en-US" altLang="en-US"/>
              <a:t>from socket import *</a:t>
            </a:r>
          </a:p>
          <a:p>
            <a:pPr>
              <a:lnSpc>
                <a:spcPts val="2800"/>
              </a:lnSpc>
            </a:pPr>
            <a:r>
              <a:rPr lang="en-US" altLang="en-US"/>
              <a:t>serverPort = 12000</a:t>
            </a:r>
          </a:p>
          <a:p>
            <a:pPr>
              <a:lnSpc>
                <a:spcPts val="2800"/>
              </a:lnSpc>
            </a:pPr>
            <a:r>
              <a:rPr lang="en-US" altLang="en-US"/>
              <a:t>serverSocket = socket(AF_INET, SOCK_DGRAM)</a:t>
            </a:r>
          </a:p>
          <a:p>
            <a:pPr>
              <a:lnSpc>
                <a:spcPts val="2800"/>
              </a:lnSpc>
            </a:pPr>
            <a:r>
              <a:rPr lang="en-US" altLang="en-US"/>
              <a:t>serverSocket.bind((</a:t>
            </a:r>
            <a:r>
              <a:rPr lang="fr-FR" altLang="en-US"/>
              <a:t>''</a:t>
            </a:r>
            <a:r>
              <a:rPr lang="en-US" altLang="en-US"/>
              <a:t>, serverPort))</a:t>
            </a:r>
          </a:p>
          <a:p>
            <a:pPr>
              <a:lnSpc>
                <a:spcPts val="2800"/>
              </a:lnSpc>
            </a:pPr>
            <a:r>
              <a:rPr lang="en-US" altLang="en-US"/>
              <a:t>print (</a:t>
            </a:r>
            <a:r>
              <a:rPr lang="ja-JP" altLang="en-US"/>
              <a:t>“</a:t>
            </a:r>
            <a:r>
              <a:rPr lang="en-US" altLang="ja-JP" i="1"/>
              <a:t>The server is ready to receive</a:t>
            </a:r>
            <a:r>
              <a:rPr lang="en-US" altLang="en-US"/>
              <a:t>”</a:t>
            </a:r>
            <a:r>
              <a:rPr lang="en-US" altLang="ja-JP"/>
              <a:t>)</a:t>
            </a:r>
          </a:p>
          <a:p>
            <a:pPr>
              <a:lnSpc>
                <a:spcPts val="2800"/>
              </a:lnSpc>
            </a:pPr>
            <a:r>
              <a:rPr lang="en-US" altLang="en-US"/>
              <a:t>while True:</a:t>
            </a:r>
          </a:p>
          <a:p>
            <a:pPr>
              <a:lnSpc>
                <a:spcPts val="2400"/>
              </a:lnSpc>
            </a:pPr>
            <a:r>
              <a:rPr lang="en-US" altLang="en-US" sz="1800"/>
              <a:t>    message, clientAddress = serverSocket.recvfrom(2048)</a:t>
            </a:r>
          </a:p>
          <a:p>
            <a:pPr>
              <a:lnSpc>
                <a:spcPts val="2400"/>
              </a:lnSpc>
            </a:pPr>
            <a:r>
              <a:rPr lang="en-US" altLang="en-US" sz="1800"/>
              <a:t>    modifiedMessage = message.decode().upper()</a:t>
            </a:r>
          </a:p>
          <a:p>
            <a:pPr>
              <a:lnSpc>
                <a:spcPts val="2400"/>
              </a:lnSpc>
            </a:pPr>
            <a:r>
              <a:rPr lang="en-US" altLang="en-US" sz="1800"/>
              <a:t>    serverSocket.sendto(modifiedMessage.encode(),</a:t>
            </a:r>
          </a:p>
          <a:p>
            <a:pPr>
              <a:lnSpc>
                <a:spcPts val="2400"/>
              </a:lnSpc>
            </a:pPr>
            <a:r>
              <a:rPr lang="en-US" altLang="en-US" sz="1800"/>
              <a:t>                                      clientAddress)</a:t>
            </a:r>
          </a:p>
        </p:txBody>
      </p:sp>
      <p:grpSp>
        <p:nvGrpSpPr>
          <p:cNvPr id="12" name="Group 13">
            <a:extLst>
              <a:ext uri="{FF2B5EF4-FFF2-40B4-BE49-F238E27FC236}">
                <a16:creationId xmlns:a16="http://schemas.microsoft.com/office/drawing/2014/main" id="{E768EA02-D9C4-46DF-BFD0-CAED1B7B1B9D}"/>
              </a:ext>
            </a:extLst>
          </p:cNvPr>
          <p:cNvGrpSpPr>
            <a:grpSpLocks/>
          </p:cNvGrpSpPr>
          <p:nvPr/>
        </p:nvGrpSpPr>
        <p:grpSpPr bwMode="auto">
          <a:xfrm>
            <a:off x="2279492" y="2824387"/>
            <a:ext cx="2558753" cy="307975"/>
            <a:chOff x="732830" y="2581901"/>
            <a:chExt cx="2559082" cy="307777"/>
          </a:xfrm>
        </p:grpSpPr>
        <p:sp>
          <p:nvSpPr>
            <p:cNvPr id="14" name="TextBox 31">
              <a:extLst>
                <a:ext uri="{FF2B5EF4-FFF2-40B4-BE49-F238E27FC236}">
                  <a16:creationId xmlns:a16="http://schemas.microsoft.com/office/drawing/2014/main" id="{072E21F5-4781-44A2-9A51-1BCA97A7D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830" y="2581901"/>
              <a:ext cx="255908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dirty="0">
                  <a:solidFill>
                    <a:srgbClr val="000099"/>
                  </a:solidFill>
                </a:rPr>
                <a:t>create UDP socket</a:t>
              </a:r>
            </a:p>
          </p:txBody>
        </p:sp>
        <p:cxnSp>
          <p:nvCxnSpPr>
            <p:cNvPr id="15" name="Straight Connector 32">
              <a:extLst>
                <a:ext uri="{FF2B5EF4-FFF2-40B4-BE49-F238E27FC236}">
                  <a16:creationId xmlns:a16="http://schemas.microsoft.com/office/drawing/2014/main" id="{E496703E-D13D-4463-AB9A-4B2B686E1F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94178" y="2749550"/>
              <a:ext cx="358094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55B3452B-09AA-4C7D-867E-1B06D7E6B0C8}"/>
              </a:ext>
            </a:extLst>
          </p:cNvPr>
          <p:cNvGrpSpPr>
            <a:grpSpLocks/>
          </p:cNvGrpSpPr>
          <p:nvPr/>
        </p:nvGrpSpPr>
        <p:grpSpPr bwMode="auto">
          <a:xfrm>
            <a:off x="700463" y="3188436"/>
            <a:ext cx="3605785" cy="307777"/>
            <a:chOff x="-896820" y="3018353"/>
            <a:chExt cx="3607385" cy="307392"/>
          </a:xfrm>
        </p:grpSpPr>
        <p:sp>
          <p:nvSpPr>
            <p:cNvPr id="17" name="TextBox 26">
              <a:extLst>
                <a:ext uri="{FF2B5EF4-FFF2-40B4-BE49-F238E27FC236}">
                  <a16:creationId xmlns:a16="http://schemas.microsoft.com/office/drawing/2014/main" id="{35AAE529-4C2D-4F78-94F7-A0B1D8FC27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96820" y="3018353"/>
              <a:ext cx="3607385" cy="307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dirty="0">
                  <a:solidFill>
                    <a:srgbClr val="000099"/>
                  </a:solidFill>
                </a:rPr>
                <a:t>bind socket to local port number 12000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500C0E-19A1-4272-A620-D260A711534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75948" y="3171825"/>
              <a:ext cx="334255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" name="Group 15">
            <a:extLst>
              <a:ext uri="{FF2B5EF4-FFF2-40B4-BE49-F238E27FC236}">
                <a16:creationId xmlns:a16="http://schemas.microsoft.com/office/drawing/2014/main" id="{1413D61F-A043-45E5-BE4E-4C06A9A5D8CC}"/>
              </a:ext>
            </a:extLst>
          </p:cNvPr>
          <p:cNvGrpSpPr>
            <a:grpSpLocks/>
          </p:cNvGrpSpPr>
          <p:nvPr/>
        </p:nvGrpSpPr>
        <p:grpSpPr bwMode="auto">
          <a:xfrm>
            <a:off x="2810665" y="3905368"/>
            <a:ext cx="1488056" cy="298450"/>
            <a:chOff x="1222134" y="3803733"/>
            <a:chExt cx="1488522" cy="299227"/>
          </a:xfrm>
        </p:grpSpPr>
        <p:sp>
          <p:nvSpPr>
            <p:cNvPr id="20" name="TextBox 34">
              <a:extLst>
                <a:ext uri="{FF2B5EF4-FFF2-40B4-BE49-F238E27FC236}">
                  <a16:creationId xmlns:a16="http://schemas.microsoft.com/office/drawing/2014/main" id="{37180BE9-2BC2-4EA4-9E5F-590FA0B98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2134" y="3803733"/>
              <a:ext cx="1194763" cy="299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ts val="1600"/>
                </a:lnSpc>
              </a:pPr>
              <a:r>
                <a:rPr lang="en-US" altLang="en-US" sz="1400" dirty="0">
                  <a:solidFill>
                    <a:srgbClr val="000099"/>
                  </a:solidFill>
                </a:rPr>
                <a:t>loop forever</a:t>
              </a:r>
            </a:p>
          </p:txBody>
        </p:sp>
        <p:cxnSp>
          <p:nvCxnSpPr>
            <p:cNvPr id="21" name="Straight Connector 35">
              <a:extLst>
                <a:ext uri="{FF2B5EF4-FFF2-40B4-BE49-F238E27FC236}">
                  <a16:creationId xmlns:a16="http://schemas.microsoft.com/office/drawing/2014/main" id="{1F53E605-0AB9-4124-A279-D8DEAB28E8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67604" y="3964781"/>
              <a:ext cx="343052" cy="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Group 17">
            <a:extLst>
              <a:ext uri="{FF2B5EF4-FFF2-40B4-BE49-F238E27FC236}">
                <a16:creationId xmlns:a16="http://schemas.microsoft.com/office/drawing/2014/main" id="{1B008215-EAA7-4263-A40B-EBDEE61F8F4E}"/>
              </a:ext>
            </a:extLst>
          </p:cNvPr>
          <p:cNvGrpSpPr>
            <a:grpSpLocks/>
          </p:cNvGrpSpPr>
          <p:nvPr/>
        </p:nvGrpSpPr>
        <p:grpSpPr bwMode="auto">
          <a:xfrm>
            <a:off x="230664" y="4226629"/>
            <a:ext cx="4068011" cy="502702"/>
            <a:chOff x="-1394433" y="3835897"/>
            <a:chExt cx="4067973" cy="502591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0952DA04-F3FC-4576-9384-E73076C4E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94433" y="3835897"/>
              <a:ext cx="3841634" cy="502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ts val="1600"/>
                </a:lnSpc>
              </a:pPr>
              <a:r>
                <a:rPr lang="en-US" altLang="en-US" sz="1400" dirty="0">
                  <a:solidFill>
                    <a:srgbClr val="000099"/>
                  </a:solidFill>
                </a:rPr>
                <a:t>Read from UDP socket into message, getting client’s address (client IP and port)</a:t>
              </a:r>
            </a:p>
          </p:txBody>
        </p:sp>
        <p:cxnSp>
          <p:nvCxnSpPr>
            <p:cNvPr id="24" name="Straight Connector 39">
              <a:extLst>
                <a:ext uri="{FF2B5EF4-FFF2-40B4-BE49-F238E27FC236}">
                  <a16:creationId xmlns:a16="http://schemas.microsoft.com/office/drawing/2014/main" id="{967FB29F-AF0A-470F-9584-914BF617F99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30643" y="3987004"/>
              <a:ext cx="342897" cy="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" name="Group 18">
            <a:extLst>
              <a:ext uri="{FF2B5EF4-FFF2-40B4-BE49-F238E27FC236}">
                <a16:creationId xmlns:a16="http://schemas.microsoft.com/office/drawing/2014/main" id="{AE06535A-7EBA-44B8-BA9A-A0C286959970}"/>
              </a:ext>
            </a:extLst>
          </p:cNvPr>
          <p:cNvGrpSpPr>
            <a:grpSpLocks/>
          </p:cNvGrpSpPr>
          <p:nvPr/>
        </p:nvGrpSpPr>
        <p:grpSpPr bwMode="auto">
          <a:xfrm>
            <a:off x="545893" y="4863442"/>
            <a:ext cx="3841670" cy="307777"/>
            <a:chOff x="-1179917" y="4521468"/>
            <a:chExt cx="3842964" cy="307392"/>
          </a:xfrm>
        </p:grpSpPr>
        <p:sp>
          <p:nvSpPr>
            <p:cNvPr id="26" name="TextBox 61">
              <a:extLst>
                <a:ext uri="{FF2B5EF4-FFF2-40B4-BE49-F238E27FC236}">
                  <a16:creationId xmlns:a16="http://schemas.microsoft.com/office/drawing/2014/main" id="{8D8AE2A0-D688-4245-9F9B-B22E522A1B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79917" y="4521468"/>
              <a:ext cx="3842964" cy="307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dirty="0">
                  <a:solidFill>
                    <a:srgbClr val="000099"/>
                  </a:solidFill>
                </a:rPr>
                <a:t>send upper case string back to this client</a:t>
              </a:r>
            </a:p>
          </p:txBody>
        </p:sp>
        <p:cxnSp>
          <p:nvCxnSpPr>
            <p:cNvPr id="27" name="Straight Connector 62">
              <a:extLst>
                <a:ext uri="{FF2B5EF4-FFF2-40B4-BE49-F238E27FC236}">
                  <a16:creationId xmlns:a16="http://schemas.microsoft.com/office/drawing/2014/main" id="{CD19583B-E5C1-4322-88A6-DEB82D5BC3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17617" y="4675165"/>
              <a:ext cx="356512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7895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3775</TotalTime>
  <Words>607</Words>
  <Application>Microsoft Office PowerPoint</Application>
  <PresentationFormat>Widescreen</PresentationFormat>
  <Paragraphs>142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Gill Sans MT</vt:lpstr>
      <vt:lpstr>Tahoma</vt:lpstr>
      <vt:lpstr>Times New Roman</vt:lpstr>
      <vt:lpstr>Wingdings</vt:lpstr>
      <vt:lpstr>ZapfDingbats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Sivaraman Eswaran</cp:lastModifiedBy>
  <cp:revision>844</cp:revision>
  <dcterms:created xsi:type="dcterms:W3CDTF">2020-06-03T14:19:11Z</dcterms:created>
  <dcterms:modified xsi:type="dcterms:W3CDTF">2020-09-10T06:25:40Z</dcterms:modified>
</cp:coreProperties>
</file>