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1134" r:id="rId4"/>
    <p:sldId id="1121" r:id="rId5"/>
    <p:sldId id="1148" r:id="rId6"/>
    <p:sldId id="1122" r:id="rId7"/>
    <p:sldId id="1130" r:id="rId8"/>
    <p:sldId id="1131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270868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 NETWORKS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339681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B93A8-5B29-4B07-8557-A5C8E3447A5B}"/>
              </a:ext>
            </a:extLst>
          </p:cNvPr>
          <p:cNvSpPr/>
          <p:nvPr/>
        </p:nvSpPr>
        <p:spPr>
          <a:xfrm>
            <a:off x="4781916" y="364266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7D630D-9121-4D21-9733-6D290170702B}"/>
              </a:ext>
            </a:extLst>
          </p:cNvPr>
          <p:cNvSpPr/>
          <p:nvPr/>
        </p:nvSpPr>
        <p:spPr>
          <a:xfrm>
            <a:off x="4781916" y="4040269"/>
            <a:ext cx="6575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COMPUTER NETWORKS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Application Layer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FBC7444-C94F-4053-9066-97C9DF2677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348ABF-6C42-4635-8B37-372575A445E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50BF6-0D8C-4F57-A048-F0EB869D7D5E}"/>
              </a:ext>
            </a:extLst>
          </p:cNvPr>
          <p:cNvCxnSpPr>
            <a:cxnSpLocks/>
          </p:cNvCxnSpPr>
          <p:nvPr/>
        </p:nvCxnSpPr>
        <p:spPr>
          <a:xfrm>
            <a:off x="-8308" y="854815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>
            <a:extLst>
              <a:ext uri="{FF2B5EF4-FFF2-40B4-BE49-F238E27FC236}">
                <a16:creationId xmlns:a16="http://schemas.microsoft.com/office/drawing/2014/main" id="{4A497E67-3B4E-4A02-A101-B836BE7FB52F}"/>
              </a:ext>
            </a:extLst>
          </p:cNvPr>
          <p:cNvSpPr txBox="1">
            <a:spLocks noChangeArrowheads="1"/>
          </p:cNvSpPr>
          <p:nvPr/>
        </p:nvSpPr>
        <p:spPr>
          <a:xfrm>
            <a:off x="310549" y="1868852"/>
            <a:ext cx="8300052" cy="4452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2.1 Principles of Network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2.2 Web, HTTP and HTTPS 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2.3 The Domain Name System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2.4 P2P Applications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altLang="en-US" dirty="0">
                <a:solidFill>
                  <a:srgbClr val="000099"/>
                </a:solidFill>
              </a:rPr>
              <a:t>2.5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/>
              <a:t>Socket Programming with TCP &amp; UDP</a:t>
            </a:r>
          </a:p>
          <a:p>
            <a:pPr marL="0" lvl="1" indent="0">
              <a:spcBef>
                <a:spcPts val="1000"/>
              </a:spcBef>
              <a:buClr>
                <a:schemeClr val="bg1">
                  <a:lumMod val="75000"/>
                </a:schemeClr>
              </a:buClr>
              <a:buNone/>
              <a:defRPr/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2.6 Other Application Layer Protocols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04350F-C03E-475C-9CD1-82015694AA61}"/>
              </a:ext>
            </a:extLst>
          </p:cNvPr>
          <p:cNvSpPr/>
          <p:nvPr/>
        </p:nvSpPr>
        <p:spPr>
          <a:xfrm>
            <a:off x="393111" y="1126730"/>
            <a:ext cx="3457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Unit – 2 Application Layer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7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Socket programming with TCP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6535934-1158-4BFA-B06B-5C9F4B59D50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58250" y="1482289"/>
            <a:ext cx="4335887" cy="509053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must contact server</a:t>
            </a:r>
          </a:p>
          <a:p>
            <a:pPr marL="466725" indent="-233363"/>
            <a:r>
              <a:rPr lang="en-US" altLang="en-US" sz="2000" dirty="0">
                <a:ea typeface="ＭＳ Ｐゴシック" panose="020B0600070205080204" pitchFamily="34" charset="-128"/>
              </a:rPr>
              <a:t>server process must first be running</a:t>
            </a:r>
          </a:p>
          <a:p>
            <a:pPr marL="466725" indent="-233363"/>
            <a:r>
              <a:rPr lang="en-US" altLang="en-US" sz="2000" dirty="0">
                <a:ea typeface="ＭＳ Ｐゴシック" panose="020B0600070205080204" pitchFamily="34" charset="-128"/>
              </a:rPr>
              <a:t>server must have created socket (door) that welcomes client’</a:t>
            </a:r>
            <a:r>
              <a:rPr lang="en-US" altLang="ja-JP" sz="2000" dirty="0">
                <a:ea typeface="ＭＳ Ｐゴシック" panose="020B0600070205080204" pitchFamily="34" charset="-128"/>
              </a:rPr>
              <a:t>s contact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Client contacts server by:</a:t>
            </a:r>
          </a:p>
          <a:p>
            <a:pPr marL="466725" indent="-292100"/>
            <a:r>
              <a:rPr lang="en-US" altLang="en-US" sz="2000" dirty="0">
                <a:ea typeface="ＭＳ Ｐゴシック" panose="020B0600070205080204" pitchFamily="34" charset="-128"/>
              </a:rPr>
              <a:t>Creating TCP socket, specifying IP address, port number of server process</a:t>
            </a:r>
          </a:p>
          <a:p>
            <a:pPr marL="466725" indent="-233363"/>
            <a:r>
              <a:rPr lang="en-US" altLang="en-US" sz="20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when client creates socket:</a:t>
            </a:r>
            <a:r>
              <a:rPr lang="en-US" altLang="en-US" sz="2000" dirty="0">
                <a:ea typeface="ＭＳ Ｐゴシック" panose="020B0600070205080204" pitchFamily="34" charset="-128"/>
              </a:rPr>
              <a:t> client TCP establishes connection to server TCP</a:t>
            </a:r>
          </a:p>
          <a:p>
            <a:endParaRPr lang="en-US" altLang="en-US" sz="18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C7EF800-6248-4845-A6E8-23BFA63F6125}"/>
              </a:ext>
            </a:extLst>
          </p:cNvPr>
          <p:cNvSpPr txBox="1">
            <a:spLocks noChangeArrowheads="1"/>
          </p:cNvSpPr>
          <p:nvPr/>
        </p:nvSpPr>
        <p:spPr>
          <a:xfrm>
            <a:off x="4754811" y="1453468"/>
            <a:ext cx="4508458" cy="30003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when contacted by client, </a:t>
            </a:r>
            <a:r>
              <a:rPr lang="en-US" altLang="en-US" sz="24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server TCP creates new socket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server process to communicate with that particular client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allows server to talk with multiple clients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source port numbers used to distinguish clients (more in Chap 3)</a:t>
            </a:r>
            <a:endParaRPr lang="en-US" altLang="en-US" sz="2000" i="1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67DB12-7F13-4824-AC05-88ED07DF8122}"/>
              </a:ext>
            </a:extLst>
          </p:cNvPr>
          <p:cNvGrpSpPr/>
          <p:nvPr/>
        </p:nvGrpSpPr>
        <p:grpSpPr>
          <a:xfrm>
            <a:off x="4889418" y="4660368"/>
            <a:ext cx="4660490" cy="1657165"/>
            <a:chOff x="5928853" y="4640396"/>
            <a:chExt cx="4660490" cy="165716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0DE496-EC9A-4186-A1C3-6439D8B29DB9}"/>
                </a:ext>
              </a:extLst>
            </p:cNvPr>
            <p:cNvSpPr/>
            <p:nvPr/>
          </p:nvSpPr>
          <p:spPr>
            <a:xfrm>
              <a:off x="5928853" y="4896465"/>
              <a:ext cx="4660490" cy="14010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F6BAF610-180D-4868-BF57-23154F787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3045" y="5212934"/>
              <a:ext cx="3328347" cy="879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000099"/>
                  </a:solidFill>
                  <a:latin typeface="+mn-lt"/>
                </a:rPr>
                <a:t>TCP provides reliable, in-order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000099"/>
                  </a:solidFill>
                  <a:latin typeface="+mn-lt"/>
                </a:rPr>
                <a:t>byte-stream transfer (“</a:t>
              </a:r>
              <a:r>
                <a:rPr lang="en-US" altLang="ja-JP" dirty="0">
                  <a:solidFill>
                    <a:srgbClr val="000099"/>
                  </a:solidFill>
                  <a:latin typeface="+mn-lt"/>
                </a:rPr>
                <a:t>pipe”) 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000099"/>
                  </a:solidFill>
                  <a:latin typeface="+mn-lt"/>
                </a:rPr>
                <a:t>between client and server</a:t>
              </a:r>
            </a:p>
          </p:txBody>
        </p:sp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9C19C684-3C74-4616-BD35-747ABFF0E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5883" y="4640396"/>
              <a:ext cx="2903536" cy="490538"/>
              <a:chOff x="-22" y="3786"/>
              <a:chExt cx="1829" cy="309"/>
            </a:xfrm>
          </p:grpSpPr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6328D910-F913-448B-B973-DA6BF85C8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3843"/>
                <a:ext cx="116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Clr>
                    <a:srgbClr val="3333CC"/>
                  </a:buClr>
                </a:pPr>
                <a:endParaRPr lang="en-US" altLang="en-US">
                  <a:solidFill>
                    <a:srgbClr val="000000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17" name="Text Box 10">
                <a:extLst>
                  <a:ext uri="{FF2B5EF4-FFF2-40B4-BE49-F238E27FC236}">
                    <a16:creationId xmlns:a16="http://schemas.microsoft.com/office/drawing/2014/main" id="{20E8448E-0C90-4F6B-803B-A017D62FB1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22" y="3786"/>
                <a:ext cx="1829" cy="29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solidFill>
                      <a:srgbClr val="CC0000"/>
                    </a:solidFill>
                    <a:latin typeface="+mn-lt"/>
                  </a:rPr>
                  <a:t>Application viewpoint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88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TCPServer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Process has Two Sockets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47542-AC8A-492E-9B2D-78CE6EA1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92" y="1547708"/>
            <a:ext cx="6286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30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Client/server socket interaction: TCP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2A86FA17-AF6F-4BF6-888D-ED308B0A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135" y="1527170"/>
            <a:ext cx="31073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server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en-US" sz="1800" dirty="0">
                <a:solidFill>
                  <a:srgbClr val="000000"/>
                </a:solidFill>
                <a:latin typeface="+mn-lt"/>
              </a:rPr>
              <a:t>(running on </a:t>
            </a:r>
            <a:r>
              <a:rPr lang="en-US" altLang="en-US" sz="1800" dirty="0" err="1">
                <a:solidFill>
                  <a:srgbClr val="000000"/>
                </a:solidFill>
                <a:latin typeface="+mn-lt"/>
              </a:rPr>
              <a:t>hostid</a:t>
            </a:r>
            <a:r>
              <a:rPr lang="en-US" altLang="en-US" sz="1800" dirty="0">
                <a:solidFill>
                  <a:srgbClr val="000000"/>
                </a:solidFill>
                <a:latin typeface="+mn-lt"/>
              </a:rPr>
              <a:t>)</a:t>
            </a: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6D04F07D-395E-4F29-B55E-F749241AF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307" y="1522408"/>
            <a:ext cx="11010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+mn-lt"/>
              </a:rPr>
              <a:t>client</a:t>
            </a:r>
          </a:p>
        </p:txBody>
      </p:sp>
      <p:grpSp>
        <p:nvGrpSpPr>
          <p:cNvPr id="11" name="Group 34">
            <a:extLst>
              <a:ext uri="{FF2B5EF4-FFF2-40B4-BE49-F238E27FC236}">
                <a16:creationId xmlns:a16="http://schemas.microsoft.com/office/drawing/2014/main" id="{F40B449E-2068-48BA-8DD6-E31D1CC74CA7}"/>
              </a:ext>
            </a:extLst>
          </p:cNvPr>
          <p:cNvGrpSpPr>
            <a:grpSpLocks/>
          </p:cNvGrpSpPr>
          <p:nvPr/>
        </p:nvGrpSpPr>
        <p:grpSpPr bwMode="auto">
          <a:xfrm>
            <a:off x="370729" y="1471895"/>
            <a:ext cx="422275" cy="685800"/>
            <a:chOff x="4140" y="429"/>
            <a:chExt cx="1425" cy="2396"/>
          </a:xfrm>
        </p:grpSpPr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9CD9ED2D-E4DB-461F-B65C-DF61477B9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36">
              <a:extLst>
                <a:ext uri="{FF2B5EF4-FFF2-40B4-BE49-F238E27FC236}">
                  <a16:creationId xmlns:a16="http://schemas.microsoft.com/office/drawing/2014/main" id="{F4C87270-EB9E-4E7A-BB8B-5A03AA96B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5" name="Freeform 37">
              <a:extLst>
                <a:ext uri="{FF2B5EF4-FFF2-40B4-BE49-F238E27FC236}">
                  <a16:creationId xmlns:a16="http://schemas.microsoft.com/office/drawing/2014/main" id="{DD482265-87C5-461C-93E3-1186FC93A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8">
              <a:extLst>
                <a:ext uri="{FF2B5EF4-FFF2-40B4-BE49-F238E27FC236}">
                  <a16:creationId xmlns:a16="http://schemas.microsoft.com/office/drawing/2014/main" id="{0B7E1748-7062-4C1C-A338-862691D80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39">
              <a:extLst>
                <a:ext uri="{FF2B5EF4-FFF2-40B4-BE49-F238E27FC236}">
                  <a16:creationId xmlns:a16="http://schemas.microsoft.com/office/drawing/2014/main" id="{ADB757C5-7DAF-4D39-BD14-C43D42ACB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5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18" name="Group 40">
              <a:extLst>
                <a:ext uri="{FF2B5EF4-FFF2-40B4-BE49-F238E27FC236}">
                  <a16:creationId xmlns:a16="http://schemas.microsoft.com/office/drawing/2014/main" id="{D3169896-5A48-46B4-8A56-0984D13CF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" name="AutoShape 41">
                <a:extLst>
                  <a:ext uri="{FF2B5EF4-FFF2-40B4-BE49-F238E27FC236}">
                    <a16:creationId xmlns:a16="http://schemas.microsoft.com/office/drawing/2014/main" id="{AA3BE1AE-7AA5-489B-8CDB-0AAFCF55A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4" name="AutoShape 42">
                <a:extLst>
                  <a:ext uri="{FF2B5EF4-FFF2-40B4-BE49-F238E27FC236}">
                    <a16:creationId xmlns:a16="http://schemas.microsoft.com/office/drawing/2014/main" id="{4B451A5E-9F84-4CB2-928F-034F33A43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3"/>
                <a:ext cx="689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19" name="Rectangle 43">
              <a:extLst>
                <a:ext uri="{FF2B5EF4-FFF2-40B4-BE49-F238E27FC236}">
                  <a16:creationId xmlns:a16="http://schemas.microsoft.com/office/drawing/2014/main" id="{5968893F-BB74-495E-A5AC-01E2E432F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17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0" name="Group 44">
              <a:extLst>
                <a:ext uri="{FF2B5EF4-FFF2-40B4-BE49-F238E27FC236}">
                  <a16:creationId xmlns:a16="http://schemas.microsoft.com/office/drawing/2014/main" id="{843045B1-B6ED-4309-A016-E9BBB5940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" name="AutoShape 45">
                <a:extLst>
                  <a:ext uri="{FF2B5EF4-FFF2-40B4-BE49-F238E27FC236}">
                    <a16:creationId xmlns:a16="http://schemas.microsoft.com/office/drawing/2014/main" id="{41D6D6FF-C825-4EE8-A2A4-8CEDE3F1C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2" name="AutoShape 46">
                <a:extLst>
                  <a:ext uri="{FF2B5EF4-FFF2-40B4-BE49-F238E27FC236}">
                    <a16:creationId xmlns:a16="http://schemas.microsoft.com/office/drawing/2014/main" id="{0918A73A-7474-48CF-B654-F311E5820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1" name="Rectangle 47">
              <a:extLst>
                <a:ext uri="{FF2B5EF4-FFF2-40B4-BE49-F238E27FC236}">
                  <a16:creationId xmlns:a16="http://schemas.microsoft.com/office/drawing/2014/main" id="{FB4D9CB4-4493-46B3-8F6D-0A9FF2271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2" name="Rectangle 48">
              <a:extLst>
                <a:ext uri="{FF2B5EF4-FFF2-40B4-BE49-F238E27FC236}">
                  <a16:creationId xmlns:a16="http://schemas.microsoft.com/office/drawing/2014/main" id="{FC149C9E-EEE0-4A3E-8CC0-5BB5EF27F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5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grpSp>
          <p:nvGrpSpPr>
            <p:cNvPr id="23" name="Group 49">
              <a:extLst>
                <a:ext uri="{FF2B5EF4-FFF2-40B4-BE49-F238E27FC236}">
                  <a16:creationId xmlns:a16="http://schemas.microsoft.com/office/drawing/2014/main" id="{5E045C94-FC04-4256-AAA3-5017E26DC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" name="AutoShape 50">
                <a:extLst>
                  <a:ext uri="{FF2B5EF4-FFF2-40B4-BE49-F238E27FC236}">
                    <a16:creationId xmlns:a16="http://schemas.microsoft.com/office/drawing/2014/main" id="{0701A9BA-B134-4B7F-A572-1CAAE896F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40" name="AutoShape 51">
                <a:extLst>
                  <a:ext uri="{FF2B5EF4-FFF2-40B4-BE49-F238E27FC236}">
                    <a16:creationId xmlns:a16="http://schemas.microsoft.com/office/drawing/2014/main" id="{D3E92D3A-A102-438B-88AA-2185D27DA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AD363A40-CDB9-4AB7-8170-0FB0E5590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53">
              <a:extLst>
                <a:ext uri="{FF2B5EF4-FFF2-40B4-BE49-F238E27FC236}">
                  <a16:creationId xmlns:a16="http://schemas.microsoft.com/office/drawing/2014/main" id="{A32E54C7-55FC-4D1D-A370-BE25B8534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" name="AutoShape 54">
                <a:extLst>
                  <a:ext uri="{FF2B5EF4-FFF2-40B4-BE49-F238E27FC236}">
                    <a16:creationId xmlns:a16="http://schemas.microsoft.com/office/drawing/2014/main" id="{3CDE0B99-357A-4F01-AB43-58BCE2B6D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  <p:sp>
            <p:nvSpPr>
              <p:cNvPr id="38" name="AutoShape 55">
                <a:extLst>
                  <a:ext uri="{FF2B5EF4-FFF2-40B4-BE49-F238E27FC236}">
                    <a16:creationId xmlns:a16="http://schemas.microsoft.com/office/drawing/2014/main" id="{B1303101-0DD1-4D66-8F57-FB95AC39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+mn-lt"/>
                </a:endParaRPr>
              </a:p>
            </p:txBody>
          </p:sp>
        </p:grpSp>
        <p:sp>
          <p:nvSpPr>
            <p:cNvPr id="26" name="Rectangle 56">
              <a:extLst>
                <a:ext uri="{FF2B5EF4-FFF2-40B4-BE49-F238E27FC236}">
                  <a16:creationId xmlns:a16="http://schemas.microsoft.com/office/drawing/2014/main" id="{446AFF6C-4EE0-450C-845E-B4D226AD9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0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953DC547-9640-4239-BBF6-8FE6FE0EF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F0F6D5B0-365D-459D-BF92-5A4B1BA93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59">
              <a:extLst>
                <a:ext uri="{FF2B5EF4-FFF2-40B4-BE49-F238E27FC236}">
                  <a16:creationId xmlns:a16="http://schemas.microsoft.com/office/drawing/2014/main" id="{CEC12E87-E5BC-47F7-BEE3-D2C9FA9B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09"/>
              <a:ext cx="48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9D2EE83C-F7E6-464E-A773-483056394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61">
              <a:extLst>
                <a:ext uri="{FF2B5EF4-FFF2-40B4-BE49-F238E27FC236}">
                  <a16:creationId xmlns:a16="http://schemas.microsoft.com/office/drawing/2014/main" id="{C8D3AB06-14B2-4B23-A602-D35A09D3F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200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2" name="AutoShape 62">
              <a:extLst>
                <a:ext uri="{FF2B5EF4-FFF2-40B4-BE49-F238E27FC236}">
                  <a16:creationId xmlns:a16="http://schemas.microsoft.com/office/drawing/2014/main" id="{1D3E7F42-CC5B-4558-BCD0-44751B952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3" name="Oval 63">
              <a:extLst>
                <a:ext uri="{FF2B5EF4-FFF2-40B4-BE49-F238E27FC236}">
                  <a16:creationId xmlns:a16="http://schemas.microsoft.com/office/drawing/2014/main" id="{EDF57717-27AC-4081-84F7-BC55FB085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4" name="Oval 64">
              <a:extLst>
                <a:ext uri="{FF2B5EF4-FFF2-40B4-BE49-F238E27FC236}">
                  <a16:creationId xmlns:a16="http://schemas.microsoft.com/office/drawing/2014/main" id="{935E5B0A-862D-4C81-98BC-2FCFAAF65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1"/>
              <a:ext cx="155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35" name="Oval 65">
              <a:extLst>
                <a:ext uri="{FF2B5EF4-FFF2-40B4-BE49-F238E27FC236}">
                  <a16:creationId xmlns:a16="http://schemas.microsoft.com/office/drawing/2014/main" id="{BEE5AB41-B234-4EFD-970F-4C96D0700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7BBCCFD9-550F-466B-AED4-F62148E9A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6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</p:grpSp>
      <p:grpSp>
        <p:nvGrpSpPr>
          <p:cNvPr id="45" name="Group 67">
            <a:extLst>
              <a:ext uri="{FF2B5EF4-FFF2-40B4-BE49-F238E27FC236}">
                <a16:creationId xmlns:a16="http://schemas.microsoft.com/office/drawing/2014/main" id="{09862B4A-FBDD-4FB5-84B5-0E66D27ED346}"/>
              </a:ext>
            </a:extLst>
          </p:cNvPr>
          <p:cNvGrpSpPr>
            <a:grpSpLocks/>
          </p:cNvGrpSpPr>
          <p:nvPr/>
        </p:nvGrpSpPr>
        <p:grpSpPr bwMode="auto">
          <a:xfrm>
            <a:off x="6264660" y="1452459"/>
            <a:ext cx="742950" cy="742950"/>
            <a:chOff x="-44" y="1473"/>
            <a:chExt cx="981" cy="1105"/>
          </a:xfrm>
        </p:grpSpPr>
        <p:pic>
          <p:nvPicPr>
            <p:cNvPr id="46" name="Picture 68" descr="desktop_computer_stylized_medium">
              <a:extLst>
                <a:ext uri="{FF2B5EF4-FFF2-40B4-BE49-F238E27FC236}">
                  <a16:creationId xmlns:a16="http://schemas.microsoft.com/office/drawing/2014/main" id="{E4F4EC66-AA4A-4F9B-8F57-7AB3F7C0B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69">
              <a:extLst>
                <a:ext uri="{FF2B5EF4-FFF2-40B4-BE49-F238E27FC236}">
                  <a16:creationId xmlns:a16="http://schemas.microsoft.com/office/drawing/2014/main" id="{4F8C49B7-9684-43B0-BD48-0353FF804E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" name="Group 3">
            <a:extLst>
              <a:ext uri="{FF2B5EF4-FFF2-40B4-BE49-F238E27FC236}">
                <a16:creationId xmlns:a16="http://schemas.microsoft.com/office/drawing/2014/main" id="{5960B8A9-2298-466A-B86C-A4FCCF869A1B}"/>
              </a:ext>
            </a:extLst>
          </p:cNvPr>
          <p:cNvGrpSpPr>
            <a:grpSpLocks/>
          </p:cNvGrpSpPr>
          <p:nvPr/>
        </p:nvGrpSpPr>
        <p:grpSpPr bwMode="auto">
          <a:xfrm>
            <a:off x="2184294" y="3490976"/>
            <a:ext cx="1931987" cy="930275"/>
            <a:chOff x="827" y="2027"/>
            <a:chExt cx="1217" cy="586"/>
          </a:xfrm>
        </p:grpSpPr>
        <p:sp>
          <p:nvSpPr>
            <p:cNvPr id="49" name="Text Box 4">
              <a:extLst>
                <a:ext uri="{FF2B5EF4-FFF2-40B4-BE49-F238E27FC236}">
                  <a16:creationId xmlns:a16="http://schemas.microsoft.com/office/drawing/2014/main" id="{DF0D07A7-86AE-4CE7-B06D-4FE0C2FEB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wait for incoming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connection request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5">
              <a:extLst>
                <a:ext uri="{FF2B5EF4-FFF2-40B4-BE49-F238E27FC236}">
                  <a16:creationId xmlns:a16="http://schemas.microsoft.com/office/drawing/2014/main" id="{DDD41543-A838-414D-8AD5-CAD573F0E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3"/>
              <a:ext cx="12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</a:rPr>
                <a:t>connectionSocket =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</a:rPr>
                <a:t>serverSocket.accept()</a:t>
              </a:r>
              <a:endParaRPr lang="en-US" altLang="en-US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" name="Group 6">
            <a:extLst>
              <a:ext uri="{FF2B5EF4-FFF2-40B4-BE49-F238E27FC236}">
                <a16:creationId xmlns:a16="http://schemas.microsoft.com/office/drawing/2014/main" id="{F50E69D9-130E-4462-AD06-6DBD357880BF}"/>
              </a:ext>
            </a:extLst>
          </p:cNvPr>
          <p:cNvGrpSpPr>
            <a:grpSpLocks/>
          </p:cNvGrpSpPr>
          <p:nvPr/>
        </p:nvGrpSpPr>
        <p:grpSpPr bwMode="auto">
          <a:xfrm>
            <a:off x="2165244" y="2251139"/>
            <a:ext cx="2357437" cy="1317625"/>
            <a:chOff x="821" y="1246"/>
            <a:chExt cx="1485" cy="830"/>
          </a:xfrm>
        </p:grpSpPr>
        <p:grpSp>
          <p:nvGrpSpPr>
            <p:cNvPr id="52" name="Group 7">
              <a:extLst>
                <a:ext uri="{FF2B5EF4-FFF2-40B4-BE49-F238E27FC236}">
                  <a16:creationId xmlns:a16="http://schemas.microsoft.com/office/drawing/2014/main" id="{C07AA8C2-FF7D-4E10-951A-D595BE700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246"/>
              <a:ext cx="1485" cy="586"/>
              <a:chOff x="329" y="1270"/>
              <a:chExt cx="1485" cy="586"/>
            </a:xfrm>
          </p:grpSpPr>
          <p:sp>
            <p:nvSpPr>
              <p:cNvPr id="54" name="Text Box 8">
                <a:extLst>
                  <a:ext uri="{FF2B5EF4-FFF2-40B4-BE49-F238E27FC236}">
                    <a16:creationId xmlns:a16="http://schemas.microsoft.com/office/drawing/2014/main" id="{C6754D1F-1F99-4AD7-9CC3-8483A61098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70"/>
                <a:ext cx="1213" cy="4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create socket,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port=</a:t>
                </a:r>
                <a:r>
                  <a:rPr lang="en-US" altLang="en-US" sz="1400" b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en-US" altLang="en-US" sz="1400">
                    <a:solidFill>
                      <a:srgbClr val="000000"/>
                    </a:solidFill>
                  </a:rPr>
                  <a:t>, for incoming request:</a:t>
                </a:r>
                <a:endParaRPr lang="en-US" alt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" name="Text Box 9">
                <a:extLst>
                  <a:ext uri="{FF2B5EF4-FFF2-40B4-BE49-F238E27FC236}">
                    <a16:creationId xmlns:a16="http://schemas.microsoft.com/office/drawing/2014/main" id="{CE363B43-07E0-48F2-8BDC-F9E5DD3FA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" y="1662"/>
                <a:ext cx="14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400">
                    <a:solidFill>
                      <a:srgbClr val="CC0000"/>
                    </a:solidFill>
                  </a:rPr>
                  <a:t>serverSocket = socket()</a:t>
                </a:r>
                <a:endParaRPr lang="en-US" altLang="en-US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" name="Line 10">
              <a:extLst>
                <a:ext uri="{FF2B5EF4-FFF2-40B4-BE49-F238E27FC236}">
                  <a16:creationId xmlns:a16="http://schemas.microsoft.com/office/drawing/2014/main" id="{12CF4714-849C-4040-A51F-B19408BD5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" name="Group 11">
            <a:extLst>
              <a:ext uri="{FF2B5EF4-FFF2-40B4-BE49-F238E27FC236}">
                <a16:creationId xmlns:a16="http://schemas.microsoft.com/office/drawing/2014/main" id="{FC949203-3B70-4A96-B158-0CE1F67D4046}"/>
              </a:ext>
            </a:extLst>
          </p:cNvPr>
          <p:cNvGrpSpPr>
            <a:grpSpLocks/>
          </p:cNvGrpSpPr>
          <p:nvPr/>
        </p:nvGrpSpPr>
        <p:grpSpPr bwMode="auto">
          <a:xfrm>
            <a:off x="5962544" y="3495739"/>
            <a:ext cx="2357437" cy="731837"/>
            <a:chOff x="3333" y="1202"/>
            <a:chExt cx="1485" cy="461"/>
          </a:xfrm>
        </p:grpSpPr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F3B8BEB8-8389-45B6-A38A-D6CFFE702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202"/>
              <a:ext cx="14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create socket,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connect to 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hostid</a:t>
              </a:r>
              <a:r>
                <a:rPr lang="en-US" altLang="en-US" sz="1400">
                  <a:solidFill>
                    <a:srgbClr val="000000"/>
                  </a:solidFill>
                </a:rPr>
                <a:t>, port=</a:t>
              </a:r>
              <a:r>
                <a:rPr lang="en-US" altLang="en-US" sz="1400" b="1">
                  <a:solidFill>
                    <a:srgbClr val="000000"/>
                  </a:solidFill>
                  <a:latin typeface="Courier New" panose="02070309020205020404" pitchFamily="49" charset="0"/>
                </a:rPr>
                <a:t>x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384D1445-E80B-4889-8B06-44AC9EF6C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3" y="1469"/>
              <a:ext cx="148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</a:rPr>
                <a:t>clientSocket = socket()</a:t>
              </a:r>
              <a:endParaRPr lang="en-US" altLang="en-US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" name="Group 24">
            <a:extLst>
              <a:ext uri="{FF2B5EF4-FFF2-40B4-BE49-F238E27FC236}">
                <a16:creationId xmlns:a16="http://schemas.microsoft.com/office/drawing/2014/main" id="{D5787066-4D35-424F-884B-47771063CDE5}"/>
              </a:ext>
            </a:extLst>
          </p:cNvPr>
          <p:cNvGrpSpPr>
            <a:grpSpLocks/>
          </p:cNvGrpSpPr>
          <p:nvPr/>
        </p:nvGrpSpPr>
        <p:grpSpPr bwMode="auto">
          <a:xfrm>
            <a:off x="3805131" y="4283139"/>
            <a:ext cx="4062413" cy="1371600"/>
            <a:chOff x="1848" y="2526"/>
            <a:chExt cx="2559" cy="864"/>
          </a:xfrm>
        </p:grpSpPr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F3FD42FC-946A-460A-A6F5-7A067E17B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1" name="Group 26">
              <a:extLst>
                <a:ext uri="{FF2B5EF4-FFF2-40B4-BE49-F238E27FC236}">
                  <a16:creationId xmlns:a16="http://schemas.microsoft.com/office/drawing/2014/main" id="{A75C6ADE-C84B-40D1-89B8-EC5C09708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59" cy="516"/>
              <a:chOff x="1848" y="2526"/>
              <a:chExt cx="2559" cy="516"/>
            </a:xfrm>
          </p:grpSpPr>
          <p:sp>
            <p:nvSpPr>
              <p:cNvPr id="62" name="Text Box 27">
                <a:extLst>
                  <a:ext uri="{FF2B5EF4-FFF2-40B4-BE49-F238E27FC236}">
                    <a16:creationId xmlns:a16="http://schemas.microsoft.com/office/drawing/2014/main" id="{2A19A803-99F2-45CA-B49D-CBB356878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3"/>
                <a:ext cx="10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send request using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CC0000"/>
                    </a:solidFill>
                  </a:rPr>
                  <a:t>clientSocket</a:t>
                </a:r>
                <a:endParaRPr lang="en-US" altLang="en-US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Line 28">
                <a:extLst>
                  <a:ext uri="{FF2B5EF4-FFF2-40B4-BE49-F238E27FC236}">
                    <a16:creationId xmlns:a16="http://schemas.microsoft.com/office/drawing/2014/main" id="{E48D6884-5B69-4567-88B4-6200B5DEC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29">
                <a:extLst>
                  <a:ext uri="{FF2B5EF4-FFF2-40B4-BE49-F238E27FC236}">
                    <a16:creationId xmlns:a16="http://schemas.microsoft.com/office/drawing/2014/main" id="{7B33F791-386D-460C-BDF4-E3D2BD3AB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5" name="Group 30">
            <a:extLst>
              <a:ext uri="{FF2B5EF4-FFF2-40B4-BE49-F238E27FC236}">
                <a16:creationId xmlns:a16="http://schemas.microsoft.com/office/drawing/2014/main" id="{15EAA5B2-7B72-4C3F-935B-5B65CE9D7CC5}"/>
              </a:ext>
            </a:extLst>
          </p:cNvPr>
          <p:cNvGrpSpPr>
            <a:grpSpLocks/>
          </p:cNvGrpSpPr>
          <p:nvPr/>
        </p:nvGrpSpPr>
        <p:grpSpPr bwMode="auto">
          <a:xfrm>
            <a:off x="2174769" y="4378389"/>
            <a:ext cx="4097337" cy="1490662"/>
            <a:chOff x="821" y="2586"/>
            <a:chExt cx="2581" cy="939"/>
          </a:xfrm>
        </p:grpSpPr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5C71161E-7E7F-46D8-A3AF-2E2E5C42B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7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read request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</a:rPr>
                <a:t>connectionSocke</a:t>
              </a:r>
              <a:r>
                <a:rPr lang="en-US" altLang="en-US" sz="1400">
                  <a:solidFill>
                    <a:srgbClr val="FF0000"/>
                  </a:solidFill>
                </a:rPr>
                <a:t>t</a:t>
              </a: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53272E10-D795-46C4-A993-3FC01E5C5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5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write reply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</a:rPr>
                <a:t>connectionSocket</a:t>
              </a:r>
              <a:endParaRPr lang="en-US" altLang="en-US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" name="Line 33">
              <a:extLst>
                <a:ext uri="{FF2B5EF4-FFF2-40B4-BE49-F238E27FC236}">
                  <a16:creationId xmlns:a16="http://schemas.microsoft.com/office/drawing/2014/main" id="{4D7D03C1-6281-4B40-A745-2C618FD78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051AB7D8-E2FD-481F-B8DB-768FEAED2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410839B-EC33-4F66-A10E-0F68B9C53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" name="Group 52">
            <a:extLst>
              <a:ext uri="{FF2B5EF4-FFF2-40B4-BE49-F238E27FC236}">
                <a16:creationId xmlns:a16="http://schemas.microsoft.com/office/drawing/2014/main" id="{7ECCBBA8-379B-4594-8E2D-A7E945A744BB}"/>
              </a:ext>
            </a:extLst>
          </p:cNvPr>
          <p:cNvGrpSpPr>
            <a:grpSpLocks/>
          </p:cNvGrpSpPr>
          <p:nvPr/>
        </p:nvGrpSpPr>
        <p:grpSpPr bwMode="auto">
          <a:xfrm>
            <a:off x="3794019" y="3578289"/>
            <a:ext cx="2200275" cy="587375"/>
            <a:chOff x="3043" y="1189"/>
            <a:chExt cx="1386" cy="370"/>
          </a:xfrm>
        </p:grpSpPr>
        <p:sp>
          <p:nvSpPr>
            <p:cNvPr id="72" name="Line 37">
              <a:extLst>
                <a:ext uri="{FF2B5EF4-FFF2-40B4-BE49-F238E27FC236}">
                  <a16:creationId xmlns:a16="http://schemas.microsoft.com/office/drawing/2014/main" id="{203B1344-05A5-48A3-A2AF-013F35BCD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372"/>
              <a:ext cx="138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Text Box 38">
              <a:extLst>
                <a:ext uri="{FF2B5EF4-FFF2-40B4-BE49-F238E27FC236}">
                  <a16:creationId xmlns:a16="http://schemas.microsoft.com/office/drawing/2014/main" id="{316F8F1C-7AAD-4277-BC8A-A31A0497F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" y="1189"/>
              <a:ext cx="1204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TCP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</a:rPr>
                <a:t>connection setup</a:t>
              </a:r>
              <a:endParaRPr lang="en-US" altLang="en-US" sz="2400">
                <a:solidFill>
                  <a:srgbClr val="CC0000"/>
                </a:solidFill>
              </a:endParaRPr>
            </a:p>
          </p:txBody>
        </p:sp>
      </p:grpSp>
      <p:grpSp>
        <p:nvGrpSpPr>
          <p:cNvPr id="74" name="Group 53">
            <a:extLst>
              <a:ext uri="{FF2B5EF4-FFF2-40B4-BE49-F238E27FC236}">
                <a16:creationId xmlns:a16="http://schemas.microsoft.com/office/drawing/2014/main" id="{FAE77DDA-816F-43B1-B1C8-ABBA6E3883B4}"/>
              </a:ext>
            </a:extLst>
          </p:cNvPr>
          <p:cNvGrpSpPr>
            <a:grpSpLocks/>
          </p:cNvGrpSpPr>
          <p:nvPr/>
        </p:nvGrpSpPr>
        <p:grpSpPr bwMode="auto">
          <a:xfrm>
            <a:off x="2125556" y="4726051"/>
            <a:ext cx="5457825" cy="1954213"/>
            <a:chOff x="832" y="2713"/>
            <a:chExt cx="3438" cy="1231"/>
          </a:xfrm>
        </p:grpSpPr>
        <p:sp>
          <p:nvSpPr>
            <p:cNvPr id="75" name="Text Box 15">
              <a:extLst>
                <a:ext uri="{FF2B5EF4-FFF2-40B4-BE49-F238E27FC236}">
                  <a16:creationId xmlns:a16="http://schemas.microsoft.com/office/drawing/2014/main" id="{C8F6BBFE-3C2B-4F06-BCAA-E0822E262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7" y="3512"/>
              <a:ext cx="101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close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CC0000"/>
                  </a:solidFill>
                </a:rPr>
                <a:t>connectionSocket</a:t>
              </a:r>
              <a:endParaRPr lang="en-US" altLang="en-US" sz="240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Line 16">
              <a:extLst>
                <a:ext uri="{FF2B5EF4-FFF2-40B4-BE49-F238E27FC236}">
                  <a16:creationId xmlns:a16="http://schemas.microsoft.com/office/drawing/2014/main" id="{A09800BE-E9E2-4D4D-BC90-850411727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8" y="3437"/>
              <a:ext cx="0" cy="2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Freeform 17">
              <a:extLst>
                <a:ext uri="{FF2B5EF4-FFF2-40B4-BE49-F238E27FC236}">
                  <a16:creationId xmlns:a16="http://schemas.microsoft.com/office/drawing/2014/main" id="{515EB2E2-EF8C-41F7-85B5-9E6ADE4E5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" y="2713"/>
              <a:ext cx="492" cy="306"/>
            </a:xfrm>
            <a:custGeom>
              <a:avLst/>
              <a:gdLst>
                <a:gd name="T0" fmla="*/ 492 w 492"/>
                <a:gd name="T1" fmla="*/ 0 h 2112"/>
                <a:gd name="T2" fmla="*/ 492 w 492"/>
                <a:gd name="T3" fmla="*/ 0 h 2112"/>
                <a:gd name="T4" fmla="*/ 0 w 492"/>
                <a:gd name="T5" fmla="*/ 0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2"/>
                <a:gd name="T16" fmla="*/ 0 h 2112"/>
                <a:gd name="T17" fmla="*/ 492 w 492"/>
                <a:gd name="T18" fmla="*/ 2112 h 2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78" name="Group 18">
              <a:extLst>
                <a:ext uri="{FF2B5EF4-FFF2-40B4-BE49-F238E27FC236}">
                  <a16:creationId xmlns:a16="http://schemas.microsoft.com/office/drawing/2014/main" id="{8F3EF107-BB6F-4B44-A139-0330138AA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3" y="3248"/>
              <a:ext cx="877" cy="696"/>
              <a:chOff x="3365" y="3375"/>
              <a:chExt cx="877" cy="696"/>
            </a:xfrm>
          </p:grpSpPr>
          <p:sp>
            <p:nvSpPr>
              <p:cNvPr id="79" name="Text Box 19">
                <a:extLst>
                  <a:ext uri="{FF2B5EF4-FFF2-40B4-BE49-F238E27FC236}">
                    <a16:creationId xmlns:a16="http://schemas.microsoft.com/office/drawing/2014/main" id="{854705C2-D3A9-4D21-9114-CD69C54FA4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5"/>
                <a:ext cx="87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read reply from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CC0000"/>
                    </a:solidFill>
                  </a:rPr>
                  <a:t>clientSocket</a:t>
                </a:r>
                <a:endParaRPr lang="en-US" altLang="en-US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Text Box 20">
                <a:extLst>
                  <a:ext uri="{FF2B5EF4-FFF2-40B4-BE49-F238E27FC236}">
                    <a16:creationId xmlns:a16="http://schemas.microsoft.com/office/drawing/2014/main" id="{035AF18C-9989-4E9C-994B-D0B3957DBC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1"/>
                <a:ext cx="73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</a:rPr>
                  <a:t>close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CC0000"/>
                    </a:solidFill>
                  </a:rPr>
                  <a:t>clientSocket</a:t>
                </a:r>
                <a:endParaRPr lang="en-US" altLang="en-US" sz="2400">
                  <a:solidFill>
                    <a:srgbClr val="CC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Line 21">
                <a:extLst>
                  <a:ext uri="{FF2B5EF4-FFF2-40B4-BE49-F238E27FC236}">
                    <a16:creationId xmlns:a16="http://schemas.microsoft.com/office/drawing/2014/main" id="{936B51A3-63AA-471F-904F-8F5CF4160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1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61BC3-0976-4D09-811B-121004990B61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Example app: TCP client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5B064A6-6FE1-45E9-960D-99358B9E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731" y="2021516"/>
            <a:ext cx="5894388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800"/>
              </a:lnSpc>
            </a:pPr>
            <a:r>
              <a:rPr lang="en-US" altLang="en-US" dirty="0"/>
              <a:t>from socket import *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serverName</a:t>
            </a:r>
            <a:r>
              <a:rPr lang="en-US" altLang="en-US" dirty="0"/>
              <a:t> = ’</a:t>
            </a:r>
            <a:r>
              <a:rPr lang="en-US" altLang="ja-JP" dirty="0" err="1"/>
              <a:t>servername</a:t>
            </a:r>
            <a:r>
              <a:rPr lang="en-US" altLang="en-US" dirty="0"/>
              <a:t>’</a:t>
            </a:r>
            <a:endParaRPr lang="en-US" altLang="ja-JP" dirty="0"/>
          </a:p>
          <a:p>
            <a:pPr>
              <a:lnSpc>
                <a:spcPts val="2800"/>
              </a:lnSpc>
            </a:pPr>
            <a:r>
              <a:rPr lang="en-US" altLang="en-US" dirty="0" err="1"/>
              <a:t>serverPort</a:t>
            </a:r>
            <a:r>
              <a:rPr lang="en-US" altLang="en-US" dirty="0"/>
              <a:t> = 12000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clientSocket</a:t>
            </a:r>
            <a:r>
              <a:rPr lang="en-US" altLang="en-US" dirty="0"/>
              <a:t> = socket(AF_INET, SOCK_STREAM)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clientSocket.connect</a:t>
            </a:r>
            <a:r>
              <a:rPr lang="en-US" altLang="en-US" dirty="0"/>
              <a:t>((</a:t>
            </a:r>
            <a:r>
              <a:rPr lang="en-US" altLang="en-US" dirty="0" err="1"/>
              <a:t>serverName,serverPort</a:t>
            </a:r>
            <a:r>
              <a:rPr lang="en-US" altLang="en-US" dirty="0"/>
              <a:t>))</a:t>
            </a:r>
          </a:p>
          <a:p>
            <a:pPr>
              <a:lnSpc>
                <a:spcPts val="2800"/>
              </a:lnSpc>
            </a:pPr>
            <a:r>
              <a:rPr lang="en-US" altLang="en-US" dirty="0"/>
              <a:t>sentence = </a:t>
            </a:r>
            <a:r>
              <a:rPr lang="en-US" altLang="en-US" dirty="0" err="1"/>
              <a:t>raw_input</a:t>
            </a:r>
            <a:r>
              <a:rPr lang="en-US" altLang="en-US" dirty="0"/>
              <a:t>(‘Input lowercase sentence:’)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clientSocket.send</a:t>
            </a:r>
            <a:r>
              <a:rPr lang="en-US" altLang="en-US" dirty="0"/>
              <a:t>(</a:t>
            </a:r>
            <a:r>
              <a:rPr lang="en-US" altLang="en-US" dirty="0" err="1"/>
              <a:t>sentence.encode</a:t>
            </a:r>
            <a:r>
              <a:rPr lang="en-US" altLang="en-US" dirty="0"/>
              <a:t>())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modifiedSentence</a:t>
            </a:r>
            <a:r>
              <a:rPr lang="en-US" altLang="en-US" dirty="0"/>
              <a:t> = </a:t>
            </a:r>
            <a:r>
              <a:rPr lang="en-US" altLang="en-US" dirty="0" err="1"/>
              <a:t>clientSocket.recv</a:t>
            </a:r>
            <a:r>
              <a:rPr lang="en-US" altLang="en-US" dirty="0"/>
              <a:t>(1024)</a:t>
            </a:r>
          </a:p>
          <a:p>
            <a:pPr>
              <a:lnSpc>
                <a:spcPts val="2800"/>
              </a:lnSpc>
            </a:pPr>
            <a:r>
              <a:rPr lang="en-US" altLang="en-US" dirty="0"/>
              <a:t>print (‘From Server:’, </a:t>
            </a:r>
            <a:r>
              <a:rPr lang="en-US" altLang="en-US" dirty="0" err="1"/>
              <a:t>modifiedSentence.decode</a:t>
            </a:r>
            <a:r>
              <a:rPr lang="en-US" altLang="en-US" dirty="0"/>
              <a:t>())</a:t>
            </a:r>
          </a:p>
          <a:p>
            <a:pPr>
              <a:lnSpc>
                <a:spcPts val="2800"/>
              </a:lnSpc>
            </a:pPr>
            <a:r>
              <a:rPr lang="en-US" altLang="en-US" dirty="0" err="1"/>
              <a:t>clientSocket.close</a:t>
            </a:r>
            <a:r>
              <a:rPr lang="en-US" altLang="en-US" dirty="0"/>
              <a:t>()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43C3678D-A594-4DA0-9B5C-E259624C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431" y="1538916"/>
            <a:ext cx="270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>
                <a:solidFill>
                  <a:srgbClr val="CC0000"/>
                </a:solidFill>
              </a:rPr>
              <a:t>Python TCPClient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AE15A59A-5C36-487B-81A4-F9B7D65DADE6}"/>
              </a:ext>
            </a:extLst>
          </p:cNvPr>
          <p:cNvGrpSpPr>
            <a:grpSpLocks/>
          </p:cNvGrpSpPr>
          <p:nvPr/>
        </p:nvGrpSpPr>
        <p:grpSpPr bwMode="auto">
          <a:xfrm>
            <a:off x="172278" y="3166108"/>
            <a:ext cx="2831990" cy="584775"/>
            <a:chOff x="-792500" y="2796587"/>
            <a:chExt cx="3481672" cy="584044"/>
          </a:xfrm>
        </p:grpSpPr>
        <p:sp>
          <p:nvSpPr>
            <p:cNvPr id="12" name="TextBox 31">
              <a:extLst>
                <a:ext uri="{FF2B5EF4-FFF2-40B4-BE49-F238E27FC236}">
                  <a16:creationId xmlns:a16="http://schemas.microsoft.com/office/drawing/2014/main" id="{900E2F2B-21F3-4CED-BE9C-3DFF083D1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92500" y="2796587"/>
              <a:ext cx="2888177" cy="584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dirty="0">
                  <a:solidFill>
                    <a:srgbClr val="000099"/>
                  </a:solidFill>
                </a:rPr>
                <a:t>create TCP socket for server, remote port 12000</a:t>
              </a:r>
            </a:p>
          </p:txBody>
        </p:sp>
        <p:cxnSp>
          <p:nvCxnSpPr>
            <p:cNvPr id="14" name="Straight Connector 32">
              <a:extLst>
                <a:ext uri="{FF2B5EF4-FFF2-40B4-BE49-F238E27FC236}">
                  <a16:creationId xmlns:a16="http://schemas.microsoft.com/office/drawing/2014/main" id="{BCF6B604-81F3-43FE-8B62-DC23023C92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43" y="2959715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EF75AA3-9856-4FB0-9D78-30E998E45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940" y="2993923"/>
            <a:ext cx="2133599" cy="589517"/>
          </a:xfrm>
          <a:prstGeom prst="ellips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Comic Sans MS" panose="030F0902030302020204" pitchFamily="66" charset="0"/>
            </a:endParaRPr>
          </a:p>
        </p:txBody>
      </p:sp>
      <p:grpSp>
        <p:nvGrpSpPr>
          <p:cNvPr id="16" name="Group 47">
            <a:extLst>
              <a:ext uri="{FF2B5EF4-FFF2-40B4-BE49-F238E27FC236}">
                <a16:creationId xmlns:a16="http://schemas.microsoft.com/office/drawing/2014/main" id="{9336841C-8F2B-47B9-86F2-DB7FBD902324}"/>
              </a:ext>
            </a:extLst>
          </p:cNvPr>
          <p:cNvGrpSpPr>
            <a:grpSpLocks/>
          </p:cNvGrpSpPr>
          <p:nvPr/>
        </p:nvGrpSpPr>
        <p:grpSpPr bwMode="auto">
          <a:xfrm>
            <a:off x="438682" y="4589779"/>
            <a:ext cx="2581461" cy="584775"/>
            <a:chOff x="106807" y="2979593"/>
            <a:chExt cx="2582347" cy="58331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FC4073-50CB-4620-8BB0-49B657E84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807" y="2979593"/>
              <a:ext cx="2350050" cy="583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dirty="0">
                  <a:solidFill>
                    <a:srgbClr val="000099"/>
                  </a:solidFill>
                </a:rPr>
                <a:t>No need to attach server name, port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9585D3-6420-47EA-A338-BF7BF428AE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1625" y="3165929"/>
              <a:ext cx="727529" cy="272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68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33829-D432-4D69-B301-E19C1F191FA8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COMPUTER NETWORKS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072C9-68B8-40AE-BB2E-B8701DD5C9B8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</a:rPr>
              <a:t>Example app: TCP server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9BDF16E-5BC1-4807-9BAA-559B53C8E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077" y="1909198"/>
            <a:ext cx="629285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 from socket import *</a:t>
            </a:r>
          </a:p>
          <a:p>
            <a:r>
              <a:rPr lang="en-US" altLang="en-US" dirty="0" err="1"/>
              <a:t>serverPort</a:t>
            </a:r>
            <a:r>
              <a:rPr lang="en-US" altLang="en-US" dirty="0"/>
              <a:t> = 12000</a:t>
            </a:r>
          </a:p>
          <a:p>
            <a:r>
              <a:rPr lang="en-US" altLang="en-US" dirty="0" err="1"/>
              <a:t>serverSocket</a:t>
            </a:r>
            <a:r>
              <a:rPr lang="en-US" altLang="en-US" dirty="0"/>
              <a:t> = socket(AF_INET,SOCK_STREAM)</a:t>
            </a:r>
          </a:p>
          <a:p>
            <a:r>
              <a:rPr lang="en-US" altLang="en-US" dirty="0" err="1"/>
              <a:t>serverSocket.bind</a:t>
            </a:r>
            <a:r>
              <a:rPr lang="en-US" altLang="en-US" dirty="0"/>
              <a:t>((‘’,</a:t>
            </a:r>
            <a:r>
              <a:rPr lang="en-US" altLang="en-US" dirty="0" err="1"/>
              <a:t>serverPort</a:t>
            </a:r>
            <a:r>
              <a:rPr lang="en-US" altLang="en-US" dirty="0"/>
              <a:t>))</a:t>
            </a:r>
          </a:p>
          <a:p>
            <a:r>
              <a:rPr lang="en-US" altLang="en-US" dirty="0" err="1"/>
              <a:t>serverSocket.listen</a:t>
            </a:r>
            <a:r>
              <a:rPr lang="en-US" altLang="en-US" dirty="0"/>
              <a:t>(1)</a:t>
            </a:r>
          </a:p>
          <a:p>
            <a:r>
              <a:rPr lang="en-US" altLang="en-US" dirty="0"/>
              <a:t>print ‘The server is ready to receive’</a:t>
            </a:r>
          </a:p>
          <a:p>
            <a:r>
              <a:rPr lang="en-US" altLang="en-US" dirty="0"/>
              <a:t>while True: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connectionSocket</a:t>
            </a:r>
            <a:r>
              <a:rPr lang="en-US" altLang="en-US" dirty="0"/>
              <a:t>, </a:t>
            </a:r>
            <a:r>
              <a:rPr lang="en-US" altLang="en-US" dirty="0" err="1"/>
              <a:t>addr</a:t>
            </a:r>
            <a:r>
              <a:rPr lang="en-US" altLang="en-US" dirty="0"/>
              <a:t> = </a:t>
            </a:r>
            <a:r>
              <a:rPr lang="en-US" altLang="en-US" dirty="0" err="1"/>
              <a:t>serverSocket.accept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     </a:t>
            </a:r>
          </a:p>
          <a:p>
            <a:r>
              <a:rPr lang="en-US" altLang="en-US" dirty="0"/>
              <a:t>     sentence = </a:t>
            </a:r>
            <a:r>
              <a:rPr lang="en-US" altLang="en-US" dirty="0" err="1"/>
              <a:t>connectionSocket.recv</a:t>
            </a:r>
            <a:r>
              <a:rPr lang="en-US" altLang="en-US" dirty="0"/>
              <a:t>(1024).decode()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capitalizedSentence</a:t>
            </a:r>
            <a:r>
              <a:rPr lang="en-US" altLang="en-US" dirty="0"/>
              <a:t> = </a:t>
            </a:r>
            <a:r>
              <a:rPr lang="en-US" altLang="en-US" dirty="0" err="1"/>
              <a:t>sentence.upper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connectionSocket.send</a:t>
            </a:r>
            <a:r>
              <a:rPr lang="en-US" altLang="en-US" dirty="0"/>
              <a:t>(</a:t>
            </a:r>
            <a:r>
              <a:rPr lang="en-US" altLang="en-US" dirty="0" err="1"/>
              <a:t>capitalizedSentence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                                                            encode())</a:t>
            </a:r>
          </a:p>
          <a:p>
            <a:r>
              <a:rPr lang="en-US" altLang="en-US" dirty="0"/>
              <a:t>     </a:t>
            </a:r>
            <a:r>
              <a:rPr lang="en-US" altLang="en-US" dirty="0" err="1"/>
              <a:t>connectionSocket.close</a:t>
            </a:r>
            <a:r>
              <a:rPr lang="en-US" altLang="en-US" dirty="0"/>
              <a:t>()</a:t>
            </a:r>
            <a:endParaRPr lang="en-US" altLang="en-US" sz="1800" dirty="0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C566E405-CFAC-40C5-878E-4C92AF537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6077" y="1426598"/>
            <a:ext cx="2827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1" dirty="0">
                <a:solidFill>
                  <a:srgbClr val="CC0000"/>
                </a:solidFill>
              </a:rPr>
              <a:t>Python </a:t>
            </a:r>
            <a:r>
              <a:rPr lang="en-US" altLang="en-US" sz="2400" i="1" dirty="0" err="1">
                <a:solidFill>
                  <a:srgbClr val="CC0000"/>
                </a:solidFill>
              </a:rPr>
              <a:t>TCPServer</a:t>
            </a:r>
            <a:endParaRPr lang="en-US" altLang="en-US" sz="2400" i="1" dirty="0">
              <a:solidFill>
                <a:srgbClr val="CC0000"/>
              </a:solidFill>
            </a:endParaRPr>
          </a:p>
        </p:txBody>
      </p:sp>
      <p:grpSp>
        <p:nvGrpSpPr>
          <p:cNvPr id="12" name="Group 13">
            <a:extLst>
              <a:ext uri="{FF2B5EF4-FFF2-40B4-BE49-F238E27FC236}">
                <a16:creationId xmlns:a16="http://schemas.microsoft.com/office/drawing/2014/main" id="{49F92EBA-E11C-4456-8836-24FA6B9A4655}"/>
              </a:ext>
            </a:extLst>
          </p:cNvPr>
          <p:cNvGrpSpPr>
            <a:grpSpLocks/>
          </p:cNvGrpSpPr>
          <p:nvPr/>
        </p:nvGrpSpPr>
        <p:grpSpPr bwMode="auto">
          <a:xfrm>
            <a:off x="306368" y="2543463"/>
            <a:ext cx="3374285" cy="338554"/>
            <a:chOff x="-749058" y="2414108"/>
            <a:chExt cx="3374330" cy="338257"/>
          </a:xfrm>
        </p:grpSpPr>
        <p:sp>
          <p:nvSpPr>
            <p:cNvPr id="14" name="TextBox 31">
              <a:extLst>
                <a:ext uri="{FF2B5EF4-FFF2-40B4-BE49-F238E27FC236}">
                  <a16:creationId xmlns:a16="http://schemas.microsoft.com/office/drawing/2014/main" id="{2960CD5A-9791-48AF-904D-90924A4D1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49058" y="2414108"/>
              <a:ext cx="3062331" cy="33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dirty="0">
                  <a:solidFill>
                    <a:srgbClr val="000099"/>
                  </a:solidFill>
                </a:rPr>
                <a:t>create TCP welcoming socket</a:t>
              </a:r>
            </a:p>
          </p:txBody>
        </p:sp>
        <p:cxnSp>
          <p:nvCxnSpPr>
            <p:cNvPr id="15" name="Straight Connector 32">
              <a:extLst>
                <a:ext uri="{FF2B5EF4-FFF2-40B4-BE49-F238E27FC236}">
                  <a16:creationId xmlns:a16="http://schemas.microsoft.com/office/drawing/2014/main" id="{57EF75FA-7078-4EA9-94DF-8017443493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6730" y="2597150"/>
              <a:ext cx="48854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5832E0C6-15C8-4890-A32C-95DFAD95276E}"/>
              </a:ext>
            </a:extLst>
          </p:cNvPr>
          <p:cNvGrpSpPr>
            <a:grpSpLocks/>
          </p:cNvGrpSpPr>
          <p:nvPr/>
        </p:nvGrpSpPr>
        <p:grpSpPr bwMode="auto">
          <a:xfrm>
            <a:off x="662651" y="3049809"/>
            <a:ext cx="3036870" cy="584775"/>
            <a:chOff x="-1667664" y="2908339"/>
            <a:chExt cx="4371910" cy="584044"/>
          </a:xfrm>
        </p:grpSpPr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E57C2D1C-5C59-40E1-ABEB-0EBFEA20D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7664" y="2908339"/>
              <a:ext cx="4139198" cy="58404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dirty="0">
                  <a:solidFill>
                    <a:srgbClr val="000099"/>
                  </a:solidFill>
                </a:rPr>
                <a:t>server begins listening for  incoming TCP requests</a:t>
              </a:r>
            </a:p>
          </p:txBody>
        </p:sp>
        <p:cxnSp>
          <p:nvCxnSpPr>
            <p:cNvPr id="18" name="Straight Connector 30">
              <a:extLst>
                <a:ext uri="{FF2B5EF4-FFF2-40B4-BE49-F238E27FC236}">
                  <a16:creationId xmlns:a16="http://schemas.microsoft.com/office/drawing/2014/main" id="{76D25ED6-E11B-40D5-BCEC-5ED2F41513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7825" y="3217286"/>
              <a:ext cx="736421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FE529B5C-835D-4B01-BB8F-DCCE460A1F44}"/>
              </a:ext>
            </a:extLst>
          </p:cNvPr>
          <p:cNvGrpSpPr>
            <a:grpSpLocks/>
          </p:cNvGrpSpPr>
          <p:nvPr/>
        </p:nvGrpSpPr>
        <p:grpSpPr bwMode="auto">
          <a:xfrm>
            <a:off x="1910517" y="3810884"/>
            <a:ext cx="1858624" cy="297517"/>
            <a:chOff x="905004" y="3819988"/>
            <a:chExt cx="1859872" cy="298292"/>
          </a:xfrm>
        </p:grpSpPr>
        <p:sp>
          <p:nvSpPr>
            <p:cNvPr id="20" name="TextBox 34">
              <a:extLst>
                <a:ext uri="{FF2B5EF4-FFF2-40B4-BE49-F238E27FC236}">
                  <a16:creationId xmlns:a16="http://schemas.microsoft.com/office/drawing/2014/main" id="{79706DB4-7589-46FA-A34B-574AE58A4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5004" y="3819988"/>
              <a:ext cx="1859872" cy="298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600" dirty="0">
                  <a:solidFill>
                    <a:srgbClr val="000099"/>
                  </a:solidFill>
                </a:rPr>
                <a:t>loop forever</a:t>
              </a:r>
            </a:p>
          </p:txBody>
        </p:sp>
        <p:cxnSp>
          <p:nvCxnSpPr>
            <p:cNvPr id="21" name="Straight Connector 35">
              <a:extLst>
                <a:ext uri="{FF2B5EF4-FFF2-40B4-BE49-F238E27FC236}">
                  <a16:creationId xmlns:a16="http://schemas.microsoft.com/office/drawing/2014/main" id="{01AA82BD-7CB1-4A56-83C3-EFD34C2B04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87464" y="3964782"/>
              <a:ext cx="523192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17">
            <a:extLst>
              <a:ext uri="{FF2B5EF4-FFF2-40B4-BE49-F238E27FC236}">
                <a16:creationId xmlns:a16="http://schemas.microsoft.com/office/drawing/2014/main" id="{C3777E1A-09FB-4F82-9F99-C55B20823C8C}"/>
              </a:ext>
            </a:extLst>
          </p:cNvPr>
          <p:cNvGrpSpPr>
            <a:grpSpLocks/>
          </p:cNvGrpSpPr>
          <p:nvPr/>
        </p:nvGrpSpPr>
        <p:grpSpPr bwMode="auto">
          <a:xfrm>
            <a:off x="306367" y="4127740"/>
            <a:ext cx="3454790" cy="707886"/>
            <a:chOff x="-116725" y="4044670"/>
            <a:chExt cx="2938262" cy="708085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38226192-8A2D-4284-8773-356415904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6725" y="4044670"/>
              <a:ext cx="2938262" cy="708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ts val="1600"/>
                </a:lnSpc>
              </a:pPr>
              <a:r>
                <a:rPr lang="en-US" altLang="en-US" sz="1600" dirty="0">
                  <a:solidFill>
                    <a:srgbClr val="000099"/>
                  </a:solidFill>
                </a:rPr>
                <a:t>server waits on accept() for incoming requests, new socket created on return</a:t>
              </a:r>
            </a:p>
          </p:txBody>
        </p:sp>
        <p:cxnSp>
          <p:nvCxnSpPr>
            <p:cNvPr id="24" name="Straight Connector 39">
              <a:extLst>
                <a:ext uri="{FF2B5EF4-FFF2-40B4-BE49-F238E27FC236}">
                  <a16:creationId xmlns:a16="http://schemas.microsoft.com/office/drawing/2014/main" id="{2B38ABC4-F6A7-4257-BE8B-1C9025DCED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37575" y="4188416"/>
              <a:ext cx="435213" cy="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18">
            <a:extLst>
              <a:ext uri="{FF2B5EF4-FFF2-40B4-BE49-F238E27FC236}">
                <a16:creationId xmlns:a16="http://schemas.microsoft.com/office/drawing/2014/main" id="{92D6F7EB-D82B-45C8-9FF4-4508066E02AB}"/>
              </a:ext>
            </a:extLst>
          </p:cNvPr>
          <p:cNvGrpSpPr>
            <a:grpSpLocks/>
          </p:cNvGrpSpPr>
          <p:nvPr/>
        </p:nvGrpSpPr>
        <p:grpSpPr bwMode="auto">
          <a:xfrm>
            <a:off x="533019" y="4758164"/>
            <a:ext cx="3154397" cy="584775"/>
            <a:chOff x="-463314" y="4140337"/>
            <a:chExt cx="3153124" cy="585085"/>
          </a:xfrm>
        </p:grpSpPr>
        <p:sp>
          <p:nvSpPr>
            <p:cNvPr id="26" name="TextBox 61">
              <a:extLst>
                <a:ext uri="{FF2B5EF4-FFF2-40B4-BE49-F238E27FC236}">
                  <a16:creationId xmlns:a16="http://schemas.microsoft.com/office/drawing/2014/main" id="{9A90BFF9-5A91-4FD7-BBC5-FB8C73AFE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63314" y="4140337"/>
              <a:ext cx="2746043" cy="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dirty="0">
                  <a:solidFill>
                    <a:srgbClr val="000099"/>
                  </a:solidFill>
                </a:rPr>
                <a:t>read bytes from socket (but not address as in UDP)</a:t>
              </a:r>
            </a:p>
          </p:txBody>
        </p:sp>
        <p:cxnSp>
          <p:nvCxnSpPr>
            <p:cNvPr id="27" name="Straight Connector 62">
              <a:extLst>
                <a:ext uri="{FF2B5EF4-FFF2-40B4-BE49-F238E27FC236}">
                  <a16:creationId xmlns:a16="http://schemas.microsoft.com/office/drawing/2014/main" id="{FB181630-22DD-46E2-AF9F-BAD21BBB54D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94710" y="4288764"/>
              <a:ext cx="49510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07A1A69C-CF68-4DFE-B0C8-262FFAC4F85A}"/>
              </a:ext>
            </a:extLst>
          </p:cNvPr>
          <p:cNvGrpSpPr>
            <a:grpSpLocks/>
          </p:cNvGrpSpPr>
          <p:nvPr/>
        </p:nvGrpSpPr>
        <p:grpSpPr bwMode="auto">
          <a:xfrm>
            <a:off x="393111" y="5889306"/>
            <a:ext cx="3294306" cy="584775"/>
            <a:chOff x="-626550" y="4686923"/>
            <a:chExt cx="3294508" cy="585153"/>
          </a:xfrm>
        </p:grpSpPr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4474D6B-1558-4230-888F-B341376E9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26550" y="4686923"/>
              <a:ext cx="3117205" cy="5851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dirty="0">
                  <a:solidFill>
                    <a:srgbClr val="000099"/>
                  </a:solidFill>
                </a:rPr>
                <a:t>close connection to this client (but </a:t>
              </a:r>
              <a:r>
                <a:rPr lang="en-US" altLang="en-US" sz="1600" i="1" dirty="0">
                  <a:solidFill>
                    <a:srgbClr val="000099"/>
                  </a:solidFill>
                </a:rPr>
                <a:t>not</a:t>
              </a:r>
              <a:r>
                <a:rPr lang="en-US" altLang="en-US" sz="1600" dirty="0">
                  <a:solidFill>
                    <a:srgbClr val="000099"/>
                  </a:solidFill>
                </a:rPr>
                <a:t> welcoming socket)</a:t>
              </a:r>
            </a:p>
          </p:txBody>
        </p:sp>
        <p:cxnSp>
          <p:nvCxnSpPr>
            <p:cNvPr id="30" name="Straight Connector 33">
              <a:extLst>
                <a:ext uri="{FF2B5EF4-FFF2-40B4-BE49-F238E27FC236}">
                  <a16:creationId xmlns:a16="http://schemas.microsoft.com/office/drawing/2014/main" id="{40D4BAAA-41A6-471C-9606-8D188B159E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72628" y="4843734"/>
              <a:ext cx="495330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893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sivaramane@pes.edu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F03FCF-7A6F-4612-88F7-18437FC4F2ED}"/>
              </a:ext>
            </a:extLst>
          </p:cNvPr>
          <p:cNvSpPr/>
          <p:nvPr/>
        </p:nvSpPr>
        <p:spPr>
          <a:xfrm>
            <a:off x="5460537" y="457301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6666 3333 Extn 834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Sivaraman Eswaran Ph.D.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</TotalTime>
  <Words>543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Sivaraman Eswaran</cp:lastModifiedBy>
  <cp:revision>844</cp:revision>
  <dcterms:created xsi:type="dcterms:W3CDTF">2020-06-03T14:19:11Z</dcterms:created>
  <dcterms:modified xsi:type="dcterms:W3CDTF">2020-09-10T06:26:35Z</dcterms:modified>
</cp:coreProperties>
</file>