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139" r:id="rId4"/>
    <p:sldId id="1140" r:id="rId5"/>
    <p:sldId id="1142" r:id="rId6"/>
    <p:sldId id="1141" r:id="rId7"/>
    <p:sldId id="1143" r:id="rId8"/>
    <p:sldId id="1144" r:id="rId9"/>
    <p:sldId id="1147" r:id="rId10"/>
    <p:sldId id="1132" r:id="rId11"/>
    <p:sldId id="1133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9C65DB-09DA-41C5-AED3-577CC07918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0879" y="2173673"/>
            <a:ext cx="4652810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sz="2000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sz="2000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sz="2000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sz="2000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sz="2000" dirty="0"/>
              <a:t>unreliable, datagrams: UDP</a:t>
            </a:r>
            <a:endParaRPr lang="en-US" sz="18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3154E4C-103B-4E29-8087-382EAF61945F}"/>
              </a:ext>
            </a:extLst>
          </p:cNvPr>
          <p:cNvSpPr txBox="1">
            <a:spLocks noChangeArrowheads="1"/>
          </p:cNvSpPr>
          <p:nvPr/>
        </p:nvSpPr>
        <p:spPr>
          <a:xfrm>
            <a:off x="267528" y="1471584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our study of network application layer is now complete!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4505D01-B1B7-406C-989F-31605E8D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06" y="2134496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indent="-2873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lvl="1" indent="-223838"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lvl="1" indent="-223838"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DNS</a:t>
            </a:r>
          </a:p>
          <a:p>
            <a:pPr marL="681038" lvl="1" indent="-223838"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P2P: BitTorrent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287338" indent="-2873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socket programming: </a:t>
            </a:r>
          </a:p>
          <a:p>
            <a:pPr>
              <a:buClr>
                <a:srgbClr val="000099"/>
              </a:buClr>
              <a:buSzPct val="100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  TCP, UDP sockets</a:t>
            </a:r>
          </a:p>
        </p:txBody>
      </p:sp>
    </p:spTree>
    <p:extLst>
      <p:ext uri="{BB962C8B-B14F-4D97-AF65-F5344CB8AC3E}">
        <p14:creationId xmlns:p14="http://schemas.microsoft.com/office/powerpoint/2010/main" val="296327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Summary (more)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617B818-205B-49A6-8443-73D469F4C740}"/>
              </a:ext>
            </a:extLst>
          </p:cNvPr>
          <p:cNvSpPr txBox="1">
            <a:spLocks noChangeArrowheads="1"/>
          </p:cNvSpPr>
          <p:nvPr/>
        </p:nvSpPr>
        <p:spPr>
          <a:xfrm>
            <a:off x="241026" y="1431828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Most importantly: learned about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protocols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E4C063A-2C01-4D56-89B6-5425D7763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377" y="2109345"/>
            <a:ext cx="451567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sz="2000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sz="2000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sz="20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sz="20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82A2AEE-BDA1-4DD4-89E8-CE512656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311" y="2054795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important themes:</a:t>
            </a:r>
            <a:r>
              <a:rPr lang="en-US" altLang="en-US" dirty="0">
                <a:solidFill>
                  <a:srgbClr val="FF3300"/>
                </a:solidFill>
                <a:latin typeface="+mn-lt"/>
              </a:rPr>
              <a:t> </a:t>
            </a:r>
          </a:p>
          <a:p>
            <a:pPr marL="349250" indent="-21907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centralized vs. decentralized </a:t>
            </a:r>
          </a:p>
          <a:p>
            <a:pPr marL="349250" indent="-21907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stateless vs. stateful</a:t>
            </a:r>
          </a:p>
          <a:p>
            <a:pPr marL="349250" indent="-21907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scalability</a:t>
            </a:r>
          </a:p>
          <a:p>
            <a:pPr marL="349250" indent="-21907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reliable vs. unreliable message transfer </a:t>
            </a:r>
          </a:p>
          <a:p>
            <a:pPr marL="349250" indent="-219075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ja-JP" sz="2400" dirty="0">
                <a:solidFill>
                  <a:srgbClr val="000000"/>
                </a:solidFill>
                <a:latin typeface="+mn-lt"/>
              </a:rPr>
              <a:t>“complexity at network edge”</a:t>
            </a:r>
            <a:endParaRPr lang="en-US" altLang="en-US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3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2.1 Principles of Network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2.2 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2.6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Application Layer Protocols - FTP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10D0AF5-2639-4BEC-84C8-C60B80E2BE7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523806"/>
            <a:ext cx="99888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altLang="en-US" sz="2400" dirty="0">
                <a:ea typeface="ＭＳ Ｐゴシック" panose="020B0600070205080204" pitchFamily="34" charset="-128"/>
              </a:rPr>
              <a:t>File Transfer Protocol (FTP) - u</a:t>
            </a:r>
            <a:r>
              <a:rPr lang="en-US" sz="2400" dirty="0">
                <a:ea typeface="ＭＳ Ｐゴシック" panose="020B0600070205080204" pitchFamily="34" charset="-128"/>
              </a:rPr>
              <a:t>sed to exchange large files on the internet TCP</a:t>
            </a:r>
          </a:p>
          <a:p>
            <a:pPr indent="-295275"/>
            <a:r>
              <a:rPr lang="en-US" sz="2400" dirty="0">
                <a:ea typeface="ＭＳ Ｐゴシック" panose="020B0600070205080204" pitchFamily="34" charset="-128"/>
              </a:rPr>
              <a:t>Invoked from the command prompt or some GUI.</a:t>
            </a:r>
          </a:p>
          <a:p>
            <a:pPr indent="-295275"/>
            <a:r>
              <a:rPr lang="en-US" sz="2400" dirty="0">
                <a:ea typeface="ＭＳ Ｐゴシック" panose="020B0600070205080204" pitchFamily="34" charset="-128"/>
              </a:rPr>
              <a:t>Allows to update (delete, rename, move, and copy) files at a server.</a:t>
            </a:r>
          </a:p>
          <a:p>
            <a:pPr indent="-295275"/>
            <a:r>
              <a:rPr lang="en-US" sz="2400" dirty="0">
                <a:ea typeface="ＭＳ Ｐゴシック" panose="020B0600070205080204" pitchFamily="34" charset="-128"/>
              </a:rPr>
              <a:t>Data connection (Port No. 20) &amp; Control connection (Port No. 21)</a:t>
            </a:r>
          </a:p>
          <a:p>
            <a:pPr indent="-295275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32ACBC-0556-42E8-A257-2D34F5098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t="12889" r="4620" b="14239"/>
          <a:stretch/>
        </p:blipFill>
        <p:spPr bwMode="auto">
          <a:xfrm>
            <a:off x="698512" y="3738818"/>
            <a:ext cx="6648474" cy="29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D334A-3B11-4D7C-8497-3EDD75A8F18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Application Layer Protocols - SMTP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1197B2-129A-4676-BE31-24DE6D682B53}"/>
              </a:ext>
            </a:extLst>
          </p:cNvPr>
          <p:cNvSpPr txBox="1">
            <a:spLocks noChangeArrowheads="1"/>
          </p:cNvSpPr>
          <p:nvPr/>
        </p:nvSpPr>
        <p:spPr>
          <a:xfrm>
            <a:off x="228598" y="1523806"/>
            <a:ext cx="967077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sz="2400" b="1" dirty="0"/>
              <a:t>Simple Mail Transfer Protocol</a:t>
            </a:r>
            <a:r>
              <a:rPr lang="en-US" sz="2400" dirty="0"/>
              <a:t> - an internet standard for e-mail Transmission.</a:t>
            </a:r>
          </a:p>
          <a:p>
            <a:pPr indent="-295275"/>
            <a:r>
              <a:rPr lang="en-US" sz="2400" dirty="0"/>
              <a:t>Connections are secured with SSL (Secure Socket Layer).</a:t>
            </a:r>
          </a:p>
          <a:p>
            <a:pPr indent="-295275"/>
            <a:r>
              <a:rPr lang="en-US" sz="2400" dirty="0"/>
              <a:t>Messages are stored and then forwarded to the destination (relay).</a:t>
            </a:r>
          </a:p>
          <a:p>
            <a:pPr indent="-295275"/>
            <a:r>
              <a:rPr lang="en-US" sz="2400" dirty="0"/>
              <a:t>SMTP uses a port number 25 of TCP.</a:t>
            </a:r>
          </a:p>
          <a:p>
            <a:pPr indent="-295275"/>
            <a:endParaRPr lang="en-US" altLang="en-US" sz="2400" dirty="0"/>
          </a:p>
          <a:p>
            <a:pPr indent="-295275"/>
            <a:endParaRPr lang="en-US" altLang="en-US" sz="24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A0264EB4-7B23-41A8-AF8F-6A61EFD7A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0" r="1906" b="7187"/>
          <a:stretch/>
        </p:blipFill>
        <p:spPr bwMode="auto">
          <a:xfrm>
            <a:off x="755183" y="3847906"/>
            <a:ext cx="7233152" cy="252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Application Layer Protocols - DHCP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944997B-4967-4937-8911-640E205998BC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523806"/>
            <a:ext cx="99888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sz="2400" b="1" dirty="0"/>
              <a:t>Dynamic Host Configuration Protocol</a:t>
            </a:r>
            <a:r>
              <a:rPr lang="en-US" sz="2400" dirty="0"/>
              <a:t> - assign IP addresses to computers in a network dynamically.</a:t>
            </a:r>
          </a:p>
          <a:p>
            <a:pPr indent="-295275"/>
            <a:r>
              <a:rPr lang="en-US" altLang="en-US" sz="2400" dirty="0"/>
              <a:t>IP addresses may change even when computer is in network (DHCP leases).</a:t>
            </a:r>
          </a:p>
          <a:p>
            <a:pPr indent="-295275"/>
            <a:r>
              <a:rPr lang="en-US" sz="2400" dirty="0"/>
              <a:t>DHCP port number for server is 67 and for the client is 68.</a:t>
            </a:r>
          </a:p>
          <a:p>
            <a:pPr indent="-295275"/>
            <a:r>
              <a:rPr lang="en-US" sz="2400" dirty="0"/>
              <a:t>A client-server model &amp; based on </a:t>
            </a:r>
            <a:r>
              <a:rPr lang="en-US" sz="2400" b="1" dirty="0"/>
              <a:t>discovery, offer, request, and ACK</a:t>
            </a:r>
            <a:r>
              <a:rPr lang="en-US" sz="2400" dirty="0"/>
              <a:t>.</a:t>
            </a:r>
          </a:p>
          <a:p>
            <a:pPr indent="-295275"/>
            <a:r>
              <a:rPr lang="en-US" sz="2400" dirty="0"/>
              <a:t>Includes subnet mask, DNS server address, default gateway</a:t>
            </a:r>
          </a:p>
          <a:p>
            <a:pPr indent="-295275"/>
            <a:endParaRPr lang="en-US" altLang="en-US" sz="2400" dirty="0"/>
          </a:p>
          <a:p>
            <a:pPr indent="-295275"/>
            <a:endParaRPr lang="en-US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AB5A9C-58AA-4976-8828-3AA42FC1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4200999"/>
            <a:ext cx="6934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3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BAFC6-E4FF-4C2D-88B3-F3F14BCC868C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Application Layer Protocols - SNMP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78C100-7F5F-4B74-AABA-51FD0E09E063}"/>
              </a:ext>
            </a:extLst>
          </p:cNvPr>
          <p:cNvSpPr txBox="1">
            <a:spLocks noChangeArrowheads="1"/>
          </p:cNvSpPr>
          <p:nvPr/>
        </p:nvSpPr>
        <p:spPr>
          <a:xfrm>
            <a:off x="43072" y="1523806"/>
            <a:ext cx="414461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sz="2400" b="1" dirty="0"/>
              <a:t>Simple Network Management Protocol</a:t>
            </a:r>
            <a:r>
              <a:rPr lang="en-US" sz="2400" dirty="0"/>
              <a:t> - exchange management information between network devices.</a:t>
            </a:r>
          </a:p>
          <a:p>
            <a:pPr indent="-295275"/>
            <a:r>
              <a:rPr lang="en-US" altLang="en-US" sz="2400" dirty="0"/>
              <a:t>Basic components &amp; functionalities</a:t>
            </a:r>
          </a:p>
          <a:p>
            <a:pPr lvl="1" indent="-295275"/>
            <a:r>
              <a:rPr lang="en-US" altLang="en-US" sz="2000" dirty="0"/>
              <a:t>SNMP Manager</a:t>
            </a:r>
          </a:p>
          <a:p>
            <a:pPr lvl="1" indent="-295275"/>
            <a:r>
              <a:rPr lang="en-US" altLang="en-US" sz="2000" dirty="0"/>
              <a:t>Managed Devices</a:t>
            </a:r>
          </a:p>
          <a:p>
            <a:pPr lvl="1" indent="-295275"/>
            <a:r>
              <a:rPr lang="en-US" altLang="en-US" sz="2000" dirty="0"/>
              <a:t>SNMP Agents</a:t>
            </a:r>
          </a:p>
          <a:p>
            <a:pPr lvl="1" indent="-295275"/>
            <a:r>
              <a:rPr lang="en-US" altLang="en-US" sz="2000" dirty="0"/>
              <a:t>MIB (Management Information Base)</a:t>
            </a:r>
            <a:endParaRPr lang="en-US" altLang="en-US" sz="1600" dirty="0"/>
          </a:p>
          <a:p>
            <a:pPr indent="-295275"/>
            <a:endParaRPr lang="en-US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F61D76-D55F-43F2-913C-6DF37139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88" y="1398487"/>
            <a:ext cx="5108299" cy="53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4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6026-093A-45BA-BEE7-A6E5885EBF5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Application Layer Protocols – Telnet &amp; SSH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7F759E-7CDB-4883-95D4-E7A8157F4329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523806"/>
            <a:ext cx="38133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/>
            <a:r>
              <a:rPr lang="en-US" sz="2400" dirty="0"/>
              <a:t>Allows a user to communicate with a remote device.</a:t>
            </a:r>
          </a:p>
          <a:p>
            <a:pPr indent="-295275"/>
            <a:r>
              <a:rPr lang="en-US" sz="2400" dirty="0"/>
              <a:t>Used mostly by network admin to remotely access and manage devices. </a:t>
            </a:r>
          </a:p>
          <a:p>
            <a:pPr indent="-295275"/>
            <a:r>
              <a:rPr lang="en-US" altLang="en-US" sz="2400" dirty="0"/>
              <a:t>Telnet client and server installed – uses TCP port no. 23</a:t>
            </a:r>
          </a:p>
          <a:p>
            <a:pPr indent="-295275"/>
            <a:r>
              <a:rPr lang="en-US" altLang="en-US" sz="2400" dirty="0"/>
              <a:t>SSH – uses public key </a:t>
            </a:r>
            <a:r>
              <a:rPr lang="en-US" altLang="en-US" sz="2400" b="1" dirty="0"/>
              <a:t>encryption</a:t>
            </a:r>
            <a:r>
              <a:rPr lang="en-US" altLang="en-US" sz="2400" dirty="0"/>
              <a:t> &amp; </a:t>
            </a:r>
            <a:r>
              <a:rPr lang="en-US" sz="2400" dirty="0"/>
              <a:t>TCP port 22 by default.</a:t>
            </a:r>
            <a:endParaRPr lang="en-US" altLang="en-US" sz="2400" dirty="0"/>
          </a:p>
          <a:p>
            <a:pPr indent="-295275"/>
            <a:endParaRPr lang="en-US" altLang="en-US" sz="2400" dirty="0"/>
          </a:p>
        </p:txBody>
      </p:sp>
      <p:pic>
        <p:nvPicPr>
          <p:cNvPr id="5124" name="Picture 4" descr="Telnet client and server">
            <a:extLst>
              <a:ext uri="{FF2B5EF4-FFF2-40B4-BE49-F238E27FC236}">
                <a16:creationId xmlns:a16="http://schemas.microsoft.com/office/drawing/2014/main" id="{B1781B27-17A1-4648-A40D-2493FE57A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14" y="1523806"/>
            <a:ext cx="6149009" cy="20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5F36AC1-11FC-4D07-A889-B2F4C8A3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53" y="4109222"/>
            <a:ext cx="4950929" cy="24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Summary of Application Layer Protocols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123FC6-3193-4443-9C50-6D1D4E13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8" y="1513221"/>
            <a:ext cx="9289774" cy="51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3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526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2020-09-10T06:27:15Z</dcterms:modified>
</cp:coreProperties>
</file>