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1039" r:id="rId4"/>
    <p:sldId id="1036" r:id="rId5"/>
    <p:sldId id="1037" r:id="rId6"/>
    <p:sldId id="1038" r:id="rId7"/>
    <p:sldId id="1040" r:id="rId8"/>
    <p:sldId id="1041" r:id="rId9"/>
    <p:sldId id="1042" r:id="rId10"/>
    <p:sldId id="1043" r:id="rId11"/>
    <p:sldId id="1044" r:id="rId12"/>
    <p:sldId id="1152" r:id="rId13"/>
    <p:sldId id="3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F3A865-D051-4B04-BCA0-3DA0890D16E6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Non-persistent HTTP: response time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5B40F32-0F37-4E27-8726-687F7D9958D4}"/>
              </a:ext>
            </a:extLst>
          </p:cNvPr>
          <p:cNvSpPr txBox="1">
            <a:spLocks noChangeArrowheads="1"/>
          </p:cNvSpPr>
          <p:nvPr/>
        </p:nvSpPr>
        <p:spPr>
          <a:xfrm>
            <a:off x="164191" y="1768670"/>
            <a:ext cx="4724132" cy="33373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RTT (definition):</a:t>
            </a:r>
            <a:r>
              <a:rPr lang="en-US" altLang="en-US" sz="2400" dirty="0">
                <a:ea typeface="ＭＳ Ｐゴシック" panose="020B0600070205080204" pitchFamily="34" charset="-128"/>
              </a:rPr>
              <a:t> time for a small packet to travel from client to server and back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HTTP response time (per object):</a:t>
            </a:r>
          </a:p>
          <a:p>
            <a:pPr marL="460375" indent="-215900">
              <a:spcBef>
                <a:spcPts val="4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one RTT to initiate TCP connection</a:t>
            </a:r>
          </a:p>
          <a:p>
            <a:pPr marL="460375" indent="-215900">
              <a:spcBef>
                <a:spcPts val="4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one RTT for HTTP request and first few bytes of HTTP response to return</a:t>
            </a:r>
          </a:p>
          <a:p>
            <a:pPr marL="460375" indent="-215900">
              <a:spcBef>
                <a:spcPts val="400"/>
              </a:spcBef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obect</a:t>
            </a:r>
            <a:r>
              <a:rPr lang="en-US" altLang="en-US" sz="2000" dirty="0">
                <a:ea typeface="ＭＳ Ｐゴシック" panose="020B0600070205080204" pitchFamily="34" charset="-128"/>
              </a:rPr>
              <a:t>/file transmission time</a:t>
            </a:r>
          </a:p>
          <a:p>
            <a:pPr>
              <a:buFont typeface="Wingdings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A95A5A1A-9E6A-488A-844B-69184B198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2743" y="2671284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3883DD51-47FC-42F8-81F2-A3ECE2F1C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3430" y="2664934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90A2E09B-340D-4710-8AC6-A34873901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030" y="2903059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EB8AE305-DEA2-4E95-9D98-72E405B6F3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2743" y="3341209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3DFBBEDB-5D56-4F1A-AA02-834D13D1A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0680" y="3849209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" name="AutoShape 21">
            <a:extLst>
              <a:ext uri="{FF2B5EF4-FFF2-40B4-BE49-F238E27FC236}">
                <a16:creationId xmlns:a16="http://schemas.microsoft.com/office/drawing/2014/main" id="{838B0E3E-6537-477C-A4C4-40AA0A68DC4D}"/>
              </a:ext>
            </a:extLst>
          </p:cNvPr>
          <p:cNvSpPr>
            <a:spLocks/>
          </p:cNvSpPr>
          <p:nvPr/>
        </p:nvSpPr>
        <p:spPr bwMode="auto">
          <a:xfrm>
            <a:off x="8459456" y="4249143"/>
            <a:ext cx="99857" cy="161739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3200">
              <a:latin typeface="+mn-lt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061B6C03-EB72-4D6D-B367-9685FF020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2968" y="3944459"/>
            <a:ext cx="1123577" cy="87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+mn-lt"/>
              </a:rPr>
              <a:t>time to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+mn-lt"/>
              </a:rPr>
              <a:t>transmit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+mn-lt"/>
              </a:rPr>
              <a:t>file</a:t>
            </a:r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F4FB7BCD-3E22-4C26-A77A-31694BE79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218" y="2877659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8BA3D8E2-312E-48BA-8865-161E8F0F9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174" y="2563010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initiate TCP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connection</a:t>
            </a:r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868FF943-B36F-4D1E-AC4D-BDEB8D463CF1}"/>
              </a:ext>
            </a:extLst>
          </p:cNvPr>
          <p:cNvSpPr>
            <a:spLocks/>
          </p:cNvSpPr>
          <p:nvPr/>
        </p:nvSpPr>
        <p:spPr bwMode="auto">
          <a:xfrm>
            <a:off x="6497155" y="2928459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3200">
              <a:latin typeface="+mn-lt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33CBB21C-1697-47B9-838F-B723ED4B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555" y="3139596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+mn-lt"/>
              </a:rPr>
              <a:t>RTT</a:t>
            </a:r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07AC1FF6-5379-4387-AEB1-BBFBC7409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430" y="3782534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FC8C4CC8-5156-40F3-9972-5001080A2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627" y="3589815"/>
            <a:ext cx="1969956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request file</a:t>
            </a:r>
          </a:p>
        </p:txBody>
      </p:sp>
      <p:sp>
        <p:nvSpPr>
          <p:cNvPr id="25" name="AutoShape 29">
            <a:extLst>
              <a:ext uri="{FF2B5EF4-FFF2-40B4-BE49-F238E27FC236}">
                <a16:creationId xmlns:a16="http://schemas.microsoft.com/office/drawing/2014/main" id="{A0DA199C-350C-4A8D-9CF3-AAC82E2C426E}"/>
              </a:ext>
            </a:extLst>
          </p:cNvPr>
          <p:cNvSpPr>
            <a:spLocks/>
          </p:cNvSpPr>
          <p:nvPr/>
        </p:nvSpPr>
        <p:spPr bwMode="auto">
          <a:xfrm>
            <a:off x="6503505" y="3838096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3200">
              <a:latin typeface="+mn-lt"/>
            </a:endParaRPr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B7935A68-3064-4205-9904-3E70B3E8F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605" y="4061934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+mn-lt"/>
              </a:rPr>
              <a:t>RTT</a:t>
            </a:r>
          </a:p>
        </p:txBody>
      </p:sp>
      <p:sp>
        <p:nvSpPr>
          <p:cNvPr id="27" name="Line 35">
            <a:extLst>
              <a:ext uri="{FF2B5EF4-FFF2-40B4-BE49-F238E27FC236}">
                <a16:creationId xmlns:a16="http://schemas.microsoft.com/office/drawing/2014/main" id="{9AE4F890-7754-4DD4-9308-A0C704F0C8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4502" y="4805006"/>
            <a:ext cx="361323" cy="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8" name="Text Box 36">
            <a:extLst>
              <a:ext uri="{FF2B5EF4-FFF2-40B4-BE49-F238E27FC236}">
                <a16:creationId xmlns:a16="http://schemas.microsoft.com/office/drawing/2014/main" id="{7685CFAF-9B3A-436F-B01E-F5C82B7FD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198" y="4617233"/>
            <a:ext cx="1647627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file received</a:t>
            </a:r>
          </a:p>
        </p:txBody>
      </p:sp>
      <p:sp>
        <p:nvSpPr>
          <p:cNvPr id="29" name="Text Box 37">
            <a:extLst>
              <a:ext uri="{FF2B5EF4-FFF2-40B4-BE49-F238E27FC236}">
                <a16:creationId xmlns:a16="http://schemas.microsoft.com/office/drawing/2014/main" id="{F170D3FD-7889-4E82-9B42-C4960E7BB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18" y="5517671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+mn-lt"/>
              </a:rPr>
              <a:t>time</a:t>
            </a:r>
          </a:p>
        </p:txBody>
      </p:sp>
      <p:sp>
        <p:nvSpPr>
          <p:cNvPr id="30" name="Text Box 38">
            <a:extLst>
              <a:ext uri="{FF2B5EF4-FFF2-40B4-BE49-F238E27FC236}">
                <a16:creationId xmlns:a16="http://schemas.microsoft.com/office/drawing/2014/main" id="{AF423579-3557-4ABC-B1AF-C0DE1141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305" y="5500209"/>
            <a:ext cx="6639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+mn-lt"/>
              </a:rPr>
              <a:t>time</a:t>
            </a:r>
          </a:p>
        </p:txBody>
      </p:sp>
      <p:grpSp>
        <p:nvGrpSpPr>
          <p:cNvPr id="31" name="Group 43">
            <a:extLst>
              <a:ext uri="{FF2B5EF4-FFF2-40B4-BE49-F238E27FC236}">
                <a16:creationId xmlns:a16="http://schemas.microsoft.com/office/drawing/2014/main" id="{3312D57A-4DF9-4FB0-BEBA-623385B54615}"/>
              </a:ext>
            </a:extLst>
          </p:cNvPr>
          <p:cNvGrpSpPr>
            <a:grpSpLocks/>
          </p:cNvGrpSpPr>
          <p:nvPr/>
        </p:nvGrpSpPr>
        <p:grpSpPr bwMode="auto">
          <a:xfrm>
            <a:off x="8243405" y="1898171"/>
            <a:ext cx="423863" cy="684213"/>
            <a:chOff x="4140" y="429"/>
            <a:chExt cx="1425" cy="2396"/>
          </a:xfrm>
        </p:grpSpPr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A174EF3C-90C1-4EAE-91F9-151ED1CA9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3" name="Rectangle 45">
              <a:extLst>
                <a:ext uri="{FF2B5EF4-FFF2-40B4-BE49-F238E27FC236}">
                  <a16:creationId xmlns:a16="http://schemas.microsoft.com/office/drawing/2014/main" id="{A36BEDD0-E05F-4FC1-9B8D-36145628E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34" name="Freeform 46">
              <a:extLst>
                <a:ext uri="{FF2B5EF4-FFF2-40B4-BE49-F238E27FC236}">
                  <a16:creationId xmlns:a16="http://schemas.microsoft.com/office/drawing/2014/main" id="{36B2A227-77C8-4416-9417-B33C5355B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5" name="Freeform 47">
              <a:extLst>
                <a:ext uri="{FF2B5EF4-FFF2-40B4-BE49-F238E27FC236}">
                  <a16:creationId xmlns:a16="http://schemas.microsoft.com/office/drawing/2014/main" id="{0FD3D2F5-F768-415A-A724-98FD52477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6" name="Rectangle 48">
              <a:extLst>
                <a:ext uri="{FF2B5EF4-FFF2-40B4-BE49-F238E27FC236}">
                  <a16:creationId xmlns:a16="http://schemas.microsoft.com/office/drawing/2014/main" id="{1D6F469E-DE1A-4EBF-A3DF-0348EC2C8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82E67469-8061-4EDB-943B-835065A2D4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" name="AutoShape 50">
                <a:extLst>
                  <a:ext uri="{FF2B5EF4-FFF2-40B4-BE49-F238E27FC236}">
                    <a16:creationId xmlns:a16="http://schemas.microsoft.com/office/drawing/2014/main" id="{40AEB962-6EF0-41B5-9291-4CDDAA17A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63" name="AutoShape 51">
                <a:extLst>
                  <a:ext uri="{FF2B5EF4-FFF2-40B4-BE49-F238E27FC236}">
                    <a16:creationId xmlns:a16="http://schemas.microsoft.com/office/drawing/2014/main" id="{718F68E3-0F67-480F-A1E6-4FA14B3F6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38" name="Rectangle 52">
              <a:extLst>
                <a:ext uri="{FF2B5EF4-FFF2-40B4-BE49-F238E27FC236}">
                  <a16:creationId xmlns:a16="http://schemas.microsoft.com/office/drawing/2014/main" id="{048868E4-FB29-41F0-A6BF-24D5C1AF3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39" name="Group 53">
              <a:extLst>
                <a:ext uri="{FF2B5EF4-FFF2-40B4-BE49-F238E27FC236}">
                  <a16:creationId xmlns:a16="http://schemas.microsoft.com/office/drawing/2014/main" id="{DBB42F1C-3E45-4176-BF68-3690D038D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" name="AutoShape 54">
                <a:extLst>
                  <a:ext uri="{FF2B5EF4-FFF2-40B4-BE49-F238E27FC236}">
                    <a16:creationId xmlns:a16="http://schemas.microsoft.com/office/drawing/2014/main" id="{C96755E5-CC1B-4303-8A24-33A6F7E39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61" name="AutoShape 55">
                <a:extLst>
                  <a:ext uri="{FF2B5EF4-FFF2-40B4-BE49-F238E27FC236}">
                    <a16:creationId xmlns:a16="http://schemas.microsoft.com/office/drawing/2014/main" id="{78E64936-F459-4CF8-A70F-3F5463216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AC7F59DC-678E-4F11-938B-75DC069B2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1" name="Rectangle 57">
              <a:extLst>
                <a:ext uri="{FF2B5EF4-FFF2-40B4-BE49-F238E27FC236}">
                  <a16:creationId xmlns:a16="http://schemas.microsoft.com/office/drawing/2014/main" id="{D5D92D78-4989-44FB-A95B-D5D82A969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42" name="Group 58">
              <a:extLst>
                <a:ext uri="{FF2B5EF4-FFF2-40B4-BE49-F238E27FC236}">
                  <a16:creationId xmlns:a16="http://schemas.microsoft.com/office/drawing/2014/main" id="{739B344F-89FB-40FD-8B3E-E06DF98CC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8" name="AutoShape 59">
                <a:extLst>
                  <a:ext uri="{FF2B5EF4-FFF2-40B4-BE49-F238E27FC236}">
                    <a16:creationId xmlns:a16="http://schemas.microsoft.com/office/drawing/2014/main" id="{1CADDA21-2900-4309-BE31-061EFFC38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59" name="AutoShape 60">
                <a:extLst>
                  <a:ext uri="{FF2B5EF4-FFF2-40B4-BE49-F238E27FC236}">
                    <a16:creationId xmlns:a16="http://schemas.microsoft.com/office/drawing/2014/main" id="{681BA25B-9EAA-422D-BA05-BA64A8AE6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43" name="Freeform 61">
              <a:extLst>
                <a:ext uri="{FF2B5EF4-FFF2-40B4-BE49-F238E27FC236}">
                  <a16:creationId xmlns:a16="http://schemas.microsoft.com/office/drawing/2014/main" id="{A315B0B4-2656-44B0-938E-C31BCBAE5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grpSp>
          <p:nvGrpSpPr>
            <p:cNvPr id="44" name="Group 62">
              <a:extLst>
                <a:ext uri="{FF2B5EF4-FFF2-40B4-BE49-F238E27FC236}">
                  <a16:creationId xmlns:a16="http://schemas.microsoft.com/office/drawing/2014/main" id="{05852D61-5370-4D12-A74A-AF5B1964E3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" name="AutoShape 63">
                <a:extLst>
                  <a:ext uri="{FF2B5EF4-FFF2-40B4-BE49-F238E27FC236}">
                    <a16:creationId xmlns:a16="http://schemas.microsoft.com/office/drawing/2014/main" id="{968F5B2C-6A24-4FB2-A8DB-CF54570E7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57" name="AutoShape 64">
                <a:extLst>
                  <a:ext uri="{FF2B5EF4-FFF2-40B4-BE49-F238E27FC236}">
                    <a16:creationId xmlns:a16="http://schemas.microsoft.com/office/drawing/2014/main" id="{F6B39933-DDD3-43B9-8951-4D3545F2A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45" name="Rectangle 65">
              <a:extLst>
                <a:ext uri="{FF2B5EF4-FFF2-40B4-BE49-F238E27FC236}">
                  <a16:creationId xmlns:a16="http://schemas.microsoft.com/office/drawing/2014/main" id="{786BECA2-4208-443C-AFEE-926CB8F90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6" name="Freeform 66">
              <a:extLst>
                <a:ext uri="{FF2B5EF4-FFF2-40B4-BE49-F238E27FC236}">
                  <a16:creationId xmlns:a16="http://schemas.microsoft.com/office/drawing/2014/main" id="{BDFAAB08-86A4-43B9-B56B-6729E1035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7" name="Freeform 67">
              <a:extLst>
                <a:ext uri="{FF2B5EF4-FFF2-40B4-BE49-F238E27FC236}">
                  <a16:creationId xmlns:a16="http://schemas.microsoft.com/office/drawing/2014/main" id="{8A5CEE5B-4438-4F7D-BE60-F2C3DBA08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8" name="Oval 68">
              <a:extLst>
                <a:ext uri="{FF2B5EF4-FFF2-40B4-BE49-F238E27FC236}">
                  <a16:creationId xmlns:a16="http://schemas.microsoft.com/office/drawing/2014/main" id="{91501130-4955-44FC-ADE5-58194ABB4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9" name="Freeform 69">
              <a:extLst>
                <a:ext uri="{FF2B5EF4-FFF2-40B4-BE49-F238E27FC236}">
                  <a16:creationId xmlns:a16="http://schemas.microsoft.com/office/drawing/2014/main" id="{33BADCFE-D6D3-4123-8BB9-BCB09402A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0" name="AutoShape 70">
              <a:extLst>
                <a:ext uri="{FF2B5EF4-FFF2-40B4-BE49-F238E27FC236}">
                  <a16:creationId xmlns:a16="http://schemas.microsoft.com/office/drawing/2014/main" id="{14BD69A0-4909-44E6-8883-935EC63D1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51" name="AutoShape 71">
              <a:extLst>
                <a:ext uri="{FF2B5EF4-FFF2-40B4-BE49-F238E27FC236}">
                  <a16:creationId xmlns:a16="http://schemas.microsoft.com/office/drawing/2014/main" id="{E4C63468-E09E-4FE8-A8BD-DCF1B4DBD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52" name="Oval 72">
              <a:extLst>
                <a:ext uri="{FF2B5EF4-FFF2-40B4-BE49-F238E27FC236}">
                  <a16:creationId xmlns:a16="http://schemas.microsoft.com/office/drawing/2014/main" id="{7B25C263-B260-4339-8066-BD084BB83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53" name="Oval 73">
              <a:extLst>
                <a:ext uri="{FF2B5EF4-FFF2-40B4-BE49-F238E27FC236}">
                  <a16:creationId xmlns:a16="http://schemas.microsoft.com/office/drawing/2014/main" id="{FD6EDF33-975C-42BC-9BCE-8EEF567D1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4" name="Oval 74">
              <a:extLst>
                <a:ext uri="{FF2B5EF4-FFF2-40B4-BE49-F238E27FC236}">
                  <a16:creationId xmlns:a16="http://schemas.microsoft.com/office/drawing/2014/main" id="{079F9B11-71E6-43D3-B8EF-E913BFB4B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55" name="Rectangle 75">
              <a:extLst>
                <a:ext uri="{FF2B5EF4-FFF2-40B4-BE49-F238E27FC236}">
                  <a16:creationId xmlns:a16="http://schemas.microsoft.com/office/drawing/2014/main" id="{BA207321-0BAF-4E3B-AEC3-0C4AA1366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</p:grpSp>
      <p:grpSp>
        <p:nvGrpSpPr>
          <p:cNvPr id="64" name="Group 76">
            <a:extLst>
              <a:ext uri="{FF2B5EF4-FFF2-40B4-BE49-F238E27FC236}">
                <a16:creationId xmlns:a16="http://schemas.microsoft.com/office/drawing/2014/main" id="{0827D852-8291-4CC7-996B-115A6E5CD5E0}"/>
              </a:ext>
            </a:extLst>
          </p:cNvPr>
          <p:cNvGrpSpPr>
            <a:grpSpLocks/>
          </p:cNvGrpSpPr>
          <p:nvPr/>
        </p:nvGrpSpPr>
        <p:grpSpPr bwMode="auto">
          <a:xfrm>
            <a:off x="6241568" y="1920396"/>
            <a:ext cx="698500" cy="709613"/>
            <a:chOff x="-44" y="1473"/>
            <a:chExt cx="981" cy="1105"/>
          </a:xfrm>
        </p:grpSpPr>
        <p:pic>
          <p:nvPicPr>
            <p:cNvPr id="65" name="Picture 77" descr="desktop_computer_stylized_medium">
              <a:extLst>
                <a:ext uri="{FF2B5EF4-FFF2-40B4-BE49-F238E27FC236}">
                  <a16:creationId xmlns:a16="http://schemas.microsoft.com/office/drawing/2014/main" id="{3DDCC4B8-C47D-4EE0-AA66-5AD555BC6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78">
              <a:extLst>
                <a:ext uri="{FF2B5EF4-FFF2-40B4-BE49-F238E27FC236}">
                  <a16:creationId xmlns:a16="http://schemas.microsoft.com/office/drawing/2014/main" id="{E0047259-66B2-4781-8645-517929EAEB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sp>
        <p:nvSpPr>
          <p:cNvPr id="67" name="Freeform 1">
            <a:extLst>
              <a:ext uri="{FF2B5EF4-FFF2-40B4-BE49-F238E27FC236}">
                <a16:creationId xmlns:a16="http://schemas.microsoft.com/office/drawing/2014/main" id="{CE4AF330-2FEC-40D5-A1F4-C5C6F63C08C3}"/>
              </a:ext>
            </a:extLst>
          </p:cNvPr>
          <p:cNvSpPr/>
          <p:nvPr/>
        </p:nvSpPr>
        <p:spPr>
          <a:xfrm>
            <a:off x="6744498" y="4246818"/>
            <a:ext cx="1700270" cy="558188"/>
          </a:xfrm>
          <a:custGeom>
            <a:avLst/>
            <a:gdLst>
              <a:gd name="connsiteX0" fmla="*/ 0 w 1700270"/>
              <a:gd name="connsiteY0" fmla="*/ 389262 h 543498"/>
              <a:gd name="connsiteX1" fmla="*/ 1700270 w 1700270"/>
              <a:gd name="connsiteY1" fmla="*/ 0 h 543498"/>
              <a:gd name="connsiteX2" fmla="*/ 1696598 w 1700270"/>
              <a:gd name="connsiteY2" fmla="*/ 176269 h 543498"/>
              <a:gd name="connsiteX3" fmla="*/ 0 w 1700270"/>
              <a:gd name="connsiteY3" fmla="*/ 543498 h 543498"/>
              <a:gd name="connsiteX4" fmla="*/ 0 w 1700270"/>
              <a:gd name="connsiteY4" fmla="*/ 389262 h 543498"/>
              <a:gd name="connsiteX0" fmla="*/ 0 w 1700270"/>
              <a:gd name="connsiteY0" fmla="*/ 389262 h 558188"/>
              <a:gd name="connsiteX1" fmla="*/ 1700270 w 1700270"/>
              <a:gd name="connsiteY1" fmla="*/ 0 h 558188"/>
              <a:gd name="connsiteX2" fmla="*/ 1696598 w 1700270"/>
              <a:gd name="connsiteY2" fmla="*/ 176269 h 558188"/>
              <a:gd name="connsiteX3" fmla="*/ 7344 w 1700270"/>
              <a:gd name="connsiteY3" fmla="*/ 558188 h 558188"/>
              <a:gd name="connsiteX4" fmla="*/ 0 w 1700270"/>
              <a:gd name="connsiteY4" fmla="*/ 389262 h 5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270" h="558188">
                <a:moveTo>
                  <a:pt x="0" y="389262"/>
                </a:moveTo>
                <a:lnTo>
                  <a:pt x="1700270" y="0"/>
                </a:lnTo>
                <a:lnTo>
                  <a:pt x="1696598" y="176269"/>
                </a:lnTo>
                <a:lnTo>
                  <a:pt x="7344" y="558188"/>
                </a:lnTo>
                <a:lnTo>
                  <a:pt x="0" y="389262"/>
                </a:lnTo>
                <a:close/>
              </a:path>
            </a:pathLst>
          </a:custGeom>
          <a:solidFill>
            <a:srgbClr val="000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utoShape 21">
            <a:extLst>
              <a:ext uri="{FF2B5EF4-FFF2-40B4-BE49-F238E27FC236}">
                <a16:creationId xmlns:a16="http://schemas.microsoft.com/office/drawing/2014/main" id="{545167CD-A45F-4986-9B22-AB8CB9049E7B}"/>
              </a:ext>
            </a:extLst>
          </p:cNvPr>
          <p:cNvSpPr>
            <a:spLocks/>
          </p:cNvSpPr>
          <p:nvPr/>
        </p:nvSpPr>
        <p:spPr bwMode="auto">
          <a:xfrm flipH="1" flipV="1">
            <a:off x="6625225" y="4643267"/>
            <a:ext cx="99857" cy="161739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3200">
              <a:latin typeface="+mn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0C143-B66D-4BD6-936D-5CBDE6CEA64A}"/>
              </a:ext>
            </a:extLst>
          </p:cNvPr>
          <p:cNvSpPr txBox="1"/>
          <p:nvPr/>
        </p:nvSpPr>
        <p:spPr>
          <a:xfrm>
            <a:off x="261385" y="6065626"/>
            <a:ext cx="9257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i="1" dirty="0">
                <a:ea typeface="ＭＳ Ｐゴシック" panose="020B0600070205080204" pitchFamily="34" charset="-128"/>
              </a:rPr>
              <a:t>Non-persistent HTTP response time =  2RTT+ file transmission 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8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F7A2E-5E45-4BBB-A82A-A08949FD3F0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Persistent HTTP (HTTP 1.1)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8023465-0E4B-4E27-B52E-D8E619CC1E09}"/>
              </a:ext>
            </a:extLst>
          </p:cNvPr>
          <p:cNvSpPr txBox="1">
            <a:spLocks noChangeArrowheads="1"/>
          </p:cNvSpPr>
          <p:nvPr/>
        </p:nvSpPr>
        <p:spPr>
          <a:xfrm>
            <a:off x="96323" y="1454772"/>
            <a:ext cx="3428755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1590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Non-persistent HTTP issues: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sz="2400" dirty="0"/>
              <a:t>requires 2 RTTs per object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sz="2400" dirty="0"/>
              <a:t>OS overhead for </a:t>
            </a:r>
            <a:r>
              <a:rPr lang="en-US" sz="2400" i="1" dirty="0"/>
              <a:t>each</a:t>
            </a:r>
            <a:r>
              <a:rPr lang="en-US" sz="2400" dirty="0"/>
              <a:t> TCP connection (TCP buffer and variables)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sz="2400" dirty="0"/>
              <a:t>browsers often open multiple parallel TCP connections to fetch referenced objects in parallel</a:t>
            </a:r>
          </a:p>
          <a:p>
            <a:pPr>
              <a:buFont typeface="Wingdings" charset="0"/>
              <a:buNone/>
              <a:defRPr/>
            </a:pPr>
            <a:endParaRPr lang="en-US" sz="2000" dirty="0"/>
          </a:p>
          <a:p>
            <a:pPr>
              <a:buFont typeface="Wingdings" charset="2"/>
              <a:buChar char="§"/>
              <a:defRPr/>
            </a:pPr>
            <a:endParaRPr lang="en-US" sz="1800" dirty="0"/>
          </a:p>
          <a:p>
            <a:pPr>
              <a:buFont typeface="Wingdings" charset="2"/>
              <a:buChar char="§"/>
              <a:defRPr/>
            </a:pPr>
            <a:endParaRPr lang="en-US" sz="18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B92FA404-7127-44FA-A73C-7EE896DE9552}"/>
              </a:ext>
            </a:extLst>
          </p:cNvPr>
          <p:cNvSpPr txBox="1">
            <a:spLocks noChangeArrowheads="1"/>
          </p:cNvSpPr>
          <p:nvPr/>
        </p:nvSpPr>
        <p:spPr>
          <a:xfrm>
            <a:off x="3696594" y="1424747"/>
            <a:ext cx="398967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1590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Persistent  HTTP </a:t>
            </a:r>
            <a:r>
              <a:rPr lang="en-US" sz="2000" i="1" dirty="0">
                <a:solidFill>
                  <a:srgbClr val="CC0000"/>
                </a:solidFill>
              </a:rPr>
              <a:t>(HTTP1.1):</a:t>
            </a:r>
            <a:endParaRPr lang="en-US" i="1" dirty="0">
              <a:solidFill>
                <a:srgbClr val="CC0000"/>
              </a:solidFill>
            </a:endParaRP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sz="2400" dirty="0"/>
              <a:t>server leaves connection open after sending response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sz="2400" dirty="0"/>
              <a:t>subsequent HTTP messages  between same client/server sent over open connection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sz="2400" dirty="0"/>
              <a:t>client sends requests as soon as it encounters a referenced object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sz="2400" dirty="0"/>
              <a:t>as little as one RTT for all the referenced objects (cutting response time in half)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AF2550-337E-4253-A49D-EB7F169CB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0"/>
          <a:stretch/>
        </p:blipFill>
        <p:spPr bwMode="auto">
          <a:xfrm>
            <a:off x="8135010" y="2268511"/>
            <a:ext cx="3960667" cy="424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03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Connection Management in HTTP/1.x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B95221-94E9-47D5-9218-D049F585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1" y="1513221"/>
            <a:ext cx="7761633" cy="513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77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-8308" y="85481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9" y="1868852"/>
            <a:ext cx="8300052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2.1 Principles of Network Applications</a:t>
            </a:r>
          </a:p>
          <a:p>
            <a:pPr lvl="1">
              <a:lnSpc>
                <a:spcPct val="100000"/>
              </a:lnSpc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rgbClr val="000099"/>
                </a:solidFill>
              </a:rPr>
              <a:t>2.2 </a:t>
            </a:r>
            <a:r>
              <a:rPr lang="en-US" altLang="en-US" dirty="0"/>
              <a:t>Web, HTTP and HTTPS 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2.3 The Domain Name System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2.4 P2P Applications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2.5 Socket Programming with TCP &amp; UDP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2.6 Other Application Layer Protocols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Unit – 2 Application Layer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2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Web, HTTP and HTTPS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841DDC1-4FF4-491F-A431-B21FE9BFE9AB}"/>
              </a:ext>
            </a:extLst>
          </p:cNvPr>
          <p:cNvSpPr txBox="1">
            <a:spLocks noChangeArrowheads="1"/>
          </p:cNvSpPr>
          <p:nvPr/>
        </p:nvSpPr>
        <p:spPr>
          <a:xfrm>
            <a:off x="139309" y="1559756"/>
            <a:ext cx="896493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First, a quick review…</a:t>
            </a:r>
          </a:p>
          <a:p>
            <a:pPr marL="460375" indent="-330200"/>
            <a:r>
              <a:rPr lang="en-US" altLang="en-US" sz="2400" dirty="0">
                <a:ea typeface="ＭＳ Ｐゴシック" panose="020B0600070205080204" pitchFamily="34" charset="-128"/>
              </a:rPr>
              <a:t>web page consists of </a:t>
            </a:r>
            <a:r>
              <a:rPr lang="en-US" altLang="en-US" sz="24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objects, </a:t>
            </a:r>
            <a:r>
              <a:rPr lang="en-US" altLang="en-US" sz="2400" dirty="0">
                <a:ea typeface="ＭＳ Ｐゴシック" panose="020B0600070205080204" pitchFamily="34" charset="-128"/>
              </a:rPr>
              <a:t>each of</a:t>
            </a:r>
            <a:r>
              <a:rPr lang="en-US" altLang="en-US" sz="24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which can be stored on different Web servers</a:t>
            </a:r>
          </a:p>
          <a:p>
            <a:pPr marL="460375" indent="-330200"/>
            <a:r>
              <a:rPr lang="en-US" altLang="en-US" sz="2400" dirty="0">
                <a:ea typeface="ＭＳ Ｐゴシック" panose="020B0600070205080204" pitchFamily="34" charset="-128"/>
              </a:rPr>
              <a:t>object can be HTML file, JPEG image, Java applet, audio file,…</a:t>
            </a:r>
          </a:p>
          <a:p>
            <a:pPr marL="460375" indent="-330200"/>
            <a:r>
              <a:rPr lang="en-US" altLang="en-US" sz="2400" dirty="0">
                <a:ea typeface="ＭＳ Ｐゴシック" panose="020B0600070205080204" pitchFamily="34" charset="-128"/>
              </a:rPr>
              <a:t>web page consists of 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base HTML-file</a:t>
            </a:r>
            <a:r>
              <a:rPr lang="en-US" altLang="en-US" sz="2400" dirty="0">
                <a:ea typeface="ＭＳ Ｐゴシック" panose="020B0600070205080204" pitchFamily="34" charset="-128"/>
              </a:rPr>
              <a:t> which includes 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several referenced objects, each </a:t>
            </a:r>
            <a:r>
              <a:rPr lang="en-US" altLang="en-US" sz="2400" dirty="0">
                <a:ea typeface="ＭＳ Ｐゴシック" panose="020B0600070205080204" pitchFamily="34" charset="-128"/>
              </a:rPr>
              <a:t>addressable by a 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URL, </a:t>
            </a:r>
            <a:r>
              <a:rPr lang="en-US" altLang="en-US" sz="2400" dirty="0">
                <a:ea typeface="ＭＳ Ｐゴシック" panose="020B0600070205080204" pitchFamily="34" charset="-128"/>
              </a:rPr>
              <a:t>e.g.,</a:t>
            </a:r>
          </a:p>
          <a:p>
            <a:r>
              <a:rPr lang="en-US" sz="2400" dirty="0"/>
              <a:t>If a Web page contains HTML text and 5 JPEG images, then the Web page has 6 objects: the base HTML file plus the 5 images.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F6FAFD59-6BE0-426F-9820-0F8FAC4128E4}"/>
              </a:ext>
            </a:extLst>
          </p:cNvPr>
          <p:cNvGrpSpPr>
            <a:grpSpLocks/>
          </p:cNvGrpSpPr>
          <p:nvPr/>
        </p:nvGrpSpPr>
        <p:grpSpPr bwMode="auto">
          <a:xfrm>
            <a:off x="1024125" y="4853073"/>
            <a:ext cx="6804025" cy="1087438"/>
            <a:chOff x="808" y="2955"/>
            <a:chExt cx="4286" cy="685"/>
          </a:xfrm>
        </p:grpSpPr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34889057-B9D0-46C0-80F1-AB16A40F5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7" y="2955"/>
              <a:ext cx="35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 err="1">
                  <a:latin typeface="Courier New" panose="02070309020205020404" pitchFamily="49" charset="0"/>
                </a:rPr>
                <a:t>www.someschool.edu</a:t>
              </a:r>
              <a:r>
                <a:rPr lang="en-US" altLang="en-US" dirty="0">
                  <a:latin typeface="Courier New" panose="02070309020205020404" pitchFamily="49" charset="0"/>
                </a:rPr>
                <a:t>/</a:t>
              </a:r>
              <a:r>
                <a:rPr lang="en-US" altLang="en-US" dirty="0" err="1">
                  <a:latin typeface="Courier New" panose="02070309020205020404" pitchFamily="49" charset="0"/>
                </a:rPr>
                <a:t>someDept</a:t>
              </a:r>
              <a:r>
                <a:rPr lang="en-US" altLang="en-US" dirty="0">
                  <a:latin typeface="Courier New" panose="02070309020205020404" pitchFamily="49" charset="0"/>
                </a:rPr>
                <a:t>/</a:t>
              </a:r>
              <a:r>
                <a:rPr lang="en-US" altLang="en-US" dirty="0" err="1">
                  <a:latin typeface="Courier New" panose="02070309020205020404" pitchFamily="49" charset="0"/>
                </a:rPr>
                <a:t>pic.gif</a:t>
              </a:r>
              <a:endParaRPr lang="en-US" altLang="en-US" dirty="0">
                <a:latin typeface="Courier New" panose="02070309020205020404" pitchFamily="49" charset="0"/>
              </a:endParaRPr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4BC35FAA-45A6-4EE1-8CCA-F56AF4C2511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omic Sans MS" panose="030F0902030302020204" pitchFamily="66" charset="0"/>
              </a:endParaRPr>
            </a:p>
          </p:txBody>
        </p:sp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509050FB-7789-4C5D-9251-BE4A2814453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omic Sans MS" panose="030F0902030302020204" pitchFamily="66" charset="0"/>
              </a:endParaRPr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B9E6A2F1-0903-4D4F-B44A-7E99D1CF4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388"/>
              <a:ext cx="8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host name</a:t>
              </a:r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40FB5121-5989-440F-B718-0865C4A47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338"/>
              <a:ext cx="8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path</a:t>
              </a:r>
              <a:r>
                <a:rPr lang="en-US" altLang="en-US">
                  <a:latin typeface="Comic Sans MS" panose="030F0902030302020204" pitchFamily="66" charset="0"/>
                </a:rPr>
                <a:t> </a:t>
              </a:r>
              <a:r>
                <a:rPr lang="en-US" altLang="en-US"/>
                <a:t>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40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HTTP Overview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6F47784-8F04-442A-9CF2-0B8FC7BF2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22" y="1722780"/>
            <a:ext cx="4664129" cy="326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sz="2400" kern="0" dirty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HTTP: hypertext transfer protocol</a:t>
            </a:r>
          </a:p>
          <a:p>
            <a:pPr>
              <a:lnSpc>
                <a:spcPct val="75000"/>
              </a:lnSpc>
            </a:pPr>
            <a:r>
              <a:rPr lang="en-US" altLang="en-US" sz="24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Web</a:t>
            </a:r>
            <a:r>
              <a:rPr lang="ja-JP" altLang="en-US" sz="24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sz="24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application layer protocol</a:t>
            </a:r>
          </a:p>
          <a:p>
            <a:pPr>
              <a:lnSpc>
                <a:spcPct val="75000"/>
              </a:lnSpc>
            </a:pPr>
            <a:r>
              <a:rPr lang="en-US" altLang="en-US" sz="24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client/server model: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2000" i="1" kern="0" dirty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</a:t>
            </a:r>
            <a:r>
              <a:rPr lang="en-US" altLang="en-US" sz="2000" i="1" kern="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</a:t>
            </a:r>
            <a:r>
              <a:rPr lang="en-US" altLang="en-US" sz="20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browser that requests, receives, (using HTTP protocol) and </a:t>
            </a:r>
            <a:r>
              <a:rPr lang="ja-JP" altLang="en-US" sz="20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20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displays</a:t>
            </a:r>
            <a:r>
              <a:rPr lang="ja-JP" altLang="en-US" sz="20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sz="20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Web objects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2000" i="1" kern="0" dirty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server:</a:t>
            </a:r>
            <a:r>
              <a:rPr lang="en-US" altLang="en-US" sz="20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Web server sends (using HTTP protocol) objects in response to requests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endParaRPr lang="en-US" altLang="en-US" sz="2400" kern="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9642B9F8-6308-400F-B2D5-C475A353F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051" y="2687077"/>
            <a:ext cx="22705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PC running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Firefox browser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56E59D1E-C8C9-4276-81D1-4E7018754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3029" y="4162625"/>
            <a:ext cx="24145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server running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Apache/IIS Web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server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209E0982-12C6-4FCC-BC07-7E8F7CC40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694" y="5472455"/>
            <a:ext cx="22106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iPhone running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Safari browser</a:t>
            </a:r>
            <a:endParaRPr kumimoji="0" lang="en-US" alt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grpSp>
        <p:nvGrpSpPr>
          <p:cNvPr id="14" name="Group 35">
            <a:extLst>
              <a:ext uri="{FF2B5EF4-FFF2-40B4-BE49-F238E27FC236}">
                <a16:creationId xmlns:a16="http://schemas.microsoft.com/office/drawing/2014/main" id="{E18E3A46-8E00-455C-AC83-4EA56152999C}"/>
              </a:ext>
            </a:extLst>
          </p:cNvPr>
          <p:cNvGrpSpPr>
            <a:grpSpLocks/>
          </p:cNvGrpSpPr>
          <p:nvPr/>
        </p:nvGrpSpPr>
        <p:grpSpPr bwMode="auto">
          <a:xfrm>
            <a:off x="6407173" y="2391117"/>
            <a:ext cx="2101850" cy="946150"/>
            <a:chOff x="3640" y="1346"/>
            <a:chExt cx="1324" cy="596"/>
          </a:xfrm>
        </p:grpSpPr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2993B7A0-3FC1-47AA-9817-2EFC2D272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5AAC13D3-EB4B-4A2C-9D7E-B00861078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HTTP request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7" name="Group 36">
            <a:extLst>
              <a:ext uri="{FF2B5EF4-FFF2-40B4-BE49-F238E27FC236}">
                <a16:creationId xmlns:a16="http://schemas.microsoft.com/office/drawing/2014/main" id="{01E74BE0-2DE1-4568-8C78-DD20262F3530}"/>
              </a:ext>
            </a:extLst>
          </p:cNvPr>
          <p:cNvGrpSpPr>
            <a:grpSpLocks/>
          </p:cNvGrpSpPr>
          <p:nvPr/>
        </p:nvGrpSpPr>
        <p:grpSpPr bwMode="auto">
          <a:xfrm>
            <a:off x="6518298" y="2599080"/>
            <a:ext cx="1971675" cy="904875"/>
            <a:chOff x="4141" y="394"/>
            <a:chExt cx="1242" cy="570"/>
          </a:xfrm>
        </p:grpSpPr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617190C6-1D96-4BD7-A6F6-B648F496B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" name="Text Box 26">
              <a:extLst>
                <a:ext uri="{FF2B5EF4-FFF2-40B4-BE49-F238E27FC236}">
                  <a16:creationId xmlns:a16="http://schemas.microsoft.com/office/drawing/2014/main" id="{56723EF2-3EF1-41DB-80F6-F712DCB39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HTTP response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0" name="Group 37">
            <a:extLst>
              <a:ext uri="{FF2B5EF4-FFF2-40B4-BE49-F238E27FC236}">
                <a16:creationId xmlns:a16="http://schemas.microsoft.com/office/drawing/2014/main" id="{888826BC-ED76-4281-9FE3-AEE5DCC0DB98}"/>
              </a:ext>
            </a:extLst>
          </p:cNvPr>
          <p:cNvGrpSpPr>
            <a:grpSpLocks/>
          </p:cNvGrpSpPr>
          <p:nvPr/>
        </p:nvGrpSpPr>
        <p:grpSpPr bwMode="auto">
          <a:xfrm rot="-3183056">
            <a:off x="6383361" y="3884955"/>
            <a:ext cx="2101850" cy="946150"/>
            <a:chOff x="3640" y="1346"/>
            <a:chExt cx="1324" cy="596"/>
          </a:xfrm>
        </p:grpSpPr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32D3BC2D-7C23-452D-9576-B34B45A18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9334E02C-8219-41C7-83AA-1C4201DD4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HTTP request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3" name="Group 40">
            <a:extLst>
              <a:ext uri="{FF2B5EF4-FFF2-40B4-BE49-F238E27FC236}">
                <a16:creationId xmlns:a16="http://schemas.microsoft.com/office/drawing/2014/main" id="{402B2E6F-50C5-4E99-B38D-CB8BF65298F4}"/>
              </a:ext>
            </a:extLst>
          </p:cNvPr>
          <p:cNvGrpSpPr>
            <a:grpSpLocks/>
          </p:cNvGrpSpPr>
          <p:nvPr/>
        </p:nvGrpSpPr>
        <p:grpSpPr bwMode="auto">
          <a:xfrm rot="-3264937">
            <a:off x="6429398" y="4124667"/>
            <a:ext cx="1971675" cy="904875"/>
            <a:chOff x="4141" y="394"/>
            <a:chExt cx="1242" cy="570"/>
          </a:xfrm>
        </p:grpSpPr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01449775-CD3F-4F10-ABAA-9B14A0F35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E9F6A7A8-0A66-4A43-B333-68999A42D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HTTP response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pic>
        <p:nvPicPr>
          <p:cNvPr id="26" name="Picture 43" descr="iphone_stylized_small">
            <a:extLst>
              <a:ext uri="{FF2B5EF4-FFF2-40B4-BE49-F238E27FC236}">
                <a16:creationId xmlns:a16="http://schemas.microsoft.com/office/drawing/2014/main" id="{A875B7E4-DBC1-4CFB-9A02-B317F8EC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98" y="4540592"/>
            <a:ext cx="3825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44">
            <a:extLst>
              <a:ext uri="{FF2B5EF4-FFF2-40B4-BE49-F238E27FC236}">
                <a16:creationId xmlns:a16="http://schemas.microsoft.com/office/drawing/2014/main" id="{D65DB7D4-BC62-4045-A663-057001ECFBE7}"/>
              </a:ext>
            </a:extLst>
          </p:cNvPr>
          <p:cNvGrpSpPr>
            <a:grpSpLocks/>
          </p:cNvGrpSpPr>
          <p:nvPr/>
        </p:nvGrpSpPr>
        <p:grpSpPr bwMode="auto">
          <a:xfrm>
            <a:off x="5386411" y="1722780"/>
            <a:ext cx="1066800" cy="1079500"/>
            <a:chOff x="-44" y="1473"/>
            <a:chExt cx="981" cy="1105"/>
          </a:xfrm>
        </p:grpSpPr>
        <p:pic>
          <p:nvPicPr>
            <p:cNvPr id="28" name="Picture 45" descr="desktop_computer_stylized_medium">
              <a:extLst>
                <a:ext uri="{FF2B5EF4-FFF2-40B4-BE49-F238E27FC236}">
                  <a16:creationId xmlns:a16="http://schemas.microsoft.com/office/drawing/2014/main" id="{21E7CA1E-E1CF-40BC-9511-0B2EBF3FB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46">
              <a:extLst>
                <a:ext uri="{FF2B5EF4-FFF2-40B4-BE49-F238E27FC236}">
                  <a16:creationId xmlns:a16="http://schemas.microsoft.com/office/drawing/2014/main" id="{1735FBF7-1DC7-4C99-BF5F-CF21DFC4EF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0" name="Group 47">
            <a:extLst>
              <a:ext uri="{FF2B5EF4-FFF2-40B4-BE49-F238E27FC236}">
                <a16:creationId xmlns:a16="http://schemas.microsoft.com/office/drawing/2014/main" id="{DE11250D-A173-4C79-95D9-A22BC7B0909F}"/>
              </a:ext>
            </a:extLst>
          </p:cNvPr>
          <p:cNvGrpSpPr>
            <a:grpSpLocks/>
          </p:cNvGrpSpPr>
          <p:nvPr/>
        </p:nvGrpSpPr>
        <p:grpSpPr bwMode="auto">
          <a:xfrm>
            <a:off x="8507436" y="2888005"/>
            <a:ext cx="695325" cy="1282700"/>
            <a:chOff x="4140" y="429"/>
            <a:chExt cx="1425" cy="2396"/>
          </a:xfrm>
        </p:grpSpPr>
        <p:sp>
          <p:nvSpPr>
            <p:cNvPr id="31" name="Freeform 48">
              <a:extLst>
                <a:ext uri="{FF2B5EF4-FFF2-40B4-BE49-F238E27FC236}">
                  <a16:creationId xmlns:a16="http://schemas.microsoft.com/office/drawing/2014/main" id="{CE191E63-9BEF-4B4C-8261-32ADC28B7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Rectangle 49">
              <a:extLst>
                <a:ext uri="{FF2B5EF4-FFF2-40B4-BE49-F238E27FC236}">
                  <a16:creationId xmlns:a16="http://schemas.microsoft.com/office/drawing/2014/main" id="{F2C66620-B5AA-40C6-8864-EE0D999F1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" name="Freeform 50">
              <a:extLst>
                <a:ext uri="{FF2B5EF4-FFF2-40B4-BE49-F238E27FC236}">
                  <a16:creationId xmlns:a16="http://schemas.microsoft.com/office/drawing/2014/main" id="{EF3FC628-5D5C-4897-AE37-318F1891A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id="{3C32FC07-F6AD-4A7F-8F8B-99C211EBB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" name="Rectangle 52">
              <a:extLst>
                <a:ext uri="{FF2B5EF4-FFF2-40B4-BE49-F238E27FC236}">
                  <a16:creationId xmlns:a16="http://schemas.microsoft.com/office/drawing/2014/main" id="{A4162477-90E0-4AEC-B1E6-4B226E39E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1A5F3C24-BB14-4C50-8D11-B93496F51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" name="AutoShape 54">
                <a:extLst>
                  <a:ext uri="{FF2B5EF4-FFF2-40B4-BE49-F238E27FC236}">
                    <a16:creationId xmlns:a16="http://schemas.microsoft.com/office/drawing/2014/main" id="{23F7DE78-3A09-4A4A-B642-B7E7BEB48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" name="AutoShape 55">
                <a:extLst>
                  <a:ext uri="{FF2B5EF4-FFF2-40B4-BE49-F238E27FC236}">
                    <a16:creationId xmlns:a16="http://schemas.microsoft.com/office/drawing/2014/main" id="{F18A7621-0F94-4D13-9E97-0827E2CB2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E1F65DBE-AF00-4F62-B17E-70610E8AB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8" name="Group 57">
              <a:extLst>
                <a:ext uri="{FF2B5EF4-FFF2-40B4-BE49-F238E27FC236}">
                  <a16:creationId xmlns:a16="http://schemas.microsoft.com/office/drawing/2014/main" id="{F138F374-DA86-4A40-9A93-281A7825B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" name="AutoShape 58">
                <a:extLst>
                  <a:ext uri="{FF2B5EF4-FFF2-40B4-BE49-F238E27FC236}">
                    <a16:creationId xmlns:a16="http://schemas.microsoft.com/office/drawing/2014/main" id="{1E21E51A-D1BB-4EE3-B6F0-4A35B426D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0" name="AutoShape 59">
                <a:extLst>
                  <a:ext uri="{FF2B5EF4-FFF2-40B4-BE49-F238E27FC236}">
                    <a16:creationId xmlns:a16="http://schemas.microsoft.com/office/drawing/2014/main" id="{733CF915-B36A-4221-AADB-9ACD2D52D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9" name="Rectangle 60">
              <a:extLst>
                <a:ext uri="{FF2B5EF4-FFF2-40B4-BE49-F238E27FC236}">
                  <a16:creationId xmlns:a16="http://schemas.microsoft.com/office/drawing/2014/main" id="{BBF72239-E4BD-4523-BE1D-365256843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" name="Rectangle 61">
              <a:extLst>
                <a:ext uri="{FF2B5EF4-FFF2-40B4-BE49-F238E27FC236}">
                  <a16:creationId xmlns:a16="http://schemas.microsoft.com/office/drawing/2014/main" id="{D473724D-1233-4713-87E2-B4B7D58A6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1" name="Group 62">
              <a:extLst>
                <a:ext uri="{FF2B5EF4-FFF2-40B4-BE49-F238E27FC236}">
                  <a16:creationId xmlns:a16="http://schemas.microsoft.com/office/drawing/2014/main" id="{5BE46CC0-5839-47EB-994A-D0FBE790BA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" name="AutoShape 63">
                <a:extLst>
                  <a:ext uri="{FF2B5EF4-FFF2-40B4-BE49-F238E27FC236}">
                    <a16:creationId xmlns:a16="http://schemas.microsoft.com/office/drawing/2014/main" id="{CCBBDC4C-49D5-4B44-ACC3-1907E9736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8" name="AutoShape 64">
                <a:extLst>
                  <a:ext uri="{FF2B5EF4-FFF2-40B4-BE49-F238E27FC236}">
                    <a16:creationId xmlns:a16="http://schemas.microsoft.com/office/drawing/2014/main" id="{1ACA00C2-5EDC-4EA6-A15B-301FB16D3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2" name="Freeform 65">
              <a:extLst>
                <a:ext uri="{FF2B5EF4-FFF2-40B4-BE49-F238E27FC236}">
                  <a16:creationId xmlns:a16="http://schemas.microsoft.com/office/drawing/2014/main" id="{F3224170-9738-4ABB-80D7-E9F0ACD14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" name="Group 66">
              <a:extLst>
                <a:ext uri="{FF2B5EF4-FFF2-40B4-BE49-F238E27FC236}">
                  <a16:creationId xmlns:a16="http://schemas.microsoft.com/office/drawing/2014/main" id="{088BE333-A2AD-4720-B34E-F6B0BBAB4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5" name="AutoShape 67">
                <a:extLst>
                  <a:ext uri="{FF2B5EF4-FFF2-40B4-BE49-F238E27FC236}">
                    <a16:creationId xmlns:a16="http://schemas.microsoft.com/office/drawing/2014/main" id="{59A4E3C5-A449-46FE-ADBE-E15C26C4D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6" name="AutoShape 68">
                <a:extLst>
                  <a:ext uri="{FF2B5EF4-FFF2-40B4-BE49-F238E27FC236}">
                    <a16:creationId xmlns:a16="http://schemas.microsoft.com/office/drawing/2014/main" id="{28928846-A6C7-4612-8E7C-F1B37FEB5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4" name="Rectangle 69">
              <a:extLst>
                <a:ext uri="{FF2B5EF4-FFF2-40B4-BE49-F238E27FC236}">
                  <a16:creationId xmlns:a16="http://schemas.microsoft.com/office/drawing/2014/main" id="{A784318C-C576-45E2-90D4-A1E69F2DC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" name="Freeform 70">
              <a:extLst>
                <a:ext uri="{FF2B5EF4-FFF2-40B4-BE49-F238E27FC236}">
                  <a16:creationId xmlns:a16="http://schemas.microsoft.com/office/drawing/2014/main" id="{76E3FD47-2B1D-4CBB-A416-8B764D124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Freeform 71">
              <a:extLst>
                <a:ext uri="{FF2B5EF4-FFF2-40B4-BE49-F238E27FC236}">
                  <a16:creationId xmlns:a16="http://schemas.microsoft.com/office/drawing/2014/main" id="{BA183694-60C7-4538-B7C3-9E15B0DB2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7" name="Oval 72">
              <a:extLst>
                <a:ext uri="{FF2B5EF4-FFF2-40B4-BE49-F238E27FC236}">
                  <a16:creationId xmlns:a16="http://schemas.microsoft.com/office/drawing/2014/main" id="{4728257B-2827-4C86-9ED2-A005A6B72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8" name="Freeform 73">
              <a:extLst>
                <a:ext uri="{FF2B5EF4-FFF2-40B4-BE49-F238E27FC236}">
                  <a16:creationId xmlns:a16="http://schemas.microsoft.com/office/drawing/2014/main" id="{DBA9ACBD-000C-48CE-8268-51FAB389A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9" name="AutoShape 74">
              <a:extLst>
                <a:ext uri="{FF2B5EF4-FFF2-40B4-BE49-F238E27FC236}">
                  <a16:creationId xmlns:a16="http://schemas.microsoft.com/office/drawing/2014/main" id="{D9954513-BADA-4D9E-98F8-AF3948B0B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0" name="AutoShape 75">
              <a:extLst>
                <a:ext uri="{FF2B5EF4-FFF2-40B4-BE49-F238E27FC236}">
                  <a16:creationId xmlns:a16="http://schemas.microsoft.com/office/drawing/2014/main" id="{AF24888B-329B-43AF-A9BF-22E06DF75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1" name="Oval 76">
              <a:extLst>
                <a:ext uri="{FF2B5EF4-FFF2-40B4-BE49-F238E27FC236}">
                  <a16:creationId xmlns:a16="http://schemas.microsoft.com/office/drawing/2014/main" id="{589FD37E-08B2-4058-9D0D-CC00F1DBD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2" name="Oval 77">
              <a:extLst>
                <a:ext uri="{FF2B5EF4-FFF2-40B4-BE49-F238E27FC236}">
                  <a16:creationId xmlns:a16="http://schemas.microsoft.com/office/drawing/2014/main" id="{5139B7C0-5727-4116-832B-16D81AB7A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3" name="Oval 78">
              <a:extLst>
                <a:ext uri="{FF2B5EF4-FFF2-40B4-BE49-F238E27FC236}">
                  <a16:creationId xmlns:a16="http://schemas.microsoft.com/office/drawing/2014/main" id="{6509DBD0-B777-464F-B08B-87A55BCDF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4" name="Rectangle 79">
              <a:extLst>
                <a:ext uri="{FF2B5EF4-FFF2-40B4-BE49-F238E27FC236}">
                  <a16:creationId xmlns:a16="http://schemas.microsoft.com/office/drawing/2014/main" id="{F602E7AA-CAC5-4D1D-B8F4-5DD404F97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AFD6965-DF12-4726-8505-A422B5713BB4}"/>
              </a:ext>
            </a:extLst>
          </p:cNvPr>
          <p:cNvSpPr/>
          <p:nvPr/>
        </p:nvSpPr>
        <p:spPr>
          <a:xfrm>
            <a:off x="292457" y="6042900"/>
            <a:ext cx="4554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Defined in RFC 1945; RFC 2616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B35423-528F-4CF1-BBB0-686C47309C5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HTTP Overview (more)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7D5E1AB-C144-476D-8524-B9B9A78BC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43" y="3383184"/>
            <a:ext cx="64768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altLang="en-US" sz="2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532465B-CB3C-4C05-8843-611DFE387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96" y="1548630"/>
            <a:ext cx="476663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kern="0" dirty="0">
                <a:solidFill>
                  <a:srgbClr val="CC0000"/>
                </a:solidFill>
                <a:latin typeface="+mn-lt"/>
              </a:rPr>
              <a:t>HTTP uses TCP:</a:t>
            </a:r>
          </a:p>
          <a:p>
            <a:pPr marL="233363" indent="-233363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sz="2400" kern="0" dirty="0">
                <a:latin typeface="+mn-lt"/>
              </a:rPr>
              <a:t>client initiates TCP connection (creates socket) to server,  port 80</a:t>
            </a:r>
          </a:p>
          <a:p>
            <a:pPr marL="233363" indent="-233363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sz="2400" kern="0" dirty="0">
                <a:latin typeface="+mn-lt"/>
              </a:rPr>
              <a:t>server accepts TCP connection from client</a:t>
            </a:r>
          </a:p>
          <a:p>
            <a:pPr marL="233363" indent="-233363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sz="2400" kern="0" dirty="0">
                <a:latin typeface="+mn-lt"/>
              </a:rPr>
              <a:t>HTTP messages (application-layer protocol messages) exchanged between browser (HTTP client) and Web server (HTTP server)</a:t>
            </a:r>
          </a:p>
          <a:p>
            <a:pPr marL="233363" indent="-233363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sz="2400" kern="0" dirty="0">
                <a:latin typeface="+mn-lt"/>
              </a:rPr>
              <a:t>TCP connection closed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0835645-1EB3-43C2-8819-D1897ABC1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472" y="1582098"/>
            <a:ext cx="3949392" cy="170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i="1" kern="0" dirty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HTTP is </a:t>
            </a:r>
            <a:r>
              <a:rPr lang="ja-JP" altLang="en-US" i="1" kern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“</a:t>
            </a:r>
            <a:r>
              <a:rPr lang="en-US" altLang="ja-JP" i="1" kern="0" dirty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stateless</a:t>
            </a:r>
            <a:r>
              <a:rPr lang="ja-JP" altLang="en-US" i="1" kern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”</a:t>
            </a:r>
            <a:endParaRPr lang="en-US" altLang="ja-JP" i="1" kern="0" dirty="0">
              <a:solidFill>
                <a:srgbClr val="CC0000"/>
              </a:solidFill>
              <a:latin typeface="+mn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kern="0" dirty="0">
                <a:latin typeface="+mn-lt"/>
                <a:ea typeface="ＭＳ Ｐゴシック" panose="020B0600070205080204" pitchFamily="34" charset="-128"/>
              </a:rPr>
              <a:t>server maintains</a:t>
            </a:r>
            <a:r>
              <a:rPr lang="en-US" altLang="en-US" sz="2400" i="1" kern="0" dirty="0">
                <a:latin typeface="+mn-lt"/>
                <a:ea typeface="ＭＳ Ｐゴシック" panose="020B0600070205080204" pitchFamily="34" charset="-128"/>
              </a:rPr>
              <a:t> no </a:t>
            </a:r>
            <a:r>
              <a:rPr lang="en-US" altLang="en-US" sz="2400" kern="0" dirty="0">
                <a:latin typeface="+mn-lt"/>
                <a:ea typeface="ＭＳ Ｐゴシック" panose="020B0600070205080204" pitchFamily="34" charset="-128"/>
              </a:rPr>
              <a:t>information about past client requests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6CCD283-CC07-4453-919C-A8E1450C4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870" y="3449212"/>
            <a:ext cx="4806721" cy="2847974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altLang="en-US" sz="2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44706BE-4870-4725-A6D4-46A370010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18" y="3287287"/>
            <a:ext cx="64768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altLang="en-US" sz="2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8805396A-DC0E-4C54-BF15-CDA4B599F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658" y="3609628"/>
            <a:ext cx="3949392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protocols that maintain </a:t>
            </a:r>
            <a:r>
              <a:rPr lang="ja-JP" altLang="en-US" sz="2400" dirty="0">
                <a:solidFill>
                  <a:srgbClr val="000099"/>
                </a:solidFill>
                <a:latin typeface="+mn-lt"/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  <a:latin typeface="+mn-lt"/>
              </a:rPr>
              <a:t>state</a:t>
            </a:r>
            <a:r>
              <a:rPr lang="ja-JP" altLang="en-US" sz="2400" dirty="0">
                <a:solidFill>
                  <a:srgbClr val="000099"/>
                </a:solidFill>
                <a:latin typeface="+mn-lt"/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  <a:latin typeface="+mn-lt"/>
              </a:rPr>
              <a:t> are complex!</a:t>
            </a:r>
          </a:p>
          <a:p>
            <a:pPr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past history (state) must be maintained</a:t>
            </a:r>
          </a:p>
          <a:p>
            <a:pPr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if server/client crashes, their views of </a:t>
            </a:r>
            <a:r>
              <a:rPr lang="ja-JP" altLang="en-US" dirty="0">
                <a:solidFill>
                  <a:srgbClr val="000000"/>
                </a:solidFill>
                <a:latin typeface="+mn-lt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+mn-lt"/>
              </a:rPr>
              <a:t>state</a:t>
            </a:r>
            <a:r>
              <a:rPr lang="ja-JP" altLang="en-US" dirty="0">
                <a:solidFill>
                  <a:srgbClr val="000000"/>
                </a:solidFill>
                <a:latin typeface="+mn-lt"/>
              </a:rPr>
              <a:t>”</a:t>
            </a:r>
            <a:r>
              <a:rPr lang="en-US" altLang="ja-JP" dirty="0">
                <a:solidFill>
                  <a:srgbClr val="000000"/>
                </a:solidFill>
                <a:latin typeface="+mn-lt"/>
              </a:rPr>
              <a:t> may be inconsistent, must be reconciled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Char char="r"/>
            </a:pPr>
            <a:endParaRPr lang="en-US" alt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A4F69CFD-06A3-4367-A53A-32DE81955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117" y="3182996"/>
            <a:ext cx="11376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aside</a:t>
            </a:r>
          </a:p>
        </p:txBody>
      </p:sp>
    </p:spTree>
    <p:extLst>
      <p:ext uri="{BB962C8B-B14F-4D97-AF65-F5344CB8AC3E}">
        <p14:creationId xmlns:p14="http://schemas.microsoft.com/office/powerpoint/2010/main" val="56389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HTTP Connections: two types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BCCA783-8751-4548-B831-9E7E4571C555}"/>
              </a:ext>
            </a:extLst>
          </p:cNvPr>
          <p:cNvSpPr txBox="1">
            <a:spLocks noChangeArrowheads="1"/>
          </p:cNvSpPr>
          <p:nvPr/>
        </p:nvSpPr>
        <p:spPr>
          <a:xfrm>
            <a:off x="202342" y="1543086"/>
            <a:ext cx="4594945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Non-persistent HTTP</a:t>
            </a:r>
          </a:p>
          <a:p>
            <a:pPr marL="644525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TCP connection opened</a:t>
            </a:r>
          </a:p>
          <a:p>
            <a:pPr marL="644525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at most one object sent over TCP connection</a:t>
            </a:r>
          </a:p>
          <a:p>
            <a:pPr marL="644525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TCP connection closed</a:t>
            </a:r>
          </a:p>
          <a:p>
            <a:pPr marL="130175" indent="0">
              <a:spcBef>
                <a:spcPts val="2200"/>
              </a:spcBef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downloading multiple objects required multiple connections</a:t>
            </a:r>
          </a:p>
          <a:p>
            <a:pPr>
              <a:buFont typeface="Wingdings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3D8E724-02D9-493E-A45D-F494821F0DC1}"/>
              </a:ext>
            </a:extLst>
          </p:cNvPr>
          <p:cNvSpPr txBox="1">
            <a:spLocks noChangeArrowheads="1"/>
          </p:cNvSpPr>
          <p:nvPr/>
        </p:nvSpPr>
        <p:spPr>
          <a:xfrm>
            <a:off x="4925910" y="1543086"/>
            <a:ext cx="427110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Persistent HTTP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TCP connection opened to a server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multiple objects can be sent over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single</a:t>
            </a:r>
            <a:r>
              <a:rPr lang="en-US" altLang="en-US" sz="2400" dirty="0">
                <a:ea typeface="ＭＳ Ｐゴシック" panose="020B0600070205080204" pitchFamily="34" charset="-128"/>
              </a:rPr>
              <a:t> TCP connection between client, and that server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TCP connection closed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936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Non-persistent HTTP: example</a:t>
            </a: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2D06CCC7-AB88-455E-BF65-C3DDBE403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907" y="3040443"/>
            <a:ext cx="10658" cy="348047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745B58F-0F08-4309-861B-7792D8709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74" y="5813835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A880748-9B30-421E-8355-A5D0AFA01F78}"/>
              </a:ext>
            </a:extLst>
          </p:cNvPr>
          <p:cNvSpPr txBox="1">
            <a:spLocks noChangeArrowheads="1"/>
          </p:cNvSpPr>
          <p:nvPr/>
        </p:nvSpPr>
        <p:spPr>
          <a:xfrm>
            <a:off x="610565" y="1523712"/>
            <a:ext cx="7942262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User enters URL: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55F013F-CFC9-460E-A9B4-BFA050EF9C27}"/>
              </a:ext>
            </a:extLst>
          </p:cNvPr>
          <p:cNvSpPr txBox="1">
            <a:spLocks noChangeArrowheads="1"/>
          </p:cNvSpPr>
          <p:nvPr/>
        </p:nvSpPr>
        <p:spPr>
          <a:xfrm>
            <a:off x="745600" y="2619528"/>
            <a:ext cx="3741222" cy="118964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1a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.</a:t>
            </a:r>
            <a:r>
              <a:rPr lang="en-US" altLang="en-US" sz="2000" dirty="0">
                <a:ea typeface="ＭＳ Ｐゴシック" panose="020B0600070205080204" pitchFamily="34" charset="-128"/>
              </a:rPr>
              <a:t> HTTP client initiates TCP connection to HTTP server (process) at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www.someSchool.edu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on port 80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CBD0D631-0FA1-4E84-A802-09AB4ADDD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75" y="4038076"/>
            <a:ext cx="371990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+mn-lt"/>
              </a:rPr>
              <a:t>2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en-US" dirty="0">
                <a:latin typeface="+mn-lt"/>
              </a:rPr>
              <a:t> HTTP client sends HTTP </a:t>
            </a:r>
            <a:r>
              <a:rPr lang="en-US" altLang="en-US" i="1" dirty="0">
                <a:solidFill>
                  <a:srgbClr val="000099"/>
                </a:solidFill>
                <a:latin typeface="+mn-lt"/>
              </a:rPr>
              <a:t>request message</a:t>
            </a:r>
            <a:r>
              <a:rPr lang="en-US" altLang="en-US" dirty="0">
                <a:latin typeface="+mn-lt"/>
              </a:rPr>
              <a:t> (containing URL) into TCP connection socket. Message indicates that client wants object </a:t>
            </a:r>
            <a:r>
              <a:rPr lang="en-US" altLang="en-US" sz="1800" dirty="0" err="1">
                <a:latin typeface="+mn-lt"/>
              </a:rPr>
              <a:t>someDepartment</a:t>
            </a:r>
            <a:r>
              <a:rPr lang="en-US" altLang="en-US" sz="1800" dirty="0">
                <a:latin typeface="+mn-lt"/>
              </a:rPr>
              <a:t>/</a:t>
            </a:r>
            <a:r>
              <a:rPr lang="en-US" altLang="en-US" sz="1800" dirty="0" err="1">
                <a:latin typeface="+mn-lt"/>
              </a:rPr>
              <a:t>home.index</a:t>
            </a:r>
            <a:endParaRPr lang="en-US" altLang="en-US" dirty="0">
              <a:latin typeface="+mn-lt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757E6CF-E544-40E0-BB07-EFEB49373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22" y="2454864"/>
            <a:ext cx="434329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+mn-lt"/>
              </a:rPr>
              <a:t>1b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en-US" dirty="0">
                <a:latin typeface="+mn-lt"/>
              </a:rPr>
              <a:t> HTTP server at host </a:t>
            </a:r>
            <a:r>
              <a:rPr lang="en-US" altLang="en-US" sz="1800" dirty="0" err="1">
                <a:latin typeface="+mn-lt"/>
              </a:rPr>
              <a:t>www.someSchool.edu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waiting for TCP connection at port 80  </a:t>
            </a:r>
            <a:r>
              <a:rPr lang="ja-JP" altLang="en-US" dirty="0">
                <a:latin typeface="+mn-lt"/>
              </a:rPr>
              <a:t>“</a:t>
            </a:r>
            <a:r>
              <a:rPr lang="en-US" altLang="ja-JP" dirty="0">
                <a:latin typeface="+mn-lt"/>
              </a:rPr>
              <a:t>accepts</a:t>
            </a:r>
            <a:r>
              <a:rPr lang="ja-JP" altLang="en-US" dirty="0">
                <a:latin typeface="+mn-lt"/>
              </a:rPr>
              <a:t>”</a:t>
            </a:r>
            <a:r>
              <a:rPr lang="en-US" altLang="ja-JP" dirty="0">
                <a:latin typeface="+mn-lt"/>
              </a:rPr>
              <a:t> connection, notifying client</a:t>
            </a:r>
            <a:endParaRPr lang="en-US" altLang="en-US" dirty="0">
              <a:latin typeface="+mn-lt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D9F492B-2E3B-4F42-AED1-8DE57DB59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840" y="4090548"/>
            <a:ext cx="367396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+mn-lt"/>
              </a:rPr>
              <a:t>3</a:t>
            </a: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HTTP server receives request message, forms </a:t>
            </a:r>
            <a:r>
              <a:rPr lang="en-US" altLang="en-US" i="1" dirty="0">
                <a:solidFill>
                  <a:srgbClr val="000099"/>
                </a:solidFill>
                <a:latin typeface="+mn-lt"/>
              </a:rPr>
              <a:t>response message</a:t>
            </a:r>
            <a:r>
              <a:rPr lang="en-US" altLang="en-US" dirty="0">
                <a:latin typeface="+mn-lt"/>
              </a:rPr>
              <a:t> containing requested object, and sends message into its socket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DF5C5872-865B-409A-BC71-3CE70CE96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9191" y="4511243"/>
            <a:ext cx="1093633" cy="40011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A1D81643-A4C5-4582-B046-D5F8017809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5021" y="5071676"/>
            <a:ext cx="1335828" cy="131671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996A6570-8CEE-423F-9957-D18F09C50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099" y="5736048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56506D51-97CF-403E-B7BF-E54E671C4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3704" y="3185045"/>
            <a:ext cx="1232919" cy="30614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EF39070F-B215-4010-9D6F-7E5C1C47A8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3326" y="3634415"/>
            <a:ext cx="983320" cy="7840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DED47414-E5F9-46D3-A538-1886CADB1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71" y="1832931"/>
            <a:ext cx="6921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(base HTML file containing text, references to 10 jpeg images)</a:t>
            </a:r>
            <a:endParaRPr lang="en-US" altLang="en-US" sz="2800" dirty="0">
              <a:latin typeface="+mn-lt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615552E-83F7-4466-9AF3-7533F7689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91" y="1547458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www.someSchool.edu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  <a:r>
              <a:rPr lang="en-US" altLang="en-US" b="1" dirty="0" err="1">
                <a:latin typeface="Courier New" panose="02070309020205020404" pitchFamily="49" charset="0"/>
              </a:rPr>
              <a:t>someDepartment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  <a:r>
              <a:rPr lang="en-US" altLang="en-US" b="1" dirty="0" err="1">
                <a:latin typeface="Courier New" panose="02070309020205020404" pitchFamily="49" charset="0"/>
              </a:rPr>
              <a:t>home.index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grpSp>
        <p:nvGrpSpPr>
          <p:cNvPr id="24" name="Group 44">
            <a:extLst>
              <a:ext uri="{FF2B5EF4-FFF2-40B4-BE49-F238E27FC236}">
                <a16:creationId xmlns:a16="http://schemas.microsoft.com/office/drawing/2014/main" id="{2D80E1E1-45D1-49C4-A493-CE2B9A65AA73}"/>
              </a:ext>
            </a:extLst>
          </p:cNvPr>
          <p:cNvGrpSpPr>
            <a:grpSpLocks/>
          </p:cNvGrpSpPr>
          <p:nvPr/>
        </p:nvGrpSpPr>
        <p:grpSpPr bwMode="auto">
          <a:xfrm>
            <a:off x="172903" y="2233040"/>
            <a:ext cx="784845" cy="730423"/>
            <a:chOff x="-44" y="1473"/>
            <a:chExt cx="981" cy="1105"/>
          </a:xfrm>
        </p:grpSpPr>
        <p:pic>
          <p:nvPicPr>
            <p:cNvPr id="25" name="Picture 45" descr="desktop_computer_stylized_medium">
              <a:extLst>
                <a:ext uri="{FF2B5EF4-FFF2-40B4-BE49-F238E27FC236}">
                  <a16:creationId xmlns:a16="http://schemas.microsoft.com/office/drawing/2014/main" id="{1671D090-3FA1-4F3C-ABA9-C0C8D254E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id="{F8D231EA-C3D0-4488-B3A7-798466E8F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7" name="Group 47">
            <a:extLst>
              <a:ext uri="{FF2B5EF4-FFF2-40B4-BE49-F238E27FC236}">
                <a16:creationId xmlns:a16="http://schemas.microsoft.com/office/drawing/2014/main" id="{2E20D989-83BF-4523-8B6C-07A5F20B650F}"/>
              </a:ext>
            </a:extLst>
          </p:cNvPr>
          <p:cNvGrpSpPr>
            <a:grpSpLocks/>
          </p:cNvGrpSpPr>
          <p:nvPr/>
        </p:nvGrpSpPr>
        <p:grpSpPr bwMode="auto">
          <a:xfrm>
            <a:off x="5492678" y="2333765"/>
            <a:ext cx="286234" cy="640019"/>
            <a:chOff x="4140" y="429"/>
            <a:chExt cx="1425" cy="2396"/>
          </a:xfrm>
        </p:grpSpPr>
        <p:sp>
          <p:nvSpPr>
            <p:cNvPr id="28" name="Freeform 48">
              <a:extLst>
                <a:ext uri="{FF2B5EF4-FFF2-40B4-BE49-F238E27FC236}">
                  <a16:creationId xmlns:a16="http://schemas.microsoft.com/office/drawing/2014/main" id="{02E2C2C9-A831-4A3B-B2F5-4E22C199E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Rectangle 49">
              <a:extLst>
                <a:ext uri="{FF2B5EF4-FFF2-40B4-BE49-F238E27FC236}">
                  <a16:creationId xmlns:a16="http://schemas.microsoft.com/office/drawing/2014/main" id="{A3C334B3-F94F-4716-9651-D4D548EC7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Freeform 50">
              <a:extLst>
                <a:ext uri="{FF2B5EF4-FFF2-40B4-BE49-F238E27FC236}">
                  <a16:creationId xmlns:a16="http://schemas.microsoft.com/office/drawing/2014/main" id="{36A3D998-3CF1-448F-B78E-AB7A63E1C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id="{3958F36D-0ED1-412D-B70D-0C7A62CF6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C25110D3-487E-4004-A30A-AFF673D50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701E3F45-7B04-4F6D-AE59-D2109B1B1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54">
                <a:extLst>
                  <a:ext uri="{FF2B5EF4-FFF2-40B4-BE49-F238E27FC236}">
                    <a16:creationId xmlns:a16="http://schemas.microsoft.com/office/drawing/2014/main" id="{42FA3352-BD28-49FD-9A39-D0FEBFFC7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9" name="AutoShape 55">
                <a:extLst>
                  <a:ext uri="{FF2B5EF4-FFF2-40B4-BE49-F238E27FC236}">
                    <a16:creationId xmlns:a16="http://schemas.microsoft.com/office/drawing/2014/main" id="{901B08F1-FE2D-42B6-85F3-F438AE322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A462DB55-EAF2-4B8D-97A9-21E5DB11F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5" name="Group 57">
              <a:extLst>
                <a:ext uri="{FF2B5EF4-FFF2-40B4-BE49-F238E27FC236}">
                  <a16:creationId xmlns:a16="http://schemas.microsoft.com/office/drawing/2014/main" id="{29145121-4AB1-4E0F-82F9-B750FAA7A2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58">
                <a:extLst>
                  <a:ext uri="{FF2B5EF4-FFF2-40B4-BE49-F238E27FC236}">
                    <a16:creationId xmlns:a16="http://schemas.microsoft.com/office/drawing/2014/main" id="{8DA13A72-A5F8-4F9D-AAE0-A184F2261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7" name="AutoShape 59">
                <a:extLst>
                  <a:ext uri="{FF2B5EF4-FFF2-40B4-BE49-F238E27FC236}">
                    <a16:creationId xmlns:a16="http://schemas.microsoft.com/office/drawing/2014/main" id="{0BBC416B-E083-484B-8940-A7050C9CC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" name="Rectangle 60">
              <a:extLst>
                <a:ext uri="{FF2B5EF4-FFF2-40B4-BE49-F238E27FC236}">
                  <a16:creationId xmlns:a16="http://schemas.microsoft.com/office/drawing/2014/main" id="{E63F847F-51E2-4C82-902A-C6C0612A9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" name="Rectangle 61">
              <a:extLst>
                <a:ext uri="{FF2B5EF4-FFF2-40B4-BE49-F238E27FC236}">
                  <a16:creationId xmlns:a16="http://schemas.microsoft.com/office/drawing/2014/main" id="{E4CF2F81-1EC2-4371-BD3A-96EDF69FF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8" name="Group 62">
              <a:extLst>
                <a:ext uri="{FF2B5EF4-FFF2-40B4-BE49-F238E27FC236}">
                  <a16:creationId xmlns:a16="http://schemas.microsoft.com/office/drawing/2014/main" id="{9AA9002C-56AB-4933-81F9-30B8F7B5B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63">
                <a:extLst>
                  <a:ext uri="{FF2B5EF4-FFF2-40B4-BE49-F238E27FC236}">
                    <a16:creationId xmlns:a16="http://schemas.microsoft.com/office/drawing/2014/main" id="{57F8CDCA-9380-4B98-B376-D9D132A40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5" name="AutoShape 64">
                <a:extLst>
                  <a:ext uri="{FF2B5EF4-FFF2-40B4-BE49-F238E27FC236}">
                    <a16:creationId xmlns:a16="http://schemas.microsoft.com/office/drawing/2014/main" id="{BC47E3D5-845C-45AE-868E-0A8E445E2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E9CDE86F-344D-4DC8-870A-AABC5EA7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" name="Group 66">
              <a:extLst>
                <a:ext uri="{FF2B5EF4-FFF2-40B4-BE49-F238E27FC236}">
                  <a16:creationId xmlns:a16="http://schemas.microsoft.com/office/drawing/2014/main" id="{2932C813-1229-467C-99DC-9CC83CD3F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67">
                <a:extLst>
                  <a:ext uri="{FF2B5EF4-FFF2-40B4-BE49-F238E27FC236}">
                    <a16:creationId xmlns:a16="http://schemas.microsoft.com/office/drawing/2014/main" id="{67CDA3B3-76C4-4EB1-83D8-768DDDD2F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3" name="AutoShape 68">
                <a:extLst>
                  <a:ext uri="{FF2B5EF4-FFF2-40B4-BE49-F238E27FC236}">
                    <a16:creationId xmlns:a16="http://schemas.microsoft.com/office/drawing/2014/main" id="{3113E9A6-4DEB-436C-9B50-B75315606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1" name="Rectangle 69">
              <a:extLst>
                <a:ext uri="{FF2B5EF4-FFF2-40B4-BE49-F238E27FC236}">
                  <a16:creationId xmlns:a16="http://schemas.microsoft.com/office/drawing/2014/main" id="{A2DC6169-BAD9-4839-88DE-C4236438D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" name="Freeform 70">
              <a:extLst>
                <a:ext uri="{FF2B5EF4-FFF2-40B4-BE49-F238E27FC236}">
                  <a16:creationId xmlns:a16="http://schemas.microsoft.com/office/drawing/2014/main" id="{884FAED9-B6F8-4810-A4C9-57970E3B9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1A5C5893-45B1-4CC4-810F-BD2D0CCA7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Oval 72">
              <a:extLst>
                <a:ext uri="{FF2B5EF4-FFF2-40B4-BE49-F238E27FC236}">
                  <a16:creationId xmlns:a16="http://schemas.microsoft.com/office/drawing/2014/main" id="{5E47C651-2293-4AFB-8B03-29DB41140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" name="Freeform 73">
              <a:extLst>
                <a:ext uri="{FF2B5EF4-FFF2-40B4-BE49-F238E27FC236}">
                  <a16:creationId xmlns:a16="http://schemas.microsoft.com/office/drawing/2014/main" id="{47F7192C-1331-45C5-9E82-19049D2F5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AutoShape 74">
              <a:extLst>
                <a:ext uri="{FF2B5EF4-FFF2-40B4-BE49-F238E27FC236}">
                  <a16:creationId xmlns:a16="http://schemas.microsoft.com/office/drawing/2014/main" id="{7A611C38-F550-4E9B-B777-5EBA41311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7" name="AutoShape 75">
              <a:extLst>
                <a:ext uri="{FF2B5EF4-FFF2-40B4-BE49-F238E27FC236}">
                  <a16:creationId xmlns:a16="http://schemas.microsoft.com/office/drawing/2014/main" id="{31A34562-64F8-4779-867E-554EC68FE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8" name="Oval 76">
              <a:extLst>
                <a:ext uri="{FF2B5EF4-FFF2-40B4-BE49-F238E27FC236}">
                  <a16:creationId xmlns:a16="http://schemas.microsoft.com/office/drawing/2014/main" id="{2C781687-6FCE-42AE-8288-F7BEBE33B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9" name="Oval 77">
              <a:extLst>
                <a:ext uri="{FF2B5EF4-FFF2-40B4-BE49-F238E27FC236}">
                  <a16:creationId xmlns:a16="http://schemas.microsoft.com/office/drawing/2014/main" id="{31021C19-8AE5-467B-A087-FE1FD13B7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" name="Oval 78">
              <a:extLst>
                <a:ext uri="{FF2B5EF4-FFF2-40B4-BE49-F238E27FC236}">
                  <a16:creationId xmlns:a16="http://schemas.microsoft.com/office/drawing/2014/main" id="{A9E09371-79B2-4A30-B8F4-42ABB821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1" name="Rectangle 79">
              <a:extLst>
                <a:ext uri="{FF2B5EF4-FFF2-40B4-BE49-F238E27FC236}">
                  <a16:creationId xmlns:a16="http://schemas.microsoft.com/office/drawing/2014/main" id="{9DDAEF66-7006-4F94-9BA8-572484B94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61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942B7-7BCE-494C-9049-F86C2689956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Non-persistent HTTP: example (more)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536DB7A-4D57-4DED-BB50-22A3BB54BBA0}"/>
              </a:ext>
            </a:extLst>
          </p:cNvPr>
          <p:cNvSpPr txBox="1">
            <a:spLocks noChangeArrowheads="1"/>
          </p:cNvSpPr>
          <p:nvPr/>
        </p:nvSpPr>
        <p:spPr>
          <a:xfrm>
            <a:off x="213006" y="1536964"/>
            <a:ext cx="7942262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User enters URL:</a:t>
            </a: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995313CE-14CF-40E4-8E33-C6CC767FB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062" y="1846183"/>
            <a:ext cx="6378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(containing text, references to 10 jpeg images)</a:t>
            </a:r>
            <a:endParaRPr lang="en-US" altLang="en-US" sz="2800" dirty="0">
              <a:latin typeface="+mn-lt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4D2595F-AEA2-430F-AF7D-35F90D19C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874" y="1573962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www.someSchool.edu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  <a:r>
              <a:rPr lang="en-US" altLang="en-US" b="1" dirty="0" err="1">
                <a:latin typeface="Courier New" panose="02070309020205020404" pitchFamily="49" charset="0"/>
              </a:rPr>
              <a:t>someDepartment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  <a:r>
              <a:rPr lang="en-US" altLang="en-US" b="1" dirty="0" err="1">
                <a:latin typeface="Courier New" panose="02070309020205020404" pitchFamily="49" charset="0"/>
              </a:rPr>
              <a:t>home.index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grpSp>
        <p:nvGrpSpPr>
          <p:cNvPr id="14" name="Group 44">
            <a:extLst>
              <a:ext uri="{FF2B5EF4-FFF2-40B4-BE49-F238E27FC236}">
                <a16:creationId xmlns:a16="http://schemas.microsoft.com/office/drawing/2014/main" id="{D4A6C4E6-E7E0-4C2E-BBEF-4EBF4A5B8230}"/>
              </a:ext>
            </a:extLst>
          </p:cNvPr>
          <p:cNvGrpSpPr>
            <a:grpSpLocks/>
          </p:cNvGrpSpPr>
          <p:nvPr/>
        </p:nvGrpSpPr>
        <p:grpSpPr bwMode="auto">
          <a:xfrm>
            <a:off x="159655" y="2325804"/>
            <a:ext cx="784845" cy="730423"/>
            <a:chOff x="-44" y="1473"/>
            <a:chExt cx="981" cy="1105"/>
          </a:xfrm>
        </p:grpSpPr>
        <p:pic>
          <p:nvPicPr>
            <p:cNvPr id="15" name="Picture 45" descr="desktop_computer_stylized_medium">
              <a:extLst>
                <a:ext uri="{FF2B5EF4-FFF2-40B4-BE49-F238E27FC236}">
                  <a16:creationId xmlns:a16="http://schemas.microsoft.com/office/drawing/2014/main" id="{1731B76C-DFD5-49FF-9646-DEFEE0B67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D4E6E00C-DFB8-4D00-92A0-B9F59D6E78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7" name="Group 47">
            <a:extLst>
              <a:ext uri="{FF2B5EF4-FFF2-40B4-BE49-F238E27FC236}">
                <a16:creationId xmlns:a16="http://schemas.microsoft.com/office/drawing/2014/main" id="{AEE60CA5-F8F0-4DFD-8D45-F23DBE99AA5B}"/>
              </a:ext>
            </a:extLst>
          </p:cNvPr>
          <p:cNvGrpSpPr>
            <a:grpSpLocks/>
          </p:cNvGrpSpPr>
          <p:nvPr/>
        </p:nvGrpSpPr>
        <p:grpSpPr bwMode="auto">
          <a:xfrm>
            <a:off x="5598698" y="2400025"/>
            <a:ext cx="286234" cy="640019"/>
            <a:chOff x="4140" y="429"/>
            <a:chExt cx="1425" cy="2396"/>
          </a:xfrm>
        </p:grpSpPr>
        <p:sp>
          <p:nvSpPr>
            <p:cNvPr id="18" name="Freeform 48">
              <a:extLst>
                <a:ext uri="{FF2B5EF4-FFF2-40B4-BE49-F238E27FC236}">
                  <a16:creationId xmlns:a16="http://schemas.microsoft.com/office/drawing/2014/main" id="{0F8FCC76-D7BC-4880-84C0-EE5DE65E6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" name="Rectangle 49">
              <a:extLst>
                <a:ext uri="{FF2B5EF4-FFF2-40B4-BE49-F238E27FC236}">
                  <a16:creationId xmlns:a16="http://schemas.microsoft.com/office/drawing/2014/main" id="{59137B63-FD47-4A7F-B65A-9EABBA6DF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" name="Freeform 50">
              <a:extLst>
                <a:ext uri="{FF2B5EF4-FFF2-40B4-BE49-F238E27FC236}">
                  <a16:creationId xmlns:a16="http://schemas.microsoft.com/office/drawing/2014/main" id="{58D506AA-6836-48DC-9955-1E2F8040A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2764B22F-A5A8-4971-9275-4B45D1FFD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" name="Rectangle 52">
              <a:extLst>
                <a:ext uri="{FF2B5EF4-FFF2-40B4-BE49-F238E27FC236}">
                  <a16:creationId xmlns:a16="http://schemas.microsoft.com/office/drawing/2014/main" id="{A8343E84-C353-41AC-8C56-4B883295D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3" name="Group 53">
              <a:extLst>
                <a:ext uri="{FF2B5EF4-FFF2-40B4-BE49-F238E27FC236}">
                  <a16:creationId xmlns:a16="http://schemas.microsoft.com/office/drawing/2014/main" id="{965A1A35-B624-439C-B164-5418D3E7A1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" name="AutoShape 54">
                <a:extLst>
                  <a:ext uri="{FF2B5EF4-FFF2-40B4-BE49-F238E27FC236}">
                    <a16:creationId xmlns:a16="http://schemas.microsoft.com/office/drawing/2014/main" id="{C5AF2D54-8EB8-4734-ABB7-B2E52C5DC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9" name="AutoShape 55">
                <a:extLst>
                  <a:ext uri="{FF2B5EF4-FFF2-40B4-BE49-F238E27FC236}">
                    <a16:creationId xmlns:a16="http://schemas.microsoft.com/office/drawing/2014/main" id="{F6C50B8F-081B-49D7-9DD2-61379F0BB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4" name="Rectangle 56">
              <a:extLst>
                <a:ext uri="{FF2B5EF4-FFF2-40B4-BE49-F238E27FC236}">
                  <a16:creationId xmlns:a16="http://schemas.microsoft.com/office/drawing/2014/main" id="{DC8CDAAD-4916-4833-9BA1-4AE972FF1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5" name="Group 57">
              <a:extLst>
                <a:ext uri="{FF2B5EF4-FFF2-40B4-BE49-F238E27FC236}">
                  <a16:creationId xmlns:a16="http://schemas.microsoft.com/office/drawing/2014/main" id="{52E2B742-1042-4408-95E8-73472683C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" name="AutoShape 58">
                <a:extLst>
                  <a:ext uri="{FF2B5EF4-FFF2-40B4-BE49-F238E27FC236}">
                    <a16:creationId xmlns:a16="http://schemas.microsoft.com/office/drawing/2014/main" id="{7D0526DF-F7BB-4776-9827-52A8A8330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7" name="AutoShape 59">
                <a:extLst>
                  <a:ext uri="{FF2B5EF4-FFF2-40B4-BE49-F238E27FC236}">
                    <a16:creationId xmlns:a16="http://schemas.microsoft.com/office/drawing/2014/main" id="{A72E606C-79EC-4325-A55D-63D2F6466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2D41D2C8-12B6-4975-BE86-EEE0D3311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72E0BE86-059B-40F8-8036-9DCE334C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8" name="Group 62">
              <a:extLst>
                <a:ext uri="{FF2B5EF4-FFF2-40B4-BE49-F238E27FC236}">
                  <a16:creationId xmlns:a16="http://schemas.microsoft.com/office/drawing/2014/main" id="{1A7AEF36-C283-43F9-82BB-102B35CA35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" name="AutoShape 63">
                <a:extLst>
                  <a:ext uri="{FF2B5EF4-FFF2-40B4-BE49-F238E27FC236}">
                    <a16:creationId xmlns:a16="http://schemas.microsoft.com/office/drawing/2014/main" id="{2543D476-C4DC-41CC-8072-E059EE5A0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" name="AutoShape 64">
                <a:extLst>
                  <a:ext uri="{FF2B5EF4-FFF2-40B4-BE49-F238E27FC236}">
                    <a16:creationId xmlns:a16="http://schemas.microsoft.com/office/drawing/2014/main" id="{027D3DA0-6F48-46F6-B59E-E47AA255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9" name="Freeform 65">
              <a:extLst>
                <a:ext uri="{FF2B5EF4-FFF2-40B4-BE49-F238E27FC236}">
                  <a16:creationId xmlns:a16="http://schemas.microsoft.com/office/drawing/2014/main" id="{D1E61D39-603C-4D68-934F-4B79803F0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" name="Group 66">
              <a:extLst>
                <a:ext uri="{FF2B5EF4-FFF2-40B4-BE49-F238E27FC236}">
                  <a16:creationId xmlns:a16="http://schemas.microsoft.com/office/drawing/2014/main" id="{4872EC90-9BA0-4D79-A72C-00EAB12AB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" name="AutoShape 67">
                <a:extLst>
                  <a:ext uri="{FF2B5EF4-FFF2-40B4-BE49-F238E27FC236}">
                    <a16:creationId xmlns:a16="http://schemas.microsoft.com/office/drawing/2014/main" id="{C39EA74D-9503-4FC5-BC65-6C0258EE3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" name="AutoShape 68">
                <a:extLst>
                  <a:ext uri="{FF2B5EF4-FFF2-40B4-BE49-F238E27FC236}">
                    <a16:creationId xmlns:a16="http://schemas.microsoft.com/office/drawing/2014/main" id="{543C61C5-DA47-49AB-92F8-BE3544FE1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1" name="Rectangle 69">
              <a:extLst>
                <a:ext uri="{FF2B5EF4-FFF2-40B4-BE49-F238E27FC236}">
                  <a16:creationId xmlns:a16="http://schemas.microsoft.com/office/drawing/2014/main" id="{F33B5F6D-00B2-48BC-A79E-E51424982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Freeform 70">
              <a:extLst>
                <a:ext uri="{FF2B5EF4-FFF2-40B4-BE49-F238E27FC236}">
                  <a16:creationId xmlns:a16="http://schemas.microsoft.com/office/drawing/2014/main" id="{B91CB780-1CD8-4069-84F6-DFD743104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" name="Freeform 71">
              <a:extLst>
                <a:ext uri="{FF2B5EF4-FFF2-40B4-BE49-F238E27FC236}">
                  <a16:creationId xmlns:a16="http://schemas.microsoft.com/office/drawing/2014/main" id="{528F7F8E-3387-4BB3-9891-1CDFD9482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" name="Oval 72">
              <a:extLst>
                <a:ext uri="{FF2B5EF4-FFF2-40B4-BE49-F238E27FC236}">
                  <a16:creationId xmlns:a16="http://schemas.microsoft.com/office/drawing/2014/main" id="{6A3FD069-6EB7-4322-9F14-F2DC30EB0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" name="Freeform 73">
              <a:extLst>
                <a:ext uri="{FF2B5EF4-FFF2-40B4-BE49-F238E27FC236}">
                  <a16:creationId xmlns:a16="http://schemas.microsoft.com/office/drawing/2014/main" id="{E0723B77-64A6-44DA-9D3C-7633114C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AutoShape 74">
              <a:extLst>
                <a:ext uri="{FF2B5EF4-FFF2-40B4-BE49-F238E27FC236}">
                  <a16:creationId xmlns:a16="http://schemas.microsoft.com/office/drawing/2014/main" id="{C9A125F1-2FA3-47D4-8A76-C55A616F1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" name="AutoShape 75">
              <a:extLst>
                <a:ext uri="{FF2B5EF4-FFF2-40B4-BE49-F238E27FC236}">
                  <a16:creationId xmlns:a16="http://schemas.microsoft.com/office/drawing/2014/main" id="{81461964-037F-4A80-A38F-68062A470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" name="Oval 76">
              <a:extLst>
                <a:ext uri="{FF2B5EF4-FFF2-40B4-BE49-F238E27FC236}">
                  <a16:creationId xmlns:a16="http://schemas.microsoft.com/office/drawing/2014/main" id="{F1A8C5B9-4107-4F9C-9907-69495D882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" name="Oval 77">
              <a:extLst>
                <a:ext uri="{FF2B5EF4-FFF2-40B4-BE49-F238E27FC236}">
                  <a16:creationId xmlns:a16="http://schemas.microsoft.com/office/drawing/2014/main" id="{632231BE-71EF-45A7-B312-A9F6BB03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0" name="Oval 78">
              <a:extLst>
                <a:ext uri="{FF2B5EF4-FFF2-40B4-BE49-F238E27FC236}">
                  <a16:creationId xmlns:a16="http://schemas.microsoft.com/office/drawing/2014/main" id="{28763ECB-EDB0-4C60-A8D5-DCE1153D9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" name="Rectangle 79">
              <a:extLst>
                <a:ext uri="{FF2B5EF4-FFF2-40B4-BE49-F238E27FC236}">
                  <a16:creationId xmlns:a16="http://schemas.microsoft.com/office/drawing/2014/main" id="{BDECE531-735E-4611-88E4-CB4B2FB2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50" name="Rectangle 6">
            <a:extLst>
              <a:ext uri="{FF2B5EF4-FFF2-40B4-BE49-F238E27FC236}">
                <a16:creationId xmlns:a16="http://schemas.microsoft.com/office/drawing/2014/main" id="{A687982E-3561-43BC-BCD4-091348C37941}"/>
              </a:ext>
            </a:extLst>
          </p:cNvPr>
          <p:cNvSpPr txBox="1">
            <a:spLocks noChangeArrowheads="1"/>
          </p:cNvSpPr>
          <p:nvPr/>
        </p:nvSpPr>
        <p:spPr>
          <a:xfrm>
            <a:off x="586659" y="3385717"/>
            <a:ext cx="4372249" cy="201012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5</a:t>
            </a:r>
            <a:r>
              <a:rPr lang="en-US" altLang="en-US" sz="2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.</a:t>
            </a:r>
            <a:r>
              <a:rPr lang="en-US" altLang="en-US" sz="2000" dirty="0">
                <a:ea typeface="ＭＳ Ｐゴシック" panose="020B0600070205080204" pitchFamily="34" charset="-128"/>
              </a:rPr>
              <a:t> HTTP client receives response message containing html file, displays html.  Parsing html file, finds 10 referenced jpeg  objects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F4E8D049-A639-43BF-A462-459FA1832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48" y="5037459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+mn-lt"/>
              </a:rPr>
              <a:t>6.</a:t>
            </a:r>
            <a:r>
              <a:rPr lang="en-US" altLang="en-US" dirty="0">
                <a:latin typeface="+mn-lt"/>
              </a:rPr>
              <a:t> Steps 1-5 repeated for each of 10 jpeg objects</a:t>
            </a: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C578A06C-6657-478B-9264-30311B37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956" y="2967889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  <a:latin typeface="+mn-lt"/>
              </a:rPr>
              <a:t>4.</a:t>
            </a:r>
            <a:r>
              <a:rPr lang="en-US" altLang="en-US">
                <a:latin typeface="+mn-lt"/>
              </a:rPr>
              <a:t> HTTP server closes TCP connection. </a:t>
            </a:r>
          </a:p>
        </p:txBody>
      </p:sp>
      <p:sp>
        <p:nvSpPr>
          <p:cNvPr id="53" name="Line 17">
            <a:extLst>
              <a:ext uri="{FF2B5EF4-FFF2-40B4-BE49-F238E27FC236}">
                <a16:creationId xmlns:a16="http://schemas.microsoft.com/office/drawing/2014/main" id="{12983314-18BA-4A0F-B3C1-540410B81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8841" y="3385716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4" name="Line 11">
            <a:extLst>
              <a:ext uri="{FF2B5EF4-FFF2-40B4-BE49-F238E27FC236}">
                <a16:creationId xmlns:a16="http://schemas.microsoft.com/office/drawing/2014/main" id="{ECBEF24C-80A3-4B9C-BD95-E1BF3DF63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659" y="3053695"/>
            <a:ext cx="10658" cy="348047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3">
            <a:extLst>
              <a:ext uri="{FF2B5EF4-FFF2-40B4-BE49-F238E27FC236}">
                <a16:creationId xmlns:a16="http://schemas.microsoft.com/office/drawing/2014/main" id="{FAC497B2-06EA-4721-ABD6-8CB7EC316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26" y="5827087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>
              <a:latin typeface="+mn-lt"/>
            </a:endParaRPr>
          </a:p>
        </p:txBody>
      </p:sp>
      <p:sp>
        <p:nvSpPr>
          <p:cNvPr id="56" name="Text Box 12">
            <a:extLst>
              <a:ext uri="{FF2B5EF4-FFF2-40B4-BE49-F238E27FC236}">
                <a16:creationId xmlns:a16="http://schemas.microsoft.com/office/drawing/2014/main" id="{C02E21BB-5490-4749-8918-C9F087820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51" y="5749300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27387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845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Courier New</vt:lpstr>
      <vt:lpstr>Times New Roman</vt:lpstr>
      <vt:lpstr>Wingdings</vt:lpstr>
      <vt:lpstr>ZapfDingbats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845</cp:revision>
  <dcterms:created xsi:type="dcterms:W3CDTF">2020-06-03T14:19:11Z</dcterms:created>
  <dcterms:modified xsi:type="dcterms:W3CDTF">2020-09-10T06:09:25Z</dcterms:modified>
</cp:coreProperties>
</file>