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58" r:id="rId2"/>
    <p:sldId id="1065" r:id="rId3"/>
    <p:sldId id="1153" r:id="rId4"/>
    <p:sldId id="1074" r:id="rId5"/>
    <p:sldId id="1075" r:id="rId6"/>
    <p:sldId id="1073" r:id="rId7"/>
    <p:sldId id="1072" r:id="rId8"/>
    <p:sldId id="1076" r:id="rId9"/>
    <p:sldId id="1071" r:id="rId10"/>
    <p:sldId id="1070" r:id="rId11"/>
    <p:sldId id="1077" r:id="rId12"/>
    <p:sldId id="1037" r:id="rId13"/>
    <p:sldId id="1081" r:id="rId14"/>
    <p:sldId id="1080" r:id="rId15"/>
    <p:sldId id="1156" r:id="rId16"/>
    <p:sldId id="34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A267"/>
    <a:srgbClr val="FEDC32"/>
    <a:srgbClr val="FDBA53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45CA1-290A-4990-9D56-E5FA8F0B5F6E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21878-A689-473C-91EB-F8AB7A2C7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45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21878-A689-473C-91EB-F8AB7A2C720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48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21878-A689-473C-91EB-F8AB7A2C720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100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49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10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11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51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5F50-57D7-4221-9395-D180AF9D0F83}" type="datetime1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3190-734D-402E-B025-964D2901B292}" type="datetime1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1864-FDED-451E-8B90-FC61A710E9D1}" type="datetime1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BE6D-7185-4C00-8235-A18B198A862F}" type="datetime1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C31B-2CEF-4AFC-B11D-2A3A82F520C5}" type="datetime1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BDE6-5B4C-4D45-913E-22ABF4347C18}" type="datetime1">
              <a:rPr lang="en-IN" smtClean="0"/>
              <a:t>24-07-2020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EEF5-5DF9-403E-B9A1-669D01161D72}" type="datetime1">
              <a:rPr lang="en-IN" smtClean="0"/>
              <a:t>24-07-2020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7BD2-15BC-4BED-A7E0-816D08B4840A}" type="datetime1">
              <a:rPr lang="en-IN" smtClean="0"/>
              <a:t>24-07-2020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6CD4-A574-481E-B86F-E109C08FB237}" type="datetime1">
              <a:rPr lang="en-IN" smtClean="0"/>
              <a:t>24-07-2020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1CED-00DA-454A-A112-DD9D3169C9A6}" type="datetime1">
              <a:rPr lang="en-IN" smtClean="0"/>
              <a:t>24-07-2020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47F2-62DE-41EE-8523-97C9E65C1AE4}" type="datetime1">
              <a:rPr lang="en-IN" smtClean="0"/>
              <a:t>24-07-2020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64A80-FF75-4280-98F7-1B028A5005D5}" type="datetime1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2" y="1688449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COMPUTER NETWORKS</a:t>
            </a:r>
          </a:p>
          <a:p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2" y="2888778"/>
            <a:ext cx="78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Transport Layer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 Giri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&amp;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3111" y="608204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rdt2.1: sender, handles garbled ACK/NAKs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Oval 3">
            <a:extLst>
              <a:ext uri="{FF2B5EF4-FFF2-40B4-BE49-F238E27FC236}">
                <a16:creationId xmlns:a16="http://schemas.microsoft.com/office/drawing/2014/main" id="{7D78AC0E-872B-4C91-BA5E-91ACF7EE1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613" y="2306638"/>
            <a:ext cx="901700" cy="83661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BEF1BF39-C5D9-455C-A47D-F31FE06E0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225" y="2395538"/>
            <a:ext cx="10906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Wait for call 0 from above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E062F992-B429-4522-9D3F-00E16F073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577975"/>
            <a:ext cx="3694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sndpkt = make_pkt(0, data, checksum)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udt_send(sndpkt)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3F61C795-BC3A-42DE-B44E-B29F2A06B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488" y="1265238"/>
            <a:ext cx="2111375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rdt_send(data)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5" name="Line 7">
            <a:extLst>
              <a:ext uri="{FF2B5EF4-FFF2-40B4-BE49-F238E27FC236}">
                <a16:creationId xmlns:a16="http://schemas.microsoft.com/office/drawing/2014/main" id="{89A60307-CE01-44DB-A01B-F4F4EAF18F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5963" y="1630363"/>
            <a:ext cx="2735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622E60C4-3571-46C1-B632-327C29400D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3975" y="2262188"/>
            <a:ext cx="377825" cy="190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DA2AB880-DBED-4F8A-87F9-95C61F60CB23}"/>
              </a:ext>
            </a:extLst>
          </p:cNvPr>
          <p:cNvSpPr>
            <a:spLocks/>
          </p:cNvSpPr>
          <p:nvPr/>
        </p:nvSpPr>
        <p:spPr bwMode="auto">
          <a:xfrm rot="14610547">
            <a:off x="2179638" y="4603750"/>
            <a:ext cx="952500" cy="469900"/>
          </a:xfrm>
          <a:custGeom>
            <a:avLst/>
            <a:gdLst>
              <a:gd name="T0" fmla="*/ 2147483646 w 1500"/>
              <a:gd name="T1" fmla="*/ 2147483646 h 740"/>
              <a:gd name="T2" fmla="*/ 2147483646 w 1500"/>
              <a:gd name="T3" fmla="*/ 2147483646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8C8457A0-0F62-425E-B0D7-132CFA1249A5}"/>
              </a:ext>
            </a:extLst>
          </p:cNvPr>
          <p:cNvGrpSpPr>
            <a:grpSpLocks/>
          </p:cNvGrpSpPr>
          <p:nvPr/>
        </p:nvGrpSpPr>
        <p:grpSpPr bwMode="auto">
          <a:xfrm>
            <a:off x="4702175" y="2254250"/>
            <a:ext cx="1089025" cy="865188"/>
            <a:chOff x="2848" y="1499"/>
            <a:chExt cx="660" cy="510"/>
          </a:xfrm>
        </p:grpSpPr>
        <p:sp>
          <p:nvSpPr>
            <p:cNvPr id="19" name="Oval 11">
              <a:extLst>
                <a:ext uri="{FF2B5EF4-FFF2-40B4-BE49-F238E27FC236}">
                  <a16:creationId xmlns:a16="http://schemas.microsoft.com/office/drawing/2014/main" id="{47C91FAB-D353-4405-B5AE-9241EBC71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" y="1499"/>
              <a:ext cx="568" cy="51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20" name="Text Box 12">
              <a:extLst>
                <a:ext uri="{FF2B5EF4-FFF2-40B4-BE49-F238E27FC236}">
                  <a16:creationId xmlns:a16="http://schemas.microsoft.com/office/drawing/2014/main" id="{3B21F0B0-CCF4-4FB7-AD58-017F387CAD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8" y="1535"/>
              <a:ext cx="66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Wait for ACK or NAK 0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</p:grpSp>
      <p:sp>
        <p:nvSpPr>
          <p:cNvPr id="21" name="Freeform 13">
            <a:extLst>
              <a:ext uri="{FF2B5EF4-FFF2-40B4-BE49-F238E27FC236}">
                <a16:creationId xmlns:a16="http://schemas.microsoft.com/office/drawing/2014/main" id="{6EFE01D1-0336-4F56-8E21-5417FCCD461B}"/>
              </a:ext>
            </a:extLst>
          </p:cNvPr>
          <p:cNvSpPr>
            <a:spLocks/>
          </p:cNvSpPr>
          <p:nvPr/>
        </p:nvSpPr>
        <p:spPr bwMode="auto">
          <a:xfrm flipV="1">
            <a:off x="3425825" y="2132013"/>
            <a:ext cx="1482725" cy="220662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id="{D6DFF901-74F6-4877-9981-F5D32B8924FE}"/>
              </a:ext>
            </a:extLst>
          </p:cNvPr>
          <p:cNvSpPr>
            <a:spLocks/>
          </p:cNvSpPr>
          <p:nvPr/>
        </p:nvSpPr>
        <p:spPr bwMode="auto">
          <a:xfrm rot="20242820">
            <a:off x="5589588" y="2116138"/>
            <a:ext cx="466725" cy="685800"/>
          </a:xfrm>
          <a:custGeom>
            <a:avLst/>
            <a:gdLst>
              <a:gd name="T0" fmla="*/ 0 w 735"/>
              <a:gd name="T1" fmla="*/ 2147483646 h 1080"/>
              <a:gd name="T2" fmla="*/ 0 w 735"/>
              <a:gd name="T3" fmla="*/ 2147483646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" name="Text Box 15">
            <a:extLst>
              <a:ext uri="{FF2B5EF4-FFF2-40B4-BE49-F238E27FC236}">
                <a16:creationId xmlns:a16="http://schemas.microsoft.com/office/drawing/2014/main" id="{58EB5A31-A1E2-4802-A72E-BDAC2E6A9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438" y="2678113"/>
            <a:ext cx="2262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udt_send(sndpkt)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5" name="Text Box 16">
            <a:extLst>
              <a:ext uri="{FF2B5EF4-FFF2-40B4-BE49-F238E27FC236}">
                <a16:creationId xmlns:a16="http://schemas.microsoft.com/office/drawing/2014/main" id="{9A961F7B-BFF0-4283-95D9-F7F3BB6FB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5338" y="1920875"/>
            <a:ext cx="25638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rdt_rcv(rcvpkt) &amp;&amp;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( corrupt(rcvpkt) ||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isNAK(rcvpkt) )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6" name="Line 17">
            <a:extLst>
              <a:ext uri="{FF2B5EF4-FFF2-40B4-BE49-F238E27FC236}">
                <a16:creationId xmlns:a16="http://schemas.microsoft.com/office/drawing/2014/main" id="{48D23BAE-DFC0-4BAA-92AC-E25E39E41B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5200" y="2717800"/>
            <a:ext cx="14335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AB87B597-9205-4924-9709-E1C9C087D14F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2201863" y="3492500"/>
            <a:ext cx="1266825" cy="123825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A009F397-85A0-420A-AF40-6EEA34F26971}"/>
              </a:ext>
            </a:extLst>
          </p:cNvPr>
          <p:cNvSpPr>
            <a:spLocks/>
          </p:cNvSpPr>
          <p:nvPr/>
        </p:nvSpPr>
        <p:spPr bwMode="auto">
          <a:xfrm>
            <a:off x="3600450" y="4779963"/>
            <a:ext cx="1606550" cy="247650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" name="Freeform 20">
            <a:extLst>
              <a:ext uri="{FF2B5EF4-FFF2-40B4-BE49-F238E27FC236}">
                <a16:creationId xmlns:a16="http://schemas.microsoft.com/office/drawing/2014/main" id="{4B60B1FA-0DE8-441F-B93B-487BF31CEEDA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4970462" y="3440113"/>
            <a:ext cx="1363663" cy="204788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" name="Text Box 21">
            <a:extLst>
              <a:ext uri="{FF2B5EF4-FFF2-40B4-BE49-F238E27FC236}">
                <a16:creationId xmlns:a16="http://schemas.microsoft.com/office/drawing/2014/main" id="{6BAB0A3D-76A9-4242-BDC3-FDBA19324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0" y="5364163"/>
            <a:ext cx="3763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sndpkt = make_pkt(1, data, checksum)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udt_send(sndpkt)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1" name="Text Box 22">
            <a:extLst>
              <a:ext uri="{FF2B5EF4-FFF2-40B4-BE49-F238E27FC236}">
                <a16:creationId xmlns:a16="http://schemas.microsoft.com/office/drawing/2014/main" id="{B77AED27-F71A-4570-84C2-C0102A76A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5350" y="5026025"/>
            <a:ext cx="238918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rdt_send(data)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B947B756-DB21-49C3-A0E5-DD81422260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2975" y="5378450"/>
            <a:ext cx="29035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" name="Text Box 24">
            <a:extLst>
              <a:ext uri="{FF2B5EF4-FFF2-40B4-BE49-F238E27FC236}">
                <a16:creationId xmlns:a16="http://schemas.microsoft.com/office/drawing/2014/main" id="{AB744297-41BF-4825-9490-87A42F70A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775" y="3173413"/>
            <a:ext cx="29956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rdt_rcv(rcvpkt) 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&amp;&amp; notcorrupt(rcvpkt)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&amp;&amp; isACK(rcvpkt) 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040BD0A4-E358-44C7-A50B-0E4F34B8D1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1363" y="39846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BD16AE4C-A4AC-46E2-A72E-3FF490F3A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5435600"/>
            <a:ext cx="1819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udt_send(sndpkt)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7C3B85EE-C583-4BFC-B624-230E3E90D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4618038"/>
            <a:ext cx="20113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rdt_rcv(rcvpkt) &amp;&amp;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( corrupt(rcvpkt) ||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isNAK(rcvpkt) )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7" name="Line 28">
            <a:extLst>
              <a:ext uri="{FF2B5EF4-FFF2-40B4-BE49-F238E27FC236}">
                <a16:creationId xmlns:a16="http://schemas.microsoft.com/office/drawing/2014/main" id="{450BC6AD-1160-41AC-8164-A16C8EF6198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213" y="5443538"/>
            <a:ext cx="1557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" name="Text Box 29">
            <a:extLst>
              <a:ext uri="{FF2B5EF4-FFF2-40B4-BE49-F238E27FC236}">
                <a16:creationId xmlns:a16="http://schemas.microsoft.com/office/drawing/2014/main" id="{D4DD8CD9-47D3-4222-9F55-F009D7E66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" y="3016250"/>
            <a:ext cx="210978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rdt_rcv(rcvpkt) 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&amp;&amp; notcorrupt(rcvpkt)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&amp;&amp; isACK(rcvpkt)</a:t>
            </a:r>
            <a:r>
              <a:rPr lang="en-US" altLang="en-US" sz="1000">
                <a:latin typeface="Arial" panose="020B0604020202020204" pitchFamily="34" charset="0"/>
              </a:rPr>
              <a:t>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9" name="Line 30">
            <a:extLst>
              <a:ext uri="{FF2B5EF4-FFF2-40B4-BE49-F238E27FC236}">
                <a16:creationId xmlns:a16="http://schemas.microsoft.com/office/drawing/2014/main" id="{5E110D44-B93B-4D47-A571-C623CA9C7F2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638" y="3854450"/>
            <a:ext cx="17383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40" name="Group 31">
            <a:extLst>
              <a:ext uri="{FF2B5EF4-FFF2-40B4-BE49-F238E27FC236}">
                <a16:creationId xmlns:a16="http://schemas.microsoft.com/office/drawing/2014/main" id="{5318D285-4319-4828-BA1B-0D5E799B738E}"/>
              </a:ext>
            </a:extLst>
          </p:cNvPr>
          <p:cNvGrpSpPr>
            <a:grpSpLocks/>
          </p:cNvGrpSpPr>
          <p:nvPr/>
        </p:nvGrpSpPr>
        <p:grpSpPr bwMode="auto">
          <a:xfrm>
            <a:off x="4852988" y="4200525"/>
            <a:ext cx="1117600" cy="823913"/>
            <a:chOff x="4156" y="2812"/>
            <a:chExt cx="704" cy="519"/>
          </a:xfrm>
        </p:grpSpPr>
        <p:sp>
          <p:nvSpPr>
            <p:cNvPr id="41" name="Oval 32">
              <a:extLst>
                <a:ext uri="{FF2B5EF4-FFF2-40B4-BE49-F238E27FC236}">
                  <a16:creationId xmlns:a16="http://schemas.microsoft.com/office/drawing/2014/main" id="{23E100F9-65A2-44C0-8DA7-72F57E73D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" y="2812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42" name="Text Box 33">
              <a:extLst>
                <a:ext uri="{FF2B5EF4-FFF2-40B4-BE49-F238E27FC236}">
                  <a16:creationId xmlns:a16="http://schemas.microsoft.com/office/drawing/2014/main" id="{2A9478B3-27CD-4955-880D-BDA0101C6C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870"/>
              <a:ext cx="7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Wait for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 call 1 from above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3" name="Group 34">
            <a:extLst>
              <a:ext uri="{FF2B5EF4-FFF2-40B4-BE49-F238E27FC236}">
                <a16:creationId xmlns:a16="http://schemas.microsoft.com/office/drawing/2014/main" id="{4DCAAADE-A331-4B68-B83A-F131A838B1F7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4146550"/>
            <a:ext cx="1046163" cy="823913"/>
            <a:chOff x="4916" y="3266"/>
            <a:chExt cx="659" cy="519"/>
          </a:xfrm>
        </p:grpSpPr>
        <p:sp>
          <p:nvSpPr>
            <p:cNvPr id="44" name="Oval 35">
              <a:extLst>
                <a:ext uri="{FF2B5EF4-FFF2-40B4-BE49-F238E27FC236}">
                  <a16:creationId xmlns:a16="http://schemas.microsoft.com/office/drawing/2014/main" id="{C3CC601E-00F2-476A-BFD4-60AF42A76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7" y="3266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45" name="Text Box 36">
              <a:extLst>
                <a:ext uri="{FF2B5EF4-FFF2-40B4-BE49-F238E27FC236}">
                  <a16:creationId xmlns:a16="http://schemas.microsoft.com/office/drawing/2014/main" id="{68C08180-3D7D-4EC6-AE39-C84B36BBE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6" y="3319"/>
              <a:ext cx="65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Wait for ACK or NAK 1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</p:grpSp>
      <p:sp>
        <p:nvSpPr>
          <p:cNvPr id="46" name="Text Box 37">
            <a:extLst>
              <a:ext uri="{FF2B5EF4-FFF2-40B4-BE49-F238E27FC236}">
                <a16:creationId xmlns:a16="http://schemas.microsoft.com/office/drawing/2014/main" id="{E616EA5D-A214-4C81-B117-3F2CB9F2A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3950" y="399415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Symbol" panose="05050102010706020507" pitchFamily="18" charset="2"/>
              </a:rPr>
              <a:t>L</a:t>
            </a:r>
          </a:p>
        </p:txBody>
      </p:sp>
      <p:sp>
        <p:nvSpPr>
          <p:cNvPr id="47" name="Text Box 38">
            <a:extLst>
              <a:ext uri="{FF2B5EF4-FFF2-40B4-BE49-F238E27FC236}">
                <a16:creationId xmlns:a16="http://schemas.microsoft.com/office/drawing/2014/main" id="{C6A40F9A-E9DA-4CB8-A17A-E3C8E272F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4138" y="3868738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Symbol" panose="05050102010706020507" pitchFamily="18" charset="2"/>
              </a:rPr>
              <a:t>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04F55A5-B6E0-4283-B790-5C0757B90671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DFA525C5-45D9-4E54-A107-BD4527ED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73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85009"/>
            <a:ext cx="83720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rdt2.1: receiver, handles garbled ACK/NAKs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grpSp>
        <p:nvGrpSpPr>
          <p:cNvPr id="9" name="Group 3">
            <a:extLst>
              <a:ext uri="{FF2B5EF4-FFF2-40B4-BE49-F238E27FC236}">
                <a16:creationId xmlns:a16="http://schemas.microsoft.com/office/drawing/2014/main" id="{D7CACA35-4A6E-437F-88A3-E6D78539E055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3352800"/>
            <a:ext cx="817563" cy="795338"/>
            <a:chOff x="963" y="1131"/>
            <a:chExt cx="515" cy="501"/>
          </a:xfrm>
        </p:grpSpPr>
        <p:sp>
          <p:nvSpPr>
            <p:cNvPr id="10" name="Oval 4">
              <a:extLst>
                <a:ext uri="{FF2B5EF4-FFF2-40B4-BE49-F238E27FC236}">
                  <a16:creationId xmlns:a16="http://schemas.microsoft.com/office/drawing/2014/main" id="{FFF71102-BF4F-407C-B620-1971CC348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" y="1131"/>
              <a:ext cx="490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3B2A18C5-A929-428D-B7F9-670E11D7C4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" y="115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Wait for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0 from below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</p:grpSp>
      <p:sp>
        <p:nvSpPr>
          <p:cNvPr id="12" name="Line 6">
            <a:extLst>
              <a:ext uri="{FF2B5EF4-FFF2-40B4-BE49-F238E27FC236}">
                <a16:creationId xmlns:a16="http://schemas.microsoft.com/office/drawing/2014/main" id="{A2B3EDFF-AE99-43BA-92F4-8518396B29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4963" y="2282825"/>
            <a:ext cx="419100" cy="1079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9A5FF01-719E-4064-9E03-BE3B122737E3}"/>
              </a:ext>
            </a:extLst>
          </p:cNvPr>
          <p:cNvSpPr>
            <a:spLocks/>
          </p:cNvSpPr>
          <p:nvPr/>
        </p:nvSpPr>
        <p:spPr bwMode="auto">
          <a:xfrm flipV="1">
            <a:off x="3556000" y="2600325"/>
            <a:ext cx="1590675" cy="785813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886CAC7E-C7B1-4BAF-8466-BF3D03D08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6638" y="2959100"/>
            <a:ext cx="30273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sndpkt = make_pkt(NAK, chksum)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udt_send(sndpkt)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815B8DAE-D518-4A25-B5D5-BC31C5B20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9813" y="3671888"/>
            <a:ext cx="26241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rdt_rcv(rcvpkt) &amp;&amp;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   not corrupt(rcvpkt) &amp;&amp;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   has_seq0(rcvpkt)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6" name="Line 10">
            <a:extLst>
              <a:ext uri="{FF2B5EF4-FFF2-40B4-BE49-F238E27FC236}">
                <a16:creationId xmlns:a16="http://schemas.microsoft.com/office/drawing/2014/main" id="{A6A52669-9BF3-4EE2-B3C2-8C92BB2092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3950" y="4370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4B78DE11-0473-45F1-AB89-0C51CAA9F5C7}"/>
              </a:ext>
            </a:extLst>
          </p:cNvPr>
          <p:cNvSpPr>
            <a:spLocks/>
          </p:cNvSpPr>
          <p:nvPr/>
        </p:nvSpPr>
        <p:spPr bwMode="auto">
          <a:xfrm>
            <a:off x="3573463" y="4168775"/>
            <a:ext cx="1590675" cy="688975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" name="Text Box 12">
            <a:extLst>
              <a:ext uri="{FF2B5EF4-FFF2-40B4-BE49-F238E27FC236}">
                <a16:creationId xmlns:a16="http://schemas.microsoft.com/office/drawing/2014/main" id="{C56FE5AC-11AA-4FBC-9FC2-48853A147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2275" y="4749800"/>
            <a:ext cx="3581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rdt_rcv(rcvpkt) &amp;&amp; notcorrupt(rcvpkt)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  &amp;&amp; has_seq1(rcvpkt)</a:t>
            </a:r>
            <a:r>
              <a:rPr lang="en-US" altLang="en-US" sz="1600">
                <a:latin typeface="Arial" panose="020B0604020202020204" pitchFamily="34" charset="0"/>
              </a:rPr>
              <a:t> 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9" name="Line 13">
            <a:extLst>
              <a:ext uri="{FF2B5EF4-FFF2-40B4-BE49-F238E27FC236}">
                <a16:creationId xmlns:a16="http://schemas.microsoft.com/office/drawing/2014/main" id="{01F2CDBF-3F95-4FBB-930E-0086B36D00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8950" y="5307013"/>
            <a:ext cx="28987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" name="Text Box 14">
            <a:extLst>
              <a:ext uri="{FF2B5EF4-FFF2-40B4-BE49-F238E27FC236}">
                <a16:creationId xmlns:a16="http://schemas.microsoft.com/office/drawing/2014/main" id="{E2763147-DC14-4174-9A4A-8EED35024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362575"/>
            <a:ext cx="38528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extract(rcvpkt,data)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deliver_data(data)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sndpkt = make_pkt(ACK, chksum)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udt_send(sndpkt)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grpSp>
        <p:nvGrpSpPr>
          <p:cNvPr id="21" name="Group 15">
            <a:extLst>
              <a:ext uri="{FF2B5EF4-FFF2-40B4-BE49-F238E27FC236}">
                <a16:creationId xmlns:a16="http://schemas.microsoft.com/office/drawing/2014/main" id="{CD4CACF9-C2DC-424B-8B32-67081339245F}"/>
              </a:ext>
            </a:extLst>
          </p:cNvPr>
          <p:cNvGrpSpPr>
            <a:grpSpLocks/>
          </p:cNvGrpSpPr>
          <p:nvPr/>
        </p:nvGrpSpPr>
        <p:grpSpPr bwMode="auto">
          <a:xfrm>
            <a:off x="4737100" y="3387725"/>
            <a:ext cx="825500" cy="796925"/>
            <a:chOff x="4398" y="3133"/>
            <a:chExt cx="520" cy="502"/>
          </a:xfrm>
        </p:grpSpPr>
        <p:sp>
          <p:nvSpPr>
            <p:cNvPr id="23" name="Oval 16">
              <a:extLst>
                <a:ext uri="{FF2B5EF4-FFF2-40B4-BE49-F238E27FC236}">
                  <a16:creationId xmlns:a16="http://schemas.microsoft.com/office/drawing/2014/main" id="{7199EDF2-1AAD-4BD7-AEB1-E11A43857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3133"/>
              <a:ext cx="507" cy="5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24" name="Text Box 17">
              <a:extLst>
                <a:ext uri="{FF2B5EF4-FFF2-40B4-BE49-F238E27FC236}">
                  <a16:creationId xmlns:a16="http://schemas.microsoft.com/office/drawing/2014/main" id="{86498CF1-26BA-4F20-879B-C64635CFB9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4" y="316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Wait for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1 from below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</p:grpSp>
      <p:sp>
        <p:nvSpPr>
          <p:cNvPr id="25" name="Freeform 18">
            <a:extLst>
              <a:ext uri="{FF2B5EF4-FFF2-40B4-BE49-F238E27FC236}">
                <a16:creationId xmlns:a16="http://schemas.microsoft.com/office/drawing/2014/main" id="{F4C14AE2-D913-4DDF-BE32-0C9ACCB6E457}"/>
              </a:ext>
            </a:extLst>
          </p:cNvPr>
          <p:cNvSpPr>
            <a:spLocks/>
          </p:cNvSpPr>
          <p:nvPr/>
        </p:nvSpPr>
        <p:spPr bwMode="auto">
          <a:xfrm rot="20238987">
            <a:off x="5437188" y="2979738"/>
            <a:ext cx="839787" cy="863600"/>
          </a:xfrm>
          <a:custGeom>
            <a:avLst/>
            <a:gdLst>
              <a:gd name="T0" fmla="*/ 2147483646 w 619"/>
              <a:gd name="T1" fmla="*/ 2147483646 h 1815"/>
              <a:gd name="T2" fmla="*/ 0 w 619"/>
              <a:gd name="T3" fmla="*/ 2147483646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" name="Text Box 19">
            <a:extLst>
              <a:ext uri="{FF2B5EF4-FFF2-40B4-BE49-F238E27FC236}">
                <a16:creationId xmlns:a16="http://schemas.microsoft.com/office/drawing/2014/main" id="{9D73BBE2-6A7B-4A0E-8931-F1277D3A3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284288"/>
            <a:ext cx="39814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latin typeface="Arial" panose="020B0604020202020204" pitchFamily="34" charset="0"/>
              </a:rPr>
              <a:t>rdt_rcv</a:t>
            </a:r>
            <a:r>
              <a:rPr lang="en-US" altLang="en-US" sz="1400" dirty="0">
                <a:latin typeface="Arial" panose="020B0604020202020204" pitchFamily="34" charset="0"/>
              </a:rPr>
              <a:t>(</a:t>
            </a:r>
            <a:r>
              <a:rPr lang="en-US" altLang="en-US" sz="1400" dirty="0" err="1">
                <a:latin typeface="Arial" panose="020B0604020202020204" pitchFamily="34" charset="0"/>
              </a:rPr>
              <a:t>rcvpkt</a:t>
            </a:r>
            <a:r>
              <a:rPr lang="en-US" altLang="en-US" sz="1400" dirty="0">
                <a:latin typeface="Arial" panose="020B0604020202020204" pitchFamily="34" charset="0"/>
              </a:rPr>
              <a:t>) &amp;&amp; </a:t>
            </a:r>
            <a:r>
              <a:rPr lang="en-US" altLang="en-US" sz="1400" dirty="0" err="1">
                <a:latin typeface="Arial" panose="020B0604020202020204" pitchFamily="34" charset="0"/>
              </a:rPr>
              <a:t>notcorrupt</a:t>
            </a:r>
            <a:r>
              <a:rPr lang="en-US" altLang="en-US" sz="1400" dirty="0">
                <a:latin typeface="Arial" panose="020B0604020202020204" pitchFamily="34" charset="0"/>
              </a:rPr>
              <a:t>(</a:t>
            </a:r>
            <a:r>
              <a:rPr lang="en-US" altLang="en-US" sz="1400" dirty="0" err="1">
                <a:latin typeface="Arial" panose="020B0604020202020204" pitchFamily="34" charset="0"/>
              </a:rPr>
              <a:t>rcvpkt</a:t>
            </a:r>
            <a:r>
              <a:rPr lang="en-US" altLang="en-US" sz="1400" dirty="0">
                <a:latin typeface="Arial" panose="020B0604020202020204" pitchFamily="34" charset="0"/>
              </a:rPr>
              <a:t>)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  &amp;&amp; has_seq0(</a:t>
            </a:r>
            <a:r>
              <a:rPr lang="en-US" altLang="en-US" sz="1400" dirty="0" err="1">
                <a:latin typeface="Arial" panose="020B0604020202020204" pitchFamily="34" charset="0"/>
              </a:rPr>
              <a:t>rcvpkt</a:t>
            </a:r>
            <a:r>
              <a:rPr lang="en-US" altLang="en-US" sz="1400" dirty="0">
                <a:latin typeface="Arial" panose="020B0604020202020204" pitchFamily="34" charset="0"/>
              </a:rPr>
              <a:t>) </a:t>
            </a:r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7" name="Line 20">
            <a:extLst>
              <a:ext uri="{FF2B5EF4-FFF2-40B4-BE49-F238E27FC236}">
                <a16:creationId xmlns:a16="http://schemas.microsoft.com/office/drawing/2014/main" id="{E5060B2A-15A6-4DCF-AB9E-6CA7381A17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3738" y="1854200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" name="Text Box 21">
            <a:extLst>
              <a:ext uri="{FF2B5EF4-FFF2-40B4-BE49-F238E27FC236}">
                <a16:creationId xmlns:a16="http://schemas.microsoft.com/office/drawing/2014/main" id="{6977E941-DDD5-4490-82EA-57B6429C8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6900" y="1811338"/>
            <a:ext cx="347503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extract(rcvpkt,data)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deliver_data(data)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sndpkt = make_pkt(ACK, chksum)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udt_send(sndpkt)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9" name="Freeform 22">
            <a:extLst>
              <a:ext uri="{FF2B5EF4-FFF2-40B4-BE49-F238E27FC236}">
                <a16:creationId xmlns:a16="http://schemas.microsoft.com/office/drawing/2014/main" id="{05146E65-9369-4068-AFE9-501875B0725B}"/>
              </a:ext>
            </a:extLst>
          </p:cNvPr>
          <p:cNvSpPr>
            <a:spLocks/>
          </p:cNvSpPr>
          <p:nvPr/>
        </p:nvSpPr>
        <p:spPr bwMode="auto">
          <a:xfrm rot="1020547">
            <a:off x="5461000" y="3703638"/>
            <a:ext cx="839788" cy="863600"/>
          </a:xfrm>
          <a:custGeom>
            <a:avLst/>
            <a:gdLst>
              <a:gd name="T0" fmla="*/ 2147483646 w 619"/>
              <a:gd name="T1" fmla="*/ 2147483646 h 1815"/>
              <a:gd name="T2" fmla="*/ 0 w 619"/>
              <a:gd name="T3" fmla="*/ 2147483646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" name="Text Box 23">
            <a:extLst>
              <a:ext uri="{FF2B5EF4-FFF2-40B4-BE49-F238E27FC236}">
                <a16:creationId xmlns:a16="http://schemas.microsoft.com/office/drawing/2014/main" id="{30DAEFDA-B3B4-4A59-B469-D95957A1B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7425" y="2662238"/>
            <a:ext cx="28717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rdt_rcv(rcvpkt) &amp;&amp; (corrupt(rcvpkt)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1" name="Line 24">
            <a:extLst>
              <a:ext uri="{FF2B5EF4-FFF2-40B4-BE49-F238E27FC236}">
                <a16:creationId xmlns:a16="http://schemas.microsoft.com/office/drawing/2014/main" id="{C0517867-E22F-471C-AE18-1D85E3A4DB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5538" y="2973388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" name="Text Box 25">
            <a:extLst>
              <a:ext uri="{FF2B5EF4-FFF2-40B4-BE49-F238E27FC236}">
                <a16:creationId xmlns:a16="http://schemas.microsoft.com/office/drawing/2014/main" id="{5C3F8469-D737-40A3-ABB6-44171E238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5363" y="4424363"/>
            <a:ext cx="2940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sndpkt = make_pkt(ACK, chksum)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udt_send(sndpkt)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3" name="Text Box 26">
            <a:extLst>
              <a:ext uri="{FF2B5EF4-FFF2-40B4-BE49-F238E27FC236}">
                <a16:creationId xmlns:a16="http://schemas.microsoft.com/office/drawing/2014/main" id="{6C9A8BDB-EBFB-4BC2-A81C-6C0DEE365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3651250"/>
            <a:ext cx="26241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rdt_rcv(rcvpkt) &amp;&amp;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   not corrupt(rcvpkt) &amp;&amp;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   has_seq1(rcvpkt)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4" name="Line 27">
            <a:extLst>
              <a:ext uri="{FF2B5EF4-FFF2-40B4-BE49-F238E27FC236}">
                <a16:creationId xmlns:a16="http://schemas.microsoft.com/office/drawing/2014/main" id="{4C20D36A-8416-4915-BC38-139F952664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813" y="4359275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" name="Text Box 28">
            <a:extLst>
              <a:ext uri="{FF2B5EF4-FFF2-40B4-BE49-F238E27FC236}">
                <a16:creationId xmlns:a16="http://schemas.microsoft.com/office/drawing/2014/main" id="{126F9A76-616C-4A7D-835C-4E714433A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2598738"/>
            <a:ext cx="28717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rdt_rcv(rcvpkt) &amp;&amp; (corrupt(rcvpkt)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6" name="Line 29">
            <a:extLst>
              <a:ext uri="{FF2B5EF4-FFF2-40B4-BE49-F238E27FC236}">
                <a16:creationId xmlns:a16="http://schemas.microsoft.com/office/drawing/2014/main" id="{FB9026D8-9CE4-4405-937B-2AA6B485F3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400" y="2973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" name="Text Box 30">
            <a:extLst>
              <a:ext uri="{FF2B5EF4-FFF2-40B4-BE49-F238E27FC236}">
                <a16:creationId xmlns:a16="http://schemas.microsoft.com/office/drawing/2014/main" id="{57E7BEAC-584A-4B4C-8291-F6DE330F7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" y="4381500"/>
            <a:ext cx="2940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sndpkt = make_pkt(ACK, chksum)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udt_send(sndpkt)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8" name="Text Box 31">
            <a:extLst>
              <a:ext uri="{FF2B5EF4-FFF2-40B4-BE49-F238E27FC236}">
                <a16:creationId xmlns:a16="http://schemas.microsoft.com/office/drawing/2014/main" id="{26B36C47-9445-4A35-AB3E-8F598E251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2940050"/>
            <a:ext cx="30273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latin typeface="Arial" panose="020B0604020202020204" pitchFamily="34" charset="0"/>
              </a:rPr>
              <a:t>sndpkt</a:t>
            </a:r>
            <a:r>
              <a:rPr lang="en-US" altLang="en-US" sz="1400" dirty="0">
                <a:latin typeface="Arial" panose="020B0604020202020204" pitchFamily="34" charset="0"/>
              </a:rPr>
              <a:t> = </a:t>
            </a:r>
            <a:r>
              <a:rPr lang="en-US" altLang="en-US" sz="1400" dirty="0" err="1">
                <a:latin typeface="Arial" panose="020B0604020202020204" pitchFamily="34" charset="0"/>
              </a:rPr>
              <a:t>make_pkt</a:t>
            </a:r>
            <a:r>
              <a:rPr lang="en-US" altLang="en-US" sz="1400" dirty="0">
                <a:latin typeface="Arial" panose="020B0604020202020204" pitchFamily="34" charset="0"/>
              </a:rPr>
              <a:t>(NAK, </a:t>
            </a:r>
            <a:r>
              <a:rPr lang="en-US" altLang="en-US" sz="1400" dirty="0" err="1">
                <a:latin typeface="Arial" panose="020B0604020202020204" pitchFamily="34" charset="0"/>
              </a:rPr>
              <a:t>chksum</a:t>
            </a:r>
            <a:r>
              <a:rPr lang="en-US" altLang="en-US" sz="1400" dirty="0">
                <a:latin typeface="Arial" panose="020B0604020202020204" pitchFamily="34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latin typeface="Arial" panose="020B0604020202020204" pitchFamily="34" charset="0"/>
              </a:rPr>
              <a:t>udt_send</a:t>
            </a:r>
            <a:r>
              <a:rPr lang="en-US" altLang="en-US" sz="1400" dirty="0">
                <a:latin typeface="Arial" panose="020B0604020202020204" pitchFamily="34" charset="0"/>
              </a:rPr>
              <a:t>(</a:t>
            </a:r>
            <a:r>
              <a:rPr lang="en-US" altLang="en-US" sz="1400" dirty="0" err="1">
                <a:latin typeface="Arial" panose="020B0604020202020204" pitchFamily="34" charset="0"/>
              </a:rPr>
              <a:t>sndpkt</a:t>
            </a:r>
            <a:r>
              <a:rPr lang="en-US" altLang="en-US" sz="1400" dirty="0">
                <a:latin typeface="Arial" panose="020B0604020202020204" pitchFamily="34" charset="0"/>
              </a:rPr>
              <a:t>)</a:t>
            </a:r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39" name="Freeform 32">
            <a:extLst>
              <a:ext uri="{FF2B5EF4-FFF2-40B4-BE49-F238E27FC236}">
                <a16:creationId xmlns:a16="http://schemas.microsoft.com/office/drawing/2014/main" id="{5D478145-38C6-4F45-B5B8-57761ACA70AE}"/>
              </a:ext>
            </a:extLst>
          </p:cNvPr>
          <p:cNvSpPr>
            <a:spLocks/>
          </p:cNvSpPr>
          <p:nvPr/>
        </p:nvSpPr>
        <p:spPr bwMode="auto">
          <a:xfrm rot="20579453" flipH="1">
            <a:off x="2235200" y="3640138"/>
            <a:ext cx="839788" cy="863600"/>
          </a:xfrm>
          <a:custGeom>
            <a:avLst/>
            <a:gdLst>
              <a:gd name="T0" fmla="*/ 2147483646 w 619"/>
              <a:gd name="T1" fmla="*/ 2147483646 h 1815"/>
              <a:gd name="T2" fmla="*/ 0 w 619"/>
              <a:gd name="T3" fmla="*/ 2147483646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" name="Freeform 33">
            <a:extLst>
              <a:ext uri="{FF2B5EF4-FFF2-40B4-BE49-F238E27FC236}">
                <a16:creationId xmlns:a16="http://schemas.microsoft.com/office/drawing/2014/main" id="{4F91C7D5-5101-4548-84CF-4D245BC730BA}"/>
              </a:ext>
            </a:extLst>
          </p:cNvPr>
          <p:cNvSpPr>
            <a:spLocks/>
          </p:cNvSpPr>
          <p:nvPr/>
        </p:nvSpPr>
        <p:spPr bwMode="auto">
          <a:xfrm rot="1361013" flipH="1">
            <a:off x="2222500" y="2992438"/>
            <a:ext cx="839788" cy="863600"/>
          </a:xfrm>
          <a:custGeom>
            <a:avLst/>
            <a:gdLst>
              <a:gd name="T0" fmla="*/ 2147483646 w 619"/>
              <a:gd name="T1" fmla="*/ 2147483646 h 1815"/>
              <a:gd name="T2" fmla="*/ 0 w 619"/>
              <a:gd name="T3" fmla="*/ 2147483646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9A63DB5-AB52-40AA-BD2A-E0B2781EF532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42" name="Slide Number Placeholder 3">
            <a:extLst>
              <a:ext uri="{FF2B5EF4-FFF2-40B4-BE49-F238E27FC236}">
                <a16:creationId xmlns:a16="http://schemas.microsoft.com/office/drawing/2014/main" id="{A0BE2C0F-4808-4275-9F5E-835A52421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035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393111" y="68571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rdt2.1: discussion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6EED46DF-F782-4908-A0EF-2DA1EC49FF80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600200"/>
            <a:ext cx="38100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400" u="sng" dirty="0">
                <a:solidFill>
                  <a:srgbClr val="CC0000"/>
                </a:solidFill>
              </a:rPr>
              <a:t>sender:</a:t>
            </a:r>
            <a:endParaRPr lang="en-US" altLang="en-US" sz="2400" dirty="0">
              <a:solidFill>
                <a:srgbClr val="CC0000"/>
              </a:solidFill>
            </a:endParaRPr>
          </a:p>
          <a:p>
            <a:r>
              <a:rPr lang="en-US" altLang="en-US" sz="2400" dirty="0"/>
              <a:t>seq # added to pkt</a:t>
            </a:r>
          </a:p>
          <a:p>
            <a:r>
              <a:rPr lang="en-US" altLang="en-US" sz="2400" dirty="0"/>
              <a:t>two seq. #</a:t>
            </a:r>
            <a:r>
              <a:rPr lang="ja-JP" altLang="en-US" sz="2400" dirty="0"/>
              <a:t>’</a:t>
            </a:r>
            <a:r>
              <a:rPr lang="en-US" altLang="ja-JP" sz="2400" dirty="0"/>
              <a:t>s (0,1) will suffice.  Why?</a:t>
            </a:r>
          </a:p>
          <a:p>
            <a:r>
              <a:rPr lang="en-US" altLang="en-US" sz="2400" dirty="0"/>
              <a:t>must check if received ACK/NAK corrupted </a:t>
            </a:r>
          </a:p>
          <a:p>
            <a:r>
              <a:rPr lang="en-US" altLang="en-US" sz="2400" dirty="0"/>
              <a:t>twice as many states</a:t>
            </a:r>
          </a:p>
          <a:p>
            <a:pPr lvl="1"/>
            <a:r>
              <a:rPr lang="en-US" altLang="en-US" dirty="0"/>
              <a:t>state must </a:t>
            </a:r>
            <a:r>
              <a:rPr lang="ja-JP" altLang="en-US" dirty="0"/>
              <a:t>“</a:t>
            </a:r>
            <a:r>
              <a:rPr lang="en-US" altLang="ja-JP" dirty="0"/>
              <a:t>remember</a:t>
            </a:r>
            <a:r>
              <a:rPr lang="ja-JP" altLang="en-US" dirty="0"/>
              <a:t>”</a:t>
            </a:r>
            <a:r>
              <a:rPr lang="en-US" altLang="ja-JP" dirty="0"/>
              <a:t> whether </a:t>
            </a:r>
            <a:r>
              <a:rPr lang="ja-JP" altLang="en-US" dirty="0"/>
              <a:t>“</a:t>
            </a:r>
            <a:r>
              <a:rPr lang="en-US" altLang="ja-JP" dirty="0"/>
              <a:t>expected</a:t>
            </a:r>
            <a:r>
              <a:rPr lang="ja-JP" altLang="en-US" dirty="0"/>
              <a:t>”</a:t>
            </a:r>
            <a:r>
              <a:rPr lang="en-US" altLang="ja-JP" dirty="0"/>
              <a:t> pkt should have seq # of 0 or 1 </a:t>
            </a:r>
          </a:p>
          <a:p>
            <a:endParaRPr lang="en-US" altLang="en-US" sz="2400" dirty="0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691C40B8-7AF8-4328-919B-ECB7BBF7D4FA}"/>
              </a:ext>
            </a:extLst>
          </p:cNvPr>
          <p:cNvSpPr txBox="1">
            <a:spLocks noChangeArrowheads="1"/>
          </p:cNvSpPr>
          <p:nvPr/>
        </p:nvSpPr>
        <p:spPr>
          <a:xfrm>
            <a:off x="4495800" y="1600200"/>
            <a:ext cx="38100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2400" u="sng" dirty="0">
                <a:solidFill>
                  <a:srgbClr val="CC0000"/>
                </a:solidFill>
                <a:ea typeface="ＭＳ Ｐゴシック" charset="0"/>
              </a:rPr>
              <a:t>receiver:</a:t>
            </a:r>
            <a:endParaRPr lang="en-US" sz="2400" dirty="0">
              <a:solidFill>
                <a:srgbClr val="CC0000"/>
              </a:solidFill>
              <a:ea typeface="ＭＳ Ｐゴシック" charset="0"/>
            </a:endParaRP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must check if received packet is duplicate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state indicates whether 0 or 1 is expected pkt seq #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note: receiver can </a:t>
            </a:r>
            <a:r>
              <a:rPr lang="en-US" sz="2400" i="1" dirty="0">
                <a:ea typeface="ＭＳ Ｐゴシック" charset="0"/>
              </a:rPr>
              <a:t>not</a:t>
            </a:r>
            <a:r>
              <a:rPr lang="en-US" sz="2400" dirty="0">
                <a:ea typeface="ＭＳ Ｐゴシック" charset="0"/>
              </a:rPr>
              <a:t> know if its last ACK/NAK received OK at sender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F01E5-76FD-4C33-9AFB-20D29CBF1990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8D0B99CF-2495-42F0-9DCE-F965C0789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08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393111" y="623467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rdt2.2: a NAK-free protocol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74336691-2E49-491F-A474-14B99B9BEE23}"/>
              </a:ext>
            </a:extLst>
          </p:cNvPr>
          <p:cNvSpPr txBox="1">
            <a:spLocks noChangeArrowheads="1"/>
          </p:cNvSpPr>
          <p:nvPr/>
        </p:nvSpPr>
        <p:spPr>
          <a:xfrm>
            <a:off x="419100" y="1581150"/>
            <a:ext cx="8064500" cy="2749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same functionality as rdt2.1, using ACKs only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instead of NAK, receiver sends ACK for last pkt received OK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receiver must </a:t>
            </a:r>
            <a:r>
              <a:rPr lang="en-US" i="1" dirty="0">
                <a:ea typeface="ＭＳ Ｐゴシック" charset="0"/>
              </a:rPr>
              <a:t>explicitly</a:t>
            </a:r>
            <a:r>
              <a:rPr lang="en-US" dirty="0">
                <a:ea typeface="ＭＳ Ｐゴシック" charset="0"/>
              </a:rPr>
              <a:t> include seq # of pkt being </a:t>
            </a:r>
            <a:r>
              <a:rPr lang="en-US" dirty="0" err="1">
                <a:ea typeface="ＭＳ Ｐゴシック" charset="0"/>
              </a:rPr>
              <a:t>ACKed</a:t>
            </a:r>
            <a:r>
              <a:rPr lang="en-US" dirty="0">
                <a:ea typeface="ＭＳ Ｐゴシック" charset="0"/>
              </a:rPr>
              <a:t> 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duplicate ACK at sender results in same action as NAK: </a:t>
            </a:r>
            <a:r>
              <a:rPr lang="en-US" sz="2400" i="1" dirty="0">
                <a:ea typeface="ＭＳ Ｐゴシック" charset="0"/>
              </a:rPr>
              <a:t>retransmit current pkt</a:t>
            </a:r>
            <a:endParaRPr lang="en-US" sz="2400" dirty="0">
              <a:ea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DE8A09-86E2-4E12-A3FE-8193F042E9A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574F2E3-CAD3-47A4-B861-FBEE4847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61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393111" y="647353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rdt2.2: sender, receiver fragments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grpSp>
        <p:nvGrpSpPr>
          <p:cNvPr id="12" name="Group 3">
            <a:extLst>
              <a:ext uri="{FF2B5EF4-FFF2-40B4-BE49-F238E27FC236}">
                <a16:creationId xmlns:a16="http://schemas.microsoft.com/office/drawing/2014/main" id="{44841C62-794E-42DF-87D7-C747A2556B57}"/>
              </a:ext>
            </a:extLst>
          </p:cNvPr>
          <p:cNvGrpSpPr>
            <a:grpSpLocks/>
          </p:cNvGrpSpPr>
          <p:nvPr/>
        </p:nvGrpSpPr>
        <p:grpSpPr bwMode="auto">
          <a:xfrm>
            <a:off x="2427288" y="1238250"/>
            <a:ext cx="6508750" cy="2841625"/>
            <a:chOff x="1529" y="780"/>
            <a:chExt cx="4100" cy="1790"/>
          </a:xfrm>
        </p:grpSpPr>
        <p:grpSp>
          <p:nvGrpSpPr>
            <p:cNvPr id="13" name="Group 4">
              <a:extLst>
                <a:ext uri="{FF2B5EF4-FFF2-40B4-BE49-F238E27FC236}">
                  <a16:creationId xmlns:a16="http://schemas.microsoft.com/office/drawing/2014/main" id="{3D4789C9-304E-480B-BF34-B11DC192EB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1" y="1399"/>
              <a:ext cx="669" cy="528"/>
              <a:chOff x="1441" y="2062"/>
              <a:chExt cx="669" cy="528"/>
            </a:xfrm>
          </p:grpSpPr>
          <p:sp>
            <p:nvSpPr>
              <p:cNvPr id="30" name="Oval 5">
                <a:extLst>
                  <a:ext uri="{FF2B5EF4-FFF2-40B4-BE49-F238E27FC236}">
                    <a16:creationId xmlns:a16="http://schemas.microsoft.com/office/drawing/2014/main" id="{2727B4A0-E688-4C92-8058-4B96707AF8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3" y="2062"/>
                <a:ext cx="578" cy="52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31" name="Text Box 6">
                <a:extLst>
                  <a:ext uri="{FF2B5EF4-FFF2-40B4-BE49-F238E27FC236}">
                    <a16:creationId xmlns:a16="http://schemas.microsoft.com/office/drawing/2014/main" id="{C92E9FEB-C08F-4835-A460-D1189F7B9B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1" y="2110"/>
                <a:ext cx="6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Arial" panose="020B0604020202020204" pitchFamily="34" charset="0"/>
                  </a:rPr>
                  <a:t>Wait for call 0 from above</a:t>
                </a:r>
                <a:endParaRPr lang="en-US" altLang="en-US" sz="1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id="{260C1E6D-6F14-4948-944F-97FF62CFA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3" y="957"/>
              <a:ext cx="234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sndpkt = make_pkt(0, data, checksum)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udt_send(sndpkt)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52F1DE86-68F3-4D67-B998-C9E1A075BA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1" y="780"/>
              <a:ext cx="1086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rdt_send(data)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FA18E3EF-73C6-41B1-8E8B-2BF9450FA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0" y="992"/>
              <a:ext cx="22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F3E5EE5E-6FC2-4840-97D8-385EDBF4ED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9" y="1313"/>
              <a:ext cx="264" cy="1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3BE83A4-9CB3-4F46-B887-857B16D8AD7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96" y="1272"/>
              <a:ext cx="1195" cy="130"/>
            </a:xfrm>
            <a:custGeom>
              <a:avLst/>
              <a:gdLst>
                <a:gd name="T0" fmla="*/ 0 w 2835"/>
                <a:gd name="T1" fmla="*/ 0 h 525"/>
                <a:gd name="T2" fmla="*/ 0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4314C17-BF99-4989-A1E4-7C51248D7944}"/>
                </a:ext>
              </a:extLst>
            </p:cNvPr>
            <p:cNvSpPr>
              <a:spLocks/>
            </p:cNvSpPr>
            <p:nvPr/>
          </p:nvSpPr>
          <p:spPr bwMode="auto">
            <a:xfrm rot="-1357180">
              <a:off x="3655" y="1225"/>
              <a:ext cx="285" cy="542"/>
            </a:xfrm>
            <a:custGeom>
              <a:avLst/>
              <a:gdLst>
                <a:gd name="T0" fmla="*/ 0 w 735"/>
                <a:gd name="T1" fmla="*/ 1 h 1080"/>
                <a:gd name="T2" fmla="*/ 0 w 735"/>
                <a:gd name="T3" fmla="*/ 1 h 10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 Box 13">
              <a:extLst>
                <a:ext uri="{FF2B5EF4-FFF2-40B4-BE49-F238E27FC236}">
                  <a16:creationId xmlns:a16="http://schemas.microsoft.com/office/drawing/2014/main" id="{06284B91-6AA5-4996-837F-D1B2E5CA66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8" y="1670"/>
              <a:ext cx="133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udt_send(sndpkt)</a:t>
              </a:r>
              <a:endParaRPr lang="en-US" altLang="en-US" sz="16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Text Box 14">
              <a:extLst>
                <a:ext uri="{FF2B5EF4-FFF2-40B4-BE49-F238E27FC236}">
                  <a16:creationId xmlns:a16="http://schemas.microsoft.com/office/drawing/2014/main" id="{46FDABC9-C5DE-4956-B39B-A44AF4209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7" y="1174"/>
              <a:ext cx="1712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rdt_rcv(rcvpkt) &amp;&amp; 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( corrupt(rcvpkt) ||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  </a:t>
              </a:r>
              <a:r>
                <a:rPr lang="en-US" alt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isACK(rcvpkt,1)</a:t>
              </a:r>
              <a:r>
                <a:rPr lang="en-US" altLang="en-US" sz="1600">
                  <a:latin typeface="Arial" panose="020B0604020202020204" pitchFamily="34" charset="0"/>
                </a:rPr>
                <a:t> )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22" name="Line 15">
              <a:extLst>
                <a:ext uri="{FF2B5EF4-FFF2-40B4-BE49-F238E27FC236}">
                  <a16:creationId xmlns:a16="http://schemas.microsoft.com/office/drawing/2014/main" id="{8F45E636-7B6D-48FA-ABA3-99D8D85325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3" y="1666"/>
              <a:ext cx="89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F3EDA981-2955-47E6-A351-6EC037390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7" y="1792"/>
              <a:ext cx="128" cy="774"/>
            </a:xfrm>
            <a:custGeom>
              <a:avLst/>
              <a:gdLst>
                <a:gd name="T0" fmla="*/ 67 w 128"/>
                <a:gd name="T1" fmla="*/ 774 h 774"/>
                <a:gd name="T2" fmla="*/ 0 w 128"/>
                <a:gd name="T3" fmla="*/ 0 h 77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8" h="774">
                  <a:moveTo>
                    <a:pt x="67" y="774"/>
                  </a:moveTo>
                  <a:cubicBezTo>
                    <a:pt x="128" y="425"/>
                    <a:pt x="81" y="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Text Box 17">
              <a:extLst>
                <a:ext uri="{FF2B5EF4-FFF2-40B4-BE49-F238E27FC236}">
                  <a16:creationId xmlns:a16="http://schemas.microsoft.com/office/drawing/2014/main" id="{40196423-C10F-4C42-8DE1-1561C49C4A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8" y="2051"/>
              <a:ext cx="15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rdt_rcv(rcvpkt)  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&amp;&amp; notcorrupt(rcvpkt)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&amp;&amp; </a:t>
              </a:r>
              <a:r>
                <a:rPr lang="en-US" alt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isACK(rcvpkt,0)</a:t>
              </a:r>
              <a:r>
                <a:rPr lang="en-US" altLang="en-US" sz="1000">
                  <a:latin typeface="Arial" panose="020B0604020202020204" pitchFamily="34" charset="0"/>
                </a:rPr>
                <a:t> 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5" name="Line 18">
              <a:extLst>
                <a:ext uri="{FF2B5EF4-FFF2-40B4-BE49-F238E27FC236}">
                  <a16:creationId xmlns:a16="http://schemas.microsoft.com/office/drawing/2014/main" id="{54572F7B-ECD2-4BCA-9F01-99665AE3F8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4" y="2570"/>
              <a:ext cx="117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26" name="Group 19">
              <a:extLst>
                <a:ext uri="{FF2B5EF4-FFF2-40B4-BE49-F238E27FC236}">
                  <a16:creationId xmlns:a16="http://schemas.microsoft.com/office/drawing/2014/main" id="{88C33F09-CDCD-4295-BD91-9D9D7EEDDD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5" y="1365"/>
              <a:ext cx="669" cy="528"/>
              <a:chOff x="1441" y="2062"/>
              <a:chExt cx="669" cy="528"/>
            </a:xfrm>
          </p:grpSpPr>
          <p:sp>
            <p:nvSpPr>
              <p:cNvPr id="28" name="Oval 20">
                <a:extLst>
                  <a:ext uri="{FF2B5EF4-FFF2-40B4-BE49-F238E27FC236}">
                    <a16:creationId xmlns:a16="http://schemas.microsoft.com/office/drawing/2014/main" id="{5B1FFD79-52FE-4071-A425-675134388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3" y="2062"/>
                <a:ext cx="578" cy="52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29" name="Text Box 21">
                <a:extLst>
                  <a:ext uri="{FF2B5EF4-FFF2-40B4-BE49-F238E27FC236}">
                    <a16:creationId xmlns:a16="http://schemas.microsoft.com/office/drawing/2014/main" id="{376F2491-C1C9-4F28-A04A-7919596590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1" y="2110"/>
                <a:ext cx="6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Arial" panose="020B0604020202020204" pitchFamily="34" charset="0"/>
                  </a:rPr>
                  <a:t>Wait for ACK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Arial" panose="020B0604020202020204" pitchFamily="34" charset="0"/>
                  </a:rPr>
                  <a:t>0</a:t>
                </a:r>
                <a:endParaRPr lang="en-US" altLang="en-US" sz="1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7" name="Text Box 22">
              <a:extLst>
                <a:ext uri="{FF2B5EF4-FFF2-40B4-BE49-F238E27FC236}">
                  <a16:creationId xmlns:a16="http://schemas.microsoft.com/office/drawing/2014/main" id="{7B498881-12E3-4E3B-AE76-A9D8655A6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3" y="1810"/>
              <a:ext cx="935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99"/>
                  </a:solidFill>
                  <a:latin typeface="Tahoma" panose="020B0604030504040204" pitchFamily="34" charset="0"/>
                </a:rPr>
                <a:t>sender FSM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99"/>
                  </a:solidFill>
                  <a:latin typeface="Tahoma" panose="020B0604030504040204" pitchFamily="34" charset="0"/>
                </a:rPr>
                <a:t>fragment</a:t>
              </a:r>
            </a:p>
          </p:txBody>
        </p:sp>
      </p:grpSp>
      <p:sp>
        <p:nvSpPr>
          <p:cNvPr id="32" name="Line 23">
            <a:extLst>
              <a:ext uri="{FF2B5EF4-FFF2-40B4-BE49-F238E27FC236}">
                <a16:creationId xmlns:a16="http://schemas.microsoft.com/office/drawing/2014/main" id="{7065A029-9A4E-4382-B78B-B10FC3B3A7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163" y="2603500"/>
            <a:ext cx="7883525" cy="27574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3" name="Group 24">
            <a:extLst>
              <a:ext uri="{FF2B5EF4-FFF2-40B4-BE49-F238E27FC236}">
                <a16:creationId xmlns:a16="http://schemas.microsoft.com/office/drawing/2014/main" id="{65B5F83F-DC58-48C3-9420-8BCDD85E7C15}"/>
              </a:ext>
            </a:extLst>
          </p:cNvPr>
          <p:cNvGrpSpPr>
            <a:grpSpLocks/>
          </p:cNvGrpSpPr>
          <p:nvPr/>
        </p:nvGrpSpPr>
        <p:grpSpPr bwMode="auto">
          <a:xfrm>
            <a:off x="0" y="3824288"/>
            <a:ext cx="7234238" cy="2535237"/>
            <a:chOff x="0" y="2409"/>
            <a:chExt cx="4557" cy="1597"/>
          </a:xfrm>
        </p:grpSpPr>
        <p:sp>
          <p:nvSpPr>
            <p:cNvPr id="34" name="Text Box 25">
              <a:extLst>
                <a:ext uri="{FF2B5EF4-FFF2-40B4-BE49-F238E27FC236}">
                  <a16:creationId xmlns:a16="http://schemas.microsoft.com/office/drawing/2014/main" id="{6EAAC0EB-3CF1-4AE9-9C75-F6503041CF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9" y="3217"/>
              <a:ext cx="2482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rdt_rcv(rcvpkt) &amp;&amp; notcorrupt(rcvpkt)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  &amp;&amp; has_seq1(rcvpkt) 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5" name="Text Box 26">
              <a:extLst>
                <a:ext uri="{FF2B5EF4-FFF2-40B4-BE49-F238E27FC236}">
                  <a16:creationId xmlns:a16="http://schemas.microsoft.com/office/drawing/2014/main" id="{FF67CCD1-7590-4A23-B04F-A7D74FEB2C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9" y="3568"/>
              <a:ext cx="26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extract(rcvpkt,data)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deliver_data(data)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sndpkt = make_pkt(ACK1, chksum)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udt_send(sndpkt)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grpSp>
          <p:nvGrpSpPr>
            <p:cNvPr id="36" name="Group 27">
              <a:extLst>
                <a:ext uri="{FF2B5EF4-FFF2-40B4-BE49-F238E27FC236}">
                  <a16:creationId xmlns:a16="http://schemas.microsoft.com/office/drawing/2014/main" id="{6096E2AA-02C0-4B64-8519-1F7AD47AD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409"/>
              <a:ext cx="3510" cy="1168"/>
              <a:chOff x="0" y="2409"/>
              <a:chExt cx="3510" cy="1168"/>
            </a:xfrm>
          </p:grpSpPr>
          <p:grpSp>
            <p:nvGrpSpPr>
              <p:cNvPr id="38" name="Group 28">
                <a:extLst>
                  <a:ext uri="{FF2B5EF4-FFF2-40B4-BE49-F238E27FC236}">
                    <a16:creationId xmlns:a16="http://schemas.microsoft.com/office/drawing/2014/main" id="{236D53EA-B16A-4FE8-B41C-F4E1FDA78A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9" y="2687"/>
                <a:ext cx="534" cy="501"/>
                <a:chOff x="3570" y="3063"/>
                <a:chExt cx="534" cy="501"/>
              </a:xfrm>
            </p:grpSpPr>
            <p:sp>
              <p:nvSpPr>
                <p:cNvPr id="47" name="Oval 29">
                  <a:extLst>
                    <a:ext uri="{FF2B5EF4-FFF2-40B4-BE49-F238E27FC236}">
                      <a16:creationId xmlns:a16="http://schemas.microsoft.com/office/drawing/2014/main" id="{AD3486FA-83B1-410E-87D8-26ED87509C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0" y="3063"/>
                  <a:ext cx="534" cy="501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8" name="Text Box 30">
                  <a:extLst>
                    <a:ext uri="{FF2B5EF4-FFF2-40B4-BE49-F238E27FC236}">
                      <a16:creationId xmlns:a16="http://schemas.microsoft.com/office/drawing/2014/main" id="{998B01BE-91A4-4A56-ACD9-99B4ED6BCB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97" y="3085"/>
                  <a:ext cx="50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>
                      <a:latin typeface="Arial" panose="020B0604020202020204" pitchFamily="34" charset="0"/>
                    </a:rPr>
                    <a:t>Wait for </a:t>
                  </a:r>
                </a:p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>
                      <a:latin typeface="Arial" panose="020B0604020202020204" pitchFamily="34" charset="0"/>
                    </a:rPr>
                    <a:t>0 from below</a:t>
                  </a:r>
                  <a:endParaRPr lang="en-US" altLang="en-US" sz="1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9" name="Freeform 31">
                <a:extLst>
                  <a:ext uri="{FF2B5EF4-FFF2-40B4-BE49-F238E27FC236}">
                    <a16:creationId xmlns:a16="http://schemas.microsoft.com/office/drawing/2014/main" id="{F525C2F3-360F-4F27-9BEA-45CC97741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5" y="2618"/>
                <a:ext cx="520" cy="117"/>
              </a:xfrm>
              <a:custGeom>
                <a:avLst/>
                <a:gdLst>
                  <a:gd name="T0" fmla="*/ 0 w 520"/>
                  <a:gd name="T1" fmla="*/ 117 h 117"/>
                  <a:gd name="T2" fmla="*/ 520 w 520"/>
                  <a:gd name="T3" fmla="*/ 17 h 11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20" h="117">
                    <a:moveTo>
                      <a:pt x="0" y="117"/>
                    </a:moveTo>
                    <a:cubicBezTo>
                      <a:pt x="136" y="17"/>
                      <a:pt x="276" y="0"/>
                      <a:pt x="520" y="17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0" name="Freeform 32">
                <a:extLst>
                  <a:ext uri="{FF2B5EF4-FFF2-40B4-BE49-F238E27FC236}">
                    <a16:creationId xmlns:a16="http://schemas.microsoft.com/office/drawing/2014/main" id="{C534CFB9-7620-43C2-B7B3-14588268E9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6" y="3125"/>
                <a:ext cx="1514" cy="130"/>
              </a:xfrm>
              <a:custGeom>
                <a:avLst/>
                <a:gdLst>
                  <a:gd name="T0" fmla="*/ 0 w 1514"/>
                  <a:gd name="T1" fmla="*/ 0 h 130"/>
                  <a:gd name="T2" fmla="*/ 1514 w 1514"/>
                  <a:gd name="T3" fmla="*/ 17 h 13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514" h="130">
                    <a:moveTo>
                      <a:pt x="0" y="0"/>
                    </a:moveTo>
                    <a:cubicBezTo>
                      <a:pt x="266" y="130"/>
                      <a:pt x="1322" y="113"/>
                      <a:pt x="1514" y="17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" name="Line 33">
                <a:extLst>
                  <a:ext uri="{FF2B5EF4-FFF2-40B4-BE49-F238E27FC236}">
                    <a16:creationId xmlns:a16="http://schemas.microsoft.com/office/drawing/2014/main" id="{B065E9C2-116A-46B9-B82A-A9C8810000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9" y="3577"/>
                <a:ext cx="120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2" name="Freeform 34">
                <a:extLst>
                  <a:ext uri="{FF2B5EF4-FFF2-40B4-BE49-F238E27FC236}">
                    <a16:creationId xmlns:a16="http://schemas.microsoft.com/office/drawing/2014/main" id="{BED196D8-0650-4D3F-ABEC-66B7EB478F3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37" y="2468"/>
                <a:ext cx="309" cy="856"/>
              </a:xfrm>
              <a:custGeom>
                <a:avLst/>
                <a:gdLst>
                  <a:gd name="T0" fmla="*/ 0 w 619"/>
                  <a:gd name="T1" fmla="*/ 0 h 1815"/>
                  <a:gd name="T2" fmla="*/ 0 w 619"/>
                  <a:gd name="T3" fmla="*/ 0 h 181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19" h="1815">
                    <a:moveTo>
                      <a:pt x="39" y="1136"/>
                    </a:moveTo>
                    <a:cubicBezTo>
                      <a:pt x="619" y="1815"/>
                      <a:pt x="484" y="0"/>
                      <a:pt x="0" y="773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3" name="Line 35">
                <a:extLst>
                  <a:ext uri="{FF2B5EF4-FFF2-40B4-BE49-F238E27FC236}">
                    <a16:creationId xmlns:a16="http://schemas.microsoft.com/office/drawing/2014/main" id="{993C72CF-A878-4A83-925F-503D4C8EC7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" y="2936"/>
                <a:ext cx="121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4" name="Text Box 36">
                <a:extLst>
                  <a:ext uri="{FF2B5EF4-FFF2-40B4-BE49-F238E27FC236}">
                    <a16:creationId xmlns:a16="http://schemas.microsoft.com/office/drawing/2014/main" id="{F8316695-7F79-4BFD-A380-22519EA658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" y="2409"/>
                <a:ext cx="1487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rdt_rcv(rcvpkt) &amp;&amp;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   (corrupt(rcvpkt) ||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     </a:t>
                </a:r>
                <a:r>
                  <a:rPr lang="en-US" altLang="en-U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has_seq1(rcvpkt))</a:t>
                </a:r>
                <a:endParaRPr lang="en-US" altLang="en-US" sz="1600" b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Text Box 37">
                <a:extLst>
                  <a:ext uri="{FF2B5EF4-FFF2-40B4-BE49-F238E27FC236}">
                    <a16:creationId xmlns:a16="http://schemas.microsoft.com/office/drawing/2014/main" id="{E5BF8093-93D1-44B7-B6E4-4EA77CDE77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2954"/>
                <a:ext cx="1284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udt_send(sndpkt)</a:t>
                </a:r>
                <a:endParaRPr lang="en-US" altLang="en-US" sz="1600" b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Text Box 38">
                <a:extLst>
                  <a:ext uri="{FF2B5EF4-FFF2-40B4-BE49-F238E27FC236}">
                    <a16:creationId xmlns:a16="http://schemas.microsoft.com/office/drawing/2014/main" id="{A6E01E85-923D-42A6-9C4C-DD2B7BFF2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6" y="2709"/>
                <a:ext cx="1020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solidFill>
                      <a:srgbClr val="000099"/>
                    </a:solidFill>
                    <a:latin typeface="Tahoma" panose="020B0604030504040204" pitchFamily="34" charset="0"/>
                  </a:rPr>
                  <a:t>receiver FSM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solidFill>
                      <a:srgbClr val="000099"/>
                    </a:solidFill>
                    <a:latin typeface="Tahoma" panose="020B0604030504040204" pitchFamily="34" charset="0"/>
                  </a:rPr>
                  <a:t>fragment</a:t>
                </a:r>
              </a:p>
            </p:txBody>
          </p:sp>
        </p:grpSp>
        <p:sp>
          <p:nvSpPr>
            <p:cNvPr id="37" name="Text Box 39">
              <a:extLst>
                <a:ext uri="{FF2B5EF4-FFF2-40B4-BE49-F238E27FC236}">
                  <a16:creationId xmlns:a16="http://schemas.microsoft.com/office/drawing/2014/main" id="{540E44B2-E1EC-4AD9-8E2D-34BD8AEFE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8" y="2585"/>
              <a:ext cx="23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Symbol" panose="05050102010706020507" pitchFamily="18" charset="2"/>
                </a:rPr>
                <a:t>L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1547A406-D702-496C-ACF3-7CE9A6E8FDF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DEB462AE-CFDC-45EB-A7F4-3F1B8EFF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48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461913" y="637760"/>
            <a:ext cx="78750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Summary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67" name="Rectangle 166">
            <a:extLst>
              <a:ext uri="{FF2B5EF4-FFF2-40B4-BE49-F238E27FC236}">
                <a16:creationId xmlns:a16="http://schemas.microsoft.com/office/drawing/2014/main" id="{DE5E974C-0353-4257-BE79-67AF9FDEDC5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</p:spTree>
    <p:extLst>
      <p:ext uri="{BB962C8B-B14F-4D97-AF65-F5344CB8AC3E}">
        <p14:creationId xmlns:p14="http://schemas.microsoft.com/office/powerpoint/2010/main" val="401822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animeshgiri@pes.edu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+91 80 6618 6603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 Giri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&amp;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688449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COMPUTER NETWORKS</a:t>
            </a:r>
          </a:p>
          <a:p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Principles of reliable date transfer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 Giri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</a:t>
            </a:r>
            <a:r>
              <a:rPr lang="en-US" sz="2000"/>
              <a:t>Science &amp;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AC021-7C0E-499E-8569-E95FB4C74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392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A39B1-8819-4184-98C6-5136EFA7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3</a:t>
            </a:fld>
            <a:endParaRPr lang="en-IN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42B6000-97BC-4332-BBC9-1A10C250E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111" y="390414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In this segment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B2D80A-6F0E-4B5F-AB59-3EFA771E3C2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9C1EB1-8AD8-4CA9-9733-1254DB73A1C1}"/>
              </a:ext>
            </a:extLst>
          </p:cNvPr>
          <p:cNvSpPr/>
          <p:nvPr/>
        </p:nvSpPr>
        <p:spPr>
          <a:xfrm>
            <a:off x="393110" y="1428452"/>
            <a:ext cx="7898633" cy="5031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rdt2.0: channel with bit errors</a:t>
            </a:r>
          </a:p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rdt2.0: FSM specification</a:t>
            </a:r>
          </a:p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rdt2.0: operation with no errors</a:t>
            </a:r>
          </a:p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rdt2.0: error scenario</a:t>
            </a:r>
            <a:endParaRPr lang="en-IN" sz="2400" dirty="0">
              <a:ea typeface="ＭＳ Ｐゴシック" charset="0"/>
            </a:endParaRPr>
          </a:p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rdt2.0 has a fatal flaw!</a:t>
            </a:r>
          </a:p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rdt2.1: sender, handles garbled ACK/NAKs</a:t>
            </a:r>
          </a:p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rdt2.1: discussion</a:t>
            </a:r>
          </a:p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rdt2.2: a NAK-free protocol</a:t>
            </a:r>
          </a:p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rdt2.2: sender, receiver fragments</a:t>
            </a:r>
          </a:p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Summary</a:t>
            </a:r>
            <a:endParaRPr lang="en-IN" sz="2400" dirty="0">
              <a:ea typeface="ＭＳ Ｐゴシック" charset="0"/>
            </a:endParaRPr>
          </a:p>
          <a:p>
            <a:pPr marL="123825" lvl="0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defRPr/>
            </a:pPr>
            <a:endParaRPr lang="en-US" sz="24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71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3111" y="648643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rdt2.0: channel with bit errors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5838A61D-6A27-4DE2-B8F5-474808FFFEF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366838"/>
            <a:ext cx="7896225" cy="4448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5000"/>
              </a:lnSpc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</a:rPr>
              <a:t>underlying channel may flip bits in packet</a:t>
            </a:r>
          </a:p>
          <a:p>
            <a:pPr lvl="1">
              <a:lnSpc>
                <a:spcPct val="75000"/>
              </a:lnSpc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checksum to detect bit errors</a:t>
            </a:r>
          </a:p>
          <a:p>
            <a:pPr>
              <a:lnSpc>
                <a:spcPct val="75000"/>
              </a:lnSpc>
              <a:buFont typeface="Wingdings" charset="2"/>
              <a:buChar char="§"/>
              <a:defRPr/>
            </a:pPr>
            <a:r>
              <a:rPr lang="en-US" i="1" dirty="0">
                <a:ea typeface="ＭＳ Ｐゴシック" charset="0"/>
              </a:rPr>
              <a:t>the</a:t>
            </a:r>
            <a:r>
              <a:rPr lang="en-US" dirty="0">
                <a:ea typeface="ＭＳ Ｐゴシック" charset="0"/>
              </a:rPr>
              <a:t> question: how to recover from errors:</a:t>
            </a:r>
          </a:p>
          <a:p>
            <a:pPr lvl="1">
              <a:lnSpc>
                <a:spcPct val="75000"/>
              </a:lnSpc>
              <a:buFont typeface="Arial"/>
              <a:buChar char="•"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acknowledgements (ACKs):</a:t>
            </a:r>
            <a:r>
              <a:rPr lang="en-US" dirty="0">
                <a:ea typeface="ＭＳ Ｐゴシック" charset="0"/>
              </a:rPr>
              <a:t> receiver explicitly tells sender that pkt received OK</a:t>
            </a:r>
          </a:p>
          <a:p>
            <a:pPr lvl="1">
              <a:lnSpc>
                <a:spcPct val="75000"/>
              </a:lnSpc>
              <a:buFont typeface="Arial"/>
              <a:buChar char="•"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negative acknowledgements (NAKs):</a:t>
            </a:r>
            <a:r>
              <a:rPr lang="en-US" dirty="0">
                <a:ea typeface="ＭＳ Ｐゴシック" charset="0"/>
              </a:rPr>
              <a:t> receiver explicitly tells sender that pkt had errors</a:t>
            </a:r>
          </a:p>
          <a:p>
            <a:pPr lvl="1">
              <a:lnSpc>
                <a:spcPct val="75000"/>
              </a:lnSpc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sender retransmits pkt on receipt of NAK</a:t>
            </a:r>
          </a:p>
          <a:p>
            <a:pPr>
              <a:lnSpc>
                <a:spcPct val="75000"/>
              </a:lnSpc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</a:rPr>
              <a:t>new mechanisms in </a:t>
            </a:r>
            <a:r>
              <a:rPr lang="en-US" sz="2400" b="1" dirty="0">
                <a:latin typeface="Courier New" charset="0"/>
                <a:ea typeface="ＭＳ Ｐゴシック" charset="0"/>
              </a:rPr>
              <a:t>rdt2.0</a:t>
            </a:r>
            <a:r>
              <a:rPr lang="en-US" dirty="0">
                <a:ea typeface="ＭＳ Ｐゴシック" charset="0"/>
              </a:rPr>
              <a:t> (beyond </a:t>
            </a:r>
            <a:r>
              <a:rPr lang="en-US" sz="2400" b="1" dirty="0">
                <a:latin typeface="Courier New" charset="0"/>
                <a:ea typeface="ＭＳ Ｐゴシック" charset="0"/>
              </a:rPr>
              <a:t>rdt1.0</a:t>
            </a:r>
            <a:r>
              <a:rPr lang="en-US" dirty="0">
                <a:ea typeface="ＭＳ Ｐゴシック" charset="0"/>
              </a:rPr>
              <a:t>):</a:t>
            </a:r>
          </a:p>
          <a:p>
            <a:pPr lvl="1">
              <a:lnSpc>
                <a:spcPct val="75000"/>
              </a:lnSpc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error detection</a:t>
            </a:r>
          </a:p>
          <a:p>
            <a:pPr lvl="1">
              <a:lnSpc>
                <a:spcPct val="75000"/>
              </a:lnSpc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receiver feedback: control </a:t>
            </a:r>
            <a:r>
              <a:rPr lang="en-US" dirty="0" err="1">
                <a:ea typeface="ＭＳ Ｐゴシック" charset="0"/>
              </a:rPr>
              <a:t>msgs</a:t>
            </a:r>
            <a:r>
              <a:rPr lang="en-US" dirty="0">
                <a:ea typeface="ＭＳ Ｐゴシック" charset="0"/>
              </a:rPr>
              <a:t> (ACK,NAK) </a:t>
            </a:r>
            <a:r>
              <a:rPr lang="en-US" dirty="0" err="1">
                <a:ea typeface="ＭＳ Ｐゴシック" charset="0"/>
              </a:rPr>
              <a:t>rcvr</a:t>
            </a:r>
            <a:r>
              <a:rPr lang="en-US" dirty="0">
                <a:ea typeface="ＭＳ Ｐゴシック" charset="0"/>
              </a:rPr>
              <a:t>-&gt;sender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BF2239D6-E18B-47E9-AD4A-5CD6FFB63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2516188"/>
            <a:ext cx="9144000" cy="3786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620BC457-DAB9-4B2C-8122-82BDBADF1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111" y="3678238"/>
            <a:ext cx="777992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+mn-lt"/>
                <a:ea typeface="ＭＳ Ｐゴシック" charset="0"/>
              </a:rPr>
              <a:t>How do humans recover from </a:t>
            </a:r>
            <a:r>
              <a:rPr lang="ja-JP" altLang="en-US" sz="2800" dirty="0">
                <a:latin typeface="+mn-lt"/>
                <a:ea typeface="ＭＳ Ｐゴシック" charset="0"/>
              </a:rPr>
              <a:t>“</a:t>
            </a:r>
            <a:r>
              <a:rPr lang="en-US" altLang="ja-JP" sz="2800" dirty="0">
                <a:latin typeface="+mn-lt"/>
                <a:ea typeface="ＭＳ Ｐゴシック" charset="0"/>
              </a:rPr>
              <a:t>errors</a:t>
            </a:r>
            <a:r>
              <a:rPr lang="ja-JP" altLang="en-US" sz="2800" dirty="0">
                <a:latin typeface="+mn-lt"/>
                <a:ea typeface="ＭＳ Ｐゴシック" charset="0"/>
              </a:rPr>
              <a:t>”</a:t>
            </a:r>
            <a:endParaRPr lang="en-US" altLang="ja-JP" sz="2800" dirty="0">
              <a:latin typeface="+mn-lt"/>
              <a:ea typeface="ＭＳ Ｐゴシック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+mn-lt"/>
                <a:ea typeface="ＭＳ Ｐゴシック" charset="0"/>
              </a:rPr>
              <a:t>during conversation?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FF78CC-89A2-4EBE-8B1F-8F7711590C2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84E7FFA9-679D-4C7F-AB52-2FF379CF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2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3111" y="639987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rdt2.0: channel with bit errors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32" name="Rectangle 2">
            <a:extLst>
              <a:ext uri="{FF2B5EF4-FFF2-40B4-BE49-F238E27FC236}">
                <a16:creationId xmlns:a16="http://schemas.microsoft.com/office/drawing/2014/main" id="{4E835C2E-32F4-4EDF-9455-F5EDE8248956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366838"/>
            <a:ext cx="8402425" cy="4448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5000"/>
              </a:lnSpc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underlying channel may flip bits in packet</a:t>
            </a:r>
          </a:p>
          <a:p>
            <a:pPr lvl="1">
              <a:lnSpc>
                <a:spcPct val="75000"/>
              </a:lnSpc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checksum to detect bit errors</a:t>
            </a:r>
          </a:p>
          <a:p>
            <a:pPr>
              <a:lnSpc>
                <a:spcPct val="75000"/>
              </a:lnSpc>
              <a:buFont typeface="Wingdings" charset="2"/>
              <a:buChar char="§"/>
              <a:defRPr/>
            </a:pPr>
            <a:r>
              <a:rPr lang="en-US" sz="2400" i="1" dirty="0">
                <a:ea typeface="ＭＳ Ｐゴシック" charset="0"/>
              </a:rPr>
              <a:t>the</a:t>
            </a:r>
            <a:r>
              <a:rPr lang="en-US" sz="2400" dirty="0">
                <a:ea typeface="ＭＳ Ｐゴシック" charset="0"/>
              </a:rPr>
              <a:t> question: how to recover from errors:</a:t>
            </a:r>
          </a:p>
          <a:p>
            <a:pPr lvl="1">
              <a:spcBef>
                <a:spcPct val="45000"/>
              </a:spcBef>
              <a:buFont typeface="Arial"/>
              <a:buChar char="•"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acknowledgements (ACKs):</a:t>
            </a:r>
            <a:r>
              <a:rPr lang="en-US" dirty="0">
                <a:ea typeface="ＭＳ Ｐゴシック" charset="0"/>
              </a:rPr>
              <a:t> receiver explicitly tells sender that pkt received OK</a:t>
            </a:r>
          </a:p>
          <a:p>
            <a:pPr lvl="1">
              <a:buFont typeface="Arial"/>
              <a:buChar char="•"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negative acknowledgements (NAKs):</a:t>
            </a:r>
            <a:r>
              <a:rPr lang="en-US" dirty="0">
                <a:ea typeface="ＭＳ Ｐゴシック" charset="0"/>
              </a:rPr>
              <a:t> receiver explicitly tells sender that pkt had errors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sender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retransmits </a:t>
            </a:r>
            <a:r>
              <a:rPr lang="en-US" dirty="0">
                <a:ea typeface="ＭＳ Ｐゴシック" charset="0"/>
              </a:rPr>
              <a:t>pkt on receipt of NAK</a:t>
            </a:r>
          </a:p>
          <a:p>
            <a:pPr>
              <a:lnSpc>
                <a:spcPct val="75000"/>
              </a:lnSpc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new mechanisms in </a:t>
            </a:r>
            <a:r>
              <a:rPr lang="en-US" sz="2400" b="1" dirty="0">
                <a:latin typeface="Courier New" charset="0"/>
                <a:ea typeface="ＭＳ Ｐゴシック" charset="0"/>
              </a:rPr>
              <a:t>rdt2.0</a:t>
            </a:r>
            <a:r>
              <a:rPr lang="en-US" sz="2400" dirty="0">
                <a:ea typeface="ＭＳ Ｐゴシック" charset="0"/>
              </a:rPr>
              <a:t> (beyond </a:t>
            </a:r>
            <a:r>
              <a:rPr lang="en-US" sz="2400" b="1" dirty="0">
                <a:latin typeface="Courier New" charset="0"/>
                <a:ea typeface="ＭＳ Ｐゴシック" charset="0"/>
              </a:rPr>
              <a:t>rdt1.0</a:t>
            </a:r>
            <a:r>
              <a:rPr lang="en-US" sz="2400" dirty="0">
                <a:ea typeface="ＭＳ Ｐゴシック" charset="0"/>
              </a:rPr>
              <a:t>):</a:t>
            </a:r>
          </a:p>
          <a:p>
            <a:pPr lvl="1">
              <a:lnSpc>
                <a:spcPct val="75000"/>
              </a:lnSpc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error detection</a:t>
            </a:r>
          </a:p>
          <a:p>
            <a:pPr lvl="1">
              <a:lnSpc>
                <a:spcPct val="75000"/>
              </a:lnSpc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feedback: control </a:t>
            </a:r>
            <a:r>
              <a:rPr lang="en-US" dirty="0" err="1">
                <a:ea typeface="ＭＳ Ｐゴシック" charset="0"/>
              </a:rPr>
              <a:t>msgs</a:t>
            </a:r>
            <a:r>
              <a:rPr lang="en-US" dirty="0">
                <a:ea typeface="ＭＳ Ｐゴシック" charset="0"/>
              </a:rPr>
              <a:t> (ACK,NAK) from receiver to sender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109813-6310-4308-98CA-00CFC475AEA1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grpSp>
        <p:nvGrpSpPr>
          <p:cNvPr id="9" name="Group 13">
            <a:extLst>
              <a:ext uri="{FF2B5EF4-FFF2-40B4-BE49-F238E27FC236}">
                <a16:creationId xmlns:a16="http://schemas.microsoft.com/office/drawing/2014/main" id="{098A48D5-7283-4929-A0C8-5D2AEBE20634}"/>
              </a:ext>
            </a:extLst>
          </p:cNvPr>
          <p:cNvGrpSpPr>
            <a:grpSpLocks/>
          </p:cNvGrpSpPr>
          <p:nvPr/>
        </p:nvGrpSpPr>
        <p:grpSpPr bwMode="auto">
          <a:xfrm>
            <a:off x="410579" y="5697880"/>
            <a:ext cx="7745551" cy="1119188"/>
            <a:chOff x="1552" y="2864"/>
            <a:chExt cx="1861" cy="70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164E2F-04D7-4C93-AADF-56F517CD3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" y="2974"/>
              <a:ext cx="1861" cy="595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09F84F61-1EFE-47BB-BC20-A70A70CE3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6" y="2864"/>
              <a:ext cx="88" cy="2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58F5AAFC-8978-4668-8CFE-868F58AD0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2" y="2906"/>
              <a:ext cx="709" cy="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     stop and wait</a:t>
              </a:r>
            </a:p>
          </p:txBody>
        </p:sp>
        <p:sp>
          <p:nvSpPr>
            <p:cNvPr id="13" name="Text Box 6">
              <a:extLst>
                <a:ext uri="{FF2B5EF4-FFF2-40B4-BE49-F238E27FC236}">
                  <a16:creationId xmlns:a16="http://schemas.microsoft.com/office/drawing/2014/main" id="{3C010362-4DD2-47C0-8473-5FFAB0E42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5" y="3192"/>
              <a:ext cx="1814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sender sends one packet,  then waits for receiver  response</a:t>
              </a:r>
            </a:p>
          </p:txBody>
        </p:sp>
      </p:grp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E27AF5C5-B985-456A-B58D-6F38BD1C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23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49250" y="666053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rdt2.0: FSM specification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Oval 3">
            <a:extLst>
              <a:ext uri="{FF2B5EF4-FFF2-40B4-BE49-F238E27FC236}">
                <a16:creationId xmlns:a16="http://schemas.microsoft.com/office/drawing/2014/main" id="{E1FB4EB9-57CE-4DFF-8290-3B0D08592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53C84661-6276-413F-A7F0-58F4F1EC1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22939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Wait for call from above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E2B0E9A0-7C7A-4924-8BD2-676B9E55C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88" y="1490663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sndpkt = make_pkt(data, checksum)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udt_send(sndpkt)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4" name="Line 6">
            <a:extLst>
              <a:ext uri="{FF2B5EF4-FFF2-40B4-BE49-F238E27FC236}">
                <a16:creationId xmlns:a16="http://schemas.microsoft.com/office/drawing/2014/main" id="{FDDB99F2-4B4A-44D8-953A-EDACEBAF50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9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2CB3EF6D-9F8B-40CF-B117-1B3DFDDED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extract(rcvpkt,data)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deliver_data(data)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udt_send(ACK)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843C702B-917B-4B77-8619-F2EB2C745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rdt_rcv(rcvpkt) &amp;&amp;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   notcorrupt(rcvpkt)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7" name="Line 9">
            <a:extLst>
              <a:ext uri="{FF2B5EF4-FFF2-40B4-BE49-F238E27FC236}">
                <a16:creationId xmlns:a16="http://schemas.microsoft.com/office/drawing/2014/main" id="{66CA17FE-A871-4707-8D88-51DD7EEBD3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" name="Freeform 10">
            <a:extLst>
              <a:ext uri="{FF2B5EF4-FFF2-40B4-BE49-F238E27FC236}">
                <a16:creationId xmlns:a16="http://schemas.microsoft.com/office/drawing/2014/main" id="{24ECEFBA-47C2-4EFB-978E-D494DEC4C54D}"/>
              </a:ext>
            </a:extLst>
          </p:cNvPr>
          <p:cNvSpPr>
            <a:spLocks/>
          </p:cNvSpPr>
          <p:nvPr/>
        </p:nvSpPr>
        <p:spPr bwMode="auto">
          <a:xfrm flipV="1">
            <a:off x="1057275" y="1979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0133D1CC-77FD-463A-A126-C884310CC34A}"/>
              </a:ext>
            </a:extLst>
          </p:cNvPr>
          <p:cNvSpPr>
            <a:spLocks/>
          </p:cNvSpPr>
          <p:nvPr/>
        </p:nvSpPr>
        <p:spPr bwMode="auto">
          <a:xfrm>
            <a:off x="1104900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8E8AA68A-5BAE-40A9-8C6E-BFEBC4F3E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rdt_rcv(rcvpkt) &amp;&amp; isACK(rcvpkt)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1" name="Line 13">
            <a:extLst>
              <a:ext uri="{FF2B5EF4-FFF2-40B4-BE49-F238E27FC236}">
                <a16:creationId xmlns:a16="http://schemas.microsoft.com/office/drawing/2014/main" id="{DB1C41A4-BC27-49B2-A7A1-599C14FFB7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3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id="{F1203753-4DAC-4982-A867-2BBE2CE56ABD}"/>
              </a:ext>
            </a:extLst>
          </p:cNvPr>
          <p:cNvSpPr>
            <a:spLocks/>
          </p:cNvSpPr>
          <p:nvPr/>
        </p:nvSpPr>
        <p:spPr bwMode="auto">
          <a:xfrm>
            <a:off x="3252788" y="2286000"/>
            <a:ext cx="466725" cy="893763"/>
          </a:xfrm>
          <a:custGeom>
            <a:avLst/>
            <a:gdLst>
              <a:gd name="T0" fmla="*/ 0 w 735"/>
              <a:gd name="T1" fmla="*/ 2147483646 h 1080"/>
              <a:gd name="T2" fmla="*/ 0 w 735"/>
              <a:gd name="T3" fmla="*/ 2147483646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" name="Text Box 15">
            <a:extLst>
              <a:ext uri="{FF2B5EF4-FFF2-40B4-BE49-F238E27FC236}">
                <a16:creationId xmlns:a16="http://schemas.microsoft.com/office/drawing/2014/main" id="{3D863E74-8F51-46CF-ACD5-DBB59A547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350" y="2600325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udt_send(sndpkt)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5" name="Text Box 16">
            <a:extLst>
              <a:ext uri="{FF2B5EF4-FFF2-40B4-BE49-F238E27FC236}">
                <a16:creationId xmlns:a16="http://schemas.microsoft.com/office/drawing/2014/main" id="{EF69DB02-7DAB-402D-B4D6-B93D74D7E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rdt_rcv(rcvpkt) &amp;&amp;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   isNAK(rcvpkt)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6" name="Line 17">
            <a:extLst>
              <a:ext uri="{FF2B5EF4-FFF2-40B4-BE49-F238E27FC236}">
                <a16:creationId xmlns:a16="http://schemas.microsoft.com/office/drawing/2014/main" id="{12C71729-F37F-4B56-8EAC-4E270E88CD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6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7" name="Group 18">
            <a:extLst>
              <a:ext uri="{FF2B5EF4-FFF2-40B4-BE49-F238E27FC236}">
                <a16:creationId xmlns:a16="http://schemas.microsoft.com/office/drawing/2014/main" id="{4C4B0A8B-D039-43B7-810C-FD38B0CB1C36}"/>
              </a:ext>
            </a:extLst>
          </p:cNvPr>
          <p:cNvGrpSpPr>
            <a:grpSpLocks/>
          </p:cNvGrpSpPr>
          <p:nvPr/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28" name="Text Box 19">
              <a:extLst>
                <a:ext uri="{FF2B5EF4-FFF2-40B4-BE49-F238E27FC236}">
                  <a16:creationId xmlns:a16="http://schemas.microsoft.com/office/drawing/2014/main" id="{C5086B21-2546-48B8-A8AC-5F54E8EE7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udt_send(NAK)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29" name="Text Box 20">
              <a:extLst>
                <a:ext uri="{FF2B5EF4-FFF2-40B4-BE49-F238E27FC236}">
                  <a16:creationId xmlns:a16="http://schemas.microsoft.com/office/drawing/2014/main" id="{D86B60FF-4D2F-4C6A-AD76-357D100970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rdt_rcv(rcvpkt) &amp;&amp;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  corrupt(rcvpkt)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0" name="Line 21">
              <a:extLst>
                <a:ext uri="{FF2B5EF4-FFF2-40B4-BE49-F238E27FC236}">
                  <a16:creationId xmlns:a16="http://schemas.microsoft.com/office/drawing/2014/main" id="{C46BDB12-36AB-4FF5-8062-8FFBF83AB1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1" name="Group 22">
            <a:extLst>
              <a:ext uri="{FF2B5EF4-FFF2-40B4-BE49-F238E27FC236}">
                <a16:creationId xmlns:a16="http://schemas.microsoft.com/office/drawing/2014/main" id="{89EE0A93-2464-4544-AECD-330FADDAE602}"/>
              </a:ext>
            </a:extLst>
          </p:cNvPr>
          <p:cNvGrpSpPr>
            <a:grpSpLocks/>
          </p:cNvGrpSpPr>
          <p:nvPr/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CD9934E4-E002-4805-BC00-5CB57C8EB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33" name="Text Box 24">
              <a:extLst>
                <a:ext uri="{FF2B5EF4-FFF2-40B4-BE49-F238E27FC236}">
                  <a16:creationId xmlns:a16="http://schemas.microsoft.com/office/drawing/2014/main" id="{1A033E37-7AA6-4EAD-9777-8338B6C26E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Wait for ACK or NAK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</p:grpSp>
      <p:sp>
        <p:nvSpPr>
          <p:cNvPr id="34" name="Line 25">
            <a:extLst>
              <a:ext uri="{FF2B5EF4-FFF2-40B4-BE49-F238E27FC236}">
                <a16:creationId xmlns:a16="http://schemas.microsoft.com/office/drawing/2014/main" id="{783A0BE6-B411-423B-94EA-2154CA7FE6B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4125" y="3497263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" name="Freeform 26">
            <a:extLst>
              <a:ext uri="{FF2B5EF4-FFF2-40B4-BE49-F238E27FC236}">
                <a16:creationId xmlns:a16="http://schemas.microsoft.com/office/drawing/2014/main" id="{CB78D6F4-7017-44D6-B099-A060865C92B4}"/>
              </a:ext>
            </a:extLst>
          </p:cNvPr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>
              <a:gd name="T0" fmla="*/ 2147483646 w 1500"/>
              <a:gd name="T1" fmla="*/ 2147483646 h 740"/>
              <a:gd name="T2" fmla="*/ 2147483646 w 1500"/>
              <a:gd name="T3" fmla="*/ 2147483646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6" name="Group 27">
            <a:extLst>
              <a:ext uri="{FF2B5EF4-FFF2-40B4-BE49-F238E27FC236}">
                <a16:creationId xmlns:a16="http://schemas.microsoft.com/office/drawing/2014/main" id="{48C9CFA1-10A9-4458-BB15-36AFE27B091B}"/>
              </a:ext>
            </a:extLst>
          </p:cNvPr>
          <p:cNvGrpSpPr>
            <a:grpSpLocks/>
          </p:cNvGrpSpPr>
          <p:nvPr/>
        </p:nvGrpSpPr>
        <p:grpSpPr bwMode="auto">
          <a:xfrm>
            <a:off x="6677025" y="3568700"/>
            <a:ext cx="1200150" cy="962025"/>
            <a:chOff x="1335" y="3347"/>
            <a:chExt cx="756" cy="606"/>
          </a:xfrm>
        </p:grpSpPr>
        <p:sp>
          <p:nvSpPr>
            <p:cNvPr id="37" name="Oval 28">
              <a:extLst>
                <a:ext uri="{FF2B5EF4-FFF2-40B4-BE49-F238E27FC236}">
                  <a16:creationId xmlns:a16="http://schemas.microsoft.com/office/drawing/2014/main" id="{5DF21DA8-C740-462C-98E1-4659D6CB2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" y="3347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38" name="Text Box 29">
              <a:extLst>
                <a:ext uri="{FF2B5EF4-FFF2-40B4-BE49-F238E27FC236}">
                  <a16:creationId xmlns:a16="http://schemas.microsoft.com/office/drawing/2014/main" id="{0750659B-A132-43F1-ACA6-FF96617198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5" y="3400"/>
              <a:ext cx="75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Wait for call from below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</p:grpSp>
      <p:sp>
        <p:nvSpPr>
          <p:cNvPr id="39" name="Freeform 30">
            <a:extLst>
              <a:ext uri="{FF2B5EF4-FFF2-40B4-BE49-F238E27FC236}">
                <a16:creationId xmlns:a16="http://schemas.microsoft.com/office/drawing/2014/main" id="{415A675E-5628-4AB4-9818-E9187BD18F99}"/>
              </a:ext>
            </a:extLst>
          </p:cNvPr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>
              <a:gd name="T0" fmla="*/ 2147483646 w 1500"/>
              <a:gd name="T1" fmla="*/ 2147483646 h 740"/>
              <a:gd name="T2" fmla="*/ 2147483646 w 1500"/>
              <a:gd name="T3" fmla="*/ 2147483646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" name="Text Box 31">
            <a:extLst>
              <a:ext uri="{FF2B5EF4-FFF2-40B4-BE49-F238E27FC236}">
                <a16:creationId xmlns:a16="http://schemas.microsoft.com/office/drawing/2014/main" id="{E3E7DDC1-431F-475C-8178-BDE14982A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938" y="4154488"/>
            <a:ext cx="1089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Tahoma" panose="020B0604030504040204" pitchFamily="34" charset="0"/>
              </a:rPr>
              <a:t>sender</a:t>
            </a:r>
          </a:p>
        </p:txBody>
      </p:sp>
      <p:sp>
        <p:nvSpPr>
          <p:cNvPr id="41" name="Text Box 32">
            <a:extLst>
              <a:ext uri="{FF2B5EF4-FFF2-40B4-BE49-F238E27FC236}">
                <a16:creationId xmlns:a16="http://schemas.microsoft.com/office/drawing/2014/main" id="{951BA96E-B158-4E81-8D96-2A363A2D6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00" y="1466850"/>
            <a:ext cx="1247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Tahoma" panose="020B0604030504040204" pitchFamily="34" charset="0"/>
              </a:rPr>
              <a:t>receiver</a:t>
            </a:r>
          </a:p>
        </p:txBody>
      </p:sp>
      <p:sp>
        <p:nvSpPr>
          <p:cNvPr id="42" name="Line 33">
            <a:extLst>
              <a:ext uri="{FF2B5EF4-FFF2-40B4-BE49-F238E27FC236}">
                <a16:creationId xmlns:a16="http://schemas.microsoft.com/office/drawing/2014/main" id="{9C928CCE-E78B-4B43-A74D-58AFAAD353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50" y="2166938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" name="Text Box 34">
            <a:extLst>
              <a:ext uri="{FF2B5EF4-FFF2-40B4-BE49-F238E27FC236}">
                <a16:creationId xmlns:a16="http://schemas.microsoft.com/office/drawing/2014/main" id="{901FBF5E-8BDE-411A-A6E4-5B8FB46E3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75" y="1212850"/>
            <a:ext cx="22558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rdt_send(data)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4" name="Text Box 35">
            <a:extLst>
              <a:ext uri="{FF2B5EF4-FFF2-40B4-BE49-F238E27FC236}">
                <a16:creationId xmlns:a16="http://schemas.microsoft.com/office/drawing/2014/main" id="{8FA98EB3-029E-4A2D-A6D9-9E33131D4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088" y="3786188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Symbol" panose="05050102010706020507" pitchFamily="18" charset="2"/>
              </a:rPr>
              <a:t>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6EBA403-EA94-4BF1-AC4A-336B37B74CFF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46" name="Slide Number Placeholder 3">
            <a:extLst>
              <a:ext uri="{FF2B5EF4-FFF2-40B4-BE49-F238E27FC236}">
                <a16:creationId xmlns:a16="http://schemas.microsoft.com/office/drawing/2014/main" id="{80CFE716-9FBB-41FA-A977-1122D57F1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13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Oval 3">
            <a:extLst>
              <a:ext uri="{FF2B5EF4-FFF2-40B4-BE49-F238E27FC236}">
                <a16:creationId xmlns:a16="http://schemas.microsoft.com/office/drawing/2014/main" id="{98AF64DE-AC1E-4A98-862B-379DB10D2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D3A3C216-E163-4A96-B5A4-E9B20D06B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22939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Wait for call from above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6172654D-9FB6-4F68-9194-82B0933BC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88" y="1490663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snkpkt = make_pkt(data, checksum)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udt_send(sndpkt)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4" name="Line 6">
            <a:extLst>
              <a:ext uri="{FF2B5EF4-FFF2-40B4-BE49-F238E27FC236}">
                <a16:creationId xmlns:a16="http://schemas.microsoft.com/office/drawing/2014/main" id="{DACCE5B5-6944-4374-9425-5ED2643A56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9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10262EC3-ACFD-4685-B392-D54895241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extract(rcvpkt,data)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deliver_data(data)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udt_send(ACK)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E55AE7ED-E500-4108-8E6D-02867E539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rdt_rcv(rcvpkt) &amp;&amp;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   notcorrupt(rcvpkt)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7" name="Line 9">
            <a:extLst>
              <a:ext uri="{FF2B5EF4-FFF2-40B4-BE49-F238E27FC236}">
                <a16:creationId xmlns:a16="http://schemas.microsoft.com/office/drawing/2014/main" id="{2F866836-3B42-4FC0-B276-72767D4CBD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" name="Freeform 10">
            <a:extLst>
              <a:ext uri="{FF2B5EF4-FFF2-40B4-BE49-F238E27FC236}">
                <a16:creationId xmlns:a16="http://schemas.microsoft.com/office/drawing/2014/main" id="{E2FF1216-38D4-4277-A5DB-69B3973AEB56}"/>
              </a:ext>
            </a:extLst>
          </p:cNvPr>
          <p:cNvSpPr>
            <a:spLocks/>
          </p:cNvSpPr>
          <p:nvPr/>
        </p:nvSpPr>
        <p:spPr bwMode="auto">
          <a:xfrm flipV="1">
            <a:off x="1057275" y="1979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A3EF2415-0F6F-4EBC-8437-C788CD5C976A}"/>
              </a:ext>
            </a:extLst>
          </p:cNvPr>
          <p:cNvSpPr>
            <a:spLocks/>
          </p:cNvSpPr>
          <p:nvPr/>
        </p:nvSpPr>
        <p:spPr bwMode="auto">
          <a:xfrm>
            <a:off x="1104900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E30FA82C-36B0-4585-ACBC-CC958F5A2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rdt_rcv(rcvpkt) &amp;&amp; isACK(rcvpkt)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1" name="Line 13">
            <a:extLst>
              <a:ext uri="{FF2B5EF4-FFF2-40B4-BE49-F238E27FC236}">
                <a16:creationId xmlns:a16="http://schemas.microsoft.com/office/drawing/2014/main" id="{1CA4FC12-A3C0-4970-85F2-E469952511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3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id="{328BE2CC-0E8F-4113-A78F-2B611FB10A1B}"/>
              </a:ext>
            </a:extLst>
          </p:cNvPr>
          <p:cNvSpPr>
            <a:spLocks/>
          </p:cNvSpPr>
          <p:nvPr/>
        </p:nvSpPr>
        <p:spPr bwMode="auto">
          <a:xfrm>
            <a:off x="3252788" y="2286000"/>
            <a:ext cx="466725" cy="893763"/>
          </a:xfrm>
          <a:custGeom>
            <a:avLst/>
            <a:gdLst>
              <a:gd name="T0" fmla="*/ 0 w 735"/>
              <a:gd name="T1" fmla="*/ 2147483646 h 1080"/>
              <a:gd name="T2" fmla="*/ 0 w 735"/>
              <a:gd name="T3" fmla="*/ 2147483646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" name="Text Box 15">
            <a:extLst>
              <a:ext uri="{FF2B5EF4-FFF2-40B4-BE49-F238E27FC236}">
                <a16:creationId xmlns:a16="http://schemas.microsoft.com/office/drawing/2014/main" id="{EF13C4E2-658E-443D-BDFE-F935DAE48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350" y="2600325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udt_send(sndpkt)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5" name="Text Box 16">
            <a:extLst>
              <a:ext uri="{FF2B5EF4-FFF2-40B4-BE49-F238E27FC236}">
                <a16:creationId xmlns:a16="http://schemas.microsoft.com/office/drawing/2014/main" id="{7104B3C4-E39C-420A-AAE4-6BC4BDF64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Arial" panose="020B0604020202020204" pitchFamily="34" charset="0"/>
              </a:rPr>
              <a:t>rdt_rcv</a:t>
            </a:r>
            <a:r>
              <a:rPr lang="en-US" altLang="en-US" sz="1600" dirty="0">
                <a:latin typeface="Arial" panose="020B0604020202020204" pitchFamily="34" charset="0"/>
              </a:rPr>
              <a:t>(</a:t>
            </a:r>
            <a:r>
              <a:rPr lang="en-US" altLang="en-US" sz="1600" dirty="0" err="1">
                <a:latin typeface="Arial" panose="020B0604020202020204" pitchFamily="34" charset="0"/>
              </a:rPr>
              <a:t>rcvpkt</a:t>
            </a:r>
            <a:r>
              <a:rPr lang="en-US" altLang="en-US" sz="1600" dirty="0">
                <a:latin typeface="Arial" panose="020B0604020202020204" pitchFamily="34" charset="0"/>
              </a:rPr>
              <a:t>) &amp;&amp;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</a:t>
            </a:r>
            <a:r>
              <a:rPr lang="en-US" altLang="en-US" sz="1600" dirty="0" err="1">
                <a:latin typeface="Arial" panose="020B0604020202020204" pitchFamily="34" charset="0"/>
              </a:rPr>
              <a:t>isNAK</a:t>
            </a:r>
            <a:r>
              <a:rPr lang="en-US" altLang="en-US" sz="1600" dirty="0">
                <a:latin typeface="Arial" panose="020B0604020202020204" pitchFamily="34" charset="0"/>
              </a:rPr>
              <a:t>(</a:t>
            </a:r>
            <a:r>
              <a:rPr lang="en-US" altLang="en-US" sz="1600" dirty="0" err="1">
                <a:latin typeface="Arial" panose="020B0604020202020204" pitchFamily="34" charset="0"/>
              </a:rPr>
              <a:t>rcvpkt</a:t>
            </a:r>
            <a:r>
              <a:rPr lang="en-US" altLang="en-US" sz="1600" dirty="0">
                <a:latin typeface="Arial" panose="020B0604020202020204" pitchFamily="34" charset="0"/>
              </a:rPr>
              <a:t>)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6" name="Line 17">
            <a:extLst>
              <a:ext uri="{FF2B5EF4-FFF2-40B4-BE49-F238E27FC236}">
                <a16:creationId xmlns:a16="http://schemas.microsoft.com/office/drawing/2014/main" id="{33C235E3-6950-4E51-BECC-2B028FF329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6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7" name="Group 18">
            <a:extLst>
              <a:ext uri="{FF2B5EF4-FFF2-40B4-BE49-F238E27FC236}">
                <a16:creationId xmlns:a16="http://schemas.microsoft.com/office/drawing/2014/main" id="{9CE80DFC-4724-4F1E-B313-4C8C737B31CC}"/>
              </a:ext>
            </a:extLst>
          </p:cNvPr>
          <p:cNvGrpSpPr>
            <a:grpSpLocks/>
          </p:cNvGrpSpPr>
          <p:nvPr/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28" name="Text Box 19">
              <a:extLst>
                <a:ext uri="{FF2B5EF4-FFF2-40B4-BE49-F238E27FC236}">
                  <a16:creationId xmlns:a16="http://schemas.microsoft.com/office/drawing/2014/main" id="{08535B6F-2840-4D29-8BD6-2184F13BB2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udt_send(NAK)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29" name="Text Box 20">
              <a:extLst>
                <a:ext uri="{FF2B5EF4-FFF2-40B4-BE49-F238E27FC236}">
                  <a16:creationId xmlns:a16="http://schemas.microsoft.com/office/drawing/2014/main" id="{B3AD7B78-FE2C-4D9B-B87E-783FC77C9A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rdt_rcv(rcvpkt) &amp;&amp;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  corrupt(rcvpkt)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0" name="Line 21">
              <a:extLst>
                <a:ext uri="{FF2B5EF4-FFF2-40B4-BE49-F238E27FC236}">
                  <a16:creationId xmlns:a16="http://schemas.microsoft.com/office/drawing/2014/main" id="{8CDFAD31-1402-41A9-AFC2-F3DB958A67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1" name="Group 22">
            <a:extLst>
              <a:ext uri="{FF2B5EF4-FFF2-40B4-BE49-F238E27FC236}">
                <a16:creationId xmlns:a16="http://schemas.microsoft.com/office/drawing/2014/main" id="{A10A6262-304C-426A-AC00-16AB99A2C3B3}"/>
              </a:ext>
            </a:extLst>
          </p:cNvPr>
          <p:cNvGrpSpPr>
            <a:grpSpLocks/>
          </p:cNvGrpSpPr>
          <p:nvPr/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55297719-1FDF-4C1F-A80D-41DBC7D46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33" name="Text Box 24">
              <a:extLst>
                <a:ext uri="{FF2B5EF4-FFF2-40B4-BE49-F238E27FC236}">
                  <a16:creationId xmlns:a16="http://schemas.microsoft.com/office/drawing/2014/main" id="{CDD61362-2158-460A-84BF-000DA62B0D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Wait for ACK or NAK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</p:grpSp>
      <p:sp>
        <p:nvSpPr>
          <p:cNvPr id="34" name="Freeform 25">
            <a:extLst>
              <a:ext uri="{FF2B5EF4-FFF2-40B4-BE49-F238E27FC236}">
                <a16:creationId xmlns:a16="http://schemas.microsoft.com/office/drawing/2014/main" id="{8653B6F7-010C-4E01-87C6-B000B92B7C92}"/>
              </a:ext>
            </a:extLst>
          </p:cNvPr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>
              <a:gd name="T0" fmla="*/ 2147483646 w 1500"/>
              <a:gd name="T1" fmla="*/ 2147483646 h 740"/>
              <a:gd name="T2" fmla="*/ 2147483646 w 1500"/>
              <a:gd name="T3" fmla="*/ 2147483646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" name="Oval 26">
            <a:extLst>
              <a:ext uri="{FF2B5EF4-FFF2-40B4-BE49-F238E27FC236}">
                <a16:creationId xmlns:a16="http://schemas.microsoft.com/office/drawing/2014/main" id="{6C5DB7B0-911A-4976-87EE-E917723A5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4338" y="35687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75FB99EA-46DD-4A56-A1C4-E3D6DFDC2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7025" y="36528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Wait for call from below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7" name="Freeform 28">
            <a:extLst>
              <a:ext uri="{FF2B5EF4-FFF2-40B4-BE49-F238E27FC236}">
                <a16:creationId xmlns:a16="http://schemas.microsoft.com/office/drawing/2014/main" id="{00539AF4-F9F3-4356-B17A-42EEAE2C6640}"/>
              </a:ext>
            </a:extLst>
          </p:cNvPr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>
              <a:gd name="T0" fmla="*/ 2147483646 w 1500"/>
              <a:gd name="T1" fmla="*/ 2147483646 h 740"/>
              <a:gd name="T2" fmla="*/ 2147483646 w 1500"/>
              <a:gd name="T3" fmla="*/ 2147483646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8" name="Group 29">
            <a:extLst>
              <a:ext uri="{FF2B5EF4-FFF2-40B4-BE49-F238E27FC236}">
                <a16:creationId xmlns:a16="http://schemas.microsoft.com/office/drawing/2014/main" id="{3334A396-0474-4E7F-8DCA-F4E5F8AB076E}"/>
              </a:ext>
            </a:extLst>
          </p:cNvPr>
          <p:cNvGrpSpPr>
            <a:grpSpLocks/>
          </p:cNvGrpSpPr>
          <p:nvPr/>
        </p:nvGrpSpPr>
        <p:grpSpPr bwMode="auto">
          <a:xfrm>
            <a:off x="349250" y="2166938"/>
            <a:ext cx="1333500" cy="1004887"/>
            <a:chOff x="220" y="1365"/>
            <a:chExt cx="840" cy="633"/>
          </a:xfrm>
        </p:grpSpPr>
        <p:sp>
          <p:nvSpPr>
            <p:cNvPr id="39" name="Line 30">
              <a:extLst>
                <a:ext uri="{FF2B5EF4-FFF2-40B4-BE49-F238E27FC236}">
                  <a16:creationId xmlns:a16="http://schemas.microsoft.com/office/drawing/2014/main" id="{04F48953-F9D8-45B3-9681-7B66342D4A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Oval 31">
              <a:extLst>
                <a:ext uri="{FF2B5EF4-FFF2-40B4-BE49-F238E27FC236}">
                  <a16:creationId xmlns:a16="http://schemas.microsoft.com/office/drawing/2014/main" id="{CA2088F4-15D5-474C-AE24-ADF714B15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grpSp>
        <p:nvGrpSpPr>
          <p:cNvPr id="41" name="Group 32">
            <a:extLst>
              <a:ext uri="{FF2B5EF4-FFF2-40B4-BE49-F238E27FC236}">
                <a16:creationId xmlns:a16="http://schemas.microsoft.com/office/drawing/2014/main" id="{1D69D012-0C0D-4B8D-A49C-C85B330B2BB0}"/>
              </a:ext>
            </a:extLst>
          </p:cNvPr>
          <p:cNvGrpSpPr>
            <a:grpSpLocks/>
          </p:cNvGrpSpPr>
          <p:nvPr/>
        </p:nvGrpSpPr>
        <p:grpSpPr bwMode="auto">
          <a:xfrm>
            <a:off x="6334125" y="3497263"/>
            <a:ext cx="1414463" cy="1033462"/>
            <a:chOff x="3990" y="2203"/>
            <a:chExt cx="891" cy="651"/>
          </a:xfrm>
        </p:grpSpPr>
        <p:sp>
          <p:nvSpPr>
            <p:cNvPr id="42" name="Line 33">
              <a:extLst>
                <a:ext uri="{FF2B5EF4-FFF2-40B4-BE49-F238E27FC236}">
                  <a16:creationId xmlns:a16="http://schemas.microsoft.com/office/drawing/2014/main" id="{8D06D562-66A2-4C00-BB25-245F0B4279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Oval 34">
              <a:extLst>
                <a:ext uri="{FF2B5EF4-FFF2-40B4-BE49-F238E27FC236}">
                  <a16:creationId xmlns:a16="http://schemas.microsoft.com/office/drawing/2014/main" id="{D2E1F12D-1D92-4C64-88AA-A576BDCEF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sp>
        <p:nvSpPr>
          <p:cNvPr id="44" name="Text Box 35">
            <a:extLst>
              <a:ext uri="{FF2B5EF4-FFF2-40B4-BE49-F238E27FC236}">
                <a16:creationId xmlns:a16="http://schemas.microsoft.com/office/drawing/2014/main" id="{4D802A10-49F5-4D5A-B5BC-EFF8CD3D0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288" y="1200150"/>
            <a:ext cx="22558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rdt_send(data)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5" name="Line 36">
            <a:extLst>
              <a:ext uri="{FF2B5EF4-FFF2-40B4-BE49-F238E27FC236}">
                <a16:creationId xmlns:a16="http://schemas.microsoft.com/office/drawing/2014/main" id="{38902E99-52B6-41D7-B437-7CA0F77E17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1238" y="1289050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6" name="Freeform 37">
            <a:extLst>
              <a:ext uri="{FF2B5EF4-FFF2-40B4-BE49-F238E27FC236}">
                <a16:creationId xmlns:a16="http://schemas.microsoft.com/office/drawing/2014/main" id="{BC70F8C5-B14B-45BD-8379-05A389C5366E}"/>
              </a:ext>
            </a:extLst>
          </p:cNvPr>
          <p:cNvSpPr>
            <a:spLocks/>
          </p:cNvSpPr>
          <p:nvPr/>
        </p:nvSpPr>
        <p:spPr bwMode="auto">
          <a:xfrm>
            <a:off x="1011238" y="2006600"/>
            <a:ext cx="6697662" cy="3060700"/>
          </a:xfrm>
          <a:custGeom>
            <a:avLst/>
            <a:gdLst>
              <a:gd name="T0" fmla="*/ 0 w 4219"/>
              <a:gd name="T1" fmla="*/ 2147483646 h 1928"/>
              <a:gd name="T2" fmla="*/ 2147483646 w 4219"/>
              <a:gd name="T3" fmla="*/ 0 h 1928"/>
              <a:gd name="T4" fmla="*/ 2147483646 w 4219"/>
              <a:gd name="T5" fmla="*/ 2147483646 h 1928"/>
              <a:gd name="T6" fmla="*/ 2147483646 w 4219"/>
              <a:gd name="T7" fmla="*/ 2147483646 h 19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19" h="1928">
                <a:moveTo>
                  <a:pt x="0" y="10"/>
                </a:moveTo>
                <a:lnTo>
                  <a:pt x="1003" y="0"/>
                </a:lnTo>
                <a:lnTo>
                  <a:pt x="3387" y="1928"/>
                </a:lnTo>
                <a:lnTo>
                  <a:pt x="4219" y="192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47" name="Group 38">
            <a:extLst>
              <a:ext uri="{FF2B5EF4-FFF2-40B4-BE49-F238E27FC236}">
                <a16:creationId xmlns:a16="http://schemas.microsoft.com/office/drawing/2014/main" id="{83C36CEB-0CD6-4F09-B4FD-B72B6C505734}"/>
              </a:ext>
            </a:extLst>
          </p:cNvPr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48" name="Line 39">
              <a:extLst>
                <a:ext uri="{FF2B5EF4-FFF2-40B4-BE49-F238E27FC236}">
                  <a16:creationId xmlns:a16="http://schemas.microsoft.com/office/drawing/2014/main" id="{CD1A4F2B-5676-44D9-A52D-634E5CD420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Oval 40">
              <a:extLst>
                <a:ext uri="{FF2B5EF4-FFF2-40B4-BE49-F238E27FC236}">
                  <a16:creationId xmlns:a16="http://schemas.microsoft.com/office/drawing/2014/main" id="{00D9CDDD-A5D0-40F1-9712-ED715AE05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sp>
        <p:nvSpPr>
          <p:cNvPr id="50" name="Oval 41">
            <a:extLst>
              <a:ext uri="{FF2B5EF4-FFF2-40B4-BE49-F238E27FC236}">
                <a16:creationId xmlns:a16="http://schemas.microsoft.com/office/drawing/2014/main" id="{DE8F715E-51E2-443C-B561-A397B17A8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2038" y="2222500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51" name="Line 42">
            <a:extLst>
              <a:ext uri="{FF2B5EF4-FFF2-40B4-BE49-F238E27FC236}">
                <a16:creationId xmlns:a16="http://schemas.microsoft.com/office/drawing/2014/main" id="{DFBC5DA4-9313-4193-A975-B1A2F279A4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61100" y="4902200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2" name="Freeform 43">
            <a:extLst>
              <a:ext uri="{FF2B5EF4-FFF2-40B4-BE49-F238E27FC236}">
                <a16:creationId xmlns:a16="http://schemas.microsoft.com/office/drawing/2014/main" id="{7268B63B-C1FD-448C-991D-959D3AE89436}"/>
              </a:ext>
            </a:extLst>
          </p:cNvPr>
          <p:cNvSpPr>
            <a:spLocks/>
          </p:cNvSpPr>
          <p:nvPr/>
        </p:nvSpPr>
        <p:spPr bwMode="auto">
          <a:xfrm>
            <a:off x="1155700" y="3886200"/>
            <a:ext cx="6667500" cy="2260600"/>
          </a:xfrm>
          <a:custGeom>
            <a:avLst/>
            <a:gdLst>
              <a:gd name="T0" fmla="*/ 2147483646 w 4200"/>
              <a:gd name="T1" fmla="*/ 2147483646 h 1424"/>
              <a:gd name="T2" fmla="*/ 2147483646 w 4200"/>
              <a:gd name="T3" fmla="*/ 2147483646 h 1424"/>
              <a:gd name="T4" fmla="*/ 2147483646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53" name="Group 44">
            <a:extLst>
              <a:ext uri="{FF2B5EF4-FFF2-40B4-BE49-F238E27FC236}">
                <a16:creationId xmlns:a16="http://schemas.microsoft.com/office/drawing/2014/main" id="{958D761D-E351-4D6C-A4BB-91ACC33A41F6}"/>
              </a:ext>
            </a:extLst>
          </p:cNvPr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54" name="Line 45">
              <a:extLst>
                <a:ext uri="{FF2B5EF4-FFF2-40B4-BE49-F238E27FC236}">
                  <a16:creationId xmlns:a16="http://schemas.microsoft.com/office/drawing/2014/main" id="{875F99EA-B8B5-4EF6-AD15-AB0CF8F25F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Oval 46">
              <a:extLst>
                <a:ext uri="{FF2B5EF4-FFF2-40B4-BE49-F238E27FC236}">
                  <a16:creationId xmlns:a16="http://schemas.microsoft.com/office/drawing/2014/main" id="{37AFE9EB-654D-4E6E-BCE6-6EB8F8D36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sp>
        <p:nvSpPr>
          <p:cNvPr id="56" name="Oval 47">
            <a:extLst>
              <a:ext uri="{FF2B5EF4-FFF2-40B4-BE49-F238E27FC236}">
                <a16:creationId xmlns:a16="http://schemas.microsoft.com/office/drawing/2014/main" id="{0FC748CB-729B-4933-8DB5-8D79A2139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8863" y="2227263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57" name="Text Box 48">
            <a:extLst>
              <a:ext uri="{FF2B5EF4-FFF2-40B4-BE49-F238E27FC236}">
                <a16:creationId xmlns:a16="http://schemas.microsoft.com/office/drawing/2014/main" id="{7C0DC1EF-8CF8-49EA-ACD0-D046A1BAA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700" y="385445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Symbol" panose="05050102010706020507" pitchFamily="18" charset="2"/>
              </a:rPr>
              <a:t>L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F982866-628C-4C28-8EBA-D03FB3A014A0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59" name="Slide Number Placeholder 3">
            <a:extLst>
              <a:ext uri="{FF2B5EF4-FFF2-40B4-BE49-F238E27FC236}">
                <a16:creationId xmlns:a16="http://schemas.microsoft.com/office/drawing/2014/main" id="{EA1439C1-9EDB-44FF-8E6F-846588729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7</a:t>
            </a:fld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1ABF94-C2E7-41DA-BED7-E233E1B01EB5}"/>
              </a:ext>
            </a:extLst>
          </p:cNvPr>
          <p:cNvSpPr/>
          <p:nvPr/>
        </p:nvSpPr>
        <p:spPr>
          <a:xfrm>
            <a:off x="409684" y="672082"/>
            <a:ext cx="4236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rdt2.0: operation with no errors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9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6" grpId="0" animBg="1"/>
      <p:bldP spid="5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402880" y="64522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rdt2.0: error scenario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.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Oval 3">
            <a:extLst>
              <a:ext uri="{FF2B5EF4-FFF2-40B4-BE49-F238E27FC236}">
                <a16:creationId xmlns:a16="http://schemas.microsoft.com/office/drawing/2014/main" id="{DE0D582F-9298-4035-8BB3-EFFF7501C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18C6AF1C-D8AF-4E3D-B563-E752416BA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22939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Wait for call from above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6E40ACD5-1864-4386-850E-0AD1DC4B0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88" y="1490663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snkpkt = make_pkt(data, checksum)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udt_send(sndpkt)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3" name="Line 6">
            <a:extLst>
              <a:ext uri="{FF2B5EF4-FFF2-40B4-BE49-F238E27FC236}">
                <a16:creationId xmlns:a16="http://schemas.microsoft.com/office/drawing/2014/main" id="{FDBB996F-640D-4F71-B1E8-D63DB76A16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9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23E60EA1-230D-4853-AFBA-D9C9B9D4E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extract(rcvpkt,data)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deliver_data(data)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udt_send(ACK)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C5688FFD-5CE8-4AD0-97C5-755F1D322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rdt_rcv(rcvpkt) &amp;&amp;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   notcorrupt(rcvpkt)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6" name="Line 9">
            <a:extLst>
              <a:ext uri="{FF2B5EF4-FFF2-40B4-BE49-F238E27FC236}">
                <a16:creationId xmlns:a16="http://schemas.microsoft.com/office/drawing/2014/main" id="{D0BB09D8-C0CC-4D79-BEB8-BA9FC3DD2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" name="Freeform 10">
            <a:extLst>
              <a:ext uri="{FF2B5EF4-FFF2-40B4-BE49-F238E27FC236}">
                <a16:creationId xmlns:a16="http://schemas.microsoft.com/office/drawing/2014/main" id="{FE2698C8-324C-493B-A3A9-12C6E9901884}"/>
              </a:ext>
            </a:extLst>
          </p:cNvPr>
          <p:cNvSpPr>
            <a:spLocks/>
          </p:cNvSpPr>
          <p:nvPr/>
        </p:nvSpPr>
        <p:spPr bwMode="auto">
          <a:xfrm flipV="1">
            <a:off x="1057275" y="1979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F9A85D02-B870-4D15-8DE9-C03690DD9B62}"/>
              </a:ext>
            </a:extLst>
          </p:cNvPr>
          <p:cNvSpPr>
            <a:spLocks/>
          </p:cNvSpPr>
          <p:nvPr/>
        </p:nvSpPr>
        <p:spPr bwMode="auto">
          <a:xfrm>
            <a:off x="1104900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6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" name="Text Box 12">
            <a:extLst>
              <a:ext uri="{FF2B5EF4-FFF2-40B4-BE49-F238E27FC236}">
                <a16:creationId xmlns:a16="http://schemas.microsoft.com/office/drawing/2014/main" id="{84434F97-17F7-484C-91FF-F3B439267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rdt_rcv(rcvpkt) &amp;&amp; isACK(rcvpkt)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0" name="Line 13">
            <a:extLst>
              <a:ext uri="{FF2B5EF4-FFF2-40B4-BE49-F238E27FC236}">
                <a16:creationId xmlns:a16="http://schemas.microsoft.com/office/drawing/2014/main" id="{B3B5B524-E3A0-470D-8E71-0503CD8BDD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3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8CC84102-C70A-4470-932B-0AC7646BBCD0}"/>
              </a:ext>
            </a:extLst>
          </p:cNvPr>
          <p:cNvSpPr>
            <a:spLocks/>
          </p:cNvSpPr>
          <p:nvPr/>
        </p:nvSpPr>
        <p:spPr bwMode="auto">
          <a:xfrm>
            <a:off x="3252788" y="2286000"/>
            <a:ext cx="466725" cy="893763"/>
          </a:xfrm>
          <a:custGeom>
            <a:avLst/>
            <a:gdLst>
              <a:gd name="T0" fmla="*/ 0 w 735"/>
              <a:gd name="T1" fmla="*/ 2147483646 h 1080"/>
              <a:gd name="T2" fmla="*/ 0 w 735"/>
              <a:gd name="T3" fmla="*/ 2147483646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" name="Text Box 15">
            <a:extLst>
              <a:ext uri="{FF2B5EF4-FFF2-40B4-BE49-F238E27FC236}">
                <a16:creationId xmlns:a16="http://schemas.microsoft.com/office/drawing/2014/main" id="{BDA0B249-BCDC-42C3-951F-895257C28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350" y="2600325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udt_send(sndpkt)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4" name="Text Box 16">
            <a:extLst>
              <a:ext uri="{FF2B5EF4-FFF2-40B4-BE49-F238E27FC236}">
                <a16:creationId xmlns:a16="http://schemas.microsoft.com/office/drawing/2014/main" id="{CD9EE034-A83E-4C49-B5B1-6397E1A28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rdt_rcv(rcvpkt) &amp;&amp;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   isNAK(rcvpkt)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5" name="Line 17">
            <a:extLst>
              <a:ext uri="{FF2B5EF4-FFF2-40B4-BE49-F238E27FC236}">
                <a16:creationId xmlns:a16="http://schemas.microsoft.com/office/drawing/2014/main" id="{E08FC026-901E-4947-A162-4D19BB9F3B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6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6" name="Group 18">
            <a:extLst>
              <a:ext uri="{FF2B5EF4-FFF2-40B4-BE49-F238E27FC236}">
                <a16:creationId xmlns:a16="http://schemas.microsoft.com/office/drawing/2014/main" id="{3826C5D8-79FC-4F78-AC7A-961A08AB431D}"/>
              </a:ext>
            </a:extLst>
          </p:cNvPr>
          <p:cNvGrpSpPr>
            <a:grpSpLocks/>
          </p:cNvGrpSpPr>
          <p:nvPr/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27" name="Text Box 19">
              <a:extLst>
                <a:ext uri="{FF2B5EF4-FFF2-40B4-BE49-F238E27FC236}">
                  <a16:creationId xmlns:a16="http://schemas.microsoft.com/office/drawing/2014/main" id="{49E1339A-67D7-4040-BDD3-D64C85889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 err="1">
                  <a:latin typeface="Arial" panose="020B0604020202020204" pitchFamily="34" charset="0"/>
                </a:rPr>
                <a:t>udt_send</a:t>
              </a:r>
              <a:r>
                <a:rPr lang="en-US" altLang="en-US" sz="1600" dirty="0">
                  <a:latin typeface="Arial" panose="020B0604020202020204" pitchFamily="34" charset="0"/>
                </a:rPr>
                <a:t>(NAK)</a:t>
              </a: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Text Box 20">
              <a:extLst>
                <a:ext uri="{FF2B5EF4-FFF2-40B4-BE49-F238E27FC236}">
                  <a16:creationId xmlns:a16="http://schemas.microsoft.com/office/drawing/2014/main" id="{A0229BBB-0430-439C-88B8-9ADAC75BF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rdt_rcv(rcvpkt) &amp;&amp;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  corrupt(rcvpkt)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6898C611-7051-47CA-823A-7FB79EF95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0" name="Group 22">
            <a:extLst>
              <a:ext uri="{FF2B5EF4-FFF2-40B4-BE49-F238E27FC236}">
                <a16:creationId xmlns:a16="http://schemas.microsoft.com/office/drawing/2014/main" id="{F22DF35D-B3AF-41CF-81F0-AAD329F1701A}"/>
              </a:ext>
            </a:extLst>
          </p:cNvPr>
          <p:cNvGrpSpPr>
            <a:grpSpLocks/>
          </p:cNvGrpSpPr>
          <p:nvPr/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31" name="Oval 23">
              <a:extLst>
                <a:ext uri="{FF2B5EF4-FFF2-40B4-BE49-F238E27FC236}">
                  <a16:creationId xmlns:a16="http://schemas.microsoft.com/office/drawing/2014/main" id="{94722BC6-92CD-4B52-93B2-4454B646F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32" name="Text Box 24">
              <a:extLst>
                <a:ext uri="{FF2B5EF4-FFF2-40B4-BE49-F238E27FC236}">
                  <a16:creationId xmlns:a16="http://schemas.microsoft.com/office/drawing/2014/main" id="{BB9F8A5D-FB8C-4F6F-81E8-3FB71EB636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Wait for ACK or NAK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</p:grpSp>
      <p:sp>
        <p:nvSpPr>
          <p:cNvPr id="33" name="Freeform 25">
            <a:extLst>
              <a:ext uri="{FF2B5EF4-FFF2-40B4-BE49-F238E27FC236}">
                <a16:creationId xmlns:a16="http://schemas.microsoft.com/office/drawing/2014/main" id="{E3D13CA1-FC74-4D0A-93CB-16DE0506B595}"/>
              </a:ext>
            </a:extLst>
          </p:cNvPr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>
              <a:gd name="T0" fmla="*/ 2147483646 w 1500"/>
              <a:gd name="T1" fmla="*/ 2147483646 h 740"/>
              <a:gd name="T2" fmla="*/ 2147483646 w 1500"/>
              <a:gd name="T3" fmla="*/ 2147483646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" name="Oval 26">
            <a:extLst>
              <a:ext uri="{FF2B5EF4-FFF2-40B4-BE49-F238E27FC236}">
                <a16:creationId xmlns:a16="http://schemas.microsoft.com/office/drawing/2014/main" id="{A0FA2412-7733-47E7-81F2-B458E3CC9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4338" y="35687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35" name="Text Box 27">
            <a:extLst>
              <a:ext uri="{FF2B5EF4-FFF2-40B4-BE49-F238E27FC236}">
                <a16:creationId xmlns:a16="http://schemas.microsoft.com/office/drawing/2014/main" id="{F9307F12-C5A6-4E4E-A39F-9CBCC4278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7025" y="36528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Wait for call from below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6" name="Freeform 28">
            <a:extLst>
              <a:ext uri="{FF2B5EF4-FFF2-40B4-BE49-F238E27FC236}">
                <a16:creationId xmlns:a16="http://schemas.microsoft.com/office/drawing/2014/main" id="{D23B9070-3A27-4378-9D4B-3E6EB0471E47}"/>
              </a:ext>
            </a:extLst>
          </p:cNvPr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>
              <a:gd name="T0" fmla="*/ 2147483646 w 1500"/>
              <a:gd name="T1" fmla="*/ 2147483646 h 740"/>
              <a:gd name="T2" fmla="*/ 2147483646 w 1500"/>
              <a:gd name="T3" fmla="*/ 2147483646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7" name="Group 29">
            <a:extLst>
              <a:ext uri="{FF2B5EF4-FFF2-40B4-BE49-F238E27FC236}">
                <a16:creationId xmlns:a16="http://schemas.microsoft.com/office/drawing/2014/main" id="{CF6BE926-EFDE-4D79-BCE2-EB9A67B8322D}"/>
              </a:ext>
            </a:extLst>
          </p:cNvPr>
          <p:cNvGrpSpPr>
            <a:grpSpLocks/>
          </p:cNvGrpSpPr>
          <p:nvPr/>
        </p:nvGrpSpPr>
        <p:grpSpPr bwMode="auto">
          <a:xfrm>
            <a:off x="349250" y="2166938"/>
            <a:ext cx="1333500" cy="1004887"/>
            <a:chOff x="220" y="1365"/>
            <a:chExt cx="840" cy="633"/>
          </a:xfrm>
        </p:grpSpPr>
        <p:sp>
          <p:nvSpPr>
            <p:cNvPr id="38" name="Line 30">
              <a:extLst>
                <a:ext uri="{FF2B5EF4-FFF2-40B4-BE49-F238E27FC236}">
                  <a16:creationId xmlns:a16="http://schemas.microsoft.com/office/drawing/2014/main" id="{3F8D77B8-1AE0-460A-8C0E-CF335F9E18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Oval 31">
              <a:extLst>
                <a:ext uri="{FF2B5EF4-FFF2-40B4-BE49-F238E27FC236}">
                  <a16:creationId xmlns:a16="http://schemas.microsoft.com/office/drawing/2014/main" id="{7D3FE8FE-B887-4C5B-9EC3-C9A8C1D0F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grpSp>
        <p:nvGrpSpPr>
          <p:cNvPr id="40" name="Group 32">
            <a:extLst>
              <a:ext uri="{FF2B5EF4-FFF2-40B4-BE49-F238E27FC236}">
                <a16:creationId xmlns:a16="http://schemas.microsoft.com/office/drawing/2014/main" id="{E3E872CA-A531-4DE0-B57A-9258368EC223}"/>
              </a:ext>
            </a:extLst>
          </p:cNvPr>
          <p:cNvGrpSpPr>
            <a:grpSpLocks/>
          </p:cNvGrpSpPr>
          <p:nvPr/>
        </p:nvGrpSpPr>
        <p:grpSpPr bwMode="auto">
          <a:xfrm>
            <a:off x="6334125" y="3497263"/>
            <a:ext cx="1414463" cy="1033462"/>
            <a:chOff x="3990" y="2203"/>
            <a:chExt cx="891" cy="651"/>
          </a:xfrm>
        </p:grpSpPr>
        <p:sp>
          <p:nvSpPr>
            <p:cNvPr id="41" name="Line 33">
              <a:extLst>
                <a:ext uri="{FF2B5EF4-FFF2-40B4-BE49-F238E27FC236}">
                  <a16:creationId xmlns:a16="http://schemas.microsoft.com/office/drawing/2014/main" id="{36F5D37A-6A1A-46B8-BDAD-6B7D00C64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Oval 34">
              <a:extLst>
                <a:ext uri="{FF2B5EF4-FFF2-40B4-BE49-F238E27FC236}">
                  <a16:creationId xmlns:a16="http://schemas.microsoft.com/office/drawing/2014/main" id="{8571CA68-4254-4B17-8131-5E281F69D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sp>
        <p:nvSpPr>
          <p:cNvPr id="43" name="Text Box 35">
            <a:extLst>
              <a:ext uri="{FF2B5EF4-FFF2-40B4-BE49-F238E27FC236}">
                <a16:creationId xmlns:a16="http://schemas.microsoft.com/office/drawing/2014/main" id="{2637D554-EB58-4DFB-9ADD-FC3CD6CC2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288" y="1200150"/>
            <a:ext cx="22558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rdt_send(data)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4" name="Line 36">
            <a:extLst>
              <a:ext uri="{FF2B5EF4-FFF2-40B4-BE49-F238E27FC236}">
                <a16:creationId xmlns:a16="http://schemas.microsoft.com/office/drawing/2014/main" id="{B20FF758-9405-40A8-AD8B-893C3D97ED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1238" y="1289050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" name="Freeform 37">
            <a:extLst>
              <a:ext uri="{FF2B5EF4-FFF2-40B4-BE49-F238E27FC236}">
                <a16:creationId xmlns:a16="http://schemas.microsoft.com/office/drawing/2014/main" id="{AFA5B780-FFFC-49D6-94FD-50C8244D0504}"/>
              </a:ext>
            </a:extLst>
          </p:cNvPr>
          <p:cNvSpPr>
            <a:spLocks/>
          </p:cNvSpPr>
          <p:nvPr/>
        </p:nvSpPr>
        <p:spPr bwMode="auto">
          <a:xfrm>
            <a:off x="1011238" y="2006600"/>
            <a:ext cx="6940550" cy="654050"/>
          </a:xfrm>
          <a:custGeom>
            <a:avLst/>
            <a:gdLst>
              <a:gd name="T0" fmla="*/ 0 w 4372"/>
              <a:gd name="T1" fmla="*/ 2147483646 h 412"/>
              <a:gd name="T2" fmla="*/ 2147483646 w 4372"/>
              <a:gd name="T3" fmla="*/ 0 h 412"/>
              <a:gd name="T4" fmla="*/ 2147483646 w 4372"/>
              <a:gd name="T5" fmla="*/ 2147483646 h 412"/>
              <a:gd name="T6" fmla="*/ 2147483646 w 4372"/>
              <a:gd name="T7" fmla="*/ 2147483646 h 4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372" h="412">
                <a:moveTo>
                  <a:pt x="0" y="10"/>
                </a:moveTo>
                <a:lnTo>
                  <a:pt x="1003" y="0"/>
                </a:lnTo>
                <a:lnTo>
                  <a:pt x="3508" y="412"/>
                </a:lnTo>
                <a:lnTo>
                  <a:pt x="4372" y="412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46" name="Group 38">
            <a:extLst>
              <a:ext uri="{FF2B5EF4-FFF2-40B4-BE49-F238E27FC236}">
                <a16:creationId xmlns:a16="http://schemas.microsoft.com/office/drawing/2014/main" id="{8A8AE9D5-C4D3-46F5-B128-2BB6AE9824F2}"/>
              </a:ext>
            </a:extLst>
          </p:cNvPr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47" name="Line 39">
              <a:extLst>
                <a:ext uri="{FF2B5EF4-FFF2-40B4-BE49-F238E27FC236}">
                  <a16:creationId xmlns:a16="http://schemas.microsoft.com/office/drawing/2014/main" id="{4E2DA233-DEEA-46D1-8154-6278EC1E47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Oval 40">
              <a:extLst>
                <a:ext uri="{FF2B5EF4-FFF2-40B4-BE49-F238E27FC236}">
                  <a16:creationId xmlns:a16="http://schemas.microsoft.com/office/drawing/2014/main" id="{444D5382-510D-4449-A00D-4732FF295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sp>
        <p:nvSpPr>
          <p:cNvPr id="49" name="Oval 41">
            <a:extLst>
              <a:ext uri="{FF2B5EF4-FFF2-40B4-BE49-F238E27FC236}">
                <a16:creationId xmlns:a16="http://schemas.microsoft.com/office/drawing/2014/main" id="{D85897B4-2C5C-4345-AF87-CF69D0701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2038" y="2222500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50" name="Line 42">
            <a:extLst>
              <a:ext uri="{FF2B5EF4-FFF2-40B4-BE49-F238E27FC236}">
                <a16:creationId xmlns:a16="http://schemas.microsoft.com/office/drawing/2014/main" id="{47D5CB18-81F1-477A-BD25-C505DE9830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61100" y="4902200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" name="Freeform 43">
            <a:extLst>
              <a:ext uri="{FF2B5EF4-FFF2-40B4-BE49-F238E27FC236}">
                <a16:creationId xmlns:a16="http://schemas.microsoft.com/office/drawing/2014/main" id="{6D504E2C-8C13-4A2B-B3C6-1E0269EFD092}"/>
              </a:ext>
            </a:extLst>
          </p:cNvPr>
          <p:cNvSpPr>
            <a:spLocks/>
          </p:cNvSpPr>
          <p:nvPr/>
        </p:nvSpPr>
        <p:spPr bwMode="auto">
          <a:xfrm>
            <a:off x="1155700" y="3886200"/>
            <a:ext cx="6667500" cy="2260600"/>
          </a:xfrm>
          <a:custGeom>
            <a:avLst/>
            <a:gdLst>
              <a:gd name="T0" fmla="*/ 2147483646 w 4200"/>
              <a:gd name="T1" fmla="*/ 2147483646 h 1424"/>
              <a:gd name="T2" fmla="*/ 2147483646 w 4200"/>
              <a:gd name="T3" fmla="*/ 2147483646 h 1424"/>
              <a:gd name="T4" fmla="*/ 2147483646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52" name="Group 44">
            <a:extLst>
              <a:ext uri="{FF2B5EF4-FFF2-40B4-BE49-F238E27FC236}">
                <a16:creationId xmlns:a16="http://schemas.microsoft.com/office/drawing/2014/main" id="{0B265AB3-EAD4-476B-8B50-76203CE4EF84}"/>
              </a:ext>
            </a:extLst>
          </p:cNvPr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53" name="Line 45">
              <a:extLst>
                <a:ext uri="{FF2B5EF4-FFF2-40B4-BE49-F238E27FC236}">
                  <a16:creationId xmlns:a16="http://schemas.microsoft.com/office/drawing/2014/main" id="{210427F1-05A4-4CF8-AE9B-A7D1EA8418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" name="Oval 46">
              <a:extLst>
                <a:ext uri="{FF2B5EF4-FFF2-40B4-BE49-F238E27FC236}">
                  <a16:creationId xmlns:a16="http://schemas.microsoft.com/office/drawing/2014/main" id="{EFA5EC97-FE36-4A5D-B4A3-6BA7268DE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sp>
        <p:nvSpPr>
          <p:cNvPr id="55" name="Oval 47">
            <a:extLst>
              <a:ext uri="{FF2B5EF4-FFF2-40B4-BE49-F238E27FC236}">
                <a16:creationId xmlns:a16="http://schemas.microsoft.com/office/drawing/2014/main" id="{453F984F-ACA8-4A68-B982-B8C46E3F2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8863" y="2227263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56" name="Line 48">
            <a:extLst>
              <a:ext uri="{FF2B5EF4-FFF2-40B4-BE49-F238E27FC236}">
                <a16:creationId xmlns:a16="http://schemas.microsoft.com/office/drawing/2014/main" id="{D0A3783D-01F7-470F-88B3-7028547859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493963"/>
            <a:ext cx="0" cy="8175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" name="Freeform 49">
            <a:extLst>
              <a:ext uri="{FF2B5EF4-FFF2-40B4-BE49-F238E27FC236}">
                <a16:creationId xmlns:a16="http://schemas.microsoft.com/office/drawing/2014/main" id="{B2320DD5-BCEA-4B95-B5E0-DAA0255C1CF6}"/>
              </a:ext>
            </a:extLst>
          </p:cNvPr>
          <p:cNvSpPr>
            <a:spLocks/>
          </p:cNvSpPr>
          <p:nvPr/>
        </p:nvSpPr>
        <p:spPr bwMode="auto">
          <a:xfrm>
            <a:off x="3657600" y="2216150"/>
            <a:ext cx="4378325" cy="1025525"/>
          </a:xfrm>
          <a:custGeom>
            <a:avLst/>
            <a:gdLst>
              <a:gd name="T0" fmla="*/ 2147483646 w 2758"/>
              <a:gd name="T1" fmla="*/ 2147483646 h 646"/>
              <a:gd name="T2" fmla="*/ 2147483646 w 2758"/>
              <a:gd name="T3" fmla="*/ 2147483646 h 646"/>
              <a:gd name="T4" fmla="*/ 2147483646 w 2758"/>
              <a:gd name="T5" fmla="*/ 0 h 646"/>
              <a:gd name="T6" fmla="*/ 0 w 2758"/>
              <a:gd name="T7" fmla="*/ 0 h 6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58" h="646">
                <a:moveTo>
                  <a:pt x="2758" y="646"/>
                </a:moveTo>
                <a:lnTo>
                  <a:pt x="1763" y="629"/>
                </a:lnTo>
                <a:lnTo>
                  <a:pt x="1039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" name="Line 50">
            <a:extLst>
              <a:ext uri="{FF2B5EF4-FFF2-40B4-BE49-F238E27FC236}">
                <a16:creationId xmlns:a16="http://schemas.microsoft.com/office/drawing/2014/main" id="{F70D63A8-DFC2-432A-93D4-F341C5A89F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8063" y="2090738"/>
            <a:ext cx="0" cy="84613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9" name="Freeform 51">
            <a:extLst>
              <a:ext uri="{FF2B5EF4-FFF2-40B4-BE49-F238E27FC236}">
                <a16:creationId xmlns:a16="http://schemas.microsoft.com/office/drawing/2014/main" id="{2FED3772-FE2C-42A4-97FA-5C8BADB49316}"/>
              </a:ext>
            </a:extLst>
          </p:cNvPr>
          <p:cNvSpPr>
            <a:spLocks/>
          </p:cNvSpPr>
          <p:nvPr/>
        </p:nvSpPr>
        <p:spPr bwMode="auto">
          <a:xfrm>
            <a:off x="3643313" y="2951163"/>
            <a:ext cx="4073525" cy="2133600"/>
          </a:xfrm>
          <a:custGeom>
            <a:avLst/>
            <a:gdLst>
              <a:gd name="T0" fmla="*/ 0 w 2566"/>
              <a:gd name="T1" fmla="*/ 0 h 1344"/>
              <a:gd name="T2" fmla="*/ 2147483646 w 2566"/>
              <a:gd name="T3" fmla="*/ 0 h 1344"/>
              <a:gd name="T4" fmla="*/ 2147483646 w 2566"/>
              <a:gd name="T5" fmla="*/ 2147483646 h 1344"/>
              <a:gd name="T6" fmla="*/ 2147483646 w 2566"/>
              <a:gd name="T7" fmla="*/ 2147483646 h 13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66" h="1344">
                <a:moveTo>
                  <a:pt x="0" y="0"/>
                </a:moveTo>
                <a:lnTo>
                  <a:pt x="1013" y="0"/>
                </a:lnTo>
                <a:lnTo>
                  <a:pt x="1650" y="1344"/>
                </a:lnTo>
                <a:lnTo>
                  <a:pt x="2566" y="1344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0" name="Text Box 52">
            <a:extLst>
              <a:ext uri="{FF2B5EF4-FFF2-40B4-BE49-F238E27FC236}">
                <a16:creationId xmlns:a16="http://schemas.microsoft.com/office/drawing/2014/main" id="{C633946D-DB1E-44F2-B437-1B73A4263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3868738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Symbol" panose="05050102010706020507" pitchFamily="18" charset="2"/>
              </a:rPr>
              <a:t>L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58375F9-72E7-47CE-86E0-4CE80B0EAD8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62" name="Slide Number Placeholder 3">
            <a:extLst>
              <a:ext uri="{FF2B5EF4-FFF2-40B4-BE49-F238E27FC236}">
                <a16:creationId xmlns:a16="http://schemas.microsoft.com/office/drawing/2014/main" id="{36DBFA01-E529-4CB4-ADE8-089EF8C4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45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5" grpId="0" animBg="1"/>
      <p:bldP spid="5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3111" y="628303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rdt2.0 has a fatal flaw!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DBFEFC4F-53A1-40FD-B091-E6310BA7A2C2}"/>
              </a:ext>
            </a:extLst>
          </p:cNvPr>
          <p:cNvSpPr txBox="1">
            <a:spLocks noChangeArrowheads="1"/>
          </p:cNvSpPr>
          <p:nvPr/>
        </p:nvSpPr>
        <p:spPr>
          <a:xfrm>
            <a:off x="511174" y="1589088"/>
            <a:ext cx="3970569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  <a:ea typeface="ＭＳ Ｐゴシック" charset="0"/>
              </a:rPr>
              <a:t>what happens if ACK/NAK corrupted?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ea typeface="ＭＳ Ｐゴシック" charset="0"/>
              </a:rPr>
              <a:t>sender </a:t>
            </a:r>
            <a:r>
              <a:rPr lang="en-US" altLang="en-US" sz="2400" dirty="0" err="1">
                <a:ea typeface="ＭＳ Ｐゴシック" charset="0"/>
              </a:rPr>
              <a:t>doesn</a:t>
            </a:r>
            <a:r>
              <a:rPr lang="ja-JP" altLang="en-US" sz="2400" dirty="0">
                <a:ea typeface="ＭＳ Ｐゴシック" charset="0"/>
              </a:rPr>
              <a:t>’</a:t>
            </a:r>
            <a:r>
              <a:rPr lang="en-US" altLang="ja-JP" sz="2400" dirty="0">
                <a:ea typeface="ＭＳ Ｐゴシック" charset="0"/>
              </a:rPr>
              <a:t>t know what happened at receiver!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ea typeface="ＭＳ Ｐゴシック" charset="0"/>
              </a:rPr>
              <a:t>can</a:t>
            </a:r>
            <a:r>
              <a:rPr lang="ja-JP" altLang="en-US" sz="2400" dirty="0">
                <a:ea typeface="ＭＳ Ｐゴシック" charset="0"/>
              </a:rPr>
              <a:t>’</a:t>
            </a:r>
            <a:r>
              <a:rPr lang="en-US" altLang="ja-JP" sz="2400" dirty="0">
                <a:ea typeface="ＭＳ Ｐゴシック" charset="0"/>
              </a:rPr>
              <a:t>t just retransmit: possible duplicate</a:t>
            </a:r>
          </a:p>
          <a:p>
            <a:pPr>
              <a:lnSpc>
                <a:spcPct val="80000"/>
              </a:lnSpc>
              <a:spcBef>
                <a:spcPct val="60000"/>
              </a:spcBef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30F758F-3F97-4296-9B66-06AD66A79283}"/>
              </a:ext>
            </a:extLst>
          </p:cNvPr>
          <p:cNvSpPr txBox="1">
            <a:spLocks noChangeArrowheads="1"/>
          </p:cNvSpPr>
          <p:nvPr/>
        </p:nvSpPr>
        <p:spPr>
          <a:xfrm>
            <a:off x="4481744" y="1516088"/>
            <a:ext cx="4407732" cy="25622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  <a:ea typeface="ＭＳ Ｐゴシック" charset="0"/>
              </a:rPr>
              <a:t>handling duplicates: </a:t>
            </a:r>
          </a:p>
          <a:p>
            <a:r>
              <a:rPr lang="en-US" altLang="en-US" sz="2400" dirty="0">
                <a:ea typeface="ＭＳ Ｐゴシック" charset="0"/>
              </a:rPr>
              <a:t>sender retransmits current pkt if ACK/NAK corrupted</a:t>
            </a:r>
          </a:p>
          <a:p>
            <a:r>
              <a:rPr lang="en-US" altLang="en-US" sz="2400" dirty="0">
                <a:ea typeface="ＭＳ Ｐゴシック" charset="0"/>
              </a:rPr>
              <a:t>sender adds sequence number to each pkt</a:t>
            </a:r>
          </a:p>
          <a:p>
            <a:r>
              <a:rPr lang="en-US" altLang="en-US" sz="2400" dirty="0">
                <a:ea typeface="ＭＳ Ｐゴシック" charset="0"/>
              </a:rPr>
              <a:t>receiver discards (</a:t>
            </a:r>
            <a:r>
              <a:rPr lang="en-US" altLang="en-US" sz="2400" dirty="0" err="1">
                <a:ea typeface="ＭＳ Ｐゴシック" charset="0"/>
              </a:rPr>
              <a:t>doesn</a:t>
            </a:r>
            <a:r>
              <a:rPr lang="ja-JP" altLang="en-US" sz="2400" dirty="0">
                <a:ea typeface="ＭＳ Ｐゴシック" charset="0"/>
              </a:rPr>
              <a:t>’</a:t>
            </a:r>
            <a:r>
              <a:rPr lang="en-US" altLang="ja-JP" sz="2400" dirty="0">
                <a:ea typeface="ＭＳ Ｐゴシック" charset="0"/>
              </a:rPr>
              <a:t>t deliver up) duplicate pkt</a:t>
            </a:r>
            <a:endParaRPr lang="en-US" altLang="en-US" sz="2400" dirty="0">
              <a:ea typeface="ＭＳ Ｐゴシック" charset="0"/>
            </a:endParaRPr>
          </a:p>
        </p:txBody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0358221A-E67D-424D-AC08-C741926CC1D0}"/>
              </a:ext>
            </a:extLst>
          </p:cNvPr>
          <p:cNvGrpSpPr>
            <a:grpSpLocks/>
          </p:cNvGrpSpPr>
          <p:nvPr/>
        </p:nvGrpSpPr>
        <p:grpSpPr bwMode="auto">
          <a:xfrm>
            <a:off x="2463800" y="4445000"/>
            <a:ext cx="4092575" cy="1603375"/>
            <a:chOff x="1552" y="2800"/>
            <a:chExt cx="2578" cy="1010"/>
          </a:xfrm>
        </p:grpSpPr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E4F55808-89AC-4112-A398-3A9BA78BF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" y="2974"/>
              <a:ext cx="2578" cy="83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A4E9D461-69D8-436C-A116-0CAEA04AD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6" y="2913"/>
              <a:ext cx="1038" cy="1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433C9955-4314-492F-BABA-F18DA4A78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5" y="2800"/>
              <a:ext cx="1178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FF0000"/>
                  </a:solidFill>
                  <a:latin typeface="+mn-lt"/>
                  <a:ea typeface="ＭＳ Ｐゴシック" charset="0"/>
                </a:rPr>
                <a:t>stop and wait</a:t>
              </a:r>
            </a:p>
          </p:txBody>
        </p:sp>
        <p:sp>
          <p:nvSpPr>
            <p:cNvPr id="17" name="Text Box 6">
              <a:extLst>
                <a:ext uri="{FF2B5EF4-FFF2-40B4-BE49-F238E27FC236}">
                  <a16:creationId xmlns:a16="http://schemas.microsoft.com/office/drawing/2014/main" id="{B5B6D128-C0B0-4665-8C59-E7671287D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5" y="3052"/>
              <a:ext cx="2452" cy="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+mn-lt"/>
                  <a:ea typeface="ＭＳ Ｐゴシック" charset="0"/>
                </a:rPr>
                <a:t>sender sends one packet,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+mn-lt"/>
                  <a:ea typeface="ＭＳ Ｐゴシック" charset="0"/>
                </a:rPr>
                <a:t>then waits for receiver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+mn-lt"/>
                  <a:ea typeface="ＭＳ Ｐゴシック" charset="0"/>
                </a:rPr>
                <a:t>response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2501B63-3464-4074-B3D1-6EEA14E565C1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15564EEE-55DB-42C2-9A34-D13E9768C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04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3333</TotalTime>
  <Words>1490</Words>
  <Application>Microsoft Office PowerPoint</Application>
  <PresentationFormat>Widescreen</PresentationFormat>
  <Paragraphs>264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Symbol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In this segment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Animesh  Giri</cp:lastModifiedBy>
  <cp:revision>544</cp:revision>
  <dcterms:created xsi:type="dcterms:W3CDTF">2019-05-30T23:14:36Z</dcterms:created>
  <dcterms:modified xsi:type="dcterms:W3CDTF">2020-07-24T08:33:49Z</dcterms:modified>
</cp:coreProperties>
</file>