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58" r:id="rId2"/>
    <p:sldId id="1055" r:id="rId3"/>
    <p:sldId id="1153" r:id="rId4"/>
    <p:sldId id="1079" r:id="rId5"/>
    <p:sldId id="1078" r:id="rId6"/>
    <p:sldId id="1082" r:id="rId7"/>
    <p:sldId id="1098" r:id="rId8"/>
    <p:sldId id="1097" r:id="rId9"/>
    <p:sldId id="1096" r:id="rId10"/>
    <p:sldId id="34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A267"/>
    <a:srgbClr val="FEDC32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45CA1-290A-4990-9D56-E5FA8F0B5F6E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21878-A689-473C-91EB-F8AB7A2C7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45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21878-A689-473C-91EB-F8AB7A2C720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48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53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3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56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42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94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8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5F50-57D7-4221-9395-D180AF9D0F83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3190-734D-402E-B025-964D2901B292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1864-FDED-451E-8B90-FC61A710E9D1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BE6D-7185-4C00-8235-A18B198A862F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C31B-2CEF-4AFC-B11D-2A3A82F520C5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BDE6-5B4C-4D45-913E-22ABF4347C18}" type="datetime1">
              <a:rPr lang="en-IN" smtClean="0"/>
              <a:t>15-09-2020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EEF5-5DF9-403E-B9A1-669D01161D72}" type="datetime1">
              <a:rPr lang="en-IN" smtClean="0"/>
              <a:t>15-09-2020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7BD2-15BC-4BED-A7E0-816D08B4840A}" type="datetime1">
              <a:rPr lang="en-IN" smtClean="0"/>
              <a:t>15-09-2020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6CD4-A574-481E-B86F-E109C08FB237}" type="datetime1">
              <a:rPr lang="en-IN" smtClean="0"/>
              <a:t>15-09-2020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1CED-00DA-454A-A112-DD9D3169C9A6}" type="datetime1">
              <a:rPr lang="en-IN" smtClean="0"/>
              <a:t>15-09-2020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47F2-62DE-41EE-8523-97C9E65C1AE4}" type="datetime1">
              <a:rPr lang="en-IN" smtClean="0"/>
              <a:t>15-09-2020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64A80-FF75-4280-98F7-1B028A5005D5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76886" y="1615859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COMPUTER NETWORKS</a:t>
            </a:r>
          </a:p>
          <a:p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2" y="2888778"/>
            <a:ext cx="78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Transport Layer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 Giri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&amp;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animeshgiri@pes.edu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+91 80 6618 6603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 Giri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&amp;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633896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COMPUTER NETWORKS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Principles of reliable date transfer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 Giri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&amp;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AC021-7C0E-499E-8569-E95FB4C7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23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A39B1-8819-4184-98C6-5136EFA7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3</a:t>
            </a:fld>
            <a:endParaRPr lang="en-IN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42B6000-97BC-4332-BBC9-1A10C250E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111" y="390414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In this segment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B2D80A-6F0E-4B5F-AB59-3EFA771E3C2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9C1EB1-8AD8-4CA9-9733-1254DB73A1C1}"/>
              </a:ext>
            </a:extLst>
          </p:cNvPr>
          <p:cNvSpPr/>
          <p:nvPr/>
        </p:nvSpPr>
        <p:spPr>
          <a:xfrm>
            <a:off x="393110" y="1428452"/>
            <a:ext cx="7898633" cy="318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rdt3.0: channels with errors and loss</a:t>
            </a:r>
            <a:endParaRPr lang="en-IN" sz="2400" dirty="0">
              <a:ea typeface="ＭＳ Ｐゴシック" charset="0"/>
            </a:endParaRPr>
          </a:p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rdt3.0 sender</a:t>
            </a:r>
            <a:endParaRPr lang="en-IN" sz="2400" dirty="0">
              <a:ea typeface="ＭＳ Ｐゴシック" charset="0"/>
            </a:endParaRPr>
          </a:p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rdt3.0 in action</a:t>
            </a:r>
          </a:p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Performance of rdt3.0</a:t>
            </a:r>
          </a:p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rdt3.0: stop-and-wait operation</a:t>
            </a:r>
          </a:p>
          <a:p>
            <a:pPr marL="1238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defRPr/>
            </a:pPr>
            <a:endParaRPr lang="en-IN" sz="2400" dirty="0">
              <a:ea typeface="ＭＳ Ｐゴシック" charset="0"/>
            </a:endParaRPr>
          </a:p>
          <a:p>
            <a:pPr marL="463550" lvl="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endParaRPr lang="en-US" sz="24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71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93111" y="64296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rdt3.0: channels with errors and loss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2EA531A6-C9B8-4F18-9085-A43A203F9341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600200"/>
            <a:ext cx="38100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400" u="sng" dirty="0">
                <a:solidFill>
                  <a:srgbClr val="CC0000"/>
                </a:solidFill>
              </a:rPr>
              <a:t>new assumption:</a:t>
            </a:r>
            <a:r>
              <a:rPr lang="en-US" altLang="en-US" sz="2400" dirty="0"/>
              <a:t> underlying channel can also lose packets (data, ACKs)</a:t>
            </a:r>
          </a:p>
          <a:p>
            <a:pPr lvl="1"/>
            <a:r>
              <a:rPr lang="en-US" altLang="en-US" dirty="0"/>
              <a:t>checksum, seq. #, ACKs, retransmissions will be of help … but not enough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6D221475-8ED9-4B1C-AB90-253B0B6DD4D3}"/>
              </a:ext>
            </a:extLst>
          </p:cNvPr>
          <p:cNvSpPr txBox="1">
            <a:spLocks noChangeArrowheads="1"/>
          </p:cNvSpPr>
          <p:nvPr/>
        </p:nvSpPr>
        <p:spPr>
          <a:xfrm>
            <a:off x="4495799" y="1600200"/>
            <a:ext cx="4195713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400" u="sng" dirty="0">
                <a:solidFill>
                  <a:srgbClr val="CC0000"/>
                </a:solidFill>
              </a:rPr>
              <a:t>approach:</a:t>
            </a:r>
            <a:r>
              <a:rPr lang="en-US" altLang="en-US" sz="2400" dirty="0"/>
              <a:t> sender waits </a:t>
            </a:r>
            <a:r>
              <a:rPr lang="ja-JP" altLang="en-US" sz="2400" dirty="0"/>
              <a:t>“</a:t>
            </a:r>
            <a:r>
              <a:rPr lang="en-US" altLang="ja-JP" sz="2400" dirty="0"/>
              <a:t>reasonable</a:t>
            </a:r>
            <a:r>
              <a:rPr lang="ja-JP" altLang="en-US" sz="2400" dirty="0"/>
              <a:t>”</a:t>
            </a:r>
            <a:r>
              <a:rPr lang="en-US" altLang="ja-JP" sz="2400" dirty="0"/>
              <a:t> amount of time for ACK 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retransmits if no ACK received in this time</a:t>
            </a:r>
          </a:p>
          <a:p>
            <a:pPr>
              <a:lnSpc>
                <a:spcPct val="70000"/>
              </a:lnSpc>
            </a:pPr>
            <a:r>
              <a:rPr lang="en-US" altLang="en-US" sz="2400" dirty="0"/>
              <a:t>if pkt (or ACK) just delayed (not lost):</a:t>
            </a:r>
          </a:p>
          <a:p>
            <a:pPr lvl="1"/>
            <a:r>
              <a:rPr lang="en-US" altLang="en-US" dirty="0"/>
              <a:t>retransmission will be  duplicate, but seq. #</a:t>
            </a:r>
            <a:r>
              <a:rPr lang="ja-JP" altLang="en-US" dirty="0"/>
              <a:t>’</a:t>
            </a:r>
            <a:r>
              <a:rPr lang="en-US" altLang="ja-JP" dirty="0"/>
              <a:t>s already handles this</a:t>
            </a:r>
          </a:p>
          <a:p>
            <a:pPr lvl="1"/>
            <a:r>
              <a:rPr lang="en-US" altLang="en-US" dirty="0"/>
              <a:t>receiver must specify seq # of pkt being </a:t>
            </a:r>
            <a:r>
              <a:rPr lang="en-US" altLang="en-US" dirty="0" err="1"/>
              <a:t>ACKed</a:t>
            </a:r>
            <a:endParaRPr lang="en-US" altLang="en-US" dirty="0"/>
          </a:p>
          <a:p>
            <a:pPr>
              <a:lnSpc>
                <a:spcPct val="70000"/>
              </a:lnSpc>
            </a:pPr>
            <a:r>
              <a:rPr lang="en-US" altLang="en-US" sz="2400" dirty="0"/>
              <a:t>requires countdown timer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7C4B20-91DC-4D09-A186-E7FC77089D8C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pic>
        <p:nvPicPr>
          <p:cNvPr id="13" name="Picture 2" descr="Image result for red alarm clock">
            <a:extLst>
              <a:ext uri="{FF2B5EF4-FFF2-40B4-BE49-F238E27FC236}">
                <a16:creationId xmlns:a16="http://schemas.microsoft.com/office/drawing/2014/main" id="{C735399E-B15D-42B7-A372-109096389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1" y="4364188"/>
            <a:ext cx="33813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91">
            <a:extLst>
              <a:ext uri="{FF2B5EF4-FFF2-40B4-BE49-F238E27FC236}">
                <a16:creationId xmlns:a16="http://schemas.microsoft.com/office/drawing/2014/main" id="{3B9FD7CF-CDEB-4C6C-8213-2E3AABE46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7342" y="4906228"/>
            <a:ext cx="1219544" cy="37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timeout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EBE751C5-A2D1-4534-8194-D468AE5E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42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403471" y="60037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rdt3.0 sender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Text Box 3">
            <a:extLst>
              <a:ext uri="{FF2B5EF4-FFF2-40B4-BE49-F238E27FC236}">
                <a16:creationId xmlns:a16="http://schemas.microsoft.com/office/drawing/2014/main" id="{1956B037-FA99-456B-B5FB-572909111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425" y="1384300"/>
            <a:ext cx="3860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sndpkt = make_pkt(0, data, checksum)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udt_send(sndpkt)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start_timer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E3D1385B-47AB-41E9-833F-7D9A60A9C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700" y="1090613"/>
            <a:ext cx="1724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rdt_send(data)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3" name="Line 5">
            <a:extLst>
              <a:ext uri="{FF2B5EF4-FFF2-40B4-BE49-F238E27FC236}">
                <a16:creationId xmlns:a16="http://schemas.microsoft.com/office/drawing/2014/main" id="{6979DA4E-64C0-4D86-AE83-D7C4A0B896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2300" y="14287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Line 6">
            <a:extLst>
              <a:ext uri="{FF2B5EF4-FFF2-40B4-BE49-F238E27FC236}">
                <a16:creationId xmlns:a16="http://schemas.microsoft.com/office/drawing/2014/main" id="{C71D0B14-217B-4E71-A388-C520202F12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9550" y="1544638"/>
            <a:ext cx="157163" cy="5762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5" name="Group 7">
            <a:extLst>
              <a:ext uri="{FF2B5EF4-FFF2-40B4-BE49-F238E27FC236}">
                <a16:creationId xmlns:a16="http://schemas.microsoft.com/office/drawing/2014/main" id="{8205B644-2454-4F2A-9EF4-2D0EDE9D5C38}"/>
              </a:ext>
            </a:extLst>
          </p:cNvPr>
          <p:cNvGrpSpPr>
            <a:grpSpLocks/>
          </p:cNvGrpSpPr>
          <p:nvPr/>
        </p:nvGrpSpPr>
        <p:grpSpPr bwMode="auto">
          <a:xfrm>
            <a:off x="5360988" y="2090738"/>
            <a:ext cx="889000" cy="865187"/>
            <a:chOff x="445" y="1273"/>
            <a:chExt cx="560" cy="545"/>
          </a:xfrm>
        </p:grpSpPr>
        <p:sp>
          <p:nvSpPr>
            <p:cNvPr id="16" name="Oval 8">
              <a:extLst>
                <a:ext uri="{FF2B5EF4-FFF2-40B4-BE49-F238E27FC236}">
                  <a16:creationId xmlns:a16="http://schemas.microsoft.com/office/drawing/2014/main" id="{3443269A-C92E-444B-8026-CB27CDF2F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7" name="Text Box 9">
              <a:extLst>
                <a:ext uri="{FF2B5EF4-FFF2-40B4-BE49-F238E27FC236}">
                  <a16:creationId xmlns:a16="http://schemas.microsoft.com/office/drawing/2014/main" id="{50A9C233-BA4F-466F-92CB-968C347964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Wait for ACK0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</p:grpSp>
      <p:sp>
        <p:nvSpPr>
          <p:cNvPr id="18" name="Freeform 10">
            <a:extLst>
              <a:ext uri="{FF2B5EF4-FFF2-40B4-BE49-F238E27FC236}">
                <a16:creationId xmlns:a16="http://schemas.microsoft.com/office/drawing/2014/main" id="{6F42B81A-6F47-49BE-B282-87E414A53A09}"/>
              </a:ext>
            </a:extLst>
          </p:cNvPr>
          <p:cNvSpPr>
            <a:spLocks/>
          </p:cNvSpPr>
          <p:nvPr/>
        </p:nvSpPr>
        <p:spPr bwMode="auto">
          <a:xfrm flipV="1">
            <a:off x="3384550" y="2071688"/>
            <a:ext cx="2090738" cy="163512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A89573FD-700C-45BC-9A2A-CFA4FE6CF5E5}"/>
              </a:ext>
            </a:extLst>
          </p:cNvPr>
          <p:cNvSpPr>
            <a:spLocks/>
          </p:cNvSpPr>
          <p:nvPr/>
        </p:nvSpPr>
        <p:spPr bwMode="auto">
          <a:xfrm>
            <a:off x="6069013" y="1674813"/>
            <a:ext cx="871537" cy="666750"/>
          </a:xfrm>
          <a:custGeom>
            <a:avLst/>
            <a:gdLst>
              <a:gd name="T0" fmla="*/ 0 w 549"/>
              <a:gd name="T1" fmla="*/ 2147483646 h 420"/>
              <a:gd name="T2" fmla="*/ 2147483646 w 549"/>
              <a:gd name="T3" fmla="*/ 2147483646 h 42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49" h="420">
                <a:moveTo>
                  <a:pt x="0" y="306"/>
                </a:moveTo>
                <a:cubicBezTo>
                  <a:pt x="78" y="0"/>
                  <a:pt x="549" y="315"/>
                  <a:pt x="87" y="42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B65B11AB-26A9-41F8-8C7F-A99846025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1763" y="1196975"/>
            <a:ext cx="17049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rdt_rcv(rcvpkt) &amp;&amp;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 corrupt(rcvpkt) ||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isACK(rcvpkt,1) 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1" name="Line 13">
            <a:extLst>
              <a:ext uri="{FF2B5EF4-FFF2-40B4-BE49-F238E27FC236}">
                <a16:creationId xmlns:a16="http://schemas.microsoft.com/office/drawing/2014/main" id="{500DE1E7-7E7C-4CD7-BBFD-A9EA6DF3EA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1313" y="1898650"/>
            <a:ext cx="13509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2" name="Group 14">
            <a:extLst>
              <a:ext uri="{FF2B5EF4-FFF2-40B4-BE49-F238E27FC236}">
                <a16:creationId xmlns:a16="http://schemas.microsoft.com/office/drawing/2014/main" id="{ED07E7DF-369F-462C-86BB-9D42BDE9BD97}"/>
              </a:ext>
            </a:extLst>
          </p:cNvPr>
          <p:cNvGrpSpPr>
            <a:grpSpLocks/>
          </p:cNvGrpSpPr>
          <p:nvPr/>
        </p:nvGrpSpPr>
        <p:grpSpPr bwMode="auto">
          <a:xfrm>
            <a:off x="5453063" y="4005263"/>
            <a:ext cx="1189037" cy="850900"/>
            <a:chOff x="4090" y="3230"/>
            <a:chExt cx="749" cy="536"/>
          </a:xfrm>
        </p:grpSpPr>
        <p:sp>
          <p:nvSpPr>
            <p:cNvPr id="23" name="Oval 15">
              <a:extLst>
                <a:ext uri="{FF2B5EF4-FFF2-40B4-BE49-F238E27FC236}">
                  <a16:creationId xmlns:a16="http://schemas.microsoft.com/office/drawing/2014/main" id="{D6AA5E36-BF08-423C-9E7E-7EF170CBB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24" name="Text Box 16">
              <a:extLst>
                <a:ext uri="{FF2B5EF4-FFF2-40B4-BE49-F238E27FC236}">
                  <a16:creationId xmlns:a16="http://schemas.microsoft.com/office/drawing/2014/main" id="{45B7EB04-87B8-4127-A5FA-D0ECB3B53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Wait for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call 1 from above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</p:grpSp>
      <p:sp>
        <p:nvSpPr>
          <p:cNvPr id="25" name="Freeform 17">
            <a:extLst>
              <a:ext uri="{FF2B5EF4-FFF2-40B4-BE49-F238E27FC236}">
                <a16:creationId xmlns:a16="http://schemas.microsoft.com/office/drawing/2014/main" id="{A980EA66-7B52-478E-BEB7-B7306C96A851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2140744" y="3402806"/>
            <a:ext cx="1254125" cy="150813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" name="Freeform 18">
            <a:extLst>
              <a:ext uri="{FF2B5EF4-FFF2-40B4-BE49-F238E27FC236}">
                <a16:creationId xmlns:a16="http://schemas.microsoft.com/office/drawing/2014/main" id="{DF204B76-61F0-4D95-A82F-95344D0F0CC4}"/>
              </a:ext>
            </a:extLst>
          </p:cNvPr>
          <p:cNvSpPr>
            <a:spLocks/>
          </p:cNvSpPr>
          <p:nvPr/>
        </p:nvSpPr>
        <p:spPr bwMode="auto">
          <a:xfrm>
            <a:off x="3370263" y="4738688"/>
            <a:ext cx="2312987" cy="274637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" name="Freeform 19">
            <a:extLst>
              <a:ext uri="{FF2B5EF4-FFF2-40B4-BE49-F238E27FC236}">
                <a16:creationId xmlns:a16="http://schemas.microsoft.com/office/drawing/2014/main" id="{25EFD77C-6A6E-4C8F-85DE-A51291DB3D14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5611019" y="3328194"/>
            <a:ext cx="1184275" cy="166687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" name="Text Box 20">
            <a:extLst>
              <a:ext uri="{FF2B5EF4-FFF2-40B4-BE49-F238E27FC236}">
                <a16:creationId xmlns:a16="http://schemas.microsoft.com/office/drawing/2014/main" id="{924F6EB6-40CC-4BCA-A613-0DE68D522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6288" y="5224463"/>
            <a:ext cx="34448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sndpkt = make_pkt(1, data, checksum)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udt_send(sndpkt)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start_timer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9" name="Text Box 21">
            <a:extLst>
              <a:ext uri="{FF2B5EF4-FFF2-40B4-BE49-F238E27FC236}">
                <a16:creationId xmlns:a16="http://schemas.microsoft.com/office/drawing/2014/main" id="{D96DE8DB-348C-4230-86CB-9B65E15E4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6288" y="4941888"/>
            <a:ext cx="1724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rdt_send(data)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0" name="Line 22">
            <a:extLst>
              <a:ext uri="{FF2B5EF4-FFF2-40B4-BE49-F238E27FC236}">
                <a16:creationId xmlns:a16="http://schemas.microsoft.com/office/drawing/2014/main" id="{FF2C13AA-C130-486E-8225-DB9A8EFEE5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5350" y="5253038"/>
            <a:ext cx="25987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" name="Text Box 23">
            <a:extLst>
              <a:ext uri="{FF2B5EF4-FFF2-40B4-BE49-F238E27FC236}">
                <a16:creationId xmlns:a16="http://schemas.microsoft.com/office/drawing/2014/main" id="{80323F5F-D61D-4BD7-873D-17924A612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0" y="3106738"/>
            <a:ext cx="21494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rdt_rcv(rcvpkt) 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&amp;&amp; notcorrupt(rcvpkt)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&amp;&amp; isACK(rcvpkt,0)</a:t>
            </a:r>
            <a:r>
              <a:rPr lang="en-US" altLang="en-US" sz="1000">
                <a:latin typeface="Arial" panose="020B0604020202020204" pitchFamily="34" charset="0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" name="Line 24">
            <a:extLst>
              <a:ext uri="{FF2B5EF4-FFF2-40B4-BE49-F238E27FC236}">
                <a16:creationId xmlns:a16="http://schemas.microsoft.com/office/drawing/2014/main" id="{F6695CFA-D31C-42DF-94B8-85E76AE440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6038" y="3817938"/>
            <a:ext cx="14192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" name="Text Box 25">
            <a:extLst>
              <a:ext uri="{FF2B5EF4-FFF2-40B4-BE49-F238E27FC236}">
                <a16:creationId xmlns:a16="http://schemas.microsoft.com/office/drawing/2014/main" id="{7B84D529-3D89-4E5B-99CB-56E70CEEC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0638" y="5062538"/>
            <a:ext cx="16224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rdt_rcv(rcvpkt) &amp;&amp;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 corrupt(rcvpkt) ||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isACK(rcvpkt,0) 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4" name="Line 26">
            <a:extLst>
              <a:ext uri="{FF2B5EF4-FFF2-40B4-BE49-F238E27FC236}">
                <a16:creationId xmlns:a16="http://schemas.microsoft.com/office/drawing/2014/main" id="{400F3D3E-E65E-401E-93CF-6B8D7F160C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3825" y="5788025"/>
            <a:ext cx="12541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" name="Text Box 27">
            <a:extLst>
              <a:ext uri="{FF2B5EF4-FFF2-40B4-BE49-F238E27FC236}">
                <a16:creationId xmlns:a16="http://schemas.microsoft.com/office/drawing/2014/main" id="{8AFCCA5D-0EF6-4FFA-860D-0FA2443EB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2865438"/>
            <a:ext cx="19129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rdt_rcv(rcvpkt) 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&amp;&amp; notcorrupt(rcvpkt)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&amp;&amp; isACK(rcvpkt,1)</a:t>
            </a:r>
            <a:r>
              <a:rPr lang="en-US" altLang="en-US" sz="1000">
                <a:latin typeface="Arial" panose="020B0604020202020204" pitchFamily="34" charset="0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" name="Line 28">
            <a:extLst>
              <a:ext uri="{FF2B5EF4-FFF2-40B4-BE49-F238E27FC236}">
                <a16:creationId xmlns:a16="http://schemas.microsoft.com/office/drawing/2014/main" id="{D8BAA142-7916-4929-A598-24750420A1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050" y="3605213"/>
            <a:ext cx="15176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" name="Text Box 29">
            <a:extLst>
              <a:ext uri="{FF2B5EF4-FFF2-40B4-BE49-F238E27FC236}">
                <a16:creationId xmlns:a16="http://schemas.microsoft.com/office/drawing/2014/main" id="{E3C016F9-22BD-4219-87AB-704F0A30D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3798888"/>
            <a:ext cx="151447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stop_timer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8" name="Text Box 30">
            <a:extLst>
              <a:ext uri="{FF2B5EF4-FFF2-40B4-BE49-F238E27FC236}">
                <a16:creationId xmlns:a16="http://schemas.microsoft.com/office/drawing/2014/main" id="{674704D4-C6AD-4584-B52D-226300923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578225"/>
            <a:ext cx="1514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stop_timer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90529554-DFD9-4F46-8225-1BCDC5AA4C2E}"/>
              </a:ext>
            </a:extLst>
          </p:cNvPr>
          <p:cNvSpPr>
            <a:spLocks/>
          </p:cNvSpPr>
          <p:nvPr/>
        </p:nvSpPr>
        <p:spPr bwMode="auto">
          <a:xfrm>
            <a:off x="6238875" y="2338388"/>
            <a:ext cx="461963" cy="682625"/>
          </a:xfrm>
          <a:custGeom>
            <a:avLst/>
            <a:gdLst>
              <a:gd name="T0" fmla="*/ 0 w 291"/>
              <a:gd name="T1" fmla="*/ 2147483646 h 430"/>
              <a:gd name="T2" fmla="*/ 2147483646 w 291"/>
              <a:gd name="T3" fmla="*/ 2147483646 h 43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91" h="430">
                <a:moveTo>
                  <a:pt x="0" y="120"/>
                </a:moveTo>
                <a:cubicBezTo>
                  <a:pt x="291" y="0"/>
                  <a:pt x="259" y="430"/>
                  <a:pt x="15" y="2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" name="Text Box 32">
            <a:extLst>
              <a:ext uri="{FF2B5EF4-FFF2-40B4-BE49-F238E27FC236}">
                <a16:creationId xmlns:a16="http://schemas.microsoft.com/office/drawing/2014/main" id="{FD72810B-EBE4-4DC3-BAE7-0BEA9D64F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663" y="2516188"/>
            <a:ext cx="21161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udt_send(sndpkt)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start_timer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1" name="Text Box 33">
            <a:extLst>
              <a:ext uri="{FF2B5EF4-FFF2-40B4-BE49-F238E27FC236}">
                <a16:creationId xmlns:a16="http://schemas.microsoft.com/office/drawing/2014/main" id="{5061377B-1186-436E-8311-81FAE73A8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2888" y="2279650"/>
            <a:ext cx="11144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timeout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2" name="Line 34">
            <a:extLst>
              <a:ext uri="{FF2B5EF4-FFF2-40B4-BE49-F238E27FC236}">
                <a16:creationId xmlns:a16="http://schemas.microsoft.com/office/drawing/2014/main" id="{036AAB9D-7903-4A4F-B42B-6C4EA5A93F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1788" y="25336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" name="Freeform 35">
            <a:extLst>
              <a:ext uri="{FF2B5EF4-FFF2-40B4-BE49-F238E27FC236}">
                <a16:creationId xmlns:a16="http://schemas.microsoft.com/office/drawing/2014/main" id="{EB187142-3885-4386-ADEC-B03D9622CF2C}"/>
              </a:ext>
            </a:extLst>
          </p:cNvPr>
          <p:cNvSpPr>
            <a:spLocks/>
          </p:cNvSpPr>
          <p:nvPr/>
        </p:nvSpPr>
        <p:spPr bwMode="auto">
          <a:xfrm>
            <a:off x="2230438" y="4702175"/>
            <a:ext cx="692150" cy="631825"/>
          </a:xfrm>
          <a:custGeom>
            <a:avLst/>
            <a:gdLst>
              <a:gd name="T0" fmla="*/ 2147483646 w 436"/>
              <a:gd name="T1" fmla="*/ 2147483646 h 398"/>
              <a:gd name="T2" fmla="*/ 2147483646 w 436"/>
              <a:gd name="T3" fmla="*/ 0 h 39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36" h="398">
                <a:moveTo>
                  <a:pt x="436" y="101"/>
                </a:moveTo>
                <a:cubicBezTo>
                  <a:pt x="367" y="398"/>
                  <a:pt x="0" y="31"/>
                  <a:pt x="300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" name="Freeform 36">
            <a:extLst>
              <a:ext uri="{FF2B5EF4-FFF2-40B4-BE49-F238E27FC236}">
                <a16:creationId xmlns:a16="http://schemas.microsoft.com/office/drawing/2014/main" id="{17E786C7-5124-49B9-B3BF-C6F8F3B6CAAC}"/>
              </a:ext>
            </a:extLst>
          </p:cNvPr>
          <p:cNvSpPr>
            <a:spLocks/>
          </p:cNvSpPr>
          <p:nvPr/>
        </p:nvSpPr>
        <p:spPr bwMode="auto">
          <a:xfrm>
            <a:off x="2030413" y="4413250"/>
            <a:ext cx="571500" cy="420688"/>
          </a:xfrm>
          <a:custGeom>
            <a:avLst/>
            <a:gdLst>
              <a:gd name="T0" fmla="*/ 2147483646 w 900"/>
              <a:gd name="T1" fmla="*/ 2147483646 h 662"/>
              <a:gd name="T2" fmla="*/ 2147483646 w 900"/>
              <a:gd name="T3" fmla="*/ 2147483646 h 66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00" h="662">
                <a:moveTo>
                  <a:pt x="900" y="360"/>
                </a:moveTo>
                <a:cubicBezTo>
                  <a:pt x="171" y="662"/>
                  <a:pt x="0" y="0"/>
                  <a:pt x="825" y="1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" name="Text Box 37">
            <a:extLst>
              <a:ext uri="{FF2B5EF4-FFF2-40B4-BE49-F238E27FC236}">
                <a16:creationId xmlns:a16="http://schemas.microsoft.com/office/drawing/2014/main" id="{12290566-7450-483D-B7D1-9F18B4E9D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4460875"/>
            <a:ext cx="18240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udt_send(sndpkt)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start_timer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6" name="Text Box 38">
            <a:extLst>
              <a:ext uri="{FF2B5EF4-FFF2-40B4-BE49-F238E27FC236}">
                <a16:creationId xmlns:a16="http://schemas.microsoft.com/office/drawing/2014/main" id="{8253FC7B-6B29-467D-A44C-82CE80AD2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4206875"/>
            <a:ext cx="11144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timeout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7" name="Line 39">
            <a:extLst>
              <a:ext uri="{FF2B5EF4-FFF2-40B4-BE49-F238E27FC236}">
                <a16:creationId xmlns:a16="http://schemas.microsoft.com/office/drawing/2014/main" id="{E6291B55-9B8E-46D3-843C-5AB004A382D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125" y="44894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" name="Freeform 40">
            <a:extLst>
              <a:ext uri="{FF2B5EF4-FFF2-40B4-BE49-F238E27FC236}">
                <a16:creationId xmlns:a16="http://schemas.microsoft.com/office/drawing/2014/main" id="{5FE34792-E4B2-4749-A8D6-C2EBFA2EFD72}"/>
              </a:ext>
            </a:extLst>
          </p:cNvPr>
          <p:cNvSpPr>
            <a:spLocks/>
          </p:cNvSpPr>
          <p:nvPr/>
        </p:nvSpPr>
        <p:spPr bwMode="auto">
          <a:xfrm>
            <a:off x="6426200" y="4373563"/>
            <a:ext cx="579438" cy="890587"/>
          </a:xfrm>
          <a:custGeom>
            <a:avLst/>
            <a:gdLst>
              <a:gd name="T0" fmla="*/ 2147483646 w 322"/>
              <a:gd name="T1" fmla="*/ 2147483646 h 483"/>
              <a:gd name="T2" fmla="*/ 0 w 322"/>
              <a:gd name="T3" fmla="*/ 2147483646 h 4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" name="Text Box 41">
            <a:extLst>
              <a:ext uri="{FF2B5EF4-FFF2-40B4-BE49-F238E27FC236}">
                <a16:creationId xmlns:a16="http://schemas.microsoft.com/office/drawing/2014/main" id="{535C7992-5DCF-4457-8E91-991C69FEB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638" y="1874838"/>
            <a:ext cx="1428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rdt_rcv(rcvpkt)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grpSp>
        <p:nvGrpSpPr>
          <p:cNvPr id="50" name="Group 42">
            <a:extLst>
              <a:ext uri="{FF2B5EF4-FFF2-40B4-BE49-F238E27FC236}">
                <a16:creationId xmlns:a16="http://schemas.microsoft.com/office/drawing/2014/main" id="{76DB40CF-5D5D-4AF2-AA43-267024633799}"/>
              </a:ext>
            </a:extLst>
          </p:cNvPr>
          <p:cNvGrpSpPr>
            <a:grpSpLocks/>
          </p:cNvGrpSpPr>
          <p:nvPr/>
        </p:nvGrpSpPr>
        <p:grpSpPr bwMode="auto">
          <a:xfrm>
            <a:off x="2419350" y="2135188"/>
            <a:ext cx="1189038" cy="850900"/>
            <a:chOff x="4090" y="3230"/>
            <a:chExt cx="749" cy="536"/>
          </a:xfrm>
        </p:grpSpPr>
        <p:sp>
          <p:nvSpPr>
            <p:cNvPr id="51" name="Oval 43">
              <a:extLst>
                <a:ext uri="{FF2B5EF4-FFF2-40B4-BE49-F238E27FC236}">
                  <a16:creationId xmlns:a16="http://schemas.microsoft.com/office/drawing/2014/main" id="{5D09F58F-F49B-4186-97C9-296B3DE0A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2" name="Text Box 44">
              <a:extLst>
                <a:ext uri="{FF2B5EF4-FFF2-40B4-BE49-F238E27FC236}">
                  <a16:creationId xmlns:a16="http://schemas.microsoft.com/office/drawing/2014/main" id="{4DFF41AA-8B6D-4B47-9AEA-FE0AC69B4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Wait for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call 0from above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</p:grpSp>
      <p:sp>
        <p:nvSpPr>
          <p:cNvPr id="53" name="Line 45">
            <a:extLst>
              <a:ext uri="{FF2B5EF4-FFF2-40B4-BE49-F238E27FC236}">
                <a16:creationId xmlns:a16="http://schemas.microsoft.com/office/drawing/2014/main" id="{4BFAAF6B-83B7-4201-B11D-A0C1E69D1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3950" y="2160588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54" name="Group 46">
            <a:extLst>
              <a:ext uri="{FF2B5EF4-FFF2-40B4-BE49-F238E27FC236}">
                <a16:creationId xmlns:a16="http://schemas.microsoft.com/office/drawing/2014/main" id="{81B749BA-FA3E-49E3-9111-191C57143C4E}"/>
              </a:ext>
            </a:extLst>
          </p:cNvPr>
          <p:cNvGrpSpPr>
            <a:grpSpLocks/>
          </p:cNvGrpSpPr>
          <p:nvPr/>
        </p:nvGrpSpPr>
        <p:grpSpPr bwMode="auto">
          <a:xfrm>
            <a:off x="2630488" y="3989388"/>
            <a:ext cx="889000" cy="865187"/>
            <a:chOff x="445" y="1273"/>
            <a:chExt cx="560" cy="545"/>
          </a:xfrm>
        </p:grpSpPr>
        <p:sp>
          <p:nvSpPr>
            <p:cNvPr id="55" name="Oval 47">
              <a:extLst>
                <a:ext uri="{FF2B5EF4-FFF2-40B4-BE49-F238E27FC236}">
                  <a16:creationId xmlns:a16="http://schemas.microsoft.com/office/drawing/2014/main" id="{E6128711-20AC-428C-B71A-B2664D899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6" name="Text Box 48">
              <a:extLst>
                <a:ext uri="{FF2B5EF4-FFF2-40B4-BE49-F238E27FC236}">
                  <a16:creationId xmlns:a16="http://schemas.microsoft.com/office/drawing/2014/main" id="{00827321-5B34-4961-8E42-5C8A06595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Wait for ACK1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</p:grpSp>
      <p:sp>
        <p:nvSpPr>
          <p:cNvPr id="57" name="Freeform 49">
            <a:extLst>
              <a:ext uri="{FF2B5EF4-FFF2-40B4-BE49-F238E27FC236}">
                <a16:creationId xmlns:a16="http://schemas.microsoft.com/office/drawing/2014/main" id="{9FE692D4-4AFC-494B-B121-6E0E7EC18102}"/>
              </a:ext>
            </a:extLst>
          </p:cNvPr>
          <p:cNvSpPr>
            <a:spLocks/>
          </p:cNvSpPr>
          <p:nvPr/>
        </p:nvSpPr>
        <p:spPr bwMode="auto">
          <a:xfrm flipH="1" flipV="1">
            <a:off x="2006600" y="1782763"/>
            <a:ext cx="579438" cy="890587"/>
          </a:xfrm>
          <a:custGeom>
            <a:avLst/>
            <a:gdLst>
              <a:gd name="T0" fmla="*/ 2147483646 w 322"/>
              <a:gd name="T1" fmla="*/ 2147483646 h 483"/>
              <a:gd name="T2" fmla="*/ 0 w 322"/>
              <a:gd name="T3" fmla="*/ 2147483646 h 4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" name="Text Box 50">
            <a:extLst>
              <a:ext uri="{FF2B5EF4-FFF2-40B4-BE49-F238E27FC236}">
                <a16:creationId xmlns:a16="http://schemas.microsoft.com/office/drawing/2014/main" id="{A6A3570E-7A22-40D6-B16F-3A790B250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4713" y="4852988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Symbol" panose="05050102010706020507" pitchFamily="18" charset="2"/>
              </a:rPr>
              <a:t>L</a:t>
            </a:r>
          </a:p>
        </p:txBody>
      </p:sp>
      <p:sp>
        <p:nvSpPr>
          <p:cNvPr id="59" name="Text Box 51">
            <a:extLst>
              <a:ext uri="{FF2B5EF4-FFF2-40B4-BE49-F238E27FC236}">
                <a16:creationId xmlns:a16="http://schemas.microsoft.com/office/drawing/2014/main" id="{515D74DA-55F3-4B62-ACDB-5CF3C4D69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7988" y="4603750"/>
            <a:ext cx="1428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rdt_rcv(rcvpkt)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0" name="Line 52">
            <a:extLst>
              <a:ext uri="{FF2B5EF4-FFF2-40B4-BE49-F238E27FC236}">
                <a16:creationId xmlns:a16="http://schemas.microsoft.com/office/drawing/2014/main" id="{7BE09CDE-D8CA-4216-B432-DC1F8D38AE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5300" y="4889500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" name="Text Box 53">
            <a:extLst>
              <a:ext uri="{FF2B5EF4-FFF2-40B4-BE49-F238E27FC236}">
                <a16:creationId xmlns:a16="http://schemas.microsoft.com/office/drawing/2014/main" id="{8915D094-29C0-437B-8F54-933354842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75" y="18478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Symbol" panose="05050102010706020507" pitchFamily="18" charset="2"/>
              </a:rPr>
              <a:t>L</a:t>
            </a:r>
          </a:p>
        </p:txBody>
      </p:sp>
      <p:sp>
        <p:nvSpPr>
          <p:cNvPr id="62" name="Text Box 54">
            <a:extLst>
              <a:ext uri="{FF2B5EF4-FFF2-40B4-BE49-F238E27FC236}">
                <a16:creationId xmlns:a16="http://schemas.microsoft.com/office/drawing/2014/main" id="{03E90690-8B28-4EB3-A828-D9F2C24CE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2124075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Symbol" panose="05050102010706020507" pitchFamily="18" charset="2"/>
              </a:rPr>
              <a:t>L</a:t>
            </a:r>
          </a:p>
        </p:txBody>
      </p:sp>
      <p:sp>
        <p:nvSpPr>
          <p:cNvPr id="63" name="Text Box 55">
            <a:extLst>
              <a:ext uri="{FF2B5EF4-FFF2-40B4-BE49-F238E27FC236}">
                <a16:creationId xmlns:a16="http://schemas.microsoft.com/office/drawing/2014/main" id="{60667467-AB13-486D-8988-91C0B2F57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9600" y="5794375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Symbol" panose="05050102010706020507" pitchFamily="18" charset="2"/>
              </a:rPr>
              <a:t>L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3139158-A739-4C9C-8906-DEA5EC509E6A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65" name="Slide Number Placeholder 3">
            <a:extLst>
              <a:ext uri="{FF2B5EF4-FFF2-40B4-BE49-F238E27FC236}">
                <a16:creationId xmlns:a16="http://schemas.microsoft.com/office/drawing/2014/main" id="{87962F80-C2DA-461A-A347-948CF57B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6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71475" y="608583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rdt3.0 in action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Text Box 5">
            <a:extLst>
              <a:ext uri="{FF2B5EF4-FFF2-40B4-BE49-F238E27FC236}">
                <a16:creationId xmlns:a16="http://schemas.microsoft.com/office/drawing/2014/main" id="{F5D01899-28B3-4EB7-B919-5D1BF5320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" y="1330325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u="sng">
                <a:solidFill>
                  <a:srgbClr val="000099"/>
                </a:solidFill>
                <a:latin typeface="Tahoma" panose="020B0604030504040204" pitchFamily="34" charset="0"/>
              </a:rPr>
              <a:t>sender</a:t>
            </a: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2C0C346F-7421-4C78-A057-A35859BA0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463" y="1325563"/>
            <a:ext cx="1071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u="sng" dirty="0">
                <a:solidFill>
                  <a:srgbClr val="008000"/>
                </a:solidFill>
                <a:latin typeface="Tahoma" panose="020B0604030504040204" pitchFamily="34" charset="0"/>
              </a:rPr>
              <a:t>receiver</a:t>
            </a: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A018304B-A6C8-4BC3-B339-E66A4D983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4638" y="2949575"/>
            <a:ext cx="1000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pkt1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6FB03EEB-C2C1-473D-AE9C-01A2C8CCF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0988" y="3805238"/>
            <a:ext cx="1000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pkt0</a:t>
            </a: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2F5600DD-2555-4285-9328-E4F61C2F5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813" y="2263775"/>
            <a:ext cx="1196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ack0</a:t>
            </a: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7F82821F-A622-490C-982A-32E4DF3AF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4638" y="3175000"/>
            <a:ext cx="1196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ack1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4D6ADCA5-1FF9-45D0-860E-AF0AEC949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4638" y="4000500"/>
            <a:ext cx="1196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ack0</a:t>
            </a:r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7BAD1F1E-61AF-4864-B009-84E282538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8" y="2513013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ack0</a:t>
            </a: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5D32E59A-1EE5-4F82-80F8-05E7F1354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3606800"/>
            <a:ext cx="1174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pkt0</a:t>
            </a:r>
          </a:p>
        </p:txBody>
      </p:sp>
      <p:sp>
        <p:nvSpPr>
          <p:cNvPr id="21" name="Text Box 17">
            <a:extLst>
              <a:ext uri="{FF2B5EF4-FFF2-40B4-BE49-F238E27FC236}">
                <a16:creationId xmlns:a16="http://schemas.microsoft.com/office/drawing/2014/main" id="{775E3BEB-6A25-46EE-BF1A-BAB87D91E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2732088"/>
            <a:ext cx="117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pkt1</a:t>
            </a:r>
          </a:p>
        </p:txBody>
      </p:sp>
      <p:sp>
        <p:nvSpPr>
          <p:cNvPr id="22" name="Text Box 18">
            <a:extLst>
              <a:ext uri="{FF2B5EF4-FFF2-40B4-BE49-F238E27FC236}">
                <a16:creationId xmlns:a16="http://schemas.microsoft.com/office/drawing/2014/main" id="{501AFFF2-82C1-48C1-B766-B20E3657C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3367088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ack1</a:t>
            </a:r>
          </a:p>
        </p:txBody>
      </p:sp>
      <p:sp>
        <p:nvSpPr>
          <p:cNvPr id="23" name="Text Box 7">
            <a:extLst>
              <a:ext uri="{FF2B5EF4-FFF2-40B4-BE49-F238E27FC236}">
                <a16:creationId xmlns:a16="http://schemas.microsoft.com/office/drawing/2014/main" id="{8C283D1C-4774-49EF-BCD0-BBE4BF473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" y="1770063"/>
            <a:ext cx="117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pkt0</a:t>
            </a:r>
          </a:p>
        </p:txBody>
      </p:sp>
      <p:sp>
        <p:nvSpPr>
          <p:cNvPr id="24" name="Text Box 9">
            <a:extLst>
              <a:ext uri="{FF2B5EF4-FFF2-40B4-BE49-F238E27FC236}">
                <a16:creationId xmlns:a16="http://schemas.microsoft.com/office/drawing/2014/main" id="{C0D746A4-54BF-4B4B-955A-8FA198722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2052638"/>
            <a:ext cx="1000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pkt0</a:t>
            </a:r>
          </a:p>
        </p:txBody>
      </p:sp>
      <p:grpSp>
        <p:nvGrpSpPr>
          <p:cNvPr id="25" name="Group 37">
            <a:extLst>
              <a:ext uri="{FF2B5EF4-FFF2-40B4-BE49-F238E27FC236}">
                <a16:creationId xmlns:a16="http://schemas.microsoft.com/office/drawing/2014/main" id="{9E9151D4-ACB6-47CD-932D-8E484490E7C5}"/>
              </a:ext>
            </a:extLst>
          </p:cNvPr>
          <p:cNvGrpSpPr>
            <a:grpSpLocks/>
          </p:cNvGrpSpPr>
          <p:nvPr/>
        </p:nvGrpSpPr>
        <p:grpSpPr bwMode="auto">
          <a:xfrm>
            <a:off x="1349375" y="1839913"/>
            <a:ext cx="1471613" cy="512762"/>
            <a:chOff x="850" y="1159"/>
            <a:chExt cx="927" cy="323"/>
          </a:xfrm>
        </p:grpSpPr>
        <p:sp>
          <p:nvSpPr>
            <p:cNvPr id="26" name="Line 19">
              <a:extLst>
                <a:ext uri="{FF2B5EF4-FFF2-40B4-BE49-F238E27FC236}">
                  <a16:creationId xmlns:a16="http://schemas.microsoft.com/office/drawing/2014/main" id="{E8BC74E9-55C1-4F20-A266-45096638D2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7" name="Text Box 28">
              <a:extLst>
                <a:ext uri="{FF2B5EF4-FFF2-40B4-BE49-F238E27FC236}">
                  <a16:creationId xmlns:a16="http://schemas.microsoft.com/office/drawing/2014/main" id="{821E12D3-48E9-4B4C-B173-537B50AAA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pkt0</a:t>
              </a:r>
            </a:p>
          </p:txBody>
        </p:sp>
      </p:grpSp>
      <p:grpSp>
        <p:nvGrpSpPr>
          <p:cNvPr id="28" name="Group 43">
            <a:extLst>
              <a:ext uri="{FF2B5EF4-FFF2-40B4-BE49-F238E27FC236}">
                <a16:creationId xmlns:a16="http://schemas.microsoft.com/office/drawing/2014/main" id="{B22FAF8B-0450-4446-9AB5-A5B8C96E7C86}"/>
              </a:ext>
            </a:extLst>
          </p:cNvPr>
          <p:cNvGrpSpPr>
            <a:grpSpLocks/>
          </p:cNvGrpSpPr>
          <p:nvPr/>
        </p:nvGrpSpPr>
        <p:grpSpPr bwMode="auto">
          <a:xfrm>
            <a:off x="1343025" y="3576638"/>
            <a:ext cx="1471613" cy="487362"/>
            <a:chOff x="846" y="2253"/>
            <a:chExt cx="927" cy="307"/>
          </a:xfrm>
        </p:grpSpPr>
        <p:sp>
          <p:nvSpPr>
            <p:cNvPr id="29" name="Line 24">
              <a:extLst>
                <a:ext uri="{FF2B5EF4-FFF2-40B4-BE49-F238E27FC236}">
                  <a16:creationId xmlns:a16="http://schemas.microsoft.com/office/drawing/2014/main" id="{EB73F934-96D5-4167-979B-76DAFC8E6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0" name="Text Box 29">
              <a:extLst>
                <a:ext uri="{FF2B5EF4-FFF2-40B4-BE49-F238E27FC236}">
                  <a16:creationId xmlns:a16="http://schemas.microsoft.com/office/drawing/2014/main" id="{E5B20313-4548-47AE-AD08-91C9B874D4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pkt0</a:t>
              </a:r>
            </a:p>
          </p:txBody>
        </p:sp>
      </p:grpSp>
      <p:grpSp>
        <p:nvGrpSpPr>
          <p:cNvPr id="31" name="Group 39">
            <a:extLst>
              <a:ext uri="{FF2B5EF4-FFF2-40B4-BE49-F238E27FC236}">
                <a16:creationId xmlns:a16="http://schemas.microsoft.com/office/drawing/2014/main" id="{0B8AA6E9-867B-4523-8A60-8CA1A15DFBAA}"/>
              </a:ext>
            </a:extLst>
          </p:cNvPr>
          <p:cNvGrpSpPr>
            <a:grpSpLocks/>
          </p:cNvGrpSpPr>
          <p:nvPr/>
        </p:nvGrpSpPr>
        <p:grpSpPr bwMode="auto">
          <a:xfrm>
            <a:off x="1357313" y="2714625"/>
            <a:ext cx="1471612" cy="504825"/>
            <a:chOff x="855" y="1710"/>
            <a:chExt cx="927" cy="318"/>
          </a:xfrm>
        </p:grpSpPr>
        <p:sp>
          <p:nvSpPr>
            <p:cNvPr id="32" name="Line 23">
              <a:extLst>
                <a:ext uri="{FF2B5EF4-FFF2-40B4-BE49-F238E27FC236}">
                  <a16:creationId xmlns:a16="http://schemas.microsoft.com/office/drawing/2014/main" id="{F09E2B42-59B0-4ACC-8223-DCD690B97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3" name="Text Box 30">
              <a:extLst>
                <a:ext uri="{FF2B5EF4-FFF2-40B4-BE49-F238E27FC236}">
                  <a16:creationId xmlns:a16="http://schemas.microsoft.com/office/drawing/2014/main" id="{D4452AD0-D1D1-4200-832F-3A5A9DD798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pkt1</a:t>
              </a:r>
            </a:p>
          </p:txBody>
        </p:sp>
      </p:grpSp>
      <p:grpSp>
        <p:nvGrpSpPr>
          <p:cNvPr id="34" name="Group 40">
            <a:extLst>
              <a:ext uri="{FF2B5EF4-FFF2-40B4-BE49-F238E27FC236}">
                <a16:creationId xmlns:a16="http://schemas.microsoft.com/office/drawing/2014/main" id="{1D04052C-5482-4571-8CBF-B6BEC4F1A74E}"/>
              </a:ext>
            </a:extLst>
          </p:cNvPr>
          <p:cNvGrpSpPr>
            <a:grpSpLocks/>
          </p:cNvGrpSpPr>
          <p:nvPr/>
        </p:nvGrpSpPr>
        <p:grpSpPr bwMode="auto">
          <a:xfrm>
            <a:off x="1343025" y="3179763"/>
            <a:ext cx="1471613" cy="471487"/>
            <a:chOff x="846" y="2003"/>
            <a:chExt cx="927" cy="297"/>
          </a:xfrm>
        </p:grpSpPr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CA8B9638-91DB-4529-B7EC-2B147227F3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6" name="Text Box 31">
              <a:extLst>
                <a:ext uri="{FF2B5EF4-FFF2-40B4-BE49-F238E27FC236}">
                  <a16:creationId xmlns:a16="http://schemas.microsoft.com/office/drawing/2014/main" id="{D718D2F8-16FF-4DB3-BF7B-1E3D6F6D4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panose="020B0604020202020204" pitchFamily="34" charset="0"/>
                </a:rPr>
                <a:t>ack1</a:t>
              </a:r>
            </a:p>
          </p:txBody>
        </p:sp>
      </p:grpSp>
      <p:grpSp>
        <p:nvGrpSpPr>
          <p:cNvPr id="37" name="Group 38">
            <a:extLst>
              <a:ext uri="{FF2B5EF4-FFF2-40B4-BE49-F238E27FC236}">
                <a16:creationId xmlns:a16="http://schemas.microsoft.com/office/drawing/2014/main" id="{05130AB4-F805-4CE5-8BB2-A5DC1D9EBD04}"/>
              </a:ext>
            </a:extLst>
          </p:cNvPr>
          <p:cNvGrpSpPr>
            <a:grpSpLocks/>
          </p:cNvGrpSpPr>
          <p:nvPr/>
        </p:nvGrpSpPr>
        <p:grpSpPr bwMode="auto">
          <a:xfrm>
            <a:off x="1335088" y="2339975"/>
            <a:ext cx="1471612" cy="455613"/>
            <a:chOff x="841" y="1474"/>
            <a:chExt cx="927" cy="287"/>
          </a:xfrm>
        </p:grpSpPr>
        <p:sp>
          <p:nvSpPr>
            <p:cNvPr id="38" name="Line 25">
              <a:extLst>
                <a:ext uri="{FF2B5EF4-FFF2-40B4-BE49-F238E27FC236}">
                  <a16:creationId xmlns:a16="http://schemas.microsoft.com/office/drawing/2014/main" id="{8E012775-FA10-43AE-9FB8-731AA8B26A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9" name="Text Box 32">
              <a:extLst>
                <a:ext uri="{FF2B5EF4-FFF2-40B4-BE49-F238E27FC236}">
                  <a16:creationId xmlns:a16="http://schemas.microsoft.com/office/drawing/2014/main" id="{E0F457A3-CB1C-4B46-A98E-BA7F95A8B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panose="020B0604020202020204" pitchFamily="34" charset="0"/>
                </a:rPr>
                <a:t>ack0</a:t>
              </a:r>
            </a:p>
          </p:txBody>
        </p:sp>
      </p:grpSp>
      <p:grpSp>
        <p:nvGrpSpPr>
          <p:cNvPr id="40" name="Group 44">
            <a:extLst>
              <a:ext uri="{FF2B5EF4-FFF2-40B4-BE49-F238E27FC236}">
                <a16:creationId xmlns:a16="http://schemas.microsoft.com/office/drawing/2014/main" id="{6BCFA941-48F6-489D-B61D-964D8B7BA34C}"/>
              </a:ext>
            </a:extLst>
          </p:cNvPr>
          <p:cNvGrpSpPr>
            <a:grpSpLocks/>
          </p:cNvGrpSpPr>
          <p:nvPr/>
        </p:nvGrpSpPr>
        <p:grpSpPr bwMode="auto">
          <a:xfrm>
            <a:off x="1328738" y="4032250"/>
            <a:ext cx="1471612" cy="461963"/>
            <a:chOff x="837" y="2540"/>
            <a:chExt cx="927" cy="291"/>
          </a:xfrm>
        </p:grpSpPr>
        <p:sp>
          <p:nvSpPr>
            <p:cNvPr id="41" name="Line 27">
              <a:extLst>
                <a:ext uri="{FF2B5EF4-FFF2-40B4-BE49-F238E27FC236}">
                  <a16:creationId xmlns:a16="http://schemas.microsoft.com/office/drawing/2014/main" id="{6C71217B-2C4E-4A0F-9774-E3FBD6FF7D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2" name="Text Box 33">
              <a:extLst>
                <a:ext uri="{FF2B5EF4-FFF2-40B4-BE49-F238E27FC236}">
                  <a16:creationId xmlns:a16="http://schemas.microsoft.com/office/drawing/2014/main" id="{F3411BFD-96CC-4EEB-A3B3-5D243BEB7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panose="020B0604020202020204" pitchFamily="34" charset="0"/>
                </a:rPr>
                <a:t>ack0</a:t>
              </a:r>
            </a:p>
          </p:txBody>
        </p:sp>
      </p:grpSp>
      <p:sp>
        <p:nvSpPr>
          <p:cNvPr id="43" name="Text Box 45">
            <a:extLst>
              <a:ext uri="{FF2B5EF4-FFF2-40B4-BE49-F238E27FC236}">
                <a16:creationId xmlns:a16="http://schemas.microsoft.com/office/drawing/2014/main" id="{B2028BE5-D8B4-4ADE-9472-7506B95C8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713" y="5111750"/>
            <a:ext cx="1252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(a) no loss</a:t>
            </a:r>
          </a:p>
        </p:txBody>
      </p:sp>
      <p:sp>
        <p:nvSpPr>
          <p:cNvPr id="44" name="Text Box 46">
            <a:extLst>
              <a:ext uri="{FF2B5EF4-FFF2-40B4-BE49-F238E27FC236}">
                <a16:creationId xmlns:a16="http://schemas.microsoft.com/office/drawing/2014/main" id="{3F3DFEF9-CC3F-4EE8-8030-C8C51C182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8" y="1327150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u="sng">
                <a:solidFill>
                  <a:srgbClr val="000099"/>
                </a:solidFill>
                <a:latin typeface="Tahoma" panose="020B0604030504040204" pitchFamily="34" charset="0"/>
              </a:rPr>
              <a:t>sender</a:t>
            </a:r>
          </a:p>
        </p:txBody>
      </p:sp>
      <p:sp>
        <p:nvSpPr>
          <p:cNvPr id="45" name="Text Box 47">
            <a:extLst>
              <a:ext uri="{FF2B5EF4-FFF2-40B4-BE49-F238E27FC236}">
                <a16:creationId xmlns:a16="http://schemas.microsoft.com/office/drawing/2014/main" id="{24D5D747-9800-4C2C-BAC0-FC07EE560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9175" y="1322388"/>
            <a:ext cx="1071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u="sng">
                <a:solidFill>
                  <a:srgbClr val="008000"/>
                </a:solidFill>
                <a:latin typeface="Tahoma" panose="020B0604030504040204" pitchFamily="34" charset="0"/>
              </a:rPr>
              <a:t>receiver</a:t>
            </a:r>
          </a:p>
        </p:txBody>
      </p:sp>
      <p:sp>
        <p:nvSpPr>
          <p:cNvPr id="46" name="Text Box 48">
            <a:extLst>
              <a:ext uri="{FF2B5EF4-FFF2-40B4-BE49-F238E27FC236}">
                <a16:creationId xmlns:a16="http://schemas.microsoft.com/office/drawing/2014/main" id="{58709DBA-766D-4EDD-815B-5DAD799C1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0763" y="4238625"/>
            <a:ext cx="1000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pkt1</a:t>
            </a:r>
          </a:p>
        </p:txBody>
      </p:sp>
      <p:sp>
        <p:nvSpPr>
          <p:cNvPr id="47" name="Text Box 49">
            <a:extLst>
              <a:ext uri="{FF2B5EF4-FFF2-40B4-BE49-F238E27FC236}">
                <a16:creationId xmlns:a16="http://schemas.microsoft.com/office/drawing/2014/main" id="{8A877BC1-E1B1-41BD-A0E8-9E843157D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8700" y="5080000"/>
            <a:ext cx="1000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pkt0</a:t>
            </a:r>
          </a:p>
        </p:txBody>
      </p:sp>
      <p:sp>
        <p:nvSpPr>
          <p:cNvPr id="48" name="Text Box 50">
            <a:extLst>
              <a:ext uri="{FF2B5EF4-FFF2-40B4-BE49-F238E27FC236}">
                <a16:creationId xmlns:a16="http://schemas.microsoft.com/office/drawing/2014/main" id="{90B1D344-D1DF-4512-9117-C12EC6BD8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525" y="2260600"/>
            <a:ext cx="1196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ack0</a:t>
            </a:r>
          </a:p>
        </p:txBody>
      </p:sp>
      <p:sp>
        <p:nvSpPr>
          <p:cNvPr id="49" name="Text Box 51">
            <a:extLst>
              <a:ext uri="{FF2B5EF4-FFF2-40B4-BE49-F238E27FC236}">
                <a16:creationId xmlns:a16="http://schemas.microsoft.com/office/drawing/2014/main" id="{364EE895-94B0-4ADD-9FB4-08093879C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350" y="4449763"/>
            <a:ext cx="1196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ack1</a:t>
            </a:r>
          </a:p>
        </p:txBody>
      </p:sp>
      <p:sp>
        <p:nvSpPr>
          <p:cNvPr id="50" name="Text Box 52">
            <a:extLst>
              <a:ext uri="{FF2B5EF4-FFF2-40B4-BE49-F238E27FC236}">
                <a16:creationId xmlns:a16="http://schemas.microsoft.com/office/drawing/2014/main" id="{31F14E14-9094-4A17-934E-978000FA7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350" y="5275263"/>
            <a:ext cx="1196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ack0</a:t>
            </a:r>
          </a:p>
        </p:txBody>
      </p:sp>
      <p:sp>
        <p:nvSpPr>
          <p:cNvPr id="51" name="Text Box 53">
            <a:extLst>
              <a:ext uri="{FF2B5EF4-FFF2-40B4-BE49-F238E27FC236}">
                <a16:creationId xmlns:a16="http://schemas.microsoft.com/office/drawing/2014/main" id="{AD1E48FE-C2D1-4A31-8589-91DAB3DC8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2509838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ack0</a:t>
            </a:r>
          </a:p>
        </p:txBody>
      </p:sp>
      <p:sp>
        <p:nvSpPr>
          <p:cNvPr id="52" name="Text Box 54">
            <a:extLst>
              <a:ext uri="{FF2B5EF4-FFF2-40B4-BE49-F238E27FC236}">
                <a16:creationId xmlns:a16="http://schemas.microsoft.com/office/drawing/2014/main" id="{83127BAD-2143-4999-B966-A8021C059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175" y="4881563"/>
            <a:ext cx="117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pkt0</a:t>
            </a:r>
          </a:p>
        </p:txBody>
      </p:sp>
      <p:sp>
        <p:nvSpPr>
          <p:cNvPr id="53" name="Text Box 55">
            <a:extLst>
              <a:ext uri="{FF2B5EF4-FFF2-40B4-BE49-F238E27FC236}">
                <a16:creationId xmlns:a16="http://schemas.microsoft.com/office/drawing/2014/main" id="{9F621F66-7303-4926-930B-E12ED4881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175" y="2728913"/>
            <a:ext cx="117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pkt1</a:t>
            </a:r>
          </a:p>
        </p:txBody>
      </p:sp>
      <p:sp>
        <p:nvSpPr>
          <p:cNvPr id="54" name="Text Box 56">
            <a:extLst>
              <a:ext uri="{FF2B5EF4-FFF2-40B4-BE49-F238E27FC236}">
                <a16:creationId xmlns:a16="http://schemas.microsoft.com/office/drawing/2014/main" id="{A0A7A008-BF10-4E18-BE0C-9F967A3C2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4641850"/>
            <a:ext cx="1022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ack1</a:t>
            </a:r>
          </a:p>
        </p:txBody>
      </p:sp>
      <p:sp>
        <p:nvSpPr>
          <p:cNvPr id="55" name="Text Box 57">
            <a:extLst>
              <a:ext uri="{FF2B5EF4-FFF2-40B4-BE49-F238E27FC236}">
                <a16:creationId xmlns:a16="http://schemas.microsoft.com/office/drawing/2014/main" id="{3623D0DC-E5C2-471B-A0F2-AF5C17234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1063" y="1766888"/>
            <a:ext cx="117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pkt0</a:t>
            </a:r>
          </a:p>
        </p:txBody>
      </p:sp>
      <p:sp>
        <p:nvSpPr>
          <p:cNvPr id="56" name="Text Box 58">
            <a:extLst>
              <a:ext uri="{FF2B5EF4-FFF2-40B4-BE49-F238E27FC236}">
                <a16:creationId xmlns:a16="http://schemas.microsoft.com/office/drawing/2014/main" id="{457FC7E6-15E2-49F7-B8E2-841BFDD79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588" y="2049463"/>
            <a:ext cx="1000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pkt0</a:t>
            </a:r>
          </a:p>
        </p:txBody>
      </p:sp>
      <p:grpSp>
        <p:nvGrpSpPr>
          <p:cNvPr id="57" name="Group 59">
            <a:extLst>
              <a:ext uri="{FF2B5EF4-FFF2-40B4-BE49-F238E27FC236}">
                <a16:creationId xmlns:a16="http://schemas.microsoft.com/office/drawing/2014/main" id="{887FBAF2-1968-4239-963B-F66CE85F5920}"/>
              </a:ext>
            </a:extLst>
          </p:cNvPr>
          <p:cNvGrpSpPr>
            <a:grpSpLocks/>
          </p:cNvGrpSpPr>
          <p:nvPr/>
        </p:nvGrpSpPr>
        <p:grpSpPr bwMode="auto">
          <a:xfrm>
            <a:off x="5907088" y="1836738"/>
            <a:ext cx="1471612" cy="512762"/>
            <a:chOff x="850" y="1159"/>
            <a:chExt cx="927" cy="323"/>
          </a:xfrm>
        </p:grpSpPr>
        <p:sp>
          <p:nvSpPr>
            <p:cNvPr id="58" name="Line 60">
              <a:extLst>
                <a:ext uri="{FF2B5EF4-FFF2-40B4-BE49-F238E27FC236}">
                  <a16:creationId xmlns:a16="http://schemas.microsoft.com/office/drawing/2014/main" id="{87F3F32B-A2D0-43C9-855A-23A3D877D4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9" name="Text Box 61">
              <a:extLst>
                <a:ext uri="{FF2B5EF4-FFF2-40B4-BE49-F238E27FC236}">
                  <a16:creationId xmlns:a16="http://schemas.microsoft.com/office/drawing/2014/main" id="{1F4A8FEC-A7CF-4F6A-8DF1-A385B8FD7A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pkt0</a:t>
              </a:r>
            </a:p>
          </p:txBody>
        </p:sp>
      </p:grpSp>
      <p:grpSp>
        <p:nvGrpSpPr>
          <p:cNvPr id="60" name="Group 62">
            <a:extLst>
              <a:ext uri="{FF2B5EF4-FFF2-40B4-BE49-F238E27FC236}">
                <a16:creationId xmlns:a16="http://schemas.microsoft.com/office/drawing/2014/main" id="{C6DE8AA5-8D11-4742-87EC-2C6AF7439038}"/>
              </a:ext>
            </a:extLst>
          </p:cNvPr>
          <p:cNvGrpSpPr>
            <a:grpSpLocks/>
          </p:cNvGrpSpPr>
          <p:nvPr/>
        </p:nvGrpSpPr>
        <p:grpSpPr bwMode="auto">
          <a:xfrm>
            <a:off x="5900738" y="4851400"/>
            <a:ext cx="1471612" cy="487363"/>
            <a:chOff x="846" y="2253"/>
            <a:chExt cx="927" cy="307"/>
          </a:xfrm>
        </p:grpSpPr>
        <p:sp>
          <p:nvSpPr>
            <p:cNvPr id="61" name="Line 63">
              <a:extLst>
                <a:ext uri="{FF2B5EF4-FFF2-40B4-BE49-F238E27FC236}">
                  <a16:creationId xmlns:a16="http://schemas.microsoft.com/office/drawing/2014/main" id="{D97A2072-DF07-4D59-8BE0-9D4FBFEDAE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2" name="Text Box 64">
              <a:extLst>
                <a:ext uri="{FF2B5EF4-FFF2-40B4-BE49-F238E27FC236}">
                  <a16:creationId xmlns:a16="http://schemas.microsoft.com/office/drawing/2014/main" id="{99209403-2508-4694-AB59-BC82924079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pkt0</a:t>
              </a:r>
            </a:p>
          </p:txBody>
        </p:sp>
      </p:grpSp>
      <p:grpSp>
        <p:nvGrpSpPr>
          <p:cNvPr id="63" name="Group 68">
            <a:extLst>
              <a:ext uri="{FF2B5EF4-FFF2-40B4-BE49-F238E27FC236}">
                <a16:creationId xmlns:a16="http://schemas.microsoft.com/office/drawing/2014/main" id="{66AD4EA0-836F-4139-8089-F7015ACFDABD}"/>
              </a:ext>
            </a:extLst>
          </p:cNvPr>
          <p:cNvGrpSpPr>
            <a:grpSpLocks/>
          </p:cNvGrpSpPr>
          <p:nvPr/>
        </p:nvGrpSpPr>
        <p:grpSpPr bwMode="auto">
          <a:xfrm>
            <a:off x="5900738" y="4454525"/>
            <a:ext cx="1471612" cy="471488"/>
            <a:chOff x="846" y="2003"/>
            <a:chExt cx="927" cy="297"/>
          </a:xfrm>
        </p:grpSpPr>
        <p:sp>
          <p:nvSpPr>
            <p:cNvPr id="64" name="Line 69">
              <a:extLst>
                <a:ext uri="{FF2B5EF4-FFF2-40B4-BE49-F238E27FC236}">
                  <a16:creationId xmlns:a16="http://schemas.microsoft.com/office/drawing/2014/main" id="{707081E8-BED0-4653-BA92-29162B41EA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5" name="Text Box 70">
              <a:extLst>
                <a:ext uri="{FF2B5EF4-FFF2-40B4-BE49-F238E27FC236}">
                  <a16:creationId xmlns:a16="http://schemas.microsoft.com/office/drawing/2014/main" id="{7D6F68A4-3CAB-4DD7-95C4-F4F76642FA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panose="020B0604020202020204" pitchFamily="34" charset="0"/>
                </a:rPr>
                <a:t>ack1</a:t>
              </a:r>
            </a:p>
          </p:txBody>
        </p:sp>
      </p:grpSp>
      <p:grpSp>
        <p:nvGrpSpPr>
          <p:cNvPr id="66" name="Group 71">
            <a:extLst>
              <a:ext uri="{FF2B5EF4-FFF2-40B4-BE49-F238E27FC236}">
                <a16:creationId xmlns:a16="http://schemas.microsoft.com/office/drawing/2014/main" id="{DFDA282A-2F0E-4671-8C8D-0B8EAB17F8C7}"/>
              </a:ext>
            </a:extLst>
          </p:cNvPr>
          <p:cNvGrpSpPr>
            <a:grpSpLocks/>
          </p:cNvGrpSpPr>
          <p:nvPr/>
        </p:nvGrpSpPr>
        <p:grpSpPr bwMode="auto">
          <a:xfrm>
            <a:off x="5892800" y="2336800"/>
            <a:ext cx="1471613" cy="455613"/>
            <a:chOff x="841" y="1474"/>
            <a:chExt cx="927" cy="287"/>
          </a:xfrm>
        </p:grpSpPr>
        <p:sp>
          <p:nvSpPr>
            <p:cNvPr id="67" name="Line 72">
              <a:extLst>
                <a:ext uri="{FF2B5EF4-FFF2-40B4-BE49-F238E27FC236}">
                  <a16:creationId xmlns:a16="http://schemas.microsoft.com/office/drawing/2014/main" id="{3994AB91-2808-4657-9DF5-32AA964C04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" name="Text Box 73">
              <a:extLst>
                <a:ext uri="{FF2B5EF4-FFF2-40B4-BE49-F238E27FC236}">
                  <a16:creationId xmlns:a16="http://schemas.microsoft.com/office/drawing/2014/main" id="{5BCCF379-6FFB-4D19-BE6B-6902E22C2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panose="020B0604020202020204" pitchFamily="34" charset="0"/>
                </a:rPr>
                <a:t>ack0</a:t>
              </a:r>
            </a:p>
          </p:txBody>
        </p:sp>
      </p:grpSp>
      <p:grpSp>
        <p:nvGrpSpPr>
          <p:cNvPr id="69" name="Group 74">
            <a:extLst>
              <a:ext uri="{FF2B5EF4-FFF2-40B4-BE49-F238E27FC236}">
                <a16:creationId xmlns:a16="http://schemas.microsoft.com/office/drawing/2014/main" id="{298F104C-24E9-48D7-AE20-4BBA8E6EB900}"/>
              </a:ext>
            </a:extLst>
          </p:cNvPr>
          <p:cNvGrpSpPr>
            <a:grpSpLocks/>
          </p:cNvGrpSpPr>
          <p:nvPr/>
        </p:nvGrpSpPr>
        <p:grpSpPr bwMode="auto">
          <a:xfrm>
            <a:off x="5886450" y="5302250"/>
            <a:ext cx="1471613" cy="466725"/>
            <a:chOff x="837" y="2537"/>
            <a:chExt cx="927" cy="294"/>
          </a:xfrm>
        </p:grpSpPr>
        <p:sp>
          <p:nvSpPr>
            <p:cNvPr id="70" name="Line 75">
              <a:extLst>
                <a:ext uri="{FF2B5EF4-FFF2-40B4-BE49-F238E27FC236}">
                  <a16:creationId xmlns:a16="http://schemas.microsoft.com/office/drawing/2014/main" id="{C80CA840-1CB2-4B89-89A5-61BBF0AE36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1" name="Text Box 76">
              <a:extLst>
                <a:ext uri="{FF2B5EF4-FFF2-40B4-BE49-F238E27FC236}">
                  <a16:creationId xmlns:a16="http://schemas.microsoft.com/office/drawing/2014/main" id="{F873033C-4347-44D5-92BB-7452F4541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1" y="2537"/>
              <a:ext cx="3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Tahoma" panose="020B0604030504040204" pitchFamily="34" charset="0"/>
                </a:rPr>
                <a:t>ack0</a:t>
              </a:r>
            </a:p>
          </p:txBody>
        </p:sp>
      </p:grpSp>
      <p:sp>
        <p:nvSpPr>
          <p:cNvPr id="72" name="Text Box 78">
            <a:extLst>
              <a:ext uri="{FF2B5EF4-FFF2-40B4-BE49-F238E27FC236}">
                <a16:creationId xmlns:a16="http://schemas.microsoft.com/office/drawing/2014/main" id="{AAFF5B2D-97ED-487C-972E-95D969DB7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0113" y="6019800"/>
            <a:ext cx="1671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(b) packet loss</a:t>
            </a:r>
          </a:p>
        </p:txBody>
      </p:sp>
      <p:grpSp>
        <p:nvGrpSpPr>
          <p:cNvPr id="73" name="Group 81">
            <a:extLst>
              <a:ext uri="{FF2B5EF4-FFF2-40B4-BE49-F238E27FC236}">
                <a16:creationId xmlns:a16="http://schemas.microsoft.com/office/drawing/2014/main" id="{B831C6FF-0EC2-4EF2-9C07-614A1C6CE329}"/>
              </a:ext>
            </a:extLst>
          </p:cNvPr>
          <p:cNvGrpSpPr>
            <a:grpSpLocks/>
          </p:cNvGrpSpPr>
          <p:nvPr/>
        </p:nvGrpSpPr>
        <p:grpSpPr bwMode="auto">
          <a:xfrm>
            <a:off x="5915025" y="2711450"/>
            <a:ext cx="1157288" cy="738188"/>
            <a:chOff x="3726" y="1687"/>
            <a:chExt cx="729" cy="465"/>
          </a:xfrm>
        </p:grpSpPr>
        <p:sp>
          <p:nvSpPr>
            <p:cNvPr id="74" name="Line 66">
              <a:extLst>
                <a:ext uri="{FF2B5EF4-FFF2-40B4-BE49-F238E27FC236}">
                  <a16:creationId xmlns:a16="http://schemas.microsoft.com/office/drawing/2014/main" id="{B3206C60-8E82-4C5A-893F-24D75BEC3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6" y="1780"/>
              <a:ext cx="548" cy="14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5" name="Text Box 67">
              <a:extLst>
                <a:ext uri="{FF2B5EF4-FFF2-40B4-BE49-F238E27FC236}">
                  <a16:creationId xmlns:a16="http://schemas.microsoft.com/office/drawing/2014/main" id="{8D85B8D4-6B77-48B4-8774-835032778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5" y="1687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pkt1</a:t>
              </a:r>
            </a:p>
          </p:txBody>
        </p:sp>
        <p:sp>
          <p:nvSpPr>
            <p:cNvPr id="76" name="Text Box 79">
              <a:extLst>
                <a:ext uri="{FF2B5EF4-FFF2-40B4-BE49-F238E27FC236}">
                  <a16:creationId xmlns:a16="http://schemas.microsoft.com/office/drawing/2014/main" id="{47A695FD-1840-4196-8DC8-36EFB627C2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5" y="1808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Tahoma" panose="020B0604030504040204" pitchFamily="34" charset="0"/>
                </a:rPr>
                <a:t>X</a:t>
              </a:r>
            </a:p>
          </p:txBody>
        </p:sp>
        <p:sp>
          <p:nvSpPr>
            <p:cNvPr id="77" name="Text Box 80">
              <a:extLst>
                <a:ext uri="{FF2B5EF4-FFF2-40B4-BE49-F238E27FC236}">
                  <a16:creationId xmlns:a16="http://schemas.microsoft.com/office/drawing/2014/main" id="{84BD1C1F-3354-402F-BDD1-5DE809B7C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6" y="1940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rgbClr val="FF0000"/>
                  </a:solidFill>
                  <a:latin typeface="Tahoma" panose="020B0604030504040204" pitchFamily="34" charset="0"/>
                </a:rPr>
                <a:t>loss</a:t>
              </a:r>
            </a:p>
          </p:txBody>
        </p:sp>
      </p:grpSp>
      <p:grpSp>
        <p:nvGrpSpPr>
          <p:cNvPr id="78" name="Group 86">
            <a:extLst>
              <a:ext uri="{FF2B5EF4-FFF2-40B4-BE49-F238E27FC236}">
                <a16:creationId xmlns:a16="http://schemas.microsoft.com/office/drawing/2014/main" id="{A0C6B4AC-23D8-4521-93EF-9CD77D0C8688}"/>
              </a:ext>
            </a:extLst>
          </p:cNvPr>
          <p:cNvGrpSpPr>
            <a:grpSpLocks/>
          </p:cNvGrpSpPr>
          <p:nvPr/>
        </p:nvGrpSpPr>
        <p:grpSpPr bwMode="auto">
          <a:xfrm>
            <a:off x="5795963" y="3014663"/>
            <a:ext cx="122237" cy="1033462"/>
            <a:chOff x="3651" y="1878"/>
            <a:chExt cx="78" cy="963"/>
          </a:xfrm>
        </p:grpSpPr>
        <p:sp>
          <p:nvSpPr>
            <p:cNvPr id="79" name="Line 82">
              <a:extLst>
                <a:ext uri="{FF2B5EF4-FFF2-40B4-BE49-F238E27FC236}">
                  <a16:creationId xmlns:a16="http://schemas.microsoft.com/office/drawing/2014/main" id="{034C4BA0-DE37-4744-BA9C-68438B3B33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80" name="Line 84">
              <a:extLst>
                <a:ext uri="{FF2B5EF4-FFF2-40B4-BE49-F238E27FC236}">
                  <a16:creationId xmlns:a16="http://schemas.microsoft.com/office/drawing/2014/main" id="{1B8DA6B8-D423-4C84-8CB7-D122AC0C55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81" name="Line 85">
              <a:extLst>
                <a:ext uri="{FF2B5EF4-FFF2-40B4-BE49-F238E27FC236}">
                  <a16:creationId xmlns:a16="http://schemas.microsoft.com/office/drawing/2014/main" id="{4A550378-5C92-492C-8AB4-110E13087B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82" name="Group 88">
            <a:extLst>
              <a:ext uri="{FF2B5EF4-FFF2-40B4-BE49-F238E27FC236}">
                <a16:creationId xmlns:a16="http://schemas.microsoft.com/office/drawing/2014/main" id="{91AED40C-3255-4786-A8C9-41B33068C2DC}"/>
              </a:ext>
            </a:extLst>
          </p:cNvPr>
          <p:cNvGrpSpPr>
            <a:grpSpLocks/>
          </p:cNvGrpSpPr>
          <p:nvPr/>
        </p:nvGrpSpPr>
        <p:grpSpPr bwMode="auto">
          <a:xfrm>
            <a:off x="5924550" y="4003675"/>
            <a:ext cx="1471613" cy="504825"/>
            <a:chOff x="855" y="1710"/>
            <a:chExt cx="927" cy="318"/>
          </a:xfrm>
        </p:grpSpPr>
        <p:sp>
          <p:nvSpPr>
            <p:cNvPr id="83" name="Line 89">
              <a:extLst>
                <a:ext uri="{FF2B5EF4-FFF2-40B4-BE49-F238E27FC236}">
                  <a16:creationId xmlns:a16="http://schemas.microsoft.com/office/drawing/2014/main" id="{CD0AD84E-A9D6-4D87-878C-6574BE95A1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84" name="Text Box 90">
              <a:extLst>
                <a:ext uri="{FF2B5EF4-FFF2-40B4-BE49-F238E27FC236}">
                  <a16:creationId xmlns:a16="http://schemas.microsoft.com/office/drawing/2014/main" id="{E2DDC951-AEC5-49EF-965E-0B33E4579D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pkt1</a:t>
              </a:r>
            </a:p>
          </p:txBody>
        </p:sp>
      </p:grpSp>
      <p:grpSp>
        <p:nvGrpSpPr>
          <p:cNvPr id="85" name="Group 92">
            <a:extLst>
              <a:ext uri="{FF2B5EF4-FFF2-40B4-BE49-F238E27FC236}">
                <a16:creationId xmlns:a16="http://schemas.microsoft.com/office/drawing/2014/main" id="{4DD33715-67D4-460C-B14C-7CEE2394BE84}"/>
              </a:ext>
            </a:extLst>
          </p:cNvPr>
          <p:cNvGrpSpPr>
            <a:grpSpLocks/>
          </p:cNvGrpSpPr>
          <p:nvPr/>
        </p:nvGrpSpPr>
        <p:grpSpPr bwMode="auto">
          <a:xfrm>
            <a:off x="4492625" y="3627438"/>
            <a:ext cx="1377950" cy="731837"/>
            <a:chOff x="2802" y="2348"/>
            <a:chExt cx="868" cy="461"/>
          </a:xfrm>
        </p:grpSpPr>
        <p:pic>
          <p:nvPicPr>
            <p:cNvPr id="86" name="Picture 87" descr="alarm_clock_ringing">
              <a:extLst>
                <a:ext uri="{FF2B5EF4-FFF2-40B4-BE49-F238E27FC236}">
                  <a16:creationId xmlns:a16="http://schemas.microsoft.com/office/drawing/2014/main" id="{620C8703-47E1-4364-97EC-04DB8407BC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Text Box 91">
              <a:extLst>
                <a:ext uri="{FF2B5EF4-FFF2-40B4-BE49-F238E27FC236}">
                  <a16:creationId xmlns:a16="http://schemas.microsoft.com/office/drawing/2014/main" id="{23F5642D-E98D-4142-97F6-49A1C043F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solidFill>
                    <a:srgbClr val="FF0000"/>
                  </a:solidFill>
                  <a:latin typeface="Tahoma" panose="020B0604030504040204" pitchFamily="34" charset="0"/>
                </a:rPr>
                <a:t>timeout</a:t>
              </a:r>
            </a:p>
            <a:p>
              <a:pPr algn="r"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resend pkt1</a:t>
              </a: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232D92A8-CBEB-4670-838B-919D679B825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89" name="Slide Number Placeholder 3">
            <a:extLst>
              <a:ext uri="{FF2B5EF4-FFF2-40B4-BE49-F238E27FC236}">
                <a16:creationId xmlns:a16="http://schemas.microsoft.com/office/drawing/2014/main" id="{79C704F6-535D-41F8-80FE-B1C232C8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76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0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500"/>
                            </p:stCondLst>
                            <p:childTnLst>
                              <p:par>
                                <p:cTn id="1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9" grpId="0"/>
      <p:bldP spid="20" grpId="0"/>
      <p:bldP spid="21" grpId="0"/>
      <p:bldP spid="22" grpId="0"/>
      <p:bldP spid="47" grpId="0"/>
      <p:bldP spid="48" grpId="0"/>
      <p:bldP spid="49" grpId="0"/>
      <p:bldP spid="51" grpId="0"/>
      <p:bldP spid="52" grpId="0"/>
      <p:bldP spid="53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436563" y="609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rdt3.0 in action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2" name="Text Box 6">
            <a:extLst>
              <a:ext uri="{FF2B5EF4-FFF2-40B4-BE49-F238E27FC236}">
                <a16:creationId xmlns:a16="http://schemas.microsoft.com/office/drawing/2014/main" id="{BDC95DF3-3904-4A24-AF58-6DE2591F2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25" y="2713038"/>
            <a:ext cx="1000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pkt1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8CF8A8FF-1459-4348-8433-32D7D9F84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25" y="2938463"/>
            <a:ext cx="1196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ack1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0EC63365-85DE-4EF9-8DB0-FF37FABB7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75" y="4129088"/>
            <a:ext cx="1568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(detect duplicate)</a:t>
            </a:r>
          </a:p>
        </p:txBody>
      </p:sp>
      <p:grpSp>
        <p:nvGrpSpPr>
          <p:cNvPr id="15" name="Group 23">
            <a:extLst>
              <a:ext uri="{FF2B5EF4-FFF2-40B4-BE49-F238E27FC236}">
                <a16:creationId xmlns:a16="http://schemas.microsoft.com/office/drawing/2014/main" id="{69AABF15-A442-4D46-AC0D-12AD17C7BBC1}"/>
              </a:ext>
            </a:extLst>
          </p:cNvPr>
          <p:cNvGrpSpPr>
            <a:grpSpLocks/>
          </p:cNvGrpSpPr>
          <p:nvPr/>
        </p:nvGrpSpPr>
        <p:grpSpPr bwMode="auto">
          <a:xfrm>
            <a:off x="1423988" y="2486025"/>
            <a:ext cx="1471612" cy="504825"/>
            <a:chOff x="855" y="1710"/>
            <a:chExt cx="927" cy="318"/>
          </a:xfrm>
        </p:grpSpPr>
        <p:sp>
          <p:nvSpPr>
            <p:cNvPr id="16" name="Line 24">
              <a:extLst>
                <a:ext uri="{FF2B5EF4-FFF2-40B4-BE49-F238E27FC236}">
                  <a16:creationId xmlns:a16="http://schemas.microsoft.com/office/drawing/2014/main" id="{A70929EF-F29C-4852-8A16-D2915A9842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7" name="Text Box 25">
              <a:extLst>
                <a:ext uri="{FF2B5EF4-FFF2-40B4-BE49-F238E27FC236}">
                  <a16:creationId xmlns:a16="http://schemas.microsoft.com/office/drawing/2014/main" id="{2CA09D69-D292-4AFA-A982-0AC78875E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pkt1</a:t>
              </a:r>
            </a:p>
          </p:txBody>
        </p:sp>
      </p:grpSp>
      <p:sp>
        <p:nvSpPr>
          <p:cNvPr id="18" name="Text Box 36">
            <a:extLst>
              <a:ext uri="{FF2B5EF4-FFF2-40B4-BE49-F238E27FC236}">
                <a16:creationId xmlns:a16="http://schemas.microsoft.com/office/drawing/2014/main" id="{05B777E4-738D-49AA-977A-566A9AA1F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563" y="1104900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u="sng">
                <a:solidFill>
                  <a:srgbClr val="000099"/>
                </a:solidFill>
                <a:latin typeface="Tahoma" panose="020B0604030504040204" pitchFamily="34" charset="0"/>
              </a:rPr>
              <a:t>sender</a:t>
            </a:r>
          </a:p>
        </p:txBody>
      </p:sp>
      <p:sp>
        <p:nvSpPr>
          <p:cNvPr id="19" name="Text Box 37">
            <a:extLst>
              <a:ext uri="{FF2B5EF4-FFF2-40B4-BE49-F238E27FC236}">
                <a16:creationId xmlns:a16="http://schemas.microsoft.com/office/drawing/2014/main" id="{4E4AB965-8F37-46BE-A5CF-ADCD5ED80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550" y="1100138"/>
            <a:ext cx="1071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u="sng">
                <a:solidFill>
                  <a:srgbClr val="008000"/>
                </a:solidFill>
                <a:latin typeface="Tahoma" panose="020B0604030504040204" pitchFamily="34" charset="0"/>
              </a:rPr>
              <a:t>receiver</a:t>
            </a:r>
          </a:p>
        </p:txBody>
      </p:sp>
      <p:sp>
        <p:nvSpPr>
          <p:cNvPr id="20" name="Text Box 38">
            <a:extLst>
              <a:ext uri="{FF2B5EF4-FFF2-40B4-BE49-F238E27FC236}">
                <a16:creationId xmlns:a16="http://schemas.microsoft.com/office/drawing/2014/main" id="{3BECB6A6-1A70-4977-9E04-E69A30845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0" y="3860800"/>
            <a:ext cx="1000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pkt1</a:t>
            </a:r>
          </a:p>
        </p:txBody>
      </p:sp>
      <p:sp>
        <p:nvSpPr>
          <p:cNvPr id="21" name="Text Box 39">
            <a:extLst>
              <a:ext uri="{FF2B5EF4-FFF2-40B4-BE49-F238E27FC236}">
                <a16:creationId xmlns:a16="http://schemas.microsoft.com/office/drawing/2014/main" id="{804F209D-3FD4-4010-9972-A2B4B866C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6075" y="4857750"/>
            <a:ext cx="1000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pkt0</a:t>
            </a:r>
          </a:p>
        </p:txBody>
      </p:sp>
      <p:sp>
        <p:nvSpPr>
          <p:cNvPr id="22" name="Text Box 40">
            <a:extLst>
              <a:ext uri="{FF2B5EF4-FFF2-40B4-BE49-F238E27FC236}">
                <a16:creationId xmlns:a16="http://schemas.microsoft.com/office/drawing/2014/main" id="{E8023DF2-2DFE-48B9-8347-B0F85FA51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2900" y="2038350"/>
            <a:ext cx="1196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ack0</a:t>
            </a:r>
          </a:p>
        </p:txBody>
      </p:sp>
      <p:sp>
        <p:nvSpPr>
          <p:cNvPr id="23" name="Text Box 41">
            <a:extLst>
              <a:ext uri="{FF2B5EF4-FFF2-40B4-BE49-F238E27FC236}">
                <a16:creationId xmlns:a16="http://schemas.microsoft.com/office/drawing/2014/main" id="{3B7EA638-0303-407E-9E47-921D5B13D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950" y="4283075"/>
            <a:ext cx="1196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ack1</a:t>
            </a:r>
          </a:p>
        </p:txBody>
      </p:sp>
      <p:sp>
        <p:nvSpPr>
          <p:cNvPr id="24" name="Text Box 42">
            <a:extLst>
              <a:ext uri="{FF2B5EF4-FFF2-40B4-BE49-F238E27FC236}">
                <a16:creationId xmlns:a16="http://schemas.microsoft.com/office/drawing/2014/main" id="{733F763E-C46A-4196-9E43-9DB8C27D4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5053013"/>
            <a:ext cx="1196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ack0</a:t>
            </a:r>
          </a:p>
        </p:txBody>
      </p:sp>
      <p:sp>
        <p:nvSpPr>
          <p:cNvPr id="25" name="Text Box 43">
            <a:extLst>
              <a:ext uri="{FF2B5EF4-FFF2-40B4-BE49-F238E27FC236}">
                <a16:creationId xmlns:a16="http://schemas.microsoft.com/office/drawing/2014/main" id="{26CE30E4-3287-40F4-9B0D-4ADCFFD01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2287588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ack0</a:t>
            </a:r>
          </a:p>
        </p:txBody>
      </p:sp>
      <p:sp>
        <p:nvSpPr>
          <p:cNvPr id="26" name="Text Box 44">
            <a:extLst>
              <a:ext uri="{FF2B5EF4-FFF2-40B4-BE49-F238E27FC236}">
                <a16:creationId xmlns:a16="http://schemas.microsoft.com/office/drawing/2014/main" id="{DE6C9AD8-5130-47FB-9DD7-5CCBBD331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" y="4659313"/>
            <a:ext cx="117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pkt0</a:t>
            </a:r>
          </a:p>
        </p:txBody>
      </p:sp>
      <p:sp>
        <p:nvSpPr>
          <p:cNvPr id="27" name="Text Box 45">
            <a:extLst>
              <a:ext uri="{FF2B5EF4-FFF2-40B4-BE49-F238E27FC236}">
                <a16:creationId xmlns:a16="http://schemas.microsoft.com/office/drawing/2014/main" id="{72E56982-A9B2-483E-8E70-CFA75BFE9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" y="2506663"/>
            <a:ext cx="117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pkt1</a:t>
            </a:r>
          </a:p>
        </p:txBody>
      </p:sp>
      <p:sp>
        <p:nvSpPr>
          <p:cNvPr id="28" name="Text Box 46">
            <a:extLst>
              <a:ext uri="{FF2B5EF4-FFF2-40B4-BE49-F238E27FC236}">
                <a16:creationId xmlns:a16="http://schemas.microsoft.com/office/drawing/2014/main" id="{83939992-7554-4A4B-AFFA-DB0867555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13" y="4419600"/>
            <a:ext cx="1022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ack1</a:t>
            </a:r>
          </a:p>
        </p:txBody>
      </p:sp>
      <p:sp>
        <p:nvSpPr>
          <p:cNvPr id="29" name="Text Box 47">
            <a:extLst>
              <a:ext uri="{FF2B5EF4-FFF2-40B4-BE49-F238E27FC236}">
                <a16:creationId xmlns:a16="http://schemas.microsoft.com/office/drawing/2014/main" id="{9CB8CEE3-A481-4632-A53C-32FFE1890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8" y="1544638"/>
            <a:ext cx="117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pkt0</a:t>
            </a:r>
          </a:p>
        </p:txBody>
      </p:sp>
      <p:sp>
        <p:nvSpPr>
          <p:cNvPr id="30" name="Text Box 48">
            <a:extLst>
              <a:ext uri="{FF2B5EF4-FFF2-40B4-BE49-F238E27FC236}">
                <a16:creationId xmlns:a16="http://schemas.microsoft.com/office/drawing/2014/main" id="{115E2314-E600-49C6-910C-9D3AB2ADF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4963" y="1827213"/>
            <a:ext cx="1000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pkt0</a:t>
            </a:r>
          </a:p>
        </p:txBody>
      </p:sp>
      <p:grpSp>
        <p:nvGrpSpPr>
          <p:cNvPr id="31" name="Group 49">
            <a:extLst>
              <a:ext uri="{FF2B5EF4-FFF2-40B4-BE49-F238E27FC236}">
                <a16:creationId xmlns:a16="http://schemas.microsoft.com/office/drawing/2014/main" id="{E4CCEA39-D5B1-4236-BF14-93BB3DE10D00}"/>
              </a:ext>
            </a:extLst>
          </p:cNvPr>
          <p:cNvGrpSpPr>
            <a:grpSpLocks/>
          </p:cNvGrpSpPr>
          <p:nvPr/>
        </p:nvGrpSpPr>
        <p:grpSpPr bwMode="auto">
          <a:xfrm>
            <a:off x="1414463" y="1614488"/>
            <a:ext cx="1471612" cy="512762"/>
            <a:chOff x="850" y="1159"/>
            <a:chExt cx="927" cy="323"/>
          </a:xfrm>
        </p:grpSpPr>
        <p:sp>
          <p:nvSpPr>
            <p:cNvPr id="32" name="Line 50">
              <a:extLst>
                <a:ext uri="{FF2B5EF4-FFF2-40B4-BE49-F238E27FC236}">
                  <a16:creationId xmlns:a16="http://schemas.microsoft.com/office/drawing/2014/main" id="{A6287FDD-3BA5-4AD0-9449-822CAF1F1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3" name="Text Box 51">
              <a:extLst>
                <a:ext uri="{FF2B5EF4-FFF2-40B4-BE49-F238E27FC236}">
                  <a16:creationId xmlns:a16="http://schemas.microsoft.com/office/drawing/2014/main" id="{16F90B3C-D8CF-45D0-8857-17EE1BA6D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pkt0</a:t>
              </a:r>
            </a:p>
          </p:txBody>
        </p:sp>
      </p:grpSp>
      <p:grpSp>
        <p:nvGrpSpPr>
          <p:cNvPr id="34" name="Group 52">
            <a:extLst>
              <a:ext uri="{FF2B5EF4-FFF2-40B4-BE49-F238E27FC236}">
                <a16:creationId xmlns:a16="http://schemas.microsoft.com/office/drawing/2014/main" id="{957BC00D-ED95-48D9-9D27-29701580C9C0}"/>
              </a:ext>
            </a:extLst>
          </p:cNvPr>
          <p:cNvGrpSpPr>
            <a:grpSpLocks/>
          </p:cNvGrpSpPr>
          <p:nvPr/>
        </p:nvGrpSpPr>
        <p:grpSpPr bwMode="auto">
          <a:xfrm>
            <a:off x="1408113" y="4629150"/>
            <a:ext cx="1471612" cy="487363"/>
            <a:chOff x="846" y="2253"/>
            <a:chExt cx="927" cy="307"/>
          </a:xfrm>
        </p:grpSpPr>
        <p:sp>
          <p:nvSpPr>
            <p:cNvPr id="35" name="Line 53">
              <a:extLst>
                <a:ext uri="{FF2B5EF4-FFF2-40B4-BE49-F238E27FC236}">
                  <a16:creationId xmlns:a16="http://schemas.microsoft.com/office/drawing/2014/main" id="{3276651E-DA5C-47A2-B78E-6D19E3636D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6" name="Text Box 54">
              <a:extLst>
                <a:ext uri="{FF2B5EF4-FFF2-40B4-BE49-F238E27FC236}">
                  <a16:creationId xmlns:a16="http://schemas.microsoft.com/office/drawing/2014/main" id="{461E1D6F-306D-4A1F-80F0-6D8155AE08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pkt0</a:t>
              </a:r>
            </a:p>
          </p:txBody>
        </p:sp>
      </p:grpSp>
      <p:grpSp>
        <p:nvGrpSpPr>
          <p:cNvPr id="37" name="Group 55">
            <a:extLst>
              <a:ext uri="{FF2B5EF4-FFF2-40B4-BE49-F238E27FC236}">
                <a16:creationId xmlns:a16="http://schemas.microsoft.com/office/drawing/2014/main" id="{F71D2EF7-19A7-4A11-8C22-9EB3EADCA356}"/>
              </a:ext>
            </a:extLst>
          </p:cNvPr>
          <p:cNvGrpSpPr>
            <a:grpSpLocks/>
          </p:cNvGrpSpPr>
          <p:nvPr/>
        </p:nvGrpSpPr>
        <p:grpSpPr bwMode="auto">
          <a:xfrm>
            <a:off x="1408113" y="4232275"/>
            <a:ext cx="1471612" cy="471488"/>
            <a:chOff x="846" y="2003"/>
            <a:chExt cx="927" cy="297"/>
          </a:xfrm>
        </p:grpSpPr>
        <p:sp>
          <p:nvSpPr>
            <p:cNvPr id="38" name="Line 56">
              <a:extLst>
                <a:ext uri="{FF2B5EF4-FFF2-40B4-BE49-F238E27FC236}">
                  <a16:creationId xmlns:a16="http://schemas.microsoft.com/office/drawing/2014/main" id="{EE0D77A4-6DB5-479A-93CB-50F231C9F5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9" name="Text Box 57">
              <a:extLst>
                <a:ext uri="{FF2B5EF4-FFF2-40B4-BE49-F238E27FC236}">
                  <a16:creationId xmlns:a16="http://schemas.microsoft.com/office/drawing/2014/main" id="{B58616F2-A370-40F1-9A78-978F4E083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panose="020B0604020202020204" pitchFamily="34" charset="0"/>
                </a:rPr>
                <a:t>ack1</a:t>
              </a:r>
            </a:p>
          </p:txBody>
        </p:sp>
      </p:grpSp>
      <p:grpSp>
        <p:nvGrpSpPr>
          <p:cNvPr id="40" name="Group 58">
            <a:extLst>
              <a:ext uri="{FF2B5EF4-FFF2-40B4-BE49-F238E27FC236}">
                <a16:creationId xmlns:a16="http://schemas.microsoft.com/office/drawing/2014/main" id="{1D080F18-F01D-4B6D-A157-3AD2D829119B}"/>
              </a:ext>
            </a:extLst>
          </p:cNvPr>
          <p:cNvGrpSpPr>
            <a:grpSpLocks/>
          </p:cNvGrpSpPr>
          <p:nvPr/>
        </p:nvGrpSpPr>
        <p:grpSpPr bwMode="auto">
          <a:xfrm>
            <a:off x="1400175" y="2114550"/>
            <a:ext cx="1471613" cy="455613"/>
            <a:chOff x="841" y="1474"/>
            <a:chExt cx="927" cy="287"/>
          </a:xfrm>
        </p:grpSpPr>
        <p:sp>
          <p:nvSpPr>
            <p:cNvPr id="41" name="Line 59">
              <a:extLst>
                <a:ext uri="{FF2B5EF4-FFF2-40B4-BE49-F238E27FC236}">
                  <a16:creationId xmlns:a16="http://schemas.microsoft.com/office/drawing/2014/main" id="{C114DE6B-CDA9-4D30-943B-15ACAF0D2F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2" name="Text Box 60">
              <a:extLst>
                <a:ext uri="{FF2B5EF4-FFF2-40B4-BE49-F238E27FC236}">
                  <a16:creationId xmlns:a16="http://schemas.microsoft.com/office/drawing/2014/main" id="{52598A13-F65A-4883-AFA9-86A5AD1E92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panose="020B0604020202020204" pitchFamily="34" charset="0"/>
                </a:rPr>
                <a:t>ack0</a:t>
              </a:r>
            </a:p>
          </p:txBody>
        </p:sp>
      </p:grpSp>
      <p:grpSp>
        <p:nvGrpSpPr>
          <p:cNvPr id="43" name="Group 61">
            <a:extLst>
              <a:ext uri="{FF2B5EF4-FFF2-40B4-BE49-F238E27FC236}">
                <a16:creationId xmlns:a16="http://schemas.microsoft.com/office/drawing/2014/main" id="{3C3AD396-967A-4201-9A5A-C478808DAAA4}"/>
              </a:ext>
            </a:extLst>
          </p:cNvPr>
          <p:cNvGrpSpPr>
            <a:grpSpLocks/>
          </p:cNvGrpSpPr>
          <p:nvPr/>
        </p:nvGrpSpPr>
        <p:grpSpPr bwMode="auto">
          <a:xfrm>
            <a:off x="1393825" y="5084763"/>
            <a:ext cx="1471613" cy="461962"/>
            <a:chOff x="837" y="2540"/>
            <a:chExt cx="927" cy="291"/>
          </a:xfrm>
        </p:grpSpPr>
        <p:sp>
          <p:nvSpPr>
            <p:cNvPr id="44" name="Line 62">
              <a:extLst>
                <a:ext uri="{FF2B5EF4-FFF2-40B4-BE49-F238E27FC236}">
                  <a16:creationId xmlns:a16="http://schemas.microsoft.com/office/drawing/2014/main" id="{5EFC5ECE-609E-4055-BF0E-3ED2AB34AE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5" name="Text Box 63">
              <a:extLst>
                <a:ext uri="{FF2B5EF4-FFF2-40B4-BE49-F238E27FC236}">
                  <a16:creationId xmlns:a16="http://schemas.microsoft.com/office/drawing/2014/main" id="{6C0EFAFD-FD24-4049-B2D1-B2A06E939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panose="020B0604020202020204" pitchFamily="34" charset="0"/>
                </a:rPr>
                <a:t>ack0</a:t>
              </a:r>
            </a:p>
          </p:txBody>
        </p:sp>
      </p:grpSp>
      <p:sp>
        <p:nvSpPr>
          <p:cNvPr id="46" name="Text Box 64">
            <a:extLst>
              <a:ext uri="{FF2B5EF4-FFF2-40B4-BE49-F238E27FC236}">
                <a16:creationId xmlns:a16="http://schemas.microsoft.com/office/drawing/2014/main" id="{95D57B34-69BB-424B-8506-C58AB8EFE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213" y="5797550"/>
            <a:ext cx="1393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(c) ACK loss</a:t>
            </a:r>
          </a:p>
        </p:txBody>
      </p:sp>
      <p:grpSp>
        <p:nvGrpSpPr>
          <p:cNvPr id="47" name="Group 81">
            <a:extLst>
              <a:ext uri="{FF2B5EF4-FFF2-40B4-BE49-F238E27FC236}">
                <a16:creationId xmlns:a16="http://schemas.microsoft.com/office/drawing/2014/main" id="{B56C8F13-7015-40D9-A06C-51C4F728300A}"/>
              </a:ext>
            </a:extLst>
          </p:cNvPr>
          <p:cNvGrpSpPr>
            <a:grpSpLocks/>
          </p:cNvGrpSpPr>
          <p:nvPr/>
        </p:nvGrpSpPr>
        <p:grpSpPr bwMode="auto">
          <a:xfrm>
            <a:off x="1679575" y="2886075"/>
            <a:ext cx="1212850" cy="719138"/>
            <a:chOff x="1324" y="1931"/>
            <a:chExt cx="764" cy="453"/>
          </a:xfrm>
        </p:grpSpPr>
        <p:sp>
          <p:nvSpPr>
            <p:cNvPr id="48" name="Line 27">
              <a:extLst>
                <a:ext uri="{FF2B5EF4-FFF2-40B4-BE49-F238E27FC236}">
                  <a16:creationId xmlns:a16="http://schemas.microsoft.com/office/drawing/2014/main" id="{9DD70791-7AA6-4018-87E8-CFCB3EFC86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4" y="2031"/>
              <a:ext cx="574" cy="13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9" name="Text Box 28">
              <a:extLst>
                <a:ext uri="{FF2B5EF4-FFF2-40B4-BE49-F238E27FC236}">
                  <a16:creationId xmlns:a16="http://schemas.microsoft.com/office/drawing/2014/main" id="{4F4E1B6E-F83D-4F9F-A521-10CFE3AA70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6" y="1931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panose="020B0604020202020204" pitchFamily="34" charset="0"/>
                </a:rPr>
                <a:t>ack1</a:t>
              </a:r>
            </a:p>
          </p:txBody>
        </p:sp>
        <p:sp>
          <p:nvSpPr>
            <p:cNvPr id="50" name="Text Box 68">
              <a:extLst>
                <a:ext uri="{FF2B5EF4-FFF2-40B4-BE49-F238E27FC236}">
                  <a16:creationId xmlns:a16="http://schemas.microsoft.com/office/drawing/2014/main" id="{03A11FCF-29C7-475F-9CAC-240B89861E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2040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Tahoma" panose="020B0604030504040204" pitchFamily="34" charset="0"/>
                </a:rPr>
                <a:t>X</a:t>
              </a:r>
            </a:p>
          </p:txBody>
        </p:sp>
        <p:sp>
          <p:nvSpPr>
            <p:cNvPr id="51" name="Text Box 69">
              <a:extLst>
                <a:ext uri="{FF2B5EF4-FFF2-40B4-BE49-F238E27FC236}">
                  <a16:creationId xmlns:a16="http://schemas.microsoft.com/office/drawing/2014/main" id="{3CBC372A-0E8F-4492-81D5-5DB7318917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4" y="2172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rgbClr val="FF0000"/>
                  </a:solidFill>
                  <a:latin typeface="Tahoma" panose="020B0604030504040204" pitchFamily="34" charset="0"/>
                </a:rPr>
                <a:t>loss</a:t>
              </a:r>
            </a:p>
          </p:txBody>
        </p:sp>
      </p:grpSp>
      <p:grpSp>
        <p:nvGrpSpPr>
          <p:cNvPr id="52" name="Group 70">
            <a:extLst>
              <a:ext uri="{FF2B5EF4-FFF2-40B4-BE49-F238E27FC236}">
                <a16:creationId xmlns:a16="http://schemas.microsoft.com/office/drawing/2014/main" id="{E1E20C92-DA3B-4FD8-A9B7-5BD51BFB85FB}"/>
              </a:ext>
            </a:extLst>
          </p:cNvPr>
          <p:cNvGrpSpPr>
            <a:grpSpLocks/>
          </p:cNvGrpSpPr>
          <p:nvPr/>
        </p:nvGrpSpPr>
        <p:grpSpPr bwMode="auto">
          <a:xfrm>
            <a:off x="1303338" y="2792413"/>
            <a:ext cx="122237" cy="1033462"/>
            <a:chOff x="3651" y="1878"/>
            <a:chExt cx="78" cy="963"/>
          </a:xfrm>
        </p:grpSpPr>
        <p:sp>
          <p:nvSpPr>
            <p:cNvPr id="53" name="Line 71">
              <a:extLst>
                <a:ext uri="{FF2B5EF4-FFF2-40B4-BE49-F238E27FC236}">
                  <a16:creationId xmlns:a16="http://schemas.microsoft.com/office/drawing/2014/main" id="{0C874591-CE76-4BA5-AC79-77392ABAD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4" name="Line 72">
              <a:extLst>
                <a:ext uri="{FF2B5EF4-FFF2-40B4-BE49-F238E27FC236}">
                  <a16:creationId xmlns:a16="http://schemas.microsoft.com/office/drawing/2014/main" id="{6EDF71B6-2BB2-452F-9A2A-A2F2C4F341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5" name="Line 73">
              <a:extLst>
                <a:ext uri="{FF2B5EF4-FFF2-40B4-BE49-F238E27FC236}">
                  <a16:creationId xmlns:a16="http://schemas.microsoft.com/office/drawing/2014/main" id="{987FFAA3-FE83-4CAB-97A3-18CCD09C33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56" name="Group 74">
            <a:extLst>
              <a:ext uri="{FF2B5EF4-FFF2-40B4-BE49-F238E27FC236}">
                <a16:creationId xmlns:a16="http://schemas.microsoft.com/office/drawing/2014/main" id="{C1067F12-93D4-4C22-BCD4-8EB22F2835C0}"/>
              </a:ext>
            </a:extLst>
          </p:cNvPr>
          <p:cNvGrpSpPr>
            <a:grpSpLocks/>
          </p:cNvGrpSpPr>
          <p:nvPr/>
        </p:nvGrpSpPr>
        <p:grpSpPr bwMode="auto">
          <a:xfrm>
            <a:off x="1431925" y="3781425"/>
            <a:ext cx="1471613" cy="504825"/>
            <a:chOff x="855" y="1710"/>
            <a:chExt cx="927" cy="318"/>
          </a:xfrm>
        </p:grpSpPr>
        <p:sp>
          <p:nvSpPr>
            <p:cNvPr id="57" name="Line 75">
              <a:extLst>
                <a:ext uri="{FF2B5EF4-FFF2-40B4-BE49-F238E27FC236}">
                  <a16:creationId xmlns:a16="http://schemas.microsoft.com/office/drawing/2014/main" id="{589A8E93-9CC1-45F2-8A6C-07FD4E0C3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8" name="Text Box 76">
              <a:extLst>
                <a:ext uri="{FF2B5EF4-FFF2-40B4-BE49-F238E27FC236}">
                  <a16:creationId xmlns:a16="http://schemas.microsoft.com/office/drawing/2014/main" id="{D08CD881-A365-4013-B53D-7280E5FA09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pkt1</a:t>
              </a:r>
            </a:p>
          </p:txBody>
        </p:sp>
      </p:grpSp>
      <p:grpSp>
        <p:nvGrpSpPr>
          <p:cNvPr id="59" name="Group 77">
            <a:extLst>
              <a:ext uri="{FF2B5EF4-FFF2-40B4-BE49-F238E27FC236}">
                <a16:creationId xmlns:a16="http://schemas.microsoft.com/office/drawing/2014/main" id="{2DAF222C-0A9A-47F8-8A4C-948B046AEA1C}"/>
              </a:ext>
            </a:extLst>
          </p:cNvPr>
          <p:cNvGrpSpPr>
            <a:grpSpLocks/>
          </p:cNvGrpSpPr>
          <p:nvPr/>
        </p:nvGrpSpPr>
        <p:grpSpPr bwMode="auto">
          <a:xfrm>
            <a:off x="0" y="3405188"/>
            <a:ext cx="1377950" cy="731837"/>
            <a:chOff x="2802" y="2348"/>
            <a:chExt cx="868" cy="461"/>
          </a:xfrm>
        </p:grpSpPr>
        <p:pic>
          <p:nvPicPr>
            <p:cNvPr id="60" name="Picture 78" descr="alarm_clock_ringing">
              <a:extLst>
                <a:ext uri="{FF2B5EF4-FFF2-40B4-BE49-F238E27FC236}">
                  <a16:creationId xmlns:a16="http://schemas.microsoft.com/office/drawing/2014/main" id="{9FD5EE63-30B0-471E-8EB0-1AC6307A47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Text Box 79">
              <a:extLst>
                <a:ext uri="{FF2B5EF4-FFF2-40B4-BE49-F238E27FC236}">
                  <a16:creationId xmlns:a16="http://schemas.microsoft.com/office/drawing/2014/main" id="{F3F8402B-52E6-4BCA-9F33-D1572F02FE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solidFill>
                    <a:srgbClr val="FF0000"/>
                  </a:solidFill>
                  <a:latin typeface="Tahoma" panose="020B0604030504040204" pitchFamily="34" charset="0"/>
                </a:rPr>
                <a:t>timeout</a:t>
              </a:r>
            </a:p>
            <a:p>
              <a:pPr algn="r"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resend pkt1</a:t>
              </a:r>
            </a:p>
          </p:txBody>
        </p:sp>
      </p:grpSp>
      <p:sp>
        <p:nvSpPr>
          <p:cNvPr id="62" name="Text Box 82">
            <a:extLst>
              <a:ext uri="{FF2B5EF4-FFF2-40B4-BE49-F238E27FC236}">
                <a16:creationId xmlns:a16="http://schemas.microsoft.com/office/drawing/2014/main" id="{C9783DE3-1781-4EB8-8A2D-B2D12A8EE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4600" y="2374900"/>
            <a:ext cx="1000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pkt1</a:t>
            </a:r>
          </a:p>
        </p:txBody>
      </p:sp>
      <p:sp>
        <p:nvSpPr>
          <p:cNvPr id="63" name="Text Box 83">
            <a:extLst>
              <a:ext uri="{FF2B5EF4-FFF2-40B4-BE49-F238E27FC236}">
                <a16:creationId xmlns:a16="http://schemas.microsoft.com/office/drawing/2014/main" id="{2DF695C2-45A2-469E-BFE7-0FE006873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4600" y="2600325"/>
            <a:ext cx="1196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ack1</a:t>
            </a:r>
          </a:p>
        </p:txBody>
      </p:sp>
      <p:sp>
        <p:nvSpPr>
          <p:cNvPr id="64" name="Text Box 84">
            <a:extLst>
              <a:ext uri="{FF2B5EF4-FFF2-40B4-BE49-F238E27FC236}">
                <a16:creationId xmlns:a16="http://schemas.microsoft.com/office/drawing/2014/main" id="{217BE263-BF73-4186-8368-D2B360115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0" y="3810000"/>
            <a:ext cx="1568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(detect duplicate)</a:t>
            </a:r>
          </a:p>
        </p:txBody>
      </p:sp>
      <p:grpSp>
        <p:nvGrpSpPr>
          <p:cNvPr id="65" name="Group 85">
            <a:extLst>
              <a:ext uri="{FF2B5EF4-FFF2-40B4-BE49-F238E27FC236}">
                <a16:creationId xmlns:a16="http://schemas.microsoft.com/office/drawing/2014/main" id="{9BCB0EDE-156C-46C5-BB86-961E0547C966}"/>
              </a:ext>
            </a:extLst>
          </p:cNvPr>
          <p:cNvGrpSpPr>
            <a:grpSpLocks/>
          </p:cNvGrpSpPr>
          <p:nvPr/>
        </p:nvGrpSpPr>
        <p:grpSpPr bwMode="auto">
          <a:xfrm>
            <a:off x="6126163" y="2147888"/>
            <a:ext cx="1471612" cy="504825"/>
            <a:chOff x="855" y="1710"/>
            <a:chExt cx="927" cy="318"/>
          </a:xfrm>
        </p:grpSpPr>
        <p:sp>
          <p:nvSpPr>
            <p:cNvPr id="66" name="Line 86">
              <a:extLst>
                <a:ext uri="{FF2B5EF4-FFF2-40B4-BE49-F238E27FC236}">
                  <a16:creationId xmlns:a16="http://schemas.microsoft.com/office/drawing/2014/main" id="{6A956115-9A7F-444D-8488-3E35F80B6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7" name="Text Box 87">
              <a:extLst>
                <a:ext uri="{FF2B5EF4-FFF2-40B4-BE49-F238E27FC236}">
                  <a16:creationId xmlns:a16="http://schemas.microsoft.com/office/drawing/2014/main" id="{E168F4FA-377B-451E-B439-93F68D217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pkt1</a:t>
              </a:r>
            </a:p>
          </p:txBody>
        </p:sp>
      </p:grpSp>
      <p:sp>
        <p:nvSpPr>
          <p:cNvPr id="68" name="Text Box 88">
            <a:extLst>
              <a:ext uri="{FF2B5EF4-FFF2-40B4-BE49-F238E27FC236}">
                <a16:creationId xmlns:a16="http://schemas.microsoft.com/office/drawing/2014/main" id="{82C363B5-8D96-4119-AFAC-A251A46E5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8738" y="766763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u="sng" dirty="0">
                <a:solidFill>
                  <a:srgbClr val="000099"/>
                </a:solidFill>
                <a:latin typeface="Tahoma" panose="020B0604030504040204" pitchFamily="34" charset="0"/>
              </a:rPr>
              <a:t>sender</a:t>
            </a:r>
          </a:p>
        </p:txBody>
      </p:sp>
      <p:sp>
        <p:nvSpPr>
          <p:cNvPr id="69" name="Text Box 89">
            <a:extLst>
              <a:ext uri="{FF2B5EF4-FFF2-40B4-BE49-F238E27FC236}">
                <a16:creationId xmlns:a16="http://schemas.microsoft.com/office/drawing/2014/main" id="{233DCC8E-41CA-42F3-84A3-C6DD43956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725" y="762000"/>
            <a:ext cx="1071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u="sng">
                <a:solidFill>
                  <a:srgbClr val="008000"/>
                </a:solidFill>
                <a:latin typeface="Tahoma" panose="020B0604030504040204" pitchFamily="34" charset="0"/>
              </a:rPr>
              <a:t>receiver</a:t>
            </a:r>
          </a:p>
        </p:txBody>
      </p:sp>
      <p:sp>
        <p:nvSpPr>
          <p:cNvPr id="70" name="Text Box 90">
            <a:extLst>
              <a:ext uri="{FF2B5EF4-FFF2-40B4-BE49-F238E27FC236}">
                <a16:creationId xmlns:a16="http://schemas.microsoft.com/office/drawing/2014/main" id="{C1DD6F4D-2D79-4DE3-A255-0368CAB1D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75" y="3541713"/>
            <a:ext cx="1000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pkt1</a:t>
            </a:r>
          </a:p>
        </p:txBody>
      </p:sp>
      <p:sp>
        <p:nvSpPr>
          <p:cNvPr id="71" name="Text Box 92">
            <a:extLst>
              <a:ext uri="{FF2B5EF4-FFF2-40B4-BE49-F238E27FC236}">
                <a16:creationId xmlns:a16="http://schemas.microsoft.com/office/drawing/2014/main" id="{24E6801C-F2C2-4132-A5A5-C9EA3A36F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5075" y="1700213"/>
            <a:ext cx="1196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ack0</a:t>
            </a:r>
          </a:p>
        </p:txBody>
      </p:sp>
      <p:sp>
        <p:nvSpPr>
          <p:cNvPr id="72" name="Text Box 95">
            <a:extLst>
              <a:ext uri="{FF2B5EF4-FFF2-40B4-BE49-F238E27FC236}">
                <a16:creationId xmlns:a16="http://schemas.microsoft.com/office/drawing/2014/main" id="{6FA3A3C8-2BF1-4576-9F2F-AFCF2C66B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0" y="1949450"/>
            <a:ext cx="1022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ack0</a:t>
            </a:r>
          </a:p>
        </p:txBody>
      </p:sp>
      <p:sp>
        <p:nvSpPr>
          <p:cNvPr id="73" name="Text Box 97">
            <a:extLst>
              <a:ext uri="{FF2B5EF4-FFF2-40B4-BE49-F238E27FC236}">
                <a16:creationId xmlns:a16="http://schemas.microsoft.com/office/drawing/2014/main" id="{C5EE6D01-E71F-420F-AB64-20EC17339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1725" y="2168525"/>
            <a:ext cx="1174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pkt1</a:t>
            </a:r>
          </a:p>
        </p:txBody>
      </p:sp>
      <p:sp>
        <p:nvSpPr>
          <p:cNvPr id="74" name="Text Box 99">
            <a:extLst>
              <a:ext uri="{FF2B5EF4-FFF2-40B4-BE49-F238E27FC236}">
                <a16:creationId xmlns:a16="http://schemas.microsoft.com/office/drawing/2014/main" id="{53284E45-A604-4DD0-9487-45A530EB8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0613" y="1206500"/>
            <a:ext cx="1174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pkt0</a:t>
            </a:r>
          </a:p>
        </p:txBody>
      </p:sp>
      <p:sp>
        <p:nvSpPr>
          <p:cNvPr id="75" name="Text Box 100">
            <a:extLst>
              <a:ext uri="{FF2B5EF4-FFF2-40B4-BE49-F238E27FC236}">
                <a16:creationId xmlns:a16="http://schemas.microsoft.com/office/drawing/2014/main" id="{59DFDE7E-9FD5-4ECB-9B1E-98313E8F1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7138" y="1489075"/>
            <a:ext cx="1000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pkt0</a:t>
            </a:r>
          </a:p>
        </p:txBody>
      </p:sp>
      <p:grpSp>
        <p:nvGrpSpPr>
          <p:cNvPr id="76" name="Group 101">
            <a:extLst>
              <a:ext uri="{FF2B5EF4-FFF2-40B4-BE49-F238E27FC236}">
                <a16:creationId xmlns:a16="http://schemas.microsoft.com/office/drawing/2014/main" id="{5921F27B-C131-43EA-B25C-3403885DE4B9}"/>
              </a:ext>
            </a:extLst>
          </p:cNvPr>
          <p:cNvGrpSpPr>
            <a:grpSpLocks/>
          </p:cNvGrpSpPr>
          <p:nvPr/>
        </p:nvGrpSpPr>
        <p:grpSpPr bwMode="auto">
          <a:xfrm>
            <a:off x="6116638" y="1276350"/>
            <a:ext cx="1471612" cy="512763"/>
            <a:chOff x="850" y="1159"/>
            <a:chExt cx="927" cy="323"/>
          </a:xfrm>
        </p:grpSpPr>
        <p:sp>
          <p:nvSpPr>
            <p:cNvPr id="77" name="Line 102">
              <a:extLst>
                <a:ext uri="{FF2B5EF4-FFF2-40B4-BE49-F238E27FC236}">
                  <a16:creationId xmlns:a16="http://schemas.microsoft.com/office/drawing/2014/main" id="{9ACA6735-24AA-4DC5-B6BA-281CD24342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8" name="Text Box 103">
              <a:extLst>
                <a:ext uri="{FF2B5EF4-FFF2-40B4-BE49-F238E27FC236}">
                  <a16:creationId xmlns:a16="http://schemas.microsoft.com/office/drawing/2014/main" id="{99671BEA-9F53-4D4B-8409-E1FCCC218A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pkt0</a:t>
              </a:r>
            </a:p>
          </p:txBody>
        </p:sp>
      </p:grpSp>
      <p:grpSp>
        <p:nvGrpSpPr>
          <p:cNvPr id="79" name="Group 110">
            <a:extLst>
              <a:ext uri="{FF2B5EF4-FFF2-40B4-BE49-F238E27FC236}">
                <a16:creationId xmlns:a16="http://schemas.microsoft.com/office/drawing/2014/main" id="{B0C2C64A-E86C-4962-9633-03C9EE079240}"/>
              </a:ext>
            </a:extLst>
          </p:cNvPr>
          <p:cNvGrpSpPr>
            <a:grpSpLocks/>
          </p:cNvGrpSpPr>
          <p:nvPr/>
        </p:nvGrpSpPr>
        <p:grpSpPr bwMode="auto">
          <a:xfrm>
            <a:off x="6102350" y="1776413"/>
            <a:ext cx="1471613" cy="455612"/>
            <a:chOff x="841" y="1474"/>
            <a:chExt cx="927" cy="287"/>
          </a:xfrm>
        </p:grpSpPr>
        <p:sp>
          <p:nvSpPr>
            <p:cNvPr id="80" name="Line 111">
              <a:extLst>
                <a:ext uri="{FF2B5EF4-FFF2-40B4-BE49-F238E27FC236}">
                  <a16:creationId xmlns:a16="http://schemas.microsoft.com/office/drawing/2014/main" id="{3ABEBE34-9FDA-4AF7-ACC0-F30CBF36A2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81" name="Text Box 112">
              <a:extLst>
                <a:ext uri="{FF2B5EF4-FFF2-40B4-BE49-F238E27FC236}">
                  <a16:creationId xmlns:a16="http://schemas.microsoft.com/office/drawing/2014/main" id="{ED61EA3F-2A08-4D4B-A2E7-BBA37425A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panose="020B0604020202020204" pitchFamily="34" charset="0"/>
                </a:rPr>
                <a:t>ack0</a:t>
              </a:r>
            </a:p>
          </p:txBody>
        </p:sp>
      </p:grpSp>
      <p:sp>
        <p:nvSpPr>
          <p:cNvPr id="82" name="Text Box 116">
            <a:extLst>
              <a:ext uri="{FF2B5EF4-FFF2-40B4-BE49-F238E27FC236}">
                <a16:creationId xmlns:a16="http://schemas.microsoft.com/office/drawing/2014/main" id="{4CA386C9-C3F6-453E-8F8C-CDCFD41C7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7738" y="5764213"/>
            <a:ext cx="386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(d) premature timeout/ delayed ACK</a:t>
            </a:r>
          </a:p>
        </p:txBody>
      </p:sp>
      <p:grpSp>
        <p:nvGrpSpPr>
          <p:cNvPr id="83" name="Group 122">
            <a:extLst>
              <a:ext uri="{FF2B5EF4-FFF2-40B4-BE49-F238E27FC236}">
                <a16:creationId xmlns:a16="http://schemas.microsoft.com/office/drawing/2014/main" id="{09DB71D7-82F7-41EF-8842-A998D6478211}"/>
              </a:ext>
            </a:extLst>
          </p:cNvPr>
          <p:cNvGrpSpPr>
            <a:grpSpLocks/>
          </p:cNvGrpSpPr>
          <p:nvPr/>
        </p:nvGrpSpPr>
        <p:grpSpPr bwMode="auto">
          <a:xfrm>
            <a:off x="6005513" y="2454275"/>
            <a:ext cx="122237" cy="1033463"/>
            <a:chOff x="3651" y="1878"/>
            <a:chExt cx="78" cy="963"/>
          </a:xfrm>
        </p:grpSpPr>
        <p:sp>
          <p:nvSpPr>
            <p:cNvPr id="84" name="Line 123">
              <a:extLst>
                <a:ext uri="{FF2B5EF4-FFF2-40B4-BE49-F238E27FC236}">
                  <a16:creationId xmlns:a16="http://schemas.microsoft.com/office/drawing/2014/main" id="{23A7B2A8-ADBD-46B7-9CAD-ECC09D15E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85" name="Line 124">
              <a:extLst>
                <a:ext uri="{FF2B5EF4-FFF2-40B4-BE49-F238E27FC236}">
                  <a16:creationId xmlns:a16="http://schemas.microsoft.com/office/drawing/2014/main" id="{F4150256-F647-42DB-A187-B7576E4955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86" name="Line 125">
              <a:extLst>
                <a:ext uri="{FF2B5EF4-FFF2-40B4-BE49-F238E27FC236}">
                  <a16:creationId xmlns:a16="http://schemas.microsoft.com/office/drawing/2014/main" id="{8137C6E1-FB4A-4625-9CB4-4FE73EE2FE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87" name="Group 126">
            <a:extLst>
              <a:ext uri="{FF2B5EF4-FFF2-40B4-BE49-F238E27FC236}">
                <a16:creationId xmlns:a16="http://schemas.microsoft.com/office/drawing/2014/main" id="{524D64B1-6231-4C98-A748-1D0D2A28396E}"/>
              </a:ext>
            </a:extLst>
          </p:cNvPr>
          <p:cNvGrpSpPr>
            <a:grpSpLocks/>
          </p:cNvGrpSpPr>
          <p:nvPr/>
        </p:nvGrpSpPr>
        <p:grpSpPr bwMode="auto">
          <a:xfrm>
            <a:off x="6134100" y="3443288"/>
            <a:ext cx="1471613" cy="504825"/>
            <a:chOff x="855" y="1710"/>
            <a:chExt cx="927" cy="318"/>
          </a:xfrm>
        </p:grpSpPr>
        <p:sp>
          <p:nvSpPr>
            <p:cNvPr id="88" name="Line 127">
              <a:extLst>
                <a:ext uri="{FF2B5EF4-FFF2-40B4-BE49-F238E27FC236}">
                  <a16:creationId xmlns:a16="http://schemas.microsoft.com/office/drawing/2014/main" id="{633D8B21-1029-4E4C-895E-24D2E76F4C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89" name="Text Box 128">
              <a:extLst>
                <a:ext uri="{FF2B5EF4-FFF2-40B4-BE49-F238E27FC236}">
                  <a16:creationId xmlns:a16="http://schemas.microsoft.com/office/drawing/2014/main" id="{4298A53D-319B-456A-B3EA-DD4536EA5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pkt1</a:t>
              </a:r>
            </a:p>
          </p:txBody>
        </p:sp>
      </p:grpSp>
      <p:grpSp>
        <p:nvGrpSpPr>
          <p:cNvPr id="90" name="Group 129">
            <a:extLst>
              <a:ext uri="{FF2B5EF4-FFF2-40B4-BE49-F238E27FC236}">
                <a16:creationId xmlns:a16="http://schemas.microsoft.com/office/drawing/2014/main" id="{F8CA0BB5-4600-4EB3-A47C-21698E74C099}"/>
              </a:ext>
            </a:extLst>
          </p:cNvPr>
          <p:cNvGrpSpPr>
            <a:grpSpLocks/>
          </p:cNvGrpSpPr>
          <p:nvPr/>
        </p:nvGrpSpPr>
        <p:grpSpPr bwMode="auto">
          <a:xfrm>
            <a:off x="4702175" y="3067050"/>
            <a:ext cx="1377950" cy="731838"/>
            <a:chOff x="2802" y="2348"/>
            <a:chExt cx="868" cy="461"/>
          </a:xfrm>
        </p:grpSpPr>
        <p:pic>
          <p:nvPicPr>
            <p:cNvPr id="91" name="Picture 130" descr="alarm_clock_ringing">
              <a:extLst>
                <a:ext uri="{FF2B5EF4-FFF2-40B4-BE49-F238E27FC236}">
                  <a16:creationId xmlns:a16="http://schemas.microsoft.com/office/drawing/2014/main" id="{3591D67E-60BF-4CE6-9029-B0807DAF80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Text Box 131">
              <a:extLst>
                <a:ext uri="{FF2B5EF4-FFF2-40B4-BE49-F238E27FC236}">
                  <a16:creationId xmlns:a16="http://schemas.microsoft.com/office/drawing/2014/main" id="{4825E03E-81C8-4E74-AF23-94BEB6E98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solidFill>
                    <a:srgbClr val="FF0000"/>
                  </a:solidFill>
                  <a:latin typeface="Tahoma" panose="020B0604030504040204" pitchFamily="34" charset="0"/>
                </a:rPr>
                <a:t>timeout</a:t>
              </a:r>
            </a:p>
            <a:p>
              <a:pPr algn="r"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resend pkt1</a:t>
              </a:r>
            </a:p>
          </p:txBody>
        </p:sp>
      </p:grpSp>
      <p:grpSp>
        <p:nvGrpSpPr>
          <p:cNvPr id="93" name="Group 133">
            <a:extLst>
              <a:ext uri="{FF2B5EF4-FFF2-40B4-BE49-F238E27FC236}">
                <a16:creationId xmlns:a16="http://schemas.microsoft.com/office/drawing/2014/main" id="{7C0E566C-DF76-4790-9286-5F5183795308}"/>
              </a:ext>
            </a:extLst>
          </p:cNvPr>
          <p:cNvGrpSpPr>
            <a:grpSpLocks/>
          </p:cNvGrpSpPr>
          <p:nvPr/>
        </p:nvGrpSpPr>
        <p:grpSpPr bwMode="auto">
          <a:xfrm>
            <a:off x="6523038" y="2706688"/>
            <a:ext cx="1071562" cy="752475"/>
            <a:chOff x="4081" y="1705"/>
            <a:chExt cx="703" cy="453"/>
          </a:xfrm>
        </p:grpSpPr>
        <p:sp>
          <p:nvSpPr>
            <p:cNvPr id="94" name="Line 118">
              <a:extLst>
                <a:ext uri="{FF2B5EF4-FFF2-40B4-BE49-F238E27FC236}">
                  <a16:creationId xmlns:a16="http://schemas.microsoft.com/office/drawing/2014/main" id="{9A00F34D-12BD-4BB8-BFB0-53C8EC4033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3" y="1705"/>
              <a:ext cx="441" cy="32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5" name="Text Box 119">
              <a:extLst>
                <a:ext uri="{FF2B5EF4-FFF2-40B4-BE49-F238E27FC236}">
                  <a16:creationId xmlns:a16="http://schemas.microsoft.com/office/drawing/2014/main" id="{21624DB6-BD83-4561-B2BC-46D9A7C45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" y="1794"/>
              <a:ext cx="43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panose="020B0604020202020204" pitchFamily="34" charset="0"/>
                </a:rPr>
                <a:t>ack1</a:t>
              </a:r>
            </a:p>
          </p:txBody>
        </p:sp>
        <p:sp>
          <p:nvSpPr>
            <p:cNvPr id="96" name="Line 132">
              <a:extLst>
                <a:ext uri="{FF2B5EF4-FFF2-40B4-BE49-F238E27FC236}">
                  <a16:creationId xmlns:a16="http://schemas.microsoft.com/office/drawing/2014/main" id="{98D5CCF5-541A-4329-9E91-3F2A88EEF5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6" y="2047"/>
              <a:ext cx="146" cy="11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97" name="Line 136">
            <a:extLst>
              <a:ext uri="{FF2B5EF4-FFF2-40B4-BE49-F238E27FC236}">
                <a16:creationId xmlns:a16="http://schemas.microsoft.com/office/drawing/2014/main" id="{A1841EB3-433D-4526-8DC5-7B41B4929C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24563" y="3251200"/>
            <a:ext cx="909637" cy="7397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98" name="Group 153">
            <a:extLst>
              <a:ext uri="{FF2B5EF4-FFF2-40B4-BE49-F238E27FC236}">
                <a16:creationId xmlns:a16="http://schemas.microsoft.com/office/drawing/2014/main" id="{D1EADFBF-86FE-4814-AD66-AEDBB2FC36C9}"/>
              </a:ext>
            </a:extLst>
          </p:cNvPr>
          <p:cNvGrpSpPr>
            <a:grpSpLocks/>
          </p:cNvGrpSpPr>
          <p:nvPr/>
        </p:nvGrpSpPr>
        <p:grpSpPr bwMode="auto">
          <a:xfrm>
            <a:off x="4892675" y="3738563"/>
            <a:ext cx="4227513" cy="1752600"/>
            <a:chOff x="3082" y="2355"/>
            <a:chExt cx="2663" cy="1104"/>
          </a:xfrm>
        </p:grpSpPr>
        <p:sp>
          <p:nvSpPr>
            <p:cNvPr id="99" name="Text Box 93">
              <a:extLst>
                <a:ext uri="{FF2B5EF4-FFF2-40B4-BE49-F238E27FC236}">
                  <a16:creationId xmlns:a16="http://schemas.microsoft.com/office/drawing/2014/main" id="{2C03F45F-C2BA-411A-A8A3-0A5E209335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0" y="2491"/>
              <a:ext cx="7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send ack1</a:t>
              </a:r>
            </a:p>
          </p:txBody>
        </p:sp>
        <p:sp>
          <p:nvSpPr>
            <p:cNvPr id="100" name="Text Box 96">
              <a:extLst>
                <a:ext uri="{FF2B5EF4-FFF2-40B4-BE49-F238E27FC236}">
                  <a16:creationId xmlns:a16="http://schemas.microsoft.com/office/drawing/2014/main" id="{6FD3B018-BAF7-452B-B41A-E6EBA14C3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2" y="2842"/>
              <a:ext cx="7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send pkt0</a:t>
              </a:r>
            </a:p>
          </p:txBody>
        </p:sp>
        <p:sp>
          <p:nvSpPr>
            <p:cNvPr id="101" name="Text Box 98">
              <a:extLst>
                <a:ext uri="{FF2B5EF4-FFF2-40B4-BE49-F238E27FC236}">
                  <a16:creationId xmlns:a16="http://schemas.microsoft.com/office/drawing/2014/main" id="{89E7DD6A-9EBE-46A0-8DB8-C0C1A0AF3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5" y="2703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rcv ack1</a:t>
              </a:r>
            </a:p>
          </p:txBody>
        </p:sp>
        <p:grpSp>
          <p:nvGrpSpPr>
            <p:cNvPr id="102" name="Group 148">
              <a:extLst>
                <a:ext uri="{FF2B5EF4-FFF2-40B4-BE49-F238E27FC236}">
                  <a16:creationId xmlns:a16="http://schemas.microsoft.com/office/drawing/2014/main" id="{5401C4C3-85F3-481C-A39B-CF3D6C1436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3" y="2895"/>
              <a:ext cx="927" cy="247"/>
              <a:chOff x="3849" y="2883"/>
              <a:chExt cx="927" cy="247"/>
            </a:xfrm>
          </p:grpSpPr>
          <p:sp>
            <p:nvSpPr>
              <p:cNvPr id="125" name="Line 105">
                <a:extLst>
                  <a:ext uri="{FF2B5EF4-FFF2-40B4-BE49-F238E27FC236}">
                    <a16:creationId xmlns:a16="http://schemas.microsoft.com/office/drawing/2014/main" id="{C8E0B8CE-4A61-482F-A966-E0BCD7B6E9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9" y="2905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26" name="Text Box 106">
                <a:extLst>
                  <a:ext uri="{FF2B5EF4-FFF2-40B4-BE49-F238E27FC236}">
                    <a16:creationId xmlns:a16="http://schemas.microsoft.com/office/drawing/2014/main" id="{48679864-D1B8-43CC-BD29-0006A7412A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4" y="2883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99"/>
                    </a:solidFill>
                    <a:latin typeface="Arial" panose="020B0604020202020204" pitchFamily="34" charset="0"/>
                  </a:rPr>
                  <a:t>pkt0</a:t>
                </a:r>
              </a:p>
            </p:txBody>
          </p:sp>
        </p:grpSp>
        <p:grpSp>
          <p:nvGrpSpPr>
            <p:cNvPr id="103" name="Group 150">
              <a:extLst>
                <a:ext uri="{FF2B5EF4-FFF2-40B4-BE49-F238E27FC236}">
                  <a16:creationId xmlns:a16="http://schemas.microsoft.com/office/drawing/2014/main" id="{9735E05B-CFDA-4A78-A22C-8380136E38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3" y="2603"/>
              <a:ext cx="927" cy="261"/>
              <a:chOff x="2229" y="3431"/>
              <a:chExt cx="927" cy="261"/>
            </a:xfrm>
          </p:grpSpPr>
          <p:sp>
            <p:nvSpPr>
              <p:cNvPr id="123" name="Line 108">
                <a:extLst>
                  <a:ext uri="{FF2B5EF4-FFF2-40B4-BE49-F238E27FC236}">
                    <a16:creationId xmlns:a16="http://schemas.microsoft.com/office/drawing/2014/main" id="{C4923305-5F8E-48A6-9214-EDCF6870CF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29" y="346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24" name="Text Box 109">
                <a:extLst>
                  <a:ext uri="{FF2B5EF4-FFF2-40B4-BE49-F238E27FC236}">
                    <a16:creationId xmlns:a16="http://schemas.microsoft.com/office/drawing/2014/main" id="{A74956E4-C5AB-4ECB-8A6B-6085C59742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3" y="3431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8000"/>
                    </a:solidFill>
                    <a:latin typeface="Arial" panose="020B0604020202020204" pitchFamily="34" charset="0"/>
                  </a:rPr>
                  <a:t>ack1</a:t>
                </a:r>
              </a:p>
            </p:txBody>
          </p:sp>
        </p:grpSp>
        <p:grpSp>
          <p:nvGrpSpPr>
            <p:cNvPr id="104" name="Group 113">
              <a:extLst>
                <a:ext uri="{FF2B5EF4-FFF2-40B4-BE49-F238E27FC236}">
                  <a16:creationId xmlns:a16="http://schemas.microsoft.com/office/drawing/2014/main" id="{E5D1766E-5DEF-40CE-83F2-486390A780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3110"/>
              <a:ext cx="927" cy="291"/>
              <a:chOff x="837" y="2540"/>
              <a:chExt cx="927" cy="291"/>
            </a:xfrm>
          </p:grpSpPr>
          <p:sp>
            <p:nvSpPr>
              <p:cNvPr id="121" name="Line 114">
                <a:extLst>
                  <a:ext uri="{FF2B5EF4-FFF2-40B4-BE49-F238E27FC236}">
                    <a16:creationId xmlns:a16="http://schemas.microsoft.com/office/drawing/2014/main" id="{33B66196-1CD2-4E5F-BE64-6A88451FC7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7" y="2606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22" name="Text Box 115">
                <a:extLst>
                  <a:ext uri="{FF2B5EF4-FFF2-40B4-BE49-F238E27FC236}">
                    <a16:creationId xmlns:a16="http://schemas.microsoft.com/office/drawing/2014/main" id="{0FE1D4A8-44D4-4028-93B5-5CF9F170FD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6" y="2540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8000"/>
                    </a:solidFill>
                    <a:latin typeface="Arial" panose="020B0604020202020204" pitchFamily="34" charset="0"/>
                  </a:rPr>
                  <a:t>ack0</a:t>
                </a:r>
              </a:p>
            </p:txBody>
          </p:sp>
        </p:grpSp>
        <p:grpSp>
          <p:nvGrpSpPr>
            <p:cNvPr id="105" name="Group 137">
              <a:extLst>
                <a:ext uri="{FF2B5EF4-FFF2-40B4-BE49-F238E27FC236}">
                  <a16:creationId xmlns:a16="http://schemas.microsoft.com/office/drawing/2014/main" id="{20E7CF94-D678-41A9-8085-C3F2B7606E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1" y="2355"/>
              <a:ext cx="740" cy="375"/>
              <a:chOff x="2839" y="3285"/>
              <a:chExt cx="740" cy="375"/>
            </a:xfrm>
          </p:grpSpPr>
          <p:sp>
            <p:nvSpPr>
              <p:cNvPr id="119" name="Text Box 134">
                <a:extLst>
                  <a:ext uri="{FF2B5EF4-FFF2-40B4-BE49-F238E27FC236}">
                    <a16:creationId xmlns:a16="http://schemas.microsoft.com/office/drawing/2014/main" id="{14E2BA1A-9607-474A-9B6D-A1100B1F23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9" y="3429"/>
                <a:ext cx="7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send pkt0</a:t>
                </a:r>
              </a:p>
            </p:txBody>
          </p:sp>
          <p:sp>
            <p:nvSpPr>
              <p:cNvPr id="120" name="Text Box 135">
                <a:extLst>
                  <a:ext uri="{FF2B5EF4-FFF2-40B4-BE49-F238E27FC236}">
                    <a16:creationId xmlns:a16="http://schemas.microsoft.com/office/drawing/2014/main" id="{2C1E9049-BFDF-4BC6-92BD-995318D00F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6" y="3285"/>
                <a:ext cx="64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rcv ack1</a:t>
                </a:r>
              </a:p>
            </p:txBody>
          </p:sp>
        </p:grpSp>
        <p:grpSp>
          <p:nvGrpSpPr>
            <p:cNvPr id="106" name="Group 138">
              <a:extLst>
                <a:ext uri="{FF2B5EF4-FFF2-40B4-BE49-F238E27FC236}">
                  <a16:creationId xmlns:a16="http://schemas.microsoft.com/office/drawing/2014/main" id="{4CE3D50F-EDEC-4D55-A4BE-41EC258BC7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7" y="2418"/>
              <a:ext cx="975" cy="359"/>
              <a:chOff x="850" y="1159"/>
              <a:chExt cx="927" cy="323"/>
            </a:xfrm>
          </p:grpSpPr>
          <p:sp>
            <p:nvSpPr>
              <p:cNvPr id="117" name="Line 139">
                <a:extLst>
                  <a:ext uri="{FF2B5EF4-FFF2-40B4-BE49-F238E27FC236}">
                    <a16:creationId xmlns:a16="http://schemas.microsoft.com/office/drawing/2014/main" id="{12DCC722-7B16-458F-8B35-82B31DB36D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0" y="125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18" name="Text Box 140">
                <a:extLst>
                  <a:ext uri="{FF2B5EF4-FFF2-40B4-BE49-F238E27FC236}">
                    <a16:creationId xmlns:a16="http://schemas.microsoft.com/office/drawing/2014/main" id="{45101F6F-BA10-4934-A180-B6F16CFF65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9" y="1159"/>
                <a:ext cx="340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99"/>
                    </a:solidFill>
                    <a:latin typeface="Arial" panose="020B0604020202020204" pitchFamily="34" charset="0"/>
                  </a:rPr>
                  <a:t>pkt0</a:t>
                </a:r>
              </a:p>
            </p:txBody>
          </p:sp>
        </p:grpSp>
        <p:grpSp>
          <p:nvGrpSpPr>
            <p:cNvPr id="107" name="Group 142">
              <a:extLst>
                <a:ext uri="{FF2B5EF4-FFF2-40B4-BE49-F238E27FC236}">
                  <a16:creationId xmlns:a16="http://schemas.microsoft.com/office/drawing/2014/main" id="{57F7C3C8-C970-4279-BB6E-BF57F41624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2" y="2661"/>
              <a:ext cx="754" cy="354"/>
              <a:chOff x="4776" y="2967"/>
              <a:chExt cx="754" cy="354"/>
            </a:xfrm>
          </p:grpSpPr>
          <p:sp>
            <p:nvSpPr>
              <p:cNvPr id="115" name="Text Box 143">
                <a:extLst>
                  <a:ext uri="{FF2B5EF4-FFF2-40B4-BE49-F238E27FC236}">
                    <a16:creationId xmlns:a16="http://schemas.microsoft.com/office/drawing/2014/main" id="{A98123D1-BD0F-4DD6-9D4A-8587FFE407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rcv pkt0</a:t>
                </a:r>
              </a:p>
            </p:txBody>
          </p:sp>
          <p:sp>
            <p:nvSpPr>
              <p:cNvPr id="116" name="Text Box 144">
                <a:extLst>
                  <a:ext uri="{FF2B5EF4-FFF2-40B4-BE49-F238E27FC236}">
                    <a16:creationId xmlns:a16="http://schemas.microsoft.com/office/drawing/2014/main" id="{EA814876-06DE-43FE-B8EC-D36C06DE76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6" y="3090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send ack0</a:t>
                </a:r>
              </a:p>
            </p:txBody>
          </p:sp>
        </p:grpSp>
        <p:grpSp>
          <p:nvGrpSpPr>
            <p:cNvPr id="108" name="Group 149">
              <a:extLst>
                <a:ext uri="{FF2B5EF4-FFF2-40B4-BE49-F238E27FC236}">
                  <a16:creationId xmlns:a16="http://schemas.microsoft.com/office/drawing/2014/main" id="{00D7FF10-12AE-4CC4-8DFD-D97CE34EF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2756"/>
              <a:ext cx="927" cy="309"/>
              <a:chOff x="3792" y="2738"/>
              <a:chExt cx="927" cy="309"/>
            </a:xfrm>
          </p:grpSpPr>
          <p:sp>
            <p:nvSpPr>
              <p:cNvPr id="113" name="Line 146">
                <a:extLst>
                  <a:ext uri="{FF2B5EF4-FFF2-40B4-BE49-F238E27FC236}">
                    <a16:creationId xmlns:a16="http://schemas.microsoft.com/office/drawing/2014/main" id="{91EB25C0-ECF7-46CC-B63D-073154F474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2" y="2822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14" name="Text Box 147">
                <a:extLst>
                  <a:ext uri="{FF2B5EF4-FFF2-40B4-BE49-F238E27FC236}">
                    <a16:creationId xmlns:a16="http://schemas.microsoft.com/office/drawing/2014/main" id="{410D250A-3729-4DF6-BDB6-E25DB04417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9" y="2738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8000"/>
                    </a:solidFill>
                    <a:latin typeface="Arial" panose="020B0604020202020204" pitchFamily="34" charset="0"/>
                  </a:rPr>
                  <a:t>ack0</a:t>
                </a:r>
              </a:p>
            </p:txBody>
          </p:sp>
        </p:grpSp>
        <p:grpSp>
          <p:nvGrpSpPr>
            <p:cNvPr id="109" name="Group 152">
              <a:extLst>
                <a:ext uri="{FF2B5EF4-FFF2-40B4-BE49-F238E27FC236}">
                  <a16:creationId xmlns:a16="http://schemas.microsoft.com/office/drawing/2014/main" id="{7D437117-F0C4-4902-83C6-8864C4540E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7" y="2967"/>
              <a:ext cx="988" cy="492"/>
              <a:chOff x="4757" y="2967"/>
              <a:chExt cx="988" cy="492"/>
            </a:xfrm>
          </p:grpSpPr>
          <p:sp>
            <p:nvSpPr>
              <p:cNvPr id="110" name="Text Box 91">
                <a:extLst>
                  <a:ext uri="{FF2B5EF4-FFF2-40B4-BE49-F238E27FC236}">
                    <a16:creationId xmlns:a16="http://schemas.microsoft.com/office/drawing/2014/main" id="{A756B41E-4679-4629-BB0E-D2C5999C51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rcv pkt0</a:t>
                </a:r>
              </a:p>
            </p:txBody>
          </p:sp>
          <p:sp>
            <p:nvSpPr>
              <p:cNvPr id="111" name="Text Box 94">
                <a:extLst>
                  <a:ext uri="{FF2B5EF4-FFF2-40B4-BE49-F238E27FC236}">
                    <a16:creationId xmlns:a16="http://schemas.microsoft.com/office/drawing/2014/main" id="{0EF9364F-E4BC-45D3-8BAC-7719449C56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2" y="3228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send ack0</a:t>
                </a:r>
              </a:p>
            </p:txBody>
          </p:sp>
          <p:sp>
            <p:nvSpPr>
              <p:cNvPr id="112" name="Text Box 151">
                <a:extLst>
                  <a:ext uri="{FF2B5EF4-FFF2-40B4-BE49-F238E27FC236}">
                    <a16:creationId xmlns:a16="http://schemas.microsoft.com/office/drawing/2014/main" id="{4184D90B-2B37-4E44-8794-4371425571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7" y="3128"/>
                <a:ext cx="9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(detect duplicate)</a:t>
                </a:r>
              </a:p>
            </p:txBody>
          </p:sp>
        </p:grp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F0CB4F0-E017-4858-A70B-A42C98C46447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28" name="Slide Number Placeholder 3">
            <a:extLst>
              <a:ext uri="{FF2B5EF4-FFF2-40B4-BE49-F238E27FC236}">
                <a16:creationId xmlns:a16="http://schemas.microsoft.com/office/drawing/2014/main" id="{F85D7C05-3B60-4538-BA7B-26D3E212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6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0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5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1" grpId="0"/>
      <p:bldP spid="22" grpId="0"/>
      <p:bldP spid="23" grpId="0"/>
      <p:bldP spid="25" grpId="0"/>
      <p:bldP spid="26" grpId="0"/>
      <p:bldP spid="27" grpId="0"/>
      <p:bldP spid="28" grpId="0"/>
      <p:bldP spid="63" grpId="0"/>
      <p:bldP spid="64" grpId="0"/>
      <p:bldP spid="71" grpId="0"/>
      <p:bldP spid="72" grpId="0"/>
      <p:bldP spid="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92348" y="638473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Performance of rdt3.0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5EFEE2F2-1AC5-4B5F-87E1-AE4DA62D4FF7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455738"/>
            <a:ext cx="8372475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</a:rPr>
              <a:t>rdt3.0 is correct, but performance stinks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</a:rPr>
              <a:t>e.g.: 1 Gbps link, 15 </a:t>
            </a:r>
            <a:r>
              <a:rPr lang="en-US" dirty="0" err="1">
                <a:ea typeface="ＭＳ Ｐゴシック" charset="0"/>
              </a:rPr>
              <a:t>ms</a:t>
            </a:r>
            <a:r>
              <a:rPr lang="en-US" dirty="0">
                <a:ea typeface="ＭＳ Ｐゴシック" charset="0"/>
              </a:rPr>
              <a:t> prop. delay, 8000 bit packet:</a:t>
            </a:r>
          </a:p>
          <a:p>
            <a:pPr>
              <a:buFont typeface="Wingdings" charset="2"/>
              <a:buChar char="§"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5B672F1A-449C-42EC-B3E4-EFF0C2CB7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513138"/>
            <a:ext cx="8372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6889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/>
              <a:t>U </a:t>
            </a:r>
            <a:r>
              <a:rPr lang="en-US" altLang="en-US" sz="2400" baseline="-25000" dirty="0"/>
              <a:t>sender</a:t>
            </a:r>
            <a:r>
              <a:rPr lang="en-US" altLang="en-US" sz="2400" dirty="0"/>
              <a:t>: </a:t>
            </a:r>
            <a:r>
              <a:rPr lang="en-US" altLang="en-US" sz="2400" i="1" dirty="0">
                <a:solidFill>
                  <a:srgbClr val="CC0000"/>
                </a:solidFill>
              </a:rPr>
              <a:t>utilization</a:t>
            </a:r>
            <a:r>
              <a:rPr lang="en-US" altLang="en-US" sz="2400" dirty="0"/>
              <a:t> – fraction of time sender busy sending</a:t>
            </a:r>
          </a:p>
        </p:txBody>
      </p:sp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503545BF-5046-47C4-9C4F-88084C9FE1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0688" y="3970338"/>
          <a:ext cx="67484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" name="Picture" r:id="rId5" imgW="3581400" imgH="495300" progId="Word.Picture.8">
                  <p:embed/>
                </p:oleObj>
              </mc:Choice>
              <mc:Fallback>
                <p:oleObj name="Picture" r:id="rId5" imgW="3581400" imgH="495300" progId="Word.Picture.8">
                  <p:embed/>
                  <p:pic>
                    <p:nvPicPr>
                      <p:cNvPr id="47111" name="Object 5">
                        <a:extLst>
                          <a:ext uri="{FF2B5EF4-FFF2-40B4-BE49-F238E27FC236}">
                            <a16:creationId xmlns:a16="http://schemas.microsoft.com/office/drawing/2014/main" id="{CED4AD04-4A92-46AA-87EC-72AF8FF124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3970338"/>
                        <a:ext cx="674846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7">
            <a:extLst>
              <a:ext uri="{FF2B5EF4-FFF2-40B4-BE49-F238E27FC236}">
                <a16:creationId xmlns:a16="http://schemas.microsoft.com/office/drawing/2014/main" id="{41760352-F791-44A9-B5AC-E4D83C839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960938"/>
            <a:ext cx="8372475" cy="139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92100" indent="-2921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688975" indent="-231775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lvl="1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Gill Sans MT" panose="020B0502020104020203" pitchFamily="34" charset="0"/>
              </a:rPr>
              <a:t>if RTT=30 </a:t>
            </a:r>
            <a:r>
              <a:rPr lang="en-US" altLang="en-US" sz="2400" dirty="0" err="1">
                <a:latin typeface="Gill Sans MT" panose="020B0502020104020203" pitchFamily="34" charset="0"/>
              </a:rPr>
              <a:t>msec</a:t>
            </a:r>
            <a:r>
              <a:rPr lang="en-US" altLang="en-US" sz="2400" dirty="0">
                <a:latin typeface="Gill Sans MT" panose="020B0502020104020203" pitchFamily="34" charset="0"/>
              </a:rPr>
              <a:t>, 1KB pkt every 30 </a:t>
            </a:r>
            <a:r>
              <a:rPr lang="en-US" altLang="en-US" sz="2400" dirty="0" err="1">
                <a:latin typeface="Gill Sans MT" panose="020B0502020104020203" pitchFamily="34" charset="0"/>
              </a:rPr>
              <a:t>msec</a:t>
            </a:r>
            <a:r>
              <a:rPr lang="en-US" altLang="en-US" sz="2400" dirty="0">
                <a:latin typeface="Gill Sans MT" panose="020B0502020104020203" pitchFamily="34" charset="0"/>
              </a:rPr>
              <a:t>: 33kB/sec </a:t>
            </a:r>
            <a:r>
              <a:rPr lang="en-US" altLang="en-US" sz="2400" dirty="0" err="1">
                <a:latin typeface="Gill Sans MT" panose="020B0502020104020203" pitchFamily="34" charset="0"/>
              </a:rPr>
              <a:t>thruput</a:t>
            </a:r>
            <a:r>
              <a:rPr lang="en-US" altLang="en-US" sz="2400" dirty="0">
                <a:latin typeface="Gill Sans MT" panose="020B0502020104020203" pitchFamily="34" charset="0"/>
              </a:rPr>
              <a:t> over 1 Gbps link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Gill Sans MT" panose="020B0502020104020203" pitchFamily="34" charset="0"/>
              </a:rPr>
              <a:t>network protocol limits use of physical resources!</a:t>
            </a:r>
          </a:p>
        </p:txBody>
      </p:sp>
      <p:grpSp>
        <p:nvGrpSpPr>
          <p:cNvPr id="16" name="Group 24">
            <a:extLst>
              <a:ext uri="{FF2B5EF4-FFF2-40B4-BE49-F238E27FC236}">
                <a16:creationId xmlns:a16="http://schemas.microsoft.com/office/drawing/2014/main" id="{46B48BE7-AFBA-4C62-9DBA-06DF98C1FF71}"/>
              </a:ext>
            </a:extLst>
          </p:cNvPr>
          <p:cNvGrpSpPr>
            <a:grpSpLocks/>
          </p:cNvGrpSpPr>
          <p:nvPr/>
        </p:nvGrpSpPr>
        <p:grpSpPr bwMode="auto">
          <a:xfrm>
            <a:off x="1789113" y="2438400"/>
            <a:ext cx="5903912" cy="812800"/>
            <a:chOff x="137" y="1675"/>
            <a:chExt cx="3719" cy="512"/>
          </a:xfrm>
        </p:grpSpPr>
        <p:sp>
          <p:nvSpPr>
            <p:cNvPr id="17" name="Text Box 10">
              <a:extLst>
                <a:ext uri="{FF2B5EF4-FFF2-40B4-BE49-F238E27FC236}">
                  <a16:creationId xmlns:a16="http://schemas.microsoft.com/office/drawing/2014/main" id="{505364F0-883C-46AB-92DF-FA94B2842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" y="1795"/>
              <a:ext cx="7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 dirty="0" err="1">
                  <a:latin typeface="Arial" panose="020B0604020202020204" pitchFamily="34" charset="0"/>
                </a:rPr>
                <a:t>D</a:t>
              </a:r>
              <a:r>
                <a:rPr lang="en-US" altLang="en-US" sz="2400" i="1" baseline="-25000" dirty="0" err="1">
                  <a:latin typeface="Arial" panose="020B0604020202020204" pitchFamily="34" charset="0"/>
                </a:rPr>
                <a:t>trans</a:t>
              </a:r>
              <a:r>
                <a:rPr lang="en-US" altLang="en-US" sz="2400" i="1" dirty="0">
                  <a:latin typeface="Arial" panose="020B0604020202020204" pitchFamily="34" charset="0"/>
                </a:rPr>
                <a:t> =</a:t>
              </a:r>
            </a:p>
          </p:txBody>
        </p:sp>
        <p:grpSp>
          <p:nvGrpSpPr>
            <p:cNvPr id="18" name="Group 14">
              <a:extLst>
                <a:ext uri="{FF2B5EF4-FFF2-40B4-BE49-F238E27FC236}">
                  <a16:creationId xmlns:a16="http://schemas.microsoft.com/office/drawing/2014/main" id="{F08D6518-F99F-456C-8931-024408AE19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" y="1677"/>
              <a:ext cx="255" cy="496"/>
              <a:chOff x="155" y="2937"/>
              <a:chExt cx="255" cy="496"/>
            </a:xfrm>
          </p:grpSpPr>
          <p:sp>
            <p:nvSpPr>
              <p:cNvPr id="27" name="Text Box 11">
                <a:extLst>
                  <a:ext uri="{FF2B5EF4-FFF2-40B4-BE49-F238E27FC236}">
                    <a16:creationId xmlns:a16="http://schemas.microsoft.com/office/drawing/2014/main" id="{02559FA6-6FF5-474D-86B8-4A638D2119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" y="2937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i="1">
                    <a:latin typeface="Tahoma" panose="020B0604030504040204" pitchFamily="34" charset="0"/>
                  </a:rPr>
                  <a:t>L</a:t>
                </a:r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D4809B62-7741-463F-B98E-7735FD49BB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" y="3145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i="1">
                    <a:latin typeface="Arial" panose="020B0604020202020204" pitchFamily="34" charset="0"/>
                  </a:rPr>
                  <a:t>R</a:t>
                </a:r>
              </a:p>
            </p:txBody>
          </p:sp>
          <p:sp>
            <p:nvSpPr>
              <p:cNvPr id="29" name="Line 13">
                <a:extLst>
                  <a:ext uri="{FF2B5EF4-FFF2-40B4-BE49-F238E27FC236}">
                    <a16:creationId xmlns:a16="http://schemas.microsoft.com/office/drawing/2014/main" id="{72A22461-5B41-4908-9639-F088AAC1B8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" y="3192"/>
                <a:ext cx="1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19" name="Group 19">
              <a:extLst>
                <a:ext uri="{FF2B5EF4-FFF2-40B4-BE49-F238E27FC236}">
                  <a16:creationId xmlns:a16="http://schemas.microsoft.com/office/drawing/2014/main" id="{F686C032-7430-4325-B663-EA2C1A8BC0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3" y="1675"/>
              <a:ext cx="1225" cy="512"/>
              <a:chOff x="1401" y="1693"/>
              <a:chExt cx="1225" cy="512"/>
            </a:xfrm>
          </p:grpSpPr>
          <p:sp>
            <p:nvSpPr>
              <p:cNvPr id="23" name="Text Box 6">
                <a:extLst>
                  <a:ext uri="{FF2B5EF4-FFF2-40B4-BE49-F238E27FC236}">
                    <a16:creationId xmlns:a16="http://schemas.microsoft.com/office/drawing/2014/main" id="{2407C7DE-7650-43F4-84F2-05475DAD93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5" y="1748"/>
                <a:ext cx="16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Comic Sans MS" panose="030F0702030302020204" pitchFamily="66" charset="0"/>
                  </a:rPr>
                  <a:t> 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Text Box 16">
                <a:extLst>
                  <a:ext uri="{FF2B5EF4-FFF2-40B4-BE49-F238E27FC236}">
                    <a16:creationId xmlns:a16="http://schemas.microsoft.com/office/drawing/2014/main" id="{17075FB9-8F2D-4BDD-A39D-135618609E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3" y="1693"/>
                <a:ext cx="8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i="1" dirty="0">
                    <a:latin typeface="Arial" panose="020B0604020202020204" pitchFamily="34" charset="0"/>
                  </a:rPr>
                  <a:t>8000 bits</a:t>
                </a:r>
              </a:p>
            </p:txBody>
          </p:sp>
          <p:sp>
            <p:nvSpPr>
              <p:cNvPr id="25" name="Text Box 17">
                <a:extLst>
                  <a:ext uri="{FF2B5EF4-FFF2-40B4-BE49-F238E27FC236}">
                    <a16:creationId xmlns:a16="http://schemas.microsoft.com/office/drawing/2014/main" id="{44B99036-7160-4B8F-92EA-A694BF1BFB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1" y="1917"/>
                <a:ext cx="1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i="1">
                    <a:latin typeface="Tahoma" panose="020B0604030504040204" pitchFamily="34" charset="0"/>
                  </a:rPr>
                  <a:t>10</a:t>
                </a:r>
                <a:r>
                  <a:rPr lang="en-US" altLang="en-US" sz="2400" i="1" baseline="30000">
                    <a:latin typeface="Tahoma" panose="020B0604030504040204" pitchFamily="34" charset="0"/>
                  </a:rPr>
                  <a:t>9 </a:t>
                </a:r>
                <a:r>
                  <a:rPr lang="en-US" altLang="en-US" sz="2400" i="1">
                    <a:latin typeface="Tahoma" panose="020B0604030504040204" pitchFamily="34" charset="0"/>
                  </a:rPr>
                  <a:t>bits/sec</a:t>
                </a:r>
              </a:p>
            </p:txBody>
          </p:sp>
          <p:sp>
            <p:nvSpPr>
              <p:cNvPr id="26" name="Line 18">
                <a:extLst>
                  <a:ext uri="{FF2B5EF4-FFF2-40B4-BE49-F238E27FC236}">
                    <a16:creationId xmlns:a16="http://schemas.microsoft.com/office/drawing/2014/main" id="{BD68E58D-DA11-4E97-B854-4087660E9D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4" y="1950"/>
                <a:ext cx="9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4BCBEEBD-07E0-4508-AB20-864A35049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3" y="1789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=</a:t>
              </a:r>
            </a:p>
          </p:txBody>
        </p:sp>
        <p:sp>
          <p:nvSpPr>
            <p:cNvPr id="21" name="Text Box 22">
              <a:extLst>
                <a:ext uri="{FF2B5EF4-FFF2-40B4-BE49-F238E27FC236}">
                  <a16:creationId xmlns:a16="http://schemas.microsoft.com/office/drawing/2014/main" id="{13D1F6E5-6986-4420-BAAA-AA9E9ACB7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9" y="1789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=</a:t>
              </a:r>
            </a:p>
          </p:txBody>
        </p:sp>
        <p:sp>
          <p:nvSpPr>
            <p:cNvPr id="22" name="Text Box 23">
              <a:extLst>
                <a:ext uri="{FF2B5EF4-FFF2-40B4-BE49-F238E27FC236}">
                  <a16:creationId xmlns:a16="http://schemas.microsoft.com/office/drawing/2014/main" id="{8F54CEDC-E195-4E77-BC33-610213BDE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5" y="1777"/>
              <a:ext cx="11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 dirty="0">
                  <a:latin typeface="Arial" panose="020B0604020202020204" pitchFamily="34" charset="0"/>
                </a:rPr>
                <a:t>8 microsecs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05B3A6A3-CB46-43C0-82E1-8AA88027BF6C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DAA8D4B3-8FE2-474B-8F80-84ADB5CD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79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93111" y="713235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rdt3.0: stop-and-wait operation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2" name="Line 3">
            <a:extLst>
              <a:ext uri="{FF2B5EF4-FFF2-40B4-BE49-F238E27FC236}">
                <a16:creationId xmlns:a16="http://schemas.microsoft.com/office/drawing/2014/main" id="{CF70969A-B52C-4EA6-80B1-42EC2A595E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7588" y="2001838"/>
            <a:ext cx="2227262" cy="922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79DC1566-ACF7-4ED5-8CE9-B91DFBC24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3" y="1797050"/>
            <a:ext cx="3232150" cy="352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first packet bit transmitted, t = 0</a:t>
            </a:r>
          </a:p>
        </p:txBody>
      </p:sp>
      <p:sp>
        <p:nvSpPr>
          <p:cNvPr id="14" name="Line 5">
            <a:extLst>
              <a:ext uri="{FF2B5EF4-FFF2-40B4-BE49-F238E27FC236}">
                <a16:creationId xmlns:a16="http://schemas.microsoft.com/office/drawing/2014/main" id="{B3C59C17-BD08-4BC7-A9AC-DC84E3330AA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6475" y="1782763"/>
            <a:ext cx="23813" cy="291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C662D54D-31A1-429C-8F03-290F608340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3738" y="1795463"/>
            <a:ext cx="22225" cy="2890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6D28583E-F61F-46E8-9FC0-F21F5F779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7838" y="1446213"/>
            <a:ext cx="885825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sender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F7EDF403-4E84-4706-BA07-92801350D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5888" y="1446213"/>
            <a:ext cx="946150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receiver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8CF043A8-6E23-4A4D-B060-952A917B7F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0288" y="1997075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3AEC9CE3-2A11-42B8-829D-8FF2349A20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050" y="4108450"/>
            <a:ext cx="219233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" name="Line 11">
            <a:extLst>
              <a:ext uri="{FF2B5EF4-FFF2-40B4-BE49-F238E27FC236}">
                <a16:creationId xmlns:a16="http://schemas.microsoft.com/office/drawing/2014/main" id="{60BDC3A9-C5AE-44E0-A33F-75F61AFD65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75050" y="3165475"/>
            <a:ext cx="2209800" cy="922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" name="Freeform 12">
            <a:extLst>
              <a:ext uri="{FF2B5EF4-FFF2-40B4-BE49-F238E27FC236}">
                <a16:creationId xmlns:a16="http://schemas.microsoft.com/office/drawing/2014/main" id="{67FA2B4C-E581-40FF-92C0-C274A217CDC2}"/>
              </a:ext>
            </a:extLst>
          </p:cNvPr>
          <p:cNvSpPr>
            <a:spLocks/>
          </p:cNvSpPr>
          <p:nvPr/>
        </p:nvSpPr>
        <p:spPr bwMode="auto">
          <a:xfrm>
            <a:off x="3552825" y="1995488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147483646 w 2902"/>
              <a:gd name="T3" fmla="*/ 2147483646 h 1185"/>
              <a:gd name="T4" fmla="*/ 2147483646 w 2902"/>
              <a:gd name="T5" fmla="*/ 2147483646 h 1185"/>
              <a:gd name="T6" fmla="*/ 0 w 2902"/>
              <a:gd name="T7" fmla="*/ 2147483646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2" name="Line 13">
            <a:extLst>
              <a:ext uri="{FF2B5EF4-FFF2-40B4-BE49-F238E27FC236}">
                <a16:creationId xmlns:a16="http://schemas.microsoft.com/office/drawing/2014/main" id="{79C2E22A-C88C-471D-9B91-FBA1891679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8363" y="19954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" name="Line 14">
            <a:extLst>
              <a:ext uri="{FF2B5EF4-FFF2-40B4-BE49-F238E27FC236}">
                <a16:creationId xmlns:a16="http://schemas.microsoft.com/office/drawing/2014/main" id="{283B223B-345E-43CE-8057-F44B1D3A1D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8363" y="22367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" name="Line 15">
            <a:extLst>
              <a:ext uri="{FF2B5EF4-FFF2-40B4-BE49-F238E27FC236}">
                <a16:creationId xmlns:a16="http://schemas.microsoft.com/office/drawing/2014/main" id="{40A35530-65B2-4302-A122-9B718D2C5C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19475" y="4095750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" name="Text Box 16">
            <a:extLst>
              <a:ext uri="{FF2B5EF4-FFF2-40B4-BE49-F238E27FC236}">
                <a16:creationId xmlns:a16="http://schemas.microsoft.com/office/drawing/2014/main" id="{3B34151D-DD14-46E5-8D88-19CFB1D68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900" y="2968625"/>
            <a:ext cx="847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</a:rPr>
              <a:t>RTT</a:t>
            </a:r>
            <a:r>
              <a:rPr lang="en-US" altLang="en-US" sz="1000">
                <a:latin typeface="Arial" panose="020B0604020202020204" pitchFamily="34" charset="0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" name="Line 17">
            <a:extLst>
              <a:ext uri="{FF2B5EF4-FFF2-40B4-BE49-F238E27FC236}">
                <a16:creationId xmlns:a16="http://schemas.microsoft.com/office/drawing/2014/main" id="{33156CA9-8710-4D9B-8415-B9FB08371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3288" y="3276600"/>
            <a:ext cx="11112" cy="81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" name="Line 18">
            <a:extLst>
              <a:ext uri="{FF2B5EF4-FFF2-40B4-BE49-F238E27FC236}">
                <a16:creationId xmlns:a16="http://schemas.microsoft.com/office/drawing/2014/main" id="{6418EF29-E14F-49B6-8B06-41AE8FC321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8050" y="2259013"/>
            <a:ext cx="3175" cy="768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" name="Text Box 19">
            <a:extLst>
              <a:ext uri="{FF2B5EF4-FFF2-40B4-BE49-F238E27FC236}">
                <a16:creationId xmlns:a16="http://schemas.microsoft.com/office/drawing/2014/main" id="{5FDBCE28-EE66-4E47-8165-327B41F80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74863"/>
            <a:ext cx="34655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last packet bit transmitted, </a:t>
            </a:r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</a:rPr>
              <a:t>t = L / R</a:t>
            </a:r>
            <a:endParaRPr lang="en-US" altLang="en-US" sz="160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Line 20">
            <a:extLst>
              <a:ext uri="{FF2B5EF4-FFF2-40B4-BE49-F238E27FC236}">
                <a16:creationId xmlns:a16="http://schemas.microsoft.com/office/drawing/2014/main" id="{3F8A4213-B7C7-42E9-A724-FFBCCA7C56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61038" y="2909888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" name="Text Box 21">
            <a:extLst>
              <a:ext uri="{FF2B5EF4-FFF2-40B4-BE49-F238E27FC236}">
                <a16:creationId xmlns:a16="http://schemas.microsoft.com/office/drawing/2014/main" id="{8DACCA78-1474-48B4-BB5C-D6E46B2A9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0" y="2733675"/>
            <a:ext cx="24257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first packet bit arrives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1" name="Line 22">
            <a:extLst>
              <a:ext uri="{FF2B5EF4-FFF2-40B4-BE49-F238E27FC236}">
                <a16:creationId xmlns:a16="http://schemas.microsoft.com/office/drawing/2014/main" id="{92CB8308-551A-4357-9840-78366AF40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4850" y="3159125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" name="Text Box 23">
            <a:extLst>
              <a:ext uri="{FF2B5EF4-FFF2-40B4-BE49-F238E27FC236}">
                <a16:creationId xmlns:a16="http://schemas.microsoft.com/office/drawing/2014/main" id="{13D44DF3-248B-41D3-9348-24DC566A7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8350" y="2986088"/>
            <a:ext cx="311467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last packet bit arrives, send ACK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3" name="Text Box 24">
            <a:extLst>
              <a:ext uri="{FF2B5EF4-FFF2-40B4-BE49-F238E27FC236}">
                <a16:creationId xmlns:a16="http://schemas.microsoft.com/office/drawing/2014/main" id="{AFA77347-B165-4AFB-BDC6-44E08040F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3768725"/>
            <a:ext cx="26860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ACK arrives, send next 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packet, </a:t>
            </a:r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</a:rPr>
              <a:t>t = RTT + L / R</a:t>
            </a:r>
            <a:endParaRPr lang="en-US" altLang="en-US" sz="160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Freeform 25">
            <a:extLst>
              <a:ext uri="{FF2B5EF4-FFF2-40B4-BE49-F238E27FC236}">
                <a16:creationId xmlns:a16="http://schemas.microsoft.com/office/drawing/2014/main" id="{5AE568BB-966A-47B8-AAD2-73BF4D578095}"/>
              </a:ext>
            </a:extLst>
          </p:cNvPr>
          <p:cNvSpPr>
            <a:spLocks/>
          </p:cNvSpPr>
          <p:nvPr/>
        </p:nvSpPr>
        <p:spPr bwMode="auto">
          <a:xfrm>
            <a:off x="3570288" y="4103688"/>
            <a:ext cx="1419225" cy="577850"/>
          </a:xfrm>
          <a:custGeom>
            <a:avLst/>
            <a:gdLst>
              <a:gd name="T0" fmla="*/ 0 w 1845"/>
              <a:gd name="T1" fmla="*/ 0 h 592"/>
              <a:gd name="T2" fmla="*/ 2147483646 w 1845"/>
              <a:gd name="T3" fmla="*/ 2147483646 h 592"/>
              <a:gd name="T4" fmla="*/ 2147483646 w 1845"/>
              <a:gd name="T5" fmla="*/ 2147483646 h 592"/>
              <a:gd name="T6" fmla="*/ 0 w 1845"/>
              <a:gd name="T7" fmla="*/ 2147483646 h 592"/>
              <a:gd name="T8" fmla="*/ 0 w 1845"/>
              <a:gd name="T9" fmla="*/ 0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45" h="592">
                <a:moveTo>
                  <a:pt x="0" y="0"/>
                </a:moveTo>
                <a:lnTo>
                  <a:pt x="1845" y="592"/>
                </a:lnTo>
                <a:lnTo>
                  <a:pt x="1095" y="592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5" name="Group 26">
            <a:extLst>
              <a:ext uri="{FF2B5EF4-FFF2-40B4-BE49-F238E27FC236}">
                <a16:creationId xmlns:a16="http://schemas.microsoft.com/office/drawing/2014/main" id="{5EAC3586-FB41-40DE-9C49-B070EF278179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4095750"/>
            <a:ext cx="1281112" cy="534988"/>
            <a:chOff x="12315" y="13225"/>
            <a:chExt cx="2775" cy="913"/>
          </a:xfrm>
        </p:grpSpPr>
        <p:sp>
          <p:nvSpPr>
            <p:cNvPr id="36" name="Line 27">
              <a:extLst>
                <a:ext uri="{FF2B5EF4-FFF2-40B4-BE49-F238E27FC236}">
                  <a16:creationId xmlns:a16="http://schemas.microsoft.com/office/drawing/2014/main" id="{8FAB9EAA-08E9-464A-A9F8-9E021BA0BE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15" y="13225"/>
              <a:ext cx="1587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Line 28">
              <a:extLst>
                <a:ext uri="{FF2B5EF4-FFF2-40B4-BE49-F238E27FC236}">
                  <a16:creationId xmlns:a16="http://schemas.microsoft.com/office/drawing/2014/main" id="{F8DECF86-377C-4601-BF8D-511F3098BC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15" y="13737"/>
              <a:ext cx="1175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8" name="Line 29">
            <a:extLst>
              <a:ext uri="{FF2B5EF4-FFF2-40B4-BE49-F238E27FC236}">
                <a16:creationId xmlns:a16="http://schemas.microsoft.com/office/drawing/2014/main" id="{A75A917B-C4BA-4FFB-9A26-065098784F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3938" y="4337050"/>
            <a:ext cx="31750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" name="Line 30">
            <a:extLst>
              <a:ext uri="{FF2B5EF4-FFF2-40B4-BE49-F238E27FC236}">
                <a16:creationId xmlns:a16="http://schemas.microsoft.com/office/drawing/2014/main" id="{7FFADD86-04AA-4D3F-98FC-7628887CB8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7788" y="4460875"/>
            <a:ext cx="541337" cy="2349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40" name="Object 35">
            <a:extLst>
              <a:ext uri="{FF2B5EF4-FFF2-40B4-BE49-F238E27FC236}">
                <a16:creationId xmlns:a16="http://schemas.microsoft.com/office/drawing/2014/main" id="{9694261F-4D07-454B-8EA1-BB3F053B22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5713" y="4862513"/>
          <a:ext cx="67484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7" name="Picture" r:id="rId5" imgW="3581400" imgH="495300" progId="Word.Picture.8">
                  <p:embed/>
                </p:oleObj>
              </mc:Choice>
              <mc:Fallback>
                <p:oleObj name="Picture" r:id="rId5" imgW="3581400" imgH="495300" progId="Word.Picture.8">
                  <p:embed/>
                  <p:pic>
                    <p:nvPicPr>
                      <p:cNvPr id="48160" name="Object 35">
                        <a:extLst>
                          <a:ext uri="{FF2B5EF4-FFF2-40B4-BE49-F238E27FC236}">
                            <a16:creationId xmlns:a16="http://schemas.microsoft.com/office/drawing/2014/main" id="{9311CA0F-A76E-4FAF-B5A4-E49DE3C0E4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4862513"/>
                        <a:ext cx="674846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E971FB68-A5F2-41E7-A27B-C73E29A603A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42" name="Slide Number Placeholder 3">
            <a:extLst>
              <a:ext uri="{FF2B5EF4-FFF2-40B4-BE49-F238E27FC236}">
                <a16:creationId xmlns:a16="http://schemas.microsoft.com/office/drawing/2014/main" id="{992D0F02-98F1-4F8F-845F-B450C2D6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3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3389</TotalTime>
  <Words>715</Words>
  <Application>Microsoft Office PowerPoint</Application>
  <PresentationFormat>Widescreen</PresentationFormat>
  <Paragraphs>227</Paragraphs>
  <Slides>10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Calibri Light</vt:lpstr>
      <vt:lpstr>Comic Sans MS</vt:lpstr>
      <vt:lpstr>Gill Sans MT</vt:lpstr>
      <vt:lpstr>Symbol</vt:lpstr>
      <vt:lpstr>Tahoma</vt:lpstr>
      <vt:lpstr>Times New Roman</vt:lpstr>
      <vt:lpstr>Wingdings</vt:lpstr>
      <vt:lpstr>Office Theme</vt:lpstr>
      <vt:lpstr>Picture</vt:lpstr>
      <vt:lpstr>PowerPoint Presentation</vt:lpstr>
      <vt:lpstr>PowerPoint Presentation</vt:lpstr>
      <vt:lpstr>In this segment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Animesh  Giri</cp:lastModifiedBy>
  <cp:revision>542</cp:revision>
  <dcterms:created xsi:type="dcterms:W3CDTF">2019-05-30T23:14:36Z</dcterms:created>
  <dcterms:modified xsi:type="dcterms:W3CDTF">2020-09-15T07:34:52Z</dcterms:modified>
</cp:coreProperties>
</file>