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1155" r:id="rId2"/>
    <p:sldId id="358" r:id="rId3"/>
    <p:sldId id="1100" r:id="rId4"/>
    <p:sldId id="1153" r:id="rId5"/>
    <p:sldId id="1083" r:id="rId6"/>
    <p:sldId id="1099" r:id="rId7"/>
    <p:sldId id="1110" r:id="rId8"/>
    <p:sldId id="1109" r:id="rId9"/>
    <p:sldId id="1108" r:id="rId10"/>
    <p:sldId id="1107" r:id="rId11"/>
    <p:sldId id="1106" r:id="rId12"/>
    <p:sldId id="34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A267"/>
    <a:srgbClr val="FEDC32"/>
    <a:srgbClr val="FDBA53"/>
    <a:srgbClr val="F4B350"/>
    <a:srgbClr val="10B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45CA1-290A-4990-9D56-E5FA8F0B5F6E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A21878-A689-473C-91EB-F8AB7A2C7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45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21878-A689-473C-91EB-F8AB7A2C720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48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69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34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92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03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95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99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33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C3D4B-626B-4009-8192-CEAEED142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1827C-B164-4C81-9990-CA48A6D69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DF93E-677D-48F6-8B5A-46E43F2C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5F50-57D7-4221-9395-D180AF9D0F83}" type="datetime1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F4446-763D-4DB5-A60E-E76234DD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2FF9A-F0E6-4BE5-A785-09D93A75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0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E96CC-24D7-4AC0-845A-98CA572F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61921-3E80-4007-9849-91F4F1D9C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091F3-2079-48AC-A58B-4C729775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3190-734D-402E-B025-964D2901B292}" type="datetime1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36A67-7BBF-4557-B86C-E3D43DA8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F2A7F-20B3-4FEC-B2FB-22B3B56A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50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974505-5F88-4C68-B044-B90A875A1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54938-180F-400A-A444-2DAC9B404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4BC1C-22DF-43AD-B4A1-B55EB4C0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81864-FDED-451E-8B90-FC61A710E9D1}" type="datetime1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39F43-011E-4BE1-A79A-17FE1495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25448-2680-4648-B696-07B726E5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03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7D49-DB18-4481-BBAD-3CCDB0B6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48B0F-E770-4648-80B0-0B9A17734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9BBA6-35F4-4C69-B817-8B6D5B3C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BE6D-7185-4C00-8235-A18B198A862F}" type="datetime1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B119B-E4E0-4014-B1F1-495E208A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45A5E-AE1B-4A92-B64A-2F8A4786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40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196D-BED0-4BD8-AB4C-B2B3CCC7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613EC-F0A0-4466-A6C2-D28B863D1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F7A95-22EE-4F22-AEDA-C190D2F8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C31B-2CEF-4AFC-B11D-2A3A82F520C5}" type="datetime1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85F91-0601-4D65-A3E8-CFDC20A7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0A9F0-9DDE-4015-8C5C-5C9D6B60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6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85AF-03C6-4B44-A538-43B0427D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33EE5-59F6-4A1A-AE1E-8765B2B76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D6861-A242-46E3-9BF3-A0C8A8DBB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D4037-319B-46C2-9889-B7EE9142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BDE6-5B4C-4D45-913E-22ABF4347C18}" type="datetime1">
              <a:rPr lang="en-IN" smtClean="0"/>
              <a:t>15-09-2020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E4E15-6B43-42E0-9689-9D809E77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B8A2C-7787-42C7-9053-9FAC4980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09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7F82-17CF-402C-A83C-9BB0B045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925B8-18E2-4648-9C7D-9A50568E6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CAC91-5516-49CF-ABB2-BDCA1101D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3B518C-5424-4D17-AE61-73B5540B3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18E488-5143-4637-878A-8024B768B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F92FE0-EADD-43E3-B191-7F6FEA9C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EEF5-5DF9-403E-B9A1-669D01161D72}" type="datetime1">
              <a:rPr lang="en-IN" smtClean="0"/>
              <a:t>15-09-2020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4604E9-CD41-4846-B48F-03B22B37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FE060F-933B-49D3-8FF3-B0DEF9DC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11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33CA-B572-4BA7-A189-A42C96F1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BA2B92-6276-46C5-8418-92622914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7BD2-15BC-4BED-A7E0-816D08B4840A}" type="datetime1">
              <a:rPr lang="en-IN" smtClean="0"/>
              <a:t>15-09-2020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7E3F1-B21B-41C5-BFFE-A0D23D01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3B9AF-625C-4788-81E5-2B790AE3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34E3B9-7089-4D8E-9F92-ED9350E7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6CD4-A574-481E-B86F-E109C08FB237}" type="datetime1">
              <a:rPr lang="en-IN" smtClean="0"/>
              <a:t>15-09-2020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5D6F49-DBB0-4783-8669-C7B8A703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75C0C-F413-41B7-B055-646B0BFD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19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5262E-9CC6-4471-87B5-E96BB4A8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5306A-CD4B-46EE-9161-2B0A130F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59BE6-9514-4D99-A003-32E53BEDF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144FC-DE55-4C66-B467-EE320664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1CED-00DA-454A-A112-DD9D3169C9A6}" type="datetime1">
              <a:rPr lang="en-IN" smtClean="0"/>
              <a:t>15-09-2020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C472B-5E7F-485E-A706-89B79D41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6C44B-3BC6-40D9-94ED-B0796F8E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17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9C2A-444C-4E85-BF34-29BD3E3F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88350-F59A-41DF-B2EF-F9EEA2470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D8DC2-A933-46C8-BE16-322CE1A3E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7E0BD-405F-407D-AAE8-84A2C672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47F2-62DE-41EE-8523-97C9E65C1AE4}" type="datetime1">
              <a:rPr lang="en-IN" smtClean="0"/>
              <a:t>15-09-2020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94B3E-2DAE-4C72-9B6F-EE43965D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4055D-9410-4E28-8C54-90B4F6E7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2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49A4AD-9C61-4A2F-99E0-675E3359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F732A-189B-4AC1-886A-23584A50B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3EE23-AF03-4903-9219-60875A711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64A80-FF75-4280-98F7-1B028A5005D5}" type="datetime1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FC4B0-FF26-4AB9-BACD-041A24DCD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8E684-F46A-48CC-BAD8-663F8E117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10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678818" y="3247204"/>
            <a:ext cx="67964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Animesh Giri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&amp;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638612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D45E8D-0E00-4F32-965D-F7933407171E}"/>
              </a:ext>
            </a:extLst>
          </p:cNvPr>
          <p:cNvSpPr/>
          <p:nvPr/>
        </p:nvSpPr>
        <p:spPr>
          <a:xfrm>
            <a:off x="393111" y="665682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TCP round trip time, timeout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3856BF-2A94-408D-A1C9-C95590C932EB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63C511E-A079-472B-894D-A6C56D0AC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grpSp>
        <p:nvGrpSpPr>
          <p:cNvPr id="7" name="Group 14">
            <a:extLst>
              <a:ext uri="{FF2B5EF4-FFF2-40B4-BE49-F238E27FC236}">
                <a16:creationId xmlns:a16="http://schemas.microsoft.com/office/drawing/2014/main" id="{93047B75-3120-4924-ABF7-3327283B75BA}"/>
              </a:ext>
            </a:extLst>
          </p:cNvPr>
          <p:cNvGrpSpPr>
            <a:grpSpLocks/>
          </p:cNvGrpSpPr>
          <p:nvPr/>
        </p:nvGrpSpPr>
        <p:grpSpPr bwMode="auto">
          <a:xfrm>
            <a:off x="1708150" y="2565400"/>
            <a:ext cx="6523037" cy="4292600"/>
            <a:chOff x="782" y="1865"/>
            <a:chExt cx="3951" cy="2704"/>
          </a:xfrm>
        </p:grpSpPr>
        <p:pic>
          <p:nvPicPr>
            <p:cNvPr id="11" name="Picture 12">
              <a:extLst>
                <a:ext uri="{FF2B5EF4-FFF2-40B4-BE49-F238E27FC236}">
                  <a16:creationId xmlns:a16="http://schemas.microsoft.com/office/drawing/2014/main" id="{9B0BD5AC-9ABA-461A-B51E-B50B4A0E5D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" y="1865"/>
              <a:ext cx="3951" cy="2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3">
              <a:extLst>
                <a:ext uri="{FF2B5EF4-FFF2-40B4-BE49-F238E27FC236}">
                  <a16:creationId xmlns:a16="http://schemas.microsoft.com/office/drawing/2014/main" id="{EF74604C-8A08-4D15-8F6D-70C12BD77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" y="1926"/>
              <a:ext cx="1404" cy="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3" name="Text Box 3">
            <a:extLst>
              <a:ext uri="{FF2B5EF4-FFF2-40B4-BE49-F238E27FC236}">
                <a16:creationId xmlns:a16="http://schemas.microsoft.com/office/drawing/2014/main" id="{6BE7AE1C-C9BF-4321-98F3-E43824754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62075"/>
            <a:ext cx="7515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EstimatedRTT</a:t>
            </a:r>
            <a:r>
              <a:rPr lang="en-US" altLang="en-US" sz="2000" b="1" dirty="0">
                <a:latin typeface="Courier New" panose="02070309020205020404" pitchFamily="49" charset="0"/>
              </a:rPr>
              <a:t> = (1- </a:t>
            </a:r>
            <a:r>
              <a:rPr lang="en-US" alt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</a:t>
            </a:r>
            <a:r>
              <a:rPr lang="en-US" altLang="en-US" sz="2000" b="1" dirty="0">
                <a:latin typeface="Courier New" panose="02070309020205020404" pitchFamily="49" charset="0"/>
              </a:rPr>
              <a:t>)*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EstimatedRTT</a:t>
            </a:r>
            <a:r>
              <a:rPr lang="en-US" altLang="en-US" sz="2000" b="1" dirty="0">
                <a:latin typeface="Courier New" panose="02070309020205020404" pitchFamily="49" charset="0"/>
              </a:rPr>
              <a:t> + </a:t>
            </a:r>
            <a:r>
              <a:rPr lang="en-US" alt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</a:t>
            </a:r>
            <a:r>
              <a:rPr lang="en-US" altLang="en-US" sz="2000" b="1" dirty="0">
                <a:latin typeface="Courier New" panose="02070309020205020404" pitchFamily="49" charset="0"/>
              </a:rPr>
              <a:t>*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SampleRTT</a:t>
            </a:r>
            <a:endParaRPr lang="en-US" alt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820C7A08-A86A-4197-92FE-FA51295A7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638" y="1836738"/>
            <a:ext cx="706755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92100" indent="-2921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lnSpc>
                <a:spcPct val="7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n-lt"/>
                <a:ea typeface="ＭＳ Ｐゴシック" charset="0"/>
              </a:rPr>
              <a:t>exponential weighted moving average</a:t>
            </a:r>
          </a:p>
          <a:p>
            <a:pPr algn="l">
              <a:lnSpc>
                <a:spcPct val="7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n-lt"/>
                <a:ea typeface="ＭＳ Ｐゴシック" charset="0"/>
              </a:rPr>
              <a:t>influence of past sample decreases exponentially fast</a:t>
            </a:r>
          </a:p>
          <a:p>
            <a:pPr algn="l">
              <a:lnSpc>
                <a:spcPct val="7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n-lt"/>
                <a:ea typeface="ＭＳ Ｐゴシック" charset="0"/>
              </a:rPr>
              <a:t>typical value: </a:t>
            </a:r>
            <a:r>
              <a:rPr lang="en-US" altLang="en-US" sz="2400" dirty="0">
                <a:latin typeface="+mn-lt"/>
                <a:ea typeface="ＭＳ Ｐゴシック" charset="0"/>
                <a:sym typeface="Symbol" panose="05050102010706020507" pitchFamily="18" charset="2"/>
              </a:rPr>
              <a:t> =</a:t>
            </a:r>
            <a:r>
              <a:rPr lang="en-US" altLang="en-US" sz="2400" dirty="0">
                <a:latin typeface="+mn-lt"/>
                <a:ea typeface="ＭＳ Ｐゴシック" charset="0"/>
              </a:rPr>
              <a:t> 0.125</a:t>
            </a:r>
          </a:p>
        </p:txBody>
      </p:sp>
      <p:sp>
        <p:nvSpPr>
          <p:cNvPr id="17" name="Text Box 18">
            <a:extLst>
              <a:ext uri="{FF2B5EF4-FFF2-40B4-BE49-F238E27FC236}">
                <a16:creationId xmlns:a16="http://schemas.microsoft.com/office/drawing/2014/main" id="{79A48051-45A2-4236-B357-FB85EC6C2840}"/>
              </a:ext>
            </a:extLst>
          </p:cNvPr>
          <p:cNvSpPr txBox="1">
            <a:spLocks noChangeArrowheads="1"/>
          </p:cNvSpPr>
          <p:nvPr/>
        </p:nvSpPr>
        <p:spPr bwMode="auto">
          <a:xfrm rot="10800000">
            <a:off x="1531938" y="3535363"/>
            <a:ext cx="428625" cy="17478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Tahoma" panose="020B0604030504040204" pitchFamily="34" charset="0"/>
              </a:rPr>
              <a:t>RTT (milliseconds)</a:t>
            </a:r>
          </a:p>
        </p:txBody>
      </p:sp>
      <p:sp>
        <p:nvSpPr>
          <p:cNvPr id="18" name="Text Box 19">
            <a:extLst>
              <a:ext uri="{FF2B5EF4-FFF2-40B4-BE49-F238E27FC236}">
                <a16:creationId xmlns:a16="http://schemas.microsoft.com/office/drawing/2014/main" id="{B794AD66-2725-413D-AAC3-A3696A449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5363" y="3168650"/>
            <a:ext cx="3867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RTT: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dirty="0">
                <a:latin typeface="Arial" panose="020B0604020202020204" pitchFamily="34" charset="0"/>
              </a:rPr>
              <a:t>gaia.cs.umass.edu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dirty="0">
                <a:latin typeface="Arial" panose="020B0604020202020204" pitchFamily="34" charset="0"/>
              </a:rPr>
              <a:t>to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dirty="0">
                <a:latin typeface="Arial" panose="020B0604020202020204" pitchFamily="34" charset="0"/>
              </a:rPr>
              <a:t>fantasia.eurecom.fr</a:t>
            </a:r>
          </a:p>
        </p:txBody>
      </p:sp>
      <p:sp>
        <p:nvSpPr>
          <p:cNvPr id="19" name="Text Box 20">
            <a:extLst>
              <a:ext uri="{FF2B5EF4-FFF2-40B4-BE49-F238E27FC236}">
                <a16:creationId xmlns:a16="http://schemas.microsoft.com/office/drawing/2014/main" id="{82A017C0-0A8D-4DD0-9ADB-66633DE44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1413" y="5230813"/>
            <a:ext cx="1181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sampleRTT</a:t>
            </a:r>
          </a:p>
        </p:txBody>
      </p:sp>
      <p:sp>
        <p:nvSpPr>
          <p:cNvPr id="20" name="Text Box 21">
            <a:extLst>
              <a:ext uri="{FF2B5EF4-FFF2-40B4-BE49-F238E27FC236}">
                <a16:creationId xmlns:a16="http://schemas.microsoft.com/office/drawing/2014/main" id="{3ADB142F-578B-428A-99E2-A07A10573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5063" y="5548313"/>
            <a:ext cx="1431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EstimatedRTT</a:t>
            </a:r>
          </a:p>
        </p:txBody>
      </p:sp>
      <p:sp>
        <p:nvSpPr>
          <p:cNvPr id="21" name="AutoShape 22">
            <a:extLst>
              <a:ext uri="{FF2B5EF4-FFF2-40B4-BE49-F238E27FC236}">
                <a16:creationId xmlns:a16="http://schemas.microsoft.com/office/drawing/2014/main" id="{C23A6DF1-8B8D-4EFF-8125-A8B4BDCC1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5513" y="5343525"/>
            <a:ext cx="147637" cy="142875"/>
          </a:xfrm>
          <a:prstGeom prst="diamond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2" name="AutoShape 23">
            <a:extLst>
              <a:ext uri="{FF2B5EF4-FFF2-40B4-BE49-F238E27FC236}">
                <a16:creationId xmlns:a16="http://schemas.microsoft.com/office/drawing/2014/main" id="{785F76C4-7B5D-4F02-9EF0-B35F63076883}"/>
              </a:ext>
            </a:extLst>
          </p:cNvPr>
          <p:cNvSpPr>
            <a:spLocks noChangeArrowheads="1"/>
          </p:cNvSpPr>
          <p:nvPr/>
        </p:nvSpPr>
        <p:spPr bwMode="auto">
          <a:xfrm rot="2776382">
            <a:off x="6011069" y="5633244"/>
            <a:ext cx="147637" cy="142875"/>
          </a:xfrm>
          <a:prstGeom prst="diamond">
            <a:avLst/>
          </a:prstGeom>
          <a:solidFill>
            <a:srgbClr val="FF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" name="Rectangle 24">
            <a:extLst>
              <a:ext uri="{FF2B5EF4-FFF2-40B4-BE49-F238E27FC236}">
                <a16:creationId xmlns:a16="http://schemas.microsoft.com/office/drawing/2014/main" id="{FC96E273-C997-40AD-BAC6-8B0F8F13E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8450" y="6389688"/>
            <a:ext cx="1863725" cy="468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24" name="Group 15">
            <a:extLst>
              <a:ext uri="{FF2B5EF4-FFF2-40B4-BE49-F238E27FC236}">
                <a16:creationId xmlns:a16="http://schemas.microsoft.com/office/drawing/2014/main" id="{E843CC63-4547-484F-87C2-71E134167AB2}"/>
              </a:ext>
            </a:extLst>
          </p:cNvPr>
          <p:cNvGrpSpPr>
            <a:grpSpLocks/>
          </p:cNvGrpSpPr>
          <p:nvPr/>
        </p:nvGrpSpPr>
        <p:grpSpPr bwMode="auto">
          <a:xfrm>
            <a:off x="4041775" y="6386513"/>
            <a:ext cx="1512888" cy="336550"/>
            <a:chOff x="2343" y="3645"/>
            <a:chExt cx="953" cy="212"/>
          </a:xfrm>
        </p:grpSpPr>
        <p:sp>
          <p:nvSpPr>
            <p:cNvPr id="25" name="Rectangle 16">
              <a:extLst>
                <a:ext uri="{FF2B5EF4-FFF2-40B4-BE49-F238E27FC236}">
                  <a16:creationId xmlns:a16="http://schemas.microsoft.com/office/drawing/2014/main" id="{DEE082CB-3AC0-4905-B370-A93C3CC9F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695"/>
              <a:ext cx="527" cy="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" name="Text Box 17">
              <a:extLst>
                <a:ext uri="{FF2B5EF4-FFF2-40B4-BE49-F238E27FC236}">
                  <a16:creationId xmlns:a16="http://schemas.microsoft.com/office/drawing/2014/main" id="{7A763BEA-78B9-48EE-9F6D-6356C1D0BB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3" y="3645"/>
              <a:ext cx="95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time (seconds)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4643C5C-5EB3-4E52-9125-6CE0FFE5C57F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28" name="Slide Number Placeholder 3">
            <a:extLst>
              <a:ext uri="{FF2B5EF4-FFF2-40B4-BE49-F238E27FC236}">
                <a16:creationId xmlns:a16="http://schemas.microsoft.com/office/drawing/2014/main" id="{A89E84E0-9A2E-4516-B02D-2C2C46F2F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30BA08-B69C-4752-B2CF-0C56A0BACDE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D45E8D-0E00-4F32-965D-F7933407171E}"/>
              </a:ext>
            </a:extLst>
          </p:cNvPr>
          <p:cNvSpPr/>
          <p:nvPr/>
        </p:nvSpPr>
        <p:spPr>
          <a:xfrm>
            <a:off x="360017" y="667294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TCP round trip time, timeout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3856BF-2A94-408D-A1C9-C95590C932EB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63C511E-A079-472B-894D-A6C56D0AC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FB98A9AB-4E5E-4B73-9108-084719FF9482}"/>
              </a:ext>
            </a:extLst>
          </p:cNvPr>
          <p:cNvSpPr txBox="1">
            <a:spLocks noChangeArrowheads="1"/>
          </p:cNvSpPr>
          <p:nvPr/>
        </p:nvSpPr>
        <p:spPr>
          <a:xfrm>
            <a:off x="555625" y="1595438"/>
            <a:ext cx="7918450" cy="1495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ea typeface="ＭＳ Ｐゴシック" charset="0"/>
              </a:rPr>
              <a:t>timeout interval: </a:t>
            </a:r>
            <a:r>
              <a:rPr lang="en-US" altLang="en-US" sz="2400" dirty="0" err="1">
                <a:ea typeface="ＭＳ Ｐゴシック" charset="0"/>
              </a:rPr>
              <a:t>EstimatedRTT</a:t>
            </a:r>
            <a:r>
              <a:rPr lang="en-US" altLang="en-US" sz="2400" dirty="0">
                <a:ea typeface="ＭＳ Ｐゴシック" charset="0"/>
              </a:rPr>
              <a:t> plus </a:t>
            </a:r>
            <a:r>
              <a:rPr lang="ja-JP" altLang="en-US" sz="2400" dirty="0">
                <a:ea typeface="ＭＳ Ｐゴシック" charset="0"/>
              </a:rPr>
              <a:t>“</a:t>
            </a:r>
            <a:r>
              <a:rPr lang="en-US" altLang="ja-JP" sz="2400" dirty="0">
                <a:ea typeface="ＭＳ Ｐゴシック" charset="0"/>
              </a:rPr>
              <a:t>safety margin</a:t>
            </a:r>
            <a:r>
              <a:rPr lang="ja-JP" altLang="en-US" sz="2400" dirty="0">
                <a:ea typeface="ＭＳ Ｐゴシック" charset="0"/>
              </a:rPr>
              <a:t>”</a:t>
            </a:r>
            <a:endParaRPr lang="en-US" altLang="ja-JP" sz="2400" dirty="0">
              <a:ea typeface="ＭＳ Ｐゴシック" charset="0"/>
            </a:endParaRPr>
          </a:p>
          <a:p>
            <a:pPr lvl="1"/>
            <a:r>
              <a:rPr lang="en-US" altLang="en-US" dirty="0">
                <a:ea typeface="ＭＳ Ｐゴシック" charset="0"/>
              </a:rPr>
              <a:t>large variation in </a:t>
            </a:r>
            <a:r>
              <a:rPr lang="en-US" altLang="en-US" dirty="0" err="1">
                <a:ea typeface="ＭＳ Ｐゴシック" charset="0"/>
              </a:rPr>
              <a:t>EstimatedRTT</a:t>
            </a:r>
            <a:r>
              <a:rPr lang="en-US" altLang="en-US" dirty="0">
                <a:ea typeface="ＭＳ Ｐゴシック" charset="0"/>
              </a:rPr>
              <a:t> -&gt; larger safety margin</a:t>
            </a:r>
          </a:p>
          <a:p>
            <a:pPr>
              <a:spcBef>
                <a:spcPct val="35000"/>
              </a:spcBef>
            </a:pPr>
            <a:r>
              <a:rPr lang="en-US" altLang="en-US" sz="2400" dirty="0">
                <a:ea typeface="ＭＳ Ｐゴシック" charset="0"/>
              </a:rPr>
              <a:t>estimate </a:t>
            </a:r>
            <a:r>
              <a:rPr lang="en-US" altLang="en-US" sz="2400" dirty="0" err="1">
                <a:ea typeface="ＭＳ Ｐゴシック" charset="0"/>
              </a:rPr>
              <a:t>SampleRTT</a:t>
            </a:r>
            <a:r>
              <a:rPr lang="en-US" altLang="en-US" sz="2400" dirty="0">
                <a:ea typeface="ＭＳ Ｐゴシック" charset="0"/>
              </a:rPr>
              <a:t> deviation from </a:t>
            </a:r>
            <a:r>
              <a:rPr lang="en-US" altLang="en-US" sz="2400" dirty="0" err="1">
                <a:ea typeface="ＭＳ Ｐゴシック" charset="0"/>
              </a:rPr>
              <a:t>EstimatedRTT</a:t>
            </a:r>
            <a:r>
              <a:rPr lang="en-US" altLang="en-US" sz="2400" dirty="0">
                <a:ea typeface="ＭＳ Ｐゴシック" charset="0"/>
              </a:rPr>
              <a:t>: </a:t>
            </a: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CED99279-0DEF-4652-AB15-590058F68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9988" y="2871788"/>
            <a:ext cx="69754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DevRTT</a:t>
            </a:r>
            <a:r>
              <a:rPr lang="en-US" altLang="en-US" sz="2000" b="1" dirty="0">
                <a:latin typeface="Courier New" panose="02070309020205020404" pitchFamily="49" charset="0"/>
              </a:rPr>
              <a:t> = (1-</a:t>
            </a:r>
            <a:r>
              <a:rPr lang="en-US" alt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</a:t>
            </a:r>
            <a:r>
              <a:rPr lang="en-US" altLang="en-US" sz="2000" b="1" dirty="0">
                <a:latin typeface="Courier New" panose="02070309020205020404" pitchFamily="49" charset="0"/>
              </a:rPr>
              <a:t>)*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DevRTT</a:t>
            </a:r>
            <a:r>
              <a:rPr lang="en-US" altLang="en-US" sz="2000" b="1" dirty="0">
                <a:latin typeface="Courier New" panose="02070309020205020404" pitchFamily="49" charset="0"/>
              </a:rPr>
              <a:t> +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   </a:t>
            </a:r>
            <a:r>
              <a:rPr lang="en-US" alt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</a:t>
            </a:r>
            <a:r>
              <a:rPr lang="en-US" altLang="en-US" sz="2000" b="1" dirty="0">
                <a:latin typeface="Courier New" panose="02070309020205020404" pitchFamily="49" charset="0"/>
              </a:rPr>
              <a:t>*|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SampleRTT-EstimatedRTT</a:t>
            </a:r>
            <a:r>
              <a:rPr lang="en-US" altLang="en-US" sz="2000" b="1" dirty="0">
                <a:latin typeface="Courier New" panose="02070309020205020404" pitchFamily="49" charset="0"/>
              </a:rPr>
              <a:t>|</a:t>
            </a: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A8408F42-26C9-4E83-A750-8EB12BA6C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4513" y="3592513"/>
            <a:ext cx="3386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(typically, </a:t>
            </a:r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 = 0.25)</a:t>
            </a: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DDEDFAC9-1FCF-4563-AA07-69123211F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" y="4368800"/>
            <a:ext cx="791845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en-US" sz="2400" b="1" dirty="0" err="1">
                <a:latin typeface="Courier New" panose="02070309020205020404" pitchFamily="49" charset="0"/>
              </a:rPr>
              <a:t>TimeoutInterval</a:t>
            </a:r>
            <a:r>
              <a:rPr lang="en-US" altLang="en-US" sz="2400" b="1" dirty="0">
                <a:latin typeface="Courier New" panose="02070309020205020404" pitchFamily="49" charset="0"/>
              </a:rPr>
              <a:t> =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EstimatedRTT</a:t>
            </a:r>
            <a:r>
              <a:rPr lang="en-US" altLang="en-US" sz="2400" b="1" dirty="0">
                <a:latin typeface="Courier New" panose="02070309020205020404" pitchFamily="49" charset="0"/>
              </a:rPr>
              <a:t> + 4*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DevRTT</a:t>
            </a:r>
            <a:endParaRPr lang="en-US" altLang="en-US" sz="2400" b="1" dirty="0">
              <a:latin typeface="Courier New" panose="02070309020205020404" pitchFamily="49" charset="0"/>
            </a:endParaRPr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BB55825A-DC37-4D40-A518-1C4FE9587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0025" y="5122863"/>
            <a:ext cx="18113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99"/>
                </a:solidFill>
                <a:latin typeface="Tahoma" panose="020B0604030504040204" pitchFamily="34" charset="0"/>
              </a:rPr>
              <a:t>estimated RTT</a:t>
            </a: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06B4D1FA-DD87-4B7C-8813-554207260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2075" y="5141913"/>
            <a:ext cx="191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2000">
                <a:solidFill>
                  <a:srgbClr val="000099"/>
                </a:solidFill>
                <a:latin typeface="Tahoma" panose="020B0604030504040204" pitchFamily="34" charset="0"/>
              </a:rPr>
              <a:t>“</a:t>
            </a:r>
            <a:r>
              <a:rPr lang="en-US" altLang="ja-JP" sz="2000">
                <a:solidFill>
                  <a:srgbClr val="000099"/>
                </a:solidFill>
                <a:latin typeface="Tahoma" panose="020B0604030504040204" pitchFamily="34" charset="0"/>
              </a:rPr>
              <a:t>safety margin</a:t>
            </a:r>
            <a:r>
              <a:rPr lang="ja-JP" altLang="en-US" sz="2000">
                <a:solidFill>
                  <a:srgbClr val="000099"/>
                </a:solidFill>
                <a:latin typeface="Tahoma" panose="020B0604030504040204" pitchFamily="34" charset="0"/>
              </a:rPr>
              <a:t>”</a:t>
            </a:r>
            <a:endParaRPr lang="en-US" altLang="en-US" sz="2000">
              <a:solidFill>
                <a:srgbClr val="000099"/>
              </a:solidFill>
              <a:latin typeface="Tahoma" panose="020B0604030504040204" pitchFamily="34" charset="0"/>
            </a:endParaRPr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1EE37008-7630-43D3-81CA-9A5AE97B63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6950" y="4762500"/>
            <a:ext cx="0" cy="446088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id="{93DFC523-0D09-4CDC-B45C-83165DF8D7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78700" y="4768850"/>
            <a:ext cx="0" cy="446088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pic>
        <p:nvPicPr>
          <p:cNvPr id="20" name="Picture 20" descr="alarm_clock_ringing">
            <a:extLst>
              <a:ext uri="{FF2B5EF4-FFF2-40B4-BE49-F238E27FC236}">
                <a16:creationId xmlns:a16="http://schemas.microsoft.com/office/drawing/2014/main" id="{598B01AD-84ED-4AE1-946D-CC4DABB6C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3" y="4773613"/>
            <a:ext cx="7524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E07A522-39AD-43BF-87A4-75C450ABC1A3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49446B13-C59E-4354-9A34-0767EE9EB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30BA08-B69C-4752-B2CF-0C56A0BACDE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011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animeshgiri@pes.edu</a:t>
            </a:r>
            <a:endParaRPr lang="en-IN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03FCF-7A6F-4612-88F7-18437FC4F2ED}"/>
              </a:ext>
            </a:extLst>
          </p:cNvPr>
          <p:cNvSpPr/>
          <p:nvPr/>
        </p:nvSpPr>
        <p:spPr>
          <a:xfrm>
            <a:off x="5460537" y="457301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+91 </a:t>
            </a:r>
            <a:r>
              <a:rPr lang="en-US" sz="2400"/>
              <a:t>80 6618 6603</a:t>
            </a:r>
            <a:endParaRPr lang="en-IN" sz="2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Animesh Giri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&amp;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2" y="1715770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COMPUTER NETWORKS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2" y="2888778"/>
            <a:ext cx="780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Transport Layer 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Animesh Giri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&amp;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665105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COMPUTER NETWORKS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Connection-oriented transport: TCP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Animesh Giri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&amp;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AC021-7C0E-499E-8569-E95FB4C74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648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A39B1-8819-4184-98C6-5136EFA7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4</a:t>
            </a:fld>
            <a:endParaRPr lang="en-IN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42B6000-97BC-4332-BBC9-1A10C250E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3111" y="390414"/>
            <a:ext cx="77724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In this segment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B2D80A-6F0E-4B5F-AB59-3EFA771E3C2B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9C1EB1-8AD8-4CA9-9733-1254DB73A1C1}"/>
              </a:ext>
            </a:extLst>
          </p:cNvPr>
          <p:cNvSpPr/>
          <p:nvPr/>
        </p:nvSpPr>
        <p:spPr>
          <a:xfrm>
            <a:off x="393110" y="1428452"/>
            <a:ext cx="7898633" cy="2727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3397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TCP: Overview  RFCs: 793,1122,1323, 2018, 2581</a:t>
            </a:r>
          </a:p>
          <a:p>
            <a:pPr marL="463550" indent="-3397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TCP segment structure</a:t>
            </a:r>
          </a:p>
          <a:p>
            <a:pPr marL="463550" indent="-3397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TCP seq. numbers, ACKs</a:t>
            </a:r>
          </a:p>
          <a:p>
            <a:pPr marL="463550" indent="-3397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TCP round trip time, timeout</a:t>
            </a:r>
          </a:p>
          <a:p>
            <a:pPr marL="1238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defRPr/>
            </a:pPr>
            <a:endParaRPr lang="en-IN" sz="2400" dirty="0">
              <a:ea typeface="ＭＳ Ｐゴシック" charset="0"/>
            </a:endParaRPr>
          </a:p>
          <a:p>
            <a:pPr marL="463550" lvl="0" indent="-3397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charset="2"/>
              <a:buChar char="§"/>
              <a:defRPr/>
            </a:pPr>
            <a:endParaRPr lang="en-US" sz="24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71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D45E8D-0E00-4F32-965D-F7933407171E}"/>
              </a:ext>
            </a:extLst>
          </p:cNvPr>
          <p:cNvSpPr/>
          <p:nvPr/>
        </p:nvSpPr>
        <p:spPr>
          <a:xfrm>
            <a:off x="393111" y="666750"/>
            <a:ext cx="92623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TCP: Overview  RFCs: 793,1122,1323, 2018, 2581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3856BF-2A94-408D-A1C9-C95590C932EB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63C511E-A079-472B-894D-A6C56D0AC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50B41784-E1A6-4592-BD76-B2D64F70A56D}"/>
              </a:ext>
            </a:extLst>
          </p:cNvPr>
          <p:cNvSpPr txBox="1">
            <a:spLocks noChangeArrowheads="1"/>
          </p:cNvSpPr>
          <p:nvPr/>
        </p:nvSpPr>
        <p:spPr>
          <a:xfrm>
            <a:off x="4810125" y="1552575"/>
            <a:ext cx="4541265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CC0000"/>
                </a:solidFill>
                <a:ea typeface="ＭＳ Ｐゴシック" charset="0"/>
              </a:rPr>
              <a:t>full duplex data: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bi-directional data flow in same connection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MSS: maximum segment size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CC0000"/>
                </a:solidFill>
                <a:ea typeface="ＭＳ Ｐゴシック" charset="0"/>
              </a:rPr>
              <a:t>connection-oriented:</a:t>
            </a:r>
            <a:r>
              <a:rPr lang="en-US" sz="2400" dirty="0">
                <a:ea typeface="ＭＳ Ｐゴシック" charset="0"/>
              </a:rPr>
              <a:t> 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handshaking (exchange of control </a:t>
            </a:r>
            <a:r>
              <a:rPr lang="en-US" dirty="0" err="1">
                <a:ea typeface="ＭＳ Ｐゴシック" charset="0"/>
              </a:rPr>
              <a:t>msgs</a:t>
            </a:r>
            <a:r>
              <a:rPr lang="en-US" dirty="0">
                <a:ea typeface="ＭＳ Ｐゴシック" charset="0"/>
              </a:rPr>
              <a:t>) </a:t>
            </a:r>
            <a:r>
              <a:rPr lang="en-US" dirty="0" err="1">
                <a:ea typeface="ＭＳ Ｐゴシック" charset="0"/>
              </a:rPr>
              <a:t>inits</a:t>
            </a:r>
            <a:r>
              <a:rPr lang="en-US" dirty="0">
                <a:ea typeface="ＭＳ Ｐゴシック" charset="0"/>
              </a:rPr>
              <a:t> sender, receiver state before data exchange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CC0000"/>
                </a:solidFill>
                <a:ea typeface="ＭＳ Ｐゴシック" charset="0"/>
              </a:rPr>
              <a:t>flow controlled: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sender will not overwhelm receiver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4020A62D-09E7-44B7-A6A1-44ED9A254109}"/>
              </a:ext>
            </a:extLst>
          </p:cNvPr>
          <p:cNvSpPr txBox="1">
            <a:spLocks noChangeArrowheads="1"/>
          </p:cNvSpPr>
          <p:nvPr/>
        </p:nvSpPr>
        <p:spPr>
          <a:xfrm>
            <a:off x="571500" y="1543050"/>
            <a:ext cx="4141902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solidFill>
                  <a:srgbClr val="CC0000"/>
                </a:solidFill>
              </a:rPr>
              <a:t>point-to-point:</a:t>
            </a:r>
          </a:p>
          <a:p>
            <a:pPr lvl="1"/>
            <a:r>
              <a:rPr lang="en-US" altLang="en-US" dirty="0"/>
              <a:t>one sender, one receiver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</a:p>
          <a:p>
            <a:r>
              <a:rPr lang="en-US" altLang="en-US" sz="2400" dirty="0">
                <a:solidFill>
                  <a:srgbClr val="CC0000"/>
                </a:solidFill>
              </a:rPr>
              <a:t>reliable, in-order </a:t>
            </a:r>
            <a:r>
              <a:rPr lang="en-US" altLang="en-US" sz="2400" i="1" dirty="0">
                <a:solidFill>
                  <a:srgbClr val="CC0000"/>
                </a:solidFill>
              </a:rPr>
              <a:t>byte steam:</a:t>
            </a:r>
          </a:p>
          <a:p>
            <a:pPr lvl="1"/>
            <a:r>
              <a:rPr lang="en-US" altLang="en-US" dirty="0"/>
              <a:t>no </a:t>
            </a:r>
            <a:r>
              <a:rPr lang="ja-JP" altLang="en-US" dirty="0"/>
              <a:t>“</a:t>
            </a:r>
            <a:r>
              <a:rPr lang="en-US" altLang="ja-JP" dirty="0"/>
              <a:t>message boundaries</a:t>
            </a:r>
            <a:r>
              <a:rPr lang="ja-JP" altLang="en-US" dirty="0"/>
              <a:t>”</a:t>
            </a:r>
            <a:endParaRPr lang="en-US" altLang="ja-JP" dirty="0"/>
          </a:p>
          <a:p>
            <a:r>
              <a:rPr lang="en-US" altLang="en-US" sz="2400" dirty="0">
                <a:solidFill>
                  <a:srgbClr val="CC0000"/>
                </a:solidFill>
              </a:rPr>
              <a:t>pipelined:</a:t>
            </a:r>
          </a:p>
          <a:p>
            <a:pPr lvl="1"/>
            <a:r>
              <a:rPr lang="en-US" altLang="en-US" dirty="0"/>
              <a:t>TCP congestion and flow control set window size</a:t>
            </a:r>
            <a:endParaRPr lang="en-US" altLang="en-US" i="1" dirty="0"/>
          </a:p>
          <a:p>
            <a:endParaRPr lang="en-US" alt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2908AE-6EEE-48BA-A89E-C11DB8F9226F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8BA1F3FA-001B-47FF-943F-5134E7318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30BA08-B69C-4752-B2CF-0C56A0BACDE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01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D45E8D-0E00-4F32-965D-F7933407171E}"/>
              </a:ext>
            </a:extLst>
          </p:cNvPr>
          <p:cNvSpPr/>
          <p:nvPr/>
        </p:nvSpPr>
        <p:spPr>
          <a:xfrm>
            <a:off x="372096" y="647107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TCP segment structure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3856BF-2A94-408D-A1C9-C95590C932EB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63C511E-A079-472B-894D-A6C56D0AC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2" name="Rectangle 4">
            <a:extLst>
              <a:ext uri="{FF2B5EF4-FFF2-40B4-BE49-F238E27FC236}">
                <a16:creationId xmlns:a16="http://schemas.microsoft.com/office/drawing/2014/main" id="{1034E66E-EA52-4B89-9E69-566B72761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188" y="1512888"/>
            <a:ext cx="3951287" cy="4824412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2023B8E0-C8E5-41E3-8218-809F04967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1463" y="1628775"/>
            <a:ext cx="3951287" cy="48053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4" name="Text Box 6">
            <a:extLst>
              <a:ext uri="{FF2B5EF4-FFF2-40B4-BE49-F238E27FC236}">
                <a16:creationId xmlns:a16="http://schemas.microsoft.com/office/drawing/2014/main" id="{E760AF35-72D9-458E-98AA-9E44A8BBD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5925" y="1587500"/>
            <a:ext cx="166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source port #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id="{6E2EA086-50B6-44AA-906E-A1D72FEDF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6188" y="1592263"/>
            <a:ext cx="1381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dest port #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6" name="Line 8">
            <a:extLst>
              <a:ext uri="{FF2B5EF4-FFF2-40B4-BE49-F238E27FC236}">
                <a16:creationId xmlns:a16="http://schemas.microsoft.com/office/drawing/2014/main" id="{37E4B856-6E0D-4BDB-B8EC-905385B592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4638" y="2003425"/>
            <a:ext cx="3946525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" name="Line 9">
            <a:extLst>
              <a:ext uri="{FF2B5EF4-FFF2-40B4-BE49-F238E27FC236}">
                <a16:creationId xmlns:a16="http://schemas.microsoft.com/office/drawing/2014/main" id="{F2DEC658-2CDB-410D-8ED0-DA411F0880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08288" y="2382838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10">
            <a:extLst>
              <a:ext uri="{FF2B5EF4-FFF2-40B4-BE49-F238E27FC236}">
                <a16:creationId xmlns:a16="http://schemas.microsoft.com/office/drawing/2014/main" id="{0AC0957E-3EF5-4D72-9956-A1F7972A8F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54563" y="1628775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" name="Text Box 11">
            <a:extLst>
              <a:ext uri="{FF2B5EF4-FFF2-40B4-BE49-F238E27FC236}">
                <a16:creationId xmlns:a16="http://schemas.microsoft.com/office/drawing/2014/main" id="{5EDE43DC-C7EF-4650-BB9F-1448899E9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7363" y="1098550"/>
            <a:ext cx="857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32 bits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0" name="Line 12">
            <a:extLst>
              <a:ext uri="{FF2B5EF4-FFF2-40B4-BE49-F238E27FC236}">
                <a16:creationId xmlns:a16="http://schemas.microsoft.com/office/drawing/2014/main" id="{D67B6E77-1DD2-412B-8E9C-BDED33A3C6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7488" y="1344613"/>
            <a:ext cx="1427162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" name="Line 13">
            <a:extLst>
              <a:ext uri="{FF2B5EF4-FFF2-40B4-BE49-F238E27FC236}">
                <a16:creationId xmlns:a16="http://schemas.microsoft.com/office/drawing/2014/main" id="{2292C52C-5CAB-4298-A6E4-87267ED465E9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2789238" y="1355725"/>
            <a:ext cx="13414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" name="Text Box 14">
            <a:extLst>
              <a:ext uri="{FF2B5EF4-FFF2-40B4-BE49-F238E27FC236}">
                <a16:creationId xmlns:a16="http://schemas.microsoft.com/office/drawing/2014/main" id="{84BFE892-A407-419D-A935-5CA124097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4567238"/>
            <a:ext cx="200501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application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data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(variable length)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3" name="Text Box 15">
            <a:extLst>
              <a:ext uri="{FF2B5EF4-FFF2-40B4-BE49-F238E27FC236}">
                <a16:creationId xmlns:a16="http://schemas.microsoft.com/office/drawing/2014/main" id="{AFCF1BBF-95FE-44F7-BC44-5E6C8E221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75" y="1982788"/>
            <a:ext cx="2486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sequence number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4" name="Line 16">
            <a:extLst>
              <a:ext uri="{FF2B5EF4-FFF2-40B4-BE49-F238E27FC236}">
                <a16:creationId xmlns:a16="http://schemas.microsoft.com/office/drawing/2014/main" id="{53809869-EDCA-41AA-8D7B-54C4611DB5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7813" y="2763838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Text Box 17">
            <a:extLst>
              <a:ext uri="{FF2B5EF4-FFF2-40B4-BE49-F238E27FC236}">
                <a16:creationId xmlns:a16="http://schemas.microsoft.com/office/drawing/2014/main" id="{CFE66127-4211-4475-97B6-8E3066D66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4825" y="2382838"/>
            <a:ext cx="3409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acknowledgement number</a:t>
            </a:r>
          </a:p>
        </p:txBody>
      </p:sp>
      <p:sp>
        <p:nvSpPr>
          <p:cNvPr id="26" name="Line 18">
            <a:extLst>
              <a:ext uri="{FF2B5EF4-FFF2-40B4-BE49-F238E27FC236}">
                <a16:creationId xmlns:a16="http://schemas.microsoft.com/office/drawing/2014/main" id="{86B549DA-BBF7-41D0-8D5E-40F72C322E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3050" y="3159125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" name="Line 19">
            <a:extLst>
              <a:ext uri="{FF2B5EF4-FFF2-40B4-BE49-F238E27FC236}">
                <a16:creationId xmlns:a16="http://schemas.microsoft.com/office/drawing/2014/main" id="{93FD0DCA-69F2-4B3E-911C-9FB7AEE296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08288" y="3549650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" name="Line 20">
            <a:extLst>
              <a:ext uri="{FF2B5EF4-FFF2-40B4-BE49-F238E27FC236}">
                <a16:creationId xmlns:a16="http://schemas.microsoft.com/office/drawing/2014/main" id="{BF87338A-AEB5-4CD2-B569-F88D27D505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08288" y="4111625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" name="Line 21">
            <a:extLst>
              <a:ext uri="{FF2B5EF4-FFF2-40B4-BE49-F238E27FC236}">
                <a16:creationId xmlns:a16="http://schemas.microsoft.com/office/drawing/2014/main" id="{97066D7D-BF3B-4828-A357-65E5A04CD2E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68850" y="2767013"/>
            <a:ext cx="4763" cy="777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" name="Text Box 22">
            <a:extLst>
              <a:ext uri="{FF2B5EF4-FFF2-40B4-BE49-F238E27FC236}">
                <a16:creationId xmlns:a16="http://schemas.microsoft.com/office/drawing/2014/main" id="{9B05E404-BB6E-46B4-9209-03E685274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0450" y="2770188"/>
            <a:ext cx="1746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receive window</a:t>
            </a:r>
          </a:p>
        </p:txBody>
      </p:sp>
      <p:sp>
        <p:nvSpPr>
          <p:cNvPr id="31" name="Text Box 23">
            <a:extLst>
              <a:ext uri="{FF2B5EF4-FFF2-40B4-BE49-F238E27FC236}">
                <a16:creationId xmlns:a16="http://schemas.microsoft.com/office/drawing/2014/main" id="{02115DD7-20F9-4CA5-ACF2-D9EBC3687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5850" y="3165475"/>
            <a:ext cx="182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Urg data pointer</a:t>
            </a:r>
          </a:p>
        </p:txBody>
      </p:sp>
      <p:sp>
        <p:nvSpPr>
          <p:cNvPr id="32" name="Text Box 24">
            <a:extLst>
              <a:ext uri="{FF2B5EF4-FFF2-40B4-BE49-F238E27FC236}">
                <a16:creationId xmlns:a16="http://schemas.microsoft.com/office/drawing/2014/main" id="{54B0CBD2-EC99-4E04-A110-A6AE6A259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9763" y="3146425"/>
            <a:ext cx="1212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checksum</a:t>
            </a:r>
          </a:p>
        </p:txBody>
      </p:sp>
      <p:sp>
        <p:nvSpPr>
          <p:cNvPr id="33" name="Text Box 25">
            <a:extLst>
              <a:ext uri="{FF2B5EF4-FFF2-40B4-BE49-F238E27FC236}">
                <a16:creationId xmlns:a16="http://schemas.microsoft.com/office/drawing/2014/main" id="{02E3C3AB-881C-4F49-9A6B-9B071B290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2313" y="2798763"/>
            <a:ext cx="307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F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34" name="Line 26">
            <a:extLst>
              <a:ext uri="{FF2B5EF4-FFF2-40B4-BE49-F238E27FC236}">
                <a16:creationId xmlns:a16="http://schemas.microsoft.com/office/drawing/2014/main" id="{7DD598A9-9F58-4ED2-84BF-6B4D907743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1688" y="2757488"/>
            <a:ext cx="0" cy="392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" name="Line 27">
            <a:extLst>
              <a:ext uri="{FF2B5EF4-FFF2-40B4-BE49-F238E27FC236}">
                <a16:creationId xmlns:a16="http://schemas.microsoft.com/office/drawing/2014/main" id="{DA666011-2B51-4BBE-B16B-37A2EE0C48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49763" y="276225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" name="Line 28">
            <a:extLst>
              <a:ext uri="{FF2B5EF4-FFF2-40B4-BE49-F238E27FC236}">
                <a16:creationId xmlns:a16="http://schemas.microsoft.com/office/drawing/2014/main" id="{856E8536-58A6-4460-8022-59202EDF8A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83075" y="276225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" name="Line 29">
            <a:extLst>
              <a:ext uri="{FF2B5EF4-FFF2-40B4-BE49-F238E27FC236}">
                <a16:creationId xmlns:a16="http://schemas.microsoft.com/office/drawing/2014/main" id="{F4479EB4-7639-48FA-B2AF-85125EF7D7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21150" y="2767013"/>
            <a:ext cx="0" cy="392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30">
            <a:extLst>
              <a:ext uri="{FF2B5EF4-FFF2-40B4-BE49-F238E27FC236}">
                <a16:creationId xmlns:a16="http://schemas.microsoft.com/office/drawing/2014/main" id="{FA397F0E-BA65-4363-933F-5D81ED4912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3988" y="276225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Line 31">
            <a:extLst>
              <a:ext uri="{FF2B5EF4-FFF2-40B4-BE49-F238E27FC236}">
                <a16:creationId xmlns:a16="http://schemas.microsoft.com/office/drawing/2014/main" id="{980FF268-18BB-4506-A1D1-3B1F11811E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92538" y="2771775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" name="Text Box 32">
            <a:extLst>
              <a:ext uri="{FF2B5EF4-FFF2-40B4-BE49-F238E27FC236}">
                <a16:creationId xmlns:a16="http://schemas.microsoft.com/office/drawing/2014/main" id="{E9B7C97A-DF57-4311-A0F0-E5E172975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5625" y="2794000"/>
            <a:ext cx="319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S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41" name="Text Box 33">
            <a:extLst>
              <a:ext uri="{FF2B5EF4-FFF2-40B4-BE49-F238E27FC236}">
                <a16:creationId xmlns:a16="http://schemas.microsoft.com/office/drawing/2014/main" id="{9EA06A47-241B-47A0-A058-6D09C0FE2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2588" y="279400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R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42" name="Text Box 34">
            <a:extLst>
              <a:ext uri="{FF2B5EF4-FFF2-40B4-BE49-F238E27FC236}">
                <a16:creationId xmlns:a16="http://schemas.microsoft.com/office/drawing/2014/main" id="{7071EDE0-5764-46F3-AEC0-D25E452D3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0663" y="2789238"/>
            <a:ext cx="3190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P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43" name="Text Box 35">
            <a:extLst>
              <a:ext uri="{FF2B5EF4-FFF2-40B4-BE49-F238E27FC236}">
                <a16:creationId xmlns:a16="http://schemas.microsoft.com/office/drawing/2014/main" id="{48700098-5B94-4603-B53D-7B88587A4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8263" y="2789238"/>
            <a:ext cx="3190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A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44" name="Text Box 36">
            <a:extLst>
              <a:ext uri="{FF2B5EF4-FFF2-40B4-BE49-F238E27FC236}">
                <a16:creationId xmlns:a16="http://schemas.microsoft.com/office/drawing/2014/main" id="{13D68A84-17E0-41B0-B296-311A10582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1575" y="2789238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U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45" name="Text Box 37">
            <a:extLst>
              <a:ext uri="{FF2B5EF4-FFF2-40B4-BE49-F238E27FC236}">
                <a16:creationId xmlns:a16="http://schemas.microsoft.com/office/drawing/2014/main" id="{18BFAC6A-4315-456B-9280-2EC0D13D4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075" y="2697163"/>
            <a:ext cx="5778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head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len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46" name="Text Box 38">
            <a:extLst>
              <a:ext uri="{FF2B5EF4-FFF2-40B4-BE49-F238E27FC236}">
                <a16:creationId xmlns:a16="http://schemas.microsoft.com/office/drawing/2014/main" id="{4C564B9F-87AD-4222-B3C9-24489B4E5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0" y="2697163"/>
            <a:ext cx="5683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not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used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47" name="Line 39">
            <a:extLst>
              <a:ext uri="{FF2B5EF4-FFF2-40B4-BE49-F238E27FC236}">
                <a16:creationId xmlns:a16="http://schemas.microsoft.com/office/drawing/2014/main" id="{D79E529D-2AAA-4BDA-A1B2-8827E3F411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87713" y="276225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" name="Text Box 40">
            <a:extLst>
              <a:ext uri="{FF2B5EF4-FFF2-40B4-BE49-F238E27FC236}">
                <a16:creationId xmlns:a16="http://schemas.microsoft.com/office/drawing/2014/main" id="{C3DCD112-FDC6-4710-8D44-6828AC5B1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75" y="3648075"/>
            <a:ext cx="289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options (variable length)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49" name="Text Box 41">
            <a:extLst>
              <a:ext uri="{FF2B5EF4-FFF2-40B4-BE49-F238E27FC236}">
                <a16:creationId xmlns:a16="http://schemas.microsoft.com/office/drawing/2014/main" id="{D420DA79-771F-4AB9-9CAA-434E3DBB8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38" y="1427163"/>
            <a:ext cx="2203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URG: urgent data 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(generally not used)</a:t>
            </a: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50" name="Text Box 42">
            <a:extLst>
              <a:ext uri="{FF2B5EF4-FFF2-40B4-BE49-F238E27FC236}">
                <a16:creationId xmlns:a16="http://schemas.microsoft.com/office/drawing/2014/main" id="{4B7D1A6C-D8B5-4DE9-8270-D2AA0708D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2151063"/>
            <a:ext cx="1441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ACK: ACK #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valid</a:t>
            </a: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51" name="Text Box 43">
            <a:extLst>
              <a:ext uri="{FF2B5EF4-FFF2-40B4-BE49-F238E27FC236}">
                <a16:creationId xmlns:a16="http://schemas.microsoft.com/office/drawing/2014/main" id="{E6ACE7DB-0FB0-4BF0-A084-EC978099A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863" y="2827338"/>
            <a:ext cx="2266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PSH: push data now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(generally not used)</a:t>
            </a:r>
          </a:p>
        </p:txBody>
      </p:sp>
      <p:sp>
        <p:nvSpPr>
          <p:cNvPr id="52" name="Text Box 44">
            <a:extLst>
              <a:ext uri="{FF2B5EF4-FFF2-40B4-BE49-F238E27FC236}">
                <a16:creationId xmlns:a16="http://schemas.microsoft.com/office/drawing/2014/main" id="{0B46EAB2-E0D2-45C6-B2B2-E5F1CC44D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13" y="3627438"/>
            <a:ext cx="19113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RST, SYN, FIN: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connection estab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(setup, teardown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commands)</a:t>
            </a:r>
          </a:p>
        </p:txBody>
      </p:sp>
      <p:sp>
        <p:nvSpPr>
          <p:cNvPr id="53" name="Line 45">
            <a:extLst>
              <a:ext uri="{FF2B5EF4-FFF2-40B4-BE49-F238E27FC236}">
                <a16:creationId xmlns:a16="http://schemas.microsoft.com/office/drawing/2014/main" id="{FD05C969-9F63-4EE5-B542-6B95EA5C0D8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1725" y="1800225"/>
            <a:ext cx="1495425" cy="10287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" name="Line 46">
            <a:extLst>
              <a:ext uri="{FF2B5EF4-FFF2-40B4-BE49-F238E27FC236}">
                <a16:creationId xmlns:a16="http://schemas.microsoft.com/office/drawing/2014/main" id="{BA63ECA0-3B54-4762-8D9E-0A81201C883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6488" y="2487613"/>
            <a:ext cx="1658937" cy="4413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" name="Line 47">
            <a:extLst>
              <a:ext uri="{FF2B5EF4-FFF2-40B4-BE49-F238E27FC236}">
                <a16:creationId xmlns:a16="http://schemas.microsoft.com/office/drawing/2014/main" id="{9064E32C-7C06-434C-8C08-3789C700E0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97125" y="3041650"/>
            <a:ext cx="1827213" cy="2444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6" name="Freeform 48">
            <a:extLst>
              <a:ext uri="{FF2B5EF4-FFF2-40B4-BE49-F238E27FC236}">
                <a16:creationId xmlns:a16="http://schemas.microsoft.com/office/drawing/2014/main" id="{602E2005-D465-4094-AAC1-43EFC5363834}"/>
              </a:ext>
            </a:extLst>
          </p:cNvPr>
          <p:cNvSpPr>
            <a:spLocks/>
          </p:cNvSpPr>
          <p:nvPr/>
        </p:nvSpPr>
        <p:spPr bwMode="auto">
          <a:xfrm>
            <a:off x="2390775" y="3105150"/>
            <a:ext cx="2314575" cy="704850"/>
          </a:xfrm>
          <a:custGeom>
            <a:avLst/>
            <a:gdLst>
              <a:gd name="T0" fmla="*/ 0 w 1458"/>
              <a:gd name="T1" fmla="*/ 2147483646 h 444"/>
              <a:gd name="T2" fmla="*/ 2147483646 w 1458"/>
              <a:gd name="T3" fmla="*/ 0 h 444"/>
              <a:gd name="T4" fmla="*/ 2147483646 w 1458"/>
              <a:gd name="T5" fmla="*/ 2147483646 h 4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58" h="444">
                <a:moveTo>
                  <a:pt x="0" y="444"/>
                </a:moveTo>
                <a:lnTo>
                  <a:pt x="1248" y="0"/>
                </a:lnTo>
                <a:lnTo>
                  <a:pt x="1458" y="6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7" name="Text Box 49">
            <a:extLst>
              <a:ext uri="{FF2B5EF4-FFF2-40B4-BE49-F238E27FC236}">
                <a16:creationId xmlns:a16="http://schemas.microsoft.com/office/drawing/2014/main" id="{C1C9716A-FE76-4C25-8897-F2DBA1B06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9025" y="3008313"/>
            <a:ext cx="12509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# bytes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rcvr willing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to accept</a:t>
            </a:r>
          </a:p>
        </p:txBody>
      </p:sp>
      <p:sp>
        <p:nvSpPr>
          <p:cNvPr id="58" name="Text Box 50">
            <a:extLst>
              <a:ext uri="{FF2B5EF4-FFF2-40B4-BE49-F238E27FC236}">
                <a16:creationId xmlns:a16="http://schemas.microsoft.com/office/drawing/2014/main" id="{259BA8D6-3F98-4FDF-BE80-4995CCC1D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2638" y="1522413"/>
            <a:ext cx="17716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counting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by bytes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of data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(not segments!)</a:t>
            </a:r>
          </a:p>
        </p:txBody>
      </p:sp>
      <p:sp>
        <p:nvSpPr>
          <p:cNvPr id="59" name="Text Box 51">
            <a:extLst>
              <a:ext uri="{FF2B5EF4-FFF2-40B4-BE49-F238E27FC236}">
                <a16:creationId xmlns:a16="http://schemas.microsoft.com/office/drawing/2014/main" id="{DBA59EE4-CF36-4EE1-98FB-B95914B77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663" y="4960938"/>
            <a:ext cx="13652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Internet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checksum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(as in UDP)</a:t>
            </a:r>
          </a:p>
        </p:txBody>
      </p:sp>
      <p:sp>
        <p:nvSpPr>
          <p:cNvPr id="60" name="Line 52">
            <a:extLst>
              <a:ext uri="{FF2B5EF4-FFF2-40B4-BE49-F238E27FC236}">
                <a16:creationId xmlns:a16="http://schemas.microsoft.com/office/drawing/2014/main" id="{59EB96AA-C09F-4872-9D9D-A7D367F84C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66950" y="3429000"/>
            <a:ext cx="2105025" cy="1981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" name="Line 53">
            <a:extLst>
              <a:ext uri="{FF2B5EF4-FFF2-40B4-BE49-F238E27FC236}">
                <a16:creationId xmlns:a16="http://schemas.microsoft.com/office/drawing/2014/main" id="{1AF0C510-31E7-4DD0-99FD-DA8BCD1C4D5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86550" y="3019425"/>
            <a:ext cx="809625" cy="4667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2" name="Line 54">
            <a:extLst>
              <a:ext uri="{FF2B5EF4-FFF2-40B4-BE49-F238E27FC236}">
                <a16:creationId xmlns:a16="http://schemas.microsoft.com/office/drawing/2014/main" id="{6C8D35DA-6BCE-4D0D-BBED-BBDB2054A1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19875" y="1724025"/>
            <a:ext cx="552450" cy="8858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3" name="Line 55">
            <a:extLst>
              <a:ext uri="{FF2B5EF4-FFF2-40B4-BE49-F238E27FC236}">
                <a16:creationId xmlns:a16="http://schemas.microsoft.com/office/drawing/2014/main" id="{49A4FCA3-92C9-4F40-B119-7903907AD1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81775" y="1714500"/>
            <a:ext cx="571500" cy="5238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B81197B-9C45-4883-920C-37A66E41128D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65" name="Slide Number Placeholder 3">
            <a:extLst>
              <a:ext uri="{FF2B5EF4-FFF2-40B4-BE49-F238E27FC236}">
                <a16:creationId xmlns:a16="http://schemas.microsoft.com/office/drawing/2014/main" id="{BC381C4E-0BAF-4A1D-AAB6-A2DBD9E00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30BA08-B69C-4752-B2CF-0C56A0BACDE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305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D45E8D-0E00-4F32-965D-F7933407171E}"/>
              </a:ext>
            </a:extLst>
          </p:cNvPr>
          <p:cNvSpPr/>
          <p:nvPr/>
        </p:nvSpPr>
        <p:spPr>
          <a:xfrm>
            <a:off x="355600" y="637754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TCP seq. numbers, ACKs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3856BF-2A94-408D-A1C9-C95590C932EB}"/>
              </a:ext>
            </a:extLst>
          </p:cNvPr>
          <p:cNvCxnSpPr>
            <a:cxnSpLocks/>
          </p:cNvCxnSpPr>
          <p:nvPr/>
        </p:nvCxnSpPr>
        <p:spPr>
          <a:xfrm>
            <a:off x="26994" y="1108036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63C511E-A079-472B-894D-A6C56D0AC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B63EE4A4-0CF1-4FDB-B42D-E4799657B13B}"/>
              </a:ext>
            </a:extLst>
          </p:cNvPr>
          <p:cNvSpPr txBox="1">
            <a:spLocks noChangeArrowheads="1"/>
          </p:cNvSpPr>
          <p:nvPr/>
        </p:nvSpPr>
        <p:spPr>
          <a:xfrm>
            <a:off x="355600" y="1339850"/>
            <a:ext cx="3927475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4950" indent="-123825">
              <a:buFont typeface="Wingdings" panose="05000000000000000000" pitchFamily="2" charset="2"/>
              <a:buNone/>
            </a:pPr>
            <a:r>
              <a:rPr lang="en-US" altLang="en-US" sz="2400" u="sng" dirty="0">
                <a:solidFill>
                  <a:srgbClr val="CC0000"/>
                </a:solidFill>
              </a:rPr>
              <a:t>sequence numbers:</a:t>
            </a:r>
            <a:endParaRPr lang="en-US" altLang="en-US" sz="2400" dirty="0">
              <a:solidFill>
                <a:srgbClr val="CC0000"/>
              </a:solidFill>
            </a:endParaRPr>
          </a:p>
          <a:p>
            <a:pPr marL="512763" lvl="1" indent="-163513"/>
            <a:r>
              <a:rPr lang="en-US" altLang="en-US" dirty="0"/>
              <a:t>byte stream </a:t>
            </a:r>
            <a:r>
              <a:rPr lang="ja-JP" altLang="en-US" dirty="0"/>
              <a:t>“</a:t>
            </a:r>
            <a:r>
              <a:rPr lang="en-US" altLang="ja-JP" dirty="0"/>
              <a:t>number</a:t>
            </a:r>
            <a:r>
              <a:rPr lang="ja-JP" altLang="en-US" dirty="0"/>
              <a:t>”</a:t>
            </a:r>
            <a:r>
              <a:rPr lang="en-US" altLang="ja-JP" dirty="0"/>
              <a:t> of first byte in segment</a:t>
            </a:r>
            <a:r>
              <a:rPr lang="ja-JP" altLang="en-US" dirty="0"/>
              <a:t>’</a:t>
            </a:r>
            <a:r>
              <a:rPr lang="en-US" altLang="ja-JP" dirty="0"/>
              <a:t>s data</a:t>
            </a:r>
          </a:p>
          <a:p>
            <a:pPr marL="234950" indent="-123825">
              <a:buFont typeface="Wingdings" panose="05000000000000000000" pitchFamily="2" charset="2"/>
              <a:buNone/>
            </a:pPr>
            <a:r>
              <a:rPr lang="en-US" altLang="en-US" sz="2400" u="sng" dirty="0">
                <a:solidFill>
                  <a:srgbClr val="CC0000"/>
                </a:solidFill>
              </a:rPr>
              <a:t>acknowledgements:</a:t>
            </a:r>
            <a:endParaRPr lang="en-US" altLang="en-US" sz="2400" dirty="0">
              <a:solidFill>
                <a:srgbClr val="CC0000"/>
              </a:solidFill>
            </a:endParaRPr>
          </a:p>
          <a:p>
            <a:pPr marL="512763" lvl="1" indent="-163513"/>
            <a:r>
              <a:rPr lang="en-US" altLang="en-US" dirty="0"/>
              <a:t>seq # of next byte expected from other side</a:t>
            </a:r>
          </a:p>
          <a:p>
            <a:pPr marL="512763" lvl="1" indent="-163513"/>
            <a:r>
              <a:rPr lang="en-US" altLang="en-US" dirty="0"/>
              <a:t>cumulative ACK</a:t>
            </a:r>
          </a:p>
          <a:p>
            <a:pPr marL="234950" indent="-123825"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CC0000"/>
                </a:solidFill>
              </a:rPr>
              <a:t>Q:</a:t>
            </a:r>
            <a:r>
              <a:rPr lang="en-US" altLang="en-US" sz="2400" dirty="0"/>
              <a:t> how receiver handles out-of-order segments</a:t>
            </a:r>
          </a:p>
          <a:p>
            <a:pPr marL="512763" lvl="1" indent="-163513"/>
            <a:r>
              <a:rPr lang="en-US" altLang="en-US" dirty="0"/>
              <a:t>A: TCP spec </a:t>
            </a:r>
            <a:r>
              <a:rPr lang="en-US" altLang="en-US" dirty="0" err="1"/>
              <a:t>doesn</a:t>
            </a:r>
            <a:r>
              <a:rPr lang="ja-JP" altLang="en-US" dirty="0"/>
              <a:t>’</a:t>
            </a:r>
            <a:r>
              <a:rPr lang="en-US" altLang="ja-JP" dirty="0"/>
              <a:t>t say, - up to implementor</a:t>
            </a:r>
            <a:endParaRPr lang="en-US" altLang="en-US" dirty="0"/>
          </a:p>
        </p:txBody>
      </p:sp>
      <p:grpSp>
        <p:nvGrpSpPr>
          <p:cNvPr id="13" name="Group 192">
            <a:extLst>
              <a:ext uri="{FF2B5EF4-FFF2-40B4-BE49-F238E27FC236}">
                <a16:creationId xmlns:a16="http://schemas.microsoft.com/office/drawing/2014/main" id="{6B57E3FE-FA72-41CE-83FA-4105AECF887D}"/>
              </a:ext>
            </a:extLst>
          </p:cNvPr>
          <p:cNvGrpSpPr>
            <a:grpSpLocks/>
          </p:cNvGrpSpPr>
          <p:nvPr/>
        </p:nvGrpSpPr>
        <p:grpSpPr bwMode="auto">
          <a:xfrm>
            <a:off x="5770563" y="3816350"/>
            <a:ext cx="2897187" cy="2541588"/>
            <a:chOff x="3599" y="2404"/>
            <a:chExt cx="1825" cy="1601"/>
          </a:xfrm>
        </p:grpSpPr>
        <p:sp>
          <p:nvSpPr>
            <p:cNvPr id="14" name="Rectangle 167">
              <a:extLst>
                <a:ext uri="{FF2B5EF4-FFF2-40B4-BE49-F238E27FC236}">
                  <a16:creationId xmlns:a16="http://schemas.microsoft.com/office/drawing/2014/main" id="{96B171F9-CDC6-4BCF-B06B-FEACD50A0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3" y="3587"/>
              <a:ext cx="1202" cy="13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5" name="Group 148">
              <a:extLst>
                <a:ext uri="{FF2B5EF4-FFF2-40B4-BE49-F238E27FC236}">
                  <a16:creationId xmlns:a16="http://schemas.microsoft.com/office/drawing/2014/main" id="{421C1F5A-3CB1-4232-A699-8437880E05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33" y="3291"/>
              <a:ext cx="1252" cy="714"/>
              <a:chOff x="1976" y="2984"/>
              <a:chExt cx="1252" cy="714"/>
            </a:xfrm>
          </p:grpSpPr>
          <p:sp>
            <p:nvSpPr>
              <p:cNvPr id="18" name="Rectangle 149">
                <a:extLst>
                  <a:ext uri="{FF2B5EF4-FFF2-40B4-BE49-F238E27FC236}">
                    <a16:creationId xmlns:a16="http://schemas.microsoft.com/office/drawing/2014/main" id="{B01B1318-7095-4289-AB35-54786F33D0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4" y="2995"/>
                <a:ext cx="1210" cy="70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" name="Text Box 150">
                <a:extLst>
                  <a:ext uri="{FF2B5EF4-FFF2-40B4-BE49-F238E27FC236}">
                    <a16:creationId xmlns:a16="http://schemas.microsoft.com/office/drawing/2014/main" id="{30D8D61C-9D5F-427F-90D2-D8894D2FFD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01" y="2984"/>
                <a:ext cx="58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source port #</a:t>
                </a:r>
              </a:p>
            </p:txBody>
          </p:sp>
          <p:sp>
            <p:nvSpPr>
              <p:cNvPr id="20" name="Text Box 151">
                <a:extLst>
                  <a:ext uri="{FF2B5EF4-FFF2-40B4-BE49-F238E27FC236}">
                    <a16:creationId xmlns:a16="http://schemas.microsoft.com/office/drawing/2014/main" id="{1A9477F0-131D-4DF2-A4DE-A2CA4F697A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8" y="2987"/>
                <a:ext cx="49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dest port #</a:t>
                </a:r>
              </a:p>
            </p:txBody>
          </p:sp>
          <p:sp>
            <p:nvSpPr>
              <p:cNvPr id="21" name="Text Box 152">
                <a:extLst>
                  <a:ext uri="{FF2B5EF4-FFF2-40B4-BE49-F238E27FC236}">
                    <a16:creationId xmlns:a16="http://schemas.microsoft.com/office/drawing/2014/main" id="{E413FAAA-2570-4232-B08B-F74A1D5B4F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4" y="3117"/>
                <a:ext cx="91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latin typeface="Arial" panose="020B0604020202020204" pitchFamily="34" charset="0"/>
                  </a:rPr>
                  <a:t>sequence number</a:t>
                </a:r>
              </a:p>
            </p:txBody>
          </p:sp>
          <p:sp>
            <p:nvSpPr>
              <p:cNvPr id="22" name="Text Box 153">
                <a:extLst>
                  <a:ext uri="{FF2B5EF4-FFF2-40B4-BE49-F238E27FC236}">
                    <a16:creationId xmlns:a16="http://schemas.microsoft.com/office/drawing/2014/main" id="{1A902471-17A2-4667-AFE8-1D80DC45B6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6" y="3257"/>
                <a:ext cx="125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chemeClr val="bg1"/>
                    </a:solidFill>
                    <a:latin typeface="Arial" panose="020B0604020202020204" pitchFamily="34" charset="0"/>
                  </a:rPr>
                  <a:t>acknowledgement number</a:t>
                </a:r>
              </a:p>
            </p:txBody>
          </p:sp>
          <p:sp>
            <p:nvSpPr>
              <p:cNvPr id="23" name="Text Box 154">
                <a:extLst>
                  <a:ext uri="{FF2B5EF4-FFF2-40B4-BE49-F238E27FC236}">
                    <a16:creationId xmlns:a16="http://schemas.microsoft.com/office/drawing/2014/main" id="{F8AA114E-9B02-41B2-B725-BD736756E3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3" y="3544"/>
                <a:ext cx="47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checksum</a:t>
                </a:r>
              </a:p>
            </p:txBody>
          </p:sp>
          <p:sp>
            <p:nvSpPr>
              <p:cNvPr id="24" name="Line 155">
                <a:extLst>
                  <a:ext uri="{FF2B5EF4-FFF2-40B4-BE49-F238E27FC236}">
                    <a16:creationId xmlns:a16="http://schemas.microsoft.com/office/drawing/2014/main" id="{B1B26E2E-AFC1-40AB-9450-432BA700AA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4" y="3138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5" name="Line 156">
                <a:extLst>
                  <a:ext uri="{FF2B5EF4-FFF2-40B4-BE49-F238E27FC236}">
                    <a16:creationId xmlns:a16="http://schemas.microsoft.com/office/drawing/2014/main" id="{6A0E5CF9-F5F6-44E1-8FCB-87CDD359EB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4" y="3274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6" name="Line 157">
                <a:extLst>
                  <a:ext uri="{FF2B5EF4-FFF2-40B4-BE49-F238E27FC236}">
                    <a16:creationId xmlns:a16="http://schemas.microsoft.com/office/drawing/2014/main" id="{D2326AAF-59E6-4ED2-B903-577098EAAA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2" y="3414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7" name="Line 158">
                <a:extLst>
                  <a:ext uri="{FF2B5EF4-FFF2-40B4-BE49-F238E27FC236}">
                    <a16:creationId xmlns:a16="http://schemas.microsoft.com/office/drawing/2014/main" id="{9CE3EC72-7D95-49D8-90B0-5150D5EC0E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88" y="2994"/>
                <a:ext cx="0" cy="1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8" name="Line 159">
                <a:extLst>
                  <a:ext uri="{FF2B5EF4-FFF2-40B4-BE49-F238E27FC236}">
                    <a16:creationId xmlns:a16="http://schemas.microsoft.com/office/drawing/2014/main" id="{E6C8576C-4E35-45C1-92ED-3A525D2A50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88" y="3416"/>
                <a:ext cx="0" cy="2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9" name="Line 160">
                <a:extLst>
                  <a:ext uri="{FF2B5EF4-FFF2-40B4-BE49-F238E27FC236}">
                    <a16:creationId xmlns:a16="http://schemas.microsoft.com/office/drawing/2014/main" id="{AF4D83A7-4C01-4E1C-8D77-A55F082451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4" y="3548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30" name="Text Box 161">
                <a:extLst>
                  <a:ext uri="{FF2B5EF4-FFF2-40B4-BE49-F238E27FC236}">
                    <a16:creationId xmlns:a16="http://schemas.microsoft.com/office/drawing/2014/main" id="{1CFA85F3-D0E4-4589-ADD9-84760B08D3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08" y="3390"/>
                <a:ext cx="32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latin typeface="Arial" panose="020B0604020202020204" pitchFamily="34" charset="0"/>
                  </a:rPr>
                  <a:t>rwnd</a:t>
                </a:r>
              </a:p>
            </p:txBody>
          </p:sp>
          <p:sp>
            <p:nvSpPr>
              <p:cNvPr id="31" name="Text Box 162">
                <a:extLst>
                  <a:ext uri="{FF2B5EF4-FFF2-40B4-BE49-F238E27FC236}">
                    <a16:creationId xmlns:a16="http://schemas.microsoft.com/office/drawing/2014/main" id="{3670A63B-D12C-42D8-AB95-F4A0BACACF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1" y="3544"/>
                <a:ext cx="49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urg pointer</a:t>
                </a:r>
              </a:p>
            </p:txBody>
          </p:sp>
          <p:sp>
            <p:nvSpPr>
              <p:cNvPr id="32" name="Line 163">
                <a:extLst>
                  <a:ext uri="{FF2B5EF4-FFF2-40B4-BE49-F238E27FC236}">
                    <a16:creationId xmlns:a16="http://schemas.microsoft.com/office/drawing/2014/main" id="{5BFB3392-FA6D-43E3-8501-645C9CE922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98" y="3413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33" name="Line 164">
                <a:extLst>
                  <a:ext uri="{FF2B5EF4-FFF2-40B4-BE49-F238E27FC236}">
                    <a16:creationId xmlns:a16="http://schemas.microsoft.com/office/drawing/2014/main" id="{38015828-B14A-45BA-9B9D-D6BDE7CF02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3" y="3412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sp>
          <p:nvSpPr>
            <p:cNvPr id="16" name="Text Box 166">
              <a:extLst>
                <a:ext uri="{FF2B5EF4-FFF2-40B4-BE49-F238E27FC236}">
                  <a16:creationId xmlns:a16="http://schemas.microsoft.com/office/drawing/2014/main" id="{054D9210-5B57-46CC-A1D1-B60A72842E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4" y="3092"/>
              <a:ext cx="172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incoming segment to sender</a:t>
              </a:r>
            </a:p>
          </p:txBody>
        </p:sp>
        <p:sp>
          <p:nvSpPr>
            <p:cNvPr id="17" name="Freeform 168">
              <a:extLst>
                <a:ext uri="{FF2B5EF4-FFF2-40B4-BE49-F238E27FC236}">
                  <a16:creationId xmlns:a16="http://schemas.microsoft.com/office/drawing/2014/main" id="{F1DACDAB-A1BD-4BDD-A280-3BDADEDEDE79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599" y="2404"/>
              <a:ext cx="107" cy="1194"/>
            </a:xfrm>
            <a:custGeom>
              <a:avLst/>
              <a:gdLst>
                <a:gd name="T0" fmla="*/ 0 w 107"/>
                <a:gd name="T1" fmla="*/ 0 h 910"/>
                <a:gd name="T2" fmla="*/ 107 w 107"/>
                <a:gd name="T3" fmla="*/ 0 h 910"/>
                <a:gd name="T4" fmla="*/ 107 w 107"/>
                <a:gd name="T5" fmla="*/ 18065 h 91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7" h="910">
                  <a:moveTo>
                    <a:pt x="0" y="0"/>
                  </a:moveTo>
                  <a:lnTo>
                    <a:pt x="107" y="0"/>
                  </a:lnTo>
                  <a:lnTo>
                    <a:pt x="107" y="910"/>
                  </a:lnTo>
                </a:path>
              </a:pathLst>
            </a:custGeom>
            <a:noFill/>
            <a:ln w="952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34" name="Group 195">
            <a:extLst>
              <a:ext uri="{FF2B5EF4-FFF2-40B4-BE49-F238E27FC236}">
                <a16:creationId xmlns:a16="http://schemas.microsoft.com/office/drawing/2014/main" id="{AB94921E-F63F-432C-94BE-333436B2053B}"/>
              </a:ext>
            </a:extLst>
          </p:cNvPr>
          <p:cNvGrpSpPr>
            <a:grpSpLocks/>
          </p:cNvGrpSpPr>
          <p:nvPr/>
        </p:nvGrpSpPr>
        <p:grpSpPr bwMode="auto">
          <a:xfrm>
            <a:off x="6546850" y="5849938"/>
            <a:ext cx="358775" cy="304800"/>
            <a:chOff x="5144" y="3677"/>
            <a:chExt cx="226" cy="192"/>
          </a:xfrm>
        </p:grpSpPr>
        <p:sp>
          <p:nvSpPr>
            <p:cNvPr id="35" name="Rectangle 194">
              <a:extLst>
                <a:ext uri="{FF2B5EF4-FFF2-40B4-BE49-F238E27FC236}">
                  <a16:creationId xmlns:a16="http://schemas.microsoft.com/office/drawing/2014/main" id="{343B4CC2-93D3-42EF-AA78-96DD271AA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2" y="3716"/>
              <a:ext cx="88" cy="13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6" name="Text Box 193">
              <a:extLst>
                <a:ext uri="{FF2B5EF4-FFF2-40B4-BE49-F238E27FC236}">
                  <a16:creationId xmlns:a16="http://schemas.microsoft.com/office/drawing/2014/main" id="{CFCB3090-FE52-4C1A-A1C5-2F1D7DE45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4" y="3677"/>
              <a:ext cx="22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chemeClr val="bg1"/>
                  </a:solidFill>
                  <a:latin typeface="Arial Narrow" panose="020B0606020202030204" pitchFamily="34" charset="0"/>
                </a:rPr>
                <a:t>A</a:t>
              </a:r>
            </a:p>
          </p:txBody>
        </p:sp>
      </p:grpSp>
      <p:sp>
        <p:nvSpPr>
          <p:cNvPr id="37" name="Rectangle 37">
            <a:extLst>
              <a:ext uri="{FF2B5EF4-FFF2-40B4-BE49-F238E27FC236}">
                <a16:creationId xmlns:a16="http://schemas.microsoft.com/office/drawing/2014/main" id="{46BEA577-6B14-4DEA-941D-FB351CF6C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3038475"/>
            <a:ext cx="65087" cy="6223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33CC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8" name="Rectangle 39">
            <a:extLst>
              <a:ext uri="{FF2B5EF4-FFF2-40B4-BE49-F238E27FC236}">
                <a16:creationId xmlns:a16="http://schemas.microsoft.com/office/drawing/2014/main" id="{D8E853A5-16A2-47E7-A1A2-61B6F651A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4250" y="3040063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9" name="Rectangle 40">
            <a:extLst>
              <a:ext uri="{FF2B5EF4-FFF2-40B4-BE49-F238E27FC236}">
                <a16:creationId xmlns:a16="http://schemas.microsoft.com/office/drawing/2014/main" id="{709A0E72-34EB-45D9-9775-FF2E1FB8F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2675" y="3038475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0" name="Rectangle 41">
            <a:extLst>
              <a:ext uri="{FF2B5EF4-FFF2-40B4-BE49-F238E27FC236}">
                <a16:creationId xmlns:a16="http://schemas.microsoft.com/office/drawing/2014/main" id="{FC7F53B3-642E-4262-A0E7-225B51801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9513" y="3038475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1" name="Rectangle 42">
            <a:extLst>
              <a:ext uri="{FF2B5EF4-FFF2-40B4-BE49-F238E27FC236}">
                <a16:creationId xmlns:a16="http://schemas.microsoft.com/office/drawing/2014/main" id="{358F8F81-9C61-44EC-BAC0-F484EA146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4763" y="3038475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2" name="Rectangle 43">
            <a:extLst>
              <a:ext uri="{FF2B5EF4-FFF2-40B4-BE49-F238E27FC236}">
                <a16:creationId xmlns:a16="http://schemas.microsoft.com/office/drawing/2014/main" id="{F928E0AB-D8BA-4F94-A381-B1E530A23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038475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3" name="Rectangle 45">
            <a:extLst>
              <a:ext uri="{FF2B5EF4-FFF2-40B4-BE49-F238E27FC236}">
                <a16:creationId xmlns:a16="http://schemas.microsoft.com/office/drawing/2014/main" id="{F77F7C2E-74CF-4310-90CC-D6366D320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3675" y="3038475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4" name="Rectangle 46">
            <a:extLst>
              <a:ext uri="{FF2B5EF4-FFF2-40B4-BE49-F238E27FC236}">
                <a16:creationId xmlns:a16="http://schemas.microsoft.com/office/drawing/2014/main" id="{376B7365-2E65-42B4-B734-0554CC401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8925" y="3038475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5" name="Rectangle 47">
            <a:extLst>
              <a:ext uri="{FF2B5EF4-FFF2-40B4-BE49-F238E27FC236}">
                <a16:creationId xmlns:a16="http://schemas.microsoft.com/office/drawing/2014/main" id="{9F9CDB4C-D8C3-406B-9BD4-A134204D9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175" y="3038475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6" name="Rectangle 50">
            <a:extLst>
              <a:ext uri="{FF2B5EF4-FFF2-40B4-BE49-F238E27FC236}">
                <a16:creationId xmlns:a16="http://schemas.microsoft.com/office/drawing/2014/main" id="{CBE09DCC-DCAC-4A34-B98E-E29D7A139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0538" y="3038475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7" name="Rectangle 51">
            <a:extLst>
              <a:ext uri="{FF2B5EF4-FFF2-40B4-BE49-F238E27FC236}">
                <a16:creationId xmlns:a16="http://schemas.microsoft.com/office/drawing/2014/main" id="{6B781160-77E0-42A1-9AA2-83145C95C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8963" y="3040063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8" name="Rectangle 52">
            <a:extLst>
              <a:ext uri="{FF2B5EF4-FFF2-40B4-BE49-F238E27FC236}">
                <a16:creationId xmlns:a16="http://schemas.microsoft.com/office/drawing/2014/main" id="{8CCA666F-3977-49BC-8340-19F9630CA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800" y="3038475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9" name="Rectangle 53">
            <a:extLst>
              <a:ext uri="{FF2B5EF4-FFF2-40B4-BE49-F238E27FC236}">
                <a16:creationId xmlns:a16="http://schemas.microsoft.com/office/drawing/2014/main" id="{57BF4496-252A-43C6-9769-2C5E756B1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2638" y="3038475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0" name="Rectangle 54">
            <a:extLst>
              <a:ext uri="{FF2B5EF4-FFF2-40B4-BE49-F238E27FC236}">
                <a16:creationId xmlns:a16="http://schemas.microsoft.com/office/drawing/2014/main" id="{909E3A7F-FF3E-4C05-AE04-F7878B757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9475" y="3038475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1" name="Rectangle 55">
            <a:extLst>
              <a:ext uri="{FF2B5EF4-FFF2-40B4-BE49-F238E27FC236}">
                <a16:creationId xmlns:a16="http://schemas.microsoft.com/office/drawing/2014/main" id="{ACE0EBD0-91B2-4913-B74A-D61F7020B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4725" y="3038475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2" name="Rectangle 56">
            <a:extLst>
              <a:ext uri="{FF2B5EF4-FFF2-40B4-BE49-F238E27FC236}">
                <a16:creationId xmlns:a16="http://schemas.microsoft.com/office/drawing/2014/main" id="{D05784CD-91A9-4234-B27D-EFF3ED930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6800" y="3038475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3" name="Rectangle 57">
            <a:extLst>
              <a:ext uri="{FF2B5EF4-FFF2-40B4-BE49-F238E27FC236}">
                <a16:creationId xmlns:a16="http://schemas.microsoft.com/office/drawing/2014/main" id="{6B99A6E0-86E7-4B23-8B8E-9DB6490AE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2050" y="3038475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4" name="Rectangle 58">
            <a:extLst>
              <a:ext uri="{FF2B5EF4-FFF2-40B4-BE49-F238E27FC236}">
                <a16:creationId xmlns:a16="http://schemas.microsoft.com/office/drawing/2014/main" id="{4B0B2D2D-36CF-4C91-B6DC-87DEF414A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8888" y="3038475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5" name="Rectangle 59">
            <a:extLst>
              <a:ext uri="{FF2B5EF4-FFF2-40B4-BE49-F238E27FC236}">
                <a16:creationId xmlns:a16="http://schemas.microsoft.com/office/drawing/2014/main" id="{0F379A36-EA9B-49A3-AF07-33A6E4CE2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7788" y="3038475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6" name="Rectangle 60">
            <a:extLst>
              <a:ext uri="{FF2B5EF4-FFF2-40B4-BE49-F238E27FC236}">
                <a16:creationId xmlns:a16="http://schemas.microsoft.com/office/drawing/2014/main" id="{5807984F-2F0D-4E40-ADC0-FD53D215D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3038" y="3038475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7" name="Rectangle 61">
            <a:extLst>
              <a:ext uri="{FF2B5EF4-FFF2-40B4-BE49-F238E27FC236}">
                <a16:creationId xmlns:a16="http://schemas.microsoft.com/office/drawing/2014/main" id="{99F79F22-462A-4563-BEDA-BB04F653E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6700" y="3036888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8" name="Rectangle 62">
            <a:extLst>
              <a:ext uri="{FF2B5EF4-FFF2-40B4-BE49-F238E27FC236}">
                <a16:creationId xmlns:a16="http://schemas.microsoft.com/office/drawing/2014/main" id="{9F82CB9B-6894-488C-950A-F8074467F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8775" y="3036888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9" name="Rectangle 63">
            <a:extLst>
              <a:ext uri="{FF2B5EF4-FFF2-40B4-BE49-F238E27FC236}">
                <a16:creationId xmlns:a16="http://schemas.microsoft.com/office/drawing/2014/main" id="{AEFCAB59-A81D-4A52-81F1-325204869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5613" y="3036888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0" name="Rectangle 64">
            <a:extLst>
              <a:ext uri="{FF2B5EF4-FFF2-40B4-BE49-F238E27FC236}">
                <a16:creationId xmlns:a16="http://schemas.microsoft.com/office/drawing/2014/main" id="{30EE13DB-FD9E-451D-8488-9AD8188CF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0863" y="3036888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1" name="Rectangle 65">
            <a:extLst>
              <a:ext uri="{FF2B5EF4-FFF2-40B4-BE49-F238E27FC236}">
                <a16:creationId xmlns:a16="http://schemas.microsoft.com/office/drawing/2014/main" id="{5C6F6E43-4BBB-404E-A84F-EB640B48C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9763" y="3036888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2" name="Rectangle 66">
            <a:extLst>
              <a:ext uri="{FF2B5EF4-FFF2-40B4-BE49-F238E27FC236}">
                <a16:creationId xmlns:a16="http://schemas.microsoft.com/office/drawing/2014/main" id="{BA7ACDBF-2D39-460E-B3F8-4B4BAAACF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013" y="3036888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3" name="Rectangle 68">
            <a:extLst>
              <a:ext uri="{FF2B5EF4-FFF2-40B4-BE49-F238E27FC236}">
                <a16:creationId xmlns:a16="http://schemas.microsoft.com/office/drawing/2014/main" id="{81DE4519-EF70-46DF-9C77-7E63A5B61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1850" y="3038475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4" name="Rectangle 69">
            <a:extLst>
              <a:ext uri="{FF2B5EF4-FFF2-40B4-BE49-F238E27FC236}">
                <a16:creationId xmlns:a16="http://schemas.microsoft.com/office/drawing/2014/main" id="{D31B3120-0EEF-46E5-B2ED-EC6CD1071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8688" y="304006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5" name="Rectangle 70">
            <a:extLst>
              <a:ext uri="{FF2B5EF4-FFF2-40B4-BE49-F238E27FC236}">
                <a16:creationId xmlns:a16="http://schemas.microsoft.com/office/drawing/2014/main" id="{7CD567AA-C06D-4EB2-82BE-B9E030FE4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5525" y="3038475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6" name="Rectangle 71">
            <a:extLst>
              <a:ext uri="{FF2B5EF4-FFF2-40B4-BE49-F238E27FC236}">
                <a16:creationId xmlns:a16="http://schemas.microsoft.com/office/drawing/2014/main" id="{CE61739B-D263-4809-BDF0-FA7DF25FA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3950" y="3038475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7" name="Rectangle 72">
            <a:extLst>
              <a:ext uri="{FF2B5EF4-FFF2-40B4-BE49-F238E27FC236}">
                <a16:creationId xmlns:a16="http://schemas.microsoft.com/office/drawing/2014/main" id="{1AE54E60-C85A-44AB-A1F0-92087E349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9200" y="3038475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8" name="Rectangle 73">
            <a:extLst>
              <a:ext uri="{FF2B5EF4-FFF2-40B4-BE49-F238E27FC236}">
                <a16:creationId xmlns:a16="http://schemas.microsoft.com/office/drawing/2014/main" id="{09CAF4CE-D1B5-4A35-86F8-CB745F03B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4450" y="3038475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9" name="Rectangle 74">
            <a:extLst>
              <a:ext uri="{FF2B5EF4-FFF2-40B4-BE49-F238E27FC236}">
                <a16:creationId xmlns:a16="http://schemas.microsoft.com/office/drawing/2014/main" id="{95B21EEE-DCE6-4610-8435-5F6CE6A6E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6525" y="3038475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0" name="Rectangle 75">
            <a:extLst>
              <a:ext uri="{FF2B5EF4-FFF2-40B4-BE49-F238E27FC236}">
                <a16:creationId xmlns:a16="http://schemas.microsoft.com/office/drawing/2014/main" id="{233A0CF2-86DF-41AF-90B3-F8E46F9F6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63" y="3038475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1" name="Rectangle 76">
            <a:extLst>
              <a:ext uri="{FF2B5EF4-FFF2-40B4-BE49-F238E27FC236}">
                <a16:creationId xmlns:a16="http://schemas.microsoft.com/office/drawing/2014/main" id="{D90A6F0A-A8A7-4F1C-9F91-3B619E42C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8613" y="3038475"/>
            <a:ext cx="65087" cy="6223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2" name="Rectangle 78">
            <a:extLst>
              <a:ext uri="{FF2B5EF4-FFF2-40B4-BE49-F238E27FC236}">
                <a16:creationId xmlns:a16="http://schemas.microsoft.com/office/drawing/2014/main" id="{526F9DF4-0781-4847-A39E-1458C2F8F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4550" y="3776663"/>
            <a:ext cx="3408363" cy="88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3" name="Rectangle 79">
            <a:extLst>
              <a:ext uri="{FF2B5EF4-FFF2-40B4-BE49-F238E27FC236}">
                <a16:creationId xmlns:a16="http://schemas.microsoft.com/office/drawing/2014/main" id="{35377397-9C7C-43BA-9141-DEEA20796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0275" y="2928938"/>
            <a:ext cx="3408363" cy="88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4" name="Line 80">
            <a:extLst>
              <a:ext uri="{FF2B5EF4-FFF2-40B4-BE49-F238E27FC236}">
                <a16:creationId xmlns:a16="http://schemas.microsoft.com/office/drawing/2014/main" id="{A5CCCEBB-65B6-48AD-9A80-621EF94EFA6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2500" y="3890963"/>
            <a:ext cx="868363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5" name="Line 82">
            <a:extLst>
              <a:ext uri="{FF2B5EF4-FFF2-40B4-BE49-F238E27FC236}">
                <a16:creationId xmlns:a16="http://schemas.microsoft.com/office/drawing/2014/main" id="{6E126CC7-C562-4641-BC5C-220968542AA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7538" y="3892550"/>
            <a:ext cx="868362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6" name="Line 83">
            <a:extLst>
              <a:ext uri="{FF2B5EF4-FFF2-40B4-BE49-F238E27FC236}">
                <a16:creationId xmlns:a16="http://schemas.microsoft.com/office/drawing/2014/main" id="{9B58EC9A-EE6F-49BD-9AB1-E3726D67D421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1375" y="3890963"/>
            <a:ext cx="801688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7" name="Line 84">
            <a:extLst>
              <a:ext uri="{FF2B5EF4-FFF2-40B4-BE49-F238E27FC236}">
                <a16:creationId xmlns:a16="http://schemas.microsoft.com/office/drawing/2014/main" id="{12611898-2D92-4777-8A45-D1616D8F502D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1463" y="3892550"/>
            <a:ext cx="528637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8" name="Line 87">
            <a:extLst>
              <a:ext uri="{FF2B5EF4-FFF2-40B4-BE49-F238E27FC236}">
                <a16:creationId xmlns:a16="http://schemas.microsoft.com/office/drawing/2014/main" id="{5A326191-4543-409C-BC24-19EEB17A9E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4575" y="3914775"/>
            <a:ext cx="0" cy="23336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9" name="Line 88">
            <a:extLst>
              <a:ext uri="{FF2B5EF4-FFF2-40B4-BE49-F238E27FC236}">
                <a16:creationId xmlns:a16="http://schemas.microsoft.com/office/drawing/2014/main" id="{81F33841-FDAB-4144-8ED2-25318EF5DE1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3300" y="3910013"/>
            <a:ext cx="0" cy="2333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80" name="Line 89">
            <a:extLst>
              <a:ext uri="{FF2B5EF4-FFF2-40B4-BE49-F238E27FC236}">
                <a16:creationId xmlns:a16="http://schemas.microsoft.com/office/drawing/2014/main" id="{36557FBF-6CD9-4B14-B902-3BC476CEEB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02450" y="3910013"/>
            <a:ext cx="0" cy="2333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81" name="Line 90">
            <a:extLst>
              <a:ext uri="{FF2B5EF4-FFF2-40B4-BE49-F238E27FC236}">
                <a16:creationId xmlns:a16="http://schemas.microsoft.com/office/drawing/2014/main" id="{726D7E21-7155-4586-BB2B-C1BF2FAE16A1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9675" y="3910013"/>
            <a:ext cx="0" cy="2333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82" name="Text Box 91">
            <a:extLst>
              <a:ext uri="{FF2B5EF4-FFF2-40B4-BE49-F238E27FC236}">
                <a16:creationId xmlns:a16="http://schemas.microsoft.com/office/drawing/2014/main" id="{4429B6CA-EB6B-4E72-8E27-9ED2D8C58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0750" y="4138613"/>
            <a:ext cx="6937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sent 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ACKed</a:t>
            </a:r>
          </a:p>
        </p:txBody>
      </p:sp>
      <p:sp>
        <p:nvSpPr>
          <p:cNvPr id="83" name="Text Box 92">
            <a:extLst>
              <a:ext uri="{FF2B5EF4-FFF2-40B4-BE49-F238E27FC236}">
                <a16:creationId xmlns:a16="http://schemas.microsoft.com/office/drawing/2014/main" id="{07BD5D1B-8E99-4317-A35F-3BFF9C5C4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1825" y="4144963"/>
            <a:ext cx="1066800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sent, not-yet ACKed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(</a:t>
            </a:r>
            <a:r>
              <a:rPr lang="ja-JP" altLang="en-US" sz="1400">
                <a:latin typeface="Tahoma" panose="020B0604030504040204" pitchFamily="34" charset="0"/>
              </a:rPr>
              <a:t>“</a:t>
            </a:r>
            <a:r>
              <a:rPr lang="en-US" altLang="ja-JP" sz="1400">
                <a:latin typeface="Tahoma" panose="020B0604030504040204" pitchFamily="34" charset="0"/>
              </a:rPr>
              <a:t>in-flight</a:t>
            </a:r>
            <a:r>
              <a:rPr lang="ja-JP" altLang="en-US" sz="1400">
                <a:latin typeface="Tahoma" panose="020B0604030504040204" pitchFamily="34" charset="0"/>
              </a:rPr>
              <a:t>”</a:t>
            </a:r>
            <a:r>
              <a:rPr lang="en-US" altLang="ja-JP" sz="1400">
                <a:latin typeface="Tahoma" panose="020B0604030504040204" pitchFamily="34" charset="0"/>
              </a:rPr>
              <a:t>)</a:t>
            </a:r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84" name="Text Box 93">
            <a:extLst>
              <a:ext uri="{FF2B5EF4-FFF2-40B4-BE49-F238E27FC236}">
                <a16:creationId xmlns:a16="http://schemas.microsoft.com/office/drawing/2014/main" id="{5E9131CC-0E7F-4898-BF31-BFB67FAEF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1313" y="4140200"/>
            <a:ext cx="10668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usable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but not 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yet sent</a:t>
            </a:r>
          </a:p>
        </p:txBody>
      </p:sp>
      <p:sp>
        <p:nvSpPr>
          <p:cNvPr id="85" name="Text Box 94">
            <a:extLst>
              <a:ext uri="{FF2B5EF4-FFF2-40B4-BE49-F238E27FC236}">
                <a16:creationId xmlns:a16="http://schemas.microsoft.com/office/drawing/2014/main" id="{6F7C08FF-6191-42B4-BE7D-021BD7FA6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8550" y="4144963"/>
            <a:ext cx="8191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not 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usable</a:t>
            </a:r>
          </a:p>
        </p:txBody>
      </p:sp>
      <p:sp>
        <p:nvSpPr>
          <p:cNvPr id="86" name="Text Box 96">
            <a:extLst>
              <a:ext uri="{FF2B5EF4-FFF2-40B4-BE49-F238E27FC236}">
                <a16:creationId xmlns:a16="http://schemas.microsoft.com/office/drawing/2014/main" id="{95386872-8754-4F50-9740-CD3CD38E1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573338"/>
            <a:ext cx="113188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window size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latin typeface="Tahoma" panose="020B0604030504040204" pitchFamily="34" charset="0"/>
              </a:rPr>
              <a:t> N</a:t>
            </a:r>
          </a:p>
        </p:txBody>
      </p:sp>
      <p:grpSp>
        <p:nvGrpSpPr>
          <p:cNvPr id="87" name="Group 99">
            <a:extLst>
              <a:ext uri="{FF2B5EF4-FFF2-40B4-BE49-F238E27FC236}">
                <a16:creationId xmlns:a16="http://schemas.microsoft.com/office/drawing/2014/main" id="{95F74B1D-4B1F-44C7-9277-B59DCEA4F381}"/>
              </a:ext>
            </a:extLst>
          </p:cNvPr>
          <p:cNvGrpSpPr>
            <a:grpSpLocks/>
          </p:cNvGrpSpPr>
          <p:nvPr/>
        </p:nvGrpSpPr>
        <p:grpSpPr bwMode="auto">
          <a:xfrm>
            <a:off x="6557963" y="2797175"/>
            <a:ext cx="593725" cy="136525"/>
            <a:chOff x="4250" y="1692"/>
            <a:chExt cx="374" cy="86"/>
          </a:xfrm>
        </p:grpSpPr>
        <p:sp>
          <p:nvSpPr>
            <p:cNvPr id="88" name="Line 97">
              <a:extLst>
                <a:ext uri="{FF2B5EF4-FFF2-40B4-BE49-F238E27FC236}">
                  <a16:creationId xmlns:a16="http://schemas.microsoft.com/office/drawing/2014/main" id="{5A1ACE3F-DCBE-4E0D-A479-017C0BA28D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0" y="1738"/>
              <a:ext cx="37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89" name="Line 98">
              <a:extLst>
                <a:ext uri="{FF2B5EF4-FFF2-40B4-BE49-F238E27FC236}">
                  <a16:creationId xmlns:a16="http://schemas.microsoft.com/office/drawing/2014/main" id="{BE913591-3920-4E1B-9643-2F907D2E11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1692"/>
              <a:ext cx="0" cy="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90" name="Group 100">
            <a:extLst>
              <a:ext uri="{FF2B5EF4-FFF2-40B4-BE49-F238E27FC236}">
                <a16:creationId xmlns:a16="http://schemas.microsoft.com/office/drawing/2014/main" id="{54D7B0E2-05D7-409B-A700-FEA2626DCBC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5665788" y="2822575"/>
            <a:ext cx="593725" cy="136525"/>
            <a:chOff x="4250" y="1692"/>
            <a:chExt cx="374" cy="86"/>
          </a:xfrm>
        </p:grpSpPr>
        <p:sp>
          <p:nvSpPr>
            <p:cNvPr id="91" name="Line 101">
              <a:extLst>
                <a:ext uri="{FF2B5EF4-FFF2-40B4-BE49-F238E27FC236}">
                  <a16:creationId xmlns:a16="http://schemas.microsoft.com/office/drawing/2014/main" id="{ED301961-EA8E-4FCF-A665-1BE640FB44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7" y="1745"/>
              <a:ext cx="37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92" name="Line 102">
              <a:extLst>
                <a:ext uri="{FF2B5EF4-FFF2-40B4-BE49-F238E27FC236}">
                  <a16:creationId xmlns:a16="http://schemas.microsoft.com/office/drawing/2014/main" id="{1E07025D-498D-4D25-996A-7ACB55ACC4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9" y="1699"/>
              <a:ext cx="0" cy="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93" name="Text Box 196">
            <a:extLst>
              <a:ext uri="{FF2B5EF4-FFF2-40B4-BE49-F238E27FC236}">
                <a16:creationId xmlns:a16="http://schemas.microsoft.com/office/drawing/2014/main" id="{0A0BA662-30F5-470B-BC9F-D5E0D31C09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6650" y="3592513"/>
            <a:ext cx="3178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lvl="1"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400" i="1">
                <a:latin typeface="Tahoma" panose="020B0604030504040204" pitchFamily="34" charset="0"/>
              </a:rPr>
              <a:t>sender sequence number space </a:t>
            </a:r>
          </a:p>
        </p:txBody>
      </p:sp>
      <p:grpSp>
        <p:nvGrpSpPr>
          <p:cNvPr id="94" name="Group 199">
            <a:extLst>
              <a:ext uri="{FF2B5EF4-FFF2-40B4-BE49-F238E27FC236}">
                <a16:creationId xmlns:a16="http://schemas.microsoft.com/office/drawing/2014/main" id="{2CC024B0-0890-44AD-9D13-43BF552F0F14}"/>
              </a:ext>
            </a:extLst>
          </p:cNvPr>
          <p:cNvGrpSpPr>
            <a:grpSpLocks/>
          </p:cNvGrpSpPr>
          <p:nvPr/>
        </p:nvGrpSpPr>
        <p:grpSpPr bwMode="auto">
          <a:xfrm>
            <a:off x="4449763" y="1068388"/>
            <a:ext cx="2952750" cy="1954212"/>
            <a:chOff x="2768" y="673"/>
            <a:chExt cx="1860" cy="1231"/>
          </a:xfrm>
        </p:grpSpPr>
        <p:sp>
          <p:nvSpPr>
            <p:cNvPr id="95" name="Rectangle 171">
              <a:extLst>
                <a:ext uri="{FF2B5EF4-FFF2-40B4-BE49-F238E27FC236}">
                  <a16:creationId xmlns:a16="http://schemas.microsoft.com/office/drawing/2014/main" id="{871BC4CF-E15A-427B-A127-19A403DC6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0" y="1028"/>
              <a:ext cx="1202" cy="13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96" name="Group 172">
              <a:extLst>
                <a:ext uri="{FF2B5EF4-FFF2-40B4-BE49-F238E27FC236}">
                  <a16:creationId xmlns:a16="http://schemas.microsoft.com/office/drawing/2014/main" id="{46AC0546-592A-4223-B62D-C4FAAAE97A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0" y="872"/>
              <a:ext cx="1252" cy="714"/>
              <a:chOff x="1976" y="2984"/>
              <a:chExt cx="1252" cy="714"/>
            </a:xfrm>
          </p:grpSpPr>
          <p:sp>
            <p:nvSpPr>
              <p:cNvPr id="99" name="Rectangle 173">
                <a:extLst>
                  <a:ext uri="{FF2B5EF4-FFF2-40B4-BE49-F238E27FC236}">
                    <a16:creationId xmlns:a16="http://schemas.microsoft.com/office/drawing/2014/main" id="{C90C853E-0D07-45B2-B9F9-199C8D5466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4" y="2995"/>
                <a:ext cx="1210" cy="70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0" name="Text Box 174">
                <a:extLst>
                  <a:ext uri="{FF2B5EF4-FFF2-40B4-BE49-F238E27FC236}">
                    <a16:creationId xmlns:a16="http://schemas.microsoft.com/office/drawing/2014/main" id="{3F535AD2-93D8-46A1-9461-04FCFADEBC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01" y="2984"/>
                <a:ext cx="58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source port #</a:t>
                </a:r>
              </a:p>
            </p:txBody>
          </p:sp>
          <p:sp>
            <p:nvSpPr>
              <p:cNvPr id="101" name="Text Box 175">
                <a:extLst>
                  <a:ext uri="{FF2B5EF4-FFF2-40B4-BE49-F238E27FC236}">
                    <a16:creationId xmlns:a16="http://schemas.microsoft.com/office/drawing/2014/main" id="{0683AB64-475F-42F8-94B2-D9D1EA94DA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8" y="2987"/>
                <a:ext cx="49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dest port #</a:t>
                </a:r>
              </a:p>
            </p:txBody>
          </p:sp>
          <p:sp>
            <p:nvSpPr>
              <p:cNvPr id="102" name="Text Box 176">
                <a:extLst>
                  <a:ext uri="{FF2B5EF4-FFF2-40B4-BE49-F238E27FC236}">
                    <a16:creationId xmlns:a16="http://schemas.microsoft.com/office/drawing/2014/main" id="{0158DFAE-E806-4EC8-BA62-9B4E443EB2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4" y="3117"/>
                <a:ext cx="91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chemeClr val="bg1"/>
                    </a:solidFill>
                    <a:latin typeface="Arial" panose="020B0604020202020204" pitchFamily="34" charset="0"/>
                  </a:rPr>
                  <a:t>sequence number</a:t>
                </a:r>
              </a:p>
            </p:txBody>
          </p:sp>
          <p:sp>
            <p:nvSpPr>
              <p:cNvPr id="103" name="Text Box 177">
                <a:extLst>
                  <a:ext uri="{FF2B5EF4-FFF2-40B4-BE49-F238E27FC236}">
                    <a16:creationId xmlns:a16="http://schemas.microsoft.com/office/drawing/2014/main" id="{773F519A-162D-4D20-9611-3A990DAEEB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6" y="3257"/>
                <a:ext cx="125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latin typeface="Arial" panose="020B0604020202020204" pitchFamily="34" charset="0"/>
                  </a:rPr>
                  <a:t>acknowledgement number</a:t>
                </a:r>
              </a:p>
            </p:txBody>
          </p:sp>
          <p:sp>
            <p:nvSpPr>
              <p:cNvPr id="104" name="Text Box 178">
                <a:extLst>
                  <a:ext uri="{FF2B5EF4-FFF2-40B4-BE49-F238E27FC236}">
                    <a16:creationId xmlns:a16="http://schemas.microsoft.com/office/drawing/2014/main" id="{508DC589-8AFE-43A5-B1C7-1E7EBC2175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3" y="3544"/>
                <a:ext cx="47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checksum</a:t>
                </a:r>
              </a:p>
            </p:txBody>
          </p:sp>
          <p:sp>
            <p:nvSpPr>
              <p:cNvPr id="105" name="Line 179">
                <a:extLst>
                  <a:ext uri="{FF2B5EF4-FFF2-40B4-BE49-F238E27FC236}">
                    <a16:creationId xmlns:a16="http://schemas.microsoft.com/office/drawing/2014/main" id="{221FC4BB-A5FC-464C-897A-1546E16EC8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4" y="3138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06" name="Line 180">
                <a:extLst>
                  <a:ext uri="{FF2B5EF4-FFF2-40B4-BE49-F238E27FC236}">
                    <a16:creationId xmlns:a16="http://schemas.microsoft.com/office/drawing/2014/main" id="{5B26A88E-A6F8-4895-B38C-E7FB571FD2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4" y="3274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07" name="Line 181">
                <a:extLst>
                  <a:ext uri="{FF2B5EF4-FFF2-40B4-BE49-F238E27FC236}">
                    <a16:creationId xmlns:a16="http://schemas.microsoft.com/office/drawing/2014/main" id="{8DFF4C2B-7C6D-48AB-AD5F-84B45DDE06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2" y="3414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08" name="Line 182">
                <a:extLst>
                  <a:ext uri="{FF2B5EF4-FFF2-40B4-BE49-F238E27FC236}">
                    <a16:creationId xmlns:a16="http://schemas.microsoft.com/office/drawing/2014/main" id="{B135B757-778D-4767-97CB-3D5793DF0D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88" y="2994"/>
                <a:ext cx="0" cy="1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09" name="Line 183">
                <a:extLst>
                  <a:ext uri="{FF2B5EF4-FFF2-40B4-BE49-F238E27FC236}">
                    <a16:creationId xmlns:a16="http://schemas.microsoft.com/office/drawing/2014/main" id="{5B2404D8-A4BD-4983-8E72-3F75A3414B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88" y="3416"/>
                <a:ext cx="0" cy="2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10" name="Line 184">
                <a:extLst>
                  <a:ext uri="{FF2B5EF4-FFF2-40B4-BE49-F238E27FC236}">
                    <a16:creationId xmlns:a16="http://schemas.microsoft.com/office/drawing/2014/main" id="{6A290115-DA6F-46D9-A0A5-48DC2108F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4" y="3548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11" name="Text Box 185">
                <a:extLst>
                  <a:ext uri="{FF2B5EF4-FFF2-40B4-BE49-F238E27FC236}">
                    <a16:creationId xmlns:a16="http://schemas.microsoft.com/office/drawing/2014/main" id="{922FE09E-653D-4A99-9BC8-099471EC58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08" y="3390"/>
                <a:ext cx="32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latin typeface="Arial" panose="020B0604020202020204" pitchFamily="34" charset="0"/>
                  </a:rPr>
                  <a:t>rwnd</a:t>
                </a:r>
              </a:p>
            </p:txBody>
          </p:sp>
          <p:sp>
            <p:nvSpPr>
              <p:cNvPr id="112" name="Text Box 186">
                <a:extLst>
                  <a:ext uri="{FF2B5EF4-FFF2-40B4-BE49-F238E27FC236}">
                    <a16:creationId xmlns:a16="http://schemas.microsoft.com/office/drawing/2014/main" id="{F719E539-4307-4BD1-AB8C-2FF732E42D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1" y="3544"/>
                <a:ext cx="49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urg pointer</a:t>
                </a:r>
              </a:p>
            </p:txBody>
          </p:sp>
          <p:sp>
            <p:nvSpPr>
              <p:cNvPr id="113" name="Line 187">
                <a:extLst>
                  <a:ext uri="{FF2B5EF4-FFF2-40B4-BE49-F238E27FC236}">
                    <a16:creationId xmlns:a16="http://schemas.microsoft.com/office/drawing/2014/main" id="{0520C415-7B0A-499B-B55E-66DC7C2F74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98" y="3413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14" name="Line 188">
                <a:extLst>
                  <a:ext uri="{FF2B5EF4-FFF2-40B4-BE49-F238E27FC236}">
                    <a16:creationId xmlns:a16="http://schemas.microsoft.com/office/drawing/2014/main" id="{412CAF28-1C70-4D37-B366-CD6D55711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3" y="3412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sp>
          <p:nvSpPr>
            <p:cNvPr id="97" name="Text Box 189">
              <a:extLst>
                <a:ext uri="{FF2B5EF4-FFF2-40B4-BE49-F238E27FC236}">
                  <a16:creationId xmlns:a16="http://schemas.microsoft.com/office/drawing/2014/main" id="{B9D77BC6-9D34-4923-9BE9-1B1B18631D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8" y="673"/>
              <a:ext cx="186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outgoing segment from sender</a:t>
              </a:r>
            </a:p>
          </p:txBody>
        </p:sp>
        <p:sp>
          <p:nvSpPr>
            <p:cNvPr id="98" name="Freeform 190">
              <a:extLst>
                <a:ext uri="{FF2B5EF4-FFF2-40B4-BE49-F238E27FC236}">
                  <a16:creationId xmlns:a16="http://schemas.microsoft.com/office/drawing/2014/main" id="{95A1D11E-7D7C-4526-91C0-D0237530C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0" y="1080"/>
              <a:ext cx="107" cy="824"/>
            </a:xfrm>
            <a:custGeom>
              <a:avLst/>
              <a:gdLst>
                <a:gd name="T0" fmla="*/ 0 w 107"/>
                <a:gd name="T1" fmla="*/ 0 h 910"/>
                <a:gd name="T2" fmla="*/ 107 w 107"/>
                <a:gd name="T3" fmla="*/ 0 h 910"/>
                <a:gd name="T4" fmla="*/ 107 w 107"/>
                <a:gd name="T5" fmla="*/ 305 h 91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7" h="910">
                  <a:moveTo>
                    <a:pt x="0" y="0"/>
                  </a:moveTo>
                  <a:lnTo>
                    <a:pt x="107" y="0"/>
                  </a:lnTo>
                  <a:lnTo>
                    <a:pt x="107" y="910"/>
                  </a:lnTo>
                </a:path>
              </a:pathLst>
            </a:custGeom>
            <a:noFill/>
            <a:ln w="952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01CBFF7-31E5-4920-824C-408C7E60336A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116" name="Slide Number Placeholder 3">
            <a:extLst>
              <a:ext uri="{FF2B5EF4-FFF2-40B4-BE49-F238E27FC236}">
                <a16:creationId xmlns:a16="http://schemas.microsoft.com/office/drawing/2014/main" id="{85CE9484-6C97-4310-ADAC-F3CC7A511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30BA08-B69C-4752-B2CF-0C56A0BACDE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33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D45E8D-0E00-4F32-965D-F7933407171E}"/>
              </a:ext>
            </a:extLst>
          </p:cNvPr>
          <p:cNvSpPr/>
          <p:nvPr/>
        </p:nvSpPr>
        <p:spPr>
          <a:xfrm>
            <a:off x="393111" y="607836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TCP seq. numbers, ACKs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3856BF-2A94-408D-A1C9-C95590C932EB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63C511E-A079-472B-894D-A6C56D0AC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1" name="Line 3">
            <a:extLst>
              <a:ext uri="{FF2B5EF4-FFF2-40B4-BE49-F238E27FC236}">
                <a16:creationId xmlns:a16="http://schemas.microsoft.com/office/drawing/2014/main" id="{D532055A-8BA3-409B-AB44-4A5FC4615D5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9775" y="4483100"/>
            <a:ext cx="2590800" cy="5064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" name="Line 4">
            <a:extLst>
              <a:ext uri="{FF2B5EF4-FFF2-40B4-BE49-F238E27FC236}">
                <a16:creationId xmlns:a16="http://schemas.microsoft.com/office/drawing/2014/main" id="{EEC62B87-0B46-43A7-B780-9A2C1CC3958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4063" y="2714625"/>
            <a:ext cx="2586037" cy="571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" name="Text Box 7">
            <a:extLst>
              <a:ext uri="{FF2B5EF4-FFF2-40B4-BE49-F238E27FC236}">
                <a16:creationId xmlns:a16="http://schemas.microsoft.com/office/drawing/2014/main" id="{6BC45FD1-5069-4034-9759-D069D1693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2320925"/>
            <a:ext cx="809625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User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types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600">
                <a:latin typeface="Tahoma" panose="020B0604030504040204" pitchFamily="34" charset="0"/>
              </a:rPr>
              <a:t>‘</a:t>
            </a:r>
            <a:r>
              <a:rPr lang="en-US" altLang="ja-JP" sz="1600">
                <a:latin typeface="Tahoma" panose="020B0604030504040204" pitchFamily="34" charset="0"/>
              </a:rPr>
              <a:t>C</a:t>
            </a:r>
            <a:r>
              <a:rPr lang="ja-JP" altLang="en-US" sz="1600">
                <a:latin typeface="Tahoma" panose="020B0604030504040204" pitchFamily="34" charset="0"/>
              </a:rPr>
              <a:t>’</a:t>
            </a:r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15" name="Text Box 8">
            <a:extLst>
              <a:ext uri="{FF2B5EF4-FFF2-40B4-BE49-F238E27FC236}">
                <a16:creationId xmlns:a16="http://schemas.microsoft.com/office/drawing/2014/main" id="{F0557FA8-B646-4AB3-8241-30E8EE818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3613" y="3933825"/>
            <a:ext cx="1084262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host ACKs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receipt 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of echoed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600">
                <a:latin typeface="Tahoma" panose="020B0604030504040204" pitchFamily="34" charset="0"/>
              </a:rPr>
              <a:t>‘</a:t>
            </a:r>
            <a:r>
              <a:rPr lang="en-US" altLang="ja-JP" sz="1600">
                <a:latin typeface="Tahoma" panose="020B0604030504040204" pitchFamily="34" charset="0"/>
              </a:rPr>
              <a:t>C</a:t>
            </a:r>
            <a:r>
              <a:rPr lang="ja-JP" altLang="en-US" sz="1600">
                <a:latin typeface="Tahoma" panose="020B0604030504040204" pitchFamily="34" charset="0"/>
              </a:rPr>
              <a:t>’</a:t>
            </a:r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16" name="Text Box 9">
            <a:extLst>
              <a:ext uri="{FF2B5EF4-FFF2-40B4-BE49-F238E27FC236}">
                <a16:creationId xmlns:a16="http://schemas.microsoft.com/office/drawing/2014/main" id="{954D83DD-2592-4A62-A9C5-33D790C0C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388" y="3055938"/>
            <a:ext cx="1138237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host ACKs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receipt of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600">
                <a:latin typeface="Tahoma" panose="020B0604030504040204" pitchFamily="34" charset="0"/>
              </a:rPr>
              <a:t>‘</a:t>
            </a:r>
            <a:r>
              <a:rPr lang="en-US" altLang="ja-JP" sz="1600">
                <a:latin typeface="Tahoma" panose="020B0604030504040204" pitchFamily="34" charset="0"/>
              </a:rPr>
              <a:t>C</a:t>
            </a:r>
            <a:r>
              <a:rPr lang="ja-JP" altLang="en-US" sz="1600">
                <a:latin typeface="Tahoma" panose="020B0604030504040204" pitchFamily="34" charset="0"/>
              </a:rPr>
              <a:t>’</a:t>
            </a:r>
            <a:r>
              <a:rPr lang="en-US" altLang="ja-JP" sz="1600">
                <a:latin typeface="Tahoma" panose="020B0604030504040204" pitchFamily="34" charset="0"/>
              </a:rPr>
              <a:t>, echoes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back </a:t>
            </a:r>
            <a:r>
              <a:rPr lang="ja-JP" altLang="en-US" sz="1600">
                <a:latin typeface="Tahoma" panose="020B0604030504040204" pitchFamily="34" charset="0"/>
              </a:rPr>
              <a:t>‘</a:t>
            </a:r>
            <a:r>
              <a:rPr lang="en-US" altLang="ja-JP" sz="1600">
                <a:latin typeface="Tahoma" panose="020B0604030504040204" pitchFamily="34" charset="0"/>
              </a:rPr>
              <a:t>C</a:t>
            </a:r>
            <a:r>
              <a:rPr lang="ja-JP" altLang="en-US" sz="1600">
                <a:latin typeface="Tahoma" panose="020B0604030504040204" pitchFamily="34" charset="0"/>
              </a:rPr>
              <a:t>’</a:t>
            </a: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7" name="Line 10">
            <a:extLst>
              <a:ext uri="{FF2B5EF4-FFF2-40B4-BE49-F238E27FC236}">
                <a16:creationId xmlns:a16="http://schemas.microsoft.com/office/drawing/2014/main" id="{0DB3CBFC-7C51-4A7F-9A3E-8F088486F2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84538" y="3487738"/>
            <a:ext cx="2554287" cy="800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Text Box 11">
            <a:extLst>
              <a:ext uri="{FF2B5EF4-FFF2-40B4-BE49-F238E27FC236}">
                <a16:creationId xmlns:a16="http://schemas.microsoft.com/office/drawing/2014/main" id="{8DB44376-64F9-4E1A-B6A3-5D6FBBF73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8213" y="5291138"/>
            <a:ext cx="23796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Tahoma" panose="020B0604030504040204" pitchFamily="34" charset="0"/>
              </a:rPr>
              <a:t>simple telnet scenario</a:t>
            </a:r>
            <a:endParaRPr lang="en-US" altLang="en-US" sz="1000">
              <a:solidFill>
                <a:srgbClr val="000099"/>
              </a:solidFill>
              <a:latin typeface="Tahoma" panose="020B0604030504040204" pitchFamily="34" charset="0"/>
            </a:endParaRPr>
          </a:p>
        </p:txBody>
      </p:sp>
      <p:sp>
        <p:nvSpPr>
          <p:cNvPr id="19" name="Text Box 13">
            <a:extLst>
              <a:ext uri="{FF2B5EF4-FFF2-40B4-BE49-F238E27FC236}">
                <a16:creationId xmlns:a16="http://schemas.microsoft.com/office/drawing/2014/main" id="{B7AEF2DC-7F55-4627-BA99-0C1E658DB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8938" y="1430338"/>
            <a:ext cx="7731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Host B</a:t>
            </a:r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5389433C-E4A7-4696-B641-9DE9A7FE3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8775" y="1436688"/>
            <a:ext cx="7731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Host A</a:t>
            </a: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9271BD1E-898C-40E1-BD7F-ECCFF9F4D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6863" y="2806700"/>
            <a:ext cx="814387" cy="3794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2" name="Text Box 19">
            <a:extLst>
              <a:ext uri="{FF2B5EF4-FFF2-40B4-BE49-F238E27FC236}">
                <a16:creationId xmlns:a16="http://schemas.microsoft.com/office/drawing/2014/main" id="{D3F717FF-6F35-4978-9733-CDAAB5D76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8838" y="2859088"/>
            <a:ext cx="2422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Seq=42, ACK=79, data = </a:t>
            </a:r>
            <a:r>
              <a:rPr lang="ja-JP" altLang="en-US" sz="1400">
                <a:latin typeface="Tahoma" panose="020B0604030504040204" pitchFamily="34" charset="0"/>
              </a:rPr>
              <a:t>‘</a:t>
            </a:r>
            <a:r>
              <a:rPr lang="en-US" altLang="ja-JP" sz="1400">
                <a:latin typeface="Tahoma" panose="020B0604030504040204" pitchFamily="34" charset="0"/>
              </a:rPr>
              <a:t>C</a:t>
            </a:r>
            <a:r>
              <a:rPr lang="ja-JP" altLang="en-US" sz="1400">
                <a:latin typeface="Tahoma" panose="020B0604030504040204" pitchFamily="34" charset="0"/>
              </a:rPr>
              <a:t>’</a:t>
            </a:r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AAF1F42D-7FE1-4BE1-8BD4-6069C402E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1788" y="3765550"/>
            <a:ext cx="823912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4" name="Text Box 21">
            <a:extLst>
              <a:ext uri="{FF2B5EF4-FFF2-40B4-BE49-F238E27FC236}">
                <a16:creationId xmlns:a16="http://schemas.microsoft.com/office/drawing/2014/main" id="{35E734CE-1A66-432D-B702-1F272162B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2013" y="3754438"/>
            <a:ext cx="24177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Seq=79, ACK=43, data = </a:t>
            </a:r>
            <a:r>
              <a:rPr lang="ja-JP" altLang="en-US" sz="1400">
                <a:latin typeface="Arial" panose="020B0604020202020204" pitchFamily="34" charset="0"/>
              </a:rPr>
              <a:t>‘</a:t>
            </a:r>
            <a:r>
              <a:rPr lang="en-US" altLang="ja-JP" sz="1400">
                <a:latin typeface="Arial" panose="020B0604020202020204" pitchFamily="34" charset="0"/>
              </a:rPr>
              <a:t>C</a:t>
            </a:r>
            <a:r>
              <a:rPr lang="ja-JP" altLang="en-US" sz="1400">
                <a:latin typeface="Arial" panose="020B0604020202020204" pitchFamily="34" charset="0"/>
              </a:rPr>
              <a:t>’</a:t>
            </a:r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25" name="Rectangle 22">
            <a:extLst>
              <a:ext uri="{FF2B5EF4-FFF2-40B4-BE49-F238E27FC236}">
                <a16:creationId xmlns:a16="http://schemas.microsoft.com/office/drawing/2014/main" id="{59B1CFD7-04FE-4C0B-9976-1592E8FE5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8463" y="4613275"/>
            <a:ext cx="958850" cy="357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6" name="Text Box 23">
            <a:extLst>
              <a:ext uri="{FF2B5EF4-FFF2-40B4-BE49-F238E27FC236}">
                <a16:creationId xmlns:a16="http://schemas.microsoft.com/office/drawing/2014/main" id="{4383CCCC-7619-47DE-9A3F-F7E696649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788" y="4627563"/>
            <a:ext cx="1565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Seq=43, ACK=80</a:t>
            </a:r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27" name="Line 24">
            <a:extLst>
              <a:ext uri="{FF2B5EF4-FFF2-40B4-BE49-F238E27FC236}">
                <a16:creationId xmlns:a16="http://schemas.microsoft.com/office/drawing/2014/main" id="{283301FC-E488-4DFF-B3F7-D2A2441172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1838" y="2473325"/>
            <a:ext cx="0" cy="25876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8" name="Line 25">
            <a:extLst>
              <a:ext uri="{FF2B5EF4-FFF2-40B4-BE49-F238E27FC236}">
                <a16:creationId xmlns:a16="http://schemas.microsoft.com/office/drawing/2014/main" id="{BF044F5C-16B0-4238-A38B-8888D58A63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4075" y="2525713"/>
            <a:ext cx="0" cy="25876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grpSp>
        <p:nvGrpSpPr>
          <p:cNvPr id="29" name="Group 27">
            <a:extLst>
              <a:ext uri="{FF2B5EF4-FFF2-40B4-BE49-F238E27FC236}">
                <a16:creationId xmlns:a16="http://schemas.microsoft.com/office/drawing/2014/main" id="{4536D776-DF79-4AA2-A387-A6ABF59641ED}"/>
              </a:ext>
            </a:extLst>
          </p:cNvPr>
          <p:cNvGrpSpPr>
            <a:grpSpLocks/>
          </p:cNvGrpSpPr>
          <p:nvPr/>
        </p:nvGrpSpPr>
        <p:grpSpPr bwMode="auto">
          <a:xfrm>
            <a:off x="2763838" y="1652588"/>
            <a:ext cx="755650" cy="782637"/>
            <a:chOff x="-44" y="1473"/>
            <a:chExt cx="981" cy="1105"/>
          </a:xfrm>
        </p:grpSpPr>
        <p:pic>
          <p:nvPicPr>
            <p:cNvPr id="30" name="Picture 28" descr="desktop_computer_stylized_medium">
              <a:extLst>
                <a:ext uri="{FF2B5EF4-FFF2-40B4-BE49-F238E27FC236}">
                  <a16:creationId xmlns:a16="http://schemas.microsoft.com/office/drawing/2014/main" id="{866619A7-8DB0-498C-A324-D883950DD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14EDDB5B-FFDC-4A5B-93E8-C1F6BB43688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32" name="Group 30">
            <a:extLst>
              <a:ext uri="{FF2B5EF4-FFF2-40B4-BE49-F238E27FC236}">
                <a16:creationId xmlns:a16="http://schemas.microsoft.com/office/drawing/2014/main" id="{3C3FCF03-4B24-471F-93FA-9F8AFC0CC13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626100" y="1692275"/>
            <a:ext cx="788988" cy="862013"/>
            <a:chOff x="-44" y="1473"/>
            <a:chExt cx="981" cy="1105"/>
          </a:xfrm>
        </p:grpSpPr>
        <p:pic>
          <p:nvPicPr>
            <p:cNvPr id="33" name="Picture 31" descr="desktop_computer_stylized_medium">
              <a:extLst>
                <a:ext uri="{FF2B5EF4-FFF2-40B4-BE49-F238E27FC236}">
                  <a16:creationId xmlns:a16="http://schemas.microsoft.com/office/drawing/2014/main" id="{0491E2DD-19DB-4DE9-86C9-E42133D0BA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0CD058D3-1A43-43BE-B9A6-61597D2172D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4B8578D-FB5F-438F-BA19-AFEBD06C8864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36" name="Slide Number Placeholder 3">
            <a:extLst>
              <a:ext uri="{FF2B5EF4-FFF2-40B4-BE49-F238E27FC236}">
                <a16:creationId xmlns:a16="http://schemas.microsoft.com/office/drawing/2014/main" id="{57AD642A-E2E9-46A7-B9B7-08E513FBF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30BA08-B69C-4752-B2CF-0C56A0BACDE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327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D45E8D-0E00-4F32-965D-F7933407171E}"/>
              </a:ext>
            </a:extLst>
          </p:cNvPr>
          <p:cNvSpPr/>
          <p:nvPr/>
        </p:nvSpPr>
        <p:spPr>
          <a:xfrm>
            <a:off x="393111" y="595005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TCP round trip time, timeout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3856BF-2A94-408D-A1C9-C95590C932EB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63C511E-A079-472B-894D-A6C56D0AC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2" name="Rectangle 1027">
            <a:extLst>
              <a:ext uri="{FF2B5EF4-FFF2-40B4-BE49-F238E27FC236}">
                <a16:creationId xmlns:a16="http://schemas.microsoft.com/office/drawing/2014/main" id="{2310F187-5B45-4F0C-9F47-90074B0B5BFD}"/>
              </a:ext>
            </a:extLst>
          </p:cNvPr>
          <p:cNvSpPr txBox="1">
            <a:spLocks noChangeArrowheads="1"/>
          </p:cNvSpPr>
          <p:nvPr/>
        </p:nvSpPr>
        <p:spPr>
          <a:xfrm>
            <a:off x="581025" y="1436688"/>
            <a:ext cx="3716338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2400" u="sng" dirty="0">
                <a:solidFill>
                  <a:srgbClr val="FF0000"/>
                </a:solidFill>
                <a:ea typeface="ＭＳ Ｐゴシック" charset="0"/>
              </a:rPr>
              <a:t>Q:</a:t>
            </a:r>
            <a:r>
              <a:rPr lang="en-US" sz="2400" dirty="0">
                <a:ea typeface="ＭＳ Ｐゴシック" charset="0"/>
              </a:rPr>
              <a:t> how to set TCP timeout value?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longer than RTT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but RTT varies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too short: premature timeout, unnecessary retransmissions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too long: slow reaction to segment loss</a:t>
            </a:r>
          </a:p>
        </p:txBody>
      </p:sp>
      <p:sp>
        <p:nvSpPr>
          <p:cNvPr id="13" name="Rectangle 1028">
            <a:extLst>
              <a:ext uri="{FF2B5EF4-FFF2-40B4-BE49-F238E27FC236}">
                <a16:creationId xmlns:a16="http://schemas.microsoft.com/office/drawing/2014/main" id="{66152ED8-F358-49A1-80D1-858BA789DA81}"/>
              </a:ext>
            </a:extLst>
          </p:cNvPr>
          <p:cNvSpPr txBox="1">
            <a:spLocks noChangeArrowheads="1"/>
          </p:cNvSpPr>
          <p:nvPr/>
        </p:nvSpPr>
        <p:spPr>
          <a:xfrm>
            <a:off x="4646613" y="1485900"/>
            <a:ext cx="4059237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2400" u="sng" dirty="0">
                <a:solidFill>
                  <a:srgbClr val="FF0000"/>
                </a:solidFill>
              </a:rPr>
              <a:t>Q:</a:t>
            </a:r>
            <a:r>
              <a:rPr lang="en-US" altLang="en-US" sz="2400" dirty="0"/>
              <a:t> </a:t>
            </a:r>
            <a:r>
              <a:rPr lang="en-US" altLang="en-US" sz="2400" dirty="0">
                <a:ea typeface="ＭＳ Ｐゴシック" charset="0"/>
              </a:rPr>
              <a:t>how to estimate RTT?</a:t>
            </a:r>
          </a:p>
          <a:p>
            <a:r>
              <a:rPr lang="en-US" altLang="en-US" sz="2400" b="1" dirty="0" err="1">
                <a:solidFill>
                  <a:srgbClr val="000099"/>
                </a:solidFill>
                <a:latin typeface="Courier New" panose="02070309020205020404" pitchFamily="49" charset="0"/>
              </a:rPr>
              <a:t>SampleRTT</a:t>
            </a:r>
            <a:r>
              <a:rPr lang="en-US" altLang="en-US" sz="2400" dirty="0">
                <a:solidFill>
                  <a:srgbClr val="000099"/>
                </a:solidFill>
              </a:rPr>
              <a:t>:</a:t>
            </a:r>
            <a:r>
              <a:rPr lang="en-US" altLang="en-US" sz="2400" dirty="0"/>
              <a:t> </a:t>
            </a:r>
            <a:r>
              <a:rPr lang="en-US" altLang="en-US" sz="2400" dirty="0">
                <a:ea typeface="ＭＳ Ｐゴシック" charset="0"/>
              </a:rPr>
              <a:t>measured time from segment transmission until ACK receipt</a:t>
            </a:r>
          </a:p>
          <a:p>
            <a:pPr lvl="1"/>
            <a:r>
              <a:rPr lang="en-US" altLang="en-US" dirty="0"/>
              <a:t>ignore retransmissions</a:t>
            </a:r>
          </a:p>
          <a:p>
            <a:r>
              <a:rPr lang="en-US" altLang="en-US" sz="2400" b="1" dirty="0" err="1">
                <a:latin typeface="Courier New" panose="02070309020205020404" pitchFamily="49" charset="0"/>
              </a:rPr>
              <a:t>SampleRTT</a:t>
            </a:r>
            <a:r>
              <a:rPr lang="en-US" altLang="en-US" sz="2400" dirty="0"/>
              <a:t> </a:t>
            </a:r>
            <a:r>
              <a:rPr lang="en-US" altLang="en-US" sz="2400" dirty="0">
                <a:ea typeface="ＭＳ Ｐゴシック" charset="0"/>
              </a:rPr>
              <a:t>will vary, want estimated RTT </a:t>
            </a:r>
            <a:r>
              <a:rPr lang="ja-JP" altLang="en-US" sz="2400" b="1" dirty="0">
                <a:ea typeface="ＭＳ Ｐゴシック" charset="0"/>
              </a:rPr>
              <a:t>“</a:t>
            </a:r>
            <a:r>
              <a:rPr lang="en-US" altLang="ja-JP" sz="2400" b="1" dirty="0">
                <a:ea typeface="ＭＳ Ｐゴシック" charset="0"/>
              </a:rPr>
              <a:t>smoother</a:t>
            </a:r>
            <a:r>
              <a:rPr lang="ja-JP" altLang="en-US" sz="2400" b="1" dirty="0">
                <a:ea typeface="ＭＳ Ｐゴシック" charset="0"/>
              </a:rPr>
              <a:t>”</a:t>
            </a:r>
            <a:endParaRPr lang="en-US" altLang="ja-JP" sz="2400" b="1" dirty="0">
              <a:ea typeface="ＭＳ Ｐゴシック" charset="0"/>
            </a:endParaRPr>
          </a:p>
          <a:p>
            <a:pPr lvl="1"/>
            <a:r>
              <a:rPr lang="en-US" altLang="en-US" dirty="0">
                <a:ea typeface="ＭＳ Ｐゴシック" charset="0"/>
              </a:rPr>
              <a:t>average several recent measurements, not just current </a:t>
            </a:r>
            <a:r>
              <a:rPr lang="en-US" altLang="en-US" b="1" dirty="0" err="1">
                <a:latin typeface="Courier New" panose="02070309020205020404" pitchFamily="49" charset="0"/>
              </a:rPr>
              <a:t>SampleRTT</a:t>
            </a:r>
            <a:endParaRPr lang="en-US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8A24E5-6DD7-4845-AB52-D000AB4E5A0B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BEAE72B6-CD68-47CF-9225-96837CAEF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30BA08-B69C-4752-B2CF-0C56A0BACDE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36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3325</TotalTime>
  <Words>684</Words>
  <Application>Microsoft Office PowerPoint</Application>
  <PresentationFormat>Widescreen</PresentationFormat>
  <Paragraphs>189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 Narrow</vt:lpstr>
      <vt:lpstr>Calibri</vt:lpstr>
      <vt:lpstr>Calibri Light</vt:lpstr>
      <vt:lpstr>Courier New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In this segment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Prahallad Nith</dc:creator>
  <cp:lastModifiedBy>Animesh  Giri</cp:lastModifiedBy>
  <cp:revision>543</cp:revision>
  <dcterms:created xsi:type="dcterms:W3CDTF">2019-05-30T23:14:36Z</dcterms:created>
  <dcterms:modified xsi:type="dcterms:W3CDTF">2020-09-15T07:34:33Z</dcterms:modified>
</cp:coreProperties>
</file>