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155" r:id="rId2"/>
    <p:sldId id="358" r:id="rId3"/>
    <p:sldId id="1111" r:id="rId4"/>
    <p:sldId id="1153" r:id="rId5"/>
    <p:sldId id="1105" r:id="rId6"/>
    <p:sldId id="1104" r:id="rId7"/>
    <p:sldId id="1103" r:id="rId8"/>
    <p:sldId id="1102" r:id="rId9"/>
    <p:sldId id="1101" r:id="rId10"/>
    <p:sldId id="1112" r:id="rId11"/>
    <p:sldId id="1117" r:id="rId12"/>
    <p:sldId id="1116" r:id="rId13"/>
    <p:sldId id="1157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45CA1-290A-4990-9D56-E5FA8F0B5F6E}" type="datetimeFigureOut">
              <a:rPr lang="en-IN" smtClean="0"/>
              <a:t>24-07-2020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1878-A689-473C-91EB-F8AB7A2C72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5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1878-A689-473C-91EB-F8AB7A2C720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5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06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0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1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7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9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5F50-57D7-4221-9395-D180AF9D0F83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A3190-734D-402E-B025-964D2901B292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1864-FDED-451E-8B90-FC61A710E9D1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8BE6D-7185-4C00-8235-A18B198A862F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C31B-2CEF-4AFC-B11D-2A3A82F520C5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BDE6-5B4C-4D45-913E-22ABF4347C18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EF5-5DF9-403E-B9A1-669D01161D72}" type="datetime1">
              <a:rPr lang="en-IN" smtClean="0"/>
              <a:t>24-07-2020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7BD2-15BC-4BED-A7E0-816D08B4840A}" type="datetime1">
              <a:rPr lang="en-IN" smtClean="0"/>
              <a:t>24-07-2020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CD4-A574-481E-B86F-E109C08FB237}" type="datetime1">
              <a:rPr lang="en-IN" smtClean="0"/>
              <a:t>24-07-2020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1CED-00DA-454A-A112-DD9D3169C9A6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47F2-62DE-41EE-8523-97C9E65C1AE4}" type="datetime1">
              <a:rPr lang="en-IN" smtClean="0"/>
              <a:t>24-07-2020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4A80-FF75-4280-98F7-1B028A5005D5}" type="datetime1">
              <a:rPr lang="en-IN" smtClean="0"/>
              <a:t>24-07-2020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78818" y="3247204"/>
            <a:ext cx="6796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3861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7317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ACK generation [RFC 1122, RFC 2581]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B9A9574E-2D50-4CA4-AB04-ED1A633D0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1554163"/>
            <a:ext cx="316561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event at receiver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arrival of in-order segment with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expected seq #. All data up 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expected seq # already </a:t>
            </a:r>
            <a:r>
              <a:rPr lang="en-US" altLang="en-US" sz="1800" dirty="0" err="1">
                <a:latin typeface="+mn-lt"/>
              </a:rPr>
              <a:t>ACKed</a:t>
            </a: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arrival of in-order segment with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expected seq #. One other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segment has ACK pending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arrival of out-of-order segment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higher-than-expect seq. # 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Gap detected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arrival of segment that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partially or completely fills gap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8E0F746B-0289-4634-A7D2-AA637A3B0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1544638"/>
            <a:ext cx="3793795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TCP receiver action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delayed ACK. Wait up to 500ms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for next segment. If no next segment,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send ACK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immediately send single cumulative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ACK, </a:t>
            </a:r>
            <a:r>
              <a:rPr lang="en-US" altLang="en-US" sz="1800" dirty="0" err="1">
                <a:latin typeface="+mn-lt"/>
              </a:rPr>
              <a:t>ACKing</a:t>
            </a:r>
            <a:r>
              <a:rPr lang="en-US" altLang="en-US" sz="1800" dirty="0">
                <a:latin typeface="+mn-lt"/>
              </a:rPr>
              <a:t> both in-order segments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immediately send </a:t>
            </a:r>
            <a:r>
              <a:rPr lang="en-US" altLang="en-US" sz="1800" i="1" dirty="0">
                <a:solidFill>
                  <a:srgbClr val="CC0000"/>
                </a:solidFill>
                <a:latin typeface="+mn-lt"/>
              </a:rPr>
              <a:t>duplicate ACK</a:t>
            </a:r>
            <a:r>
              <a:rPr lang="en-US" altLang="en-US" sz="1800" dirty="0">
                <a:solidFill>
                  <a:srgbClr val="CC0000"/>
                </a:solidFill>
                <a:latin typeface="+mn-lt"/>
              </a:rPr>
              <a:t>,</a:t>
            </a:r>
            <a:r>
              <a:rPr lang="en-US" altLang="en-US" sz="1800" dirty="0">
                <a:latin typeface="+mn-lt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indicating seq. # of next expected byte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immediate send ACK, provided that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segment starts at lower end of gap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98593B01-5B13-4DCD-AB6B-5810606B1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40FB9177-7B48-4401-A393-92AF0F845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3BDFA930-9077-447C-B29F-FBE9EBBC1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A007C380-81A5-4CB0-B85B-602A8C26A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38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5E45454B-9330-4A92-9BE2-9A031605F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588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A15314-C7AE-4F89-A28C-7A9CB4F3E49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F2DD2A9B-116B-4324-8CF6-BC2436EC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1872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fast retransmit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B2E2C984-C85C-43D8-9894-4E63409BDD84}"/>
              </a:ext>
            </a:extLst>
          </p:cNvPr>
          <p:cNvSpPr txBox="1">
            <a:spLocks noChangeArrowheads="1"/>
          </p:cNvSpPr>
          <p:nvPr/>
        </p:nvSpPr>
        <p:spPr>
          <a:xfrm>
            <a:off x="488950" y="1397000"/>
            <a:ext cx="3810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time-out period  often relatively long: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long delay before resending lost packet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detect lost segments via duplicate ACKs.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often sends many segments back-to-back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if segment is lost, there will likely be many duplicate ACKs.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E2DC9DC-901C-4F00-99B7-B4570CC2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7" y="2143125"/>
            <a:ext cx="3464157" cy="4386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463550" indent="-2381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if sender receives 3 ACKs for same data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400" dirty="0">
              <a:latin typeface="+mn-lt"/>
              <a:ea typeface="ＭＳ Ｐゴシック" charset="0"/>
            </a:endParaRP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(</a:t>
            </a:r>
            <a:r>
              <a:rPr lang="ja-JP" altLang="en-US" sz="2400" dirty="0">
                <a:latin typeface="+mn-lt"/>
                <a:ea typeface="ＭＳ Ｐゴシック" charset="0"/>
              </a:rPr>
              <a:t>“</a:t>
            </a:r>
            <a:r>
              <a:rPr lang="en-US" altLang="ja-JP" sz="2400" dirty="0">
                <a:latin typeface="+mn-lt"/>
                <a:ea typeface="ＭＳ Ｐゴシック" charset="0"/>
              </a:rPr>
              <a:t>triple duplicate ACKs</a:t>
            </a:r>
            <a:r>
              <a:rPr lang="ja-JP" altLang="en-US" sz="2400" dirty="0">
                <a:latin typeface="+mn-lt"/>
                <a:ea typeface="ＭＳ Ｐゴシック" charset="0"/>
              </a:rPr>
              <a:t>”</a:t>
            </a:r>
            <a:r>
              <a:rPr lang="en-US" altLang="ja-JP" sz="2400" dirty="0">
                <a:latin typeface="+mn-lt"/>
                <a:ea typeface="ＭＳ Ｐゴシック" charset="0"/>
              </a:rPr>
              <a:t>),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ja-JP" sz="2400" dirty="0">
                <a:latin typeface="+mn-lt"/>
                <a:ea typeface="ＭＳ Ｐゴシック" charset="0"/>
              </a:rPr>
              <a:t> resend </a:t>
            </a:r>
            <a:r>
              <a:rPr lang="en-US" altLang="ja-JP" sz="2400" dirty="0" err="1">
                <a:latin typeface="+mn-lt"/>
                <a:ea typeface="ＭＳ Ｐゴシック" charset="0"/>
              </a:rPr>
              <a:t>unacked</a:t>
            </a:r>
            <a:r>
              <a:rPr lang="en-US" altLang="ja-JP" sz="2400" dirty="0">
                <a:latin typeface="+mn-lt"/>
                <a:ea typeface="ＭＳ Ｐゴシック" charset="0"/>
              </a:rPr>
              <a:t> segment with smallest seq #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ja-JP" sz="2400" dirty="0">
              <a:latin typeface="+mn-lt"/>
              <a:ea typeface="ＭＳ Ｐゴシック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+mn-lt"/>
                <a:ea typeface="ＭＳ Ｐゴシック" charset="0"/>
              </a:rPr>
              <a:t>likely that </a:t>
            </a:r>
            <a:r>
              <a:rPr lang="en-US" altLang="en-US" sz="2400" dirty="0" err="1">
                <a:latin typeface="+mn-lt"/>
                <a:ea typeface="ＭＳ Ｐゴシック" charset="0"/>
              </a:rPr>
              <a:t>unacked</a:t>
            </a:r>
            <a:r>
              <a:rPr lang="en-US" altLang="en-US" sz="2400" dirty="0">
                <a:latin typeface="+mn-lt"/>
                <a:ea typeface="ＭＳ Ｐゴシック" charset="0"/>
              </a:rPr>
              <a:t> segment lost, so don</a:t>
            </a:r>
            <a:r>
              <a:rPr lang="ja-JP" altLang="en-US" sz="2400" dirty="0">
                <a:latin typeface="+mn-lt"/>
                <a:ea typeface="ＭＳ Ｐゴシック" charset="0"/>
              </a:rPr>
              <a:t>’</a:t>
            </a:r>
            <a:r>
              <a:rPr lang="en-US" altLang="ja-JP" sz="2400" dirty="0">
                <a:latin typeface="+mn-lt"/>
                <a:ea typeface="ＭＳ Ｐゴシック" charset="0"/>
              </a:rPr>
              <a:t>t wait for timeout</a:t>
            </a:r>
            <a:endParaRPr lang="en-US" altLang="en-US" sz="2400" dirty="0">
              <a:latin typeface="+mn-lt"/>
              <a:ea typeface="ＭＳ Ｐゴシック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6C76C7F-A6E6-4C8C-8AA8-6A9B699CB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684" y="1978193"/>
            <a:ext cx="3509962" cy="3894702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345FE5E-144F-45CA-B485-A7AD2CCC9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911" y="1724482"/>
            <a:ext cx="256987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TCP fast retransmit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3DEF35-DB5D-461F-9D06-97474DC8221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65AFF73A-9BFA-4E0F-874A-BD554A4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5908" y="647026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fast retransmit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Line 3">
            <a:extLst>
              <a:ext uri="{FF2B5EF4-FFF2-40B4-BE49-F238E27FC236}">
                <a16:creationId xmlns:a16="http://schemas.microsoft.com/office/drawing/2014/main" id="{BD35EA74-9B9A-4FC0-9CC2-0D98BF330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6B7C9-E543-4336-A387-8780B9F76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547938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70EA1DAD-15B6-4228-88FB-422CAF87E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5463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F7102E9D-FF32-42B0-B158-1B5667E11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67E072B5-D22A-46B0-AD04-170021AAFA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2962275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2096A072-6D64-40C1-879E-C6774E630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A9530F5-9A3E-4CB5-B8F9-E0D05ECF6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9B0E616D-1341-40DC-939B-D3C947B9B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BF55B7FC-936B-460B-B481-2AA85AAA6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3713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ABF59740-25BE-4DD5-87A3-EBD3C4369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9F29588-C39D-49C4-B0C0-460BD1624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8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94DBE1E5-1B4F-4651-B760-73A2550D4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63" y="2714625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039BFD2C-64F9-4D08-98DD-E802510F8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Text Box 29">
            <a:extLst>
              <a:ext uri="{FF2B5EF4-FFF2-40B4-BE49-F238E27FC236}">
                <a16:creationId xmlns:a16="http://schemas.microsoft.com/office/drawing/2014/main" id="{1B0124CA-D7CE-4285-B676-F66EBA4F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958" y="5986463"/>
            <a:ext cx="39096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fast retransmit after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receipt of triple duplicate ACK</a:t>
            </a:r>
          </a:p>
        </p:txBody>
      </p:sp>
      <p:sp>
        <p:nvSpPr>
          <p:cNvPr id="24" name="Text Box 34">
            <a:extLst>
              <a:ext uri="{FF2B5EF4-FFF2-40B4-BE49-F238E27FC236}">
                <a16:creationId xmlns:a16="http://schemas.microsoft.com/office/drawing/2014/main" id="{1ECA3017-7485-4951-A165-8517BEAA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3" y="1139825"/>
            <a:ext cx="773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7FD87F00-7654-45E3-AE0D-E5FBB16E0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6538" y="1157288"/>
            <a:ext cx="776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26" name="Text Box 40">
            <a:extLst>
              <a:ext uri="{FF2B5EF4-FFF2-40B4-BE49-F238E27FC236}">
                <a16:creationId xmlns:a16="http://schemas.microsoft.com/office/drawing/2014/main" id="{4AE17800-CD30-4FF9-A619-DEEFF3BE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2239963"/>
            <a:ext cx="20859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27" name="Group 41">
            <a:extLst>
              <a:ext uri="{FF2B5EF4-FFF2-40B4-BE49-F238E27FC236}">
                <a16:creationId xmlns:a16="http://schemas.microsoft.com/office/drawing/2014/main" id="{7DA8AD18-871C-40D6-B7CA-B1FE4E14664A}"/>
              </a:ext>
            </a:extLst>
          </p:cNvPr>
          <p:cNvGrpSpPr>
            <a:grpSpLocks/>
          </p:cNvGrpSpPr>
          <p:nvPr/>
        </p:nvGrpSpPr>
        <p:grpSpPr bwMode="auto">
          <a:xfrm>
            <a:off x="3170238" y="3489325"/>
            <a:ext cx="949325" cy="304800"/>
            <a:chOff x="4215" y="2253"/>
            <a:chExt cx="598" cy="192"/>
          </a:xfrm>
        </p:grpSpPr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FC7D8D8A-524F-4A8F-9AFE-D672186C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EAC98F4F-1AEF-4DE5-A3D1-D32439BB4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ACK=100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id="{D22131A5-0A90-4A7C-8954-C3CF5F513606}"/>
              </a:ext>
            </a:extLst>
          </p:cNvPr>
          <p:cNvGrpSpPr>
            <a:grpSpLocks/>
          </p:cNvGrpSpPr>
          <p:nvPr/>
        </p:nvGrpSpPr>
        <p:grpSpPr bwMode="auto">
          <a:xfrm>
            <a:off x="2684463" y="2292350"/>
            <a:ext cx="396875" cy="3524250"/>
            <a:chOff x="397" y="868"/>
            <a:chExt cx="250" cy="2220"/>
          </a:xfrm>
        </p:grpSpPr>
        <p:sp>
          <p:nvSpPr>
            <p:cNvPr id="31" name="Text Box 50">
              <a:extLst>
                <a:ext uri="{FF2B5EF4-FFF2-40B4-BE49-F238E27FC236}">
                  <a16:creationId xmlns:a16="http://schemas.microsoft.com/office/drawing/2014/main" id="{C924CB7B-3447-42FC-A44C-BB773A45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7" y="1778"/>
              <a:ext cx="250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timeout</a:t>
              </a:r>
            </a:p>
          </p:txBody>
        </p:sp>
        <p:grpSp>
          <p:nvGrpSpPr>
            <p:cNvPr id="32" name="Group 51">
              <a:extLst>
                <a:ext uri="{FF2B5EF4-FFF2-40B4-BE49-F238E27FC236}">
                  <a16:creationId xmlns:a16="http://schemas.microsoft.com/office/drawing/2014/main" id="{63C435B6-C3A1-468B-91BB-BA3BE4008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36" name="Line 52">
                <a:extLst>
                  <a:ext uri="{FF2B5EF4-FFF2-40B4-BE49-F238E27FC236}">
                    <a16:creationId xmlns:a16="http://schemas.microsoft.com/office/drawing/2014/main" id="{9607FB12-44FD-4E46-A26E-3A2FFEE20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7" name="Line 53">
                <a:extLst>
                  <a:ext uri="{FF2B5EF4-FFF2-40B4-BE49-F238E27FC236}">
                    <a16:creationId xmlns:a16="http://schemas.microsoft.com/office/drawing/2014/main" id="{47C37117-7466-40F2-AF09-351FE5A9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3" name="Group 54">
              <a:extLst>
                <a:ext uri="{FF2B5EF4-FFF2-40B4-BE49-F238E27FC236}">
                  <a16:creationId xmlns:a16="http://schemas.microsoft.com/office/drawing/2014/main" id="{342600FF-01E1-46AD-8F2B-2868ADCE8BA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34" name="Line 55">
                <a:extLst>
                  <a:ext uri="{FF2B5EF4-FFF2-40B4-BE49-F238E27FC236}">
                    <a16:creationId xmlns:a16="http://schemas.microsoft.com/office/drawing/2014/main" id="{F22BD616-D059-4AC6-8052-121BD79E4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5" name="Line 56">
                <a:extLst>
                  <a:ext uri="{FF2B5EF4-FFF2-40B4-BE49-F238E27FC236}">
                    <a16:creationId xmlns:a16="http://schemas.microsoft.com/office/drawing/2014/main" id="{BE6386E0-157B-4967-9225-157E4AA2B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DCD1641B-D4AC-402A-8F07-F1B46383BE56}"/>
              </a:ext>
            </a:extLst>
          </p:cNvPr>
          <p:cNvGrpSpPr>
            <a:grpSpLocks/>
          </p:cNvGrpSpPr>
          <p:nvPr/>
        </p:nvGrpSpPr>
        <p:grpSpPr bwMode="auto">
          <a:xfrm>
            <a:off x="3181350" y="3800475"/>
            <a:ext cx="949325" cy="304800"/>
            <a:chOff x="35" y="1825"/>
            <a:chExt cx="598" cy="192"/>
          </a:xfrm>
        </p:grpSpPr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1206BFDA-40E3-4991-A0A7-25384CA8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Text Box 67">
              <a:extLst>
                <a:ext uri="{FF2B5EF4-FFF2-40B4-BE49-F238E27FC236}">
                  <a16:creationId xmlns:a16="http://schemas.microsoft.com/office/drawing/2014/main" id="{8CB0A3BC-E279-43B6-9730-8E5677E54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ACK=100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" name="Group 72">
            <a:extLst>
              <a:ext uri="{FF2B5EF4-FFF2-40B4-BE49-F238E27FC236}">
                <a16:creationId xmlns:a16="http://schemas.microsoft.com/office/drawing/2014/main" id="{235A905E-C048-487B-B07B-54873CF71CC2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130675"/>
            <a:ext cx="949325" cy="304800"/>
            <a:chOff x="35" y="1825"/>
            <a:chExt cx="598" cy="192"/>
          </a:xfrm>
        </p:grpSpPr>
        <p:sp>
          <p:nvSpPr>
            <p:cNvPr id="42" name="Rectangle 73">
              <a:extLst>
                <a:ext uri="{FF2B5EF4-FFF2-40B4-BE49-F238E27FC236}">
                  <a16:creationId xmlns:a16="http://schemas.microsoft.com/office/drawing/2014/main" id="{858B9AA8-E09A-4D8F-B5E9-58405059E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Text Box 74">
              <a:extLst>
                <a:ext uri="{FF2B5EF4-FFF2-40B4-BE49-F238E27FC236}">
                  <a16:creationId xmlns:a16="http://schemas.microsoft.com/office/drawing/2014/main" id="{06B561C8-6CB2-4707-A264-FD1990800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ACK=100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" name="Group 75">
            <a:extLst>
              <a:ext uri="{FF2B5EF4-FFF2-40B4-BE49-F238E27FC236}">
                <a16:creationId xmlns:a16="http://schemas.microsoft.com/office/drawing/2014/main" id="{834740A7-23FC-4832-B8F3-CDF4B1FFCF33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4427538"/>
            <a:ext cx="949325" cy="304800"/>
            <a:chOff x="35" y="1825"/>
            <a:chExt cx="598" cy="192"/>
          </a:xfrm>
        </p:grpSpPr>
        <p:sp>
          <p:nvSpPr>
            <p:cNvPr id="45" name="Rectangle 76">
              <a:extLst>
                <a:ext uri="{FF2B5EF4-FFF2-40B4-BE49-F238E27FC236}">
                  <a16:creationId xmlns:a16="http://schemas.microsoft.com/office/drawing/2014/main" id="{6BD4BE78-053C-47F5-8CF6-AA5A22DE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Text Box 77">
              <a:extLst>
                <a:ext uri="{FF2B5EF4-FFF2-40B4-BE49-F238E27FC236}">
                  <a16:creationId xmlns:a16="http://schemas.microsoft.com/office/drawing/2014/main" id="{3C4302F2-A1FA-4279-8CDA-434F1680F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ACK=100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49" name="Rectangle 84">
            <a:extLst>
              <a:ext uri="{FF2B5EF4-FFF2-40B4-BE49-F238E27FC236}">
                <a16:creationId xmlns:a16="http://schemas.microsoft.com/office/drawing/2014/main" id="{62AA32E8-F7E6-4EAF-AA6F-503FBD91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562225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" name="Text Box 83">
            <a:extLst>
              <a:ext uri="{FF2B5EF4-FFF2-40B4-BE49-F238E27FC236}">
                <a16:creationId xmlns:a16="http://schemas.microsoft.com/office/drawing/2014/main" id="{2F4A9FC1-240F-460C-8140-B78A183C5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463" y="2506663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Seq=100, 20 bytes of data</a:t>
            </a:r>
          </a:p>
        </p:txBody>
      </p:sp>
      <p:sp>
        <p:nvSpPr>
          <p:cNvPr id="51" name="Rectangle 85">
            <a:extLst>
              <a:ext uri="{FF2B5EF4-FFF2-40B4-BE49-F238E27FC236}">
                <a16:creationId xmlns:a16="http://schemas.microsoft.com/office/drawing/2014/main" id="{A5BF78CD-706B-4B20-AA48-FCA0DAF5C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4770438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2" name="Text Box 86">
            <a:extLst>
              <a:ext uri="{FF2B5EF4-FFF2-40B4-BE49-F238E27FC236}">
                <a16:creationId xmlns:a16="http://schemas.microsoft.com/office/drawing/2014/main" id="{8297A91D-9F4F-42DF-B041-F197720BD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4714875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Seq=100, 20 bytes of data</a:t>
            </a:r>
          </a:p>
        </p:txBody>
      </p:sp>
      <p:grpSp>
        <p:nvGrpSpPr>
          <p:cNvPr id="53" name="Group 93">
            <a:extLst>
              <a:ext uri="{FF2B5EF4-FFF2-40B4-BE49-F238E27FC236}">
                <a16:creationId xmlns:a16="http://schemas.microsoft.com/office/drawing/2014/main" id="{023F0A5E-0181-4113-BB6C-04DC2C62CF30}"/>
              </a:ext>
            </a:extLst>
          </p:cNvPr>
          <p:cNvGrpSpPr>
            <a:grpSpLocks/>
          </p:cNvGrpSpPr>
          <p:nvPr/>
        </p:nvGrpSpPr>
        <p:grpSpPr bwMode="auto">
          <a:xfrm>
            <a:off x="2686050" y="1397000"/>
            <a:ext cx="630238" cy="533400"/>
            <a:chOff x="-44" y="1473"/>
            <a:chExt cx="981" cy="1105"/>
          </a:xfrm>
        </p:grpSpPr>
        <p:pic>
          <p:nvPicPr>
            <p:cNvPr id="54" name="Picture 94" descr="desktop_computer_stylized_medium">
              <a:extLst>
                <a:ext uri="{FF2B5EF4-FFF2-40B4-BE49-F238E27FC236}">
                  <a16:creationId xmlns:a16="http://schemas.microsoft.com/office/drawing/2014/main" id="{42A35DEB-0E81-482F-9488-16A2770A2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Freeform 95">
              <a:extLst>
                <a:ext uri="{FF2B5EF4-FFF2-40B4-BE49-F238E27FC236}">
                  <a16:creationId xmlns:a16="http://schemas.microsoft.com/office/drawing/2014/main" id="{A24F3035-1BA4-4F5C-BCC3-2BC1F0B7CC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6" name="Group 96">
            <a:extLst>
              <a:ext uri="{FF2B5EF4-FFF2-40B4-BE49-F238E27FC236}">
                <a16:creationId xmlns:a16="http://schemas.microsoft.com/office/drawing/2014/main" id="{8E8E9287-6AB8-4088-956C-3627B785173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264150" y="1423988"/>
            <a:ext cx="654050" cy="579437"/>
            <a:chOff x="-44" y="1473"/>
            <a:chExt cx="981" cy="1105"/>
          </a:xfrm>
        </p:grpSpPr>
        <p:pic>
          <p:nvPicPr>
            <p:cNvPr id="57" name="Picture 97" descr="desktop_computer_stylized_medium">
              <a:extLst>
                <a:ext uri="{FF2B5EF4-FFF2-40B4-BE49-F238E27FC236}">
                  <a16:creationId xmlns:a16="http://schemas.microsoft.com/office/drawing/2014/main" id="{1F8317C7-4FA3-4CB8-A0CF-C5E4C281D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98">
              <a:extLst>
                <a:ext uri="{FF2B5EF4-FFF2-40B4-BE49-F238E27FC236}">
                  <a16:creationId xmlns:a16="http://schemas.microsoft.com/office/drawing/2014/main" id="{CD10A506-C655-4687-8D57-60E9125168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B1E2D86-5529-4F74-9339-40996CC0C3D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98C6318C-C0B4-415B-AC3F-CD53C3D9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1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61913" y="637760"/>
            <a:ext cx="7875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DE5E974C-0353-4257-BE79-67AF9FDEDC5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40182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animeshgiri@pes.edu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+91 80 6618 6603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61303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  <a:p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78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Transport Layer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633896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Connection-oriented transport: TCP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Reliable data transfer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Animesh Giri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&amp;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C021-7C0E-499E-8569-E95FB4C7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0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39B1-8819-4184-98C6-5136EFA7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4</a:t>
            </a:fld>
            <a:endParaRPr lang="en-I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2B6000-97BC-4332-BBC9-1A10C250E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111" y="390414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 this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2D80A-6F0E-4B5F-AB59-3EFA771E3C2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C1EB1-8AD8-4CA9-9733-1254DB73A1C1}"/>
              </a:ext>
            </a:extLst>
          </p:cNvPr>
          <p:cNvSpPr/>
          <p:nvPr/>
        </p:nvSpPr>
        <p:spPr>
          <a:xfrm>
            <a:off x="393110" y="1428452"/>
            <a:ext cx="7898633" cy="364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reliable data transfer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sender events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sender (simplified)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TCP: retransmission scenarios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ACK generation [RFC 1122, RFC 2581]</a:t>
            </a:r>
          </a:p>
          <a:p>
            <a:pPr marL="46355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TCP fast retransmit</a:t>
            </a:r>
            <a:endParaRPr lang="en-IN" sz="2400" dirty="0">
              <a:ea typeface="ＭＳ Ｐゴシック" charset="0"/>
            </a:endParaRP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Summary</a:t>
            </a:r>
          </a:p>
          <a:p>
            <a:pPr marL="463550" lvl="0" indent="-339725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1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28205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reliable data transfer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8976FC9-5225-424A-95B2-46FE60BB36A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500188"/>
            <a:ext cx="40703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TCP creates </a:t>
            </a:r>
            <a:r>
              <a:rPr lang="en-US" altLang="en-US" sz="2400" dirty="0" err="1"/>
              <a:t>rdt</a:t>
            </a:r>
            <a:r>
              <a:rPr lang="en-US" altLang="en-US" sz="2400" dirty="0"/>
              <a:t> service on top of IP</a:t>
            </a:r>
            <a:r>
              <a:rPr lang="ja-JP" altLang="en-US" sz="2400" dirty="0"/>
              <a:t>’</a:t>
            </a:r>
            <a:r>
              <a:rPr lang="en-US" altLang="ja-JP" sz="2400" dirty="0"/>
              <a:t>s unreliable service</a:t>
            </a:r>
          </a:p>
          <a:p>
            <a:pPr lvl="1"/>
            <a:r>
              <a:rPr lang="en-US" altLang="en-US" dirty="0"/>
              <a:t>pipelined segments</a:t>
            </a:r>
          </a:p>
          <a:p>
            <a:pPr lvl="1"/>
            <a:r>
              <a:rPr lang="en-US" altLang="en-US" dirty="0"/>
              <a:t>cumulative acks</a:t>
            </a:r>
          </a:p>
          <a:p>
            <a:pPr lvl="1"/>
            <a:r>
              <a:rPr lang="en-US" altLang="en-US" dirty="0"/>
              <a:t>single retransmission timer</a:t>
            </a:r>
          </a:p>
          <a:p>
            <a:r>
              <a:rPr lang="en-US" altLang="en-US" sz="2400" dirty="0"/>
              <a:t>retransmissions  triggered by:</a:t>
            </a:r>
          </a:p>
          <a:p>
            <a:pPr lvl="1"/>
            <a:r>
              <a:rPr lang="en-US" altLang="en-US" dirty="0"/>
              <a:t>timeout events</a:t>
            </a:r>
          </a:p>
          <a:p>
            <a:pPr lvl="1"/>
            <a:r>
              <a:rPr lang="en-US" altLang="en-US" dirty="0"/>
              <a:t>duplicate acks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0BB761C-C5F2-4F2E-B079-2AF76FE7FDAB}"/>
              </a:ext>
            </a:extLst>
          </p:cNvPr>
          <p:cNvSpPr txBox="1">
            <a:spLocks noChangeArrowheads="1"/>
          </p:cNvSpPr>
          <p:nvPr/>
        </p:nvSpPr>
        <p:spPr>
          <a:xfrm>
            <a:off x="4603750" y="1940514"/>
            <a:ext cx="3933825" cy="2119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let</a:t>
            </a:r>
            <a:r>
              <a:rPr lang="ja-JP" altLang="en-US" sz="2400" dirty="0"/>
              <a:t>’</a:t>
            </a:r>
            <a:r>
              <a:rPr lang="en-US" altLang="ja-JP" sz="2400" dirty="0"/>
              <a:t>s initially consider simplified TCP sender: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ja-JP" sz="2400" dirty="0"/>
          </a:p>
          <a:p>
            <a:pPr lvl="1"/>
            <a:r>
              <a:rPr lang="en-US" altLang="en-US" dirty="0"/>
              <a:t>ignore duplicate acks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ignore flow control, congestion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0AA354-C1F5-4FAB-B6C5-D685BEA0D0D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 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729ACB76-C93F-45DC-9ED5-65AE585A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411612" y="63657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sender events</a:t>
            </a:r>
            <a:endParaRPr lang="en-IN" sz="3600" dirty="0">
              <a:solidFill>
                <a:srgbClr val="DFA267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71586" y="116681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A361221-F528-4860-B555-ECC712D3477C}"/>
              </a:ext>
            </a:extLst>
          </p:cNvPr>
          <p:cNvSpPr txBox="1">
            <a:spLocks noChangeArrowheads="1"/>
          </p:cNvSpPr>
          <p:nvPr/>
        </p:nvSpPr>
        <p:spPr>
          <a:xfrm>
            <a:off x="411612" y="1455125"/>
            <a:ext cx="389643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data rcvd from app:</a:t>
            </a:r>
          </a:p>
          <a:p>
            <a:pPr>
              <a:defRPr/>
            </a:pPr>
            <a:r>
              <a:rPr lang="en-US" sz="2400" dirty="0"/>
              <a:t>create segment with seq #</a:t>
            </a:r>
          </a:p>
          <a:p>
            <a:pPr>
              <a:defRPr/>
            </a:pPr>
            <a:r>
              <a:rPr lang="en-US" sz="2400" dirty="0"/>
              <a:t>seq # is byte-stream number of first data byte in  segment</a:t>
            </a:r>
          </a:p>
          <a:p>
            <a:pPr>
              <a:defRPr/>
            </a:pPr>
            <a:r>
              <a:rPr lang="en-US" sz="2400" dirty="0"/>
              <a:t>start timer if not already running </a:t>
            </a:r>
          </a:p>
          <a:p>
            <a:pPr lvl="1">
              <a:defRPr/>
            </a:pPr>
            <a:r>
              <a:rPr lang="en-US" dirty="0"/>
              <a:t>think of timer as for oldest </a:t>
            </a:r>
            <a:r>
              <a:rPr lang="en-US" dirty="0" err="1"/>
              <a:t>unacked</a:t>
            </a:r>
            <a:r>
              <a:rPr lang="en-US" dirty="0"/>
              <a:t> segment</a:t>
            </a:r>
          </a:p>
          <a:p>
            <a:pPr lvl="1">
              <a:defRPr/>
            </a:pPr>
            <a:r>
              <a:rPr lang="en-US" dirty="0"/>
              <a:t>expiration interval: </a:t>
            </a:r>
            <a:r>
              <a:rPr lang="en-US" dirty="0" err="1"/>
              <a:t>TimeOutInterval</a:t>
            </a:r>
            <a:r>
              <a:rPr lang="en-US" dirty="0"/>
              <a:t>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AD1CF32-868E-45CB-99A0-08DE64427F45}"/>
              </a:ext>
            </a:extLst>
          </p:cNvPr>
          <p:cNvSpPr txBox="1">
            <a:spLocks noChangeArrowheads="1"/>
          </p:cNvSpPr>
          <p:nvPr/>
        </p:nvSpPr>
        <p:spPr>
          <a:xfrm>
            <a:off x="4656840" y="1383629"/>
            <a:ext cx="4044099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timeout: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retransmit segment that caused timeout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ack rcvd: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if ack acknowledges previously </a:t>
            </a:r>
            <a:r>
              <a:rPr lang="en-US" sz="2400" dirty="0" err="1"/>
              <a:t>unacked</a:t>
            </a:r>
            <a:r>
              <a:rPr lang="en-US" sz="2400" dirty="0"/>
              <a:t> segments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update what is known to be </a:t>
            </a:r>
            <a:r>
              <a:rPr lang="en-US" dirty="0" err="1"/>
              <a:t>ACKed</a:t>
            </a:r>
            <a:endParaRPr lang="en-US" dirty="0"/>
          </a:p>
          <a:p>
            <a:pPr lvl="1">
              <a:buFont typeface="Arial"/>
              <a:buChar char="•"/>
              <a:defRPr/>
            </a:pPr>
            <a:r>
              <a:rPr lang="en-US" dirty="0"/>
              <a:t>start timer if there are  still </a:t>
            </a:r>
            <a:r>
              <a:rPr lang="en-US" dirty="0" err="1"/>
              <a:t>unacked</a:t>
            </a:r>
            <a:r>
              <a:rPr lang="en-US" dirty="0"/>
              <a:t> segments</a:t>
            </a:r>
          </a:p>
          <a:p>
            <a:pPr lvl="1"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4B522-2CD4-435F-83C6-BC05E2F9D7D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D144E49-5F18-4867-A030-614929D2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9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38621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 sender (simplified)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Oval 7">
            <a:extLst>
              <a:ext uri="{FF2B5EF4-FFF2-40B4-BE49-F238E27FC236}">
                <a16:creationId xmlns:a16="http://schemas.microsoft.com/office/drawing/2014/main" id="{B249180F-9FC4-461B-B467-A989E47F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0375ADCF-377D-4E2F-886E-E3A94B4B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7C5E119E-0514-425E-907A-51B79B4FB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wait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event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CC9AFE05-06F2-42A6-82B1-806671DD4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63C21AA0-3B8F-42EE-BC42-C3FFD985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NextSeqNum = InitialSeqNum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SendBase = InitialSeqNum</a:t>
            </a: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98DAC6C-44CC-478C-A4A2-0A03EB0F2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8A177CB5-749E-4F3D-A5BD-28710024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4BC0132D-5B14-4767-971F-D55823CAAFBA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02022FA4-85C2-4C2E-AD2F-CCABD9C4F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create segment, seq. #: NextSeqNum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pass segment to IP (i.e., </a:t>
              </a:r>
              <a:r>
                <a:rPr lang="ja-JP" altLang="en-US" sz="1600">
                  <a:latin typeface="Tahoma" panose="020B0604030504040204" pitchFamily="34" charset="0"/>
                </a:rPr>
                <a:t>“</a:t>
              </a:r>
              <a:r>
                <a:rPr lang="en-US" altLang="ja-JP" sz="1600">
                  <a:latin typeface="Tahoma" panose="020B0604030504040204" pitchFamily="34" charset="0"/>
                </a:rPr>
                <a:t>send</a:t>
              </a:r>
              <a:r>
                <a:rPr lang="ja-JP" altLang="en-US" sz="1600">
                  <a:latin typeface="Tahoma" panose="020B0604030504040204" pitchFamily="34" charset="0"/>
                </a:rPr>
                <a:t>”</a:t>
              </a:r>
              <a:r>
                <a:rPr lang="en-US" altLang="ja-JP" sz="1600">
                  <a:latin typeface="Tahoma" panose="020B0604030504040204" pitchFamily="34" charset="0"/>
                </a:rPr>
                <a:t>)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NextSeqNum = NextSeqNum + length(data) 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if (timer currently not running)</a:t>
              </a:r>
            </a:p>
            <a:p>
              <a:pPr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    start timer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                 </a:t>
              </a:r>
            </a:p>
          </p:txBody>
        </p:sp>
        <p:sp>
          <p:nvSpPr>
            <p:cNvPr id="21" name="Text Box 13">
              <a:extLst>
                <a:ext uri="{FF2B5EF4-FFF2-40B4-BE49-F238E27FC236}">
                  <a16:creationId xmlns:a16="http://schemas.microsoft.com/office/drawing/2014/main" id="{8AC8ADA0-44BE-496B-9B56-2FD4F927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 received from application above</a:t>
              </a: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4878DF2B-CB3D-4B8A-9BEE-363F03B47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D7140797-2E6E-48DB-9D23-6254F0B9026A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0E31AE7D-EDA7-4FE5-BE67-A2A6846EA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retransmit not-yet-acked segment         	with smallest seq. #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start timer</a:t>
              </a: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5771C6F7-6E7D-41F3-8BBD-7DA09B387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timeout</a:t>
              </a: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2FE2F2B2-085A-4E5F-9CAF-34E8525FF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:a16="http://schemas.microsoft.com/office/drawing/2014/main" id="{CC424FB3-8648-4B6A-8C89-EA44C38C2CA1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28" name="Text Box 3">
              <a:extLst>
                <a:ext uri="{FF2B5EF4-FFF2-40B4-BE49-F238E27FC236}">
                  <a16:creationId xmlns:a16="http://schemas.microsoft.com/office/drawing/2014/main" id="{DB4F56B4-46A5-43DD-9C70-88ECD459B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if (y &gt; SendBase) {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SendBase = y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/* SendBase–1: last cumulatively ACKed byte */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if (there are currently not-yet-acked segments)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     start timer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   else stop timer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     } 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6D042DC1-6464-4910-99D3-07E20D11F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 received, with ACK field value y </a:t>
              </a:r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49D38338-E3FD-4193-BECB-D4389DEBD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1" name="Freeform 26">
            <a:extLst>
              <a:ext uri="{FF2B5EF4-FFF2-40B4-BE49-F238E27FC236}">
                <a16:creationId xmlns:a16="http://schemas.microsoft.com/office/drawing/2014/main" id="{32768E1E-3363-4E97-A11B-14ACC42CF436}"/>
              </a:ext>
            </a:extLst>
          </p:cNvPr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C38C067F-A394-403F-8802-2D8E60232381}"/>
              </a:ext>
            </a:extLst>
          </p:cNvPr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EC981024-9A52-49BA-9772-A2D7637EF315}"/>
              </a:ext>
            </a:extLst>
          </p:cNvPr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D850CD-5F0B-421E-9876-811FA393581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D7D836E9-0DE4-49AF-9F38-C3C9164A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24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6155" y="70356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TCP: retransmission scenarios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 Box 105">
            <a:extLst>
              <a:ext uri="{FF2B5EF4-FFF2-40B4-BE49-F238E27FC236}">
                <a16:creationId xmlns:a16="http://schemas.microsoft.com/office/drawing/2014/main" id="{B5DAA0DB-C39C-4AD1-8806-B406DEA83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440" y="5946775"/>
            <a:ext cx="2326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lost ACK scenario</a:t>
            </a:r>
          </a:p>
        </p:txBody>
      </p:sp>
      <p:sp>
        <p:nvSpPr>
          <p:cNvPr id="12" name="Line 99">
            <a:extLst>
              <a:ext uri="{FF2B5EF4-FFF2-40B4-BE49-F238E27FC236}">
                <a16:creationId xmlns:a16="http://schemas.microsoft.com/office/drawing/2014/main" id="{EF5D69D5-D4A3-4A04-ADA0-81B38D567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213" y="4184650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Line 100">
            <a:extLst>
              <a:ext uri="{FF2B5EF4-FFF2-40B4-BE49-F238E27FC236}">
                <a16:creationId xmlns:a16="http://schemas.microsoft.com/office/drawing/2014/main" id="{49944405-005D-490D-9091-B20B89CB4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3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104">
            <a:extLst>
              <a:ext uri="{FF2B5EF4-FFF2-40B4-BE49-F238E27FC236}">
                <a16:creationId xmlns:a16="http://schemas.microsoft.com/office/drawing/2014/main" id="{15FC3740-425A-4236-B5C7-270932E6C5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4550" y="3078163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 Box 107">
            <a:extLst>
              <a:ext uri="{FF2B5EF4-FFF2-40B4-BE49-F238E27FC236}">
                <a16:creationId xmlns:a16="http://schemas.microsoft.com/office/drawing/2014/main" id="{E78F98F1-5FB1-4DF9-9E23-431092F4D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1257300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16" name="Text Box 111">
            <a:extLst>
              <a:ext uri="{FF2B5EF4-FFF2-40B4-BE49-F238E27FC236}">
                <a16:creationId xmlns:a16="http://schemas.microsoft.com/office/drawing/2014/main" id="{704E8F0E-1758-4F93-97B6-4DB44C847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274763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17" name="Rectangle 112">
            <a:extLst>
              <a:ext uri="{FF2B5EF4-FFF2-40B4-BE49-F238E27FC236}">
                <a16:creationId xmlns:a16="http://schemas.microsoft.com/office/drawing/2014/main" id="{290DAC00-3DC6-42C6-95F4-C3E68206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249713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Text Box 113">
            <a:extLst>
              <a:ext uri="{FF2B5EF4-FFF2-40B4-BE49-F238E27FC236}">
                <a16:creationId xmlns:a16="http://schemas.microsoft.com/office/drawing/2014/main" id="{BCD1E050-4BDC-4F98-9098-AA00416D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2549525"/>
            <a:ext cx="208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Seq=92, 8 bytes of data</a:t>
            </a:r>
          </a:p>
        </p:txBody>
      </p:sp>
      <p:sp>
        <p:nvSpPr>
          <p:cNvPr id="19" name="Rectangle 114">
            <a:extLst>
              <a:ext uri="{FF2B5EF4-FFF2-40B4-BE49-F238E27FC236}">
                <a16:creationId xmlns:a16="http://schemas.microsoft.com/office/drawing/2014/main" id="{63447C6B-E78A-48B2-A4D5-CCA97508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Text Box 115">
            <a:extLst>
              <a:ext uri="{FF2B5EF4-FFF2-40B4-BE49-F238E27FC236}">
                <a16:creationId xmlns:a16="http://schemas.microsoft.com/office/drawing/2014/main" id="{20AE66A3-B54D-45E3-BE04-1ADEF2FCC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1194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ACK=100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1" name="Line 118">
            <a:extLst>
              <a:ext uri="{FF2B5EF4-FFF2-40B4-BE49-F238E27FC236}">
                <a16:creationId xmlns:a16="http://schemas.microsoft.com/office/drawing/2014/main" id="{60BB5CD8-AE5F-4AD3-91A6-9F2D87FCC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2" name="Line 119">
            <a:extLst>
              <a:ext uri="{FF2B5EF4-FFF2-40B4-BE49-F238E27FC236}">
                <a16:creationId xmlns:a16="http://schemas.microsoft.com/office/drawing/2014/main" id="{25C8D68E-5302-42CC-85F7-24C6E7BAA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217011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3" name="Rectangle 122">
            <a:extLst>
              <a:ext uri="{FF2B5EF4-FFF2-40B4-BE49-F238E27FC236}">
                <a16:creationId xmlns:a16="http://schemas.microsoft.com/office/drawing/2014/main" id="{7AC9C036-FFEA-4193-84DA-033D246CA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4178300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Text Box 123">
            <a:extLst>
              <a:ext uri="{FF2B5EF4-FFF2-40B4-BE49-F238E27FC236}">
                <a16:creationId xmlns:a16="http://schemas.microsoft.com/office/drawing/2014/main" id="{58762833-0139-4628-B7AF-6FFC4D568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63" y="4259263"/>
            <a:ext cx="208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Seq=92, 8 bytes of data</a:t>
            </a:r>
          </a:p>
        </p:txBody>
      </p:sp>
      <p:sp>
        <p:nvSpPr>
          <p:cNvPr id="25" name="Text Box 124">
            <a:extLst>
              <a:ext uri="{FF2B5EF4-FFF2-40B4-BE49-F238E27FC236}">
                <a16:creationId xmlns:a16="http://schemas.microsoft.com/office/drawing/2014/main" id="{7BDDC819-0C07-465C-9762-C16737C31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413" y="330993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6" name="Text Box 126">
            <a:extLst>
              <a:ext uri="{FF2B5EF4-FFF2-40B4-BE49-F238E27FC236}">
                <a16:creationId xmlns:a16="http://schemas.microsoft.com/office/drawing/2014/main" id="{0344B148-D56E-4793-8CEB-C465FDFB2B4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84213" y="2963863"/>
            <a:ext cx="3968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timeout</a:t>
            </a:r>
          </a:p>
        </p:txBody>
      </p:sp>
      <p:sp>
        <p:nvSpPr>
          <p:cNvPr id="27" name="Line 127">
            <a:extLst>
              <a:ext uri="{FF2B5EF4-FFF2-40B4-BE49-F238E27FC236}">
                <a16:creationId xmlns:a16="http://schemas.microsoft.com/office/drawing/2014/main" id="{4EEEBE3C-FC57-4DD9-85C5-2A61F03D59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4100" y="4776788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128">
            <a:extLst>
              <a:ext uri="{FF2B5EF4-FFF2-40B4-BE49-F238E27FC236}">
                <a16:creationId xmlns:a16="http://schemas.microsoft.com/office/drawing/2014/main" id="{101C935C-8FE3-400C-9564-CAE9AA9A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" name="Text Box 129">
            <a:extLst>
              <a:ext uri="{FF2B5EF4-FFF2-40B4-BE49-F238E27FC236}">
                <a16:creationId xmlns:a16="http://schemas.microsoft.com/office/drawing/2014/main" id="{CECF62FB-563B-467F-AF14-5511DC43E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4989513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ACK=100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30" name="Group 134">
            <a:extLst>
              <a:ext uri="{FF2B5EF4-FFF2-40B4-BE49-F238E27FC236}">
                <a16:creationId xmlns:a16="http://schemas.microsoft.com/office/drawing/2014/main" id="{1A39FCD0-E715-4B43-BAE7-453EC67ED7FD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2420938"/>
            <a:ext cx="104775" cy="508000"/>
            <a:chOff x="3099" y="1749"/>
            <a:chExt cx="66" cy="320"/>
          </a:xfrm>
        </p:grpSpPr>
        <p:sp>
          <p:nvSpPr>
            <p:cNvPr id="31" name="Line 132">
              <a:extLst>
                <a:ext uri="{FF2B5EF4-FFF2-40B4-BE49-F238E27FC236}">
                  <a16:creationId xmlns:a16="http://schemas.microsoft.com/office/drawing/2014/main" id="{B2718451-13F5-4EF5-AD0C-867D50123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2" name="Line 133">
              <a:extLst>
                <a:ext uri="{FF2B5EF4-FFF2-40B4-BE49-F238E27FC236}">
                  <a16:creationId xmlns:a16="http://schemas.microsoft.com/office/drawing/2014/main" id="{28D920A4-CF03-448D-BB41-84E674455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33" name="Group 135">
            <a:extLst>
              <a:ext uri="{FF2B5EF4-FFF2-40B4-BE49-F238E27FC236}">
                <a16:creationId xmlns:a16="http://schemas.microsoft.com/office/drawing/2014/main" id="{9C7B684D-549A-41EA-8A99-961A13639C7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20738" y="3663950"/>
            <a:ext cx="104775" cy="508000"/>
            <a:chOff x="3099" y="1749"/>
            <a:chExt cx="66" cy="320"/>
          </a:xfrm>
        </p:grpSpPr>
        <p:sp>
          <p:nvSpPr>
            <p:cNvPr id="34" name="Line 136">
              <a:extLst>
                <a:ext uri="{FF2B5EF4-FFF2-40B4-BE49-F238E27FC236}">
                  <a16:creationId xmlns:a16="http://schemas.microsoft.com/office/drawing/2014/main" id="{FD9EDD5A-BAA9-4BC8-A188-9C340BE34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5" name="Line 137">
              <a:extLst>
                <a:ext uri="{FF2B5EF4-FFF2-40B4-BE49-F238E27FC236}">
                  <a16:creationId xmlns:a16="http://schemas.microsoft.com/office/drawing/2014/main" id="{F83F02DE-5B48-4C92-8BD5-4C66429F3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36" name="Text Box 172">
            <a:extLst>
              <a:ext uri="{FF2B5EF4-FFF2-40B4-BE49-F238E27FC236}">
                <a16:creationId xmlns:a16="http://schemas.microsoft.com/office/drawing/2014/main" id="{97B0DB17-BC7B-4F4D-9461-8C781DDE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318" y="5953125"/>
            <a:ext cx="2583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premature timeout</a:t>
            </a:r>
          </a:p>
        </p:txBody>
      </p:sp>
      <p:sp>
        <p:nvSpPr>
          <p:cNvPr id="37" name="Line 173">
            <a:extLst>
              <a:ext uri="{FF2B5EF4-FFF2-40B4-BE49-F238E27FC236}">
                <a16:creationId xmlns:a16="http://schemas.microsoft.com/office/drawing/2014/main" id="{3A66B60E-DDC7-448E-AC9F-AADA6204F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1675" y="419100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74">
            <a:extLst>
              <a:ext uri="{FF2B5EF4-FFF2-40B4-BE49-F238E27FC236}">
                <a16:creationId xmlns:a16="http://schemas.microsoft.com/office/drawing/2014/main" id="{AA7C9262-00E8-4999-8621-0751C66E7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5013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175">
            <a:extLst>
              <a:ext uri="{FF2B5EF4-FFF2-40B4-BE49-F238E27FC236}">
                <a16:creationId xmlns:a16="http://schemas.microsoft.com/office/drawing/2014/main" id="{227A7AE5-6CD3-4979-8AED-329A09D140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89613" y="3084513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Text Box 177">
            <a:extLst>
              <a:ext uri="{FF2B5EF4-FFF2-40B4-BE49-F238E27FC236}">
                <a16:creationId xmlns:a16="http://schemas.microsoft.com/office/drawing/2014/main" id="{725A4327-50A0-4BB0-B79B-872FF2F07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1263650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41" name="Text Box 181">
            <a:extLst>
              <a:ext uri="{FF2B5EF4-FFF2-40B4-BE49-F238E27FC236}">
                <a16:creationId xmlns:a16="http://schemas.microsoft.com/office/drawing/2014/main" id="{70B4A388-B1FB-47F1-89F1-875A0037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725" y="1281113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42" name="Rectangle 182">
            <a:extLst>
              <a:ext uri="{FF2B5EF4-FFF2-40B4-BE49-F238E27FC236}">
                <a16:creationId xmlns:a16="http://schemas.microsoft.com/office/drawing/2014/main" id="{3E5177EB-519A-49A3-B786-A47159BA2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275" y="2503488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3" name="Text Box 183">
            <a:extLst>
              <a:ext uri="{FF2B5EF4-FFF2-40B4-BE49-F238E27FC236}">
                <a16:creationId xmlns:a16="http://schemas.microsoft.com/office/drawing/2014/main" id="{8DCCE4D1-DCC5-4064-A406-5F61304DA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2555875"/>
            <a:ext cx="208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44" name="Group 202">
            <a:extLst>
              <a:ext uri="{FF2B5EF4-FFF2-40B4-BE49-F238E27FC236}">
                <a16:creationId xmlns:a16="http://schemas.microsoft.com/office/drawing/2014/main" id="{2901951E-B134-4855-ACC2-047228826004}"/>
              </a:ext>
            </a:extLst>
          </p:cNvPr>
          <p:cNvGrpSpPr>
            <a:grpSpLocks/>
          </p:cNvGrpSpPr>
          <p:nvPr/>
        </p:nvGrpSpPr>
        <p:grpSpPr bwMode="auto">
          <a:xfrm>
            <a:off x="6691313" y="3576638"/>
            <a:ext cx="949325" cy="304800"/>
            <a:chOff x="4215" y="2253"/>
            <a:chExt cx="598" cy="192"/>
          </a:xfrm>
        </p:grpSpPr>
        <p:sp>
          <p:nvSpPr>
            <p:cNvPr id="45" name="Rectangle 184">
              <a:extLst>
                <a:ext uri="{FF2B5EF4-FFF2-40B4-BE49-F238E27FC236}">
                  <a16:creationId xmlns:a16="http://schemas.microsoft.com/office/drawing/2014/main" id="{285C448F-0C09-48C9-B7D2-32E85D17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" name="Text Box 185">
              <a:extLst>
                <a:ext uri="{FF2B5EF4-FFF2-40B4-BE49-F238E27FC236}">
                  <a16:creationId xmlns:a16="http://schemas.microsoft.com/office/drawing/2014/main" id="{80E0BFDD-1FD3-4880-A5BB-96CD249CD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ACK=100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47" name="Line 186">
            <a:extLst>
              <a:ext uri="{FF2B5EF4-FFF2-40B4-BE49-F238E27FC236}">
                <a16:creationId xmlns:a16="http://schemas.microsoft.com/office/drawing/2014/main" id="{F44F9BDD-92EE-49A0-9311-97822F49D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8" name="Line 187">
            <a:extLst>
              <a:ext uri="{FF2B5EF4-FFF2-40B4-BE49-F238E27FC236}">
                <a16:creationId xmlns:a16="http://schemas.microsoft.com/office/drawing/2014/main" id="{BD1F09B3-2D42-4209-8311-324CDA00F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9438" y="2176463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49" name="Rectangle 188">
            <a:extLst>
              <a:ext uri="{FF2B5EF4-FFF2-40B4-BE49-F238E27FC236}">
                <a16:creationId xmlns:a16="http://schemas.microsoft.com/office/drawing/2014/main" id="{E8F24D10-69BF-4856-8F49-7483F3F9E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0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" name="Text Box 189">
            <a:extLst>
              <a:ext uri="{FF2B5EF4-FFF2-40B4-BE49-F238E27FC236}">
                <a16:creationId xmlns:a16="http://schemas.microsoft.com/office/drawing/2014/main" id="{B7594A15-AAA7-43CD-AB64-F94B602B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4341813"/>
            <a:ext cx="1212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Seq=92,  8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bytes of data</a:t>
            </a:r>
          </a:p>
        </p:txBody>
      </p:sp>
      <p:sp>
        <p:nvSpPr>
          <p:cNvPr id="51" name="Text Box 191">
            <a:extLst>
              <a:ext uri="{FF2B5EF4-FFF2-40B4-BE49-F238E27FC236}">
                <a16:creationId xmlns:a16="http://schemas.microsoft.com/office/drawing/2014/main" id="{B61DFC8E-0C12-47C6-A241-B275C1AFC7C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5421313" y="2970213"/>
            <a:ext cx="3968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timeout</a:t>
            </a:r>
          </a:p>
        </p:txBody>
      </p:sp>
      <p:sp>
        <p:nvSpPr>
          <p:cNvPr id="52" name="Line 192">
            <a:extLst>
              <a:ext uri="{FF2B5EF4-FFF2-40B4-BE49-F238E27FC236}">
                <a16:creationId xmlns:a16="http://schemas.microsoft.com/office/drawing/2014/main" id="{7847D811-82BB-4BD8-B303-69B4B7360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3425" y="4894263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Rectangle 193">
            <a:extLst>
              <a:ext uri="{FF2B5EF4-FFF2-40B4-BE49-F238E27FC236}">
                <a16:creationId xmlns:a16="http://schemas.microsoft.com/office/drawing/2014/main" id="{02C0D9F5-2902-4404-B9F4-DE2A4CFC9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4" name="Text Box 194">
            <a:extLst>
              <a:ext uri="{FF2B5EF4-FFF2-40B4-BE49-F238E27FC236}">
                <a16:creationId xmlns:a16="http://schemas.microsoft.com/office/drawing/2014/main" id="{81F6B2C8-916D-4E47-B1ED-7BF3B6323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510698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ACK=120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55" name="Group 195">
            <a:extLst>
              <a:ext uri="{FF2B5EF4-FFF2-40B4-BE49-F238E27FC236}">
                <a16:creationId xmlns:a16="http://schemas.microsoft.com/office/drawing/2014/main" id="{A29D16CF-C958-4196-B53B-8B33C00A9B3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427288"/>
            <a:ext cx="104775" cy="508000"/>
            <a:chOff x="3099" y="1749"/>
            <a:chExt cx="66" cy="320"/>
          </a:xfrm>
        </p:grpSpPr>
        <p:sp>
          <p:nvSpPr>
            <p:cNvPr id="56" name="Line 196">
              <a:extLst>
                <a:ext uri="{FF2B5EF4-FFF2-40B4-BE49-F238E27FC236}">
                  <a16:creationId xmlns:a16="http://schemas.microsoft.com/office/drawing/2014/main" id="{E395838B-00DF-4BEB-8692-DE6C843C95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7" name="Line 197">
              <a:extLst>
                <a:ext uri="{FF2B5EF4-FFF2-40B4-BE49-F238E27FC236}">
                  <a16:creationId xmlns:a16="http://schemas.microsoft.com/office/drawing/2014/main" id="{E8739055-FC21-49DE-9B41-3A23B4EF2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8" name="Group 198">
            <a:extLst>
              <a:ext uri="{FF2B5EF4-FFF2-40B4-BE49-F238E27FC236}">
                <a16:creationId xmlns:a16="http://schemas.microsoft.com/office/drawing/2014/main" id="{B68CBB44-0D5E-48B0-B0D3-DDAFB0D8DC5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557838" y="3670300"/>
            <a:ext cx="104775" cy="508000"/>
            <a:chOff x="3099" y="1749"/>
            <a:chExt cx="66" cy="320"/>
          </a:xfrm>
        </p:grpSpPr>
        <p:sp>
          <p:nvSpPr>
            <p:cNvPr id="59" name="Line 199">
              <a:extLst>
                <a:ext uri="{FF2B5EF4-FFF2-40B4-BE49-F238E27FC236}">
                  <a16:creationId xmlns:a16="http://schemas.microsoft.com/office/drawing/2014/main" id="{D9DF14AC-5230-4053-A09C-657CCD1A0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" name="Line 200">
              <a:extLst>
                <a:ext uri="{FF2B5EF4-FFF2-40B4-BE49-F238E27FC236}">
                  <a16:creationId xmlns:a16="http://schemas.microsoft.com/office/drawing/2014/main" id="{01EDEA90-092C-447C-9B56-7BD745864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61" name="Group 206">
            <a:extLst>
              <a:ext uri="{FF2B5EF4-FFF2-40B4-BE49-F238E27FC236}">
                <a16:creationId xmlns:a16="http://schemas.microsoft.com/office/drawing/2014/main" id="{4D262E6B-FD1B-4669-B0CC-9026E6895390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2808288"/>
            <a:ext cx="2346325" cy="571500"/>
            <a:chOff x="3759" y="1622"/>
            <a:chExt cx="1478" cy="360"/>
          </a:xfrm>
        </p:grpSpPr>
        <p:sp>
          <p:nvSpPr>
            <p:cNvPr id="62" name="Line 203">
              <a:extLst>
                <a:ext uri="{FF2B5EF4-FFF2-40B4-BE49-F238E27FC236}">
                  <a16:creationId xmlns:a16="http://schemas.microsoft.com/office/drawing/2014/main" id="{234D5355-9C99-4822-A72B-AE3CD567A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" name="Rectangle 204">
              <a:extLst>
                <a:ext uri="{FF2B5EF4-FFF2-40B4-BE49-F238E27FC236}">
                  <a16:creationId xmlns:a16="http://schemas.microsoft.com/office/drawing/2014/main" id="{827F5062-92F2-43D4-9B1F-871635432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4" name="Text Box 205">
              <a:extLst>
                <a:ext uri="{FF2B5EF4-FFF2-40B4-BE49-F238E27FC236}">
                  <a16:creationId xmlns:a16="http://schemas.microsoft.com/office/drawing/2014/main" id="{173CD4AE-23E9-4FA6-A4E1-0F8512D5F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Seq=100, 20 bytes of data</a:t>
              </a:r>
            </a:p>
          </p:txBody>
        </p:sp>
      </p:grpSp>
      <p:sp>
        <p:nvSpPr>
          <p:cNvPr id="65" name="Line 207">
            <a:extLst>
              <a:ext uri="{FF2B5EF4-FFF2-40B4-BE49-F238E27FC236}">
                <a16:creationId xmlns:a16="http://schemas.microsoft.com/office/drawing/2014/main" id="{87CB1E96-62F6-4394-9266-D884B11D5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4375" y="3440113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66" name="Group 208">
            <a:extLst>
              <a:ext uri="{FF2B5EF4-FFF2-40B4-BE49-F238E27FC236}">
                <a16:creationId xmlns:a16="http://schemas.microsoft.com/office/drawing/2014/main" id="{2F975AF7-410A-4AAE-8240-C5197F627271}"/>
              </a:ext>
            </a:extLst>
          </p:cNvPr>
          <p:cNvGrpSpPr>
            <a:grpSpLocks/>
          </p:cNvGrpSpPr>
          <p:nvPr/>
        </p:nvGrpSpPr>
        <p:grpSpPr bwMode="auto">
          <a:xfrm>
            <a:off x="6931025" y="3852863"/>
            <a:ext cx="949325" cy="304800"/>
            <a:chOff x="4215" y="2253"/>
            <a:chExt cx="598" cy="192"/>
          </a:xfrm>
        </p:grpSpPr>
        <p:sp>
          <p:nvSpPr>
            <p:cNvPr id="67" name="Rectangle 209">
              <a:extLst>
                <a:ext uri="{FF2B5EF4-FFF2-40B4-BE49-F238E27FC236}">
                  <a16:creationId xmlns:a16="http://schemas.microsoft.com/office/drawing/2014/main" id="{C583A4E7-B46C-450E-A2CB-E9E6C89D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8" name="Text Box 210">
              <a:extLst>
                <a:ext uri="{FF2B5EF4-FFF2-40B4-BE49-F238E27FC236}">
                  <a16:creationId xmlns:a16="http://schemas.microsoft.com/office/drawing/2014/main" id="{BDE8EE25-8D33-4E1E-A6FE-7506AEE6F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ACK=120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69" name="Text Box 211">
            <a:extLst>
              <a:ext uri="{FF2B5EF4-FFF2-40B4-BE49-F238E27FC236}">
                <a16:creationId xmlns:a16="http://schemas.microsoft.com/office/drawing/2014/main" id="{F925AA56-1C82-48BB-AD30-4B453230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95800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SendBase=100</a:t>
            </a:r>
          </a:p>
        </p:txBody>
      </p:sp>
      <p:sp>
        <p:nvSpPr>
          <p:cNvPr id="70" name="Text Box 212">
            <a:extLst>
              <a:ext uri="{FF2B5EF4-FFF2-40B4-BE49-F238E27FC236}">
                <a16:creationId xmlns:a16="http://schemas.microsoft.com/office/drawing/2014/main" id="{907D30CE-D4E5-4EA2-B9DA-E8E48E27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4837113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SendBase=120</a:t>
            </a:r>
          </a:p>
        </p:txBody>
      </p:sp>
      <p:sp>
        <p:nvSpPr>
          <p:cNvPr id="71" name="Text Box 213">
            <a:extLst>
              <a:ext uri="{FF2B5EF4-FFF2-40B4-BE49-F238E27FC236}">
                <a16:creationId xmlns:a16="http://schemas.microsoft.com/office/drawing/2014/main" id="{73AE6A2D-3BA6-4168-9C9C-4BB7069D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5511800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SendBase=120</a:t>
            </a:r>
          </a:p>
        </p:txBody>
      </p:sp>
      <p:sp>
        <p:nvSpPr>
          <p:cNvPr id="72" name="Text Box 214">
            <a:extLst>
              <a:ext uri="{FF2B5EF4-FFF2-40B4-BE49-F238E27FC236}">
                <a16:creationId xmlns:a16="http://schemas.microsoft.com/office/drawing/2014/main" id="{FC26D49F-31B0-4CB7-94E4-F8DBD652A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25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SendBase=92</a:t>
            </a:r>
          </a:p>
        </p:txBody>
      </p:sp>
      <p:grpSp>
        <p:nvGrpSpPr>
          <p:cNvPr id="74" name="Group 219">
            <a:extLst>
              <a:ext uri="{FF2B5EF4-FFF2-40B4-BE49-F238E27FC236}">
                <a16:creationId xmlns:a16="http://schemas.microsoft.com/office/drawing/2014/main" id="{0B318F80-2472-4A0E-BCAE-1D2216896B75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543050"/>
            <a:ext cx="630238" cy="533400"/>
            <a:chOff x="-44" y="1473"/>
            <a:chExt cx="981" cy="1105"/>
          </a:xfrm>
        </p:grpSpPr>
        <p:pic>
          <p:nvPicPr>
            <p:cNvPr id="75" name="Picture 220" descr="desktop_computer_stylized_medium">
              <a:extLst>
                <a:ext uri="{FF2B5EF4-FFF2-40B4-BE49-F238E27FC236}">
                  <a16:creationId xmlns:a16="http://schemas.microsoft.com/office/drawing/2014/main" id="{82F5095A-A097-4C7D-85E9-C3D1F91F0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221">
              <a:extLst>
                <a:ext uri="{FF2B5EF4-FFF2-40B4-BE49-F238E27FC236}">
                  <a16:creationId xmlns:a16="http://schemas.microsoft.com/office/drawing/2014/main" id="{E49DD290-58DB-4475-AC01-A1369C4160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77" name="Group 225">
            <a:extLst>
              <a:ext uri="{FF2B5EF4-FFF2-40B4-BE49-F238E27FC236}">
                <a16:creationId xmlns:a16="http://schemas.microsoft.com/office/drawing/2014/main" id="{102FEE56-D184-4347-A967-CE7792E52F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39088" y="1549400"/>
            <a:ext cx="631825" cy="622300"/>
            <a:chOff x="-44" y="1473"/>
            <a:chExt cx="981" cy="1105"/>
          </a:xfrm>
        </p:grpSpPr>
        <p:pic>
          <p:nvPicPr>
            <p:cNvPr id="78" name="Picture 226" descr="desktop_computer_stylized_medium">
              <a:extLst>
                <a:ext uri="{FF2B5EF4-FFF2-40B4-BE49-F238E27FC236}">
                  <a16:creationId xmlns:a16="http://schemas.microsoft.com/office/drawing/2014/main" id="{F483F47D-A8ED-4A51-B66C-E7C39AB4A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227">
              <a:extLst>
                <a:ext uri="{FF2B5EF4-FFF2-40B4-BE49-F238E27FC236}">
                  <a16:creationId xmlns:a16="http://schemas.microsoft.com/office/drawing/2014/main" id="{9FAA9900-5543-466F-9B7E-C3CAABA6D5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0" name="Group 228">
            <a:extLst>
              <a:ext uri="{FF2B5EF4-FFF2-40B4-BE49-F238E27FC236}">
                <a16:creationId xmlns:a16="http://schemas.microsoft.com/office/drawing/2014/main" id="{1AD92533-38C3-45A2-B708-53E21AA4ED73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1547813"/>
            <a:ext cx="630238" cy="533400"/>
            <a:chOff x="-44" y="1473"/>
            <a:chExt cx="981" cy="1105"/>
          </a:xfrm>
        </p:grpSpPr>
        <p:pic>
          <p:nvPicPr>
            <p:cNvPr id="81" name="Picture 229" descr="desktop_computer_stylized_medium">
              <a:extLst>
                <a:ext uri="{FF2B5EF4-FFF2-40B4-BE49-F238E27FC236}">
                  <a16:creationId xmlns:a16="http://schemas.microsoft.com/office/drawing/2014/main" id="{F2AD80C4-7655-4CBC-86C7-E01A254E1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230">
              <a:extLst>
                <a:ext uri="{FF2B5EF4-FFF2-40B4-BE49-F238E27FC236}">
                  <a16:creationId xmlns:a16="http://schemas.microsoft.com/office/drawing/2014/main" id="{4E798CF8-1B8F-4440-B9D2-3F2954BBE9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83" name="Group 231">
            <a:extLst>
              <a:ext uri="{FF2B5EF4-FFF2-40B4-BE49-F238E27FC236}">
                <a16:creationId xmlns:a16="http://schemas.microsoft.com/office/drawing/2014/main" id="{7D6A8B97-743C-47BA-8A52-2A6EE69611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25800" y="1531938"/>
            <a:ext cx="709613" cy="600075"/>
            <a:chOff x="-44" y="1473"/>
            <a:chExt cx="981" cy="1105"/>
          </a:xfrm>
        </p:grpSpPr>
        <p:pic>
          <p:nvPicPr>
            <p:cNvPr id="84" name="Picture 232" descr="desktop_computer_stylized_medium">
              <a:extLst>
                <a:ext uri="{FF2B5EF4-FFF2-40B4-BE49-F238E27FC236}">
                  <a16:creationId xmlns:a16="http://schemas.microsoft.com/office/drawing/2014/main" id="{B5E4553E-5199-4D42-B9CB-9388F02E6B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233">
              <a:extLst>
                <a:ext uri="{FF2B5EF4-FFF2-40B4-BE49-F238E27FC236}">
                  <a16:creationId xmlns:a16="http://schemas.microsoft.com/office/drawing/2014/main" id="{129DE28D-B910-458E-93E4-F76DC274CF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583BAC4-9642-4A72-A52E-D0826287DC2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112C237A-E1BD-43A1-8D20-FAC3D6AD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45E8D-0E00-4F32-965D-F7933407171E}"/>
              </a:ext>
            </a:extLst>
          </p:cNvPr>
          <p:cNvSpPr/>
          <p:nvPr/>
        </p:nvSpPr>
        <p:spPr>
          <a:xfrm>
            <a:off x="393111" y="646133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TCP: retransmission scenarios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856BF-2A94-408D-A1C9-C95590C932E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63C511E-A079-472B-894D-A6C56D0A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 Box 22">
            <a:extLst>
              <a:ext uri="{FF2B5EF4-FFF2-40B4-BE49-F238E27FC236}">
                <a16:creationId xmlns:a16="http://schemas.microsoft.com/office/drawing/2014/main" id="{3E2A3F3F-09D1-49C5-AC06-32C58011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346868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2" name="Text Box 34">
            <a:extLst>
              <a:ext uri="{FF2B5EF4-FFF2-40B4-BE49-F238E27FC236}">
                <a16:creationId xmlns:a16="http://schemas.microsoft.com/office/drawing/2014/main" id="{CA7495FE-B0E8-48F4-8BFE-73584C110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103" y="5975350"/>
            <a:ext cx="21305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  <a:ea typeface="ＭＳ Ｐゴシック" charset="0"/>
              </a:rPr>
              <a:t>cumulative ACK</a:t>
            </a:r>
          </a:p>
        </p:txBody>
      </p:sp>
      <p:sp>
        <p:nvSpPr>
          <p:cNvPr id="13" name="Line 35">
            <a:extLst>
              <a:ext uri="{FF2B5EF4-FFF2-40B4-BE49-F238E27FC236}">
                <a16:creationId xmlns:a16="http://schemas.microsoft.com/office/drawing/2014/main" id="{ABA98FE7-01A7-4D23-AA7C-6237AFD8D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425" y="4540250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8D271388-4AB9-441A-BC31-9800DE918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13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Line 37">
            <a:extLst>
              <a:ext uri="{FF2B5EF4-FFF2-40B4-BE49-F238E27FC236}">
                <a16:creationId xmlns:a16="http://schemas.microsoft.com/office/drawing/2014/main" id="{6B3109C8-6294-421D-BDA5-FDCF4AC8D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2500" y="3106738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Text Box 39">
            <a:extLst>
              <a:ext uri="{FF2B5EF4-FFF2-40B4-BE49-F238E27FC236}">
                <a16:creationId xmlns:a16="http://schemas.microsoft.com/office/drawing/2014/main" id="{2D6B3CFF-7597-4424-A731-435E9C93E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1273175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17" name="Text Box 43">
            <a:extLst>
              <a:ext uri="{FF2B5EF4-FFF2-40B4-BE49-F238E27FC236}">
                <a16:creationId xmlns:a16="http://schemas.microsoft.com/office/drawing/2014/main" id="{535232F1-7921-4AA2-A461-0EC4FD29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1303338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18" name="Rectangle 44">
            <a:extLst>
              <a:ext uri="{FF2B5EF4-FFF2-40B4-BE49-F238E27FC236}">
                <a16:creationId xmlns:a16="http://schemas.microsoft.com/office/drawing/2014/main" id="{F738DE0F-83F2-4570-B9B0-A199E99E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525713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DD0AE898-22FF-4D5E-96EF-74282CE8D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578100"/>
            <a:ext cx="208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C6581113-8861-4CCA-89E4-1DBA0653EF68}"/>
              </a:ext>
            </a:extLst>
          </p:cNvPr>
          <p:cNvGrpSpPr>
            <a:grpSpLocks/>
          </p:cNvGrpSpPr>
          <p:nvPr/>
        </p:nvGrpSpPr>
        <p:grpSpPr bwMode="auto">
          <a:xfrm>
            <a:off x="2244725" y="3306763"/>
            <a:ext cx="949325" cy="304800"/>
            <a:chOff x="4215" y="2253"/>
            <a:chExt cx="598" cy="192"/>
          </a:xfrm>
        </p:grpSpPr>
        <p:sp>
          <p:nvSpPr>
            <p:cNvPr id="21" name="Rectangle 47">
              <a:extLst>
                <a:ext uri="{FF2B5EF4-FFF2-40B4-BE49-F238E27FC236}">
                  <a16:creationId xmlns:a16="http://schemas.microsoft.com/office/drawing/2014/main" id="{1A724ECF-35FB-4921-9E81-FEBB14F4D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Text Box 48">
              <a:extLst>
                <a:ext uri="{FF2B5EF4-FFF2-40B4-BE49-F238E27FC236}">
                  <a16:creationId xmlns:a16="http://schemas.microsoft.com/office/drawing/2014/main" id="{5CC9661A-8D39-4B49-A96B-35FCFADDF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ACK=100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49">
            <a:extLst>
              <a:ext uri="{FF2B5EF4-FFF2-40B4-BE49-F238E27FC236}">
                <a16:creationId xmlns:a16="http://schemas.microsoft.com/office/drawing/2014/main" id="{D252E250-1B04-4F11-AE1B-E549F1C44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3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97DBC30E-620A-439B-A9A1-AD80A7887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2198688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id="{69015264-88B3-4266-A17C-DE3906B9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" name="Text Box 52">
            <a:extLst>
              <a:ext uri="{FF2B5EF4-FFF2-40B4-BE49-F238E27FC236}">
                <a16:creationId xmlns:a16="http://schemas.microsoft.com/office/drawing/2014/main" id="{E864E806-8251-4DF5-A2BD-B6811AD61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4700588"/>
            <a:ext cx="265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Seq=120,  15 bytes of data</a:t>
            </a:r>
          </a:p>
        </p:txBody>
      </p:sp>
      <p:sp>
        <p:nvSpPr>
          <p:cNvPr id="27" name="Rectangle 55">
            <a:extLst>
              <a:ext uri="{FF2B5EF4-FFF2-40B4-BE49-F238E27FC236}">
                <a16:creationId xmlns:a16="http://schemas.microsoft.com/office/drawing/2014/main" id="{B11545BE-1D94-4CC5-A436-A61E02201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8" name="Group 75">
            <a:extLst>
              <a:ext uri="{FF2B5EF4-FFF2-40B4-BE49-F238E27FC236}">
                <a16:creationId xmlns:a16="http://schemas.microsoft.com/office/drawing/2014/main" id="{B85F14FE-01E2-4791-BCD8-18F32AE635E9}"/>
              </a:ext>
            </a:extLst>
          </p:cNvPr>
          <p:cNvGrpSpPr>
            <a:grpSpLocks/>
          </p:cNvGrpSpPr>
          <p:nvPr/>
        </p:nvGrpSpPr>
        <p:grpSpPr bwMode="auto">
          <a:xfrm>
            <a:off x="949325" y="2449513"/>
            <a:ext cx="396875" cy="2406650"/>
            <a:chOff x="3414" y="1529"/>
            <a:chExt cx="250" cy="1103"/>
          </a:xfrm>
        </p:grpSpPr>
        <p:sp>
          <p:nvSpPr>
            <p:cNvPr id="29" name="Text Box 53">
              <a:extLst>
                <a:ext uri="{FF2B5EF4-FFF2-40B4-BE49-F238E27FC236}">
                  <a16:creationId xmlns:a16="http://schemas.microsoft.com/office/drawing/2014/main" id="{2587FFB3-9C38-4200-9E22-B1245D017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414" y="1931"/>
              <a:ext cx="25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timeout</a:t>
              </a:r>
            </a:p>
          </p:txBody>
        </p:sp>
        <p:grpSp>
          <p:nvGrpSpPr>
            <p:cNvPr id="30" name="Group 57">
              <a:extLst>
                <a:ext uri="{FF2B5EF4-FFF2-40B4-BE49-F238E27FC236}">
                  <a16:creationId xmlns:a16="http://schemas.microsoft.com/office/drawing/2014/main" id="{795C8D53-2CF6-4F7F-9155-6D9F8E909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34" name="Line 58">
                <a:extLst>
                  <a:ext uri="{FF2B5EF4-FFF2-40B4-BE49-F238E27FC236}">
                    <a16:creationId xmlns:a16="http://schemas.microsoft.com/office/drawing/2014/main" id="{68CBA616-14B8-4B40-95B7-E9019B8E8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5" name="Line 59">
                <a:extLst>
                  <a:ext uri="{FF2B5EF4-FFF2-40B4-BE49-F238E27FC236}">
                    <a16:creationId xmlns:a16="http://schemas.microsoft.com/office/drawing/2014/main" id="{AE5600D1-7E9C-47EC-837B-576D915EC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  <p:grpSp>
          <p:nvGrpSpPr>
            <p:cNvPr id="31" name="Group 60">
              <a:extLst>
                <a:ext uri="{FF2B5EF4-FFF2-40B4-BE49-F238E27FC236}">
                  <a16:creationId xmlns:a16="http://schemas.microsoft.com/office/drawing/2014/main" id="{AC53D968-7DB8-448B-9B27-54A869AECAE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32" name="Line 61">
                <a:extLst>
                  <a:ext uri="{FF2B5EF4-FFF2-40B4-BE49-F238E27FC236}">
                    <a16:creationId xmlns:a16="http://schemas.microsoft.com/office/drawing/2014/main" id="{72DDC8CC-8B54-414F-B3D7-2FF68A3A8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33" name="Line 62">
                <a:extLst>
                  <a:ext uri="{FF2B5EF4-FFF2-40B4-BE49-F238E27FC236}">
                    <a16:creationId xmlns:a16="http://schemas.microsoft.com/office/drawing/2014/main" id="{B5032C61-F21E-4759-A667-670C20742A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  <p:grpSp>
        <p:nvGrpSpPr>
          <p:cNvPr id="36" name="Group 63">
            <a:extLst>
              <a:ext uri="{FF2B5EF4-FFF2-40B4-BE49-F238E27FC236}">
                <a16:creationId xmlns:a16="http://schemas.microsoft.com/office/drawing/2014/main" id="{0E0D5F0A-BE17-4209-AB33-03E9BF947A3A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2830513"/>
            <a:ext cx="2346325" cy="571500"/>
            <a:chOff x="3759" y="1622"/>
            <a:chExt cx="1478" cy="360"/>
          </a:xfrm>
        </p:grpSpPr>
        <p:sp>
          <p:nvSpPr>
            <p:cNvPr id="37" name="Line 64">
              <a:extLst>
                <a:ext uri="{FF2B5EF4-FFF2-40B4-BE49-F238E27FC236}">
                  <a16:creationId xmlns:a16="http://schemas.microsoft.com/office/drawing/2014/main" id="{62B298A6-A93F-403B-B084-23F0011A2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Rectangle 65">
              <a:extLst>
                <a:ext uri="{FF2B5EF4-FFF2-40B4-BE49-F238E27FC236}">
                  <a16:creationId xmlns:a16="http://schemas.microsoft.com/office/drawing/2014/main" id="{84E4B182-5B83-4739-90F3-CEC9CE0E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Text Box 66">
              <a:extLst>
                <a:ext uri="{FF2B5EF4-FFF2-40B4-BE49-F238E27FC236}">
                  <a16:creationId xmlns:a16="http://schemas.microsoft.com/office/drawing/2014/main" id="{23ECA536-C3FF-4FFC-BCEB-DAE6CDA10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Seq=100, 20 bytes of data</a:t>
              </a:r>
            </a:p>
          </p:txBody>
        </p:sp>
      </p:grpSp>
      <p:sp>
        <p:nvSpPr>
          <p:cNvPr id="40" name="Line 67">
            <a:extLst>
              <a:ext uri="{FF2B5EF4-FFF2-40B4-BE49-F238E27FC236}">
                <a16:creationId xmlns:a16="http://schemas.microsoft.com/office/drawing/2014/main" id="{4E5777FF-68DA-43DD-A8C5-B799D6E19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5088" y="3462338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1" name="Group 68">
            <a:extLst>
              <a:ext uri="{FF2B5EF4-FFF2-40B4-BE49-F238E27FC236}">
                <a16:creationId xmlns:a16="http://schemas.microsoft.com/office/drawing/2014/main" id="{1690C111-9770-4B83-96F1-D496AD3D9D47}"/>
              </a:ext>
            </a:extLst>
          </p:cNvPr>
          <p:cNvGrpSpPr>
            <a:grpSpLocks/>
          </p:cNvGrpSpPr>
          <p:nvPr/>
        </p:nvGrpSpPr>
        <p:grpSpPr bwMode="auto">
          <a:xfrm>
            <a:off x="1978025" y="3863975"/>
            <a:ext cx="949325" cy="304800"/>
            <a:chOff x="4215" y="2253"/>
            <a:chExt cx="598" cy="192"/>
          </a:xfrm>
        </p:grpSpPr>
        <p:sp>
          <p:nvSpPr>
            <p:cNvPr id="42" name="Rectangle 69">
              <a:extLst>
                <a:ext uri="{FF2B5EF4-FFF2-40B4-BE49-F238E27FC236}">
                  <a16:creationId xmlns:a16="http://schemas.microsoft.com/office/drawing/2014/main" id="{7209128B-6079-4741-A939-DDB1A791E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Text Box 70">
              <a:extLst>
                <a:ext uri="{FF2B5EF4-FFF2-40B4-BE49-F238E27FC236}">
                  <a16:creationId xmlns:a16="http://schemas.microsoft.com/office/drawing/2014/main" id="{EB626221-7FB0-47E5-92CF-C41708B3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ACK=120</a:t>
              </a:r>
              <a:endParaRPr lang="en-US" altLang="en-US" sz="1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84">
            <a:extLst>
              <a:ext uri="{FF2B5EF4-FFF2-40B4-BE49-F238E27FC236}">
                <a16:creationId xmlns:a16="http://schemas.microsoft.com/office/drawing/2014/main" id="{8EC4023C-4536-4B21-8F6F-E349E0A81274}"/>
              </a:ext>
            </a:extLst>
          </p:cNvPr>
          <p:cNvGrpSpPr>
            <a:grpSpLocks/>
          </p:cNvGrpSpPr>
          <p:nvPr/>
        </p:nvGrpSpPr>
        <p:grpSpPr bwMode="auto">
          <a:xfrm>
            <a:off x="903288" y="1565275"/>
            <a:ext cx="630237" cy="533400"/>
            <a:chOff x="-44" y="1473"/>
            <a:chExt cx="981" cy="1105"/>
          </a:xfrm>
        </p:grpSpPr>
        <p:pic>
          <p:nvPicPr>
            <p:cNvPr id="46" name="Picture 85" descr="desktop_computer_stylized_medium">
              <a:extLst>
                <a:ext uri="{FF2B5EF4-FFF2-40B4-BE49-F238E27FC236}">
                  <a16:creationId xmlns:a16="http://schemas.microsoft.com/office/drawing/2014/main" id="{4147C24E-CD19-4488-A78B-EB55118F3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86">
              <a:extLst>
                <a:ext uri="{FF2B5EF4-FFF2-40B4-BE49-F238E27FC236}">
                  <a16:creationId xmlns:a16="http://schemas.microsoft.com/office/drawing/2014/main" id="{4AF889AC-C597-434F-847E-32530D9818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8" name="Group 87">
            <a:extLst>
              <a:ext uri="{FF2B5EF4-FFF2-40B4-BE49-F238E27FC236}">
                <a16:creationId xmlns:a16="http://schemas.microsoft.com/office/drawing/2014/main" id="{63DD9FE8-E260-4163-B48D-2AAF9F3252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81388" y="1560513"/>
            <a:ext cx="674687" cy="590550"/>
            <a:chOff x="-44" y="1473"/>
            <a:chExt cx="981" cy="1105"/>
          </a:xfrm>
        </p:grpSpPr>
        <p:pic>
          <p:nvPicPr>
            <p:cNvPr id="49" name="Picture 88" descr="desktop_computer_stylized_medium">
              <a:extLst>
                <a:ext uri="{FF2B5EF4-FFF2-40B4-BE49-F238E27FC236}">
                  <a16:creationId xmlns:a16="http://schemas.microsoft.com/office/drawing/2014/main" id="{48D7BD59-1369-47A1-9D85-730F559E7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89">
              <a:extLst>
                <a:ext uri="{FF2B5EF4-FFF2-40B4-BE49-F238E27FC236}">
                  <a16:creationId xmlns:a16="http://schemas.microsoft.com/office/drawing/2014/main" id="{81C316AD-DFB0-494F-9EFE-7EA1A1FBDF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2154656C-571C-4FC0-84C4-8449890E50A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7B15616B-F202-49F6-91D5-195D1D63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430BA08-B69C-4752-B2CF-0C56A0BACDE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762</Words>
  <Application>Microsoft Office PowerPoint</Application>
  <PresentationFormat>Widescreen</PresentationFormat>
  <Paragraphs>204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In this segment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Animesh  Giri</cp:lastModifiedBy>
  <cp:revision>545</cp:revision>
  <dcterms:created xsi:type="dcterms:W3CDTF">2019-05-30T23:14:36Z</dcterms:created>
  <dcterms:modified xsi:type="dcterms:W3CDTF">2020-07-24T08:27:49Z</dcterms:modified>
</cp:coreProperties>
</file>