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155" r:id="rId2"/>
    <p:sldId id="358" r:id="rId3"/>
    <p:sldId id="1142" r:id="rId4"/>
    <p:sldId id="1153" r:id="rId5"/>
    <p:sldId id="1136" r:id="rId6"/>
    <p:sldId id="1135" r:id="rId7"/>
    <p:sldId id="1134" r:id="rId8"/>
    <p:sldId id="1133" r:id="rId9"/>
    <p:sldId id="1150" r:id="rId10"/>
    <p:sldId id="1149" r:id="rId11"/>
    <p:sldId id="1148" r:id="rId12"/>
    <p:sldId id="1147" r:id="rId13"/>
    <p:sldId id="1146" r:id="rId14"/>
    <p:sldId id="1145" r:id="rId15"/>
    <p:sldId id="1144" r:id="rId16"/>
    <p:sldId id="1143" r:id="rId17"/>
    <p:sldId id="11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7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9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4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6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2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78818" y="3247204"/>
            <a:ext cx="679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3861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68922" y="59845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Summary: TCP Congestion Control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30304" y="111746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11" name="Group 240">
            <a:extLst>
              <a:ext uri="{FF2B5EF4-FFF2-40B4-BE49-F238E27FC236}">
                <a16:creationId xmlns:a16="http://schemas.microsoft.com/office/drawing/2014/main" id="{791EC329-430F-4104-ADA8-6E3E0EEDA49F}"/>
              </a:ext>
            </a:extLst>
          </p:cNvPr>
          <p:cNvGrpSpPr>
            <a:grpSpLocks/>
          </p:cNvGrpSpPr>
          <p:nvPr/>
        </p:nvGrpSpPr>
        <p:grpSpPr bwMode="auto">
          <a:xfrm>
            <a:off x="3441700" y="2908300"/>
            <a:ext cx="2133600" cy="814388"/>
            <a:chOff x="2168" y="1727"/>
            <a:chExt cx="1344" cy="513"/>
          </a:xfrm>
        </p:grpSpPr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147D7BE0-472D-44BD-AF2E-D536C06B5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4" name="Text Box 172">
                <a:extLst>
                  <a:ext uri="{FF2B5EF4-FFF2-40B4-BE49-F238E27FC236}">
                    <a16:creationId xmlns:a16="http://schemas.microsoft.com/office/drawing/2014/main" id="{503D93EA-F5C1-494F-B92F-ABAE050F2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15" name="Text Box 173">
                <a:extLst>
                  <a:ext uri="{FF2B5EF4-FFF2-40B4-BE49-F238E27FC236}">
                    <a16:creationId xmlns:a16="http://schemas.microsoft.com/office/drawing/2014/main" id="{641594D9-CD2F-4204-AD7E-9DE98DDAF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cwnd/2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MSS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6" name="Line 174">
                <a:extLst>
                  <a:ext uri="{FF2B5EF4-FFF2-40B4-BE49-F238E27FC236}">
                    <a16:creationId xmlns:a16="http://schemas.microsoft.com/office/drawing/2014/main" id="{A20496D6-E1D7-4828-8774-BFEB6CA9F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3" name="Line 175">
              <a:extLst>
                <a:ext uri="{FF2B5EF4-FFF2-40B4-BE49-F238E27FC236}">
                  <a16:creationId xmlns:a16="http://schemas.microsoft.com/office/drawing/2014/main" id="{94D1E3CD-5B3C-4D76-B65A-107D44E66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" name="Group 239">
            <a:extLst>
              <a:ext uri="{FF2B5EF4-FFF2-40B4-BE49-F238E27FC236}">
                <a16:creationId xmlns:a16="http://schemas.microsoft.com/office/drawing/2014/main" id="{E6E99DD6-59DB-4D49-A926-37F11A07BFCC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2432050"/>
            <a:ext cx="2133600" cy="398463"/>
            <a:chOff x="2187" y="1427"/>
            <a:chExt cx="1344" cy="251"/>
          </a:xfrm>
        </p:grpSpPr>
        <p:sp>
          <p:nvSpPr>
            <p:cNvPr id="18" name="Line 176">
              <a:extLst>
                <a:ext uri="{FF2B5EF4-FFF2-40B4-BE49-F238E27FC236}">
                  <a16:creationId xmlns:a16="http://schemas.microsoft.com/office/drawing/2014/main" id="{9632C801-3CD4-48FE-8B85-CC96E2AC9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 Box 181">
              <a:extLst>
                <a:ext uri="{FF2B5EF4-FFF2-40B4-BE49-F238E27FC236}">
                  <a16:creationId xmlns:a16="http://schemas.microsoft.com/office/drawing/2014/main" id="{6D86273A-3714-4AD2-8774-0280AC3DD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Symbol" panose="05050102010706020507" pitchFamily="18" charset="2"/>
                </a:rPr>
                <a:t>L</a:t>
              </a:r>
              <a:endParaRPr lang="en-US" altLang="en-US" sz="1200">
                <a:latin typeface="Symbol" panose="05050102010706020507" pitchFamily="18" charset="2"/>
              </a:endParaRPr>
            </a:p>
          </p:txBody>
        </p:sp>
        <p:sp>
          <p:nvSpPr>
            <p:cNvPr id="20" name="Line 182">
              <a:extLst>
                <a:ext uri="{FF2B5EF4-FFF2-40B4-BE49-F238E27FC236}">
                  <a16:creationId xmlns:a16="http://schemas.microsoft.com/office/drawing/2014/main" id="{ACFAA7F2-7575-4D2B-B2C2-216CF264D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" name="Group 183">
              <a:extLst>
                <a:ext uri="{FF2B5EF4-FFF2-40B4-BE49-F238E27FC236}">
                  <a16:creationId xmlns:a16="http://schemas.microsoft.com/office/drawing/2014/main" id="{EE11C5AA-B087-42FC-A251-B5952F2D9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22" name="Text Box 184">
                <a:extLst>
                  <a:ext uri="{FF2B5EF4-FFF2-40B4-BE49-F238E27FC236}">
                    <a16:creationId xmlns:a16="http://schemas.microsoft.com/office/drawing/2014/main" id="{71616855-4931-4056-ABE1-D973E3584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&gt; ssthresh</a:t>
                </a:r>
              </a:p>
            </p:txBody>
          </p:sp>
          <p:sp>
            <p:nvSpPr>
              <p:cNvPr id="23" name="Line 185">
                <a:extLst>
                  <a:ext uri="{FF2B5EF4-FFF2-40B4-BE49-F238E27FC236}">
                    <a16:creationId xmlns:a16="http://schemas.microsoft.com/office/drawing/2014/main" id="{8406FD60-9954-4AE7-B9AF-35235A13D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24" name="Group 242">
            <a:extLst>
              <a:ext uri="{FF2B5EF4-FFF2-40B4-BE49-F238E27FC236}">
                <a16:creationId xmlns:a16="http://schemas.microsoft.com/office/drawing/2014/main" id="{EA4F3E75-65D8-48DC-AB55-B089E3B2975C}"/>
              </a:ext>
            </a:extLst>
          </p:cNvPr>
          <p:cNvGrpSpPr>
            <a:grpSpLocks/>
          </p:cNvGrpSpPr>
          <p:nvPr/>
        </p:nvGrpSpPr>
        <p:grpSpPr bwMode="auto">
          <a:xfrm>
            <a:off x="5586413" y="1370013"/>
            <a:ext cx="2682875" cy="2365375"/>
            <a:chOff x="3519" y="786"/>
            <a:chExt cx="1690" cy="1490"/>
          </a:xfrm>
        </p:grpSpPr>
        <p:grpSp>
          <p:nvGrpSpPr>
            <p:cNvPr id="25" name="Group 164">
              <a:extLst>
                <a:ext uri="{FF2B5EF4-FFF2-40B4-BE49-F238E27FC236}">
                  <a16:creationId xmlns:a16="http://schemas.microsoft.com/office/drawing/2014/main" id="{B7EF1E58-CCBF-4D10-BCF3-E7A7F46EB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37" name="Oval 165">
                <a:extLst>
                  <a:ext uri="{FF2B5EF4-FFF2-40B4-BE49-F238E27FC236}">
                    <a16:creationId xmlns:a16="http://schemas.microsoft.com/office/drawing/2014/main" id="{8F8A1F90-5142-45FA-A432-D68D73470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Text Box 166">
                <a:extLst>
                  <a:ext uri="{FF2B5EF4-FFF2-40B4-BE49-F238E27FC236}">
                    <a16:creationId xmlns:a16="http://schemas.microsoft.com/office/drawing/2014/main" id="{08559DAD-39EA-4EA8-A2F2-5026B230C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congestion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avoidance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190">
              <a:extLst>
                <a:ext uri="{FF2B5EF4-FFF2-40B4-BE49-F238E27FC236}">
                  <a16:creationId xmlns:a16="http://schemas.microsoft.com/office/drawing/2014/main" id="{F7AFA5DB-E94D-4BED-9B31-C48D994BE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" y="786"/>
              <a:ext cx="1409" cy="541"/>
              <a:chOff x="3542" y="904"/>
              <a:chExt cx="1409" cy="541"/>
            </a:xfrm>
          </p:grpSpPr>
          <p:sp>
            <p:nvSpPr>
              <p:cNvPr id="33" name="Text Box 191">
                <a:extLst>
                  <a:ext uri="{FF2B5EF4-FFF2-40B4-BE49-F238E27FC236}">
                    <a16:creationId xmlns:a16="http://schemas.microsoft.com/office/drawing/2014/main" id="{F2ED3B34-6705-495F-B82A-A19ED9C9B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1037"/>
                <a:ext cx="140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cwnd + MSS    (MSS/cwnd)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i="1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Line 192">
                <a:extLst>
                  <a:ext uri="{FF2B5EF4-FFF2-40B4-BE49-F238E27FC236}">
                    <a16:creationId xmlns:a16="http://schemas.microsoft.com/office/drawing/2014/main" id="{D7613BB7-6EDD-42FA-9738-6FD7C99CB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Text Box 193">
                <a:extLst>
                  <a:ext uri="{FF2B5EF4-FFF2-40B4-BE49-F238E27FC236}">
                    <a16:creationId xmlns:a16="http://schemas.microsoft.com/office/drawing/2014/main" id="{DAE32381-6F5E-47FB-A28E-968AC396F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new ACK</a:t>
                </a:r>
              </a:p>
            </p:txBody>
          </p:sp>
          <p:sp>
            <p:nvSpPr>
              <p:cNvPr id="36" name="Text Box 194">
                <a:extLst>
                  <a:ext uri="{FF2B5EF4-FFF2-40B4-BE49-F238E27FC236}">
                    <a16:creationId xmlns:a16="http://schemas.microsoft.com/office/drawing/2014/main" id="{AED06C7B-B320-4597-9B92-EB24CCC6C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27" name="Freeform 195">
              <a:extLst>
                <a:ext uri="{FF2B5EF4-FFF2-40B4-BE49-F238E27FC236}">
                  <a16:creationId xmlns:a16="http://schemas.microsoft.com/office/drawing/2014/main" id="{7B6E2DD7-C017-4DA7-AE7E-498759EAE0DB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99 w 376"/>
                <a:gd name="T1" fmla="*/ 306 h 452"/>
                <a:gd name="T2" fmla="*/ 21 w 376"/>
                <a:gd name="T3" fmla="*/ 269 h 452"/>
                <a:gd name="T4" fmla="*/ 55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8" name="Group 196">
              <a:extLst>
                <a:ext uri="{FF2B5EF4-FFF2-40B4-BE49-F238E27FC236}">
                  <a16:creationId xmlns:a16="http://schemas.microsoft.com/office/drawing/2014/main" id="{79A0E955-12E8-4E32-B7C8-C3D894703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30" name="Text Box 197">
                <a:extLst>
                  <a:ext uri="{FF2B5EF4-FFF2-40B4-BE49-F238E27FC236}">
                    <a16:creationId xmlns:a16="http://schemas.microsoft.com/office/drawing/2014/main" id="{10DF4C05-3A83-4650-BE0F-3C97B048F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dupACKcount++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Line 198">
                <a:extLst>
                  <a:ext uri="{FF2B5EF4-FFF2-40B4-BE49-F238E27FC236}">
                    <a16:creationId xmlns:a16="http://schemas.microsoft.com/office/drawing/2014/main" id="{BD8CDA1E-4E6F-4DD9-927D-BC232C906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Text Box 199">
                <a:extLst>
                  <a:ext uri="{FF2B5EF4-FFF2-40B4-BE49-F238E27FC236}">
                    <a16:creationId xmlns:a16="http://schemas.microsoft.com/office/drawing/2014/main" id="{48A99695-491B-4A96-A4FE-74CCF7E23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  <p:sp>
          <p:nvSpPr>
            <p:cNvPr id="29" name="Freeform 200">
              <a:extLst>
                <a:ext uri="{FF2B5EF4-FFF2-40B4-BE49-F238E27FC236}">
                  <a16:creationId xmlns:a16="http://schemas.microsoft.com/office/drawing/2014/main" id="{9AF8894B-4D48-4A6F-BE8E-284ED415CD96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99 w 376"/>
                <a:gd name="T1" fmla="*/ 306 h 452"/>
                <a:gd name="T2" fmla="*/ 21 w 376"/>
                <a:gd name="T3" fmla="*/ 269 h 452"/>
                <a:gd name="T4" fmla="*/ 55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9" name="Group 245">
            <a:extLst>
              <a:ext uri="{FF2B5EF4-FFF2-40B4-BE49-F238E27FC236}">
                <a16:creationId xmlns:a16="http://schemas.microsoft.com/office/drawing/2014/main" id="{08363831-E446-4D69-B612-739D046BEC9B}"/>
              </a:ext>
            </a:extLst>
          </p:cNvPr>
          <p:cNvGrpSpPr>
            <a:grpSpLocks/>
          </p:cNvGrpSpPr>
          <p:nvPr/>
        </p:nvGrpSpPr>
        <p:grpSpPr bwMode="auto">
          <a:xfrm>
            <a:off x="4029075" y="4821238"/>
            <a:ext cx="3279775" cy="1717675"/>
            <a:chOff x="2538" y="2960"/>
            <a:chExt cx="2066" cy="1082"/>
          </a:xfrm>
        </p:grpSpPr>
        <p:grpSp>
          <p:nvGrpSpPr>
            <p:cNvPr id="40" name="Group 167">
              <a:extLst>
                <a:ext uri="{FF2B5EF4-FFF2-40B4-BE49-F238E27FC236}">
                  <a16:creationId xmlns:a16="http://schemas.microsoft.com/office/drawing/2014/main" id="{2E71B14A-1AE8-47CF-BFCB-559D69300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46" name="Oval 168">
                <a:extLst>
                  <a:ext uri="{FF2B5EF4-FFF2-40B4-BE49-F238E27FC236}">
                    <a16:creationId xmlns:a16="http://schemas.microsoft.com/office/drawing/2014/main" id="{083C252F-F437-4977-AB6C-671B3C7C0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Text Box 169">
                <a:extLst>
                  <a:ext uri="{FF2B5EF4-FFF2-40B4-BE49-F238E27FC236}">
                    <a16:creationId xmlns:a16="http://schemas.microsoft.com/office/drawing/2014/main" id="{9B4F76CB-3A34-4F34-97CE-CB0701980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Text Box 170">
                <a:extLst>
                  <a:ext uri="{FF2B5EF4-FFF2-40B4-BE49-F238E27FC236}">
                    <a16:creationId xmlns:a16="http://schemas.microsoft.com/office/drawing/2014/main" id="{C7C6258F-AF3A-411E-AB1F-96473E109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fast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recovery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Freeform 220">
              <a:extLst>
                <a:ext uri="{FF2B5EF4-FFF2-40B4-BE49-F238E27FC236}">
                  <a16:creationId xmlns:a16="http://schemas.microsoft.com/office/drawing/2014/main" id="{E2A727DA-7EFF-471B-935C-62C6ED809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2" name="Group 221">
              <a:extLst>
                <a:ext uri="{FF2B5EF4-FFF2-40B4-BE49-F238E27FC236}">
                  <a16:creationId xmlns:a16="http://schemas.microsoft.com/office/drawing/2014/main" id="{7EC7C885-899F-416C-9783-DAB7259A0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413" cy="450"/>
              <a:chOff x="3542" y="3496"/>
              <a:chExt cx="1413" cy="450"/>
            </a:xfrm>
          </p:grpSpPr>
          <p:sp>
            <p:nvSpPr>
              <p:cNvPr id="43" name="Text Box 222">
                <a:extLst>
                  <a:ext uri="{FF2B5EF4-FFF2-40B4-BE49-F238E27FC236}">
                    <a16:creationId xmlns:a16="http://schemas.microsoft.com/office/drawing/2014/main" id="{3763689C-1AB9-43B3-BF01-952F0D548C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cwnd + MSS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i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" name="Line 223">
                <a:extLst>
                  <a:ext uri="{FF2B5EF4-FFF2-40B4-BE49-F238E27FC236}">
                    <a16:creationId xmlns:a16="http://schemas.microsoft.com/office/drawing/2014/main" id="{3C2D01A2-8CAA-4E7A-AD8D-A50505EC0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 Box 224">
                <a:extLst>
                  <a:ext uri="{FF2B5EF4-FFF2-40B4-BE49-F238E27FC236}">
                    <a16:creationId xmlns:a16="http://schemas.microsoft.com/office/drawing/2014/main" id="{8FF287AF-01D9-46EA-A5AD-4B7CC3915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</p:grpSp>
      <p:grpSp>
        <p:nvGrpSpPr>
          <p:cNvPr id="49" name="Group 246">
            <a:extLst>
              <a:ext uri="{FF2B5EF4-FFF2-40B4-BE49-F238E27FC236}">
                <a16:creationId xmlns:a16="http://schemas.microsoft.com/office/drawing/2014/main" id="{4C4516AC-2ED8-4DE6-93FA-A5AA3FE881E8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3502025"/>
            <a:ext cx="3724275" cy="1927225"/>
            <a:chOff x="585" y="2129"/>
            <a:chExt cx="2346" cy="1214"/>
          </a:xfrm>
        </p:grpSpPr>
        <p:grpSp>
          <p:nvGrpSpPr>
            <p:cNvPr id="50" name="Group 212">
              <a:extLst>
                <a:ext uri="{FF2B5EF4-FFF2-40B4-BE49-F238E27FC236}">
                  <a16:creationId xmlns:a16="http://schemas.microsoft.com/office/drawing/2014/main" id="{D7C9A560-CDB0-41EA-BEF7-102F29AEBD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" y="2818"/>
              <a:ext cx="1095" cy="525"/>
              <a:chOff x="444" y="2768"/>
              <a:chExt cx="1095" cy="525"/>
            </a:xfrm>
          </p:grpSpPr>
          <p:sp>
            <p:nvSpPr>
              <p:cNvPr id="57" name="Text Box 213">
                <a:extLst>
                  <a:ext uri="{FF2B5EF4-FFF2-40B4-BE49-F238E27FC236}">
                    <a16:creationId xmlns:a16="http://schemas.microsoft.com/office/drawing/2014/main" id="{757E9F9D-3EF8-4C60-B4F6-E46F640B1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ssthresh= cwnd/2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ssthresh + 3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8" name="Line 214">
                <a:extLst>
                  <a:ext uri="{FF2B5EF4-FFF2-40B4-BE49-F238E27FC236}">
                    <a16:creationId xmlns:a16="http://schemas.microsoft.com/office/drawing/2014/main" id="{093E50F0-5B33-4F3B-AFA3-6703A11C8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Text Box 215">
                <a:extLst>
                  <a:ext uri="{FF2B5EF4-FFF2-40B4-BE49-F238E27FC236}">
                    <a16:creationId xmlns:a16="http://schemas.microsoft.com/office/drawing/2014/main" id="{54D23A75-92FB-472E-BD42-63EA83863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== 3</a:t>
                </a:r>
              </a:p>
            </p:txBody>
          </p:sp>
        </p:grpSp>
        <p:grpSp>
          <p:nvGrpSpPr>
            <p:cNvPr id="51" name="Group 216">
              <a:extLst>
                <a:ext uri="{FF2B5EF4-FFF2-40B4-BE49-F238E27FC236}">
                  <a16:creationId xmlns:a16="http://schemas.microsoft.com/office/drawing/2014/main" id="{6C1CA7AD-284C-4C0E-AC87-B3897BEC5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18" cy="519"/>
              <a:chOff x="419" y="2872"/>
              <a:chExt cx="1118" cy="519"/>
            </a:xfrm>
          </p:grpSpPr>
          <p:sp>
            <p:nvSpPr>
              <p:cNvPr id="54" name="Text Box 217">
                <a:extLst>
                  <a:ext uri="{FF2B5EF4-FFF2-40B4-BE49-F238E27FC236}">
                    <a16:creationId xmlns:a16="http://schemas.microsoft.com/office/drawing/2014/main" id="{95E38021-B913-4474-A68D-2CCAD91C9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55" name="Text Box 218">
                <a:extLst>
                  <a:ext uri="{FF2B5EF4-FFF2-40B4-BE49-F238E27FC236}">
                    <a16:creationId xmlns:a16="http://schemas.microsoft.com/office/drawing/2014/main" id="{A56FB5B7-5391-414C-9F22-12A13154C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cwnd/2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6" name="Line 219">
                <a:extLst>
                  <a:ext uri="{FF2B5EF4-FFF2-40B4-BE49-F238E27FC236}">
                    <a16:creationId xmlns:a16="http://schemas.microsoft.com/office/drawing/2014/main" id="{7F68F9C4-F7D2-4D38-88F9-8DF486A67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2" name="Freeform 225">
              <a:extLst>
                <a:ext uri="{FF2B5EF4-FFF2-40B4-BE49-F238E27FC236}">
                  <a16:creationId xmlns:a16="http://schemas.microsoft.com/office/drawing/2014/main" id="{1AA258F3-CF55-4C4F-AE44-A69642BD6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226">
              <a:extLst>
                <a:ext uri="{FF2B5EF4-FFF2-40B4-BE49-F238E27FC236}">
                  <a16:creationId xmlns:a16="http://schemas.microsoft.com/office/drawing/2014/main" id="{BF2AB15C-571B-4F87-84D4-533A57A4D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0" name="Group 244">
            <a:extLst>
              <a:ext uri="{FF2B5EF4-FFF2-40B4-BE49-F238E27FC236}">
                <a16:creationId xmlns:a16="http://schemas.microsoft.com/office/drawing/2014/main" id="{17A3EEA5-EB1F-4A82-8408-FCD502737515}"/>
              </a:ext>
            </a:extLst>
          </p:cNvPr>
          <p:cNvGrpSpPr>
            <a:grpSpLocks/>
          </p:cNvGrpSpPr>
          <p:nvPr/>
        </p:nvGrpSpPr>
        <p:grpSpPr bwMode="auto">
          <a:xfrm>
            <a:off x="5351463" y="3494088"/>
            <a:ext cx="2921000" cy="1916112"/>
            <a:chOff x="3371" y="2124"/>
            <a:chExt cx="1840" cy="1207"/>
          </a:xfrm>
        </p:grpSpPr>
        <p:grpSp>
          <p:nvGrpSpPr>
            <p:cNvPr id="61" name="Group 201">
              <a:extLst>
                <a:ext uri="{FF2B5EF4-FFF2-40B4-BE49-F238E27FC236}">
                  <a16:creationId xmlns:a16="http://schemas.microsoft.com/office/drawing/2014/main" id="{C53F3159-727B-42C3-AE31-CD2EDB5D7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091" cy="535"/>
              <a:chOff x="4142" y="2802"/>
              <a:chExt cx="1091" cy="535"/>
            </a:xfrm>
          </p:grpSpPr>
          <p:sp>
            <p:nvSpPr>
              <p:cNvPr id="63" name="Text Box 202">
                <a:extLst>
                  <a:ext uri="{FF2B5EF4-FFF2-40B4-BE49-F238E27FC236}">
                    <a16:creationId xmlns:a16="http://schemas.microsoft.com/office/drawing/2014/main" id="{D97C1089-0B3E-48FF-A869-D12BABC93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ssthresh= cwnd/2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ssthresh + 3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i="1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Line 203">
                <a:extLst>
                  <a:ext uri="{FF2B5EF4-FFF2-40B4-BE49-F238E27FC236}">
                    <a16:creationId xmlns:a16="http://schemas.microsoft.com/office/drawing/2014/main" id="{9E302E97-134D-4D71-94D5-7AF4916B4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Text Box 204">
                <a:extLst>
                  <a:ext uri="{FF2B5EF4-FFF2-40B4-BE49-F238E27FC236}">
                    <a16:creationId xmlns:a16="http://schemas.microsoft.com/office/drawing/2014/main" id="{602D3C07-86EE-4E41-9BBF-1EF4B5881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== 3</a:t>
                </a:r>
              </a:p>
            </p:txBody>
          </p:sp>
        </p:grpSp>
        <p:sp>
          <p:nvSpPr>
            <p:cNvPr id="62" name="Freeform 227">
              <a:extLst>
                <a:ext uri="{FF2B5EF4-FFF2-40B4-BE49-F238E27FC236}">
                  <a16:creationId xmlns:a16="http://schemas.microsoft.com/office/drawing/2014/main" id="{525BF285-5C47-4AB9-87A5-21A4F0E261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6" name="Group 243">
            <a:extLst>
              <a:ext uri="{FF2B5EF4-FFF2-40B4-BE49-F238E27FC236}">
                <a16:creationId xmlns:a16="http://schemas.microsoft.com/office/drawing/2014/main" id="{3A849EB5-9C65-4A0A-AE65-E59C6DCE97FF}"/>
              </a:ext>
            </a:extLst>
          </p:cNvPr>
          <p:cNvGrpSpPr>
            <a:grpSpLocks/>
          </p:cNvGrpSpPr>
          <p:nvPr/>
        </p:nvGrpSpPr>
        <p:grpSpPr bwMode="auto">
          <a:xfrm>
            <a:off x="5186363" y="3519488"/>
            <a:ext cx="1206500" cy="1668462"/>
            <a:chOff x="3267" y="2140"/>
            <a:chExt cx="760" cy="1051"/>
          </a:xfrm>
        </p:grpSpPr>
        <p:sp>
          <p:nvSpPr>
            <p:cNvPr id="67" name="Freeform 228">
              <a:extLst>
                <a:ext uri="{FF2B5EF4-FFF2-40B4-BE49-F238E27FC236}">
                  <a16:creationId xmlns:a16="http://schemas.microsoft.com/office/drawing/2014/main" id="{ABCD3135-4F34-46FE-994C-E924088AE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68" name="Group 229">
              <a:extLst>
                <a:ext uri="{FF2B5EF4-FFF2-40B4-BE49-F238E27FC236}">
                  <a16:creationId xmlns:a16="http://schemas.microsoft.com/office/drawing/2014/main" id="{42CC1AED-6A2D-4911-A2FD-39C2CC746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69" name="Text Box 230">
                <a:extLst>
                  <a:ext uri="{FF2B5EF4-FFF2-40B4-BE49-F238E27FC236}">
                    <a16:creationId xmlns:a16="http://schemas.microsoft.com/office/drawing/2014/main" id="{5B7BE0CB-4611-4AC7-BDBA-295279AB3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grpSp>
            <p:nvGrpSpPr>
              <p:cNvPr id="70" name="Group 231">
                <a:extLst>
                  <a:ext uri="{FF2B5EF4-FFF2-40B4-BE49-F238E27FC236}">
                    <a16:creationId xmlns:a16="http://schemas.microsoft.com/office/drawing/2014/main" id="{E2916416-92DF-4B36-AB88-A1008C010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71" name="Line 232">
                  <a:extLst>
                    <a:ext uri="{FF2B5EF4-FFF2-40B4-BE49-F238E27FC236}">
                      <a16:creationId xmlns:a16="http://schemas.microsoft.com/office/drawing/2014/main" id="{63484999-2C4F-4AA6-BBF3-06A95CA495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2" name="Text Box 233">
                  <a:extLst>
                    <a:ext uri="{FF2B5EF4-FFF2-40B4-BE49-F238E27FC236}">
                      <a16:creationId xmlns:a16="http://schemas.microsoft.com/office/drawing/2014/main" id="{CB9F5860-401A-41A9-890C-44F23C65EB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73" name="Group 241">
            <a:extLst>
              <a:ext uri="{FF2B5EF4-FFF2-40B4-BE49-F238E27FC236}">
                <a16:creationId xmlns:a16="http://schemas.microsoft.com/office/drawing/2014/main" id="{8B36A113-9647-4720-946E-E0DED7DCC9EA}"/>
              </a:ext>
            </a:extLst>
          </p:cNvPr>
          <p:cNvGrpSpPr>
            <a:grpSpLocks/>
          </p:cNvGrpSpPr>
          <p:nvPr/>
        </p:nvGrpSpPr>
        <p:grpSpPr bwMode="auto">
          <a:xfrm>
            <a:off x="820738" y="1485900"/>
            <a:ext cx="4865687" cy="2659063"/>
            <a:chOff x="517" y="859"/>
            <a:chExt cx="3065" cy="1675"/>
          </a:xfrm>
        </p:grpSpPr>
        <p:grpSp>
          <p:nvGrpSpPr>
            <p:cNvPr id="74" name="Group 161">
              <a:extLst>
                <a:ext uri="{FF2B5EF4-FFF2-40B4-BE49-F238E27FC236}">
                  <a16:creationId xmlns:a16="http://schemas.microsoft.com/office/drawing/2014/main" id="{33D82BA9-16EA-4F72-B0CF-4159EA147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95" name="Oval 162">
                <a:extLst>
                  <a:ext uri="{FF2B5EF4-FFF2-40B4-BE49-F238E27FC236}">
                    <a16:creationId xmlns:a16="http://schemas.microsoft.com/office/drawing/2014/main" id="{3E47A54B-56B6-4398-A3C1-31FAB0467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" name="Text Box 163">
                <a:extLst>
                  <a:ext uri="{FF2B5EF4-FFF2-40B4-BE49-F238E27FC236}">
                    <a16:creationId xmlns:a16="http://schemas.microsoft.com/office/drawing/2014/main" id="{F54128A3-57E2-41DD-BA26-915AD5041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slow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start</a:t>
                </a:r>
              </a:p>
            </p:txBody>
          </p:sp>
        </p:grpSp>
        <p:grpSp>
          <p:nvGrpSpPr>
            <p:cNvPr id="75" name="Group 177">
              <a:extLst>
                <a:ext uri="{FF2B5EF4-FFF2-40B4-BE49-F238E27FC236}">
                  <a16:creationId xmlns:a16="http://schemas.microsoft.com/office/drawing/2014/main" id="{69186926-4AC4-4C90-A4EC-CFA9D922B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" y="2026"/>
              <a:ext cx="1118" cy="508"/>
              <a:chOff x="418" y="2713"/>
              <a:chExt cx="1118" cy="508"/>
            </a:xfrm>
          </p:grpSpPr>
          <p:sp>
            <p:nvSpPr>
              <p:cNvPr id="92" name="Text Box 178">
                <a:extLst>
                  <a:ext uri="{FF2B5EF4-FFF2-40B4-BE49-F238E27FC236}">
                    <a16:creationId xmlns:a16="http://schemas.microsoft.com/office/drawing/2014/main" id="{D8BA3F40-EE2E-4508-AA1E-F14196750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93" name="Text Box 179">
                <a:extLst>
                  <a:ext uri="{FF2B5EF4-FFF2-40B4-BE49-F238E27FC236}">
                    <a16:creationId xmlns:a16="http://schemas.microsoft.com/office/drawing/2014/main" id="{8DB2FFC9-5197-4B23-A255-112D23DF1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cwnd/2 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MSS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94" name="Line 180">
                <a:extLst>
                  <a:ext uri="{FF2B5EF4-FFF2-40B4-BE49-F238E27FC236}">
                    <a16:creationId xmlns:a16="http://schemas.microsoft.com/office/drawing/2014/main" id="{92E1BC70-E73E-42C3-88F7-413CA5283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6" name="Group 186">
              <a:extLst>
                <a:ext uri="{FF2B5EF4-FFF2-40B4-BE49-F238E27FC236}">
                  <a16:creationId xmlns:a16="http://schemas.microsoft.com/office/drawing/2014/main" id="{4F7E6BC1-5E15-4D10-B0C9-5503E9ED0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09" cy="527"/>
              <a:chOff x="2683" y="798"/>
              <a:chExt cx="1409" cy="527"/>
            </a:xfrm>
          </p:grpSpPr>
          <p:sp>
            <p:nvSpPr>
              <p:cNvPr id="89" name="Text Box 187">
                <a:extLst>
                  <a:ext uri="{FF2B5EF4-FFF2-40B4-BE49-F238E27FC236}">
                    <a16:creationId xmlns:a16="http://schemas.microsoft.com/office/drawing/2014/main" id="{8E27553A-45FD-45D6-AEC0-AE6AE9E64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0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cwnd+MSS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90" name="Line 188">
                <a:extLst>
                  <a:ext uri="{FF2B5EF4-FFF2-40B4-BE49-F238E27FC236}">
                    <a16:creationId xmlns:a16="http://schemas.microsoft.com/office/drawing/2014/main" id="{FC0EA94B-0CCF-4C23-8EA9-13F26DA6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Text Box 189">
                <a:extLst>
                  <a:ext uri="{FF2B5EF4-FFF2-40B4-BE49-F238E27FC236}">
                    <a16:creationId xmlns:a16="http://schemas.microsoft.com/office/drawing/2014/main" id="{E674D2BF-C778-4B4A-84A1-7650E54D73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new ACK</a:t>
                </a:r>
              </a:p>
            </p:txBody>
          </p:sp>
        </p:grpSp>
        <p:sp>
          <p:nvSpPr>
            <p:cNvPr id="77" name="Freeform 205">
              <a:extLst>
                <a:ext uri="{FF2B5EF4-FFF2-40B4-BE49-F238E27FC236}">
                  <a16:creationId xmlns:a16="http://schemas.microsoft.com/office/drawing/2014/main" id="{F7580DE8-A7C0-41E4-9CA9-9C4BCBA3C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206">
              <a:extLst>
                <a:ext uri="{FF2B5EF4-FFF2-40B4-BE49-F238E27FC236}">
                  <a16:creationId xmlns:a16="http://schemas.microsoft.com/office/drawing/2014/main" id="{F74DCC1C-2AF7-41C1-8C66-41A6E1F5C35B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9" name="Group 207">
              <a:extLst>
                <a:ext uri="{FF2B5EF4-FFF2-40B4-BE49-F238E27FC236}">
                  <a16:creationId xmlns:a16="http://schemas.microsoft.com/office/drawing/2014/main" id="{FFD855D6-C570-438A-AD3B-8524C42C8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86" name="Text Box 208">
                <a:extLst>
                  <a:ext uri="{FF2B5EF4-FFF2-40B4-BE49-F238E27FC236}">
                    <a16:creationId xmlns:a16="http://schemas.microsoft.com/office/drawing/2014/main" id="{B0AD7BCD-3816-4F55-8366-CAC467313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dupACKcount++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Line 209">
                <a:extLst>
                  <a:ext uri="{FF2B5EF4-FFF2-40B4-BE49-F238E27FC236}">
                    <a16:creationId xmlns:a16="http://schemas.microsoft.com/office/drawing/2014/main" id="{534B3173-6565-4E7C-9168-A4A209052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Text Box 210">
                <a:extLst>
                  <a:ext uri="{FF2B5EF4-FFF2-40B4-BE49-F238E27FC236}">
                    <a16:creationId xmlns:a16="http://schemas.microsoft.com/office/drawing/2014/main" id="{480FCBF4-16A1-4552-8B6C-76F2D596D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  <p:sp>
          <p:nvSpPr>
            <p:cNvPr id="80" name="Freeform 211">
              <a:extLst>
                <a:ext uri="{FF2B5EF4-FFF2-40B4-BE49-F238E27FC236}">
                  <a16:creationId xmlns:a16="http://schemas.microsoft.com/office/drawing/2014/main" id="{9953731A-F0F6-4DF8-8F4F-8E43F51813AD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Line 234">
              <a:extLst>
                <a:ext uri="{FF2B5EF4-FFF2-40B4-BE49-F238E27FC236}">
                  <a16:creationId xmlns:a16="http://schemas.microsoft.com/office/drawing/2014/main" id="{87633E82-B8B1-4E3D-A808-509DB5228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2" name="Group 235">
              <a:extLst>
                <a:ext uri="{FF2B5EF4-FFF2-40B4-BE49-F238E27FC236}">
                  <a16:creationId xmlns:a16="http://schemas.microsoft.com/office/drawing/2014/main" id="{B456A559-37C4-4619-AE4E-9831E523B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83" name="Text Box 236">
                <a:extLst>
                  <a:ext uri="{FF2B5EF4-FFF2-40B4-BE49-F238E27FC236}">
                    <a16:creationId xmlns:a16="http://schemas.microsoft.com/office/drawing/2014/main" id="{4EE730DD-25AC-4F2A-BA39-9409B54997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Symbol" panose="05050102010706020507" pitchFamily="18" charset="2"/>
                  </a:rPr>
                  <a:t>L</a:t>
                </a:r>
              </a:p>
            </p:txBody>
          </p:sp>
          <p:sp>
            <p:nvSpPr>
              <p:cNvPr id="84" name="Text Box 237">
                <a:extLst>
                  <a:ext uri="{FF2B5EF4-FFF2-40B4-BE49-F238E27FC236}">
                    <a16:creationId xmlns:a16="http://schemas.microsoft.com/office/drawing/2014/main" id="{340AB953-7384-452A-842D-7D3CFEA03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MSS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64 KB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85" name="Line 238">
                <a:extLst>
                  <a:ext uri="{FF2B5EF4-FFF2-40B4-BE49-F238E27FC236}">
                    <a16:creationId xmlns:a16="http://schemas.microsoft.com/office/drawing/2014/main" id="{16AAEF19-0C2B-4BA1-8120-A1BABA95D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97" name="Group 255">
            <a:extLst>
              <a:ext uri="{FF2B5EF4-FFF2-40B4-BE49-F238E27FC236}">
                <a16:creationId xmlns:a16="http://schemas.microsoft.com/office/drawing/2014/main" id="{882E96E1-4816-43A2-BB37-5B22A869C57D}"/>
              </a:ext>
            </a:extLst>
          </p:cNvPr>
          <p:cNvGrpSpPr>
            <a:grpSpLocks/>
          </p:cNvGrpSpPr>
          <p:nvPr/>
        </p:nvGrpSpPr>
        <p:grpSpPr bwMode="auto">
          <a:xfrm>
            <a:off x="804863" y="2922588"/>
            <a:ext cx="3167062" cy="1312862"/>
            <a:chOff x="509" y="1766"/>
            <a:chExt cx="1995" cy="827"/>
          </a:xfrm>
        </p:grpSpPr>
        <p:pic>
          <p:nvPicPr>
            <p:cNvPr id="98" name="Picture 252">
              <a:extLst>
                <a:ext uri="{FF2B5EF4-FFF2-40B4-BE49-F238E27FC236}">
                  <a16:creationId xmlns:a16="http://schemas.microsoft.com/office/drawing/2014/main" id="{484EE736-8279-497D-925A-BD6D3A21B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253">
              <a:extLst>
                <a:ext uri="{FF2B5EF4-FFF2-40B4-BE49-F238E27FC236}">
                  <a16:creationId xmlns:a16="http://schemas.microsoft.com/office/drawing/2014/main" id="{550F1F99-E375-422D-B98C-747D2483B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254">
              <a:extLst>
                <a:ext uri="{FF2B5EF4-FFF2-40B4-BE49-F238E27FC236}">
                  <a16:creationId xmlns:a16="http://schemas.microsoft.com/office/drawing/2014/main" id="{7169B4AF-4E5B-44B3-AA62-715B546B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1" name="Group 297">
            <a:extLst>
              <a:ext uri="{FF2B5EF4-FFF2-40B4-BE49-F238E27FC236}">
                <a16:creationId xmlns:a16="http://schemas.microsoft.com/office/drawing/2014/main" id="{F80ADC62-FEE0-4E51-B292-08C1FBC2B990}"/>
              </a:ext>
            </a:extLst>
          </p:cNvPr>
          <p:cNvGrpSpPr>
            <a:grpSpLocks/>
          </p:cNvGrpSpPr>
          <p:nvPr/>
        </p:nvGrpSpPr>
        <p:grpSpPr bwMode="auto">
          <a:xfrm>
            <a:off x="3502025" y="1149350"/>
            <a:ext cx="4333875" cy="3243263"/>
            <a:chOff x="2205" y="641"/>
            <a:chExt cx="2730" cy="2043"/>
          </a:xfrm>
        </p:grpSpPr>
        <p:grpSp>
          <p:nvGrpSpPr>
            <p:cNvPr id="102" name="Group 282">
              <a:extLst>
                <a:ext uri="{FF2B5EF4-FFF2-40B4-BE49-F238E27FC236}">
                  <a16:creationId xmlns:a16="http://schemas.microsoft.com/office/drawing/2014/main" id="{B7F0359B-748A-47A5-9D77-97F68AA45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13" name="Group 283">
                <a:extLst>
                  <a:ext uri="{FF2B5EF4-FFF2-40B4-BE49-F238E27FC236}">
                    <a16:creationId xmlns:a16="http://schemas.microsoft.com/office/drawing/2014/main" id="{A75BD428-F861-44FF-BE68-862DE02CD3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15" name="Picture 284">
                  <a:extLst>
                    <a:ext uri="{FF2B5EF4-FFF2-40B4-BE49-F238E27FC236}">
                      <a16:creationId xmlns:a16="http://schemas.microsoft.com/office/drawing/2014/main" id="{65F3FB34-7060-4720-AC03-663A1D9B47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6" name="Rectangle 285">
                  <a:extLst>
                    <a:ext uri="{FF2B5EF4-FFF2-40B4-BE49-F238E27FC236}">
                      <a16:creationId xmlns:a16="http://schemas.microsoft.com/office/drawing/2014/main" id="{B2396803-2396-4341-9DA9-738E941F7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4" name="Text Box 286">
                <a:extLst>
                  <a:ext uri="{FF2B5EF4-FFF2-40B4-BE49-F238E27FC236}">
                    <a16:creationId xmlns:a16="http://schemas.microsoft.com/office/drawing/2014/main" id="{A494DCD5-9E74-45E8-B46E-8A900A10E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New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ACK!</a:t>
                </a:r>
              </a:p>
            </p:txBody>
          </p:sp>
        </p:grpSp>
        <p:grpSp>
          <p:nvGrpSpPr>
            <p:cNvPr id="103" name="Group 287">
              <a:extLst>
                <a:ext uri="{FF2B5EF4-FFF2-40B4-BE49-F238E27FC236}">
                  <a16:creationId xmlns:a16="http://schemas.microsoft.com/office/drawing/2014/main" id="{80D49EE9-1EA5-4E92-A2A8-AD15D14B4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109" name="Group 288">
                <a:extLst>
                  <a:ext uri="{FF2B5EF4-FFF2-40B4-BE49-F238E27FC236}">
                    <a16:creationId xmlns:a16="http://schemas.microsoft.com/office/drawing/2014/main" id="{0BDE008E-A9C9-4C63-96D0-BD87D8F3F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11" name="Picture 289">
                  <a:extLst>
                    <a:ext uri="{FF2B5EF4-FFF2-40B4-BE49-F238E27FC236}">
                      <a16:creationId xmlns:a16="http://schemas.microsoft.com/office/drawing/2014/main" id="{4B344E9D-A1C1-4BBE-9B20-2EE375C5E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Rectangle 290">
                  <a:extLst>
                    <a:ext uri="{FF2B5EF4-FFF2-40B4-BE49-F238E27FC236}">
                      <a16:creationId xmlns:a16="http://schemas.microsoft.com/office/drawing/2014/main" id="{76EE9EA0-8B3C-42A7-A53B-53C8B2BC3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0" name="Text Box 291">
                <a:extLst>
                  <a:ext uri="{FF2B5EF4-FFF2-40B4-BE49-F238E27FC236}">
                    <a16:creationId xmlns:a16="http://schemas.microsoft.com/office/drawing/2014/main" id="{A37C2360-2902-4DE9-ADBC-A4112179D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New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ACK!</a:t>
                </a:r>
              </a:p>
            </p:txBody>
          </p:sp>
        </p:grpSp>
        <p:grpSp>
          <p:nvGrpSpPr>
            <p:cNvPr id="104" name="Group 292">
              <a:extLst>
                <a:ext uri="{FF2B5EF4-FFF2-40B4-BE49-F238E27FC236}">
                  <a16:creationId xmlns:a16="http://schemas.microsoft.com/office/drawing/2014/main" id="{EC45AF0C-FA94-49C6-AB00-300135ADE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105" name="Group 293">
                <a:extLst>
                  <a:ext uri="{FF2B5EF4-FFF2-40B4-BE49-F238E27FC236}">
                    <a16:creationId xmlns:a16="http://schemas.microsoft.com/office/drawing/2014/main" id="{9B2FE7BB-E53C-4AED-BB3C-2962A08D54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7" name="Picture 294">
                  <a:extLst>
                    <a:ext uri="{FF2B5EF4-FFF2-40B4-BE49-F238E27FC236}">
                      <a16:creationId xmlns:a16="http://schemas.microsoft.com/office/drawing/2014/main" id="{2EC5A2EA-A261-4F97-82D8-6169B1229D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" name="Rectangle 295">
                  <a:extLst>
                    <a:ext uri="{FF2B5EF4-FFF2-40B4-BE49-F238E27FC236}">
                      <a16:creationId xmlns:a16="http://schemas.microsoft.com/office/drawing/2014/main" id="{987BAFBD-66C9-4385-91B9-0D8C5BCBB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06" name="Text Box 296">
                <a:extLst>
                  <a:ext uri="{FF2B5EF4-FFF2-40B4-BE49-F238E27FC236}">
                    <a16:creationId xmlns:a16="http://schemas.microsoft.com/office/drawing/2014/main" id="{02520F83-7E87-43ED-AB9E-FA1BC2EAB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New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ACK!</a:t>
                </a:r>
              </a:p>
            </p:txBody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4EA9B49-732B-4353-A743-3C59B31BB22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8" name="Slide Number Placeholder 3">
            <a:extLst>
              <a:ext uri="{FF2B5EF4-FFF2-40B4-BE49-F238E27FC236}">
                <a16:creationId xmlns:a16="http://schemas.microsoft.com/office/drawing/2014/main" id="{B9BECC0A-64D4-49A0-A69B-56CE7CDC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1007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throughput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44B1A8CE-58C3-4495-BEC4-9A3997FB334A}"/>
              </a:ext>
            </a:extLst>
          </p:cNvPr>
          <p:cNvSpPr txBox="1">
            <a:spLocks noChangeArrowheads="1"/>
          </p:cNvSpPr>
          <p:nvPr/>
        </p:nvSpPr>
        <p:spPr>
          <a:xfrm>
            <a:off x="612775" y="1362075"/>
            <a:ext cx="826928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ea typeface="ＭＳ Ｐゴシック" charset="0"/>
              </a:rPr>
              <a:t>avg. TCP </a:t>
            </a:r>
            <a:r>
              <a:rPr lang="en-US" altLang="en-US" sz="2400" dirty="0" err="1">
                <a:ea typeface="ＭＳ Ｐゴシック" charset="0"/>
              </a:rPr>
              <a:t>thruput</a:t>
            </a:r>
            <a:r>
              <a:rPr lang="en-US" altLang="en-US" sz="2400" dirty="0">
                <a:ea typeface="ＭＳ Ｐゴシック" charset="0"/>
              </a:rPr>
              <a:t> as function of window size, RTT?</a:t>
            </a:r>
          </a:p>
          <a:p>
            <a:pPr lvl="1"/>
            <a:r>
              <a:rPr lang="en-US" altLang="en-US" dirty="0">
                <a:ea typeface="ＭＳ Ｐゴシック" charset="0"/>
              </a:rPr>
              <a:t>ignore slow start, assume always data to send</a:t>
            </a:r>
          </a:p>
          <a:p>
            <a:r>
              <a:rPr lang="en-US" altLang="en-US" sz="2400" dirty="0">
                <a:ea typeface="ＭＳ Ｐゴシック" charset="0"/>
              </a:rPr>
              <a:t>W: window size (measured in bytes) where loss occurs</a:t>
            </a:r>
          </a:p>
          <a:p>
            <a:pPr lvl="1"/>
            <a:r>
              <a:rPr lang="en-US" altLang="en-US" dirty="0">
                <a:ea typeface="ＭＳ Ｐゴシック" charset="0"/>
              </a:rPr>
              <a:t>avg. window size (# in-flight bytes) is ¾ W</a:t>
            </a:r>
          </a:p>
          <a:p>
            <a:pPr lvl="1"/>
            <a:r>
              <a:rPr lang="en-US" altLang="en-US" dirty="0">
                <a:ea typeface="ＭＳ Ｐゴシック" charset="0"/>
              </a:rPr>
              <a:t>avg. </a:t>
            </a:r>
            <a:r>
              <a:rPr lang="en-US" altLang="en-US" dirty="0" err="1">
                <a:ea typeface="ＭＳ Ｐゴシック" charset="0"/>
              </a:rPr>
              <a:t>thruput</a:t>
            </a:r>
            <a:r>
              <a:rPr lang="en-US" altLang="en-US" dirty="0">
                <a:ea typeface="ＭＳ Ｐゴシック" charset="0"/>
              </a:rPr>
              <a:t> is 3/4W per RTT</a:t>
            </a:r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9AE0E292-77C8-442B-B284-52A903E9A918}"/>
              </a:ext>
            </a:extLst>
          </p:cNvPr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CEA64DF7-5A9D-47BD-987F-8B372242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C0BF9373-5ED8-4DC0-BAC1-76898AA52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0A914EC7-0AD9-469A-A9B1-408E9998A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D2EEBA6C-2FBF-410D-850D-F9400689E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7DAB1AD9-6E2A-43CB-8DCD-1BC316CAE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" name="Text Box 33">
              <a:extLst>
                <a:ext uri="{FF2B5EF4-FFF2-40B4-BE49-F238E27FC236}">
                  <a16:creationId xmlns:a16="http://schemas.microsoft.com/office/drawing/2014/main" id="{B2C70CAB-BCBC-4B60-9AD3-7651B44D9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W</a:t>
              </a:r>
            </a:p>
          </p:txBody>
        </p:sp>
        <p:sp>
          <p:nvSpPr>
            <p:cNvPr id="20" name="Text Box 34">
              <a:extLst>
                <a:ext uri="{FF2B5EF4-FFF2-40B4-BE49-F238E27FC236}">
                  <a16:creationId xmlns:a16="http://schemas.microsoft.com/office/drawing/2014/main" id="{A2CEAC90-D526-475E-AC08-C36B4084B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W/2</a:t>
              </a:r>
            </a:p>
          </p:txBody>
        </p:sp>
      </p:grpSp>
      <p:grpSp>
        <p:nvGrpSpPr>
          <p:cNvPr id="21" name="Group 45">
            <a:extLst>
              <a:ext uri="{FF2B5EF4-FFF2-40B4-BE49-F238E27FC236}">
                <a16:creationId xmlns:a16="http://schemas.microsoft.com/office/drawing/2014/main" id="{887FE98A-7736-4D57-8DD0-59EA9B6FADAB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3440113"/>
            <a:ext cx="3795713" cy="620712"/>
            <a:chOff x="1722" y="2139"/>
            <a:chExt cx="2391" cy="391"/>
          </a:xfrm>
        </p:grpSpPr>
        <p:sp>
          <p:nvSpPr>
            <p:cNvPr id="22" name="Text Box 36">
              <a:extLst>
                <a:ext uri="{FF2B5EF4-FFF2-40B4-BE49-F238E27FC236}">
                  <a16:creationId xmlns:a16="http://schemas.microsoft.com/office/drawing/2014/main" id="{CB80AAB1-93BD-42DB-A9FA-F2D2330D0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Tahoma" panose="020B0604030504040204" pitchFamily="34" charset="0"/>
                </a:rPr>
                <a:t>avg TCP </a:t>
              </a:r>
              <a:r>
                <a:rPr lang="en-US" altLang="en-US" sz="1800" dirty="0" err="1">
                  <a:latin typeface="Tahoma" panose="020B0604030504040204" pitchFamily="34" charset="0"/>
                </a:rPr>
                <a:t>thruput</a:t>
              </a:r>
              <a:r>
                <a:rPr lang="en-US" altLang="en-US" sz="1800" dirty="0">
                  <a:latin typeface="Tahoma" panose="020B0604030504040204" pitchFamily="34" charset="0"/>
                </a:rPr>
                <a:t> = </a:t>
              </a:r>
            </a:p>
          </p:txBody>
        </p: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4D243394-AEC7-4092-9860-FDB47A3E3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24" name="Text Box 37">
                <a:extLst>
                  <a:ext uri="{FF2B5EF4-FFF2-40B4-BE49-F238E27FC236}">
                    <a16:creationId xmlns:a16="http://schemas.microsoft.com/office/drawing/2014/main" id="{DA641767-217A-487C-A2CF-84C7B61A8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25" name="Text Box 38">
                <a:extLst>
                  <a:ext uri="{FF2B5EF4-FFF2-40B4-BE49-F238E27FC236}">
                    <a16:creationId xmlns:a16="http://schemas.microsoft.com/office/drawing/2014/main" id="{09F6D878-A89C-4039-9C15-703A44990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6" name="Line 39">
                <a:extLst>
                  <a:ext uri="{FF2B5EF4-FFF2-40B4-BE49-F238E27FC236}">
                    <a16:creationId xmlns:a16="http://schemas.microsoft.com/office/drawing/2014/main" id="{7332615B-F958-453C-BC41-899D59542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" name="Text Box 40">
                <a:extLst>
                  <a:ext uri="{FF2B5EF4-FFF2-40B4-BE49-F238E27FC236}">
                    <a16:creationId xmlns:a16="http://schemas.microsoft.com/office/drawing/2014/main" id="{AB6BF42F-D179-4930-953C-C84D18F30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W</a:t>
                </a:r>
              </a:p>
            </p:txBody>
          </p:sp>
          <p:sp>
            <p:nvSpPr>
              <p:cNvPr id="28" name="Text Box 41">
                <a:extLst>
                  <a:ext uri="{FF2B5EF4-FFF2-40B4-BE49-F238E27FC236}">
                    <a16:creationId xmlns:a16="http://schemas.microsoft.com/office/drawing/2014/main" id="{0529F8D4-962B-459A-8C3D-C12F17564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RTT</a:t>
                </a:r>
              </a:p>
            </p:txBody>
          </p:sp>
          <p:sp>
            <p:nvSpPr>
              <p:cNvPr id="29" name="Line 42">
                <a:extLst>
                  <a:ext uri="{FF2B5EF4-FFF2-40B4-BE49-F238E27FC236}">
                    <a16:creationId xmlns:a16="http://schemas.microsoft.com/office/drawing/2014/main" id="{0B23B902-91AE-420E-97A1-D7BEE3654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0" name="Text Box 43">
                <a:extLst>
                  <a:ext uri="{FF2B5EF4-FFF2-40B4-BE49-F238E27FC236}">
                    <a16:creationId xmlns:a16="http://schemas.microsoft.com/office/drawing/2014/main" id="{BB0BC2BF-F479-4C3E-8FB2-512E0CDEE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ahoma" panose="020B0604030504040204" pitchFamily="34" charset="0"/>
                  </a:rPr>
                  <a:t>bytes/sec</a:t>
                </a:r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ABC1951-83A0-439E-825A-A0C74EDFD4D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F5D1A77C-4B10-47DE-8B17-8B7323AA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354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TCP Futures: TCP over 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long, fat pipes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F05B8CF-51D9-4FC4-B53F-7C3AD71549AA}"/>
              </a:ext>
            </a:extLst>
          </p:cNvPr>
          <p:cNvSpPr txBox="1">
            <a:spLocks noChangeArrowheads="1"/>
          </p:cNvSpPr>
          <p:nvPr/>
        </p:nvSpPr>
        <p:spPr>
          <a:xfrm>
            <a:off x="547687" y="1600200"/>
            <a:ext cx="870000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ea typeface="ＭＳ Ｐゴシック" charset="0"/>
              </a:rPr>
              <a:t>example: 1500 byte segments, 100ms RTT, want 10 Gbps throughput</a:t>
            </a:r>
          </a:p>
          <a:p>
            <a:r>
              <a:rPr lang="en-US" altLang="en-US" sz="2400" dirty="0">
                <a:ea typeface="ＭＳ Ｐゴシック" charset="0"/>
              </a:rPr>
              <a:t>requires W = 83,333 in-flight segments</a:t>
            </a:r>
          </a:p>
          <a:p>
            <a:r>
              <a:rPr lang="en-US" altLang="en-US" sz="2400" dirty="0">
                <a:ea typeface="ＭＳ Ｐゴシック" charset="0"/>
              </a:rPr>
              <a:t>throughput in terms of segment loss probability, L [Mathis 1997]:</a:t>
            </a:r>
            <a:br>
              <a:rPr lang="en-US" altLang="en-US" sz="2400" dirty="0">
                <a:ea typeface="ＭＳ Ｐゴシック" charset="0"/>
              </a:rPr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➜ </a:t>
            </a:r>
            <a:r>
              <a:rPr lang="en-US" altLang="en-US" dirty="0">
                <a:ea typeface="MS Mincho" panose="02020609040205080304" pitchFamily="49" charset="-128"/>
              </a:rPr>
              <a:t>to achieve 10 Gbps throughput, need a loss rate of </a:t>
            </a:r>
            <a:r>
              <a:rPr lang="en-US" altLang="en-US" dirty="0"/>
              <a:t>L = 2</a:t>
            </a:r>
            <a:r>
              <a:rPr lang="el-GR" altLang="en-US" dirty="0"/>
              <a:t>·</a:t>
            </a:r>
            <a:r>
              <a:rPr lang="en-US" altLang="en-US" dirty="0"/>
              <a:t>10</a:t>
            </a:r>
            <a:r>
              <a:rPr lang="en-US" altLang="en-US" baseline="30000" dirty="0"/>
              <a:t>-10  </a:t>
            </a:r>
            <a:r>
              <a:rPr lang="en-US" altLang="en-US" i="1" dirty="0">
                <a:solidFill>
                  <a:srgbClr val="FF0000"/>
                </a:solidFill>
              </a:rPr>
              <a:t> – a very small loss rate!</a:t>
            </a:r>
          </a:p>
          <a:p>
            <a:r>
              <a:rPr lang="en-US" altLang="en-US" sz="2400" dirty="0">
                <a:ea typeface="ＭＳ Ｐゴシック" charset="0"/>
              </a:rPr>
              <a:t>new versions of TCP for high-speed</a:t>
            </a:r>
          </a:p>
          <a:p>
            <a:endParaRPr lang="en-US" altLang="en-US" sz="2400" dirty="0"/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21975C74-EAC1-4813-AD0D-D5F76D105B7C}"/>
              </a:ext>
            </a:extLst>
          </p:cNvPr>
          <p:cNvGrpSpPr>
            <a:grpSpLocks/>
          </p:cNvGrpSpPr>
          <p:nvPr/>
        </p:nvGrpSpPr>
        <p:grpSpPr bwMode="auto">
          <a:xfrm>
            <a:off x="1947863" y="3462338"/>
            <a:ext cx="4160837" cy="962025"/>
            <a:chOff x="422" y="3400"/>
            <a:chExt cx="2621" cy="606"/>
          </a:xfrm>
        </p:grpSpPr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2572DCE3-F1D6-45F2-AFFF-771BB102A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TCP throughput = 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582DAB61-7097-4AAB-BB99-C3B9A2749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1.22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B00E3E-30BD-47C1-99F7-6C83E8B5C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7" name="Text Box 8">
                <a:extLst>
                  <a:ext uri="{FF2B5EF4-FFF2-40B4-BE49-F238E27FC236}">
                    <a16:creationId xmlns:a16="http://schemas.microsoft.com/office/drawing/2014/main" id="{4D6A8F25-5434-4637-8666-AE738A1C9A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5AEC8A0C-720C-47CB-938A-2EB6CC543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MSS</a:t>
                </a:r>
              </a:p>
            </p:txBody>
          </p:sp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DE8F0D1D-26F5-4582-850F-BDAB2B977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930C97C9-70B6-4309-9680-87E1E089E2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RTT</a:t>
                </a:r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F8BB2730-83E5-4361-ACC9-5FCDB061B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BB5F6379-D527-4637-BBDC-6A946C69F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L</a:t>
                </a: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19826-42ED-4413-8A18-7EF002B576D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9D74DCA2-09B3-4A94-8B68-510EC9D4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291986" y="544173"/>
            <a:ext cx="7999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FA267"/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Fairness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Line 68">
            <a:extLst>
              <a:ext uri="{FF2B5EF4-FFF2-40B4-BE49-F238E27FC236}">
                <a16:creationId xmlns:a16="http://schemas.microsoft.com/office/drawing/2014/main" id="{4402E0AB-CBDC-44F5-9C90-2E870D846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11" name="Group 59">
            <a:extLst>
              <a:ext uri="{FF2B5EF4-FFF2-40B4-BE49-F238E27FC236}">
                <a16:creationId xmlns:a16="http://schemas.microsoft.com/office/drawing/2014/main" id="{D3A3ADB8-0483-46EC-B2C7-23678189B8EA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12" name="Oval 407">
              <a:extLst>
                <a:ext uri="{FF2B5EF4-FFF2-40B4-BE49-F238E27FC236}">
                  <a16:creationId xmlns:a16="http://schemas.microsoft.com/office/drawing/2014/main" id="{9E0384DA-86DB-4125-BE52-755F694A2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410">
              <a:extLst>
                <a:ext uri="{FF2B5EF4-FFF2-40B4-BE49-F238E27FC236}">
                  <a16:creationId xmlns:a16="http://schemas.microsoft.com/office/drawing/2014/main" id="{3CDD8D30-0495-4102-BCF7-E6978421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" name="Oval 411">
              <a:extLst>
                <a:ext uri="{FF2B5EF4-FFF2-40B4-BE49-F238E27FC236}">
                  <a16:creationId xmlns:a16="http://schemas.microsoft.com/office/drawing/2014/main" id="{0C60A22F-40E5-4A14-A863-D1126E100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63">
              <a:extLst>
                <a:ext uri="{FF2B5EF4-FFF2-40B4-BE49-F238E27FC236}">
                  <a16:creationId xmlns:a16="http://schemas.microsoft.com/office/drawing/2014/main" id="{D0177473-E704-4523-BC77-8017E199F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8" name="Freeform 64">
                <a:extLst>
                  <a:ext uri="{FF2B5EF4-FFF2-40B4-BE49-F238E27FC236}">
                    <a16:creationId xmlns:a16="http://schemas.microsoft.com/office/drawing/2014/main" id="{B61996F3-C5BF-4D1E-840B-521A90A51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Freeform 65">
                <a:extLst>
                  <a:ext uri="{FF2B5EF4-FFF2-40B4-BE49-F238E27FC236}">
                    <a16:creationId xmlns:a16="http://schemas.microsoft.com/office/drawing/2014/main" id="{0756AD7D-576D-4430-A94A-0ADA0991C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6" name="Line 66">
              <a:extLst>
                <a:ext uri="{FF2B5EF4-FFF2-40B4-BE49-F238E27FC236}">
                  <a16:creationId xmlns:a16="http://schemas.microsoft.com/office/drawing/2014/main" id="{A720A47D-3E6E-4019-83BF-FA5AC1EF3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67">
              <a:extLst>
                <a:ext uri="{FF2B5EF4-FFF2-40B4-BE49-F238E27FC236}">
                  <a16:creationId xmlns:a16="http://schemas.microsoft.com/office/drawing/2014/main" id="{53F2FC8F-9C36-4BE1-9ED2-76C88C19E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52633AAE-8337-4B4C-B1CB-774A55B30690}"/>
              </a:ext>
            </a:extLst>
          </p:cNvPr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21" name="Oval 407">
              <a:extLst>
                <a:ext uri="{FF2B5EF4-FFF2-40B4-BE49-F238E27FC236}">
                  <a16:creationId xmlns:a16="http://schemas.microsoft.com/office/drawing/2014/main" id="{10443BCC-3ACE-40DF-BC9D-F4BC8852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410">
              <a:extLst>
                <a:ext uri="{FF2B5EF4-FFF2-40B4-BE49-F238E27FC236}">
                  <a16:creationId xmlns:a16="http://schemas.microsoft.com/office/drawing/2014/main" id="{12B28DCF-890C-4C7C-A883-41716470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Oval 411">
              <a:extLst>
                <a:ext uri="{FF2B5EF4-FFF2-40B4-BE49-F238E27FC236}">
                  <a16:creationId xmlns:a16="http://schemas.microsoft.com/office/drawing/2014/main" id="{125C2158-7A8F-4F56-A044-B9C010F7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54">
              <a:extLst>
                <a:ext uri="{FF2B5EF4-FFF2-40B4-BE49-F238E27FC236}">
                  <a16:creationId xmlns:a16="http://schemas.microsoft.com/office/drawing/2014/main" id="{50EBAA04-8576-4577-9836-240655A33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7" name="Freeform 55">
                <a:extLst>
                  <a:ext uri="{FF2B5EF4-FFF2-40B4-BE49-F238E27FC236}">
                    <a16:creationId xmlns:a16="http://schemas.microsoft.com/office/drawing/2014/main" id="{E5291B79-DC60-4334-A916-02E127F72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56">
                <a:extLst>
                  <a:ext uri="{FF2B5EF4-FFF2-40B4-BE49-F238E27FC236}">
                    <a16:creationId xmlns:a16="http://schemas.microsoft.com/office/drawing/2014/main" id="{42BA40A3-9283-4221-AA6F-1FBA81EF5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" name="Line 57">
              <a:extLst>
                <a:ext uri="{FF2B5EF4-FFF2-40B4-BE49-F238E27FC236}">
                  <a16:creationId xmlns:a16="http://schemas.microsoft.com/office/drawing/2014/main" id="{D5007D43-25E3-44DB-B81B-A880B8730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58">
              <a:extLst>
                <a:ext uri="{FF2B5EF4-FFF2-40B4-BE49-F238E27FC236}">
                  <a16:creationId xmlns:a16="http://schemas.microsoft.com/office/drawing/2014/main" id="{543F3D6B-E4C9-41A7-9858-048FE5D52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" name="Rectangle 4">
            <a:extLst>
              <a:ext uri="{FF2B5EF4-FFF2-40B4-BE49-F238E27FC236}">
                <a16:creationId xmlns:a16="http://schemas.microsoft.com/office/drawing/2014/main" id="{3C00199D-5030-466A-A67F-E21E4F9C8028}"/>
              </a:ext>
            </a:extLst>
          </p:cNvPr>
          <p:cNvSpPr txBox="1">
            <a:spLocks noChangeArrowheads="1"/>
          </p:cNvSpPr>
          <p:nvPr/>
        </p:nvSpPr>
        <p:spPr>
          <a:xfrm>
            <a:off x="544513" y="1412875"/>
            <a:ext cx="7620000" cy="936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fairness goal:</a:t>
            </a:r>
            <a:r>
              <a:rPr lang="en-US" sz="2400" dirty="0">
                <a:ea typeface="ＭＳ Ｐゴシック" charset="0"/>
              </a:rPr>
              <a:t> if K TCP sessions share same bottleneck link of bandwidth R, each should have average rate of R/K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13B7383-AA78-48C1-8418-CB0A3469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689136D4-2096-46A5-A7A5-E1CCD4936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F9C7E1CE-0009-41B8-BBC3-CDCD1E8AC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3515B63B-6A4E-4862-8A1E-6810A1B56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TCP connection 1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id="{A0DC67BD-09DB-4D38-BD22-E0813383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bottleneck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router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capacity R</a:t>
            </a:r>
          </a:p>
        </p:txBody>
      </p:sp>
      <p:sp>
        <p:nvSpPr>
          <p:cNvPr id="35" name="Freeform 40">
            <a:extLst>
              <a:ext uri="{FF2B5EF4-FFF2-40B4-BE49-F238E27FC236}">
                <a16:creationId xmlns:a16="http://schemas.microsoft.com/office/drawing/2014/main" id="{4A305950-1E73-4575-8F02-CB7A35CD4ADD}"/>
              </a:ext>
            </a:extLst>
          </p:cNvPr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6 w 2412"/>
              <a:gd name="T3" fmla="*/ 2147483646 h 453"/>
              <a:gd name="T4" fmla="*/ 2147483646 w 2412"/>
              <a:gd name="T5" fmla="*/ 2147483646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Rectangle 41">
            <a:extLst>
              <a:ext uri="{FF2B5EF4-FFF2-40B4-BE49-F238E27FC236}">
                <a16:creationId xmlns:a16="http://schemas.microsoft.com/office/drawing/2014/main" id="{F7E1D6DE-5319-469A-8170-C5455063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" name="Freeform 42">
            <a:extLst>
              <a:ext uri="{FF2B5EF4-FFF2-40B4-BE49-F238E27FC236}">
                <a16:creationId xmlns:a16="http://schemas.microsoft.com/office/drawing/2014/main" id="{E2597557-FA49-419B-986C-8A684840007B}"/>
              </a:ext>
            </a:extLst>
          </p:cNvPr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6 h 453"/>
              <a:gd name="T2" fmla="*/ 2147483646 w 2412"/>
              <a:gd name="T3" fmla="*/ 2147483646 h 453"/>
              <a:gd name="T4" fmla="*/ 2147483646 w 2412"/>
              <a:gd name="T5" fmla="*/ 2147483646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F17ED69E-BBCD-4736-B2EC-CE5E5154A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TCP connection 2</a:t>
            </a:r>
          </a:p>
        </p:txBody>
      </p:sp>
      <p:grpSp>
        <p:nvGrpSpPr>
          <p:cNvPr id="41" name="Group 69">
            <a:extLst>
              <a:ext uri="{FF2B5EF4-FFF2-40B4-BE49-F238E27FC236}">
                <a16:creationId xmlns:a16="http://schemas.microsoft.com/office/drawing/2014/main" id="{ABC4C520-CC77-4AAE-854D-184BB6D40EA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42" name="Picture 70" descr="desktop_computer_stylized_medium">
              <a:extLst>
                <a:ext uri="{FF2B5EF4-FFF2-40B4-BE49-F238E27FC236}">
                  <a16:creationId xmlns:a16="http://schemas.microsoft.com/office/drawing/2014/main" id="{CA95790C-B970-4A33-8036-62A464904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61AC8B64-991D-4F96-8D90-058E58C9ED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4" name="Group 72">
            <a:extLst>
              <a:ext uri="{FF2B5EF4-FFF2-40B4-BE49-F238E27FC236}">
                <a16:creationId xmlns:a16="http://schemas.microsoft.com/office/drawing/2014/main" id="{236EDEEC-7DA7-4B48-8CCE-5885B13BB63C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45" name="Picture 73" descr="desktop_computer_stylized_medium">
              <a:extLst>
                <a:ext uri="{FF2B5EF4-FFF2-40B4-BE49-F238E27FC236}">
                  <a16:creationId xmlns:a16="http://schemas.microsoft.com/office/drawing/2014/main" id="{FB5944A0-1CE1-4707-AADC-4AD12647D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Freeform 74">
              <a:extLst>
                <a:ext uri="{FF2B5EF4-FFF2-40B4-BE49-F238E27FC236}">
                  <a16:creationId xmlns:a16="http://schemas.microsoft.com/office/drawing/2014/main" id="{3F98D4FC-01FD-41A5-AF13-F0659F0C5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DE1166C-DD6F-4797-B91C-A3323D9955C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A7B164C2-4275-437A-9EB5-88B1E042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7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25105" y="63883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Why is TCP fair?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BA84888A-11A2-4F3E-A1FA-D10FB5B5EEE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00175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two competing sessions: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additive increase gives slope of 1, as throughout increases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multiplicative decrease decreases throughput proportionally </a:t>
            </a: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0A0CF488-94CD-4F09-88D3-AC62130C5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349474EF-754A-4B7F-A93E-9FF8220B00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053A0F1A-5DB6-4455-84A8-B7266B749B3E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518A0491-1308-430D-8FD0-26D21683D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483A336-19AF-4BA1-893A-8D4E4C961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1CF8DD48-0B3D-45C3-A4D9-141FD0A7F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273F189B-A3F4-4034-9C1A-3B932EDC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equal bandwidth share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310BC1F5-3552-41C5-83B5-39C01E955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Connection 1 throughput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727922F7-A707-4A69-B01F-FB3B34963983}"/>
              </a:ext>
            </a:extLst>
          </p:cNvPr>
          <p:cNvSpPr txBox="1">
            <a:spLocks noChangeArrowheads="1"/>
          </p:cNvSpPr>
          <p:nvPr/>
        </p:nvSpPr>
        <p:spPr bwMode="auto">
          <a:xfrm rot="16203358">
            <a:off x="424656" y="4396582"/>
            <a:ext cx="3546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Connection 2 throughput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13AD6E92-9EAD-4661-A455-C930ADC1C550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E5CE5B13-9052-4C5B-AF61-6CB8BCDD6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congestion avoidance: additive increase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77457780-0E13-4DE2-ACFB-3E0B25007C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7565FFC4-91B2-4D46-A855-002C57D77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4432300"/>
            <a:ext cx="346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loss: decrease window by factor of 2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FAF02AF2-97BC-49E0-90B8-DDBC71F5EC59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86252013-44BD-4BE3-83A3-B916C8EAB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congestion avoidance: additive increase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3DBB2BF9-FDDE-4613-AE66-81FEF538D4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98798A88-2259-4A2C-B7CF-006F99F04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3984625"/>
            <a:ext cx="346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loss: decrease window by factor of 2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48FDC804-3634-431D-BFB6-B63A8FD9D8D3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22">
            <a:extLst>
              <a:ext uri="{FF2B5EF4-FFF2-40B4-BE49-F238E27FC236}">
                <a16:creationId xmlns:a16="http://schemas.microsoft.com/office/drawing/2014/main" id="{1D119E64-F5E6-4345-AC76-6C08471D41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B640B954-DCBB-45B5-B22A-68EBB780FB4F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E38088-406E-4E27-AC77-7DB6E30691E3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C634A6C8-E3AD-402A-A898-DD5F76F1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6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5" grpId="0" autoUpdateAnimBg="0"/>
      <p:bldP spid="27" grpId="0" autoUpdateAnimBg="0"/>
      <p:bldP spid="2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69900" y="62809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Fairness (more)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28DB8898-0CC3-465F-8748-3CE1B21529DB}"/>
              </a:ext>
            </a:extLst>
          </p:cNvPr>
          <p:cNvSpPr txBox="1">
            <a:spLocks noChangeArrowheads="1"/>
          </p:cNvSpPr>
          <p:nvPr/>
        </p:nvSpPr>
        <p:spPr>
          <a:xfrm>
            <a:off x="469900" y="1219200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Fairness and UDP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multimedia apps often do not use TCP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do not want rate throttled by congestion control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instead use UDP: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 audio/video at constant rate, tolerate packet loss</a:t>
            </a: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CEA9667-7A71-4C8A-A02E-BFB311FDA06E}"/>
              </a:ext>
            </a:extLst>
          </p:cNvPr>
          <p:cNvSpPr txBox="1">
            <a:spLocks noChangeArrowheads="1"/>
          </p:cNvSpPr>
          <p:nvPr/>
        </p:nvSpPr>
        <p:spPr>
          <a:xfrm>
            <a:off x="4587875" y="1223963"/>
            <a:ext cx="402907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Fairness, parallel TCP connections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application can open multiple parallel connections between two hosts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web browsers do this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e.g., link of rate R with 9 existing connections: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new app asks for 1 TCP, gets rate R/10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new app asks for 11 TCPs, gets R/2 </a:t>
            </a: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73124-C01B-4252-8663-CDB7139742E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AD459CC-5DFB-4FC1-8108-2EA924FB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30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2834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Explicit Congestion Notification (ECN)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BC7C8B3B-4C80-4399-9DFD-158FCE72919F}"/>
              </a:ext>
            </a:extLst>
          </p:cNvPr>
          <p:cNvSpPr txBox="1">
            <a:spLocks noChangeArrowheads="1"/>
          </p:cNvSpPr>
          <p:nvPr/>
        </p:nvSpPr>
        <p:spPr>
          <a:xfrm>
            <a:off x="544513" y="1309688"/>
            <a:ext cx="7620000" cy="219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network-assisted congestion control: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two bits in IP header (</a:t>
            </a:r>
            <a:r>
              <a:rPr lang="en-US" sz="2400" dirty="0" err="1">
                <a:ea typeface="ＭＳ Ｐゴシック" charset="0"/>
              </a:rPr>
              <a:t>ToS</a:t>
            </a:r>
            <a:r>
              <a:rPr lang="en-US" sz="2400" dirty="0">
                <a:ea typeface="ＭＳ Ｐゴシック" charset="0"/>
              </a:rPr>
              <a:t> field) marked by network router to indicate congestion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congestion indication carried to receiving host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receiver (seeing congestion indication in IP datagram) ) sets ECE bit on receiver-to-sender ACK segment to notify sender of congestion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CB4B818-B581-4E53-8A70-427A5E7C8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4090988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  <a:endParaRPr lang="en-US" altLang="en-US" sz="2000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8D166813-F207-4E4A-8D23-F2A11E8AC580}"/>
              </a:ext>
            </a:extLst>
          </p:cNvPr>
          <p:cNvSpPr>
            <a:spLocks/>
          </p:cNvSpPr>
          <p:nvPr/>
        </p:nvSpPr>
        <p:spPr bwMode="auto">
          <a:xfrm flipH="1">
            <a:off x="855663" y="4383088"/>
            <a:ext cx="369887" cy="1368425"/>
          </a:xfrm>
          <a:custGeom>
            <a:avLst/>
            <a:gdLst>
              <a:gd name="T0" fmla="*/ 2147483646 w 12213"/>
              <a:gd name="T1" fmla="*/ 2147483646 h 10000"/>
              <a:gd name="T2" fmla="*/ 0 w 12213"/>
              <a:gd name="T3" fmla="*/ 0 h 10000"/>
              <a:gd name="T4" fmla="*/ 0 w 12213"/>
              <a:gd name="T5" fmla="*/ 2147483646 h 10000"/>
              <a:gd name="T6" fmla="*/ 2147483646 w 12213"/>
              <a:gd name="T7" fmla="*/ 2147483646 h 10000"/>
              <a:gd name="T8" fmla="*/ 2147483646 w 12213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EC4D586F-2F03-4680-A756-CEC77D275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4381500"/>
            <a:ext cx="1076325" cy="13493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097DDEB5-A9BE-491E-9E46-DCEDA8B22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46588"/>
            <a:ext cx="1066800" cy="1231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90489D4E-1161-4903-9BAE-4FCBED83A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4724400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8FD64C5-103B-4AE0-B8CC-7DB0C4D2D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4414838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application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network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link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physical</a:t>
            </a:r>
          </a:p>
        </p:txBody>
      </p:sp>
      <p:grpSp>
        <p:nvGrpSpPr>
          <p:cNvPr id="19" name="Group 190">
            <a:extLst>
              <a:ext uri="{FF2B5EF4-FFF2-40B4-BE49-F238E27FC236}">
                <a16:creationId xmlns:a16="http://schemas.microsoft.com/office/drawing/2014/main" id="{2A8FFB57-3A8D-4DD9-A56B-1B864C1BC1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5463" y="4921250"/>
            <a:ext cx="673100" cy="701675"/>
            <a:chOff x="-44" y="1473"/>
            <a:chExt cx="981" cy="1105"/>
          </a:xfrm>
        </p:grpSpPr>
        <p:pic>
          <p:nvPicPr>
            <p:cNvPr id="20" name="Picture 191" descr="desktop_computer_stylized_medium">
              <a:extLst>
                <a:ext uri="{FF2B5EF4-FFF2-40B4-BE49-F238E27FC236}">
                  <a16:creationId xmlns:a16="http://schemas.microsoft.com/office/drawing/2014/main" id="{0F412941-F3AD-4FE8-98AA-EF625818F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192">
              <a:extLst>
                <a:ext uri="{FF2B5EF4-FFF2-40B4-BE49-F238E27FC236}">
                  <a16:creationId xmlns:a16="http://schemas.microsoft.com/office/drawing/2014/main" id="{3650C03B-5A97-4503-9962-7874E982E5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2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2" name="Line 25">
            <a:extLst>
              <a:ext uri="{FF2B5EF4-FFF2-40B4-BE49-F238E27FC236}">
                <a16:creationId xmlns:a16="http://schemas.microsoft.com/office/drawing/2014/main" id="{B1C2958B-F9D4-4D66-BBC2-E6C3F9A59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3800" y="4953000"/>
            <a:ext cx="105886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8CFC1E04-26AD-4EB4-8170-726676143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563" y="5181600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658F1E50-0EEB-449F-83E6-2C940957E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421313"/>
            <a:ext cx="10604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98F0BDDB-F330-48B2-9461-B4E13D75A1B3}"/>
              </a:ext>
            </a:extLst>
          </p:cNvPr>
          <p:cNvGrpSpPr>
            <a:grpSpLocks/>
          </p:cNvGrpSpPr>
          <p:nvPr/>
        </p:nvGrpSpPr>
        <p:grpSpPr bwMode="auto">
          <a:xfrm>
            <a:off x="6169025" y="4102100"/>
            <a:ext cx="2047875" cy="1657350"/>
            <a:chOff x="4882752" y="4007261"/>
            <a:chExt cx="2046816" cy="1656589"/>
          </a:xfrm>
        </p:grpSpPr>
        <p:sp>
          <p:nvSpPr>
            <p:cNvPr id="26" name="Text Box 54">
              <a:extLst>
                <a:ext uri="{FF2B5EF4-FFF2-40B4-BE49-F238E27FC236}">
                  <a16:creationId xmlns:a16="http://schemas.microsoft.com/office/drawing/2014/main" id="{CB58A1ED-5B7F-48E6-9CE3-1CEDC345A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Arial" panose="020B0604020202020204" pitchFamily="34" charset="0"/>
                </a:rPr>
                <a:t>destination</a:t>
              </a:r>
              <a:endParaRPr lang="en-US" altLang="en-US" sz="2000" i="1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7" name="Group 2">
              <a:extLst>
                <a:ext uri="{FF2B5EF4-FFF2-40B4-BE49-F238E27FC236}">
                  <a16:creationId xmlns:a16="http://schemas.microsoft.com/office/drawing/2014/main" id="{B2AC8F0A-96F0-4F28-A14C-C732DFC30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6877" y="4293078"/>
              <a:ext cx="2002691" cy="1370772"/>
              <a:chOff x="1305321" y="4687783"/>
              <a:chExt cx="2002691" cy="1370772"/>
            </a:xfrm>
          </p:grpSpPr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BBEEE895-F298-4640-BDD9-47CB51C4B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639" y="4689320"/>
                <a:ext cx="302067" cy="1369235"/>
              </a:xfrm>
              <a:custGeom>
                <a:avLst/>
                <a:gdLst>
                  <a:gd name="T0" fmla="*/ 2147483646 w 267"/>
                  <a:gd name="T1" fmla="*/ 2147483646 h 1186"/>
                  <a:gd name="T2" fmla="*/ 0 w 267"/>
                  <a:gd name="T3" fmla="*/ 0 h 1186"/>
                  <a:gd name="T4" fmla="*/ 0 w 267"/>
                  <a:gd name="T5" fmla="*/ 2147483646 h 1186"/>
                  <a:gd name="T6" fmla="*/ 2147483646 w 267"/>
                  <a:gd name="T7" fmla="*/ 2147483646 h 1186"/>
                  <a:gd name="T8" fmla="*/ 2147483646 w 267"/>
                  <a:gd name="T9" fmla="*/ 2147483646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Rectangle 23">
                <a:extLst>
                  <a:ext uri="{FF2B5EF4-FFF2-40B4-BE49-F238E27FC236}">
                    <a16:creationId xmlns:a16="http://schemas.microsoft.com/office/drawing/2014/main" id="{16ACCEA6-B372-4E44-A0D9-5140437D4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170" y="4687783"/>
                <a:ext cx="1076676" cy="135037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Rectangle 24">
                <a:extLst>
                  <a:ext uri="{FF2B5EF4-FFF2-40B4-BE49-F238E27FC236}">
                    <a16:creationId xmlns:a16="http://schemas.microsoft.com/office/drawing/2014/main" id="{A18F886F-50E8-4AA1-B588-1FEE72A25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Line 25">
                <a:extLst>
                  <a:ext uri="{FF2B5EF4-FFF2-40B4-BE49-F238E27FC236}">
                    <a16:creationId xmlns:a16="http://schemas.microsoft.com/office/drawing/2014/main" id="{2BBB39AB-B1E2-4966-BC77-2B8E76CC3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202D1176-9B0D-478A-8F7B-C3C9A9431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22494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application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transport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network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link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physical</a:t>
                </a:r>
              </a:p>
            </p:txBody>
          </p:sp>
          <p:grpSp>
            <p:nvGrpSpPr>
              <p:cNvPr id="33" name="Group 190">
                <a:extLst>
                  <a:ext uri="{FF2B5EF4-FFF2-40B4-BE49-F238E27FC236}">
                    <a16:creationId xmlns:a16="http://schemas.microsoft.com/office/drawing/2014/main" id="{FD9E8534-A565-4FA4-B736-E0C06E985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37" name="Picture 191" descr="desktop_computer_stylized_medium">
                  <a:extLst>
                    <a:ext uri="{FF2B5EF4-FFF2-40B4-BE49-F238E27FC236}">
                      <a16:creationId xmlns:a16="http://schemas.microsoft.com/office/drawing/2014/main" id="{45DAA7F4-91C8-4BAB-B23F-79381B05B4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8" name="Freeform 192">
                  <a:extLst>
                    <a:ext uri="{FF2B5EF4-FFF2-40B4-BE49-F238E27FC236}">
                      <a16:creationId xmlns:a16="http://schemas.microsoft.com/office/drawing/2014/main" id="{7CE3A93D-F382-4EFF-A48D-A60401604B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8127 w 356"/>
                    <a:gd name="T3" fmla="*/ 4362 h 368"/>
                    <a:gd name="T4" fmla="*/ 68956 w 356"/>
                    <a:gd name="T5" fmla="*/ 90881 h 368"/>
                    <a:gd name="T6" fmla="*/ 15197 w 356"/>
                    <a:gd name="T7" fmla="*/ 11365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sp>
            <p:nvSpPr>
              <p:cNvPr id="34" name="Line 25">
                <a:extLst>
                  <a:ext uri="{FF2B5EF4-FFF2-40B4-BE49-F238E27FC236}">
                    <a16:creationId xmlns:a16="http://schemas.microsoft.com/office/drawing/2014/main" id="{82DCE457-1ED2-48A1-B8D5-3031678B1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" name="Line 25">
                <a:extLst>
                  <a:ext uri="{FF2B5EF4-FFF2-40B4-BE49-F238E27FC236}">
                    <a16:creationId xmlns:a16="http://schemas.microsoft.com/office/drawing/2014/main" id="{F067FFE9-5A16-4C9D-BC01-FEC231029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" name="Line 25">
                <a:extLst>
                  <a:ext uri="{FF2B5EF4-FFF2-40B4-BE49-F238E27FC236}">
                    <a16:creationId xmlns:a16="http://schemas.microsoft.com/office/drawing/2014/main" id="{22C3F2B9-A6C7-448B-A6AB-0A99A1D4C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9" name="Freeform 2">
            <a:extLst>
              <a:ext uri="{FF2B5EF4-FFF2-40B4-BE49-F238E27FC236}">
                <a16:creationId xmlns:a16="http://schemas.microsoft.com/office/drawing/2014/main" id="{D2D21151-A793-460B-BEF9-FE693C09BF9E}"/>
              </a:ext>
            </a:extLst>
          </p:cNvPr>
          <p:cNvSpPr>
            <a:spLocks/>
          </p:cNvSpPr>
          <p:nvPr/>
        </p:nvSpPr>
        <p:spPr bwMode="auto">
          <a:xfrm>
            <a:off x="2730500" y="5227638"/>
            <a:ext cx="2849563" cy="1481137"/>
          </a:xfrm>
          <a:custGeom>
            <a:avLst/>
            <a:gdLst>
              <a:gd name="T0" fmla="*/ 2147483646 w 1794"/>
              <a:gd name="T1" fmla="*/ 2147483646 h 933"/>
              <a:gd name="T2" fmla="*/ 2147483646 w 1794"/>
              <a:gd name="T3" fmla="*/ 2147483646 h 933"/>
              <a:gd name="T4" fmla="*/ 2147483646 w 1794"/>
              <a:gd name="T5" fmla="*/ 2147483646 h 933"/>
              <a:gd name="T6" fmla="*/ 2147483646 w 1794"/>
              <a:gd name="T7" fmla="*/ 2147483646 h 933"/>
              <a:gd name="T8" fmla="*/ 2147483646 w 1794"/>
              <a:gd name="T9" fmla="*/ 2147483646 h 933"/>
              <a:gd name="T10" fmla="*/ 2147483646 w 1794"/>
              <a:gd name="T11" fmla="*/ 2147483646 h 933"/>
              <a:gd name="T12" fmla="*/ 2147483646 w 1794"/>
              <a:gd name="T13" fmla="*/ 2147483646 h 933"/>
              <a:gd name="T14" fmla="*/ 2147483646 w 1794"/>
              <a:gd name="T15" fmla="*/ 2147483646 h 933"/>
              <a:gd name="T16" fmla="*/ 2147483646 w 1794"/>
              <a:gd name="T17" fmla="*/ 2147483646 h 933"/>
              <a:gd name="T18" fmla="*/ 2147483646 w 1794"/>
              <a:gd name="T19" fmla="*/ 2147483646 h 933"/>
              <a:gd name="T20" fmla="*/ 2147483646 w 1794"/>
              <a:gd name="T21" fmla="*/ 2147483646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FEF29451-0195-4BA5-9EC3-254DBBBAC41C}"/>
              </a:ext>
            </a:extLst>
          </p:cNvPr>
          <p:cNvSpPr>
            <a:spLocks/>
          </p:cNvSpPr>
          <p:nvPr/>
        </p:nvSpPr>
        <p:spPr bwMode="auto">
          <a:xfrm>
            <a:off x="3368675" y="5530850"/>
            <a:ext cx="542925" cy="295275"/>
          </a:xfrm>
          <a:custGeom>
            <a:avLst/>
            <a:gdLst>
              <a:gd name="T0" fmla="*/ 0 w 342"/>
              <a:gd name="T1" fmla="*/ 2147483646 h 186"/>
              <a:gd name="T2" fmla="*/ 2147483646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1" name="Group 7">
            <a:extLst>
              <a:ext uri="{FF2B5EF4-FFF2-40B4-BE49-F238E27FC236}">
                <a16:creationId xmlns:a16="http://schemas.microsoft.com/office/drawing/2014/main" id="{D50127CE-2386-40BD-B104-B4AE675F1ED1}"/>
              </a:ext>
            </a:extLst>
          </p:cNvPr>
          <p:cNvGrpSpPr>
            <a:grpSpLocks/>
          </p:cNvGrpSpPr>
          <p:nvPr/>
        </p:nvGrpSpPr>
        <p:grpSpPr bwMode="auto">
          <a:xfrm>
            <a:off x="2874963" y="5705475"/>
            <a:ext cx="501650" cy="233363"/>
            <a:chOff x="3600" y="219"/>
            <a:chExt cx="360" cy="175"/>
          </a:xfrm>
        </p:grpSpPr>
        <p:sp>
          <p:nvSpPr>
            <p:cNvPr id="42" name="Oval 8">
              <a:extLst>
                <a:ext uri="{FF2B5EF4-FFF2-40B4-BE49-F238E27FC236}">
                  <a16:creationId xmlns:a16="http://schemas.microsoft.com/office/drawing/2014/main" id="{B30E4482-F5F7-4595-8AE4-B5004CD7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id="{BA448FB0-083B-416D-8574-07FAEBE7D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id="{3E61EB0A-0D4E-4A26-8332-ACEED5F00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Rectangle 11">
              <a:extLst>
                <a:ext uri="{FF2B5EF4-FFF2-40B4-BE49-F238E27FC236}">
                  <a16:creationId xmlns:a16="http://schemas.microsoft.com/office/drawing/2014/main" id="{3C3DDA97-6EF8-4A3D-8A01-7E05A4850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A2DD1628-BA08-418D-A9A0-2B9FDB7A3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19"/>
              <a:ext cx="354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47" name="Group 13">
              <a:extLst>
                <a:ext uri="{FF2B5EF4-FFF2-40B4-BE49-F238E27FC236}">
                  <a16:creationId xmlns:a16="http://schemas.microsoft.com/office/drawing/2014/main" id="{ACFE330F-6E13-47D8-88CB-6810C079A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" name="Line 14">
                <a:extLst>
                  <a:ext uri="{FF2B5EF4-FFF2-40B4-BE49-F238E27FC236}">
                    <a16:creationId xmlns:a16="http://schemas.microsoft.com/office/drawing/2014/main" id="{B0B9B552-CDCD-4F4A-9045-5D0BE958A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" name="Line 15">
                <a:extLst>
                  <a:ext uri="{FF2B5EF4-FFF2-40B4-BE49-F238E27FC236}">
                    <a16:creationId xmlns:a16="http://schemas.microsoft.com/office/drawing/2014/main" id="{C8646644-72D9-47CF-AE35-8F89445AA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Line 16">
                <a:extLst>
                  <a:ext uri="{FF2B5EF4-FFF2-40B4-BE49-F238E27FC236}">
                    <a16:creationId xmlns:a16="http://schemas.microsoft.com/office/drawing/2014/main" id="{7597672E-65DC-4A01-B8C2-44C512638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8" name="Group 17">
              <a:extLst>
                <a:ext uri="{FF2B5EF4-FFF2-40B4-BE49-F238E27FC236}">
                  <a16:creationId xmlns:a16="http://schemas.microsoft.com/office/drawing/2014/main" id="{29333770-2B28-4156-90DD-EA02292FE82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" name="Line 18">
                <a:extLst>
                  <a:ext uri="{FF2B5EF4-FFF2-40B4-BE49-F238E27FC236}">
                    <a16:creationId xmlns:a16="http://schemas.microsoft.com/office/drawing/2014/main" id="{5673AE92-DE7C-4B00-ABB3-35A70942C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319D8B0A-18B0-40DE-BCD7-B2E2CF897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" name="Line 20">
                <a:extLst>
                  <a:ext uri="{FF2B5EF4-FFF2-40B4-BE49-F238E27FC236}">
                    <a16:creationId xmlns:a16="http://schemas.microsoft.com/office/drawing/2014/main" id="{71832859-D901-472F-9AFD-0A288BD3B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5" name="Group 21">
            <a:extLst>
              <a:ext uri="{FF2B5EF4-FFF2-40B4-BE49-F238E27FC236}">
                <a16:creationId xmlns:a16="http://schemas.microsoft.com/office/drawing/2014/main" id="{D96FBF07-0993-4D68-963C-37CBC517F62A}"/>
              </a:ext>
            </a:extLst>
          </p:cNvPr>
          <p:cNvGrpSpPr>
            <a:grpSpLocks/>
          </p:cNvGrpSpPr>
          <p:nvPr/>
        </p:nvGrpSpPr>
        <p:grpSpPr bwMode="auto">
          <a:xfrm>
            <a:off x="3227388" y="6343650"/>
            <a:ext cx="501650" cy="233363"/>
            <a:chOff x="3600" y="219"/>
            <a:chExt cx="360" cy="175"/>
          </a:xfrm>
        </p:grpSpPr>
        <p:sp>
          <p:nvSpPr>
            <p:cNvPr id="56" name="Oval 22">
              <a:extLst>
                <a:ext uri="{FF2B5EF4-FFF2-40B4-BE49-F238E27FC236}">
                  <a16:creationId xmlns:a16="http://schemas.microsoft.com/office/drawing/2014/main" id="{737E17B9-7E7B-4227-9B4D-DB239043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" name="Line 23">
              <a:extLst>
                <a:ext uri="{FF2B5EF4-FFF2-40B4-BE49-F238E27FC236}">
                  <a16:creationId xmlns:a16="http://schemas.microsoft.com/office/drawing/2014/main" id="{66D55C2D-142E-4CEB-A225-015759575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Line 24">
              <a:extLst>
                <a:ext uri="{FF2B5EF4-FFF2-40B4-BE49-F238E27FC236}">
                  <a16:creationId xmlns:a16="http://schemas.microsoft.com/office/drawing/2014/main" id="{2398E539-09BB-4676-9F50-120C56C93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01840E9D-A548-4554-BF19-329ECA9C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Oval 26">
              <a:extLst>
                <a:ext uri="{FF2B5EF4-FFF2-40B4-BE49-F238E27FC236}">
                  <a16:creationId xmlns:a16="http://schemas.microsoft.com/office/drawing/2014/main" id="{40CFF587-C4D8-44AB-B0E4-12BA29DF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61" name="Group 27">
              <a:extLst>
                <a:ext uri="{FF2B5EF4-FFF2-40B4-BE49-F238E27FC236}">
                  <a16:creationId xmlns:a16="http://schemas.microsoft.com/office/drawing/2014/main" id="{863C8B14-AD3C-454D-8DE3-C1D563603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6" name="Line 28">
                <a:extLst>
                  <a:ext uri="{FF2B5EF4-FFF2-40B4-BE49-F238E27FC236}">
                    <a16:creationId xmlns:a16="http://schemas.microsoft.com/office/drawing/2014/main" id="{8D81CE52-B386-42EF-AC09-63DE7CD38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" name="Line 29">
                <a:extLst>
                  <a:ext uri="{FF2B5EF4-FFF2-40B4-BE49-F238E27FC236}">
                    <a16:creationId xmlns:a16="http://schemas.microsoft.com/office/drawing/2014/main" id="{4098BEEE-4A36-44D8-A332-0C0E5E35C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" name="Line 30">
                <a:extLst>
                  <a:ext uri="{FF2B5EF4-FFF2-40B4-BE49-F238E27FC236}">
                    <a16:creationId xmlns:a16="http://schemas.microsoft.com/office/drawing/2014/main" id="{1993B439-8CEC-4422-8518-6D174206E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2" name="Group 31">
              <a:extLst>
                <a:ext uri="{FF2B5EF4-FFF2-40B4-BE49-F238E27FC236}">
                  <a16:creationId xmlns:a16="http://schemas.microsoft.com/office/drawing/2014/main" id="{A483FCEA-D38A-482C-9721-8DCA9EF1F9B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" name="Line 32">
                <a:extLst>
                  <a:ext uri="{FF2B5EF4-FFF2-40B4-BE49-F238E27FC236}">
                    <a16:creationId xmlns:a16="http://schemas.microsoft.com/office/drawing/2014/main" id="{E1C6D4FC-BF20-4EB0-AA22-518EF7ED1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4" name="Line 33">
                <a:extLst>
                  <a:ext uri="{FF2B5EF4-FFF2-40B4-BE49-F238E27FC236}">
                    <a16:creationId xmlns:a16="http://schemas.microsoft.com/office/drawing/2014/main" id="{0ECDBD52-0B9C-4986-8AA1-EBF0125B8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" name="Line 34">
                <a:extLst>
                  <a:ext uri="{FF2B5EF4-FFF2-40B4-BE49-F238E27FC236}">
                    <a16:creationId xmlns:a16="http://schemas.microsoft.com/office/drawing/2014/main" id="{2C98A4FA-F01C-47F0-9773-82D1685A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69" name="Group 35">
            <a:extLst>
              <a:ext uri="{FF2B5EF4-FFF2-40B4-BE49-F238E27FC236}">
                <a16:creationId xmlns:a16="http://schemas.microsoft.com/office/drawing/2014/main" id="{7A04B21D-B15B-4A1A-8D69-1015D3E6936C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5400675"/>
            <a:ext cx="501650" cy="233363"/>
            <a:chOff x="3600" y="219"/>
            <a:chExt cx="360" cy="175"/>
          </a:xfrm>
        </p:grpSpPr>
        <p:sp>
          <p:nvSpPr>
            <p:cNvPr id="70" name="Oval 36">
              <a:extLst>
                <a:ext uri="{FF2B5EF4-FFF2-40B4-BE49-F238E27FC236}">
                  <a16:creationId xmlns:a16="http://schemas.microsoft.com/office/drawing/2014/main" id="{0CEF0821-46B9-48EE-9A7B-59A8D74AD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" name="Line 37">
              <a:extLst>
                <a:ext uri="{FF2B5EF4-FFF2-40B4-BE49-F238E27FC236}">
                  <a16:creationId xmlns:a16="http://schemas.microsoft.com/office/drawing/2014/main" id="{5B219CC7-F834-49B2-95EF-E4C18FA2E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Line 38">
              <a:extLst>
                <a:ext uri="{FF2B5EF4-FFF2-40B4-BE49-F238E27FC236}">
                  <a16:creationId xmlns:a16="http://schemas.microsoft.com/office/drawing/2014/main" id="{0C8D052B-5EC2-4B5C-95D9-6038B967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Rectangle 39">
              <a:extLst>
                <a:ext uri="{FF2B5EF4-FFF2-40B4-BE49-F238E27FC236}">
                  <a16:creationId xmlns:a16="http://schemas.microsoft.com/office/drawing/2014/main" id="{82C00755-5B29-44E5-8A4F-6FF992316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Oval 40">
              <a:extLst>
                <a:ext uri="{FF2B5EF4-FFF2-40B4-BE49-F238E27FC236}">
                  <a16:creationId xmlns:a16="http://schemas.microsoft.com/office/drawing/2014/main" id="{64E0DB99-B3CA-48EF-B259-5825AEBE8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75" name="Group 41">
              <a:extLst>
                <a:ext uri="{FF2B5EF4-FFF2-40B4-BE49-F238E27FC236}">
                  <a16:creationId xmlns:a16="http://schemas.microsoft.com/office/drawing/2014/main" id="{6781B4CD-46C8-4467-9F68-6B2B966CE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0" name="Line 42">
                <a:extLst>
                  <a:ext uri="{FF2B5EF4-FFF2-40B4-BE49-F238E27FC236}">
                    <a16:creationId xmlns:a16="http://schemas.microsoft.com/office/drawing/2014/main" id="{D059F48F-F461-4E6E-94AE-BE4F8A3D6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" name="Line 43">
                <a:extLst>
                  <a:ext uri="{FF2B5EF4-FFF2-40B4-BE49-F238E27FC236}">
                    <a16:creationId xmlns:a16="http://schemas.microsoft.com/office/drawing/2014/main" id="{1A46AA71-EF5F-48D0-A230-E6C00FE0F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2" name="Line 44">
                <a:extLst>
                  <a:ext uri="{FF2B5EF4-FFF2-40B4-BE49-F238E27FC236}">
                    <a16:creationId xmlns:a16="http://schemas.microsoft.com/office/drawing/2014/main" id="{AB0D51CB-6D03-454B-8AAE-1EE3FE20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6" name="Group 45">
              <a:extLst>
                <a:ext uri="{FF2B5EF4-FFF2-40B4-BE49-F238E27FC236}">
                  <a16:creationId xmlns:a16="http://schemas.microsoft.com/office/drawing/2014/main" id="{4454EFF7-8648-4185-A681-57AC412337A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7" name="Line 46">
                <a:extLst>
                  <a:ext uri="{FF2B5EF4-FFF2-40B4-BE49-F238E27FC236}">
                    <a16:creationId xmlns:a16="http://schemas.microsoft.com/office/drawing/2014/main" id="{EB3DD334-F355-46C2-8C18-E3AF1AC8A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" name="Line 47">
                <a:extLst>
                  <a:ext uri="{FF2B5EF4-FFF2-40B4-BE49-F238E27FC236}">
                    <a16:creationId xmlns:a16="http://schemas.microsoft.com/office/drawing/2014/main" id="{4C811ECC-DD05-4A2A-BA6A-EEA56B382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9" name="Line 48">
                <a:extLst>
                  <a:ext uri="{FF2B5EF4-FFF2-40B4-BE49-F238E27FC236}">
                    <a16:creationId xmlns:a16="http://schemas.microsoft.com/office/drawing/2014/main" id="{A6125A13-333F-4968-B613-03CEF25BF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83" name="Group 18">
            <a:extLst>
              <a:ext uri="{FF2B5EF4-FFF2-40B4-BE49-F238E27FC236}">
                <a16:creationId xmlns:a16="http://schemas.microsoft.com/office/drawing/2014/main" id="{0ACEE98F-D13C-402C-8599-49581535285D}"/>
              </a:ext>
            </a:extLst>
          </p:cNvPr>
          <p:cNvGrpSpPr>
            <a:grpSpLocks/>
          </p:cNvGrpSpPr>
          <p:nvPr/>
        </p:nvGrpSpPr>
        <p:grpSpPr bwMode="auto">
          <a:xfrm>
            <a:off x="3813175" y="6065838"/>
            <a:ext cx="500063" cy="233362"/>
            <a:chOff x="2269009" y="6392060"/>
            <a:chExt cx="500221" cy="233326"/>
          </a:xfrm>
        </p:grpSpPr>
        <p:sp>
          <p:nvSpPr>
            <p:cNvPr id="84" name="Oval 50">
              <a:extLst>
                <a:ext uri="{FF2B5EF4-FFF2-40B4-BE49-F238E27FC236}">
                  <a16:creationId xmlns:a16="http://schemas.microsoft.com/office/drawing/2014/main" id="{11114A40-67D9-4357-B2C7-C73DEF03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957" y="6497390"/>
              <a:ext cx="493273" cy="127996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5" name="Line 51">
              <a:extLst>
                <a:ext uri="{FF2B5EF4-FFF2-40B4-BE49-F238E27FC236}">
                  <a16:creationId xmlns:a16="http://schemas.microsoft.com/office/drawing/2014/main" id="{73960C69-4864-4EBB-9A87-838145269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957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Line 52">
              <a:extLst>
                <a:ext uri="{FF2B5EF4-FFF2-40B4-BE49-F238E27FC236}">
                  <a16:creationId xmlns:a16="http://schemas.microsoft.com/office/drawing/2014/main" id="{33B87DD6-398B-4F32-AEC7-D3922216E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229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Rectangle 53">
              <a:extLst>
                <a:ext uri="{FF2B5EF4-FFF2-40B4-BE49-F238E27FC236}">
                  <a16:creationId xmlns:a16="http://schemas.microsoft.com/office/drawing/2014/main" id="{CB8E06EC-AFFF-4372-BB0C-5BA9F5BD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957" y="6485390"/>
              <a:ext cx="489104" cy="773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Oval 54">
              <a:extLst>
                <a:ext uri="{FF2B5EF4-FFF2-40B4-BE49-F238E27FC236}">
                  <a16:creationId xmlns:a16="http://schemas.microsoft.com/office/drawing/2014/main" id="{DFBBEC54-C803-412A-A0EF-7EC5FBD7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009" y="6392060"/>
              <a:ext cx="494662" cy="150662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89" name="Group 55">
              <a:extLst>
                <a:ext uri="{FF2B5EF4-FFF2-40B4-BE49-F238E27FC236}">
                  <a16:creationId xmlns:a16="http://schemas.microsoft.com/office/drawing/2014/main" id="{BF235CD5-1182-41E9-A3C5-0119432A4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506" y="6425391"/>
              <a:ext cx="245942" cy="86201"/>
              <a:chOff x="2848" y="848"/>
              <a:chExt cx="140" cy="96"/>
            </a:xfrm>
          </p:grpSpPr>
          <p:sp>
            <p:nvSpPr>
              <p:cNvPr id="94" name="Line 56">
                <a:extLst>
                  <a:ext uri="{FF2B5EF4-FFF2-40B4-BE49-F238E27FC236}">
                    <a16:creationId xmlns:a16="http://schemas.microsoft.com/office/drawing/2014/main" id="{CB2B29A0-D86B-464D-BEF8-E57C2BF5D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" name="Line 57">
                <a:extLst>
                  <a:ext uri="{FF2B5EF4-FFF2-40B4-BE49-F238E27FC236}">
                    <a16:creationId xmlns:a16="http://schemas.microsoft.com/office/drawing/2014/main" id="{71440F15-A21A-4466-AC69-9139720AE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6" name="Line 58">
                <a:extLst>
                  <a:ext uri="{FF2B5EF4-FFF2-40B4-BE49-F238E27FC236}">
                    <a16:creationId xmlns:a16="http://schemas.microsoft.com/office/drawing/2014/main" id="{92244A74-9446-4BAF-B445-1F2FFFB9E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0" name="Group 59">
              <a:extLst>
                <a:ext uri="{FF2B5EF4-FFF2-40B4-BE49-F238E27FC236}">
                  <a16:creationId xmlns:a16="http://schemas.microsoft.com/office/drawing/2014/main" id="{2135280C-08CC-46A8-9DF9-FB25AE24EBE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388506" y="6424059"/>
              <a:ext cx="245942" cy="87997"/>
              <a:chOff x="2848" y="848"/>
              <a:chExt cx="140" cy="98"/>
            </a:xfrm>
          </p:grpSpPr>
          <p:sp>
            <p:nvSpPr>
              <p:cNvPr id="91" name="Line 60">
                <a:extLst>
                  <a:ext uri="{FF2B5EF4-FFF2-40B4-BE49-F238E27FC236}">
                    <a16:creationId xmlns:a16="http://schemas.microsoft.com/office/drawing/2014/main" id="{FD177058-BE95-49F1-BC4D-326F4E28C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" name="Line 61">
                <a:extLst>
                  <a:ext uri="{FF2B5EF4-FFF2-40B4-BE49-F238E27FC236}">
                    <a16:creationId xmlns:a16="http://schemas.microsoft.com/office/drawing/2014/main" id="{A4019365-C762-4C41-85B9-4AC95452D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3" name="Line 62">
                <a:extLst>
                  <a:ext uri="{FF2B5EF4-FFF2-40B4-BE49-F238E27FC236}">
                    <a16:creationId xmlns:a16="http://schemas.microsoft.com/office/drawing/2014/main" id="{AD509E4E-A259-407A-941C-AF649F821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97" name="Group 63">
            <a:extLst>
              <a:ext uri="{FF2B5EF4-FFF2-40B4-BE49-F238E27FC236}">
                <a16:creationId xmlns:a16="http://schemas.microsoft.com/office/drawing/2014/main" id="{6B88CFFB-3DF5-4A5D-9B49-8A43EE72FD67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6362700"/>
            <a:ext cx="503237" cy="233363"/>
            <a:chOff x="3600" y="219"/>
            <a:chExt cx="360" cy="175"/>
          </a:xfrm>
        </p:grpSpPr>
        <p:sp>
          <p:nvSpPr>
            <p:cNvPr id="98" name="Oval 64">
              <a:extLst>
                <a:ext uri="{FF2B5EF4-FFF2-40B4-BE49-F238E27FC236}">
                  <a16:creationId xmlns:a16="http://schemas.microsoft.com/office/drawing/2014/main" id="{524F5E3C-7AAE-41F9-9CE5-C6EFB317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9" name="Line 65">
              <a:extLst>
                <a:ext uri="{FF2B5EF4-FFF2-40B4-BE49-F238E27FC236}">
                  <a16:creationId xmlns:a16="http://schemas.microsoft.com/office/drawing/2014/main" id="{AE06FFDA-1C20-4E2E-AA34-807B94588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Line 66">
              <a:extLst>
                <a:ext uri="{FF2B5EF4-FFF2-40B4-BE49-F238E27FC236}">
                  <a16:creationId xmlns:a16="http://schemas.microsoft.com/office/drawing/2014/main" id="{D5D4949A-591A-4F01-A8E1-B358B7E24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Rectangle 67">
              <a:extLst>
                <a:ext uri="{FF2B5EF4-FFF2-40B4-BE49-F238E27FC236}">
                  <a16:creationId xmlns:a16="http://schemas.microsoft.com/office/drawing/2014/main" id="{3FE45EAA-510D-4EFD-B5C3-4D694185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Oval 68">
              <a:extLst>
                <a:ext uri="{FF2B5EF4-FFF2-40B4-BE49-F238E27FC236}">
                  <a16:creationId xmlns:a16="http://schemas.microsoft.com/office/drawing/2014/main" id="{77837C3D-BDC7-4DFC-93E6-CF5D01C49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3" name="Group 69">
              <a:extLst>
                <a:ext uri="{FF2B5EF4-FFF2-40B4-BE49-F238E27FC236}">
                  <a16:creationId xmlns:a16="http://schemas.microsoft.com/office/drawing/2014/main" id="{BD74C721-1049-4CAF-ACAA-BD5052A77C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8" name="Line 70">
                <a:extLst>
                  <a:ext uri="{FF2B5EF4-FFF2-40B4-BE49-F238E27FC236}">
                    <a16:creationId xmlns:a16="http://schemas.microsoft.com/office/drawing/2014/main" id="{B0ABDEAA-90D4-4F4B-9995-DBD6F4773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9" name="Line 71">
                <a:extLst>
                  <a:ext uri="{FF2B5EF4-FFF2-40B4-BE49-F238E27FC236}">
                    <a16:creationId xmlns:a16="http://schemas.microsoft.com/office/drawing/2014/main" id="{640F702E-3D1F-408B-9037-C447FE9D8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0" name="Line 72">
                <a:extLst>
                  <a:ext uri="{FF2B5EF4-FFF2-40B4-BE49-F238E27FC236}">
                    <a16:creationId xmlns:a16="http://schemas.microsoft.com/office/drawing/2014/main" id="{AC0D32C5-CB06-4404-A0D9-BBCBA1413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04" name="Group 73">
              <a:extLst>
                <a:ext uri="{FF2B5EF4-FFF2-40B4-BE49-F238E27FC236}">
                  <a16:creationId xmlns:a16="http://schemas.microsoft.com/office/drawing/2014/main" id="{BC54649E-0900-4AB6-9C49-126392FD167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5" name="Line 74">
                <a:extLst>
                  <a:ext uri="{FF2B5EF4-FFF2-40B4-BE49-F238E27FC236}">
                    <a16:creationId xmlns:a16="http://schemas.microsoft.com/office/drawing/2014/main" id="{0FD0E904-4C2B-42D3-99B1-A296AFBF6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6" name="Line 75">
                <a:extLst>
                  <a:ext uri="{FF2B5EF4-FFF2-40B4-BE49-F238E27FC236}">
                    <a16:creationId xmlns:a16="http://schemas.microsoft.com/office/drawing/2014/main" id="{FB09033C-73A2-4188-B47B-63C8FDE7B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7" name="Line 76">
                <a:extLst>
                  <a:ext uri="{FF2B5EF4-FFF2-40B4-BE49-F238E27FC236}">
                    <a16:creationId xmlns:a16="http://schemas.microsoft.com/office/drawing/2014/main" id="{B8DED053-AFB0-4667-B10E-6C077C5B4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1" name="Group 77">
            <a:extLst>
              <a:ext uri="{FF2B5EF4-FFF2-40B4-BE49-F238E27FC236}">
                <a16:creationId xmlns:a16="http://schemas.microsoft.com/office/drawing/2014/main" id="{A503B787-A3CA-4702-BDE5-723634EE9627}"/>
              </a:ext>
            </a:extLst>
          </p:cNvPr>
          <p:cNvGrpSpPr>
            <a:grpSpLocks/>
          </p:cNvGrpSpPr>
          <p:nvPr/>
        </p:nvGrpSpPr>
        <p:grpSpPr bwMode="auto">
          <a:xfrm>
            <a:off x="4905375" y="5707063"/>
            <a:ext cx="501650" cy="233362"/>
            <a:chOff x="3600" y="219"/>
            <a:chExt cx="360" cy="175"/>
          </a:xfrm>
        </p:grpSpPr>
        <p:sp>
          <p:nvSpPr>
            <p:cNvPr id="112" name="Oval 78">
              <a:extLst>
                <a:ext uri="{FF2B5EF4-FFF2-40B4-BE49-F238E27FC236}">
                  <a16:creationId xmlns:a16="http://schemas.microsoft.com/office/drawing/2014/main" id="{818463D4-1688-4BE3-B9A9-287B14673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" name="Line 79">
              <a:extLst>
                <a:ext uri="{FF2B5EF4-FFF2-40B4-BE49-F238E27FC236}">
                  <a16:creationId xmlns:a16="http://schemas.microsoft.com/office/drawing/2014/main" id="{1B1FCC27-43B3-43DE-A357-558C7E66B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Line 80">
              <a:extLst>
                <a:ext uri="{FF2B5EF4-FFF2-40B4-BE49-F238E27FC236}">
                  <a16:creationId xmlns:a16="http://schemas.microsoft.com/office/drawing/2014/main" id="{91E6BEC5-7563-4838-A9E0-210523A38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Rectangle 81">
              <a:extLst>
                <a:ext uri="{FF2B5EF4-FFF2-40B4-BE49-F238E27FC236}">
                  <a16:creationId xmlns:a16="http://schemas.microsoft.com/office/drawing/2014/main" id="{FA884479-8F0B-46A8-B9CA-43C1E5E96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" name="Oval 82">
              <a:extLst>
                <a:ext uri="{FF2B5EF4-FFF2-40B4-BE49-F238E27FC236}">
                  <a16:creationId xmlns:a16="http://schemas.microsoft.com/office/drawing/2014/main" id="{5539252E-2141-4D7C-8CD0-660D3C7C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7" name="Group 83">
              <a:extLst>
                <a:ext uri="{FF2B5EF4-FFF2-40B4-BE49-F238E27FC236}">
                  <a16:creationId xmlns:a16="http://schemas.microsoft.com/office/drawing/2014/main" id="{B67B2A80-041A-4F14-BF2C-E831AE388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2" name="Line 84">
                <a:extLst>
                  <a:ext uri="{FF2B5EF4-FFF2-40B4-BE49-F238E27FC236}">
                    <a16:creationId xmlns:a16="http://schemas.microsoft.com/office/drawing/2014/main" id="{50EC13DB-934E-4B70-A48C-3C2687496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" name="Line 85">
                <a:extLst>
                  <a:ext uri="{FF2B5EF4-FFF2-40B4-BE49-F238E27FC236}">
                    <a16:creationId xmlns:a16="http://schemas.microsoft.com/office/drawing/2014/main" id="{751999FF-F919-4B76-8E1D-54661A583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4" name="Line 86">
                <a:extLst>
                  <a:ext uri="{FF2B5EF4-FFF2-40B4-BE49-F238E27FC236}">
                    <a16:creationId xmlns:a16="http://schemas.microsoft.com/office/drawing/2014/main" id="{8D91702B-54C2-433B-BB60-60B89086B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8" name="Group 87">
              <a:extLst>
                <a:ext uri="{FF2B5EF4-FFF2-40B4-BE49-F238E27FC236}">
                  <a16:creationId xmlns:a16="http://schemas.microsoft.com/office/drawing/2014/main" id="{61D76B06-7324-47B2-A44C-25101757004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9" name="Line 88">
                <a:extLst>
                  <a:ext uri="{FF2B5EF4-FFF2-40B4-BE49-F238E27FC236}">
                    <a16:creationId xmlns:a16="http://schemas.microsoft.com/office/drawing/2014/main" id="{9EB203AC-8613-453B-AA95-11DB31F32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D15A7068-C034-419C-BA07-1D2FF78BD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1" name="Line 90">
                <a:extLst>
                  <a:ext uri="{FF2B5EF4-FFF2-40B4-BE49-F238E27FC236}">
                    <a16:creationId xmlns:a16="http://schemas.microsoft.com/office/drawing/2014/main" id="{330FA8E3-206D-475A-8A63-2FBC37D31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25" name="Freeform 91">
            <a:extLst>
              <a:ext uri="{FF2B5EF4-FFF2-40B4-BE49-F238E27FC236}">
                <a16:creationId xmlns:a16="http://schemas.microsoft.com/office/drawing/2014/main" id="{A6C36352-CB99-4CA1-A5F4-8B7C870A767C}"/>
              </a:ext>
            </a:extLst>
          </p:cNvPr>
          <p:cNvSpPr>
            <a:spLocks/>
          </p:cNvSpPr>
          <p:nvPr/>
        </p:nvSpPr>
        <p:spPr bwMode="auto">
          <a:xfrm>
            <a:off x="4410075" y="5524500"/>
            <a:ext cx="506413" cy="307975"/>
          </a:xfrm>
          <a:custGeom>
            <a:avLst/>
            <a:gdLst>
              <a:gd name="T0" fmla="*/ 0 w 318"/>
              <a:gd name="T1" fmla="*/ 0 h 194"/>
              <a:gd name="T2" fmla="*/ 2147483646 w 318"/>
              <a:gd name="T3" fmla="*/ 2147483646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" name="Freeform 92">
            <a:extLst>
              <a:ext uri="{FF2B5EF4-FFF2-40B4-BE49-F238E27FC236}">
                <a16:creationId xmlns:a16="http://schemas.microsoft.com/office/drawing/2014/main" id="{45BAF352-59CB-4C61-B2DC-80A565549AF7}"/>
              </a:ext>
            </a:extLst>
          </p:cNvPr>
          <p:cNvSpPr>
            <a:spLocks/>
          </p:cNvSpPr>
          <p:nvPr/>
        </p:nvSpPr>
        <p:spPr bwMode="auto">
          <a:xfrm>
            <a:off x="3344863" y="5916613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6 w 294"/>
              <a:gd name="T3" fmla="*/ 2147483646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" name="Freeform 93">
            <a:extLst>
              <a:ext uri="{FF2B5EF4-FFF2-40B4-BE49-F238E27FC236}">
                <a16:creationId xmlns:a16="http://schemas.microsoft.com/office/drawing/2014/main" id="{40AF10BB-8303-4853-9C8B-642EF3E90E2D}"/>
              </a:ext>
            </a:extLst>
          </p:cNvPr>
          <p:cNvSpPr>
            <a:spLocks/>
          </p:cNvSpPr>
          <p:nvPr/>
        </p:nvSpPr>
        <p:spPr bwMode="auto">
          <a:xfrm>
            <a:off x="4292600" y="5892800"/>
            <a:ext cx="630238" cy="247650"/>
          </a:xfrm>
          <a:custGeom>
            <a:avLst/>
            <a:gdLst>
              <a:gd name="T0" fmla="*/ 0 w 378"/>
              <a:gd name="T1" fmla="*/ 2147483646 h 174"/>
              <a:gd name="T2" fmla="*/ 2147483646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" name="Freeform 94">
            <a:extLst>
              <a:ext uri="{FF2B5EF4-FFF2-40B4-BE49-F238E27FC236}">
                <a16:creationId xmlns:a16="http://schemas.microsoft.com/office/drawing/2014/main" id="{E517AB9E-59EB-4F9C-B0C3-34A1EBC61BF6}"/>
              </a:ext>
            </a:extLst>
          </p:cNvPr>
          <p:cNvSpPr>
            <a:spLocks/>
          </p:cNvSpPr>
          <p:nvPr/>
        </p:nvSpPr>
        <p:spPr bwMode="auto">
          <a:xfrm>
            <a:off x="4960938" y="5946775"/>
            <a:ext cx="206375" cy="508000"/>
          </a:xfrm>
          <a:custGeom>
            <a:avLst/>
            <a:gdLst>
              <a:gd name="T0" fmla="*/ 0 w 118"/>
              <a:gd name="T1" fmla="*/ 2147483646 h 500"/>
              <a:gd name="T2" fmla="*/ 2147483646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" name="Freeform 95">
            <a:extLst>
              <a:ext uri="{FF2B5EF4-FFF2-40B4-BE49-F238E27FC236}">
                <a16:creationId xmlns:a16="http://schemas.microsoft.com/office/drawing/2014/main" id="{A660FECD-C98B-4CB0-A108-068CE043CCBB}"/>
              </a:ext>
            </a:extLst>
          </p:cNvPr>
          <p:cNvSpPr>
            <a:spLocks/>
          </p:cNvSpPr>
          <p:nvPr/>
        </p:nvSpPr>
        <p:spPr bwMode="auto">
          <a:xfrm>
            <a:off x="3724275" y="6480175"/>
            <a:ext cx="736600" cy="74613"/>
          </a:xfrm>
          <a:custGeom>
            <a:avLst/>
            <a:gdLst>
              <a:gd name="T0" fmla="*/ 2147483646 w 370"/>
              <a:gd name="T1" fmla="*/ 2147483646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" name="Freeform 96">
            <a:extLst>
              <a:ext uri="{FF2B5EF4-FFF2-40B4-BE49-F238E27FC236}">
                <a16:creationId xmlns:a16="http://schemas.microsoft.com/office/drawing/2014/main" id="{AA37946F-F05C-441C-863B-F63E3938B69E}"/>
              </a:ext>
            </a:extLst>
          </p:cNvPr>
          <p:cNvSpPr>
            <a:spLocks/>
          </p:cNvSpPr>
          <p:nvPr/>
        </p:nvSpPr>
        <p:spPr bwMode="auto">
          <a:xfrm>
            <a:off x="3187700" y="5940425"/>
            <a:ext cx="193675" cy="425450"/>
          </a:xfrm>
          <a:custGeom>
            <a:avLst/>
            <a:gdLst>
              <a:gd name="T0" fmla="*/ 2147483646 w 176"/>
              <a:gd name="T1" fmla="*/ 2147483646 h 412"/>
              <a:gd name="T2" fmla="*/ 2147483646 w 176"/>
              <a:gd name="T3" fmla="*/ 2147483646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Freeform 7">
            <a:extLst>
              <a:ext uri="{FF2B5EF4-FFF2-40B4-BE49-F238E27FC236}">
                <a16:creationId xmlns:a16="http://schemas.microsoft.com/office/drawing/2014/main" id="{73C367B3-9647-4248-B563-B8E7CAE89B0A}"/>
              </a:ext>
            </a:extLst>
          </p:cNvPr>
          <p:cNvSpPr>
            <a:spLocks/>
          </p:cNvSpPr>
          <p:nvPr/>
        </p:nvSpPr>
        <p:spPr bwMode="auto">
          <a:xfrm>
            <a:off x="2076450" y="4598988"/>
            <a:ext cx="5156200" cy="1509712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432 h 1509215"/>
              <a:gd name="T4" fmla="*/ 1131038 w 5156094"/>
              <a:gd name="T5" fmla="*/ 1170774 h 1509215"/>
              <a:gd name="T6" fmla="*/ 1755057 w 5156094"/>
              <a:gd name="T7" fmla="*/ 1490776 h 1509215"/>
              <a:gd name="T8" fmla="*/ 2207343 w 5156094"/>
              <a:gd name="T9" fmla="*/ 1511203 h 1509215"/>
              <a:gd name="T10" fmla="*/ 2989006 w 5156094"/>
              <a:gd name="T11" fmla="*/ 1199132 h 1509215"/>
              <a:gd name="T12" fmla="*/ 3391744 w 5156094"/>
              <a:gd name="T13" fmla="*/ 1210729 h 1509215"/>
              <a:gd name="T14" fmla="*/ 5156518 w 5156094"/>
              <a:gd name="T15" fmla="*/ 1200036 h 1509215"/>
              <a:gd name="T16" fmla="*/ 5126801 w 5156094"/>
              <a:gd name="T17" fmla="*/ 64168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56094" h="1509215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754913" y="1488814"/>
                </a:lnTo>
                <a:lnTo>
                  <a:pt x="2207163" y="1509215"/>
                </a:lnTo>
                <a:lnTo>
                  <a:pt x="2988762" y="1197554"/>
                </a:lnTo>
                <a:lnTo>
                  <a:pt x="3391464" y="1209136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2" name="TextBox 10">
            <a:extLst>
              <a:ext uri="{FF2B5EF4-FFF2-40B4-BE49-F238E27FC236}">
                <a16:creationId xmlns:a16="http://schemas.microsoft.com/office/drawing/2014/main" id="{2A9DD345-8402-4D77-8783-BB8EDA502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39888" y="4827588"/>
            <a:ext cx="46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ECN=11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1918EFA-81BF-48BF-8027-73B22C2C90CC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5843588"/>
            <a:ext cx="1493838" cy="307975"/>
            <a:chOff x="1502428" y="5844331"/>
            <a:chExt cx="1493249" cy="307777"/>
          </a:xfrm>
        </p:grpSpPr>
        <p:grpSp>
          <p:nvGrpSpPr>
            <p:cNvPr id="134" name="Group 274">
              <a:extLst>
                <a:ext uri="{FF2B5EF4-FFF2-40B4-BE49-F238E27FC236}">
                  <a16:creationId xmlns:a16="http://schemas.microsoft.com/office/drawing/2014/main" id="{CDCE0643-978F-493F-94FB-46ED99787A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136" name="Group 275">
                <a:extLst>
                  <a:ext uri="{FF2B5EF4-FFF2-40B4-BE49-F238E27FC236}">
                    <a16:creationId xmlns:a16="http://schemas.microsoft.com/office/drawing/2014/main" id="{425C994F-7195-4ACE-9389-FE8FBC85E6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03F7948A-EFA7-4BCC-95D3-795F15A6FFDC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6574860C-9F4C-489C-9FC3-8B0C97DF2D69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0" name="Freeform 279">
                  <a:extLst>
                    <a:ext uri="{FF2B5EF4-FFF2-40B4-BE49-F238E27FC236}">
                      <a16:creationId xmlns:a16="http://schemas.microsoft.com/office/drawing/2014/main" id="{45C6B227-82D7-4F99-BD74-ACF61782D60A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1" name="Freeform 280">
                  <a:extLst>
                    <a:ext uri="{FF2B5EF4-FFF2-40B4-BE49-F238E27FC236}">
                      <a16:creationId xmlns:a16="http://schemas.microsoft.com/office/drawing/2014/main" id="{3239B38F-C1A7-4627-9D1A-8E9F0AD749D5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37" name="TextBox 276">
                <a:extLst>
                  <a:ext uri="{FF2B5EF4-FFF2-40B4-BE49-F238E27FC236}">
                    <a16:creationId xmlns:a16="http://schemas.microsoft.com/office/drawing/2014/main" id="{76E96D4A-54D3-496E-8D4C-CA4E453B9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ECN=</a:t>
                </a:r>
                <a:r>
                  <a:rPr lang="en-US" altLang="en-US" sz="1400">
                    <a:solidFill>
                      <a:srgbClr val="FFFFFF"/>
                    </a:solidFill>
                    <a:latin typeface="Tahoma" panose="020B0604030504040204" pitchFamily="34" charset="0"/>
                  </a:rPr>
                  <a:t>00</a:t>
                </a:r>
              </a:p>
            </p:txBody>
          </p:sp>
        </p:grpSp>
        <p:cxnSp>
          <p:nvCxnSpPr>
            <p:cNvPr id="135" name="Straight Arrow Connector 15">
              <a:extLst>
                <a:ext uri="{FF2B5EF4-FFF2-40B4-BE49-F238E27FC236}">
                  <a16:creationId xmlns:a16="http://schemas.microsoft.com/office/drawing/2014/main" id="{B5D4B72A-F547-4594-8384-895644ECA8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6D61898-5B01-4BAD-9EB3-33455294CEF6}"/>
              </a:ext>
            </a:extLst>
          </p:cNvPr>
          <p:cNvGrpSpPr>
            <a:grpSpLocks/>
          </p:cNvGrpSpPr>
          <p:nvPr/>
        </p:nvGrpSpPr>
        <p:grpSpPr bwMode="auto">
          <a:xfrm>
            <a:off x="3621088" y="5775325"/>
            <a:ext cx="1493837" cy="358775"/>
            <a:chOff x="3621632" y="5775938"/>
            <a:chExt cx="1493249" cy="357723"/>
          </a:xfrm>
        </p:grpSpPr>
        <p:grpSp>
          <p:nvGrpSpPr>
            <p:cNvPr id="143" name="Group 13">
              <a:extLst>
                <a:ext uri="{FF2B5EF4-FFF2-40B4-BE49-F238E27FC236}">
                  <a16:creationId xmlns:a16="http://schemas.microsoft.com/office/drawing/2014/main" id="{41DD82B7-3EC7-4BA9-85A6-B78781F85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145" name="Group 11">
                <a:extLst>
                  <a:ext uri="{FF2B5EF4-FFF2-40B4-BE49-F238E27FC236}">
                    <a16:creationId xmlns:a16="http://schemas.microsoft.com/office/drawing/2014/main" id="{ACD73B9C-99B2-4FDC-9F0A-7FC40C23A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E82976C4-5658-4E89-906C-BD4D72F5B3A1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8B6F738-7416-48C1-AC80-EDD109159656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9" name="Freeform 9">
                  <a:extLst>
                    <a:ext uri="{FF2B5EF4-FFF2-40B4-BE49-F238E27FC236}">
                      <a16:creationId xmlns:a16="http://schemas.microsoft.com/office/drawing/2014/main" id="{BD8C3059-25EB-4305-9195-534D4E0C8083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50" name="Freeform 269">
                  <a:extLst>
                    <a:ext uri="{FF2B5EF4-FFF2-40B4-BE49-F238E27FC236}">
                      <a16:creationId xmlns:a16="http://schemas.microsoft.com/office/drawing/2014/main" id="{774326C1-9690-4C11-AA4C-A8D4089DEC54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6" name="TextBox 12">
                <a:extLst>
                  <a:ext uri="{FF2B5EF4-FFF2-40B4-BE49-F238E27FC236}">
                    <a16:creationId xmlns:a16="http://schemas.microsoft.com/office/drawing/2014/main" id="{34EE1FD4-8234-4C49-9286-9641CA8549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ECN=</a:t>
                </a:r>
                <a:r>
                  <a:rPr lang="en-US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11</a:t>
                </a:r>
              </a:p>
            </p:txBody>
          </p:sp>
        </p:grpSp>
        <p:cxnSp>
          <p:nvCxnSpPr>
            <p:cNvPr id="144" name="Straight Arrow Connector 286">
              <a:extLst>
                <a:ext uri="{FF2B5EF4-FFF2-40B4-BE49-F238E27FC236}">
                  <a16:creationId xmlns:a16="http://schemas.microsoft.com/office/drawing/2014/main" id="{C5CA7DB7-899A-43F6-A8F2-D3A9193858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4742899-4D09-4983-872B-4A54620403E1}"/>
              </a:ext>
            </a:extLst>
          </p:cNvPr>
          <p:cNvGrpSpPr>
            <a:grpSpLocks/>
          </p:cNvGrpSpPr>
          <p:nvPr/>
        </p:nvGrpSpPr>
        <p:grpSpPr bwMode="auto">
          <a:xfrm>
            <a:off x="2333625" y="4533900"/>
            <a:ext cx="3983038" cy="379413"/>
            <a:chOff x="2334273" y="4534486"/>
            <a:chExt cx="3981995" cy="378689"/>
          </a:xfrm>
        </p:grpSpPr>
        <p:grpSp>
          <p:nvGrpSpPr>
            <p:cNvPr id="152" name="Group 27">
              <a:extLst>
                <a:ext uri="{FF2B5EF4-FFF2-40B4-BE49-F238E27FC236}">
                  <a16:creationId xmlns:a16="http://schemas.microsoft.com/office/drawing/2014/main" id="{2D02D000-4AFE-4958-8B42-E64CB5416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600C51E-5831-475B-8837-BB0F92C70D16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/>
              <a:lstStyle/>
              <a:p>
                <a:pPr algn="ctr"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6" name="Rectangle 298">
                <a:extLst>
                  <a:ext uri="{FF2B5EF4-FFF2-40B4-BE49-F238E27FC236}">
                    <a16:creationId xmlns:a16="http://schemas.microsoft.com/office/drawing/2014/main" id="{EA113E27-E1C8-4BDC-88B4-1AECC608C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57" name="Freeform 299">
                <a:extLst>
                  <a:ext uri="{FF2B5EF4-FFF2-40B4-BE49-F238E27FC236}">
                    <a16:creationId xmlns:a16="http://schemas.microsoft.com/office/drawing/2014/main" id="{9C2DF0AB-E4F3-4704-88A6-59F8B6D42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5412 h 93730"/>
                  <a:gd name="T2" fmla="*/ 7604 w 1223105"/>
                  <a:gd name="T3" fmla="*/ 0 h 93730"/>
                  <a:gd name="T4" fmla="*/ 132306 w 1223105"/>
                  <a:gd name="T5" fmla="*/ 285 h 93730"/>
                  <a:gd name="T6" fmla="*/ 123688 w 1223105"/>
                  <a:gd name="T7" fmla="*/ 5697 h 93730"/>
                  <a:gd name="T8" fmla="*/ 0 w 1223105"/>
                  <a:gd name="T9" fmla="*/ 5412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58" name="Freeform 300">
                <a:extLst>
                  <a:ext uri="{FF2B5EF4-FFF2-40B4-BE49-F238E27FC236}">
                    <a16:creationId xmlns:a16="http://schemas.microsoft.com/office/drawing/2014/main" id="{DA4E9E0C-2316-4FAF-B001-629793B5ADAA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3896 w 136342"/>
                  <a:gd name="T1" fmla="*/ 1227 h 891908"/>
                  <a:gd name="T2" fmla="*/ 0 w 136342"/>
                  <a:gd name="T3" fmla="*/ 0 h 891908"/>
                  <a:gd name="T4" fmla="*/ 10915 w 136342"/>
                  <a:gd name="T5" fmla="*/ 289 h 891908"/>
                  <a:gd name="T6" fmla="*/ 14748 w 136342"/>
                  <a:gd name="T7" fmla="*/ 1497 h 891908"/>
                  <a:gd name="T8" fmla="*/ 3896 w 136342"/>
                  <a:gd name="T9" fmla="*/ 1227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59" name="TextBox 296">
                <a:extLst>
                  <a:ext uri="{FF2B5EF4-FFF2-40B4-BE49-F238E27FC236}">
                    <a16:creationId xmlns:a16="http://schemas.microsoft.com/office/drawing/2014/main" id="{94C79B07-62F4-4114-B2C2-D2CD7277D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ECE=</a:t>
                </a:r>
                <a:r>
                  <a:rPr lang="en-US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cxnSp>
          <p:nvCxnSpPr>
            <p:cNvPr id="153" name="Straight Arrow Connector 294">
              <a:extLst>
                <a:ext uri="{FF2B5EF4-FFF2-40B4-BE49-F238E27FC236}">
                  <a16:creationId xmlns:a16="http://schemas.microsoft.com/office/drawing/2014/main" id="{75BC3542-3D93-4A20-8F50-08DD1CCBBC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Arrow Connector 25">
              <a:extLst>
                <a:ext uri="{FF2B5EF4-FFF2-40B4-BE49-F238E27FC236}">
                  <a16:creationId xmlns:a16="http://schemas.microsoft.com/office/drawing/2014/main" id="{9260C682-EB3D-4EC9-807E-F52B3179F5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D042EB6-CA07-4E1C-A58A-13EC8675DF05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6161088"/>
            <a:ext cx="1160463" cy="461962"/>
            <a:chOff x="902416" y="6160831"/>
            <a:chExt cx="1160369" cy="462226"/>
          </a:xfrm>
        </p:grpSpPr>
        <p:sp>
          <p:nvSpPr>
            <p:cNvPr id="161" name="TextBox 29">
              <a:extLst>
                <a:ext uri="{FF2B5EF4-FFF2-40B4-BE49-F238E27FC236}">
                  <a16:creationId xmlns:a16="http://schemas.microsoft.com/office/drawing/2014/main" id="{4B2E1D33-39BE-401D-A4F2-C7EB04129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IP datagram</a:t>
              </a:r>
            </a:p>
          </p:txBody>
        </p:sp>
        <p:cxnSp>
          <p:nvCxnSpPr>
            <p:cNvPr id="162" name="Straight Connector 31">
              <a:extLst>
                <a:ext uri="{FF2B5EF4-FFF2-40B4-BE49-F238E27FC236}">
                  <a16:creationId xmlns:a16="http://schemas.microsoft.com/office/drawing/2014/main" id="{E8999BB2-D9CF-408A-8F42-573D3365A0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311006D-5840-403D-8B7D-2ABD5E1A32ED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3995738"/>
            <a:ext cx="1620837" cy="515937"/>
            <a:chOff x="4531899" y="3996483"/>
            <a:chExt cx="1620957" cy="514832"/>
          </a:xfrm>
        </p:grpSpPr>
        <p:sp>
          <p:nvSpPr>
            <p:cNvPr id="164" name="TextBox 312">
              <a:extLst>
                <a:ext uri="{FF2B5EF4-FFF2-40B4-BE49-F238E27FC236}">
                  <a16:creationId xmlns:a16="http://schemas.microsoft.com/office/drawing/2014/main" id="{CC99F38A-53A3-465E-A496-90F047D30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TCP ACK segment</a:t>
              </a:r>
            </a:p>
          </p:txBody>
        </p:sp>
        <p:cxnSp>
          <p:nvCxnSpPr>
            <p:cNvPr id="165" name="Straight Connector 313">
              <a:extLst>
                <a:ext uri="{FF2B5EF4-FFF2-40B4-BE49-F238E27FC236}">
                  <a16:creationId xmlns:a16="http://schemas.microsoft.com/office/drawing/2014/main" id="{9726769A-7472-48C6-84AF-20896D991E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C6B19F9-1BE6-4CD9-B147-AEFFEC253BE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67" name="Slide Number Placeholder 3">
            <a:extLst>
              <a:ext uri="{FF2B5EF4-FFF2-40B4-BE49-F238E27FC236}">
                <a16:creationId xmlns:a16="http://schemas.microsoft.com/office/drawing/2014/main" id="{E8224D1E-0945-4D67-8E1D-4069DD0C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483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+91 80 6618 6603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013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633896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33896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TCP Congestion Control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6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8769744" cy="549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congestion control: additive increase multiplicative decrease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Congestion Control: details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Slow Start 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TCP: detecting, reacting to loss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TCP: switching from slow start to CA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Summary: TCP Congestion Control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throughput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altLang="en-US" sz="2400" dirty="0">
                <a:ea typeface="ＭＳ Ｐゴシック" charset="0"/>
              </a:rPr>
              <a:t>TCP Futures: TCP over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long, fat pipes</a:t>
            </a:r>
            <a:r>
              <a:rPr lang="ja-JP" altLang="en-US" sz="2400" dirty="0">
                <a:ea typeface="ＭＳ Ｐゴシック" charset="0"/>
              </a:rPr>
              <a:t>”</a:t>
            </a:r>
            <a:endParaRPr lang="en-IN" altLang="ja-JP" sz="2400" dirty="0">
              <a:ea typeface="ＭＳ Ｐゴシック" charset="0"/>
            </a:endParaRP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Fairness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Why is TCP fair?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Explicit Congestion Notification (ECN)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endParaRPr lang="en-IN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52425" y="638647"/>
            <a:ext cx="8375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congestion control: additive increase multiplicative decrease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4F4E1F44-58F8-43EF-A7BB-9BCECE29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approach: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sender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increases transmission rate (window size), probing for usable bandwidth, until loss occurs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additive increase:</a:t>
            </a:r>
            <a:r>
              <a:rPr lang="en-US" sz="2400" dirty="0">
                <a:ea typeface="ＭＳ Ｐゴシック" charset="0"/>
              </a:rPr>
              <a:t> increase  </a:t>
            </a:r>
            <a:r>
              <a:rPr lang="en-US" sz="2400" b="1" dirty="0" err="1">
                <a:ea typeface="ＭＳ Ｐゴシック" charset="0"/>
              </a:rPr>
              <a:t>cwnd</a:t>
            </a:r>
            <a:r>
              <a:rPr lang="en-US" sz="2400" dirty="0">
                <a:ea typeface="ＭＳ Ｐゴシック" charset="0"/>
              </a:rPr>
              <a:t> by 1 MSS every RTT until loss detected</a:t>
            </a:r>
            <a:endParaRPr lang="en-US" sz="2400" i="1" dirty="0">
              <a:ea typeface="ＭＳ Ｐゴシック" charset="0"/>
            </a:endParaRP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multiplicative decrease</a:t>
            </a: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:</a:t>
            </a:r>
            <a:r>
              <a:rPr lang="en-US" sz="2400" dirty="0">
                <a:ea typeface="ＭＳ Ｐゴシック" charset="0"/>
              </a:rPr>
              <a:t> cut </a:t>
            </a:r>
            <a:r>
              <a:rPr lang="en-US" sz="2400" b="1" dirty="0" err="1">
                <a:ea typeface="ＭＳ Ｐゴシック" charset="0"/>
              </a:rPr>
              <a:t>cwnd</a:t>
            </a:r>
            <a:r>
              <a:rPr lang="en-US" sz="2400" b="1" dirty="0"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in half after loss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6DB4B7B-FB71-43DE-AB34-29C89AEB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5AEC127-B787-49A2-89DA-4CC91A83DAB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urier New" panose="02070309020205020404" pitchFamily="49" charset="0"/>
              </a:rPr>
              <a:t>cwnd</a:t>
            </a:r>
            <a:r>
              <a:rPr lang="en-US" altLang="en-US" sz="1400" b="1" dirty="0">
                <a:latin typeface="Courier New" panose="02070309020205020404" pitchFamily="49" charset="0"/>
              </a:rPr>
              <a:t>:</a:t>
            </a:r>
            <a:r>
              <a:rPr lang="en-US" altLang="en-US" sz="1400" dirty="0">
                <a:latin typeface="Arial" panose="020B0604020202020204" pitchFamily="34" charset="0"/>
              </a:rPr>
              <a:t> TCP sender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congestion window size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E9A530D8-8659-4322-811E-7BB7F084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2" y="4448175"/>
            <a:ext cx="23995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AIMD saw tooth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behavior: probing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for bandwidth</a:t>
            </a: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A5CA1941-F167-47C7-9363-E93DEECCD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86C8818F-96E2-462E-ABA6-FBEBD04FA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0304BA53-1F4D-46C2-B977-E323F463F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9C675251-2B20-4BFE-B30D-2D51DAA56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4C0C2CB0-D105-4E57-82CF-623BDA9E20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B8D6C07F-57A9-4A7F-9A85-043EF04C2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2" name="Group 38">
            <a:extLst>
              <a:ext uri="{FF2B5EF4-FFF2-40B4-BE49-F238E27FC236}">
                <a16:creationId xmlns:a16="http://schemas.microsoft.com/office/drawing/2014/main" id="{35497C63-2688-4953-B0DE-C1C6BD8BAC7B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905662D1-21F9-4946-9A06-FD33A6F42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24" name="Group 37">
              <a:extLst>
                <a:ext uri="{FF2B5EF4-FFF2-40B4-BE49-F238E27FC236}">
                  <a16:creationId xmlns:a16="http://schemas.microsoft.com/office/drawing/2014/main" id="{DADC3E79-AB65-45F6-853D-6ACCB847A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923576B4-6EDB-4771-B7F4-F6585AB88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" name="Line 25">
                <a:extLst>
                  <a:ext uri="{FF2B5EF4-FFF2-40B4-BE49-F238E27FC236}">
                    <a16:creationId xmlns:a16="http://schemas.microsoft.com/office/drawing/2014/main" id="{FE65CCA5-2829-4B35-9380-E2ED9E6F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" name="Line 26">
                <a:extLst>
                  <a:ext uri="{FF2B5EF4-FFF2-40B4-BE49-F238E27FC236}">
                    <a16:creationId xmlns:a16="http://schemas.microsoft.com/office/drawing/2014/main" id="{4374DD86-85D9-4CBF-9135-7A98C5C55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8" name="Line 29">
                <a:extLst>
                  <a:ext uri="{FF2B5EF4-FFF2-40B4-BE49-F238E27FC236}">
                    <a16:creationId xmlns:a16="http://schemas.microsoft.com/office/drawing/2014/main" id="{6C1B2900-6002-4B89-9947-C5C15F0D7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9" name="Line 30">
                <a:extLst>
                  <a:ext uri="{FF2B5EF4-FFF2-40B4-BE49-F238E27FC236}">
                    <a16:creationId xmlns:a16="http://schemas.microsoft.com/office/drawing/2014/main" id="{931DE277-845B-4BB0-9C75-BC2544589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0" name="Line 31">
                <a:extLst>
                  <a:ext uri="{FF2B5EF4-FFF2-40B4-BE49-F238E27FC236}">
                    <a16:creationId xmlns:a16="http://schemas.microsoft.com/office/drawing/2014/main" id="{6FE278D3-093F-479A-BF76-30DC348A6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31" name="Text Box 32">
            <a:extLst>
              <a:ext uri="{FF2B5EF4-FFF2-40B4-BE49-F238E27FC236}">
                <a16:creationId xmlns:a16="http://schemas.microsoft.com/office/drawing/2014/main" id="{EF88AC62-B88B-41B9-BCB9-BA46AE84B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additively increase window size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…. until loss occurs (then cut window in half)</a:t>
            </a:r>
          </a:p>
        </p:txBody>
      </p:sp>
      <p:sp>
        <p:nvSpPr>
          <p:cNvPr id="32" name="Freeform 33">
            <a:extLst>
              <a:ext uri="{FF2B5EF4-FFF2-40B4-BE49-F238E27FC236}">
                <a16:creationId xmlns:a16="http://schemas.microsoft.com/office/drawing/2014/main" id="{EC30F0AE-2280-439D-9959-44D5F6EDDA8B}"/>
              </a:ext>
            </a:extLst>
          </p:cNvPr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6 w 541"/>
              <a:gd name="T1" fmla="*/ 0 h 640"/>
              <a:gd name="T2" fmla="*/ 0 w 541"/>
              <a:gd name="T3" fmla="*/ 0 h 640"/>
              <a:gd name="T4" fmla="*/ 0 w 541"/>
              <a:gd name="T5" fmla="*/ 2147483646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3" name="Freeform 34">
            <a:extLst>
              <a:ext uri="{FF2B5EF4-FFF2-40B4-BE49-F238E27FC236}">
                <a16:creationId xmlns:a16="http://schemas.microsoft.com/office/drawing/2014/main" id="{1F71D635-BB44-4C8D-A4BB-F0C013B5BBD5}"/>
              </a:ext>
            </a:extLst>
          </p:cNvPr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6 w 502"/>
              <a:gd name="T1" fmla="*/ 0 h 630"/>
              <a:gd name="T2" fmla="*/ 2147483646 w 502"/>
              <a:gd name="T3" fmla="*/ 2147483646 h 630"/>
              <a:gd name="T4" fmla="*/ 2147483646 w 502"/>
              <a:gd name="T5" fmla="*/ 2147483646 h 630"/>
              <a:gd name="T6" fmla="*/ 0 w 502"/>
              <a:gd name="T7" fmla="*/ 2147483646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4" name="Freeform 35">
            <a:extLst>
              <a:ext uri="{FF2B5EF4-FFF2-40B4-BE49-F238E27FC236}">
                <a16:creationId xmlns:a16="http://schemas.microsoft.com/office/drawing/2014/main" id="{C098FF7A-8CF0-4A33-845E-BB774B4981DB}"/>
              </a:ext>
            </a:extLst>
          </p:cNvPr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6 w 256"/>
              <a:gd name="T1" fmla="*/ 0 h 736"/>
              <a:gd name="T2" fmla="*/ 0 w 256"/>
              <a:gd name="T3" fmla="*/ 0 h 736"/>
              <a:gd name="T4" fmla="*/ 0 w 256"/>
              <a:gd name="T5" fmla="*/ 2147483646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5A4CEB63-101C-4A60-AA30-9B3BF9A1E2A4}"/>
              </a:ext>
            </a:extLst>
          </p:cNvPr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6 w 106"/>
              <a:gd name="T1" fmla="*/ 0 h 400"/>
              <a:gd name="T2" fmla="*/ 2147483646 w 106"/>
              <a:gd name="T3" fmla="*/ 2147483646 h 400"/>
              <a:gd name="T4" fmla="*/ 0 w 106"/>
              <a:gd name="T5" fmla="*/ 2147483646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6" name="Text Box 40">
            <a:extLst>
              <a:ext uri="{FF2B5EF4-FFF2-40B4-BE49-F238E27FC236}">
                <a16:creationId xmlns:a16="http://schemas.microsoft.com/office/drawing/2014/main" id="{5C86BD37-5C89-432F-92C9-A0BFC1F55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time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180BE4-F0BC-4BF4-A781-7846BEC634F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3C3D04CD-09EF-460A-80F0-D3D05257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1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12750" y="63716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Congestion Control: details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48FAE7D7-8640-4F58-8333-BE43C4081F8F}"/>
              </a:ext>
            </a:extLst>
          </p:cNvPr>
          <p:cNvSpPr txBox="1">
            <a:spLocks noChangeArrowheads="1"/>
          </p:cNvSpPr>
          <p:nvPr/>
        </p:nvSpPr>
        <p:spPr>
          <a:xfrm>
            <a:off x="412750" y="3822700"/>
            <a:ext cx="4532313" cy="1899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charset="2"/>
              <a:buChar char="§"/>
              <a:defRPr/>
            </a:pPr>
            <a:r>
              <a:rPr lang="en-US" sz="2600" dirty="0">
                <a:ea typeface="ＭＳ Ｐゴシック" charset="0"/>
              </a:rPr>
              <a:t>sender limits transmission: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sz="2600" dirty="0">
                <a:ea typeface="ＭＳ Ｐゴシック" charset="0"/>
              </a:rPr>
              <a:t>is dynamic, function of perceived network congestion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35AE852-5177-43A9-B9D2-9A750862A71F}"/>
              </a:ext>
            </a:extLst>
          </p:cNvPr>
          <p:cNvSpPr txBox="1">
            <a:spLocks noChangeArrowheads="1"/>
          </p:cNvSpPr>
          <p:nvPr/>
        </p:nvSpPr>
        <p:spPr>
          <a:xfrm>
            <a:off x="5159375" y="1485900"/>
            <a:ext cx="3810000" cy="244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TCP sending rate: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roughly: send </a:t>
            </a:r>
            <a:r>
              <a:rPr lang="en-US" sz="2400" dirty="0" err="1">
                <a:ea typeface="ＭＳ Ｐゴシック" charset="0"/>
              </a:rPr>
              <a:t>cwnd</a:t>
            </a:r>
            <a:r>
              <a:rPr lang="en-US" sz="2400" dirty="0">
                <a:ea typeface="ＭＳ Ｐゴシック" charset="0"/>
              </a:rPr>
              <a:t> bytes, wait RTT for ACKS, then send more bytes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22F7BE2-FB2C-4B17-9F06-43150D08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5CA1F13-4ABA-4AA6-8FF4-9385E441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6310BA3C-77CB-4039-B7FF-FA7E26A60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08E796B9-EFCF-4EBA-B003-71B227DE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962E8F0-72F4-4735-89C1-4C82E34C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627EA71B-CB3A-45CA-930D-DFAB9F75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018ADDF-2FAF-499A-9527-864FAC9B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C9B215C7-D431-45A1-A419-511A703E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F3E94F12-F0B9-45DC-B188-EA74E2F7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13D8716-16DE-4933-BFBD-96721E50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30EE1AB-BD5A-494C-ADF2-8CCFD8C28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F2036A0-492A-4F99-B6C0-A30F550C5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393ACF08-7672-46E5-8834-27E70EEA0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A36D97E2-1994-47B2-B116-8DB5DA4E1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03D205-57F3-4F5F-9B0B-4C689970F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4C293587-C2B7-40B8-8597-18877D39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D2A51826-762F-4F11-AAF5-C6B741534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E002A736-78E2-4F0F-9CB9-79149814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C85E539D-D8DF-4B38-A341-20E9FD82D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7F5F66A3-6820-4D9C-AEF3-0FD722FB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5C33BF87-44DA-488B-9BC2-5DD2BD37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3C80A349-6BCE-480F-AE43-5FA1EBD18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3EF88FC9-8505-4C56-9E8A-A1CDD446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A0140B19-3E9C-4545-934D-825AC16C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43A6D21B-6A1D-4A14-A5D0-45600E5C9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9328E026-2BB0-4CB5-8790-2E358402C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3DA2255-9896-4E39-858A-2EDBCFBA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395C9029-7EE9-4B22-ADAD-D2825B5A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3F17697C-CF3C-4542-9FD0-F063DEC3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7121B4DC-10E1-426A-B6B1-1C64CFED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BAA4FC6F-FA75-4ACB-A284-B8025AAC1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0986FA60-6BB5-427D-AEF3-4A29CCFFE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CEFAA302-0985-47A0-B420-917148BE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61063C49-4FE9-42C3-A92F-E0D27835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C7013268-2E4E-4F21-9DFF-E21DF2044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3689E8D8-B81C-439B-A781-0E67BA26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AF33EC4D-F824-42D1-BAC4-6139C995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1" name="Line 51">
            <a:extLst>
              <a:ext uri="{FF2B5EF4-FFF2-40B4-BE49-F238E27FC236}">
                <a16:creationId xmlns:a16="http://schemas.microsoft.com/office/drawing/2014/main" id="{C4D54857-A6F3-467E-8B53-53CFA8339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1978D70E-1E78-4997-B111-CC65BA9A9BC0}"/>
              </a:ext>
            </a:extLst>
          </p:cNvPr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" name="Line 56">
            <a:extLst>
              <a:ext uri="{FF2B5EF4-FFF2-40B4-BE49-F238E27FC236}">
                <a16:creationId xmlns:a16="http://schemas.microsoft.com/office/drawing/2014/main" id="{10E8B095-AEE6-419B-8FC9-A97F13821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4" name="Text Box 57">
            <a:extLst>
              <a:ext uri="{FF2B5EF4-FFF2-40B4-BE49-F238E27FC236}">
                <a16:creationId xmlns:a16="http://schemas.microsoft.com/office/drawing/2014/main" id="{DA1DB4E7-CC4A-410B-8E38-CCCF3C003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last byte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ACKed</a:t>
            </a:r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B32FE81A-8E58-4775-8E9C-75E287150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sent, not-yet ACKed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</a:t>
            </a:r>
            <a:r>
              <a:rPr lang="ja-JP" altLang="en-US" sz="1400">
                <a:latin typeface="Tahoma" panose="020B0604030504040204" pitchFamily="34" charset="0"/>
              </a:rPr>
              <a:t>“</a:t>
            </a:r>
            <a:r>
              <a:rPr lang="en-US" altLang="ja-JP" sz="1400">
                <a:latin typeface="Tahoma" panose="020B0604030504040204" pitchFamily="34" charset="0"/>
              </a:rPr>
              <a:t>in-flight</a:t>
            </a:r>
            <a:r>
              <a:rPr lang="ja-JP" altLang="en-US" sz="1400">
                <a:latin typeface="Tahoma" panose="020B0604030504040204" pitchFamily="34" charset="0"/>
              </a:rPr>
              <a:t>”</a:t>
            </a:r>
            <a:r>
              <a:rPr lang="en-US" altLang="ja-JP" sz="1400">
                <a:latin typeface="Tahoma" panose="020B0604030504040204" pitchFamily="34" charset="0"/>
              </a:rPr>
              <a:t>)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11753CA4-8C95-46D9-93F0-859BAB308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last byte sent</a:t>
            </a:r>
          </a:p>
        </p:txBody>
      </p:sp>
      <p:sp>
        <p:nvSpPr>
          <p:cNvPr id="57" name="Text Box 61">
            <a:extLst>
              <a:ext uri="{FF2B5EF4-FFF2-40B4-BE49-F238E27FC236}">
                <a16:creationId xmlns:a16="http://schemas.microsoft.com/office/drawing/2014/main" id="{806BE2C2-11BF-4CDF-8558-B9CB808E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cwnd</a:t>
            </a:r>
            <a:endParaRPr lang="en-US" altLang="en-US" sz="1400" b="1" i="1">
              <a:latin typeface="Courier New" panose="02070309020205020404" pitchFamily="49" charset="0"/>
            </a:endParaRPr>
          </a:p>
        </p:txBody>
      </p:sp>
      <p:grpSp>
        <p:nvGrpSpPr>
          <p:cNvPr id="58" name="Group 62">
            <a:extLst>
              <a:ext uri="{FF2B5EF4-FFF2-40B4-BE49-F238E27FC236}">
                <a16:creationId xmlns:a16="http://schemas.microsoft.com/office/drawing/2014/main" id="{43C1BCBC-2E4B-43AE-92DF-E373B9DDE221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59" name="Line 63">
              <a:extLst>
                <a:ext uri="{FF2B5EF4-FFF2-40B4-BE49-F238E27FC236}">
                  <a16:creationId xmlns:a16="http://schemas.microsoft.com/office/drawing/2014/main" id="{D732CD9A-0310-4567-A89A-97CD0B8F7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" name="Line 64">
              <a:extLst>
                <a:ext uri="{FF2B5EF4-FFF2-40B4-BE49-F238E27FC236}">
                  <a16:creationId xmlns:a16="http://schemas.microsoft.com/office/drawing/2014/main" id="{19897198-23C2-4B42-BAB6-2AA84809F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" name="Group 65">
            <a:extLst>
              <a:ext uri="{FF2B5EF4-FFF2-40B4-BE49-F238E27FC236}">
                <a16:creationId xmlns:a16="http://schemas.microsoft.com/office/drawing/2014/main" id="{998E36D5-1EDB-4913-A7B5-7E8DDD57AA1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62" name="Line 66">
              <a:extLst>
                <a:ext uri="{FF2B5EF4-FFF2-40B4-BE49-F238E27FC236}">
                  <a16:creationId xmlns:a16="http://schemas.microsoft.com/office/drawing/2014/main" id="{AC52273B-A9EA-404C-86CC-559ADFAD3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" y="1746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3" name="Line 67">
              <a:extLst>
                <a:ext uri="{FF2B5EF4-FFF2-40B4-BE49-F238E27FC236}">
                  <a16:creationId xmlns:a16="http://schemas.microsoft.com/office/drawing/2014/main" id="{F154F9D0-1A55-4221-B30B-E338FE751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700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4" name="Freeform 69">
            <a:extLst>
              <a:ext uri="{FF2B5EF4-FFF2-40B4-BE49-F238E27FC236}">
                <a16:creationId xmlns:a16="http://schemas.microsoft.com/office/drawing/2014/main" id="{A64D41C3-2691-47FF-B587-1445B2621F15}"/>
              </a:ext>
            </a:extLst>
          </p:cNvPr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5" name="Text Box 71">
            <a:extLst>
              <a:ext uri="{FF2B5EF4-FFF2-40B4-BE49-F238E27FC236}">
                <a16:creationId xmlns:a16="http://schemas.microsoft.com/office/drawing/2014/main" id="{2D070A9C-AAD5-4EFC-9C1B-25E8BA08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LastByteSent</a:t>
            </a:r>
            <a:r>
              <a:rPr lang="en-US" altLang="en-US" sz="1800" b="1" dirty="0">
                <a:latin typeface="Courier New" panose="02070309020205020404" pitchFamily="49" charset="0"/>
              </a:rPr>
              <a:t>-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LastByteAcked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grpSp>
        <p:nvGrpSpPr>
          <p:cNvPr id="66" name="Group 74">
            <a:extLst>
              <a:ext uri="{FF2B5EF4-FFF2-40B4-BE49-F238E27FC236}">
                <a16:creationId xmlns:a16="http://schemas.microsoft.com/office/drawing/2014/main" id="{B2C7A138-2343-47DA-94A9-79C1C8FCDC56}"/>
              </a:ext>
            </a:extLst>
          </p:cNvPr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67" name="Text Box 72">
              <a:extLst>
                <a:ext uri="{FF2B5EF4-FFF2-40B4-BE49-F238E27FC236}">
                  <a16:creationId xmlns:a16="http://schemas.microsoft.com/office/drawing/2014/main" id="{873448C0-B07B-4AB0-8137-8B507CC3F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ahoma" panose="020B0604030504040204" pitchFamily="34" charset="0"/>
                </a:rPr>
                <a:t>&lt;</a:t>
              </a:r>
            </a:p>
          </p:txBody>
        </p:sp>
        <p:sp>
          <p:nvSpPr>
            <p:cNvPr id="68" name="Line 73">
              <a:extLst>
                <a:ext uri="{FF2B5EF4-FFF2-40B4-BE49-F238E27FC236}">
                  <a16:creationId xmlns:a16="http://schemas.microsoft.com/office/drawing/2014/main" id="{31A53439-0415-4F00-A0EC-86CDA30BE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9" name="Text Box 75">
            <a:extLst>
              <a:ext uri="{FF2B5EF4-FFF2-40B4-BE49-F238E27FC236}">
                <a16:creationId xmlns:a16="http://schemas.microsoft.com/office/drawing/2014/main" id="{DFABC34E-95E8-4561-AF2F-DA400101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cwnd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0" name="Rectangle 76">
            <a:extLst>
              <a:ext uri="{FF2B5EF4-FFF2-40B4-BE49-F238E27FC236}">
                <a16:creationId xmlns:a16="http://schemas.microsoft.com/office/drawing/2014/main" id="{945904DE-6A38-4797-B5A8-59EA0192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Text Box 78">
            <a:extLst>
              <a:ext uri="{FF2B5EF4-FFF2-40B4-BE49-F238E27FC236}">
                <a16:creationId xmlns:a16="http://schemas.microsoft.com/office/drawing/2014/main" id="{B6AE4F8D-B462-426B-9231-1014267C8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Tahoma" panose="020B0604030504040204" pitchFamily="34" charset="0"/>
              </a:rPr>
              <a:t>sender sequence number space </a:t>
            </a:r>
          </a:p>
        </p:txBody>
      </p:sp>
      <p:sp>
        <p:nvSpPr>
          <p:cNvPr id="72" name="Text Box 79">
            <a:extLst>
              <a:ext uri="{FF2B5EF4-FFF2-40B4-BE49-F238E27FC236}">
                <a16:creationId xmlns:a16="http://schemas.microsoft.com/office/drawing/2014/main" id="{DF45A5BE-5F78-4482-B21B-E2E64597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372745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rate</a:t>
            </a:r>
          </a:p>
        </p:txBody>
      </p:sp>
      <p:grpSp>
        <p:nvGrpSpPr>
          <p:cNvPr id="73" name="Group 82">
            <a:extLst>
              <a:ext uri="{FF2B5EF4-FFF2-40B4-BE49-F238E27FC236}">
                <a16:creationId xmlns:a16="http://schemas.microsoft.com/office/drawing/2014/main" id="{46681502-A6EF-4BD3-ACAA-B4902102F2D9}"/>
              </a:ext>
            </a:extLst>
          </p:cNvPr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74" name="Text Box 80">
              <a:extLst>
                <a:ext uri="{FF2B5EF4-FFF2-40B4-BE49-F238E27FC236}">
                  <a16:creationId xmlns:a16="http://schemas.microsoft.com/office/drawing/2014/main" id="{AD32B430-39F2-4A98-8A6C-245AA0528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~</a:t>
              </a:r>
            </a:p>
          </p:txBody>
        </p:sp>
        <p:sp>
          <p:nvSpPr>
            <p:cNvPr id="75" name="Text Box 81">
              <a:extLst>
                <a:ext uri="{FF2B5EF4-FFF2-40B4-BE49-F238E27FC236}">
                  <a16:creationId xmlns:a16="http://schemas.microsoft.com/office/drawing/2014/main" id="{851A71BE-8300-4571-864E-0777C6AF5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Tahoma" panose="020B0604030504040204" pitchFamily="34" charset="0"/>
                </a:rPr>
                <a:t>~</a:t>
              </a:r>
            </a:p>
          </p:txBody>
        </p:sp>
      </p:grpSp>
      <p:grpSp>
        <p:nvGrpSpPr>
          <p:cNvPr id="76" name="Group 86">
            <a:extLst>
              <a:ext uri="{FF2B5EF4-FFF2-40B4-BE49-F238E27FC236}">
                <a16:creationId xmlns:a16="http://schemas.microsoft.com/office/drawing/2014/main" id="{EB1EE5B4-918C-47A8-B7AF-C6E5094B4667}"/>
              </a:ext>
            </a:extLst>
          </p:cNvPr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77" name="Text Box 83">
              <a:extLst>
                <a:ext uri="{FF2B5EF4-FFF2-40B4-BE49-F238E27FC236}">
                  <a16:creationId xmlns:a16="http://schemas.microsoft.com/office/drawing/2014/main" id="{FCC28FBB-5C91-4080-98FD-C3CFF9E2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latin typeface="Tahoma" panose="020B0604030504040204" pitchFamily="34" charset="0"/>
                </a:rPr>
                <a:t>cwnd</a:t>
              </a:r>
              <a:endParaRPr lang="en-US" altLang="en-US" sz="1800" dirty="0">
                <a:latin typeface="Tahoma" panose="020B0604030504040204" pitchFamily="34" charset="0"/>
              </a:endParaRPr>
            </a:p>
          </p:txBody>
        </p:sp>
        <p:sp>
          <p:nvSpPr>
            <p:cNvPr id="78" name="Text Box 84">
              <a:extLst>
                <a:ext uri="{FF2B5EF4-FFF2-40B4-BE49-F238E27FC236}">
                  <a16:creationId xmlns:a16="http://schemas.microsoft.com/office/drawing/2014/main" id="{C66F21B0-878A-45D4-86F9-8319FD5C9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RTT</a:t>
              </a:r>
            </a:p>
          </p:txBody>
        </p:sp>
        <p:sp>
          <p:nvSpPr>
            <p:cNvPr id="79" name="Line 85">
              <a:extLst>
                <a:ext uri="{FF2B5EF4-FFF2-40B4-BE49-F238E27FC236}">
                  <a16:creationId xmlns:a16="http://schemas.microsoft.com/office/drawing/2014/main" id="{61B61DA0-C0E7-4DF3-96C4-442063172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0" name="Text Box 87">
            <a:extLst>
              <a:ext uri="{FF2B5EF4-FFF2-40B4-BE49-F238E27FC236}">
                <a16:creationId xmlns:a16="http://schemas.microsoft.com/office/drawing/2014/main" id="{38E1A30B-62CA-4B9C-9320-BF5584153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bytes/sec</a:t>
            </a:r>
          </a:p>
        </p:txBody>
      </p:sp>
      <p:sp>
        <p:nvSpPr>
          <p:cNvPr id="81" name="Rectangle 88">
            <a:extLst>
              <a:ext uri="{FF2B5EF4-FFF2-40B4-BE49-F238E27FC236}">
                <a16:creationId xmlns:a16="http://schemas.microsoft.com/office/drawing/2014/main" id="{FC86F3F8-522A-4594-8158-43979AB7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990D23-CD07-45AA-AFB0-0DCDF914DB0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76A1C7D1-4F48-447D-A97A-A6CC6B81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3594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Slow Start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24D1D62E-0D70-429A-B6AA-33FA355DA9C3}"/>
              </a:ext>
            </a:extLst>
          </p:cNvPr>
          <p:cNvSpPr txBox="1">
            <a:spLocks noChangeArrowheads="1"/>
          </p:cNvSpPr>
          <p:nvPr/>
        </p:nvSpPr>
        <p:spPr>
          <a:xfrm>
            <a:off x="601663" y="1397000"/>
            <a:ext cx="424973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when connection begins, increase rate exponentially until first loss event: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initially </a:t>
            </a:r>
            <a:r>
              <a:rPr lang="en-US" b="1" dirty="0" err="1"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double </a:t>
            </a:r>
            <a:r>
              <a:rPr lang="en-US" b="1" dirty="0" err="1"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every RTT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done by incrementing </a:t>
            </a:r>
            <a:r>
              <a:rPr lang="en-US" b="1" dirty="0" err="1"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for every ACK received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  <a:ea typeface="ＭＳ Ｐゴシック" charset="0"/>
              </a:rPr>
              <a:t>summary: </a:t>
            </a:r>
            <a:r>
              <a:rPr lang="en-US" sz="2400" dirty="0">
                <a:ea typeface="ＭＳ Ｐゴシック" charset="0"/>
              </a:rPr>
              <a:t>initial rate is slow but ramps up exponentially fast</a:t>
            </a: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6AC001FA-A901-40EF-9AC4-95E6EB321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5FE23EFE-4304-4D81-B91E-D73EFA7E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11715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F0DCD345-B08F-4418-BE4A-CF3DE62C09F0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623050" y="22764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5BD01E5-219D-4669-8969-8F1AB4046E0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74456" y="25138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811C1F95-B878-48D1-B526-24FC86FDC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11572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9BAF9F49-261E-4C44-976A-D0E6CF88A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4A83DD74-2004-4CE9-953A-1E4667AA8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C2740762-0D14-4863-9958-777E043B37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C11DA8AE-9982-4807-811C-8294C43E8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45A99AD0-A60B-472B-8E8A-AB3D92161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2" name="Group 18">
            <a:extLst>
              <a:ext uri="{FF2B5EF4-FFF2-40B4-BE49-F238E27FC236}">
                <a16:creationId xmlns:a16="http://schemas.microsoft.com/office/drawing/2014/main" id="{0EA31CD7-6C8C-4D64-AEDC-3225ACA59F47}"/>
              </a:ext>
            </a:extLst>
          </p:cNvPr>
          <p:cNvGrpSpPr>
            <a:grpSpLocks/>
          </p:cNvGrpSpPr>
          <p:nvPr/>
        </p:nvGrpSpPr>
        <p:grpSpPr bwMode="auto">
          <a:xfrm>
            <a:off x="7840663" y="5456238"/>
            <a:ext cx="615950" cy="366712"/>
            <a:chOff x="3317" y="3527"/>
            <a:chExt cx="388" cy="231"/>
          </a:xfrm>
        </p:grpSpPr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26307B60-4B7B-4EFD-A399-DE0D76B1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21B5D7A7-B24E-47D4-AA69-4E3173134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5" name="Line 21">
            <a:extLst>
              <a:ext uri="{FF2B5EF4-FFF2-40B4-BE49-F238E27FC236}">
                <a16:creationId xmlns:a16="http://schemas.microsoft.com/office/drawing/2014/main" id="{ABE4D859-9764-418C-870A-94BEBE8AE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770C94D3-4412-428D-AC57-EDF7DCBB9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46E3A8F1-0CE7-46DD-A37F-B7F7464A6B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1A962F26-14F2-407F-A5B1-6F07EBD68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4C1516A5-3D8E-486D-8A53-6EAC6275919B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621463" y="30622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two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D2F3EB31-AC34-48B6-ACEA-61CFF6DB137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713538" y="40767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31" name="Group 27">
            <a:extLst>
              <a:ext uri="{FF2B5EF4-FFF2-40B4-BE49-F238E27FC236}">
                <a16:creationId xmlns:a16="http://schemas.microsoft.com/office/drawing/2014/main" id="{73370C53-46F1-47AF-9BDE-092780D6EECF}"/>
              </a:ext>
            </a:extLst>
          </p:cNvPr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60CDAFC0-0E20-4BFE-B51A-1DA52BFE0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9FC724FC-C0F7-4BD6-A9E6-0E7E564AB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CF3E6360-D1DD-4828-ADF7-4BD93015C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AAE4F235-D6A6-4B26-AD6E-B38851E26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6" name="Group 32">
            <a:extLst>
              <a:ext uri="{FF2B5EF4-FFF2-40B4-BE49-F238E27FC236}">
                <a16:creationId xmlns:a16="http://schemas.microsoft.com/office/drawing/2014/main" id="{A60851E8-2ECC-44E4-B112-A405701521C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E5E2E07B-0E50-4CB0-B938-88E673E69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1611E8D5-1F95-4374-8D0C-1F1797BC6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4254BDB4-7D6C-46C9-ACBB-DAD6C3741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36">
              <a:extLst>
                <a:ext uri="{FF2B5EF4-FFF2-40B4-BE49-F238E27FC236}">
                  <a16:creationId xmlns:a16="http://schemas.microsoft.com/office/drawing/2014/main" id="{EAB4F629-CDCD-4D5D-9506-E8EE3CDC7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" name="Group 43">
            <a:extLst>
              <a:ext uri="{FF2B5EF4-FFF2-40B4-BE49-F238E27FC236}">
                <a16:creationId xmlns:a16="http://schemas.microsoft.com/office/drawing/2014/main" id="{2479FAA1-5D38-4DA1-8FE0-AE580FDED30A}"/>
              </a:ext>
            </a:extLst>
          </p:cNvPr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43" name="Picture 44" descr="desktop_computer_stylized_medium">
              <a:extLst>
                <a:ext uri="{FF2B5EF4-FFF2-40B4-BE49-F238E27FC236}">
                  <a16:creationId xmlns:a16="http://schemas.microsoft.com/office/drawing/2014/main" id="{567C362A-10D6-4D4A-BD2F-3C9DEA45B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02B3273E-3A06-47F0-A910-5AB426B638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5" name="Group 46">
            <a:extLst>
              <a:ext uri="{FF2B5EF4-FFF2-40B4-BE49-F238E27FC236}">
                <a16:creationId xmlns:a16="http://schemas.microsoft.com/office/drawing/2014/main" id="{B6544DA6-CEDB-47F9-B14F-64376A867F05}"/>
              </a:ext>
            </a:extLst>
          </p:cNvPr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7DC26265-FA2E-429D-B19A-92D2EF68C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E1E03CD4-5BEC-49FA-A21A-7CBCA1A2B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249D3200-224D-411C-B6ED-107EE8040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24837962-26CF-49A5-B661-169E15694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0FBB5304-8A32-4B9D-A9A0-49F85E314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1" name="Group 52">
              <a:extLst>
                <a:ext uri="{FF2B5EF4-FFF2-40B4-BE49-F238E27FC236}">
                  <a16:creationId xmlns:a16="http://schemas.microsoft.com/office/drawing/2014/main" id="{A329753E-12A9-4E3F-8DA3-C2CF30B9B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" name="AutoShape 53">
                <a:extLst>
                  <a:ext uri="{FF2B5EF4-FFF2-40B4-BE49-F238E27FC236}">
                    <a16:creationId xmlns:a16="http://schemas.microsoft.com/office/drawing/2014/main" id="{006276C4-549D-48BC-8EEC-2EEA867D0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AutoShape 54">
                <a:extLst>
                  <a:ext uri="{FF2B5EF4-FFF2-40B4-BE49-F238E27FC236}">
                    <a16:creationId xmlns:a16="http://schemas.microsoft.com/office/drawing/2014/main" id="{B8D14F2D-55C6-42A0-B42D-1A1577C99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2" name="Rectangle 55">
              <a:extLst>
                <a:ext uri="{FF2B5EF4-FFF2-40B4-BE49-F238E27FC236}">
                  <a16:creationId xmlns:a16="http://schemas.microsoft.com/office/drawing/2014/main" id="{4D901F97-82F0-4DC5-A1CC-1C83BF7B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3" name="Group 56">
              <a:extLst>
                <a:ext uri="{FF2B5EF4-FFF2-40B4-BE49-F238E27FC236}">
                  <a16:creationId xmlns:a16="http://schemas.microsoft.com/office/drawing/2014/main" id="{FBF5D785-AAF1-4D32-A75C-0D35C4952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" name="AutoShape 57">
                <a:extLst>
                  <a:ext uri="{FF2B5EF4-FFF2-40B4-BE49-F238E27FC236}">
                    <a16:creationId xmlns:a16="http://schemas.microsoft.com/office/drawing/2014/main" id="{692DDB02-39B4-4540-BFFB-F5B360D92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AutoShape 58">
                <a:extLst>
                  <a:ext uri="{FF2B5EF4-FFF2-40B4-BE49-F238E27FC236}">
                    <a16:creationId xmlns:a16="http://schemas.microsoft.com/office/drawing/2014/main" id="{35AA51E7-40C6-463D-BDDD-DCB348DBD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5B56035B-B9C6-435E-AD68-E85F2A1D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" name="Rectangle 60">
              <a:extLst>
                <a:ext uri="{FF2B5EF4-FFF2-40B4-BE49-F238E27FC236}">
                  <a16:creationId xmlns:a16="http://schemas.microsoft.com/office/drawing/2014/main" id="{8C9642B7-0EC0-46A1-9C01-528772F9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6" name="Group 61">
              <a:extLst>
                <a:ext uri="{FF2B5EF4-FFF2-40B4-BE49-F238E27FC236}">
                  <a16:creationId xmlns:a16="http://schemas.microsoft.com/office/drawing/2014/main" id="{4AC5B138-E140-4832-A1FF-2B90BE436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" name="AutoShape 62">
                <a:extLst>
                  <a:ext uri="{FF2B5EF4-FFF2-40B4-BE49-F238E27FC236}">
                    <a16:creationId xmlns:a16="http://schemas.microsoft.com/office/drawing/2014/main" id="{D9AC61F8-ED5E-4FFA-AA08-E957B35B9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AutoShape 63">
                <a:extLst>
                  <a:ext uri="{FF2B5EF4-FFF2-40B4-BE49-F238E27FC236}">
                    <a16:creationId xmlns:a16="http://schemas.microsoft.com/office/drawing/2014/main" id="{E3670705-D425-44DE-BA47-F2803BB99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id="{94F1868B-436C-4F9B-BF6F-6B7FF71BD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8" name="Group 65">
              <a:extLst>
                <a:ext uri="{FF2B5EF4-FFF2-40B4-BE49-F238E27FC236}">
                  <a16:creationId xmlns:a16="http://schemas.microsoft.com/office/drawing/2014/main" id="{452C82E1-6E51-43E5-A19A-6441C22AE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" name="AutoShape 66">
                <a:extLst>
                  <a:ext uri="{FF2B5EF4-FFF2-40B4-BE49-F238E27FC236}">
                    <a16:creationId xmlns:a16="http://schemas.microsoft.com/office/drawing/2014/main" id="{68A760A8-4BDB-4414-AEF4-17E325E80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" name="AutoShape 67">
                <a:extLst>
                  <a:ext uri="{FF2B5EF4-FFF2-40B4-BE49-F238E27FC236}">
                    <a16:creationId xmlns:a16="http://schemas.microsoft.com/office/drawing/2014/main" id="{B88A4FA7-C32F-4E87-9B57-3413D9B58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9" name="Rectangle 68">
              <a:extLst>
                <a:ext uri="{FF2B5EF4-FFF2-40B4-BE49-F238E27FC236}">
                  <a16:creationId xmlns:a16="http://schemas.microsoft.com/office/drawing/2014/main" id="{DD9669A9-67A3-4BC9-926E-FB761B1D8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1D82D8B5-1BAD-4BAD-9F00-11DE47CDD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C95471F5-C054-4DD4-ACFB-D35DE169E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1394E35E-6638-482A-844C-56C21F4C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5B6B8634-7CEF-4FB1-89B7-4F5AB1D7F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AutoShape 73">
              <a:extLst>
                <a:ext uri="{FF2B5EF4-FFF2-40B4-BE49-F238E27FC236}">
                  <a16:creationId xmlns:a16="http://schemas.microsoft.com/office/drawing/2014/main" id="{12ED9E98-04D6-49E8-A629-A92866FC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" name="AutoShape 74">
              <a:extLst>
                <a:ext uri="{FF2B5EF4-FFF2-40B4-BE49-F238E27FC236}">
                  <a16:creationId xmlns:a16="http://schemas.microsoft.com/office/drawing/2014/main" id="{56CDD76A-1625-4D1C-92C2-348F1B515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" name="Oval 75">
              <a:extLst>
                <a:ext uri="{FF2B5EF4-FFF2-40B4-BE49-F238E27FC236}">
                  <a16:creationId xmlns:a16="http://schemas.microsoft.com/office/drawing/2014/main" id="{274594FB-0B75-47F9-8AD0-4BFF8BA56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7" name="Oval 76">
              <a:extLst>
                <a:ext uri="{FF2B5EF4-FFF2-40B4-BE49-F238E27FC236}">
                  <a16:creationId xmlns:a16="http://schemas.microsoft.com/office/drawing/2014/main" id="{9E3CBAAA-136E-4405-AEE6-F43B118B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77">
              <a:extLst>
                <a:ext uri="{FF2B5EF4-FFF2-40B4-BE49-F238E27FC236}">
                  <a16:creationId xmlns:a16="http://schemas.microsoft.com/office/drawing/2014/main" id="{3CD7A019-2CE5-46BE-8872-0827A6B8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" name="Rectangle 78">
              <a:extLst>
                <a:ext uri="{FF2B5EF4-FFF2-40B4-BE49-F238E27FC236}">
                  <a16:creationId xmlns:a16="http://schemas.microsoft.com/office/drawing/2014/main" id="{7821FA3A-378C-48C5-A9EB-469AFF19B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D39DD1-E9FC-4FDB-B055-BEA1D717C0B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BEA2E6B9-3398-4DE5-96FF-C049449C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7446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TCP: detecting, reacting to loss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F7CC64E-1829-4101-97FD-AFF01429AF7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3999"/>
            <a:ext cx="8577263" cy="3971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loss indicated by timeout:</a:t>
            </a:r>
          </a:p>
          <a:p>
            <a:pPr lvl="1">
              <a:buFont typeface="Arial"/>
              <a:buChar char="•"/>
              <a:defRPr/>
            </a:pPr>
            <a:r>
              <a:rPr lang="en-US" b="1" dirty="0" err="1"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set to 1 MSS; 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window then grows exponentially (as in slow start) to threshold, then grows linearly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loss indicated by 3 duplicate ACKs: </a:t>
            </a:r>
            <a:r>
              <a:rPr lang="en-US" sz="2400" b="1" dirty="0">
                <a:ea typeface="ＭＳ Ｐゴシック" charset="0"/>
              </a:rPr>
              <a:t>TCP RENO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dup ACKs indicate network capable of  delivering some segments </a:t>
            </a:r>
          </a:p>
          <a:p>
            <a:pPr lvl="1">
              <a:buFont typeface="Arial"/>
              <a:buChar char="•"/>
              <a:defRPr/>
            </a:pPr>
            <a:r>
              <a:rPr lang="en-US" b="1" dirty="0" err="1"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is cut in half window then grows linearly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Tahoe always sets </a:t>
            </a:r>
            <a:r>
              <a:rPr lang="en-US" sz="2400" b="1" dirty="0" err="1">
                <a:ea typeface="ＭＳ Ｐゴシック" charset="0"/>
              </a:rPr>
              <a:t>cwnd</a:t>
            </a:r>
            <a:r>
              <a:rPr lang="en-US" sz="2400" dirty="0">
                <a:ea typeface="ＭＳ Ｐゴシック" charset="0"/>
              </a:rPr>
              <a:t> to 1 (timeout or 3 duplicate acks)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4890A-AC17-47D3-92A0-8339F397FDB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093C82A-01AF-4E68-B13B-FD3EEF6C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6505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TCP: switching from slow start to CA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9AA9414-DC9F-43FF-93DB-38707961E86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28861"/>
            <a:ext cx="28194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ea typeface="ＭＳ Ｐゴシック" charset="0"/>
              </a:rPr>
              <a:t>Q:</a:t>
            </a:r>
            <a:r>
              <a:rPr lang="en-US" sz="2400" dirty="0">
                <a:ea typeface="ＭＳ Ｐゴシック" charset="0"/>
              </a:rPr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ea typeface="ＭＳ Ｐゴシック" charset="0"/>
              </a:rPr>
              <a:t>A:</a:t>
            </a:r>
            <a:r>
              <a:rPr lang="en-US" sz="2400" dirty="0">
                <a:ea typeface="ＭＳ Ｐゴシック" charset="0"/>
              </a:rPr>
              <a:t> when </a:t>
            </a:r>
            <a:r>
              <a:rPr lang="en-US" sz="2400" b="1" dirty="0" err="1">
                <a:ea typeface="ＭＳ Ｐゴシック" charset="0"/>
              </a:rPr>
              <a:t>cwnd</a:t>
            </a:r>
            <a:r>
              <a:rPr lang="en-US" sz="2400" dirty="0">
                <a:ea typeface="ＭＳ Ｐゴシック" charset="0"/>
              </a:rPr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448F56A-4237-4666-BE03-5F03BBE6AA12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962400"/>
            <a:ext cx="38100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u="sng" dirty="0">
                <a:solidFill>
                  <a:srgbClr val="FF0000"/>
                </a:solidFill>
                <a:ea typeface="ＭＳ Ｐゴシック" charset="0"/>
              </a:rPr>
              <a:t>Implementation:</a:t>
            </a:r>
            <a:endParaRPr lang="en-US" sz="2400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variable </a:t>
            </a:r>
            <a:r>
              <a:rPr lang="en-US" sz="2400" b="1" dirty="0">
                <a:ea typeface="ＭＳ Ｐゴシック" charset="0"/>
              </a:rPr>
              <a:t>ssthresh</a:t>
            </a:r>
            <a:r>
              <a:rPr lang="en-US" sz="2400" dirty="0">
                <a:ea typeface="ＭＳ Ｐゴシック" charset="0"/>
              </a:rPr>
              <a:t>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on loss event, </a:t>
            </a:r>
            <a:r>
              <a:rPr lang="en-US" sz="2400" b="1" dirty="0">
                <a:ea typeface="ＭＳ Ｐゴシック" charset="0"/>
              </a:rPr>
              <a:t>ssthresh</a:t>
            </a:r>
            <a:r>
              <a:rPr lang="en-US" sz="2400" dirty="0">
                <a:ea typeface="ＭＳ Ｐゴシック" charset="0"/>
              </a:rPr>
              <a:t> is set to 1/2 of </a:t>
            </a:r>
            <a:r>
              <a:rPr lang="en-US" sz="2400" b="1" dirty="0" err="1">
                <a:ea typeface="ＭＳ Ｐゴシック" charset="0"/>
              </a:rPr>
              <a:t>cwnd</a:t>
            </a:r>
            <a:r>
              <a:rPr lang="en-US" sz="2400" dirty="0">
                <a:ea typeface="ＭＳ Ｐゴシック" charset="0"/>
              </a:rPr>
              <a:t> just before loss event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592AD694-68E3-4E8D-BD40-1596F356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1555335"/>
            <a:ext cx="5105400" cy="364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C121EB-ABCC-4088-B64B-7542D3176A1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8F571080-49B9-43B9-A48A-6C004D26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1119</Words>
  <Application>Microsoft Office PowerPoint</Application>
  <PresentationFormat>Widescreen</PresentationFormat>
  <Paragraphs>277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MS Mincho</vt:lpstr>
      <vt:lpstr>Arial</vt:lpstr>
      <vt:lpstr>Calibri</vt:lpstr>
      <vt:lpstr>Calibri Light</vt:lpstr>
      <vt:lpstr>Comic Sans MS</vt:lpstr>
      <vt:lpstr>Courier New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546</cp:revision>
  <dcterms:created xsi:type="dcterms:W3CDTF">2019-05-30T23:14:36Z</dcterms:created>
  <dcterms:modified xsi:type="dcterms:W3CDTF">2020-09-15T07:22:44Z</dcterms:modified>
</cp:coreProperties>
</file>