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23" r:id="rId2"/>
    <p:sldId id="1274" r:id="rId3"/>
    <p:sldId id="1324" r:id="rId4"/>
    <p:sldId id="1215" r:id="rId5"/>
    <p:sldId id="1216" r:id="rId6"/>
    <p:sldId id="1217" r:id="rId7"/>
    <p:sldId id="1218" r:id="rId8"/>
    <p:sldId id="1219" r:id="rId9"/>
    <p:sldId id="1220" r:id="rId10"/>
    <p:sldId id="1391" r:id="rId11"/>
    <p:sldId id="1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7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1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99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7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55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5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40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68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6252B87-3988-4B71-B0C7-32A45E60185A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65443B-99CC-497C-88AC-6C56E20EF13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D07C117-0432-4C10-A71E-C9A76C0B28C3}"/>
              </a:ext>
            </a:extLst>
          </p:cNvPr>
          <p:cNvSpPr/>
          <p:nvPr/>
        </p:nvSpPr>
        <p:spPr>
          <a:xfrm>
            <a:off x="393111" y="727493"/>
            <a:ext cx="6721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802.3 Ethernet Standards: Link and Physical Layers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EF003D-AE1D-449D-B591-A86AD8C748EF}"/>
              </a:ext>
            </a:extLst>
          </p:cNvPr>
          <p:cNvSpPr txBox="1"/>
          <p:nvPr/>
        </p:nvSpPr>
        <p:spPr>
          <a:xfrm>
            <a:off x="786580" y="1543971"/>
            <a:ext cx="881953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242021"/>
                </a:solidFill>
                <a:effectLst/>
              </a:rPr>
              <a:t>Gigabit Ethernet is an extension of Ethernet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Data rate- 40,000 Mbps, 40 Gigabit Ethernet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Fully compatible with the huge installed base of Ethernet equipment.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Standard - IEEE 802.3z, does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Uses the standard Ethernet frame format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</a:rPr>
              <a:t>B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ackward compatible with 10BASE-T and 100BASE-T technologies.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Allows for point-to-point links as well as shared broadcast channels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Point-to-point links use switches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021"/>
                </a:solidFill>
              </a:rPr>
              <a:t>B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roadcast channels use hubs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Hubs-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buffered distributors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Uses CSMA/CD for shared broadcast channels.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In order to have acceptable efficiency, the maximum distance between nodes must be severely restricted.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021"/>
                </a:solidFill>
                <a:effectLst/>
              </a:rPr>
              <a:t>Allows full-duplex operation at 40 Gbps in both directions for point-to-point channels.</a:t>
            </a:r>
            <a:br>
              <a:rPr lang="en-US" sz="2200" b="0" i="0" dirty="0">
                <a:solidFill>
                  <a:srgbClr val="242021"/>
                </a:solidFill>
                <a:effectLst/>
              </a:rPr>
            </a:br>
            <a:br>
              <a:rPr lang="en-US" sz="2200" dirty="0"/>
            </a:b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862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59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3" y="1650823"/>
            <a:ext cx="5571867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</a:t>
            </a:r>
            <a:r>
              <a:rPr lang="en-US" sz="2400" dirty="0"/>
              <a:t>Physical Topology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sz="2400" dirty="0"/>
              <a:t>  Frame Structure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5264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50 : Ethernet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6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3FDF2C75-B699-464D-B545-BA7F3D062850}"/>
              </a:ext>
            </a:extLst>
          </p:cNvPr>
          <p:cNvSpPr txBox="1">
            <a:spLocks noChangeArrowheads="1"/>
          </p:cNvSpPr>
          <p:nvPr/>
        </p:nvSpPr>
        <p:spPr>
          <a:xfrm>
            <a:off x="574964" y="1482264"/>
            <a:ext cx="10049082" cy="2659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2400" dirty="0"/>
              <a:t>“D</a:t>
            </a:r>
            <a:r>
              <a:rPr lang="en-US" sz="2400" dirty="0"/>
              <a:t>ominant</a:t>
            </a:r>
            <a:r>
              <a:rPr lang="en-US" altLang="ja-JP" sz="2400" dirty="0"/>
              <a:t>”</a:t>
            </a:r>
            <a:r>
              <a:rPr lang="en-US" sz="2400" dirty="0"/>
              <a:t> wired LAN technology: </a:t>
            </a:r>
          </a:p>
          <a:p>
            <a:pPr marL="746125" indent="-301625">
              <a:defRPr/>
            </a:pPr>
            <a:r>
              <a:rPr lang="en-US" sz="2400" dirty="0"/>
              <a:t>First widely used LAN technology</a:t>
            </a:r>
          </a:p>
          <a:p>
            <a:pPr marL="746125" indent="-301625">
              <a:defRPr/>
            </a:pPr>
            <a:r>
              <a:rPr lang="en-US" sz="2400" dirty="0"/>
              <a:t>Simpler, cheap</a:t>
            </a:r>
          </a:p>
          <a:p>
            <a:pPr marL="746125" indent="-301625">
              <a:defRPr/>
            </a:pPr>
            <a:r>
              <a:rPr lang="en-US" sz="2400" dirty="0"/>
              <a:t>Kept up with speed race: 10 Mbps – 400 Gbps </a:t>
            </a:r>
          </a:p>
          <a:p>
            <a:pPr marL="746125" indent="-301625">
              <a:defRPr/>
            </a:pPr>
            <a:r>
              <a:rPr lang="en-US" sz="2400" dirty="0"/>
              <a:t>Single chip, multiple speeds (e.g., Broadcom  BCM5761)</a:t>
            </a:r>
          </a:p>
          <a:p>
            <a:pPr marL="44450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89" name="Picture 4" descr="551 metcalfe-enet">
            <a:extLst>
              <a:ext uri="{FF2B5EF4-FFF2-40B4-BE49-F238E27FC236}">
                <a16:creationId xmlns:a16="http://schemas.microsoft.com/office/drawing/2014/main" id="{85CF6E01-268F-7448-9E24-70CB66D9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5">
            <a:extLst>
              <a:ext uri="{FF2B5EF4-FFF2-40B4-BE49-F238E27FC236}">
                <a16:creationId xmlns:a16="http://schemas.microsoft.com/office/drawing/2014/main" id="{34CFEA8B-8C4C-784A-A29E-387E97A5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743" y="5593291"/>
            <a:ext cx="26938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n-lt"/>
                <a:cs typeface="Arial"/>
              </a:rPr>
              <a:t>Metcalfe’s Ethernet sketch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A384-818F-F74B-8BD5-43FAA8C916A6}"/>
              </a:ext>
            </a:extLst>
          </p:cNvPr>
          <p:cNvSpPr txBox="1"/>
          <p:nvPr/>
        </p:nvSpPr>
        <p:spPr>
          <a:xfrm>
            <a:off x="850006" y="6387921"/>
            <a:ext cx="8535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www.uspto.gov</a:t>
            </a:r>
            <a:r>
              <a:rPr lang="en-US" sz="1600" dirty="0"/>
              <a:t>/learning-and-resources/journeys-innovation/audio-stories/defying-doubters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898EB-3A7A-4B14-829F-3591E666F909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7872CB-001A-4A43-B2B3-E29F9BF6C136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68C8617-3A77-4902-9B25-54EBB75F40EF}"/>
              </a:ext>
            </a:extLst>
          </p:cNvPr>
          <p:cNvSpPr/>
          <p:nvPr/>
        </p:nvSpPr>
        <p:spPr>
          <a:xfrm>
            <a:off x="393111" y="727493"/>
            <a:ext cx="1293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Ethernet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7EB8F-B265-4E4B-A599-604FFD9C25B9}"/>
              </a:ext>
            </a:extLst>
          </p:cNvPr>
          <p:cNvSpPr txBox="1">
            <a:spLocks noChangeArrowheads="1"/>
          </p:cNvSpPr>
          <p:nvPr/>
        </p:nvSpPr>
        <p:spPr>
          <a:xfrm>
            <a:off x="1077627" y="1343156"/>
            <a:ext cx="7377285" cy="9254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75000"/>
              </a:lnSpc>
              <a:defRPr/>
            </a:pPr>
            <a:r>
              <a:rPr lang="en-US" sz="2400" dirty="0">
                <a:solidFill>
                  <a:srgbClr val="C00000"/>
                </a:solidFill>
              </a:rPr>
              <a:t>Bus: </a:t>
            </a:r>
            <a:r>
              <a:rPr lang="en-US" sz="2400" dirty="0"/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all nodes in same collision domain (can collide with each other)</a:t>
            </a: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92FEC33E-ECF3-6F4D-95CC-10AE77202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9150" y="4343745"/>
            <a:ext cx="616233" cy="1201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08CE8B30-9FAC-8447-8CE2-85AE30A4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986" y="5748894"/>
            <a:ext cx="2358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+mn-lt"/>
                <a:cs typeface="Arial" charset="0"/>
              </a:rPr>
              <a:t>bus: </a:t>
            </a:r>
            <a:r>
              <a:rPr lang="en-US" sz="2400" i="0" dirty="0">
                <a:latin typeface="+mn-lt"/>
                <a:cs typeface="Arial" charset="0"/>
              </a:rPr>
              <a:t>coaxial cable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210C05-DB42-F24B-ABCC-CEB58A73BF57}"/>
              </a:ext>
            </a:extLst>
          </p:cNvPr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74" name="Rectangle 37">
              <a:extLst>
                <a:ext uri="{FF2B5EF4-FFF2-40B4-BE49-F238E27FC236}">
                  <a16:creationId xmlns:a16="http://schemas.microsoft.com/office/drawing/2014/main" id="{F6F8AA85-EB23-1A46-91D4-047C72E20F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F5B90-D695-934E-82E3-02FAF9AA2884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DD3177-E100-C044-B782-026C278D6607}"/>
              </a:ext>
            </a:extLst>
          </p:cNvPr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E36D1D4F-7980-524F-B016-0822BC5DE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141971-200C-3441-B553-3B77B87C14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6AFEE0-615F-374F-AD75-BFAD1482DB98}"/>
              </a:ext>
            </a:extLst>
          </p:cNvPr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D99117D2-D55B-9747-9F39-1437498956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FD400B-67B6-A545-991E-6642C95FC431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54403650-FB62-8C4D-A097-E8E09E3E8715}"/>
              </a:ext>
            </a:extLst>
          </p:cNvPr>
          <p:cNvGrpSpPr>
            <a:grpSpLocks/>
          </p:cNvGrpSpPr>
          <p:nvPr/>
        </p:nvGrpSpPr>
        <p:grpSpPr bwMode="auto"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id="41" name="Picture 55" descr="desktop_computer_stylized_medium">
              <a:extLst>
                <a:ext uri="{FF2B5EF4-FFF2-40B4-BE49-F238E27FC236}">
                  <a16:creationId xmlns:a16="http://schemas.microsoft.com/office/drawing/2014/main" id="{9ADDF864-8E42-2A4E-9C50-68B48B5A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78B65AFB-F609-8F4C-8AA2-302FFEA046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id="{2721DACF-2A49-8D4F-BFF6-49E94BBFA071}"/>
              </a:ext>
            </a:extLst>
          </p:cNvPr>
          <p:cNvGrpSpPr>
            <a:grpSpLocks/>
          </p:cNvGrpSpPr>
          <p:nvPr/>
        </p:nvGrpSpPr>
        <p:grpSpPr bwMode="auto"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id="36" name="Picture 50" descr="desktop_computer_stylized_medium">
              <a:extLst>
                <a:ext uri="{FF2B5EF4-FFF2-40B4-BE49-F238E27FC236}">
                  <a16:creationId xmlns:a16="http://schemas.microsoft.com/office/drawing/2014/main" id="{1A4DAAEF-9C4D-5C4A-940E-9F43684E7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63DCB467-73DC-4B47-B778-649B307F3B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0" name="Group 49">
            <a:extLst>
              <a:ext uri="{FF2B5EF4-FFF2-40B4-BE49-F238E27FC236}">
                <a16:creationId xmlns:a16="http://schemas.microsoft.com/office/drawing/2014/main" id="{CF60EF70-8F89-064B-9AE0-BC24C80913E9}"/>
              </a:ext>
            </a:extLst>
          </p:cNvPr>
          <p:cNvGrpSpPr>
            <a:grpSpLocks/>
          </p:cNvGrpSpPr>
          <p:nvPr/>
        </p:nvGrpSpPr>
        <p:grpSpPr bwMode="auto"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id="31" name="Picture 50" descr="desktop_computer_stylized_medium">
              <a:extLst>
                <a:ext uri="{FF2B5EF4-FFF2-40B4-BE49-F238E27FC236}">
                  <a16:creationId xmlns:a16="http://schemas.microsoft.com/office/drawing/2014/main" id="{E66B7792-17BF-A342-BF79-CBE2D888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1A46A85F-1E8E-634F-AC1B-41916D215F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1AC3DE-0BE4-4A42-85AA-51EA7972DB44}"/>
              </a:ext>
            </a:extLst>
          </p:cNvPr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0D9B8815-F0EC-864F-9E9C-E995A974D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FC25B0-63E6-F14D-8B85-F91190DDB6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4FBBD8-6BBF-5244-B257-1085A2E447DA}"/>
              </a:ext>
            </a:extLst>
          </p:cNvPr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93" name="Rectangle 37">
              <a:extLst>
                <a:ext uri="{FF2B5EF4-FFF2-40B4-BE49-F238E27FC236}">
                  <a16:creationId xmlns:a16="http://schemas.microsoft.com/office/drawing/2014/main" id="{BFCE4A31-E824-AE42-8F60-EEB060D3A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C139B6-3337-DD4B-9A8D-1F1D221AE58F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181607EC-7C1E-E542-A627-435D8778D8FF}"/>
              </a:ext>
            </a:extLst>
          </p:cNvPr>
          <p:cNvGrpSpPr>
            <a:grpSpLocks/>
          </p:cNvGrpSpPr>
          <p:nvPr/>
        </p:nvGrpSpPr>
        <p:grpSpPr bwMode="auto"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id="26" name="Picture 45" descr="desktop_computer_stylized_medium">
              <a:extLst>
                <a:ext uri="{FF2B5EF4-FFF2-40B4-BE49-F238E27FC236}">
                  <a16:creationId xmlns:a16="http://schemas.microsoft.com/office/drawing/2014/main" id="{5B055886-874B-AF4E-BC6C-17FB5AFB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BE198024-6B5D-3B44-B9DB-F77A4CB02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99E873A6-305A-1E42-A800-5109AF9B2E9D}"/>
              </a:ext>
            </a:extLst>
          </p:cNvPr>
          <p:cNvGrpSpPr>
            <a:grpSpLocks/>
          </p:cNvGrpSpPr>
          <p:nvPr/>
        </p:nvGrpSpPr>
        <p:grpSpPr bwMode="auto"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id="46" name="Picture 45" descr="desktop_computer_stylized_medium">
              <a:extLst>
                <a:ext uri="{FF2B5EF4-FFF2-40B4-BE49-F238E27FC236}">
                  <a16:creationId xmlns:a16="http://schemas.microsoft.com/office/drawing/2014/main" id="{1B48D1F1-C69D-9F43-9FBB-F48106D4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030A2A-02DE-364B-B783-76B0F1C4E7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DAD804-6DAD-6A4F-B2ED-991F7DA0A672}"/>
              </a:ext>
            </a:extLst>
          </p:cNvPr>
          <p:cNvGrpSpPr/>
          <p:nvPr/>
        </p:nvGrpSpPr>
        <p:grpSpPr>
          <a:xfrm>
            <a:off x="5528093" y="3889527"/>
            <a:ext cx="3146799" cy="2516574"/>
            <a:chOff x="6296294" y="3889527"/>
            <a:chExt cx="3146799" cy="251657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B7E878-BC2B-CF41-A1DD-435B6688D4C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906769" y="4630890"/>
              <a:ext cx="2249" cy="126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3A757D-B4FE-A64C-9B64-828FD8DCA61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41" y="5100170"/>
              <a:ext cx="2144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68381987-6DA4-FE44-982A-2311DD6B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9662" y="5338618"/>
              <a:ext cx="12999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0" dirty="0">
                  <a:solidFill>
                    <a:srgbClr val="CC0000"/>
                  </a:solidFill>
                  <a:latin typeface="+mn-lt"/>
                  <a:cs typeface="Arial" charset="0"/>
                </a:rPr>
                <a:t>switched</a:t>
              </a:r>
            </a:p>
          </p:txBody>
        </p:sp>
        <p:sp>
          <p:nvSpPr>
            <p:cNvPr id="96" name="Rectangle 37">
              <a:extLst>
                <a:ext uri="{FF2B5EF4-FFF2-40B4-BE49-F238E27FC236}">
                  <a16:creationId xmlns:a16="http://schemas.microsoft.com/office/drawing/2014/main" id="{AA09179E-572D-A246-86F4-E13021D097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970879" y="497609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98" name="Group 49">
              <a:extLst>
                <a:ext uri="{FF2B5EF4-FFF2-40B4-BE49-F238E27FC236}">
                  <a16:creationId xmlns:a16="http://schemas.microsoft.com/office/drawing/2014/main" id="{73F08637-BA76-1046-9C84-02C57B071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id="99" name="Picture 50" descr="desktop_computer_stylized_medium">
                <a:extLst>
                  <a:ext uri="{FF2B5EF4-FFF2-40B4-BE49-F238E27FC236}">
                    <a16:creationId xmlns:a16="http://schemas.microsoft.com/office/drawing/2014/main" id="{C5A65E49-64BF-0248-B147-3C0ABA270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51">
                <a:extLst>
                  <a:ext uri="{FF2B5EF4-FFF2-40B4-BE49-F238E27FC236}">
                    <a16:creationId xmlns:a16="http://schemas.microsoft.com/office/drawing/2014/main" id="{ABC6A075-F927-3A44-BE19-0AA6A01912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01" name="Rectangle 37">
              <a:extLst>
                <a:ext uri="{FF2B5EF4-FFF2-40B4-BE49-F238E27FC236}">
                  <a16:creationId xmlns:a16="http://schemas.microsoft.com/office/drawing/2014/main" id="{F7256B75-1D63-2E44-891A-1C8ED409B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836293" y="496987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02" name="Group 49">
              <a:extLst>
                <a:ext uri="{FF2B5EF4-FFF2-40B4-BE49-F238E27FC236}">
                  <a16:creationId xmlns:a16="http://schemas.microsoft.com/office/drawing/2014/main" id="{D3C84CC7-318A-F44C-BC7C-1F376445C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id="103" name="Picture 50" descr="desktop_computer_stylized_medium">
                <a:extLst>
                  <a:ext uri="{FF2B5EF4-FFF2-40B4-BE49-F238E27FC236}">
                    <a16:creationId xmlns:a16="http://schemas.microsoft.com/office/drawing/2014/main" id="{7660BF25-6D18-5A4A-8BE4-3CFBD08C4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8D17FB90-A54F-9B45-8704-608FEF0B14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77613146-BEF0-644B-A836-2EB04E800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61470" y="566974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6" name="Group 49">
              <a:extLst>
                <a:ext uri="{FF2B5EF4-FFF2-40B4-BE49-F238E27FC236}">
                  <a16:creationId xmlns:a16="http://schemas.microsoft.com/office/drawing/2014/main" id="{0D5AC3A1-9C42-3647-BD7C-2BF588730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id="107" name="Picture 50" descr="desktop_computer_stylized_medium">
                <a:extLst>
                  <a:ext uri="{FF2B5EF4-FFF2-40B4-BE49-F238E27FC236}">
                    <a16:creationId xmlns:a16="http://schemas.microsoft.com/office/drawing/2014/main" id="{26635111-EEAD-044B-A078-CDE50D4A5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51">
                <a:extLst>
                  <a:ext uri="{FF2B5EF4-FFF2-40B4-BE49-F238E27FC236}">
                    <a16:creationId xmlns:a16="http://schemas.microsoft.com/office/drawing/2014/main" id="{6C722D5C-0DA5-4943-BCD3-A0181121BF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09F4DA0F-D305-D34F-BA6E-50CB86EC28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59915" y="438844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59" name="Group 44">
              <a:extLst>
                <a:ext uri="{FF2B5EF4-FFF2-40B4-BE49-F238E27FC236}">
                  <a16:creationId xmlns:a16="http://schemas.microsoft.com/office/drawing/2014/main" id="{FBD1E47D-990B-2E43-A7A3-9B664F60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id="60" name="Picture 45" descr="desktop_computer_stylized_medium">
                <a:extLst>
                  <a:ext uri="{FF2B5EF4-FFF2-40B4-BE49-F238E27FC236}">
                    <a16:creationId xmlns:a16="http://schemas.microsoft.com/office/drawing/2014/main" id="{592B481C-B53F-BF47-AD1B-2E6BDCFAF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46">
                <a:extLst>
                  <a:ext uri="{FF2B5EF4-FFF2-40B4-BE49-F238E27FC236}">
                    <a16:creationId xmlns:a16="http://schemas.microsoft.com/office/drawing/2014/main" id="{2D0F8AEC-7A1F-964C-8A02-58C4F39038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52E7F60-11FB-F544-8C5D-1F0C4F2A3A93}"/>
                </a:ext>
              </a:extLst>
            </p:cNvPr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3CA7BB1-785A-2F4E-99C7-9A87B4C1589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6E11BDC-7A81-3D49-B82F-217FBC3D8BA6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0B98351-A0BF-8F45-BA38-838A66C2790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424FAC47-A5B2-724B-B58E-B1DE520B997D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D765BB73-0713-214F-B633-B66F09A5A73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2048D2B-32B6-404A-8309-2D614DB0F645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85ADFEC2-5799-064A-A2B3-E69C5AD6EC08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1" name="Rectangle 6">
            <a:extLst>
              <a:ext uri="{FF2B5EF4-FFF2-40B4-BE49-F238E27FC236}">
                <a16:creationId xmlns:a16="http://schemas.microsoft.com/office/drawing/2014/main" id="{5E5D623C-BFF9-A44C-8728-E57D1D8E9F2D}"/>
              </a:ext>
            </a:extLst>
          </p:cNvPr>
          <p:cNvSpPr txBox="1">
            <a:spLocks noChangeArrowheads="1"/>
          </p:cNvSpPr>
          <p:nvPr/>
        </p:nvSpPr>
        <p:spPr>
          <a:xfrm>
            <a:off x="1067981" y="2097440"/>
            <a:ext cx="6299297" cy="1641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75000"/>
              </a:lnSpc>
              <a:defRPr/>
            </a:pPr>
            <a:r>
              <a:rPr lang="en-US" sz="2400" dirty="0">
                <a:solidFill>
                  <a:srgbClr val="C00000"/>
                </a:solidFill>
              </a:rPr>
              <a:t>Switched: </a:t>
            </a:r>
            <a:r>
              <a:rPr lang="en-US" sz="2400" dirty="0"/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active link-layer 2 </a:t>
            </a:r>
            <a:r>
              <a:rPr lang="en-US" i="1" dirty="0">
                <a:solidFill>
                  <a:srgbClr val="0000A8"/>
                </a:solidFill>
              </a:rPr>
              <a:t>switch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</a:t>
            </a:r>
            <a:r>
              <a:rPr lang="en-US" altLang="ja-JP" dirty="0"/>
              <a:t>“</a:t>
            </a:r>
            <a:r>
              <a:rPr lang="en-US" dirty="0"/>
              <a:t>spoke</a:t>
            </a:r>
            <a:r>
              <a:rPr lang="en-US" altLang="ja-JP" dirty="0"/>
              <a:t>”</a:t>
            </a:r>
            <a:r>
              <a:rPr lang="en-US" dirty="0"/>
              <a:t> runs a (separate) Ethernet protocol (nodes do not collide with each other)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A5F064-321C-4D75-B50C-D8C2B1F78E22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ACA059-AD94-44A2-8258-28A0B24686B3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3F7447C-5482-45E0-8751-E6D86296F934}"/>
              </a:ext>
            </a:extLst>
          </p:cNvPr>
          <p:cNvSpPr/>
          <p:nvPr/>
        </p:nvSpPr>
        <p:spPr>
          <a:xfrm>
            <a:off x="393111" y="727493"/>
            <a:ext cx="375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Ethernet : Physical Topology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C8743-1DFC-4376-A4D8-1FE2ED32251D}"/>
              </a:ext>
            </a:extLst>
          </p:cNvPr>
          <p:cNvSpPr txBox="1"/>
          <p:nvPr/>
        </p:nvSpPr>
        <p:spPr>
          <a:xfrm>
            <a:off x="96461" y="3384585"/>
            <a:ext cx="3790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</a:rPr>
              <a:t>Traditional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Nodes connected with coax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Long “runs” of wire everywhere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CSMA/CD protocol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2AC97-5AD9-43B8-9585-B6D6C3EE3C85}"/>
              </a:ext>
            </a:extLst>
          </p:cNvPr>
          <p:cNvSpPr txBox="1"/>
          <p:nvPr/>
        </p:nvSpPr>
        <p:spPr>
          <a:xfrm>
            <a:off x="100978" y="4495438"/>
            <a:ext cx="3346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</a:rPr>
              <a:t>Hub acts as a broadcast repeater</a:t>
            </a:r>
            <a:br>
              <a:rPr lang="en-US" sz="1800" i="0" dirty="0">
                <a:solidFill>
                  <a:srgbClr val="000000"/>
                </a:solidFill>
                <a:effectLst/>
              </a:rPr>
            </a:br>
            <a:r>
              <a:rPr lang="en-US" sz="1800" i="0" dirty="0">
                <a:solidFill>
                  <a:srgbClr val="000000"/>
                </a:solidFill>
                <a:effectLst/>
              </a:rPr>
              <a:t>Shorted cable “runs”, Useful for 100 Mbps</a:t>
            </a:r>
            <a:br>
              <a:rPr lang="en-US" sz="1800" i="0" dirty="0">
                <a:solidFill>
                  <a:srgbClr val="000000"/>
                </a:solidFill>
                <a:effectLst/>
              </a:rPr>
            </a:br>
            <a:r>
              <a:rPr lang="en-US" sz="1800" i="0" dirty="0">
                <a:solidFill>
                  <a:srgbClr val="000000"/>
                </a:solidFill>
                <a:effectLst/>
              </a:rPr>
              <a:t>– CSMA/CD protocol</a:t>
            </a:r>
            <a:br>
              <a:rPr lang="en-US" sz="1800" i="0" dirty="0">
                <a:solidFill>
                  <a:srgbClr val="000000"/>
                </a:solidFill>
                <a:effectLst/>
              </a:rPr>
            </a:br>
            <a:r>
              <a:rPr lang="en-US" sz="1800" i="0" dirty="0">
                <a:solidFill>
                  <a:srgbClr val="000000"/>
                </a:solidFill>
                <a:effectLst/>
              </a:rPr>
              <a:t>– Easy to add/remove users</a:t>
            </a:r>
            <a:br>
              <a:rPr lang="en-US" sz="1800" i="0" dirty="0">
                <a:solidFill>
                  <a:srgbClr val="000000"/>
                </a:solidFill>
                <a:effectLst/>
              </a:rPr>
            </a:br>
            <a:r>
              <a:rPr lang="en-US" sz="1800" i="0" dirty="0">
                <a:solidFill>
                  <a:srgbClr val="000000"/>
                </a:solidFill>
                <a:effectLst/>
              </a:rPr>
              <a:t>– Easy to localize faults</a:t>
            </a:r>
            <a:br>
              <a:rPr lang="en-US" sz="1800" i="0" dirty="0">
                <a:solidFill>
                  <a:srgbClr val="000000"/>
                </a:solidFill>
                <a:effectLst/>
              </a:rPr>
            </a:br>
            <a:r>
              <a:rPr lang="en-US" sz="1800" i="0" dirty="0">
                <a:solidFill>
                  <a:srgbClr val="000000"/>
                </a:solidFill>
                <a:effectLst/>
              </a:rPr>
              <a:t>– Cheap cabling (twisted pair, 10baseT)</a:t>
            </a:r>
            <a:br>
              <a:rPr lang="en-US" sz="1800" i="0" dirty="0">
                <a:solidFill>
                  <a:srgbClr val="000000"/>
                </a:solidFill>
                <a:effectLst/>
              </a:rPr>
            </a:b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8F7427-2039-4A6C-9F52-0F1F53EDC975}"/>
              </a:ext>
            </a:extLst>
          </p:cNvPr>
          <p:cNvSpPr txBox="1"/>
          <p:nvPr/>
        </p:nvSpPr>
        <p:spPr>
          <a:xfrm>
            <a:off x="8734417" y="1508874"/>
            <a:ext cx="34575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</a:rPr>
              <a:t>Easy to increase data rate (e.g., Gbit Ethernet)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Nodes transmit when they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Switch queues the packets and transmits to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Typical switch capacity of 20-40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Each node can now transmit at the full rate of 10/100/Gbps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Modularity: Switches can be connected to each </a:t>
            </a:r>
            <a:r>
              <a:rPr lang="en-US" sz="1800" i="0" dirty="0" err="1">
                <a:solidFill>
                  <a:srgbClr val="000000"/>
                </a:solidFill>
                <a:effectLst/>
              </a:rPr>
              <a:t>ther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 using high rate 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70" grpId="0"/>
      <p:bldP spid="72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4B00453C-4C5E-1142-B1BF-526E638BF9DC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1399863"/>
            <a:ext cx="8037641" cy="22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/>
              <a:t>Sending interface encapsulates IP datagram (or other network layer protocol packet) in </a:t>
            </a:r>
            <a:r>
              <a:rPr lang="en-US" sz="2400" dirty="0">
                <a:solidFill>
                  <a:srgbClr val="CC0000"/>
                </a:solidFill>
              </a:rPr>
              <a:t>Ethernet frame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1227060" y="2277180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</p:grpSp>
      <p:sp>
        <p:nvSpPr>
          <p:cNvPr id="89" name="Rectangle 3">
            <a:extLst>
              <a:ext uri="{FF2B5EF4-FFF2-40B4-BE49-F238E27FC236}">
                <a16:creationId xmlns:a16="http://schemas.microsoft.com/office/drawing/2014/main" id="{2C36AD46-76A5-B740-906F-47C5DF160D37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3811088"/>
            <a:ext cx="8381770" cy="180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Preamble: </a:t>
            </a:r>
          </a:p>
          <a:p>
            <a:pPr marL="465138" indent="-233363">
              <a:defRPr/>
            </a:pPr>
            <a:r>
              <a:rPr lang="en-US" sz="2400" dirty="0"/>
              <a:t> Used to synchronize receiver, sender clock rates</a:t>
            </a:r>
          </a:p>
          <a:p>
            <a:pPr marL="465138" indent="-233363">
              <a:defRPr/>
            </a:pPr>
            <a:r>
              <a:rPr lang="en-US" sz="2400" dirty="0"/>
              <a:t>7 bytes of 10101010 followed by one byte of 10101011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3D21C-6660-42BB-A770-3C19EC6900F4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9BA6FE-6765-40C2-AA4B-84C24C79B8E5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64274B-1446-48DD-831C-4D0BB98D7E3F}"/>
              </a:ext>
            </a:extLst>
          </p:cNvPr>
          <p:cNvSpPr/>
          <p:nvPr/>
        </p:nvSpPr>
        <p:spPr>
          <a:xfrm>
            <a:off x="393111" y="727493"/>
            <a:ext cx="3421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Ethernet Frame Structure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BAEFA-DB62-47E4-A72F-52B0E5108378}"/>
              </a:ext>
            </a:extLst>
          </p:cNvPr>
          <p:cNvSpPr txBox="1"/>
          <p:nvPr/>
        </p:nvSpPr>
        <p:spPr>
          <a:xfrm>
            <a:off x="1109859" y="5169883"/>
            <a:ext cx="7440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Data: </a:t>
            </a:r>
          </a:p>
          <a:p>
            <a:pPr marL="574675" indent="-342900">
              <a:buFont typeface="Arial" panose="020B0604020202020204" pitchFamily="34" charset="0"/>
              <a:buChar char="•"/>
              <a:defRPr/>
            </a:pPr>
            <a:r>
              <a:rPr lang="en-IN" sz="2400" b="0" dirty="0">
                <a:solidFill>
                  <a:srgbClr val="242021"/>
                </a:solidFill>
                <a:effectLst/>
              </a:rPr>
              <a:t>46 to 1,500 bytes</a:t>
            </a:r>
          </a:p>
          <a:p>
            <a:pPr marL="574675" indent="-342900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242021"/>
                </a:solidFill>
              </a:rPr>
              <a:t>Min-46</a:t>
            </a:r>
            <a:r>
              <a:rPr lang="en-IN" sz="2400" dirty="0"/>
              <a:t> </a:t>
            </a:r>
            <a:br>
              <a:rPr lang="en-I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190620" y="1294021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52EC9379-8CF4-B845-BC28-25B206CCAE0F}"/>
              </a:ext>
            </a:extLst>
          </p:cNvPr>
          <p:cNvSpPr txBox="1">
            <a:spLocks noChangeArrowheads="1"/>
          </p:cNvSpPr>
          <p:nvPr/>
        </p:nvSpPr>
        <p:spPr>
          <a:xfrm>
            <a:off x="918616" y="2738516"/>
            <a:ext cx="9021795" cy="41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Addresses: </a:t>
            </a:r>
            <a:r>
              <a:rPr lang="en-US" sz="2400" dirty="0"/>
              <a:t>6 byte source, destination MAC addresses</a:t>
            </a:r>
          </a:p>
          <a:p>
            <a:pPr lvl="1">
              <a:defRPr/>
            </a:pPr>
            <a:r>
              <a:rPr lang="en-US" dirty="0"/>
              <a:t>if adapter receives frame with matching destination address, or with broadcast address (e.g., ARP packet), it passes data in frame to network layer protocol</a:t>
            </a:r>
          </a:p>
          <a:p>
            <a:pPr lvl="1">
              <a:defRPr/>
            </a:pPr>
            <a:r>
              <a:rPr lang="en-US" dirty="0"/>
              <a:t>otherwise, adapter discards frame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Type: </a:t>
            </a:r>
            <a:r>
              <a:rPr lang="en-US" sz="2400" dirty="0"/>
              <a:t>indicates higher layer protocol </a:t>
            </a:r>
          </a:p>
          <a:p>
            <a:pPr lvl="1">
              <a:defRPr/>
            </a:pPr>
            <a:r>
              <a:rPr lang="en-US" dirty="0"/>
              <a:t>mostly IP but others possible, e.g., Novell IPX, AppleTalk</a:t>
            </a:r>
          </a:p>
          <a:p>
            <a:pPr lvl="1">
              <a:defRPr/>
            </a:pPr>
            <a:r>
              <a:rPr lang="en-US" dirty="0"/>
              <a:t>used to demultiplex up at receiver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CRC: </a:t>
            </a:r>
            <a:r>
              <a:rPr lang="en-US" sz="2400" dirty="0"/>
              <a:t>cyclic redundancy check at receiver</a:t>
            </a:r>
          </a:p>
          <a:p>
            <a:pPr lvl="1">
              <a:defRPr/>
            </a:pPr>
            <a:r>
              <a:rPr lang="en-US" dirty="0"/>
              <a:t>error detected: frame is dropped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62512A-796F-E249-9BDA-F50A54A9EF07}"/>
              </a:ext>
            </a:extLst>
          </p:cNvPr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BD4B9E-B165-2F47-AFD8-92E71CB8BA3C}"/>
              </a:ext>
            </a:extLst>
          </p:cNvPr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55D5E-5A29-E74E-9AE7-FBDD43A055D0}"/>
              </a:ext>
            </a:extLst>
          </p:cNvPr>
          <p:cNvSpPr/>
          <p:nvPr/>
        </p:nvSpPr>
        <p:spPr>
          <a:xfrm rot="16200000">
            <a:off x="4780345" y="1551006"/>
            <a:ext cx="1365815" cy="856525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FFC04B-D770-4C8E-94B1-A17867096230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EAC11E-56D8-42F0-BC00-929A5D0F8B50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9A859-2D48-4052-9EB4-C72EB17978FF}"/>
              </a:ext>
            </a:extLst>
          </p:cNvPr>
          <p:cNvSpPr/>
          <p:nvPr/>
        </p:nvSpPr>
        <p:spPr>
          <a:xfrm>
            <a:off x="393111" y="727493"/>
            <a:ext cx="442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Ethernet Frame Structure ( 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94B40E5-F359-2645-A4A0-0CEE4C209C99}"/>
              </a:ext>
            </a:extLst>
          </p:cNvPr>
          <p:cNvSpPr txBox="1">
            <a:spLocks noChangeArrowheads="1"/>
          </p:cNvSpPr>
          <p:nvPr/>
        </p:nvSpPr>
        <p:spPr>
          <a:xfrm>
            <a:off x="989351" y="1600200"/>
            <a:ext cx="731853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Connectionless: </a:t>
            </a:r>
            <a:r>
              <a:rPr lang="en-US" sz="2400" dirty="0"/>
              <a:t>no handshaking between sending and receiving NICs 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Unreliable: </a:t>
            </a:r>
            <a:r>
              <a:rPr lang="en-US" sz="2400" dirty="0"/>
              <a:t>receiving NIC doesn’t send ACKs or NAKs to sending NIC</a:t>
            </a:r>
          </a:p>
          <a:p>
            <a:pPr lvl="1">
              <a:defRPr/>
            </a:pPr>
            <a:r>
              <a:rPr lang="en-US" dirty="0"/>
              <a:t>data in dropped frames recovered only if initial sender uses higher layer </a:t>
            </a:r>
            <a:r>
              <a:rPr lang="en-US" dirty="0" err="1"/>
              <a:t>rdt</a:t>
            </a:r>
            <a:r>
              <a:rPr lang="en-US" dirty="0"/>
              <a:t> (e.g., TCP), otherwise dropped data lost</a:t>
            </a:r>
          </a:p>
          <a:p>
            <a:pPr>
              <a:defRPr/>
            </a:pPr>
            <a:r>
              <a:rPr lang="en-US" sz="2400" dirty="0"/>
              <a:t>Ethernet’s MAC protocol: unslotted </a:t>
            </a:r>
            <a:r>
              <a:rPr lang="en-US" sz="2400" dirty="0">
                <a:solidFill>
                  <a:srgbClr val="C00000"/>
                </a:solidFill>
              </a:rPr>
              <a:t>CSMA/CD with binary </a:t>
            </a:r>
            <a:r>
              <a:rPr lang="en-US" sz="2400" dirty="0" err="1">
                <a:solidFill>
                  <a:srgbClr val="C00000"/>
                </a:solidFill>
              </a:rPr>
              <a:t>backoff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E1E88-6BDB-4AE1-BD79-302CA94F3042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D0C6B9-AE6F-46A7-A52C-AAF99D649A04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8263DC9-06DF-403F-BBBC-127DD823D195}"/>
              </a:ext>
            </a:extLst>
          </p:cNvPr>
          <p:cNvSpPr/>
          <p:nvPr/>
        </p:nvSpPr>
        <p:spPr>
          <a:xfrm>
            <a:off x="393111" y="727493"/>
            <a:ext cx="4844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Ethernet : Unreliable Connectionless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337EC81-E572-214C-BF69-89DCE6EC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39" y="2841203"/>
            <a:ext cx="9744182" cy="46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522288" lvl="1" indent="-284163">
              <a:lnSpc>
                <a:spcPct val="90000"/>
              </a:lnSpc>
              <a:defRPr/>
            </a:pPr>
            <a:r>
              <a:rPr lang="en-US" kern="0" dirty="0"/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kern="0" dirty="0">
              <a:latin typeface="Gill Sans MT" charset="0"/>
              <a:cs typeface="+mn-cs"/>
            </a:endParaRPr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D1D9C936-B7E0-6F43-8421-5B95EAA06933}"/>
              </a:ext>
            </a:extLst>
          </p:cNvPr>
          <p:cNvSpPr>
            <a:spLocks/>
          </p:cNvSpPr>
          <p:nvPr/>
        </p:nvSpPr>
        <p:spPr bwMode="auto">
          <a:xfrm>
            <a:off x="3847736" y="4045132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6A53ADA6-D108-1C40-A3EE-28BC1ABD17D8}"/>
              </a:ext>
            </a:extLst>
          </p:cNvPr>
          <p:cNvGrpSpPr>
            <a:grpSpLocks/>
          </p:cNvGrpSpPr>
          <p:nvPr/>
        </p:nvGrpSpPr>
        <p:grpSpPr bwMode="auto"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A19C4707-153A-1D4A-9F0C-A7D66CFE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6F9A40BD-67A8-AC46-923B-F43FFA41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273748A-AE80-2049-8434-08C970AD4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06692CA4-1050-F547-8BD3-506A2BF3B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2067FEF7-7EF7-E040-9D6E-F0A67817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8265043-8296-5C4F-B90B-0BBD21426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978E49E5-6968-CC48-AC67-D74316AD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956710CE-B4F5-EA4E-BF2A-C20BE32C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" name="Rectangle 49">
            <a:extLst>
              <a:ext uri="{FF2B5EF4-FFF2-40B4-BE49-F238E27FC236}">
                <a16:creationId xmlns:a16="http://schemas.microsoft.com/office/drawing/2014/main" id="{33B384B2-E84D-E145-9B31-7CDEB33C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71F4EA3F-71A9-E649-B270-EF76B8B13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336" y="4673782"/>
            <a:ext cx="417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7DC03FEF-6F61-B84E-B3EE-F4889195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MAC protocol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and frame format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FCD7A57B-08E5-9042-A816-5F41877F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324" y="4764269"/>
            <a:ext cx="119135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100BASE-TX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A227F0AF-4662-F24A-9653-0AADE99E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436" y="5124632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100BASE-T4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57422924-DBD0-594C-8374-4E4F54D3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199" y="4759507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100BASE-FX</a:t>
            </a:r>
          </a:p>
        </p:txBody>
      </p:sp>
      <p:sp>
        <p:nvSpPr>
          <p:cNvPr id="52" name="Freeform 55">
            <a:extLst>
              <a:ext uri="{FF2B5EF4-FFF2-40B4-BE49-F238E27FC236}">
                <a16:creationId xmlns:a16="http://schemas.microsoft.com/office/drawing/2014/main" id="{53523A51-905B-3D41-9BAA-9981C632BCA4}"/>
              </a:ext>
            </a:extLst>
          </p:cNvPr>
          <p:cNvSpPr>
            <a:spLocks/>
          </p:cNvSpPr>
          <p:nvPr/>
        </p:nvSpPr>
        <p:spPr bwMode="auto">
          <a:xfrm>
            <a:off x="3862024" y="4654732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1DE6B70E-6097-F84E-9788-C59914DB1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349" y="4757919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100BASE-T2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B1DB8DC7-324F-CF44-874C-A2541574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886" y="5118282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100BASE-SX</a:t>
            </a: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E95A44E5-EB2A-9946-80C0-81A38CBC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549" y="5113519"/>
            <a:ext cx="120417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100BASE-BX</a:t>
            </a:r>
          </a:p>
        </p:txBody>
      </p:sp>
      <p:grpSp>
        <p:nvGrpSpPr>
          <p:cNvPr id="56" name="Group 67">
            <a:extLst>
              <a:ext uri="{FF2B5EF4-FFF2-40B4-BE49-F238E27FC236}">
                <a16:creationId xmlns:a16="http://schemas.microsoft.com/office/drawing/2014/main" id="{BD6F53D7-9BED-1E4A-8353-2414F7E4B271}"/>
              </a:ext>
            </a:extLst>
          </p:cNvPr>
          <p:cNvGrpSpPr>
            <a:grpSpLocks/>
          </p:cNvGrpSpPr>
          <p:nvPr/>
        </p:nvGrpSpPr>
        <p:grpSpPr bwMode="auto"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C50E32B5-3D8B-8548-B34B-8E5B3A3E5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E7F465C2-97A3-0345-9A24-E2CE0791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202ECB0D-50EC-5C4A-BADA-C0CCB4364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i="0" dirty="0">
                  <a:solidFill>
                    <a:srgbClr val="CC0000"/>
                  </a:solidFill>
                  <a:latin typeface="+mn-lt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60" name="Group 66">
            <a:extLst>
              <a:ext uri="{FF2B5EF4-FFF2-40B4-BE49-F238E27FC236}">
                <a16:creationId xmlns:a16="http://schemas.microsoft.com/office/drawing/2014/main" id="{029E73D2-C030-8048-9731-A8014A0F5B04}"/>
              </a:ext>
            </a:extLst>
          </p:cNvPr>
          <p:cNvGrpSpPr>
            <a:grpSpLocks/>
          </p:cNvGrpSpPr>
          <p:nvPr/>
        </p:nvGrpSpPr>
        <p:grpSpPr bwMode="auto"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474C8A2E-BC6B-7A45-B113-AFB541E5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B16CB47D-76E2-3F42-AC2D-72C1962B8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9BA08050-1D02-1F4A-93AC-F727FE13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copper (twister pair) physical layer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B6913DDC-83CD-0F43-A24D-5DAA204F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98" y="1611604"/>
            <a:ext cx="11197652" cy="15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i="1" kern="0" dirty="0">
                <a:solidFill>
                  <a:srgbClr val="0000A8"/>
                </a:solidFill>
                <a:cs typeface="+mn-cs"/>
              </a:rPr>
              <a:t>Many</a:t>
            </a:r>
            <a:r>
              <a:rPr lang="en-US" sz="2400" kern="0" dirty="0">
                <a:solidFill>
                  <a:srgbClr val="0000A8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different Ethernet standards</a:t>
            </a:r>
          </a:p>
          <a:p>
            <a:pPr marL="522288" lvl="1" indent="-284163">
              <a:lnSpc>
                <a:spcPct val="90000"/>
              </a:lnSpc>
              <a:defRPr/>
            </a:pPr>
            <a:r>
              <a:rPr lang="en-US" kern="0" dirty="0"/>
              <a:t>Common MAC protocol and frame format</a:t>
            </a:r>
          </a:p>
          <a:p>
            <a:pPr marL="522288" lvl="1" indent="-284163">
              <a:lnSpc>
                <a:spcPct val="90000"/>
              </a:lnSpc>
              <a:defRPr/>
            </a:pPr>
            <a:r>
              <a:rPr lang="en-US" kern="0" dirty="0"/>
              <a:t>Different speeds: 2 Mbps, 10 Mbps, 100 Mbps, 1Gbps, 10 Gbps, 40 Gbps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3200" kern="0" dirty="0">
              <a:latin typeface="Gill Sans MT" charset="0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252B87-3988-4B71-B0C7-32A45E60185A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65443B-99CC-497C-88AC-6C56E20EF13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D07C117-0432-4C10-A71E-C9A76C0B28C3}"/>
              </a:ext>
            </a:extLst>
          </p:cNvPr>
          <p:cNvSpPr/>
          <p:nvPr/>
        </p:nvSpPr>
        <p:spPr>
          <a:xfrm>
            <a:off x="393111" y="727493"/>
            <a:ext cx="6721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802.3 Ethernet Standards: Link and Physical Layers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32019</TotalTime>
  <Words>784</Words>
  <Application>Microsoft Office PowerPoint</Application>
  <PresentationFormat>Widescreen</PresentationFormat>
  <Paragraphs>150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2020-11-15T06:14:15Z</dcterms:modified>
</cp:coreProperties>
</file>