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338" r:id="rId2"/>
    <p:sldId id="1295" r:id="rId3"/>
    <p:sldId id="1339" r:id="rId4"/>
    <p:sldId id="1401" r:id="rId5"/>
    <p:sldId id="1345" r:id="rId6"/>
    <p:sldId id="1279" r:id="rId7"/>
    <p:sldId id="1399" r:id="rId8"/>
    <p:sldId id="1400" r:id="rId9"/>
    <p:sldId id="1402" r:id="rId10"/>
    <p:sldId id="396" r:id="rId11"/>
    <p:sldId id="1296" r:id="rId12"/>
    <p:sldId id="1283" r:id="rId13"/>
    <p:sldId id="1280" r:id="rId14"/>
    <p:sldId id="1285" r:id="rId15"/>
    <p:sldId id="1286" r:id="rId16"/>
    <p:sldId id="1287" r:id="rId17"/>
    <p:sldId id="390" r:id="rId18"/>
    <p:sldId id="393" r:id="rId19"/>
    <p:sldId id="1298" r:id="rId20"/>
    <p:sldId id="1282" r:id="rId21"/>
    <p:sldId id="1294" r:id="rId22"/>
    <p:sldId id="1302" r:id="rId23"/>
    <p:sldId id="134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11-11T06:34:08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24201 9049 0,'458'0'188,"3017"-141"515,-3440 141-687,-17 0-16,0-18 15,17 18-15,-18 0 16,1 0-1,17 0-15,1 0 16,-1-18 0,-17 18-16,-1 0 15,1 0-15,0 0 16,-1 0 0,18 0-1,-17 0 1,0 0-1,17 0 1,-17 0 47,-1 36 30,1-36-46,0 0-47,17 0 16,-18 0-1,1 0-15,0 0 16,-1 17 109,1-17-109,-18 18-1,0 0 1,18-18-16</inkml:trace>
  <inkml:trace contextRef="#ctx0" brushRef="#br0" timeOffset="2309.75">26106 9790 0,'0'-18'16,"52"18"-1,-16 0 1,-1 0-1,-17 0-15,35-18 16,-36 18-16,36 0 16,-35 0-1,-1 0-15,36 0 16,-17 0-16,-1 0 16,35 0-16,-34 0 15,-1 0-15,18 0 16,0 0-16,0 0 15,0 0-15,0 0 16,-1 0-16,1 0 16,0 0-16,36 0 15,-54 0-15,18 0 16,0 0-16,-36 0 16,36 0-16,-18 0 15,1 0-15,17 0 16,0 0-16,-36 0 15,36 0-15,-18 0 16,18 0-16,18 0 16,-36 0-16,18 0 15,0 0 1,0 0-16,0 0 16,17 0-16,1 0 15,-18 0-15,-18 0 0,36 0 16,-54 0-1,1 0 1,17 0-16,-17 0 16,0 0-1,-1 0 1,1-17 0,-1-1-1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0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29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5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65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18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59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10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28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0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1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7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26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5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4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emf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10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  <a:prstGeom prst="rect">
            <a:avLst/>
          </a:prstGeom>
        </p:spPr>
        <p:txBody>
          <a:bodyPr vert="horz" anchor="ctr" anchorCtr="0">
            <a:normAutofit fontScale="92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4373" y="1648564"/>
            <a:ext cx="8991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Digital computers</a:t>
            </a:r>
          </a:p>
          <a:p>
            <a:pPr lvl="1"/>
            <a:r>
              <a:rPr lang="en-US" dirty="0"/>
              <a:t>0s and 1s</a:t>
            </a:r>
          </a:p>
          <a:p>
            <a:r>
              <a:rPr lang="en-US" sz="2400" dirty="0"/>
              <a:t>Analog world</a:t>
            </a:r>
          </a:p>
          <a:p>
            <a:pPr lvl="1"/>
            <a:r>
              <a:rPr lang="en-US" dirty="0"/>
              <a:t>Amplitudes and frequencies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93" y="3721099"/>
            <a:ext cx="2540000" cy="190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227" y="4797012"/>
            <a:ext cx="2539999" cy="163285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4659">
            <a:off x="7217165" y="2199738"/>
            <a:ext cx="2671661" cy="2323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103" y="1648564"/>
            <a:ext cx="2539999" cy="1801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0EC593-3963-47D7-A2CA-F5D38A5BBD2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567949-867F-4D21-8B06-20AA658DA424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7A04F-73D2-44CF-9C5C-91BF1F218432}"/>
              </a:ext>
            </a:extLst>
          </p:cNvPr>
          <p:cNvSpPr/>
          <p:nvPr/>
        </p:nvSpPr>
        <p:spPr>
          <a:xfrm>
            <a:off x="393111" y="727493"/>
            <a:ext cx="1965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Key Challenge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304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 Standards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42833-17BF-4D85-8B8B-D88637CF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41" y="1761626"/>
            <a:ext cx="7924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2025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920ED-7CBD-421E-B77C-8DAFF93B6BBC}"/>
              </a:ext>
            </a:extLst>
          </p:cNvPr>
          <p:cNvSpPr txBox="1"/>
          <p:nvPr/>
        </p:nvSpPr>
        <p:spPr>
          <a:xfrm>
            <a:off x="599768" y="3765433"/>
            <a:ext cx="75797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Determine</a:t>
            </a:r>
          </a:p>
          <a:p>
            <a:endParaRPr lang="en-US" sz="24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Physical and electrical properties of the media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Mechanical properties (materials, dimensions, pinouts) of the connectors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Bit representation by the signals (encoding)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Definition of control information signals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7076F-D65E-4E32-815C-6164D6F4D259}"/>
              </a:ext>
            </a:extLst>
          </p:cNvPr>
          <p:cNvSpPr txBox="1"/>
          <p:nvPr/>
        </p:nvSpPr>
        <p:spPr>
          <a:xfrm>
            <a:off x="599768" y="1600737"/>
            <a:ext cx="8940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Hardware components such as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network adapters (NICs),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interfaces and connectors,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cable materials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cable designs</a:t>
            </a:r>
          </a:p>
        </p:txBody>
      </p:sp>
    </p:spTree>
    <p:extLst>
      <p:ext uri="{BB962C8B-B14F-4D97-AF65-F5344CB8AC3E}">
        <p14:creationId xmlns:p14="http://schemas.microsoft.com/office/powerpoint/2010/main" val="3158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956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7E5963-A5EB-42B1-821C-12DE4A76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1706224"/>
            <a:ext cx="8991600" cy="40957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0E2B4AD-364D-4C55-A6C9-7E311F365B47}"/>
              </a:ext>
            </a:extLst>
          </p:cNvPr>
          <p:cNvGrpSpPr/>
          <p:nvPr/>
        </p:nvGrpSpPr>
        <p:grpSpPr>
          <a:xfrm>
            <a:off x="2947099" y="5732206"/>
            <a:ext cx="2389238" cy="710883"/>
            <a:chOff x="2947099" y="5732206"/>
            <a:chExt cx="2389238" cy="7108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A3FF9F-A095-477C-930E-A93648D9791C}"/>
                </a:ext>
              </a:extLst>
            </p:cNvPr>
            <p:cNvSpPr txBox="1"/>
            <p:nvPr/>
          </p:nvSpPr>
          <p:spPr>
            <a:xfrm>
              <a:off x="2947099" y="6073757"/>
              <a:ext cx="238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Encoded signal</a:t>
              </a:r>
              <a:endParaRPr lang="en-I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33DD67-8650-42D5-9483-CB136439B331}"/>
                </a:ext>
              </a:extLst>
            </p:cNvPr>
            <p:cNvCxnSpPr/>
            <p:nvPr/>
          </p:nvCxnSpPr>
          <p:spPr>
            <a:xfrm flipV="1">
              <a:off x="3421626" y="5732206"/>
              <a:ext cx="255639" cy="34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510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 Fundamental Principles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43828-BA07-4F7A-A5AB-59E327FD25B2}"/>
              </a:ext>
            </a:extLst>
          </p:cNvPr>
          <p:cNvSpPr txBox="1"/>
          <p:nvPr/>
        </p:nvSpPr>
        <p:spPr>
          <a:xfrm>
            <a:off x="599767" y="1368492"/>
            <a:ext cx="93504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The physical components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 encoding-Computing the stream of data bits from higher layers into a predefined code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Signaling –Generation of the electrical/optical/wireless signals that represent the data bits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3A27-30C6-4989-B5E4-2377F730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9" y="3515390"/>
            <a:ext cx="6223819" cy="32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6655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Signaling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 and Encoding : Representing Bits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80FA0-E6AC-41D0-9B64-C08D51FC1429}"/>
              </a:ext>
            </a:extLst>
          </p:cNvPr>
          <p:cNvSpPr txBox="1"/>
          <p:nvPr/>
        </p:nvSpPr>
        <p:spPr>
          <a:xfrm>
            <a:off x="645769" y="1523851"/>
            <a:ext cx="84883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Signaling</a:t>
            </a:r>
            <a:r>
              <a:rPr lang="en-GB" sz="2400" dirty="0">
                <a:solidFill>
                  <a:srgbClr val="FF0000"/>
                </a:solidFill>
              </a:rPr>
              <a:t> Bits for the Media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i="1" dirty="0">
                <a:solidFill>
                  <a:srgbClr val="0000A8"/>
                </a:solidFill>
              </a:rPr>
              <a:t>All communication from the human network becomes binary digits, which are transported across the physical 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Transmission occurs as a stream of bits sent one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Each of the bits in the frame represented as a signal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Bit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Each signal has a specific amount of time to occupy the media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Each method finds a way to convert a pulse of energy into a defined amount of time</a:t>
            </a:r>
            <a:endParaRPr lang="en-US" sz="24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Time taken for a NIC at OSI Layer 2 to generate 1 bit of data and send it out to the media as a signal.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57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69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Signaling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 Bits for the Media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3D1F34-985B-4CFA-A729-75417F6E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1" y="1650823"/>
            <a:ext cx="6639028" cy="377658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30E9172-29F2-4418-9C49-13B68BD3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0" y="1722657"/>
            <a:ext cx="4762500" cy="288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67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  <a:prstGeom prst="rect">
            <a:avLst/>
          </a:prstGeom>
        </p:spPr>
        <p:txBody>
          <a:bodyPr vert="horz" anchor="ctr" anchorCtr="0">
            <a:normAutofit fontScale="92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70931" y="1607773"/>
            <a:ext cx="8991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We have two discrete signals, high and low, to encode 1 and 0</a:t>
            </a:r>
          </a:p>
          <a:p>
            <a:r>
              <a:rPr lang="en-US" sz="2400" dirty="0"/>
              <a:t>Transmission is </a:t>
            </a:r>
            <a:r>
              <a:rPr lang="en-US" sz="2400" dirty="0">
                <a:solidFill>
                  <a:schemeClr val="accent1"/>
                </a:solidFill>
              </a:rPr>
              <a:t>synchronous, </a:t>
            </a:r>
            <a:r>
              <a:rPr lang="en-US" sz="2400" dirty="0"/>
              <a:t>i.e. there is a clock that controls signal sampling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/>
              <a:t>Amplitude and duration of signal must be significant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4588085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492991" y="3141420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57069" y="462672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90123" y="4888333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38399" y="3163357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63225" y="3201995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88051" y="3201995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562530" y="3201994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37703" y="3163357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2877" y="3201993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863947" y="6310254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7207" y="6614661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7815638" y="5611500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815638" y="6613721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flipH="1">
            <a:off x="8134877" y="2541064"/>
            <a:ext cx="1414006" cy="523220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8856"/>
                <a:gd name="adj2" fmla="val 1129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Sample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16E03-837E-4132-8EDC-E8A34E790CDF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0CE668-CB54-4577-912E-73FE309972F3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ABAA9-9B29-4BFC-B116-F71049FE7C4A}"/>
              </a:ext>
            </a:extLst>
          </p:cNvPr>
          <p:cNvSpPr/>
          <p:nvPr/>
        </p:nvSpPr>
        <p:spPr>
          <a:xfrm>
            <a:off x="393111" y="727493"/>
            <a:ext cx="1832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Assumptions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  <a:prstGeom prst="rect">
            <a:avLst/>
          </a:prstGeom>
        </p:spPr>
        <p:txBody>
          <a:bodyPr vert="horz" anchor="ctr" anchorCtr="0">
            <a:normAutofit fontScale="92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8505" y="1677692"/>
            <a:ext cx="8839200" cy="614273"/>
          </a:xfrm>
        </p:spPr>
        <p:txBody>
          <a:bodyPr>
            <a:normAutofit/>
          </a:bodyPr>
          <a:lstStyle/>
          <a:p>
            <a:r>
              <a:rPr lang="en-US" sz="2400" dirty="0"/>
              <a:t>1 </a:t>
            </a:r>
            <a:r>
              <a:rPr lang="en-US" sz="2400" dirty="0">
                <a:sym typeface="Wingdings" pitchFamily="2" charset="2"/>
              </a:rPr>
              <a:t> high-to-low, 0  low-to-high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038094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827834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15370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168486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721602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274718" y="2676139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1537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01160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1160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39192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919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7881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7881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1684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812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746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74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5778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41869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33810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8105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427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70977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106013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10601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6335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98160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9439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94396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4718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82916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7679152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679152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059474" y="4114794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051276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44751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447512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827834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822384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9218620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218620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598942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960438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0000624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000062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0380946" y="4121618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33183" y="4163739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09998" y="303670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615370" y="3498365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362111" y="293652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362112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181228" y="291386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758790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6436968" y="289558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436840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282916" y="2920615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188898" y="22144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64577" y="22144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457484" y="22144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62040" y="22144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286960" y="22144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4" name="Content Placeholder 3"/>
          <p:cNvSpPr txBox="1">
            <a:spLocks/>
          </p:cNvSpPr>
          <p:nvPr/>
        </p:nvSpPr>
        <p:spPr>
          <a:xfrm>
            <a:off x="956266" y="5274931"/>
            <a:ext cx="9143999" cy="1345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Good: Solves clock skew (every bit is a transition)</a:t>
            </a:r>
          </a:p>
          <a:p>
            <a:r>
              <a:rPr lang="en-US" sz="2400" dirty="0"/>
              <a:t>Bad: Halves throughput (two clock cycles per bit)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4192932" y="3475700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4939673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939674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294835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73013" y="288199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972885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844324" y="3471068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591065" y="2909231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591066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AD8EDB-C279-47D0-95BE-801201F755CA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3D263E-0F12-4E4D-9CBF-0F23FC519548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3D773E-34CC-43F7-833F-5533542A4CED}"/>
              </a:ext>
            </a:extLst>
          </p:cNvPr>
          <p:cNvSpPr/>
          <p:nvPr/>
        </p:nvSpPr>
        <p:spPr>
          <a:xfrm>
            <a:off x="393111" y="727493"/>
            <a:ext cx="1708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Manchester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2936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Manchester Encoding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95BCD2-9487-4215-B0A8-D2BF7A49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50" y="1684557"/>
            <a:ext cx="6962775" cy="461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65C31-9AAF-4FB0-AD11-ABF1E5DDFFA3}"/>
              </a:ext>
            </a:extLst>
          </p:cNvPr>
          <p:cNvSpPr txBox="1"/>
          <p:nvPr/>
        </p:nvSpPr>
        <p:spPr>
          <a:xfrm>
            <a:off x="8307886" y="2048351"/>
            <a:ext cx="3654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Manchester Encoding:</a:t>
            </a:r>
          </a:p>
          <a:p>
            <a:r>
              <a:rPr lang="en-US" sz="2400" dirty="0"/>
              <a:t>Uses the change in signal level in the middle of the bit time to  represent the bits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62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92" y="1822988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4" y="1610670"/>
            <a:ext cx="4149214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D2323-FA88-4D93-96D0-195D67B9F549}"/>
              </a:ext>
            </a:extLst>
          </p:cNvPr>
          <p:cNvSpPr txBox="1"/>
          <p:nvPr/>
        </p:nvSpPr>
        <p:spPr>
          <a:xfrm>
            <a:off x="4778477" y="1706224"/>
            <a:ext cx="41492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Purpose, Signals to Packets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Analog Vs Digital Signals</a:t>
            </a:r>
          </a:p>
          <a:p>
            <a:pPr marL="696912" lvl="1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Transmission Media</a:t>
            </a:r>
          </a:p>
          <a:p>
            <a:pPr marL="354012" indent="-34290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7" y="1536126"/>
            <a:ext cx="8476499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2436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Signals to Packets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79350-4C8A-4FAE-9B99-0F46CF25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03" y="1536126"/>
            <a:ext cx="77438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07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Data Carrying Capacity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21D56-9D25-45E8-B724-FFA6F5A9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58" y="1917919"/>
            <a:ext cx="6638925" cy="4143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9DE1B-C4B3-4476-A239-F8F4ADF5EA60}"/>
              </a:ext>
            </a:extLst>
          </p:cNvPr>
          <p:cNvSpPr txBox="1"/>
          <p:nvPr/>
        </p:nvSpPr>
        <p:spPr>
          <a:xfrm>
            <a:off x="8307886" y="1917919"/>
            <a:ext cx="3284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Bandwidth(Theoretical)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capacity of a medium to carry data in a given amount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into account the physical properties of the medium and the signaling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62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07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Data Carrying Capacity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B309F-4359-4F3C-A34F-8D1BC518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71" y="1650823"/>
            <a:ext cx="6619875" cy="414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770D7-1295-4E4F-BB41-BED4C3987B9C}"/>
              </a:ext>
            </a:extLst>
          </p:cNvPr>
          <p:cNvSpPr txBox="1"/>
          <p:nvPr/>
        </p:nvSpPr>
        <p:spPr>
          <a:xfrm>
            <a:off x="8307886" y="1828800"/>
            <a:ext cx="2512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Throughput(Practical):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rate of data over the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that affect: Amount and type of traffic, number of devices</a:t>
            </a:r>
          </a:p>
          <a:p>
            <a:r>
              <a:rPr lang="en-US" dirty="0"/>
              <a:t>Goodput( Qualitative):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rate of actual usable data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Throughput less the data protocol overhead, error corrections and retransmissions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1CC8A5-8DD4-48DA-A909-FDB9C539FD46}"/>
                  </a:ext>
                </a:extLst>
              </p14:cNvPr>
              <p14:cNvContentPartPr/>
              <p14:nvPr/>
            </p14:nvContentPartPr>
            <p14:xfrm>
              <a:off x="8712360" y="3193920"/>
              <a:ext cx="1651320" cy="33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1CC8A5-8DD4-48DA-A909-FDB9C539F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3000" y="3184560"/>
                <a:ext cx="167004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1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9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Purpose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Signals to Packets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6971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53 : Intro to Physical layer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36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  <a:prstGeom prst="rect">
            <a:avLst/>
          </a:prstGeom>
        </p:spPr>
        <p:txBody>
          <a:bodyPr vert="horz" anchor="ctr" anchorCtr="0">
            <a:normAutofit fontScale="92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EC593-3963-47D7-A2CA-F5D38A5BBD2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567949-867F-4D21-8B06-20AA658DA424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7A04F-73D2-44CF-9C5C-91BF1F218432}"/>
              </a:ext>
            </a:extLst>
          </p:cNvPr>
          <p:cNvSpPr/>
          <p:nvPr/>
        </p:nvSpPr>
        <p:spPr>
          <a:xfrm>
            <a:off x="393111" y="727493"/>
            <a:ext cx="1902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5DF07-FE37-4654-9719-D67E7429BE86}"/>
              </a:ext>
            </a:extLst>
          </p:cNvPr>
          <p:cNvSpPr txBox="1"/>
          <p:nvPr/>
        </p:nvSpPr>
        <p:spPr>
          <a:xfrm>
            <a:off x="629264" y="1458457"/>
            <a:ext cx="78264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Role: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encode the binary digits that represent data link layer frames into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transmit and receive these signals across the physical 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copper wires, optical fiber, and wireless that connect network devices.</a:t>
            </a:r>
          </a:p>
          <a:p>
            <a:r>
              <a:rPr lang="en-US" sz="2400" dirty="0"/>
              <a:t>Physical medium : capable of conducting a signal in the form of voltage, light, or radio waves from one device to another.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19330-00AB-4519-8169-A337303C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09" y="4874777"/>
            <a:ext cx="621598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  <a:prstGeom prst="rect">
            <a:avLst/>
          </a:prstGeom>
        </p:spPr>
        <p:txBody>
          <a:bodyPr vert="horz" anchor="ctr" anchorCtr="0">
            <a:normAutofit fontScale="925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0EC593-3963-47D7-A2CA-F5D38A5BBD29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567949-867F-4D21-8B06-20AA658DA424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7A04F-73D2-44CF-9C5C-91BF1F218432}"/>
              </a:ext>
            </a:extLst>
          </p:cNvPr>
          <p:cNvSpPr/>
          <p:nvPr/>
        </p:nvSpPr>
        <p:spPr>
          <a:xfrm>
            <a:off x="393111" y="727493"/>
            <a:ext cx="1902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3E4C2-E618-4F54-A017-9AD356D67446}"/>
              </a:ext>
            </a:extLst>
          </p:cNvPr>
          <p:cNvSpPr txBox="1"/>
          <p:nvPr/>
        </p:nvSpPr>
        <p:spPr>
          <a:xfrm>
            <a:off x="8000576" y="1299961"/>
            <a:ext cx="32671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57200">
              <a:defRPr/>
            </a:pPr>
            <a:r>
              <a:rPr lang="en-GB" sz="2400" dirty="0"/>
              <a:t>The Physical layer consists of hardware, in the form of </a:t>
            </a:r>
          </a:p>
          <a:p>
            <a:pPr marL="469900" indent="-4572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electronic circuitry, </a:t>
            </a:r>
          </a:p>
          <a:p>
            <a:pPr marL="469900" indent="-4572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media, and </a:t>
            </a:r>
          </a:p>
          <a:p>
            <a:pPr marL="469900" indent="-4572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connectors.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6FC4750-5B4E-4B7E-B59F-8D897C39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059" y="1585653"/>
            <a:ext cx="7211362" cy="4818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93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956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0DE9F-674C-43B6-A6A4-A8E1FC45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8" y="1879614"/>
            <a:ext cx="3857625" cy="3857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B5C856-8A8E-4AB2-AA12-B2FDA1A45716}"/>
              </a:ext>
            </a:extLst>
          </p:cNvPr>
          <p:cNvSpPr txBox="1"/>
          <p:nvPr/>
        </p:nvSpPr>
        <p:spPr>
          <a:xfrm>
            <a:off x="5111632" y="1773752"/>
            <a:ext cx="46397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Purpose: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rgbClr val="0000A8"/>
                </a:solidFill>
              </a:rPr>
              <a:t>Primary Purpose: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rgbClr val="0000A8"/>
                </a:solidFill>
              </a:rPr>
              <a:t>Representation of the bits of a frame on the media in the form of signals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physical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media</a:t>
            </a:r>
            <a:r>
              <a:rPr lang="en-US" sz="2400" dirty="0"/>
              <a:t> and associated connectors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Encoding</a:t>
            </a:r>
            <a:r>
              <a:rPr lang="en-US" sz="2400" dirty="0"/>
              <a:t> of data and control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Transmitter and receiver circuitry on the network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9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319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 Operation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8FF6D-35F0-412E-87BA-1C47EA05C214}"/>
              </a:ext>
            </a:extLst>
          </p:cNvPr>
          <p:cNvSpPr txBox="1"/>
          <p:nvPr/>
        </p:nvSpPr>
        <p:spPr>
          <a:xfrm>
            <a:off x="8307886" y="1330497"/>
            <a:ext cx="2127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medium has a unique method of representing bits (signaling)</a:t>
            </a:r>
            <a:endParaRPr lang="en-IN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D11B1AB-C2D6-4C43-BFE2-2F07E835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788" y="1330497"/>
            <a:ext cx="7563396" cy="5021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8E0A069-9D23-4013-A4A0-CA97B05B0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7886" y="2736455"/>
            <a:ext cx="3799652" cy="205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86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319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 Operation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4A32BC6-B4B5-4E63-B630-FFAF127633F1}"/>
              </a:ext>
            </a:extLst>
          </p:cNvPr>
          <p:cNvSpPr txBox="1">
            <a:spLocks noChangeArrowheads="1"/>
          </p:cNvSpPr>
          <p:nvPr/>
        </p:nvSpPr>
        <p:spPr>
          <a:xfrm>
            <a:off x="453033" y="1796859"/>
            <a:ext cx="8766583" cy="507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When the physical layer puts a frame out onto media, it generates a set patterns of bits, or signal pattern, that can be understood by the receiving device. </a:t>
            </a:r>
          </a:p>
          <a:p>
            <a:r>
              <a:rPr lang="en-US" sz="2400" dirty="0"/>
              <a:t>Many OSI Layer 1 technologies require the adding of signals at the beginning and the end of frames.</a:t>
            </a:r>
          </a:p>
          <a:p>
            <a:r>
              <a:rPr lang="en-US" sz="2400" dirty="0"/>
              <a:t>To mark the beginning and end of frames, the transmitting device uses a bit pattern that is unique and is only used to identify the start or end of frames.</a:t>
            </a:r>
          </a:p>
        </p:txBody>
      </p:sp>
    </p:spTree>
    <p:extLst>
      <p:ext uri="{BB962C8B-B14F-4D97-AF65-F5344CB8AC3E}">
        <p14:creationId xmlns:p14="http://schemas.microsoft.com/office/powerpoint/2010/main" val="22598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None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3319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Physical Layer Operation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3411791-9679-441C-8BE9-1E7EC24B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783" y="1508952"/>
            <a:ext cx="7560457" cy="51166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2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32020</TotalTime>
  <Words>857</Words>
  <Application>Microsoft Office PowerPoint</Application>
  <PresentationFormat>Widescreen</PresentationFormat>
  <Paragraphs>182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1211</cp:revision>
  <dcterms:created xsi:type="dcterms:W3CDTF">2020-01-18T07:24:59Z</dcterms:created>
  <dcterms:modified xsi:type="dcterms:W3CDTF">2020-11-15T06:19:39Z</dcterms:modified>
</cp:coreProperties>
</file>