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343" r:id="rId2"/>
    <p:sldId id="1344" r:id="rId3"/>
    <p:sldId id="1374" r:id="rId4"/>
    <p:sldId id="397" r:id="rId5"/>
    <p:sldId id="1404" r:id="rId6"/>
    <p:sldId id="1386" r:id="rId7"/>
    <p:sldId id="398" r:id="rId8"/>
    <p:sldId id="400" r:id="rId9"/>
    <p:sldId id="401" r:id="rId10"/>
    <p:sldId id="403" r:id="rId11"/>
    <p:sldId id="1381" r:id="rId12"/>
    <p:sldId id="1382" r:id="rId13"/>
    <p:sldId id="1303" r:id="rId14"/>
    <p:sldId id="1305" r:id="rId15"/>
    <p:sldId id="1304" r:id="rId16"/>
    <p:sldId id="1403" r:id="rId17"/>
    <p:sldId id="1383" r:id="rId18"/>
    <p:sldId id="1385" r:id="rId19"/>
    <p:sldId id="1384" r:id="rId20"/>
    <p:sldId id="1405" r:id="rId21"/>
    <p:sldId id="278" r:id="rId22"/>
    <p:sldId id="14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0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7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5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48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888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17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50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96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7B29D-CED2-49F7-A816-4A7E9C7BAD9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5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58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55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7B29D-CED2-49F7-A816-4A7E9C7BAD9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7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7B29D-CED2-49F7-A816-4A7E9C7BAD9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7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7B29D-CED2-49F7-A816-4A7E9C7BAD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7B29D-CED2-49F7-A816-4A7E9C7BAD9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4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0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14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7377"/>
            <a:ext cx="7452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WIRELESS NETWORK AND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50AFE-E823-465F-87FA-7F2AD44E8867}"/>
              </a:ext>
            </a:extLst>
          </p:cNvPr>
          <p:cNvSpPr/>
          <p:nvPr/>
        </p:nvSpPr>
        <p:spPr>
          <a:xfrm>
            <a:off x="393111" y="6590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Analog and Digital Data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90AC-F0A7-4E95-A4AA-17DF504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29C9-FBBD-4916-93BC-8B48DFD0D00A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FC042-E203-4BF8-92E1-EFAE47C3C3AF}"/>
              </a:ext>
            </a:extLst>
          </p:cNvPr>
          <p:cNvSpPr/>
          <p:nvPr/>
        </p:nvSpPr>
        <p:spPr>
          <a:xfrm>
            <a:off x="310547" y="1512210"/>
            <a:ext cx="85885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400" dirty="0"/>
              <a:t> is defined as entities that convey meaning, or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Signals</a:t>
            </a:r>
            <a:r>
              <a:rPr lang="en-US" sz="2400" dirty="0"/>
              <a:t> are electric or electromagnetic representations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Transmission</a:t>
            </a:r>
            <a:r>
              <a:rPr lang="en-US" sz="2400" dirty="0"/>
              <a:t> is the communication of data by the propagation and processing of signals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br>
              <a:rPr lang="en-US" dirty="0"/>
            </a:br>
            <a:br>
              <a:rPr lang="en-US" dirty="0"/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D4C38-D9EE-4100-8632-9FCBBE47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2" y="3786908"/>
            <a:ext cx="7312030" cy="17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2728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Transmission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F91F-F73F-4AA4-B206-2EC889061FAF}"/>
              </a:ext>
            </a:extLst>
          </p:cNvPr>
          <p:cNvSpPr txBox="1"/>
          <p:nvPr/>
        </p:nvSpPr>
        <p:spPr>
          <a:xfrm>
            <a:off x="465453" y="1761626"/>
            <a:ext cx="8300052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Transmission medium-the physical path between transmitter and receiver.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Repeaters or amplifiers may be used to extend the length of the medium.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Communication of electromagnetic waves is </a:t>
            </a:r>
            <a:r>
              <a:rPr lang="en-US" altLang="en-US" sz="2400" i="1" dirty="0"/>
              <a:t>guided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unguided.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/>
              <a:t>Guided media </a:t>
            </a:r>
            <a:r>
              <a:rPr lang="en-US" altLang="en-US" sz="2400" dirty="0"/>
              <a:t>: waves are guided along a physical path (</a:t>
            </a:r>
            <a:r>
              <a:rPr lang="en-US" altLang="en-US" sz="2400" dirty="0" err="1"/>
              <a:t>e.g</a:t>
            </a:r>
            <a:r>
              <a:rPr lang="en-US" altLang="en-US" sz="2400" dirty="0"/>
              <a:t>, twisted pair, coaxial cable and optical fiber).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i="1" dirty="0"/>
              <a:t>Unguided media</a:t>
            </a:r>
            <a:r>
              <a:rPr lang="en-US" altLang="en-US" sz="2400" dirty="0"/>
              <a:t>: means for transmitting but not guiding electromagnetic waves (e.g., the atmosphere and outer space).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5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4950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Types of Physical Transmission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F60E4-5E12-4851-9B5E-51036340A59E}"/>
              </a:ext>
            </a:extLst>
          </p:cNvPr>
          <p:cNvSpPr txBox="1"/>
          <p:nvPr/>
        </p:nvSpPr>
        <p:spPr>
          <a:xfrm>
            <a:off x="1094683" y="2125673"/>
            <a:ext cx="609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Twisted pair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Coaxial cable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Optical fiber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Wireless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0383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4950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Types of Physical Transmission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6B2FF6-C1D7-460D-BB72-3E931A58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8" y="1622177"/>
            <a:ext cx="7885472" cy="47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Copper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355F5-5F16-4F2B-B88B-B9D5B179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" y="1557141"/>
            <a:ext cx="7591425" cy="48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Copper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4D089-603A-401D-908F-67A523D80341}"/>
              </a:ext>
            </a:extLst>
          </p:cNvPr>
          <p:cNvSpPr txBox="1"/>
          <p:nvPr/>
        </p:nvSpPr>
        <p:spPr>
          <a:xfrm>
            <a:off x="993058" y="1795471"/>
            <a:ext cx="78854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colored pairs identify the wires for proper connection at the terminals.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several categories of UTP cable. Each category indicates a level of bandwidth performance as defined by the IEEE.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Category 3 (Cat 3) to Category 5 (Cat 5), 100-megabit transmissions.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Cat 5e, full-duplex Fast Ethernet gigabit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2002, Category 6 (Cat 6). Allow higher performance and less crosstalk. </a:t>
            </a:r>
          </a:p>
        </p:txBody>
      </p:sp>
    </p:spTree>
    <p:extLst>
      <p:ext uri="{BB962C8B-B14F-4D97-AF65-F5344CB8AC3E}">
        <p14:creationId xmlns:p14="http://schemas.microsoft.com/office/powerpoint/2010/main" val="1892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Copper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D668E-A8BA-4565-9E7D-A047C098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39" y="1761626"/>
            <a:ext cx="6705600" cy="426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53D5C-2332-4D8B-9728-A9458132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7886" y="1995949"/>
            <a:ext cx="3440949" cy="173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76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Optical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fiber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33975590-A931-4196-B206-71E8423BE35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00185"/>
            <a:ext cx="5692588" cy="1798678"/>
            <a:chOff x="1052" y="580"/>
            <a:chExt cx="3741" cy="1307"/>
          </a:xfrm>
        </p:grpSpPr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C49F7EB2-667E-4B7D-A82A-F71B0F67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580"/>
              <a:ext cx="301" cy="130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F569AF5-5ABC-4472-B4E5-4A9CD01D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725"/>
              <a:ext cx="725" cy="10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BAF4F153-AEEF-40AD-8B3E-EF5A8B43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717"/>
              <a:ext cx="238" cy="100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292AD76B-5B57-4066-BE20-76743A36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1031"/>
              <a:ext cx="705" cy="41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0FAB1362-421F-49B7-ADEB-662390D2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025"/>
              <a:ext cx="137" cy="41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6B28A410-830C-45C1-AF8A-447D0C86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027"/>
              <a:ext cx="164" cy="4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B2532668-EB02-44FE-B78A-690F63D11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743"/>
              <a:ext cx="246" cy="10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" name="Arc 10">
              <a:extLst>
                <a:ext uri="{FF2B5EF4-FFF2-40B4-BE49-F238E27FC236}">
                  <a16:creationId xmlns:a16="http://schemas.microsoft.com/office/drawing/2014/main" id="{5A8CAD3C-1283-4889-A8F0-51FAC508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726"/>
              <a:ext cx="121" cy="562"/>
            </a:xfrm>
            <a:custGeom>
              <a:avLst/>
              <a:gdLst>
                <a:gd name="T0" fmla="*/ 0 w 21600"/>
                <a:gd name="T1" fmla="*/ 0 h 21600"/>
                <a:gd name="T2" fmla="*/ 121 w 21600"/>
                <a:gd name="T3" fmla="*/ 561 h 21600"/>
                <a:gd name="T4" fmla="*/ 0 w 21600"/>
                <a:gd name="T5" fmla="*/ 56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4" y="0"/>
                    <a:pt x="21579" y="9647"/>
                    <a:pt x="21599" y="2156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rc 11">
              <a:extLst>
                <a:ext uri="{FF2B5EF4-FFF2-40B4-BE49-F238E27FC236}">
                  <a16:creationId xmlns:a16="http://schemas.microsoft.com/office/drawing/2014/main" id="{A8A8365A-BA94-44D7-9F88-07627A118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1265"/>
              <a:ext cx="160" cy="465"/>
            </a:xfrm>
            <a:custGeom>
              <a:avLst/>
              <a:gdLst>
                <a:gd name="T0" fmla="*/ 160 w 21600"/>
                <a:gd name="T1" fmla="*/ 0 h 21600"/>
                <a:gd name="T2" fmla="*/ 0 w 21600"/>
                <a:gd name="T3" fmla="*/ 46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CDFAF461-CCC0-4DA3-873B-687A36AC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583"/>
              <a:ext cx="9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14159F9E-E3A0-47B9-95E5-6F002A3B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" y="1887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7DC7A697-3C9C-471E-AADF-17561F33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1535"/>
              <a:ext cx="38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core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FB44FFA5-6B61-4CEA-ACBE-C29335DE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1146"/>
              <a:ext cx="66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cladding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44742176-4AE8-4190-BB59-7AFA7F4E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176"/>
              <a:ext cx="75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/>
                <a:t>jacket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A3186056-AA78-4F27-B110-2EF8A1790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8" y="1068"/>
              <a:ext cx="871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F3E72937-E34C-4EC6-8B7D-B90DDB44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965"/>
              <a:ext cx="37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light</a:t>
              </a: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86145D44-579E-44EB-B9E6-143BE9597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1091"/>
              <a:ext cx="467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61FDB71B-7DBC-4A7C-BCD2-C9776ED7A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3" y="1112"/>
              <a:ext cx="28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446FF4D5-CEEA-4FE6-826B-1D561150907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719888" cy="1347788"/>
            <a:chOff x="890" y="2618"/>
            <a:chExt cx="4233" cy="849"/>
          </a:xfrm>
        </p:grpSpPr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5FBC082D-84E3-4D66-8BE5-64F548C24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2" y="2618"/>
              <a:ext cx="3441" cy="849"/>
              <a:chOff x="1402" y="2618"/>
              <a:chExt cx="3441" cy="849"/>
            </a:xfrm>
          </p:grpSpPr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A8B4E0FA-CE73-4F40-ACC3-E293E19A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" y="2855"/>
                <a:ext cx="3434" cy="37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890B1A6B-8115-44E4-93B7-194FB6634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618"/>
                <a:ext cx="3434" cy="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1184A058-6A50-4B7B-A2E4-826068C7B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3" y="2876"/>
              <a:ext cx="886" cy="32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Arc 26">
              <a:extLst>
                <a:ext uri="{FF2B5EF4-FFF2-40B4-BE49-F238E27FC236}">
                  <a16:creationId xmlns:a16="http://schemas.microsoft.com/office/drawing/2014/main" id="{C62CA333-DBF9-4B91-9781-C961B14FF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" y="2873"/>
              <a:ext cx="75" cy="168"/>
            </a:xfrm>
            <a:custGeom>
              <a:avLst/>
              <a:gdLst>
                <a:gd name="T0" fmla="*/ 75 w 21600"/>
                <a:gd name="T1" fmla="*/ 168 h 21600"/>
                <a:gd name="T2" fmla="*/ 0 w 21600"/>
                <a:gd name="T3" fmla="*/ 0 h 21600"/>
                <a:gd name="T4" fmla="*/ 75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4FACFD3-D6FE-4163-9257-38EADA5E3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917"/>
              <a:ext cx="23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Symbol" panose="05050102010706020507" pitchFamily="18" charset="2"/>
                </a:rPr>
                <a:t></a:t>
              </a:r>
              <a:r>
                <a:rPr lang="en-US" altLang="en-US" sz="1800" baseline="-25000"/>
                <a:t>c</a:t>
              </a: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80410345-1E0C-4283-907F-4C89EF6EF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" y="2861"/>
              <a:ext cx="1022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EC89F134-5B8B-4DA1-8675-16F06B92D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871"/>
              <a:ext cx="13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D4E3D595-8C73-428C-8C43-C5DFF04C0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3" y="2865"/>
              <a:ext cx="1323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6DB5C7C4-C536-4D81-89B2-B43BBD2D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2883"/>
              <a:ext cx="526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A02D7012-FE75-4C18-8D1E-B832040B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7" y="1496746"/>
            <a:ext cx="350519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>
                <a:latin typeface="+mn-lt"/>
              </a:rPr>
              <a:t>(a)  Geometry of optical fiber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FE9FF120-AAFB-4585-9E6E-1A610F4B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30" y="3662726"/>
            <a:ext cx="3491534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>
                <a:latin typeface="+mn-lt"/>
              </a:rPr>
              <a:t>(b)  Reflection in optical fiber</a:t>
            </a:r>
          </a:p>
        </p:txBody>
      </p:sp>
    </p:spTree>
    <p:extLst>
      <p:ext uri="{BB962C8B-B14F-4D97-AF65-F5344CB8AC3E}">
        <p14:creationId xmlns:p14="http://schemas.microsoft.com/office/powerpoint/2010/main" val="9238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76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Optical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fiber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D3087-D045-44C5-8AE9-8490C598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0" y="1650823"/>
            <a:ext cx="7588395" cy="45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76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Optical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fiber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CB120A-7107-47D2-9ADF-9040231B2E57}"/>
              </a:ext>
            </a:extLst>
          </p:cNvPr>
          <p:cNvSpPr txBox="1"/>
          <p:nvPr/>
        </p:nvSpPr>
        <p:spPr>
          <a:xfrm>
            <a:off x="461937" y="1457705"/>
            <a:ext cx="91540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Three techniques</a:t>
            </a:r>
          </a:p>
          <a:p>
            <a:pPr eaLnBrk="1" hangingPunct="1"/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      1. </a:t>
            </a:r>
            <a:r>
              <a:rPr lang="en-US" altLang="en-US" sz="2400" dirty="0"/>
              <a:t>Multimode step-index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light propagates in the shape of a zigzag along the fiber/core axis according to the principle of total reflection.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Light entering the fiber at different angles of incidence will go through different paths.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Distance: few kms</a:t>
            </a:r>
          </a:p>
          <a:p>
            <a:pPr lvl="1" eaLnBrk="1" hangingPunct="1"/>
            <a:r>
              <a:rPr lang="en-US" altLang="en-US" sz="2400" dirty="0"/>
              <a:t>2. Multimode graded-index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light travels forward in the form of sinusoidal oscillation.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Like step-index multimode fibers, different lights in a graded-index multimode fiber travel along different paths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Distance: 10-12 kms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Better 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7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92" y="1822988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4" y="1610670"/>
            <a:ext cx="4149214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2323-FA88-4D93-96D0-195D67B9F549}"/>
              </a:ext>
            </a:extLst>
          </p:cNvPr>
          <p:cNvSpPr txBox="1"/>
          <p:nvPr/>
        </p:nvSpPr>
        <p:spPr>
          <a:xfrm>
            <a:off x="4778477" y="1706224"/>
            <a:ext cx="41492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Purpose, Signals to Packets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Analog Vs Digital Signals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Transmission Media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765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Optical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fiber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CB120A-7107-47D2-9ADF-9040231B2E57}"/>
              </a:ext>
            </a:extLst>
          </p:cNvPr>
          <p:cNvSpPr txBox="1"/>
          <p:nvPr/>
        </p:nvSpPr>
        <p:spPr>
          <a:xfrm>
            <a:off x="393111" y="1575692"/>
            <a:ext cx="91540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2400" dirty="0"/>
              <a:t>3. Single-mode step-index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propagation of only one traverse electromagnetic </a:t>
            </a:r>
            <a:r>
              <a:rPr lang="en-US" sz="2400" b="1" dirty="0"/>
              <a:t>mode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core diameter must be of the order of 2 µm to 10µm.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high information carrying capacity.</a:t>
            </a: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Presence of multiple paths </a:t>
            </a:r>
            <a:r>
              <a:rPr lang="en-US" altLang="en-US" sz="2400" dirty="0">
                <a:sym typeface="Wingdings" panose="05000000000000000000" pitchFamily="2" charset="2"/>
              </a:rPr>
              <a:t> differences in delay  optical rays </a:t>
            </a:r>
            <a:r>
              <a:rPr lang="en-US" altLang="en-US" sz="2400" i="1" dirty="0">
                <a:sym typeface="Wingdings" panose="05000000000000000000" pitchFamily="2" charset="2"/>
              </a:rPr>
              <a:t>interfere</a:t>
            </a:r>
            <a:r>
              <a:rPr lang="en-US" altLang="en-US" sz="2400" dirty="0">
                <a:sym typeface="Wingdings" panose="05000000000000000000" pitchFamily="2" charset="2"/>
              </a:rPr>
              <a:t> with each other.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Wingdings" panose="05000000000000000000" pitchFamily="2" charset="2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narrow core</a:t>
            </a:r>
            <a:r>
              <a:rPr lang="en-US" altLang="en-US" sz="2400" dirty="0"/>
              <a:t> can create a single direct path which yields higher speeds.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WDM (Wavelength Division Multiplexing)  yields more available capacity.</a:t>
            </a:r>
          </a:p>
        </p:txBody>
      </p:sp>
    </p:spTree>
    <p:extLst>
      <p:ext uri="{BB962C8B-B14F-4D97-AF65-F5344CB8AC3E}">
        <p14:creationId xmlns:p14="http://schemas.microsoft.com/office/powerpoint/2010/main" val="34718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6D19C8-42B8-4179-A41B-C205A1D9A22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23203C-A3B1-4397-9588-970ACE1C2236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8FDC9D-9CA5-4A41-B211-F2EB68687482}"/>
              </a:ext>
            </a:extLst>
          </p:cNvPr>
          <p:cNvSpPr/>
          <p:nvPr/>
        </p:nvSpPr>
        <p:spPr>
          <a:xfrm>
            <a:off x="393111" y="727493"/>
            <a:ext cx="3654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Electromagnetic Spectrum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A1AF7-306F-4AA5-9A1E-54609563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9" y="1299961"/>
            <a:ext cx="9405257" cy="5384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41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Analog Vs  Digital Signals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Transmission Media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5873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54 : Physical layer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0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7377"/>
            <a:ext cx="7452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WIRELESS NETWORK AND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50AFE-E823-465F-87FA-7F2AD44E8867}"/>
              </a:ext>
            </a:extLst>
          </p:cNvPr>
          <p:cNvSpPr/>
          <p:nvPr/>
        </p:nvSpPr>
        <p:spPr>
          <a:xfrm>
            <a:off x="393111" y="6590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Signal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90AC-F0A7-4E95-A4AA-17DF504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29C9-FBBD-4916-93BC-8B48DFD0D00A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E012B-6D5E-4EF8-A517-1CB526D51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64" y="4164347"/>
            <a:ext cx="5464867" cy="2034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B3975-8EA5-442D-A564-E29FF475BD81}"/>
              </a:ext>
            </a:extLst>
          </p:cNvPr>
          <p:cNvSpPr txBox="1"/>
          <p:nvPr/>
        </p:nvSpPr>
        <p:spPr>
          <a:xfrm>
            <a:off x="578338" y="1899515"/>
            <a:ext cx="88802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that conveys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electromagnetic or electrical current that carries data from one system or network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Signal may be Analog or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25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414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Analog Communication System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DF604-A248-4673-A2C2-BBB644FE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2039937"/>
            <a:ext cx="9737454" cy="2697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D463-682D-42AC-A916-9BD662B4C11C}"/>
              </a:ext>
            </a:extLst>
          </p:cNvPr>
          <p:cNvSpPr txBox="1"/>
          <p:nvPr/>
        </p:nvSpPr>
        <p:spPr>
          <a:xfrm>
            <a:off x="866999" y="4898130"/>
            <a:ext cx="77657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Any information may be conveyed by an analog signal;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measured response to changes in a physical variable, such as sound, light, temperature, position, or pressure.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physical variable is converted to an analog signal by a transducer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2061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280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Analog Vs Digital Signals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836D8-0F07-40AF-8086-EB73FD99E5F9}"/>
              </a:ext>
            </a:extLst>
          </p:cNvPr>
          <p:cNvSpPr txBox="1"/>
          <p:nvPr/>
        </p:nvSpPr>
        <p:spPr>
          <a:xfrm>
            <a:off x="484093" y="1761626"/>
            <a:ext cx="77365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i="0" baseline="0" dirty="0"/>
              <a:t>If data is to be transmitted, then it must be transformed to electromagnetic signals.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i="0" baseline="0" dirty="0"/>
              <a:t>Analog signals - infinite number of values in a range;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</a:t>
            </a:r>
            <a:r>
              <a:rPr lang="en-US" altLang="en-US" sz="2400" i="0" baseline="0" dirty="0"/>
              <a:t>igital signals can have only a limited number of values.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analog or digital.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- information that is continuous;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i="0" dirty="0">
                <a:solidFill>
                  <a:srgbClr val="0F2AB1"/>
                </a:solidFill>
              </a:rPr>
              <a:t>Analog data example: voice temperature captured by analog sensor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 - information that has discrete states. </a:t>
            </a:r>
          </a:p>
        </p:txBody>
      </p:sp>
    </p:spTree>
    <p:extLst>
      <p:ext uri="{BB962C8B-B14F-4D97-AF65-F5344CB8AC3E}">
        <p14:creationId xmlns:p14="http://schemas.microsoft.com/office/powerpoint/2010/main" val="14660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7377"/>
            <a:ext cx="7452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WIRELESS NETWORK AND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50AFE-E823-465F-87FA-7F2AD44E8867}"/>
              </a:ext>
            </a:extLst>
          </p:cNvPr>
          <p:cNvSpPr/>
          <p:nvPr/>
        </p:nvSpPr>
        <p:spPr>
          <a:xfrm>
            <a:off x="393111" y="6590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Digital signal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90AC-F0A7-4E95-A4AA-17DF504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29C9-FBBD-4916-93BC-8B48DFD0D00A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FC042-E203-4BF8-92E1-EFAE47C3C3AF}"/>
              </a:ext>
            </a:extLst>
          </p:cNvPr>
          <p:cNvSpPr/>
          <p:nvPr/>
        </p:nvSpPr>
        <p:spPr>
          <a:xfrm>
            <a:off x="481692" y="1655851"/>
            <a:ext cx="7629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digital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 a sequence of voltage pulses that may be transmitted over a copper wire medium;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example, a constant positive voltage level may represent binary 0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constant negative voltage level may represent binary 1.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7377"/>
            <a:ext cx="7452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WIRELESS NETWORK AND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50AFE-E823-465F-87FA-7F2AD44E8867}"/>
              </a:ext>
            </a:extLst>
          </p:cNvPr>
          <p:cNvSpPr/>
          <p:nvPr/>
        </p:nvSpPr>
        <p:spPr>
          <a:xfrm>
            <a:off x="393111" y="6590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Analog and Digital signaling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90AC-F0A7-4E95-A4AA-17DF504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29C9-FBBD-4916-93BC-8B48DFD0D00A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FC042-E203-4BF8-92E1-EFAE47C3C3AF}"/>
              </a:ext>
            </a:extLst>
          </p:cNvPr>
          <p:cNvSpPr/>
          <p:nvPr/>
        </p:nvSpPr>
        <p:spPr>
          <a:xfrm>
            <a:off x="481692" y="1655851"/>
            <a:ext cx="7629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principal advantages of digital signaling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generally cheaper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susceptible to noise interference.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principal disadvantage is that digital signals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suffer more from attenuation than do analog signals.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D41E-DD60-45AD-B93F-EF1F38C7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4179658"/>
            <a:ext cx="817330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197377"/>
            <a:ext cx="7452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WIRELESS NETWORK AND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50AFE-E823-465F-87FA-7F2AD44E8867}"/>
              </a:ext>
            </a:extLst>
          </p:cNvPr>
          <p:cNvSpPr/>
          <p:nvPr/>
        </p:nvSpPr>
        <p:spPr>
          <a:xfrm>
            <a:off x="393111" y="65904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Analog and Digital Data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90AC-F0A7-4E95-A4AA-17DF504D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29C9-FBBD-4916-93BC-8B48DFD0D00A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FC042-E203-4BF8-92E1-EFAE47C3C3AF}"/>
              </a:ext>
            </a:extLst>
          </p:cNvPr>
          <p:cNvSpPr/>
          <p:nvPr/>
        </p:nvSpPr>
        <p:spPr>
          <a:xfrm>
            <a:off x="393111" y="1918610"/>
            <a:ext cx="858852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Analog data </a:t>
            </a:r>
          </a:p>
          <a:p>
            <a:r>
              <a:rPr lang="en-US" sz="2400" dirty="0"/>
              <a:t>take on continuous values in some interval.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r>
              <a:rPr lang="en-US" sz="2400" dirty="0"/>
              <a:t>voice and video are continuously varying patterns of intensity, </a:t>
            </a:r>
          </a:p>
          <a:p>
            <a:r>
              <a:rPr lang="en-US" sz="2400" dirty="0"/>
              <a:t>Most data collected by sensors, such as temperature and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Digital data </a:t>
            </a:r>
            <a:r>
              <a:rPr lang="en-US" sz="2400" dirty="0"/>
              <a:t>take on discrete values </a:t>
            </a:r>
          </a:p>
          <a:p>
            <a:r>
              <a:rPr lang="en-US" sz="2400" dirty="0"/>
              <a:t>Examples : text and integers.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dirty="0"/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32027</TotalTime>
  <Words>903</Words>
  <Application>Microsoft Office PowerPoint</Application>
  <PresentationFormat>Widescreen</PresentationFormat>
  <Paragraphs>178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2020-11-15T06:30:02Z</dcterms:modified>
</cp:coreProperties>
</file>