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1" r:id="rId3"/>
    <p:sldId id="358" r:id="rId4"/>
    <p:sldId id="377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185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Instance based learning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Working of algorithm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6" name="Content Placeholder 15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971800" y="471757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471757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372110" y="3371850"/>
            <a:ext cx="11430" cy="330454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7820" y="6672580"/>
            <a:ext cx="4596130" cy="2921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01340" y="5941060"/>
            <a:ext cx="201930" cy="20193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3260" y="5034280"/>
            <a:ext cx="201930" cy="20193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850" y="5739130"/>
            <a:ext cx="201930" cy="20193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58390" y="4561205"/>
            <a:ext cx="201930" cy="20193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71010" y="4832350"/>
            <a:ext cx="201930" cy="20193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35760" y="6142990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37690" y="4152265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52980" y="3733165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71800" y="4152265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62560" y="1367790"/>
            <a:ext cx="874712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consider the given plot of the data set with two classes,this completes the training algorithm</a:t>
            </a:r>
            <a:endParaRPr lang="en-US"/>
          </a:p>
          <a:p>
            <a:pPr algn="l"/>
            <a:r>
              <a:rPr lang="en-US"/>
              <a:t>consider x to be the query point</a:t>
            </a:r>
            <a:endParaRPr lang="en-US"/>
          </a:p>
          <a:p>
            <a:pPr algn="l"/>
            <a:r>
              <a:rPr lang="en-US"/>
              <a:t>with </a:t>
            </a:r>
            <a:r>
              <a:rPr lang="en-US">
                <a:solidFill>
                  <a:srgbClr val="7030A0"/>
                </a:solidFill>
              </a:rPr>
              <a:t>k=3  the query is classified as green class</a:t>
            </a:r>
            <a:endParaRPr lang="en-US">
              <a:solidFill>
                <a:srgbClr val="7030A0"/>
              </a:solidFill>
            </a:endParaRPr>
          </a:p>
          <a:p>
            <a:pPr algn="l"/>
            <a:r>
              <a:rPr lang="en-US"/>
              <a:t>with </a:t>
            </a:r>
            <a:r>
              <a:rPr lang="en-US">
                <a:solidFill>
                  <a:srgbClr val="C00000"/>
                </a:solidFill>
              </a:rPr>
              <a:t>k=5 </a:t>
            </a:r>
            <a:r>
              <a:rPr lang="en-US">
                <a:solidFill>
                  <a:srgbClr val="C00000"/>
                </a:solidFill>
                <a:sym typeface="+mn-ea"/>
              </a:rPr>
              <a:t>the query is classified as red class</a:t>
            </a:r>
            <a:endParaRPr lang="en-US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>
                <a:sym typeface="+mn-ea"/>
              </a:rPr>
              <a:t>we previously said K should be odd ,lets see why</a:t>
            </a:r>
            <a:endParaRPr lang="en-US"/>
          </a:p>
          <a:p>
            <a:pPr algn="l"/>
            <a:r>
              <a:rPr lang="en-US">
                <a:sym typeface="+mn-ea"/>
              </a:rPr>
              <a:t>with </a:t>
            </a:r>
            <a:r>
              <a:rPr lang="en-US">
                <a:solidFill>
                  <a:schemeClr val="accent1"/>
                </a:solidFill>
                <a:sym typeface="+mn-ea"/>
              </a:rPr>
              <a:t>k=4 the query point can be classified since it has equal neighbour of both the class</a:t>
            </a:r>
            <a:endParaRPr lang="en-US">
              <a:solidFill>
                <a:schemeClr val="accent1"/>
              </a:solidFill>
            </a:endParaRPr>
          </a:p>
          <a:p>
            <a:pPr algn="l"/>
            <a:endParaRPr lang="en-US">
              <a:solidFill>
                <a:srgbClr val="C00000"/>
              </a:solidFill>
              <a:sym typeface="+mn-ea"/>
            </a:endParaRPr>
          </a:p>
          <a:p>
            <a:pPr algn="l"/>
            <a:endParaRPr lang="en-US">
              <a:solidFill>
                <a:srgbClr val="C00000"/>
              </a:solidFill>
              <a:sym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53260" y="4561205"/>
            <a:ext cx="201930" cy="201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1715770" y="4505325"/>
            <a:ext cx="287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x</a:t>
            </a:r>
            <a:endParaRPr lang="en-US" b="1"/>
          </a:p>
        </p:txBody>
      </p:sp>
      <p:sp>
        <p:nvSpPr>
          <p:cNvPr id="48" name="Oval 47"/>
          <p:cNvSpPr/>
          <p:nvPr/>
        </p:nvSpPr>
        <p:spPr>
          <a:xfrm>
            <a:off x="1473835" y="3990340"/>
            <a:ext cx="1310640" cy="1325245"/>
          </a:xfrm>
          <a:prstGeom prst="ellipse">
            <a:avLst/>
          </a:prstGeom>
          <a:noFill/>
          <a:ln w="762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8075" y="3469005"/>
            <a:ext cx="2426335" cy="2059940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422400" y="3934460"/>
            <a:ext cx="2112645" cy="138112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7" grpId="0"/>
      <p:bldP spid="46" grpId="0" animBg="1"/>
      <p:bldP spid="48" grpId="0" animBg="1"/>
      <p:bldP spid="49" grpId="0" animBg="1"/>
      <p:bldP spid="3" grpId="0" bldLvl="0" animBg="1"/>
      <p:bldP spid="49" grpId="1" animBg="1"/>
      <p:bldP spid="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Elbow Method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30910" y="2857500"/>
            <a:ext cx="8890" cy="358140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96620" y="6435090"/>
            <a:ext cx="4596130" cy="2921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61595" y="1286510"/>
            <a:ext cx="80048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cs typeface="+mn-lt"/>
              </a:rPr>
              <a:t>The question still remains unsolved that what value of k should we choose</a:t>
            </a:r>
            <a:endParaRPr lang="en-US" sz="1400">
              <a:cs typeface="+mn-lt"/>
            </a:endParaRPr>
          </a:p>
          <a:p>
            <a:r>
              <a:rPr lang="en-US" sz="1400">
                <a:cs typeface="+mn-lt"/>
              </a:rPr>
              <a:t>We will use </a:t>
            </a:r>
            <a:r>
              <a:rPr lang="en-US" sz="1400" b="1">
                <a:cs typeface="+mn-lt"/>
              </a:rPr>
              <a:t>Elbow Method </a:t>
            </a:r>
            <a:r>
              <a:rPr lang="en-US" sz="1400">
                <a:cs typeface="+mn-lt"/>
              </a:rPr>
              <a:t>to determine the best </a:t>
            </a:r>
            <a:r>
              <a:rPr lang="en-US" sz="1400" b="1">
                <a:cs typeface="+mn-lt"/>
              </a:rPr>
              <a:t>K</a:t>
            </a:r>
            <a:r>
              <a:rPr lang="en-US" sz="1400">
                <a:cs typeface="+mn-lt"/>
              </a:rPr>
              <a:t> value</a:t>
            </a:r>
            <a:endParaRPr lang="en-US" sz="1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+mn-lt"/>
              </a:rPr>
              <a:t>calculate error rate for different K-value </a:t>
            </a:r>
            <a:endParaRPr lang="en-US" sz="1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+mn-lt"/>
              </a:rPr>
              <a:t>choose the optimal k value as elbow value of the curve</a:t>
            </a:r>
            <a:endParaRPr lang="en-US" sz="1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  <a:cs typeface="+mn-lt"/>
                <a:sym typeface="+mn-ea"/>
              </a:rPr>
              <a:t>Retrain with new K Value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  <a:cs typeface="+mn-lt"/>
                <a:sym typeface="+mn-ea"/>
              </a:rPr>
              <a:t>Retrain your model with the best K value and re-do the classification report and the confusion matrix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13485" y="2896235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30375" y="3908425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657350" y="6470015"/>
            <a:ext cx="866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K-value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 rot="16200000">
            <a:off x="165735" y="4270375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error-rate</a:t>
            </a:r>
            <a:endParaRPr lang="en-US"/>
          </a:p>
        </p:txBody>
      </p:sp>
      <p:cxnSp>
        <p:nvCxnSpPr>
          <p:cNvPr id="18" name="Straight Connector 17"/>
          <p:cNvCxnSpPr>
            <a:stCxn id="5" idx="5"/>
            <a:endCxn id="7" idx="1"/>
          </p:cNvCxnSpPr>
          <p:nvPr/>
        </p:nvCxnSpPr>
        <p:spPr>
          <a:xfrm>
            <a:off x="1385570" y="3068320"/>
            <a:ext cx="374650" cy="8699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36775" y="4695825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5"/>
            <a:endCxn id="19" idx="0"/>
          </p:cNvCxnSpPr>
          <p:nvPr/>
        </p:nvCxnSpPr>
        <p:spPr>
          <a:xfrm>
            <a:off x="1902460" y="4080510"/>
            <a:ext cx="335280" cy="6153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24125" y="5747385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5"/>
            <a:endCxn id="21" idx="0"/>
          </p:cNvCxnSpPr>
          <p:nvPr/>
        </p:nvCxnSpPr>
        <p:spPr>
          <a:xfrm>
            <a:off x="2308860" y="4867910"/>
            <a:ext cx="316230" cy="8794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27425" y="5581015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2"/>
            <a:endCxn id="21" idx="6"/>
          </p:cNvCxnSpPr>
          <p:nvPr/>
        </p:nvCxnSpPr>
        <p:spPr>
          <a:xfrm flipH="1">
            <a:off x="2726055" y="5681980"/>
            <a:ext cx="801370" cy="16637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67225" y="5480050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2"/>
            <a:endCxn id="23" idx="6"/>
          </p:cNvCxnSpPr>
          <p:nvPr/>
        </p:nvCxnSpPr>
        <p:spPr>
          <a:xfrm flipH="1">
            <a:off x="3729355" y="5581015"/>
            <a:ext cx="737870" cy="10096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90820" y="5480050"/>
            <a:ext cx="201930" cy="2019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  <a:endCxn id="25" idx="6"/>
          </p:cNvCxnSpPr>
          <p:nvPr/>
        </p:nvCxnSpPr>
        <p:spPr>
          <a:xfrm flipH="1">
            <a:off x="4669155" y="5581015"/>
            <a:ext cx="62166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5" grpId="0" animBg="1"/>
      <p:bldP spid="7" grpId="0" animBg="1"/>
      <p:bldP spid="19" grpId="0" bldLvl="0" animBg="1"/>
      <p:bldP spid="21" grpId="0" bldLvl="0" animBg="1"/>
      <p:bldP spid="23" grpId="0" bldLvl="0" animBg="1"/>
      <p:bldP spid="25" grpId="0" bldLvl="0" animBg="1"/>
      <p:bldP spid="2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Return value for real valued class attributed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3065" y="3181350"/>
            <a:ext cx="7271385" cy="150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Droid Sans Fallback"/>
                <a:sym typeface="+mn-ea"/>
              </a:rPr>
              <a:t>Here, we calculate the average of the target value for the k nearest neighbouring instances(for real valued class attribute)</a:t>
            </a: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Droid Sans Fallback"/>
                <a:sym typeface="+mn-ea"/>
              </a:rPr>
              <a:t>Regression using K-NN</a:t>
            </a:r>
            <a:endParaRPr lang="en-US"/>
          </a:p>
        </p:txBody>
      </p:sp>
      <p:pic>
        <p:nvPicPr>
          <p:cNvPr id="99" name="Picture 1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140" y="1700530"/>
            <a:ext cx="4385310" cy="14808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How to do?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3190" y="1209675"/>
            <a:ext cx="816927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Step 1: Load Data (CSV, XLS FILE etc.)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Step 2: Initialize K(hyper parameter k=3,5,7,...)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Step 3: For each sample in the training data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	3.1 Calculate distance between query point   </a:t>
            </a:r>
            <a:r>
              <a:rPr lang="en-US" alt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	          	       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an</a:t>
            </a:r>
            <a:r>
              <a:rPr lang="en-US" alt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d 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current point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	3.2 Add the distance and the index of the 	      </a:t>
            </a:r>
            <a:r>
              <a:rPr lang="en-US" alt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	      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example to an ordered collection</a:t>
            </a:r>
            <a:endParaRPr lang="en-I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Step 4: Sort the ordered collection of distances </a:t>
            </a:r>
            <a:r>
              <a:rPr lang="en-US" alt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	      	  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and indexes in ascending order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Step 5: Take first K entries from sorted collection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Step 6: Get the labels of selected k entries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Step 7: If classification return  mode of K values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Step 8: If regression return mean of K values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  <a:endParaRPr lang="en-IN" sz="3000" b="1" dirty="0">
              <a:solidFill>
                <a:srgbClr val="DFA26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  <a:endParaRPr lang="en-US" sz="3600" b="1" cap="all" dirty="0"/>
          </a:p>
        </p:txBody>
      </p:sp>
      <p:sp>
        <p:nvSpPr>
          <p:cNvPr id="13" name="Rectangle 12"/>
          <p:cNvSpPr/>
          <p:nvPr/>
        </p:nvSpPr>
        <p:spPr>
          <a:xfrm>
            <a:off x="598883" y="2888778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Instance based learning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Instance Based learning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55950" y="1503680"/>
            <a:ext cx="2044700" cy="70104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Learning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 flipH="1">
            <a:off x="1622425" y="2204720"/>
            <a:ext cx="2555875" cy="46291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8900" y="2667635"/>
            <a:ext cx="3067050" cy="137287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Memorizing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00650" y="2667635"/>
            <a:ext cx="3067050" cy="137287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Generalizing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4146550" y="2219960"/>
            <a:ext cx="2587625" cy="4476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3141345" y="5741035"/>
            <a:ext cx="2209165" cy="939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Instance based learning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678305" y="5468620"/>
            <a:ext cx="53879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 panose="020B0A04020102020204" charset="0"/>
                <a:ea typeface="DejaVu Sans"/>
                <a:cs typeface="Arial Black" panose="020B0A04020102020204" charset="0"/>
                <a:sym typeface="+mn-ea"/>
              </a:rPr>
              <a:t>Instance based learning does Memorizing 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 panose="020B0A04020102020204" charset="0"/>
              <a:ea typeface="DejaVu Sans"/>
              <a:cs typeface="Arial Black" panose="020B0A04020102020204" charset="0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 panose="020B0A04020102020204" charset="0"/>
                <a:ea typeface="DejaVu Sans"/>
                <a:cs typeface="Arial Black" panose="020B0A04020102020204" charset="0"/>
                <a:sym typeface="+mn-ea"/>
              </a:rPr>
              <a:t>instead of Generalizing 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729 -0.246759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29 -0.242407 L -0.212500 -0.242407 " pathEditMode="relative" ptsTypes="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11" grpId="0" animBg="1"/>
      <p:bldP spid="12" grpId="0" animBg="1"/>
      <p:bldP spid="14" grpId="2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Lazy vs Eager Learning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40030" y="1510030"/>
            <a:ext cx="2643505" cy="9817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/>
              <a:t>Eager Learning</a:t>
            </a:r>
            <a:endParaRPr lang="en-US" sz="3200"/>
          </a:p>
        </p:txBody>
      </p:sp>
      <p:sp>
        <p:nvSpPr>
          <p:cNvPr id="4" name="Rectangles 3"/>
          <p:cNvSpPr/>
          <p:nvPr/>
        </p:nvSpPr>
        <p:spPr>
          <a:xfrm>
            <a:off x="4446270" y="1510030"/>
            <a:ext cx="2643505" cy="9817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/>
              <a:t>Lazy Learning</a:t>
            </a:r>
            <a:endParaRPr lang="en-US" sz="3200"/>
          </a:p>
        </p:txBody>
      </p:sp>
      <p:sp>
        <p:nvSpPr>
          <p:cNvPr id="10" name="Rounded Rectangle 9"/>
          <p:cNvSpPr/>
          <p:nvPr/>
        </p:nvSpPr>
        <p:spPr>
          <a:xfrm>
            <a:off x="375920" y="2769870"/>
            <a:ext cx="2356485" cy="29762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Simply stores training data (or does only minor processing) and waits until it is given a test tuple</a:t>
            </a:r>
            <a:endParaRPr lang="en-I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/>
              <a:ea typeface="Droid Sans Fallback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9780" y="2769870"/>
            <a:ext cx="2356485" cy="29762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Given a set of training set, constructs a classification model before receiving new (e.g., test) data to classify</a:t>
            </a:r>
            <a:endParaRPr lang="en-I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/>
              <a:ea typeface="Droid Sans Fallback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372110" y="5921375"/>
            <a:ext cx="236029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Instance based Learning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589780" y="5921375"/>
            <a:ext cx="236029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Decision Tree </a:t>
            </a:r>
            <a:endParaRPr lang="en-US"/>
          </a:p>
          <a:p>
            <a:pPr algn="ctr"/>
            <a:r>
              <a:rPr lang="en-US"/>
              <a:t>learning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0677 0.000000 " pathEditMode="relative" ptsTypes="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49427 0.000000 " pathEditMode="relative" ptsTypes="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" grpId="1" animBg="1"/>
      <p:bldP spid="4" grpId="1" animBg="1"/>
      <p:bldP spid="10" grpId="0" animBg="1"/>
      <p:bldP spid="1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Lazy  Learners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-17780" y="1671320"/>
            <a:ext cx="6567170" cy="39027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less time in training but more time in predicting</a:t>
            </a:r>
            <a:endParaRPr lang="en-I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I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Lazy method effectively uses a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richer hypothesis space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 since it uses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many local linear functions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 to form its implicit global approximation to the target function</a:t>
            </a:r>
            <a:endParaRPr lang="en-I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 </a:t>
            </a:r>
            <a:endParaRPr lang="en-IN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 Eager learning  must commit to a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single hypothesis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 that covers the entire instance space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/>
              <a:ea typeface="Droid Sans Fallb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Instance Based learning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45415" y="1324610"/>
            <a:ext cx="7751445" cy="52279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9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Instance based Learning does storing of training examples and delay the processing (“lazy evaluation”) until a new instance must be classified. 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/>
              <a:ea typeface="Droid Sans Fallback"/>
            </a:endParaRPr>
          </a:p>
          <a:p>
            <a:pPr>
              <a:lnSpc>
                <a:spcPct val="9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Typical Approaches are</a:t>
            </a: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4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k</a:t>
            </a:r>
            <a:r>
              <a:rPr lang="en-IN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-nearest neighbor approach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Instances represented as points in a Euclidean space.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Locally weighted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Constructs local approximation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Case-based reasoning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</a:rPr>
              <a:t>Uses symbolic representations and knowledge-based inference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The K-Nearest Neighbour Algorithm  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8585" y="1326515"/>
            <a:ext cx="8000365" cy="55600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All instances correspond to points in the n-D space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The nearest neighbor are defined in terms of  distance measure, dist(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X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,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X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)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Target function could be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discrete or real valued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For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discrete-valued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, </a:t>
            </a:r>
            <a:r>
              <a:rPr lang="en-IN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k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-NN returns the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most common value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among the </a:t>
            </a:r>
            <a:r>
              <a:rPr lang="en-IN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k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training examples nearest to </a:t>
            </a:r>
            <a:r>
              <a:rPr lang="en-IN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x</a:t>
            </a:r>
            <a:r>
              <a:rPr lang="en-IN" sz="2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q</a:t>
            </a:r>
            <a:endParaRPr lang="en-IN" sz="2400" b="0" i="1" strike="noStrike" spc="-1" baseline="-25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400" b="0" i="1" strike="noStrike" spc="-1" baseline="-25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k-NN for </a:t>
            </a:r>
            <a:r>
              <a:rPr lang="en-IN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real-valued prediction 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for a given unknown tuple 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 returns the </a:t>
            </a:r>
            <a:r>
              <a:rPr lang="en-IN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mean values of the</a:t>
            </a:r>
            <a:r>
              <a:rPr lang="en-IN" sz="2400" b="1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 k</a:t>
            </a:r>
            <a:r>
              <a:rPr lang="en-IN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 nearest neighbors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Point to note about K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8585" y="1326515"/>
            <a:ext cx="8000365" cy="55600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K must be odd(ex. K=3,5,7.......)</a:t>
            </a:r>
            <a:r>
              <a:rPr lang="en-US" alt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,Why?? </a:t>
            </a:r>
            <a:endParaRPr lang="en-US" altLang="en-IN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/>
              <a:ea typeface="Droid Sans Fallback"/>
              <a:sym typeface="+mn-ea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we will keep this question for now and find its answer while solving a problem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 </a:t>
            </a:r>
            <a:r>
              <a:rPr lang="en-IN" sz="20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Small k: </a:t>
            </a:r>
            <a:endParaRPr lang="en-IN" sz="2000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/>
              <a:ea typeface="Droid Sans Fallback"/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	</a:t>
            </a: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Small K  captures structure of problem space better. </a:t>
            </a:r>
            <a:r>
              <a:rPr lang="en-US" alt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	</a:t>
            </a: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May be necessary for small training  set. May be </a:t>
            </a:r>
            <a:r>
              <a:rPr lang="en-US" alt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	</a:t>
            </a: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prone to noise.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Large K :</a:t>
            </a: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 </a:t>
            </a:r>
            <a:r>
              <a:rPr lang="en-US" alt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	</a:t>
            </a:r>
            <a:endParaRPr lang="en-IN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/>
              <a:ea typeface="Droid Sans Fallback"/>
              <a:sym typeface="+mn-ea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Less sensitive to noise(particularly for class noise)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 Gives better probability estimates for discrete classes. 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Large training set allows use of larger K.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Droid Sans Fallback"/>
                <a:sym typeface="+mn-ea"/>
              </a:rPr>
              <a:t>If K=1 the space is divided into several regions called as Veronoi Partition space.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The Algorithm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108585" y="1326515"/>
            <a:ext cx="8000365" cy="55600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Training algorithm: </a:t>
            </a:r>
            <a:endParaRPr lang="en-IN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For each training example (x, f (x)), add the </a:t>
            </a: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example to the list training </a:t>
            </a: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xamples</a:t>
            </a: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.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Classification algorithm</a:t>
            </a: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: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Given a query instance xq to be classified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1. Let X</a:t>
            </a:r>
            <a:r>
              <a:rPr lang="en-US" alt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1 </a:t>
            </a: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. . .X</a:t>
            </a:r>
            <a:r>
              <a:rPr lang="en-US" alt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k</a:t>
            </a: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denote the k instances from training 	    examples that are nearest to x</a:t>
            </a:r>
            <a:r>
              <a:rPr lang="en-US" alt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q</a:t>
            </a:r>
            <a:endParaRPr lang="en-US" altLang="en-IN" sz="2400" b="0" strike="noStrike" spc="-1" baseline="-25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2. Return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	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graphicFrame>
        <p:nvGraphicFramePr>
          <p:cNvPr id="16" name="Content Placeholder 15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971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21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133158" y="4725353"/>
          <a:ext cx="5717902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4" imgW="3441700" imgH="660400" progId="Equation.KSEE3">
                  <p:embed/>
                </p:oleObj>
              </mc:Choice>
              <mc:Fallback>
                <p:oleObj name="" r:id="rId4" imgW="3441700" imgH="660400" progId="Equation.KSEE3">
                  <p:embed/>
                  <p:pic>
                    <p:nvPicPr>
                      <p:cNvPr id="0" name="Picture 10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3158" y="4725353"/>
                        <a:ext cx="5717902" cy="109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4417</Words>
  <Application>WPS Presentation</Application>
  <PresentationFormat>Widescreen</PresentationFormat>
  <Paragraphs>184</Paragraphs>
  <Slides>14</Slides>
  <Notes>1</Notes>
  <HiddenSlides>0</HiddenSlides>
  <MMClips>4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Arial Black</vt:lpstr>
      <vt:lpstr>DejaVu Sans</vt:lpstr>
      <vt:lpstr>Calibri</vt:lpstr>
      <vt:lpstr>Tahoma</vt:lpstr>
      <vt:lpstr>Droid Sans Fallback</vt:lpstr>
      <vt:lpstr>Segoe Print</vt:lpstr>
      <vt:lpstr>Arial</vt:lpstr>
      <vt:lpstr>Bookman Old Style</vt:lpstr>
      <vt:lpstr>Microsoft YaHei</vt:lpstr>
      <vt:lpstr>Arial Unicode MS</vt:lpstr>
      <vt:lpstr>Calibri Light</vt:lpstr>
      <vt:lpstr>Office Theme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VIGHNESH</cp:lastModifiedBy>
  <cp:revision>250</cp:revision>
  <dcterms:created xsi:type="dcterms:W3CDTF">2019-05-30T23:14:00Z</dcterms:created>
  <dcterms:modified xsi:type="dcterms:W3CDTF">2020-06-22T11:01:35Z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