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41" r:id="rId2"/>
    <p:sldId id="842" r:id="rId3"/>
    <p:sldId id="261" r:id="rId4"/>
    <p:sldId id="273" r:id="rId5"/>
    <p:sldId id="316" r:id="rId6"/>
    <p:sldId id="315" r:id="rId7"/>
    <p:sldId id="317" r:id="rId8"/>
    <p:sldId id="305" r:id="rId9"/>
    <p:sldId id="314" r:id="rId10"/>
    <p:sldId id="287" r:id="rId11"/>
    <p:sldId id="288" r:id="rId12"/>
    <p:sldId id="318" r:id="rId13"/>
    <p:sldId id="319" r:id="rId14"/>
    <p:sldId id="301" r:id="rId15"/>
    <p:sldId id="292" r:id="rId16"/>
    <p:sldId id="302" r:id="rId17"/>
    <p:sldId id="293" r:id="rId18"/>
    <p:sldId id="321" r:id="rId19"/>
    <p:sldId id="322" r:id="rId20"/>
    <p:sldId id="323" r:id="rId21"/>
    <p:sldId id="324" r:id="rId22"/>
    <p:sldId id="326" r:id="rId23"/>
    <p:sldId id="325" r:id="rId24"/>
    <p:sldId id="289" r:id="rId25"/>
    <p:sldId id="327" r:id="rId26"/>
    <p:sldId id="328" r:id="rId27"/>
    <p:sldId id="843" r:id="rId28"/>
    <p:sldId id="329" r:id="rId29"/>
    <p:sldId id="306" r:id="rId30"/>
    <p:sldId id="330" r:id="rId31"/>
    <p:sldId id="332" r:id="rId32"/>
    <p:sldId id="333" r:id="rId33"/>
    <p:sldId id="331" r:id="rId34"/>
    <p:sldId id="307" r:id="rId35"/>
    <p:sldId id="334" r:id="rId36"/>
    <p:sldId id="335" r:id="rId37"/>
    <p:sldId id="308" r:id="rId38"/>
    <p:sldId id="313"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50"/>
    <a:srgbClr val="DFA267"/>
    <a:srgbClr val="FEDC32"/>
    <a:srgbClr val="FDBA53"/>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p:cViewPr varScale="1">
        <p:scale>
          <a:sx n="72" d="100"/>
          <a:sy n="72" d="100"/>
        </p:scale>
        <p:origin x="444" y="66"/>
      </p:cViewPr>
      <p:guideLst>
        <p:guide orient="horz" pos="2183"/>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5:49.253" idx="3">
    <p:pos x="122" y="1235"/>
    <p:text>1. This is the subsection slide 
2. To be used when you go from unit to another or during one topic to another or when you want to separate few tops to a set of other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6-01T13:55:49.253" idx="3">
    <p:pos x="122" y="1235"/>
    <p:text>1. This is the subsection slide 
2. To be used when you go from unit to another or during one topic to another or when you want to separate few tops to a set of other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13-07-2020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13-07-2020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glossary.ametsoc.org/wiki/Normal_distribution" TargetMode="External"/><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glossary.ametsoc.org/wiki/Probability_density_function" TargetMode="External"/><Relationship Id="rId4" Type="http://schemas.openxmlformats.org/officeDocument/2006/relationships/hyperlink" Target="http://glossary.ametsoc.org/wiki/Standard_devia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brilliant.org/wiki/vector-introduction/" TargetMode="External"/><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s://brilliant.org/wiki/linear-combination/" TargetMode="External"/><Relationship Id="rId4" Type="http://schemas.openxmlformats.org/officeDocument/2006/relationships/hyperlink" Target="https://brilliant.org/wiki/normal-distribution/" TargetMode="Externa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nsity_estima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EXPECTATION MAXIMIZATION</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0538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57390" y="1284422"/>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TextBox 1">
            <a:extLst>
              <a:ext uri="{FF2B5EF4-FFF2-40B4-BE49-F238E27FC236}">
                <a16:creationId xmlns:a16="http://schemas.microsoft.com/office/drawing/2014/main" id="{81052A89-EEEF-104A-9302-4FFE18A79A6D}"/>
              </a:ext>
            </a:extLst>
          </p:cNvPr>
          <p:cNvSpPr txBox="1"/>
          <p:nvPr/>
        </p:nvSpPr>
        <p:spPr>
          <a:xfrm>
            <a:off x="342900" y="297180"/>
            <a:ext cx="8089900" cy="646331"/>
          </a:xfrm>
          <a:prstGeom prst="rect">
            <a:avLst/>
          </a:prstGeom>
          <a:noFill/>
        </p:spPr>
        <p:txBody>
          <a:bodyPr wrap="square" rtlCol="0">
            <a:spAutoFit/>
          </a:bodyPr>
          <a:lstStyle/>
          <a:p>
            <a:r>
              <a:rPr lang="en-US" sz="3600" dirty="0">
                <a:solidFill>
                  <a:srgbClr val="0070C0"/>
                </a:solidFill>
              </a:rPr>
              <a:t>Closing Notes on K-Means</a:t>
            </a:r>
          </a:p>
        </p:txBody>
      </p:sp>
      <p:sp>
        <p:nvSpPr>
          <p:cNvPr id="3" name="Rectangle 2">
            <a:extLst>
              <a:ext uri="{FF2B5EF4-FFF2-40B4-BE49-F238E27FC236}">
                <a16:creationId xmlns:a16="http://schemas.microsoft.com/office/drawing/2014/main" id="{88BC5C6A-F1C0-844B-9E01-D1E3378CE2CE}"/>
              </a:ext>
            </a:extLst>
          </p:cNvPr>
          <p:cNvSpPr/>
          <p:nvPr/>
        </p:nvSpPr>
        <p:spPr>
          <a:xfrm>
            <a:off x="304800" y="1520458"/>
            <a:ext cx="6941820" cy="461665"/>
          </a:xfrm>
          <a:prstGeom prst="rect">
            <a:avLst/>
          </a:prstGeom>
        </p:spPr>
        <p:txBody>
          <a:bodyPr wrap="square">
            <a:spAutoFit/>
          </a:bodyPr>
          <a:lstStyle/>
          <a:p>
            <a:pPr algn="just"/>
            <a:endParaRPr lang="en-US" sz="2400" dirty="0"/>
          </a:p>
        </p:txBody>
      </p:sp>
      <p:sp>
        <p:nvSpPr>
          <p:cNvPr id="4" name="Rectangle 2">
            <a:extLst>
              <a:ext uri="{FF2B5EF4-FFF2-40B4-BE49-F238E27FC236}">
                <a16:creationId xmlns:a16="http://schemas.microsoft.com/office/drawing/2014/main" id="{A14496C9-1A1E-4436-8A18-559E2A5F2CA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Normal distribution"/>
              </a:rPr>
              <a:t>normal distribution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such that the mean μ = 0 and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Standard deviation"/>
              </a:rPr>
              <a:t>standard deviation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σ = 1; hence,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Probability density function"/>
              </a:rPr>
              <a:t>probability density function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given by</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ams2001glos-Ue2">
            <a:extLst>
              <a:ext uri="{FF2B5EF4-FFF2-40B4-BE49-F238E27FC236}">
                <a16:creationId xmlns:a16="http://schemas.microsoft.com/office/drawing/2014/main" id="{FA516D93-8BBD-4B81-A77E-66CA02C9A6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8372" y="2005252"/>
            <a:ext cx="3114676" cy="48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FAC456-B9E8-4E0C-BBA9-057094054835}"/>
              </a:ext>
            </a:extLst>
          </p:cNvPr>
          <p:cNvSpPr/>
          <p:nvPr/>
        </p:nvSpPr>
        <p:spPr>
          <a:xfrm>
            <a:off x="402160" y="1284422"/>
            <a:ext cx="5429743" cy="3139321"/>
          </a:xfrm>
          <a:prstGeom prst="rect">
            <a:avLst/>
          </a:prstGeom>
        </p:spPr>
        <p:txBody>
          <a:bodyPr wrap="square">
            <a:spAutoFit/>
          </a:bodyPr>
          <a:lstStyle/>
          <a:p>
            <a:r>
              <a:rPr lang="en-US" dirty="0"/>
              <a:t>A normal distribution such that the mean μ = 0 and standard deviation σ = 1  for your data</a:t>
            </a:r>
          </a:p>
          <a:p>
            <a:endParaRPr lang="en-US" dirty="0"/>
          </a:p>
          <a:p>
            <a:endParaRPr lang="en-US" dirty="0"/>
          </a:p>
          <a:p>
            <a:endParaRPr lang="en-US" dirty="0"/>
          </a:p>
          <a:p>
            <a:endParaRPr lang="en-US" dirty="0"/>
          </a:p>
          <a:p>
            <a:r>
              <a:rPr lang="en-US" dirty="0"/>
              <a:t>K-Means algorithm converges to a local minimum:</a:t>
            </a:r>
          </a:p>
          <a:p>
            <a:pPr lvl="1"/>
            <a:r>
              <a:rPr lang="en-US" dirty="0"/>
              <a:t>○ Can try multiple random restarts</a:t>
            </a:r>
          </a:p>
          <a:p>
            <a:pPr lvl="1"/>
            <a:endParaRPr lang="en-US" dirty="0"/>
          </a:p>
          <a:p>
            <a:pPr lvl="1"/>
            <a:endParaRPr lang="en-US" dirty="0"/>
          </a:p>
          <a:p>
            <a:pPr lvl="1"/>
            <a:endParaRPr lang="en-US" dirty="0"/>
          </a:p>
        </p:txBody>
      </p:sp>
      <p:pic>
        <p:nvPicPr>
          <p:cNvPr id="9" name="Picture 8">
            <a:extLst>
              <a:ext uri="{FF2B5EF4-FFF2-40B4-BE49-F238E27FC236}">
                <a16:creationId xmlns:a16="http://schemas.microsoft.com/office/drawing/2014/main" id="{E1BDCB38-EC69-433F-AF4F-30FCABE096F8}"/>
              </a:ext>
            </a:extLst>
          </p:cNvPr>
          <p:cNvPicPr>
            <a:picLocks noChangeAspect="1"/>
          </p:cNvPicPr>
          <p:nvPr/>
        </p:nvPicPr>
        <p:blipFill>
          <a:blip r:embed="rId7"/>
          <a:stretch>
            <a:fillRect/>
          </a:stretch>
        </p:blipFill>
        <p:spPr>
          <a:xfrm>
            <a:off x="5831903" y="3429000"/>
            <a:ext cx="2834426" cy="3251647"/>
          </a:xfrm>
          <a:prstGeom prst="rect">
            <a:avLst/>
          </a:prstGeom>
        </p:spPr>
      </p:pic>
      <p:pic>
        <p:nvPicPr>
          <p:cNvPr id="13" name="Picture 12">
            <a:extLst>
              <a:ext uri="{FF2B5EF4-FFF2-40B4-BE49-F238E27FC236}">
                <a16:creationId xmlns:a16="http://schemas.microsoft.com/office/drawing/2014/main" id="{0B912203-B05D-4E2B-8492-DD6334EA1098}"/>
              </a:ext>
            </a:extLst>
          </p:cNvPr>
          <p:cNvPicPr>
            <a:picLocks noChangeAspect="1"/>
          </p:cNvPicPr>
          <p:nvPr/>
        </p:nvPicPr>
        <p:blipFill>
          <a:blip r:embed="rId8"/>
          <a:stretch>
            <a:fillRect/>
          </a:stretch>
        </p:blipFill>
        <p:spPr>
          <a:xfrm>
            <a:off x="495649" y="3949819"/>
            <a:ext cx="4029075" cy="2276475"/>
          </a:xfrm>
          <a:prstGeom prst="rect">
            <a:avLst/>
          </a:prstGeom>
        </p:spPr>
      </p:pic>
    </p:spTree>
    <p:extLst>
      <p:ext uri="{BB962C8B-B14F-4D97-AF65-F5344CB8AC3E}">
        <p14:creationId xmlns:p14="http://schemas.microsoft.com/office/powerpoint/2010/main" val="18951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554B4173-D2D2-8148-879E-38235501C629}"/>
              </a:ext>
            </a:extLst>
          </p:cNvPr>
          <p:cNvSpPr/>
          <p:nvPr/>
        </p:nvSpPr>
        <p:spPr>
          <a:xfrm>
            <a:off x="176549" y="228600"/>
            <a:ext cx="5919451"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solidFill>
                <a:srgbClr val="0070C0"/>
              </a:solidFill>
            </a:endParaRPr>
          </a:p>
        </p:txBody>
      </p:sp>
      <p:sp>
        <p:nvSpPr>
          <p:cNvPr id="3" name="Rectangle 2">
            <a:extLst>
              <a:ext uri="{FF2B5EF4-FFF2-40B4-BE49-F238E27FC236}">
                <a16:creationId xmlns:a16="http://schemas.microsoft.com/office/drawing/2014/main" id="{70BF09B0-7496-5048-8F79-E0D31982DA7C}"/>
              </a:ext>
            </a:extLst>
          </p:cNvPr>
          <p:cNvSpPr/>
          <p:nvPr/>
        </p:nvSpPr>
        <p:spPr>
          <a:xfrm>
            <a:off x="281940" y="1392049"/>
            <a:ext cx="7501890" cy="4154984"/>
          </a:xfrm>
          <a:prstGeom prst="rect">
            <a:avLst/>
          </a:prstGeom>
        </p:spPr>
        <p:txBody>
          <a:bodyPr wrap="square">
            <a:spAutoFit/>
          </a:bodyPr>
          <a:lstStyle/>
          <a:p>
            <a:r>
              <a:rPr lang="en-US" sz="2400" dirty="0"/>
              <a:t>In the expectation, or E-step, </a:t>
            </a:r>
            <a:r>
              <a:rPr lang="en-US" sz="2400" b="1" dirty="0"/>
              <a:t>the missing data are estimated</a:t>
            </a:r>
            <a:r>
              <a:rPr lang="en-US" sz="2400" dirty="0"/>
              <a:t> given the </a:t>
            </a:r>
          </a:p>
          <a:p>
            <a:pPr marL="800100" lvl="1" indent="-342900">
              <a:buFont typeface="Arial" panose="020B0604020202020204" pitchFamily="34" charset="0"/>
              <a:buChar char="•"/>
            </a:pPr>
            <a:r>
              <a:rPr lang="en-US" sz="2400" dirty="0"/>
              <a:t>observed data and </a:t>
            </a:r>
          </a:p>
          <a:p>
            <a:pPr marL="800100" lvl="1" indent="-342900">
              <a:buFont typeface="Arial" panose="020B0604020202020204" pitchFamily="34" charset="0"/>
              <a:buChar char="•"/>
            </a:pPr>
            <a:r>
              <a:rPr lang="en-US" sz="2400" dirty="0"/>
              <a:t>current estimate of the model parameters</a:t>
            </a:r>
          </a:p>
          <a:p>
            <a:pPr marL="800100" lvl="1" indent="-342900">
              <a:buFont typeface="Arial" panose="020B0604020202020204" pitchFamily="34" charset="0"/>
              <a:buChar char="•"/>
            </a:pPr>
            <a:endParaRPr lang="en-US" sz="2400" dirty="0"/>
          </a:p>
          <a:p>
            <a:r>
              <a:rPr lang="en-US" sz="2400" dirty="0"/>
              <a:t>In the maximization or the M-step, </a:t>
            </a:r>
            <a:r>
              <a:rPr lang="en-US" sz="2400" b="1" dirty="0"/>
              <a:t>the likelihood function is maximized </a:t>
            </a:r>
          </a:p>
          <a:p>
            <a:pPr marL="800100" lvl="1" indent="-342900">
              <a:buFont typeface="Arial" panose="020B0604020202020204" pitchFamily="34" charset="0"/>
              <a:buChar char="•"/>
            </a:pPr>
            <a:r>
              <a:rPr lang="en-US" sz="2400" dirty="0"/>
              <a:t>under the assumption that the </a:t>
            </a:r>
            <a:r>
              <a:rPr lang="en-US" sz="2400" b="1" dirty="0"/>
              <a:t>missing data are known</a:t>
            </a:r>
          </a:p>
          <a:p>
            <a:r>
              <a:rPr lang="en-US" sz="2400" dirty="0"/>
              <a:t>The estimate of the missing data from the E-step are used in lieu of the actual missing data.</a:t>
            </a:r>
            <a:endParaRPr lang="en-US" sz="2400" b="1" dirty="0"/>
          </a:p>
        </p:txBody>
      </p:sp>
    </p:spTree>
    <p:extLst>
      <p:ext uri="{BB962C8B-B14F-4D97-AF65-F5344CB8AC3E}">
        <p14:creationId xmlns:p14="http://schemas.microsoft.com/office/powerpoint/2010/main" val="16428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554B4173-D2D2-8148-879E-38235501C629}"/>
              </a:ext>
            </a:extLst>
          </p:cNvPr>
          <p:cNvSpPr/>
          <p:nvPr/>
        </p:nvSpPr>
        <p:spPr>
          <a:xfrm>
            <a:off x="176549" y="228600"/>
            <a:ext cx="5919451"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solidFill>
                <a:srgbClr val="0070C0"/>
              </a:solidFill>
            </a:endParaRPr>
          </a:p>
        </p:txBody>
      </p:sp>
      <p:sp>
        <p:nvSpPr>
          <p:cNvPr id="3" name="Rectangle 2">
            <a:extLst>
              <a:ext uri="{FF2B5EF4-FFF2-40B4-BE49-F238E27FC236}">
                <a16:creationId xmlns:a16="http://schemas.microsoft.com/office/drawing/2014/main" id="{70BF09B0-7496-5048-8F79-E0D31982DA7C}"/>
              </a:ext>
            </a:extLst>
          </p:cNvPr>
          <p:cNvSpPr/>
          <p:nvPr/>
        </p:nvSpPr>
        <p:spPr>
          <a:xfrm>
            <a:off x="281940" y="1392049"/>
            <a:ext cx="7501890" cy="3785652"/>
          </a:xfrm>
          <a:prstGeom prst="rect">
            <a:avLst/>
          </a:prstGeom>
        </p:spPr>
        <p:txBody>
          <a:bodyPr wrap="square">
            <a:spAutoFit/>
          </a:bodyPr>
          <a:lstStyle/>
          <a:p>
            <a:r>
              <a:rPr lang="en-US" sz="2400" dirty="0"/>
              <a:t>Assume that we have two coins, C1 and C2 </a:t>
            </a:r>
          </a:p>
          <a:p>
            <a:endParaRPr lang="en-US" sz="2400" dirty="0"/>
          </a:p>
          <a:p>
            <a:r>
              <a:rPr lang="en-US" sz="2400" dirty="0"/>
              <a:t>Assume the bias of C1 is 𝜃1  (i.e., probability of getting heads with C1) </a:t>
            </a:r>
          </a:p>
          <a:p>
            <a:endParaRPr lang="en-US" sz="2400" dirty="0"/>
          </a:p>
          <a:p>
            <a:r>
              <a:rPr lang="en-US" sz="2400" dirty="0"/>
              <a:t>Assume the bias of C2 is 𝜃2  (i.e., probability of getting heads with C2) </a:t>
            </a:r>
          </a:p>
          <a:p>
            <a:endParaRPr lang="en-US" sz="2400" dirty="0"/>
          </a:p>
          <a:p>
            <a:r>
              <a:rPr lang="en-US" sz="2400" dirty="0"/>
              <a:t>We want to find 𝜃1, 𝜃2 by performing a number of trials (i.e., coin tosses) </a:t>
            </a:r>
          </a:p>
        </p:txBody>
      </p:sp>
    </p:spTree>
    <p:extLst>
      <p:ext uri="{BB962C8B-B14F-4D97-AF65-F5344CB8AC3E}">
        <p14:creationId xmlns:p14="http://schemas.microsoft.com/office/powerpoint/2010/main" val="415344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554B4173-D2D2-8148-879E-38235501C629}"/>
              </a:ext>
            </a:extLst>
          </p:cNvPr>
          <p:cNvSpPr/>
          <p:nvPr/>
        </p:nvSpPr>
        <p:spPr>
          <a:xfrm>
            <a:off x="176549" y="228600"/>
            <a:ext cx="5919451"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solidFill>
                <a:srgbClr val="0070C0"/>
              </a:solidFill>
            </a:endParaRPr>
          </a:p>
        </p:txBody>
      </p:sp>
      <p:sp>
        <p:nvSpPr>
          <p:cNvPr id="3" name="Rectangle 2">
            <a:extLst>
              <a:ext uri="{FF2B5EF4-FFF2-40B4-BE49-F238E27FC236}">
                <a16:creationId xmlns:a16="http://schemas.microsoft.com/office/drawing/2014/main" id="{70BF09B0-7496-5048-8F79-E0D31982DA7C}"/>
              </a:ext>
            </a:extLst>
          </p:cNvPr>
          <p:cNvSpPr/>
          <p:nvPr/>
        </p:nvSpPr>
        <p:spPr>
          <a:xfrm>
            <a:off x="281940" y="1392049"/>
            <a:ext cx="9643938" cy="4893647"/>
          </a:xfrm>
          <a:prstGeom prst="rect">
            <a:avLst/>
          </a:prstGeom>
        </p:spPr>
        <p:txBody>
          <a:bodyPr wrap="square">
            <a:spAutoFit/>
          </a:bodyPr>
          <a:lstStyle/>
          <a:p>
            <a:r>
              <a:rPr lang="en-US" sz="2400" dirty="0"/>
              <a:t>So far we have kind of looked at EM</a:t>
            </a:r>
          </a:p>
          <a:p>
            <a:endParaRPr lang="en-US" sz="2400" dirty="0"/>
          </a:p>
          <a:p>
            <a:r>
              <a:rPr lang="en-US" sz="2400" dirty="0"/>
              <a:t>Lets look at a real EM using a binomial model</a:t>
            </a:r>
          </a:p>
          <a:p>
            <a:r>
              <a:rPr lang="en-US" sz="2400" b="1" dirty="0"/>
              <a:t>A coin experiment</a:t>
            </a:r>
          </a:p>
          <a:p>
            <a:r>
              <a:rPr lang="en-US" sz="2400" dirty="0"/>
              <a:t>Suppose your friend has posed a challenge: </a:t>
            </a:r>
          </a:p>
          <a:p>
            <a:r>
              <a:rPr lang="en-US" sz="2400" dirty="0"/>
              <a:t>Estimate the bias of two coins in her possession. </a:t>
            </a:r>
          </a:p>
          <a:p>
            <a:endParaRPr lang="en-US" sz="2400" dirty="0"/>
          </a:p>
          <a:p>
            <a:r>
              <a:rPr lang="en-US" sz="2400" dirty="0"/>
              <a:t>They might be fair coins, be more heavily weighted towards heads; you don't know. </a:t>
            </a:r>
          </a:p>
          <a:p>
            <a:r>
              <a:rPr lang="en-US" sz="2400" dirty="0"/>
              <a:t>Here's the clue she's provided: a piece of paper with 5 records of an experiment where she's:</a:t>
            </a:r>
          </a:p>
          <a:p>
            <a:endParaRPr lang="en-US" sz="2400" dirty="0"/>
          </a:p>
          <a:p>
            <a:endParaRPr lang="en-US" sz="2400" dirty="0"/>
          </a:p>
        </p:txBody>
      </p:sp>
    </p:spTree>
    <p:extLst>
      <p:ext uri="{BB962C8B-B14F-4D97-AF65-F5344CB8AC3E}">
        <p14:creationId xmlns:p14="http://schemas.microsoft.com/office/powerpoint/2010/main" val="414258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96308" y="1109008"/>
            <a:ext cx="8919970" cy="1569660"/>
          </a:xfrm>
          <a:prstGeom prst="rect">
            <a:avLst/>
          </a:prstGeom>
        </p:spPr>
        <p:txBody>
          <a:bodyPr wrap="square">
            <a:spAutoFit/>
          </a:bodyPr>
          <a:lstStyle/>
          <a:p>
            <a:pPr lvl="0"/>
            <a:r>
              <a:rPr lang="en-US" sz="2400" dirty="0">
                <a:solidFill>
                  <a:prstClr val="black"/>
                </a:solidFill>
              </a:rPr>
              <a:t>Chosen one of the two coins at random.</a:t>
            </a:r>
          </a:p>
          <a:p>
            <a:pPr lvl="0"/>
            <a:r>
              <a:rPr lang="en-US" sz="2400" dirty="0">
                <a:solidFill>
                  <a:prstClr val="black"/>
                </a:solidFill>
              </a:rPr>
              <a:t>Flipped that same coin 10 times.</a:t>
            </a:r>
          </a:p>
          <a:p>
            <a:pPr lvl="0"/>
            <a:r>
              <a:rPr lang="en-US" sz="2400" dirty="0">
                <a:solidFill>
                  <a:prstClr val="black"/>
                </a:solidFill>
              </a:rPr>
              <a:t>How can you provide a reasonable estimate of each coin bias? Let's refer to these coins as coin A and coin B and their bias as </a:t>
            </a:r>
            <a:r>
              <a:rPr lang="en-US" sz="2400" dirty="0" err="1">
                <a:solidFill>
                  <a:prstClr val="black"/>
                </a:solidFill>
              </a:rPr>
              <a:t>θA</a:t>
            </a:r>
            <a:r>
              <a:rPr lang="en-US" sz="2400" dirty="0">
                <a:solidFill>
                  <a:prstClr val="black"/>
                </a:solidFill>
              </a:rPr>
              <a:t> and </a:t>
            </a:r>
            <a:r>
              <a:rPr lang="en-US" sz="2400" dirty="0" err="1">
                <a:solidFill>
                  <a:prstClr val="black"/>
                </a:solidFill>
              </a:rPr>
              <a:t>θB</a:t>
            </a:r>
            <a:r>
              <a:rPr lang="en-US" sz="2400" dirty="0">
                <a:solidFill>
                  <a:prstClr val="black"/>
                </a:solidFill>
              </a:rPr>
              <a: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158C73BE-E84F-F84F-B66F-2D6EC34550E5}"/>
              </a:ext>
            </a:extLst>
          </p:cNvPr>
          <p:cNvSpPr/>
          <p:nvPr/>
        </p:nvSpPr>
        <p:spPr>
          <a:xfrm>
            <a:off x="396308" y="295394"/>
            <a:ext cx="646169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pic>
        <p:nvPicPr>
          <p:cNvPr id="9" name="Picture 2">
            <a:extLst>
              <a:ext uri="{FF2B5EF4-FFF2-40B4-BE49-F238E27FC236}">
                <a16:creationId xmlns:a16="http://schemas.microsoft.com/office/drawing/2014/main" id="{81D16D4F-8461-CD42-A75F-C3DE7355F0C3}"/>
              </a:ext>
            </a:extLst>
          </p:cNvPr>
          <p:cNvPicPr>
            <a:picLocks noChangeAspect="1" noChangeArrowheads="1"/>
          </p:cNvPicPr>
          <p:nvPr/>
        </p:nvPicPr>
        <p:blipFill>
          <a:blip r:embed="rId3"/>
          <a:srcRect/>
          <a:stretch>
            <a:fillRect/>
          </a:stretch>
        </p:blipFill>
        <p:spPr bwMode="auto">
          <a:xfrm>
            <a:off x="990600" y="3048000"/>
            <a:ext cx="5715000" cy="2844005"/>
          </a:xfrm>
          <a:prstGeom prst="rect">
            <a:avLst/>
          </a:prstGeom>
          <a:noFill/>
          <a:ln w="9525">
            <a:noFill/>
            <a:miter lim="800000"/>
            <a:headEnd/>
            <a:tailEnd/>
          </a:ln>
          <a:effectLst/>
        </p:spPr>
      </p:pic>
    </p:spTree>
    <p:extLst>
      <p:ext uri="{BB962C8B-B14F-4D97-AF65-F5344CB8AC3E}">
        <p14:creationId xmlns:p14="http://schemas.microsoft.com/office/powerpoint/2010/main" val="361226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3" name="Rectangle 22">
            <a:extLst>
              <a:ext uri="{FF2B5EF4-FFF2-40B4-BE49-F238E27FC236}">
                <a16:creationId xmlns:a16="http://schemas.microsoft.com/office/drawing/2014/main" id="{AF169031-0895-2742-851F-7ECB520DA7D7}"/>
              </a:ext>
            </a:extLst>
          </p:cNvPr>
          <p:cNvSpPr/>
          <p:nvPr/>
        </p:nvSpPr>
        <p:spPr>
          <a:xfrm>
            <a:off x="5167827" y="5689719"/>
            <a:ext cx="237566" cy="369332"/>
          </a:xfrm>
          <a:prstGeom prst="rect">
            <a:avLst/>
          </a:prstGeom>
        </p:spPr>
        <p:txBody>
          <a:bodyPr wrap="none">
            <a:spAutoFit/>
          </a:bodyPr>
          <a:lstStyle/>
          <a:p>
            <a:r>
              <a:rPr lang="en-US" dirty="0"/>
              <a:t> </a:t>
            </a:r>
          </a:p>
        </p:txBody>
      </p:sp>
      <p:sp>
        <p:nvSpPr>
          <p:cNvPr id="2" name="Rectangle 1">
            <a:extLst>
              <a:ext uri="{FF2B5EF4-FFF2-40B4-BE49-F238E27FC236}">
                <a16:creationId xmlns:a16="http://schemas.microsoft.com/office/drawing/2014/main" id="{7F8B3D99-91D4-7544-884B-A3C22EF4738D}"/>
              </a:ext>
            </a:extLst>
          </p:cNvPr>
          <p:cNvSpPr/>
          <p:nvPr/>
        </p:nvSpPr>
        <p:spPr>
          <a:xfrm>
            <a:off x="228600" y="308610"/>
            <a:ext cx="7406639"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pic>
        <p:nvPicPr>
          <p:cNvPr id="9" name="Picture 8" descr="coin1.png">
            <a:extLst>
              <a:ext uri="{FF2B5EF4-FFF2-40B4-BE49-F238E27FC236}">
                <a16:creationId xmlns:a16="http://schemas.microsoft.com/office/drawing/2014/main" id="{17783EC6-795A-8D43-93E0-D24D2F176A45}"/>
              </a:ext>
            </a:extLst>
          </p:cNvPr>
          <p:cNvPicPr>
            <a:picLocks noChangeAspect="1"/>
          </p:cNvPicPr>
          <p:nvPr/>
        </p:nvPicPr>
        <p:blipFill>
          <a:blip r:embed="rId3"/>
          <a:stretch>
            <a:fillRect/>
          </a:stretch>
        </p:blipFill>
        <p:spPr>
          <a:xfrm>
            <a:off x="354330" y="1750517"/>
            <a:ext cx="7063740" cy="2294041"/>
          </a:xfrm>
          <a:prstGeom prst="rect">
            <a:avLst/>
          </a:prstGeom>
        </p:spPr>
      </p:pic>
    </p:spTree>
    <p:extLst>
      <p:ext uri="{BB962C8B-B14F-4D97-AF65-F5344CB8AC3E}">
        <p14:creationId xmlns:p14="http://schemas.microsoft.com/office/powerpoint/2010/main" val="384926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304800" y="1468666"/>
            <a:ext cx="6096000" cy="1569660"/>
          </a:xfrm>
          <a:prstGeom prst="rect">
            <a:avLst/>
          </a:prstGeom>
        </p:spPr>
        <p:txBody>
          <a:bodyPr>
            <a:spAutoFit/>
          </a:bodyPr>
          <a:lstStyle/>
          <a:p>
            <a:r>
              <a:rPr lang="en-US" sz="2400" dirty="0"/>
              <a:t>Thus :  (If A represents θ</a:t>
            </a:r>
            <a:r>
              <a:rPr lang="en-US" sz="2400" baseline="-25000" dirty="0"/>
              <a:t>1</a:t>
            </a:r>
            <a:r>
              <a:rPr lang="en-US" sz="2400" dirty="0"/>
              <a:t> and B represents θ</a:t>
            </a:r>
            <a:r>
              <a:rPr lang="en-US" sz="2400" baseline="-25000" dirty="0"/>
              <a:t>2</a:t>
            </a:r>
            <a:r>
              <a:rPr lang="en-US" sz="2400" dirty="0"/>
              <a:t>)</a:t>
            </a:r>
          </a:p>
          <a:p>
            <a:endParaRPr lang="en-US" sz="2400" dirty="0"/>
          </a:p>
          <a:p>
            <a:r>
              <a:rPr lang="en-US" sz="2400" dirty="0"/>
              <a:t>θ</a:t>
            </a:r>
            <a:r>
              <a:rPr lang="en-US" sz="2400" baseline="-25000" dirty="0"/>
              <a:t>1</a:t>
            </a:r>
            <a:r>
              <a:rPr lang="en-US" sz="2400" dirty="0"/>
              <a:t> = 24/30 = 0.8</a:t>
            </a:r>
          </a:p>
          <a:p>
            <a:r>
              <a:rPr lang="en-US" sz="2400" dirty="0"/>
              <a:t>θ</a:t>
            </a:r>
            <a:r>
              <a:rPr lang="en-US" sz="2400" baseline="-25000" dirty="0"/>
              <a:t>2</a:t>
            </a:r>
            <a:r>
              <a:rPr lang="en-US" sz="2400" dirty="0"/>
              <a:t> = 9/20 = 0.45</a:t>
            </a:r>
          </a:p>
        </p:txBody>
      </p:sp>
    </p:spTree>
    <p:extLst>
      <p:ext uri="{BB962C8B-B14F-4D97-AF65-F5344CB8AC3E}">
        <p14:creationId xmlns:p14="http://schemas.microsoft.com/office/powerpoint/2010/main" val="308941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0C12155C-C4DA-154D-B76E-756ABF23493C}"/>
              </a:ext>
            </a:extLst>
          </p:cNvPr>
          <p:cNvSpPr/>
          <p:nvPr/>
        </p:nvSpPr>
        <p:spPr>
          <a:xfrm>
            <a:off x="557548" y="329684"/>
            <a:ext cx="562608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TextBox 2">
            <a:extLst>
              <a:ext uri="{FF2B5EF4-FFF2-40B4-BE49-F238E27FC236}">
                <a16:creationId xmlns:a16="http://schemas.microsoft.com/office/drawing/2014/main" id="{B6CBEDC4-E293-9A40-A28C-8E3E979531A1}"/>
              </a:ext>
            </a:extLst>
          </p:cNvPr>
          <p:cNvSpPr txBox="1"/>
          <p:nvPr/>
        </p:nvSpPr>
        <p:spPr>
          <a:xfrm>
            <a:off x="182881" y="1417320"/>
            <a:ext cx="8972550" cy="1477328"/>
          </a:xfrm>
          <a:prstGeom prst="rect">
            <a:avLst/>
          </a:prstGeom>
          <a:noFill/>
        </p:spPr>
        <p:txBody>
          <a:bodyPr wrap="square" rtlCol="0">
            <a:spAutoFit/>
          </a:bodyPr>
          <a:lstStyle/>
          <a:p>
            <a:r>
              <a:rPr lang="en-US" sz="2400" dirty="0"/>
              <a:t>Assume a more challenging problem. We do not know the identities of the coins used for each set of tosses (we treat them as hidden variables).</a:t>
            </a:r>
          </a:p>
          <a:p>
            <a:endParaRPr lang="en-US" dirty="0"/>
          </a:p>
        </p:txBody>
      </p:sp>
      <p:pic>
        <p:nvPicPr>
          <p:cNvPr id="9" name="Picture 8" descr="tosses.png">
            <a:extLst>
              <a:ext uri="{FF2B5EF4-FFF2-40B4-BE49-F238E27FC236}">
                <a16:creationId xmlns:a16="http://schemas.microsoft.com/office/drawing/2014/main" id="{03A7C286-2220-B040-8403-9C948114239A}"/>
              </a:ext>
            </a:extLst>
          </p:cNvPr>
          <p:cNvPicPr>
            <a:picLocks noChangeAspect="1"/>
          </p:cNvPicPr>
          <p:nvPr/>
        </p:nvPicPr>
        <p:blipFill>
          <a:blip r:embed="rId3"/>
          <a:stretch>
            <a:fillRect/>
          </a:stretch>
        </p:blipFill>
        <p:spPr>
          <a:xfrm>
            <a:off x="285750" y="3051810"/>
            <a:ext cx="6172200" cy="2838783"/>
          </a:xfrm>
          <a:prstGeom prst="rect">
            <a:avLst/>
          </a:prstGeom>
        </p:spPr>
      </p:pic>
    </p:spTree>
    <p:extLst>
      <p:ext uri="{BB962C8B-B14F-4D97-AF65-F5344CB8AC3E}">
        <p14:creationId xmlns:p14="http://schemas.microsoft.com/office/powerpoint/2010/main" val="1604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927652" y="1420970"/>
            <a:ext cx="8666922" cy="2677656"/>
          </a:xfrm>
          <a:prstGeom prst="rect">
            <a:avLst/>
          </a:prstGeom>
        </p:spPr>
        <p:txBody>
          <a:bodyPr wrap="square">
            <a:spAutoFit/>
          </a:bodyPr>
          <a:lstStyle/>
          <a:p>
            <a:r>
              <a:rPr lang="en-US" sz="2400" dirty="0"/>
              <a:t>This can be modelled as a binomial distribution .</a:t>
            </a:r>
          </a:p>
          <a:p>
            <a:r>
              <a:rPr lang="en-US" sz="2400" dirty="0"/>
              <a:t>Each trail belongs to either Coin A or Coin B</a:t>
            </a:r>
          </a:p>
          <a:p>
            <a:pPr marL="342900" indent="-342900">
              <a:buFont typeface="Arial" panose="020B0604020202020204" pitchFamily="34" charset="0"/>
              <a:buChar char="•"/>
            </a:pPr>
            <a:r>
              <a:rPr lang="en-US" sz="2400" dirty="0"/>
              <a:t>We only know that each coin has an equal chance of being chosen each time.</a:t>
            </a:r>
          </a:p>
          <a:p>
            <a:pPr marL="342900" indent="-342900">
              <a:buFont typeface="Arial" panose="020B0604020202020204" pitchFamily="34" charset="0"/>
              <a:buChar char="•"/>
            </a:pPr>
            <a:r>
              <a:rPr lang="en-US" sz="2400" dirty="0"/>
              <a:t>In this scenario, the coin is not observed, and could be considered a hidden or latent variable</a:t>
            </a:r>
          </a:p>
          <a:p>
            <a:pPr marL="342900" indent="-342900">
              <a:buFont typeface="Arial" panose="020B0604020202020204" pitchFamily="34" charset="0"/>
              <a:buChar char="•"/>
            </a:pPr>
            <a:r>
              <a:rPr lang="en-US" sz="2400" dirty="0"/>
              <a:t>This is the setup</a:t>
            </a:r>
          </a:p>
        </p:txBody>
      </p:sp>
      <p:pic>
        <p:nvPicPr>
          <p:cNvPr id="4" name="Picture 3">
            <a:extLst>
              <a:ext uri="{FF2B5EF4-FFF2-40B4-BE49-F238E27FC236}">
                <a16:creationId xmlns:a16="http://schemas.microsoft.com/office/drawing/2014/main" id="{4982A150-A872-4524-A08E-F64799E7ED24}"/>
              </a:ext>
            </a:extLst>
          </p:cNvPr>
          <p:cNvPicPr>
            <a:picLocks noChangeAspect="1"/>
          </p:cNvPicPr>
          <p:nvPr/>
        </p:nvPicPr>
        <p:blipFill>
          <a:blip r:embed="rId3"/>
          <a:stretch>
            <a:fillRect/>
          </a:stretch>
        </p:blipFill>
        <p:spPr>
          <a:xfrm>
            <a:off x="2335902" y="3949148"/>
            <a:ext cx="4048125" cy="2260141"/>
          </a:xfrm>
          <a:prstGeom prst="rect">
            <a:avLst/>
          </a:prstGeom>
        </p:spPr>
      </p:pic>
    </p:spTree>
    <p:extLst>
      <p:ext uri="{BB962C8B-B14F-4D97-AF65-F5344CB8AC3E}">
        <p14:creationId xmlns:p14="http://schemas.microsoft.com/office/powerpoint/2010/main" val="177638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4431983"/>
          </a:xfrm>
          <a:prstGeom prst="rect">
            <a:avLst/>
          </a:prstGeom>
        </p:spPr>
        <p:txBody>
          <a:bodyPr wrap="square">
            <a:spAutoFit/>
          </a:bodyPr>
          <a:lstStyle/>
          <a:p>
            <a:r>
              <a:rPr lang="en-US" dirty="0"/>
              <a:t>Right now we're stuck, because we'd like to count up the number of heads for each coin, but we don't know which coin is being flipped in each trial. </a:t>
            </a:r>
          </a:p>
          <a:p>
            <a:endParaRPr lang="en-US" dirty="0"/>
          </a:p>
          <a:p>
            <a:r>
              <a:rPr lang="en-US" b="1" dirty="0"/>
              <a:t>It turns out that we can make progress by starting with a guess for the coin biases</a:t>
            </a:r>
            <a:endParaRPr lang="en-US" dirty="0"/>
          </a:p>
          <a:p>
            <a:endParaRPr lang="en-US" dirty="0"/>
          </a:p>
          <a:p>
            <a:r>
              <a:rPr lang="en-US" dirty="0"/>
              <a:t>Which will allow us to estimate which coin was chosen in each trial and come up with an </a:t>
            </a:r>
            <a:r>
              <a:rPr lang="en-US" b="1" dirty="0"/>
              <a:t>estimate for the expected number of heads and tails for each coin across the trials </a:t>
            </a:r>
            <a:r>
              <a:rPr lang="en-US" dirty="0"/>
              <a:t>(E-step)</a:t>
            </a:r>
          </a:p>
          <a:p>
            <a:endParaRPr lang="en-US" dirty="0"/>
          </a:p>
          <a:p>
            <a:r>
              <a:rPr lang="en-US" dirty="0"/>
              <a:t>We then use these counts to </a:t>
            </a:r>
            <a:r>
              <a:rPr lang="en-US" b="1" dirty="0"/>
              <a:t>recompute a better guess for each coin bias (M-step</a:t>
            </a:r>
            <a:r>
              <a:rPr lang="en-US" dirty="0"/>
              <a:t>)</a:t>
            </a:r>
          </a:p>
          <a:p>
            <a:endParaRPr lang="en-US" dirty="0"/>
          </a:p>
          <a:p>
            <a:r>
              <a:rPr lang="en-US" dirty="0"/>
              <a:t>By repeating these two steps, we continue to get a better estimate of the two coin biases and converge at a solution that turns out to be a local maximum to the problem.</a:t>
            </a:r>
          </a:p>
          <a:p>
            <a:endParaRPr lang="en-US" sz="2400" dirty="0"/>
          </a:p>
          <a:p>
            <a:endParaRPr lang="en-US" sz="2400" dirty="0"/>
          </a:p>
        </p:txBody>
      </p:sp>
      <p:pic>
        <p:nvPicPr>
          <p:cNvPr id="4" name="Picture 3">
            <a:extLst>
              <a:ext uri="{FF2B5EF4-FFF2-40B4-BE49-F238E27FC236}">
                <a16:creationId xmlns:a16="http://schemas.microsoft.com/office/drawing/2014/main" id="{4982A150-A872-4524-A08E-F64799E7ED24}"/>
              </a:ext>
            </a:extLst>
          </p:cNvPr>
          <p:cNvPicPr>
            <a:picLocks noChangeAspect="1"/>
          </p:cNvPicPr>
          <p:nvPr/>
        </p:nvPicPr>
        <p:blipFill>
          <a:blip r:embed="rId3"/>
          <a:stretch>
            <a:fillRect/>
          </a:stretch>
        </p:blipFill>
        <p:spPr>
          <a:xfrm>
            <a:off x="523258" y="5114257"/>
            <a:ext cx="4048125" cy="1679330"/>
          </a:xfrm>
          <a:prstGeom prst="rect">
            <a:avLst/>
          </a:prstGeom>
        </p:spPr>
      </p:pic>
    </p:spTree>
    <p:extLst>
      <p:ext uri="{BB962C8B-B14F-4D97-AF65-F5344CB8AC3E}">
        <p14:creationId xmlns:p14="http://schemas.microsoft.com/office/powerpoint/2010/main" val="14872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EXPECTATION MAXIMIZATION</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830997"/>
          </a:xfrm>
          <a:prstGeom prst="rect">
            <a:avLst/>
          </a:prstGeom>
        </p:spPr>
        <p:txBody>
          <a:bodyPr wrap="square">
            <a:spAutoFit/>
          </a:bodyPr>
          <a:lstStyle/>
          <a:p>
            <a:r>
              <a:rPr lang="en-US" sz="2400" dirty="0"/>
              <a:t>Department of Computer Science</a:t>
            </a:r>
          </a:p>
          <a:p>
            <a:r>
              <a:rPr lang="en-US" sz="2400" dirty="0"/>
              <a:t>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6773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4985980"/>
          </a:xfrm>
          <a:prstGeom prst="rect">
            <a:avLst/>
          </a:prstGeom>
        </p:spPr>
        <p:txBody>
          <a:bodyPr wrap="square">
            <a:spAutoFit/>
          </a:bodyPr>
          <a:lstStyle/>
          <a:p>
            <a:r>
              <a:rPr lang="en-US" b="1" dirty="0"/>
              <a:t>Estimating likelihood each coin was chosen</a:t>
            </a:r>
          </a:p>
          <a:p>
            <a:r>
              <a:rPr lang="en-US" dirty="0"/>
              <a:t>Estimate the probability that each coin is the true coin given the flips we see in the trial</a:t>
            </a:r>
          </a:p>
          <a:p>
            <a:r>
              <a:rPr lang="en-US" dirty="0"/>
              <a:t>Which will allow us to estimate which coin was chosen in each trial .</a:t>
            </a:r>
          </a:p>
          <a:p>
            <a:r>
              <a:rPr lang="en-US" dirty="0"/>
              <a:t>Use that to proportionally assign heads and tails counts to each coin. </a:t>
            </a:r>
          </a:p>
          <a:p>
            <a:r>
              <a:rPr lang="en-US" dirty="0"/>
              <a:t>Let's make this concrete with one of the examples we just mentioned:</a:t>
            </a:r>
          </a:p>
          <a:p>
            <a:endParaRPr lang="en-US" dirty="0"/>
          </a:p>
          <a:p>
            <a:r>
              <a:rPr lang="en-US" dirty="0"/>
              <a:t>Lets initially </a:t>
            </a:r>
            <a:r>
              <a:rPr lang="en-US" b="1" dirty="0"/>
              <a:t>guess</a:t>
            </a:r>
            <a:r>
              <a:rPr lang="en-US" dirty="0"/>
              <a:t> that</a:t>
            </a:r>
          </a:p>
          <a:p>
            <a:pPr lvl="1"/>
            <a:r>
              <a:rPr lang="en-US" dirty="0"/>
              <a:t> our current biases for coin A and B are 0.4 and 0.7</a:t>
            </a:r>
          </a:p>
          <a:p>
            <a:pPr marL="285750" indent="-285750">
              <a:buFont typeface="Arial" panose="020B0604020202020204" pitchFamily="34" charset="0"/>
              <a:buChar char="•"/>
            </a:pPr>
            <a:r>
              <a:rPr lang="en-US" dirty="0"/>
              <a:t>we observe the following flips: HHHHHHHHTT</a:t>
            </a:r>
          </a:p>
          <a:p>
            <a:pPr marL="285750" indent="-285750">
              <a:buFont typeface="Arial" panose="020B0604020202020204" pitchFamily="34" charset="0"/>
              <a:buChar char="•"/>
            </a:pPr>
            <a:r>
              <a:rPr lang="en-US" dirty="0"/>
              <a:t>what is the probability that these flips came from coin A and coin B? Let's call this series of flips event E, the event we chose A be Z</a:t>
            </a:r>
            <a:r>
              <a:rPr lang="en-US" baseline="-25000" dirty="0"/>
              <a:t>A </a:t>
            </a:r>
            <a:r>
              <a:rPr lang="en-US" dirty="0"/>
              <a:t>and B Z</a:t>
            </a:r>
            <a:r>
              <a:rPr lang="en-US" baseline="-25000" dirty="0"/>
              <a:t>B</a:t>
            </a:r>
            <a:r>
              <a:rPr lang="en-US" dirty="0"/>
              <a:t>.</a:t>
            </a:r>
          </a:p>
          <a:p>
            <a:pPr marL="285750" indent="-285750">
              <a:buFont typeface="Arial" panose="020B0604020202020204" pitchFamily="34" charset="0"/>
              <a:buChar char="•"/>
            </a:pPr>
            <a:r>
              <a:rPr lang="en-US" dirty="0"/>
              <a:t>Both  coin are equally likely to be chosen to P(Z</a:t>
            </a:r>
            <a:r>
              <a:rPr lang="en-US" baseline="-25000" dirty="0"/>
              <a:t>A</a:t>
            </a:r>
            <a:r>
              <a:rPr lang="en-US" dirty="0"/>
              <a:t>) = P(Z</a:t>
            </a:r>
            <a:r>
              <a:rPr lang="en-US" baseline="-25000" dirty="0"/>
              <a:t>B</a:t>
            </a:r>
            <a:r>
              <a:rPr lang="en-US" dirty="0"/>
              <a:t>) = 0.5 </a:t>
            </a:r>
          </a:p>
          <a:p>
            <a:pPr marL="285750" indent="-285750">
              <a:buFont typeface="Arial" panose="020B0604020202020204" pitchFamily="34" charset="0"/>
              <a:buChar char="•"/>
            </a:pPr>
            <a:r>
              <a:rPr lang="en-US" dirty="0"/>
              <a:t>Now we need to estimate the P(E|Z</a:t>
            </a:r>
            <a:r>
              <a:rPr lang="en-US" baseline="-25000" dirty="0"/>
              <a:t>A</a:t>
            </a:r>
            <a:r>
              <a:rPr lang="en-US" dirty="0"/>
              <a:t>) and P(E|Z</a:t>
            </a:r>
            <a:r>
              <a:rPr lang="en-US" baseline="-25000" dirty="0"/>
              <a:t>B</a:t>
            </a:r>
            <a:r>
              <a:rPr lang="en-US" dirty="0"/>
              <a:t>) for example P(HHHHHHHHTT|Z</a:t>
            </a:r>
            <a:r>
              <a:rPr lang="en-US" baseline="-25000" dirty="0"/>
              <a:t>A</a:t>
            </a:r>
            <a:r>
              <a:rPr lang="en-US" dirty="0"/>
              <a:t>)</a:t>
            </a:r>
          </a:p>
          <a:p>
            <a:pPr marL="285750" indent="-285750">
              <a:buFont typeface="Arial" panose="020B0604020202020204" pitchFamily="34" charset="0"/>
              <a:buChar char="•"/>
            </a:pPr>
            <a:r>
              <a:rPr lang="en-US" dirty="0"/>
              <a:t>Recollect since there are only 2 choices we could use </a:t>
            </a:r>
          </a:p>
          <a:p>
            <a:pPr marL="742950" lvl="1" indent="-285750">
              <a:buFont typeface="Arial" panose="020B0604020202020204" pitchFamily="34" charset="0"/>
              <a:buChar char="•"/>
            </a:pPr>
            <a:endParaRPr lang="en-US" dirty="0"/>
          </a:p>
          <a:p>
            <a:endParaRPr lang="en-US" sz="2400" dirty="0"/>
          </a:p>
          <a:p>
            <a:endParaRPr lang="en-US" sz="2400" dirty="0"/>
          </a:p>
        </p:txBody>
      </p:sp>
      <p:pic>
        <p:nvPicPr>
          <p:cNvPr id="7" name="Picture 6">
            <a:extLst>
              <a:ext uri="{FF2B5EF4-FFF2-40B4-BE49-F238E27FC236}">
                <a16:creationId xmlns:a16="http://schemas.microsoft.com/office/drawing/2014/main" id="{FD1C50B9-0EF1-4A3E-ACF0-2B234DEF7408}"/>
              </a:ext>
            </a:extLst>
          </p:cNvPr>
          <p:cNvPicPr>
            <a:picLocks noChangeAspect="1"/>
          </p:cNvPicPr>
          <p:nvPr/>
        </p:nvPicPr>
        <p:blipFill>
          <a:blip r:embed="rId3"/>
          <a:stretch>
            <a:fillRect/>
          </a:stretch>
        </p:blipFill>
        <p:spPr>
          <a:xfrm>
            <a:off x="3157123" y="5471865"/>
            <a:ext cx="4502634" cy="846553"/>
          </a:xfrm>
          <a:prstGeom prst="rect">
            <a:avLst/>
          </a:prstGeom>
        </p:spPr>
      </p:pic>
    </p:spTree>
    <p:extLst>
      <p:ext uri="{BB962C8B-B14F-4D97-AF65-F5344CB8AC3E}">
        <p14:creationId xmlns:p14="http://schemas.microsoft.com/office/powerpoint/2010/main" val="9317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1107996"/>
          </a:xfrm>
          <a:prstGeom prst="rect">
            <a:avLst/>
          </a:prstGeom>
        </p:spPr>
        <p:txBody>
          <a:bodyPr wrap="square">
            <a:spAutoFit/>
          </a:bodyPr>
          <a:lstStyle/>
          <a:p>
            <a:pPr marL="742950" lvl="1" indent="-285750">
              <a:buFont typeface="Arial" panose="020B0604020202020204" pitchFamily="34" charset="0"/>
              <a:buChar char="•"/>
            </a:pPr>
            <a:endParaRPr lang="en-US" dirty="0"/>
          </a:p>
          <a:p>
            <a:endParaRPr lang="en-US" sz="2400" dirty="0"/>
          </a:p>
          <a:p>
            <a:endParaRPr lang="en-US" sz="2400" dirty="0"/>
          </a:p>
        </p:txBody>
      </p:sp>
      <p:pic>
        <p:nvPicPr>
          <p:cNvPr id="7" name="Picture 6">
            <a:extLst>
              <a:ext uri="{FF2B5EF4-FFF2-40B4-BE49-F238E27FC236}">
                <a16:creationId xmlns:a16="http://schemas.microsoft.com/office/drawing/2014/main" id="{FD1C50B9-0EF1-4A3E-ACF0-2B234DEF7408}"/>
              </a:ext>
            </a:extLst>
          </p:cNvPr>
          <p:cNvPicPr>
            <a:picLocks noChangeAspect="1"/>
          </p:cNvPicPr>
          <p:nvPr/>
        </p:nvPicPr>
        <p:blipFill>
          <a:blip r:embed="rId3"/>
          <a:stretch>
            <a:fillRect/>
          </a:stretch>
        </p:blipFill>
        <p:spPr>
          <a:xfrm>
            <a:off x="7560889" y="1977441"/>
            <a:ext cx="4502634" cy="846553"/>
          </a:xfrm>
          <a:prstGeom prst="rect">
            <a:avLst/>
          </a:prstGeom>
        </p:spPr>
      </p:pic>
      <p:sp>
        <p:nvSpPr>
          <p:cNvPr id="4" name="Rectangle 3">
            <a:extLst>
              <a:ext uri="{FF2B5EF4-FFF2-40B4-BE49-F238E27FC236}">
                <a16:creationId xmlns:a16="http://schemas.microsoft.com/office/drawing/2014/main" id="{B149BB6D-6983-4A78-B1CA-7B4DE6D8CD90}"/>
              </a:ext>
            </a:extLst>
          </p:cNvPr>
          <p:cNvSpPr/>
          <p:nvPr/>
        </p:nvSpPr>
        <p:spPr>
          <a:xfrm>
            <a:off x="7560889" y="1913118"/>
            <a:ext cx="4525094" cy="962602"/>
          </a:xfrm>
          <a:prstGeom prst="rect">
            <a:avLst/>
          </a:prstGeom>
          <a:blipFill>
            <a:blip r:embed="rId4">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6D8B4A9-B14B-4982-BD37-8D5E3A04690F}"/>
              </a:ext>
            </a:extLst>
          </p:cNvPr>
          <p:cNvSpPr txBox="1"/>
          <p:nvPr/>
        </p:nvSpPr>
        <p:spPr>
          <a:xfrm>
            <a:off x="523258" y="1558977"/>
            <a:ext cx="7037631" cy="5081649"/>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1B165F61-1F0F-476E-9EAF-5EA23032CF9A}"/>
              </a:ext>
            </a:extLst>
          </p:cNvPr>
          <p:cNvPicPr>
            <a:picLocks noChangeAspect="1"/>
          </p:cNvPicPr>
          <p:nvPr/>
        </p:nvPicPr>
        <p:blipFill>
          <a:blip r:embed="rId5"/>
          <a:stretch>
            <a:fillRect/>
          </a:stretch>
        </p:blipFill>
        <p:spPr>
          <a:xfrm>
            <a:off x="598883" y="1617842"/>
            <a:ext cx="5771937" cy="1206151"/>
          </a:xfrm>
          <a:prstGeom prst="rect">
            <a:avLst/>
          </a:prstGeom>
        </p:spPr>
      </p:pic>
      <p:pic>
        <p:nvPicPr>
          <p:cNvPr id="10" name="Picture 9">
            <a:extLst>
              <a:ext uri="{FF2B5EF4-FFF2-40B4-BE49-F238E27FC236}">
                <a16:creationId xmlns:a16="http://schemas.microsoft.com/office/drawing/2014/main" id="{A4DAB0F1-E79E-47D4-A4CE-FA5311E1B441}"/>
              </a:ext>
            </a:extLst>
          </p:cNvPr>
          <p:cNvPicPr>
            <a:picLocks noChangeAspect="1"/>
          </p:cNvPicPr>
          <p:nvPr/>
        </p:nvPicPr>
        <p:blipFill>
          <a:blip r:embed="rId6"/>
          <a:stretch>
            <a:fillRect/>
          </a:stretch>
        </p:blipFill>
        <p:spPr>
          <a:xfrm>
            <a:off x="598882" y="2775961"/>
            <a:ext cx="5771937" cy="1107996"/>
          </a:xfrm>
          <a:prstGeom prst="rect">
            <a:avLst/>
          </a:prstGeom>
        </p:spPr>
      </p:pic>
      <p:sp>
        <p:nvSpPr>
          <p:cNvPr id="11" name="TextBox 10">
            <a:extLst>
              <a:ext uri="{FF2B5EF4-FFF2-40B4-BE49-F238E27FC236}">
                <a16:creationId xmlns:a16="http://schemas.microsoft.com/office/drawing/2014/main" id="{6F277EB6-FC8D-4F20-AB07-AADEA1E864B2}"/>
              </a:ext>
            </a:extLst>
          </p:cNvPr>
          <p:cNvSpPr txBox="1"/>
          <p:nvPr/>
        </p:nvSpPr>
        <p:spPr>
          <a:xfrm>
            <a:off x="598882" y="4034008"/>
            <a:ext cx="7037631" cy="1200329"/>
          </a:xfrm>
          <a:prstGeom prst="rect">
            <a:avLst/>
          </a:prstGeom>
          <a:noFill/>
        </p:spPr>
        <p:txBody>
          <a:bodyPr wrap="square" rtlCol="0">
            <a:spAutoFit/>
          </a:bodyPr>
          <a:lstStyle/>
          <a:p>
            <a:r>
              <a:rPr lang="en-IN" sz="2400" dirty="0"/>
              <a:t>It looks like the first trail came from Coin B</a:t>
            </a:r>
          </a:p>
          <a:p>
            <a:endParaRPr lang="en-IN" sz="2400" dirty="0"/>
          </a:p>
          <a:p>
            <a:r>
              <a:rPr lang="en-US" sz="2400" dirty="0"/>
              <a:t>But what we wish to find is P(Z</a:t>
            </a:r>
            <a:r>
              <a:rPr lang="en-US" sz="2400" baseline="-25000" dirty="0"/>
              <a:t>A</a:t>
            </a:r>
            <a:r>
              <a:rPr lang="en-US" sz="2400" dirty="0"/>
              <a:t>|E) and P(Z</a:t>
            </a:r>
            <a:r>
              <a:rPr lang="en-US" sz="2400" baseline="-25000" dirty="0"/>
              <a:t>B</a:t>
            </a:r>
            <a:r>
              <a:rPr lang="en-US" sz="2400" dirty="0"/>
              <a:t>|E)</a:t>
            </a:r>
            <a:endParaRPr lang="en-IN" sz="2400" dirty="0"/>
          </a:p>
        </p:txBody>
      </p:sp>
    </p:spTree>
    <p:extLst>
      <p:ext uri="{BB962C8B-B14F-4D97-AF65-F5344CB8AC3E}">
        <p14:creationId xmlns:p14="http://schemas.microsoft.com/office/powerpoint/2010/main" val="39883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1107996"/>
          </a:xfrm>
          <a:prstGeom prst="rect">
            <a:avLst/>
          </a:prstGeom>
        </p:spPr>
        <p:txBody>
          <a:bodyPr wrap="square">
            <a:spAutoFit/>
          </a:bodyPr>
          <a:lstStyle/>
          <a:p>
            <a:pPr marL="742950" lvl="1" indent="-285750">
              <a:buFont typeface="Arial" panose="020B0604020202020204" pitchFamily="34" charset="0"/>
              <a:buChar char="•"/>
            </a:pPr>
            <a:endParaRPr lang="en-US" dirty="0"/>
          </a:p>
          <a:p>
            <a:endParaRPr lang="en-US" sz="2400" dirty="0"/>
          </a:p>
          <a:p>
            <a:endParaRPr lang="en-US" sz="2400" dirty="0"/>
          </a:p>
        </p:txBody>
      </p:sp>
      <p:pic>
        <p:nvPicPr>
          <p:cNvPr id="7" name="Picture 6">
            <a:extLst>
              <a:ext uri="{FF2B5EF4-FFF2-40B4-BE49-F238E27FC236}">
                <a16:creationId xmlns:a16="http://schemas.microsoft.com/office/drawing/2014/main" id="{FD1C50B9-0EF1-4A3E-ACF0-2B234DEF7408}"/>
              </a:ext>
            </a:extLst>
          </p:cNvPr>
          <p:cNvPicPr>
            <a:picLocks noChangeAspect="1"/>
          </p:cNvPicPr>
          <p:nvPr/>
        </p:nvPicPr>
        <p:blipFill>
          <a:blip r:embed="rId3"/>
          <a:stretch>
            <a:fillRect/>
          </a:stretch>
        </p:blipFill>
        <p:spPr>
          <a:xfrm>
            <a:off x="7560889" y="1977441"/>
            <a:ext cx="4502634" cy="846553"/>
          </a:xfrm>
          <a:prstGeom prst="rect">
            <a:avLst/>
          </a:prstGeom>
        </p:spPr>
      </p:pic>
      <p:sp>
        <p:nvSpPr>
          <p:cNvPr id="4" name="Rectangle 3">
            <a:extLst>
              <a:ext uri="{FF2B5EF4-FFF2-40B4-BE49-F238E27FC236}">
                <a16:creationId xmlns:a16="http://schemas.microsoft.com/office/drawing/2014/main" id="{B149BB6D-6983-4A78-B1CA-7B4DE6D8CD90}"/>
              </a:ext>
            </a:extLst>
          </p:cNvPr>
          <p:cNvSpPr/>
          <p:nvPr/>
        </p:nvSpPr>
        <p:spPr>
          <a:xfrm>
            <a:off x="7560889" y="1913118"/>
            <a:ext cx="4525094" cy="962602"/>
          </a:xfrm>
          <a:prstGeom prst="rect">
            <a:avLst/>
          </a:prstGeom>
          <a:blipFill>
            <a:blip r:embed="rId4">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6D8B4A9-B14B-4982-BD37-8D5E3A04690F}"/>
              </a:ext>
            </a:extLst>
          </p:cNvPr>
          <p:cNvSpPr txBox="1"/>
          <p:nvPr/>
        </p:nvSpPr>
        <p:spPr>
          <a:xfrm>
            <a:off x="523259" y="1558977"/>
            <a:ext cx="6836912" cy="5081649"/>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6F277EB6-FC8D-4F20-AB07-AADEA1E864B2}"/>
              </a:ext>
            </a:extLst>
          </p:cNvPr>
          <p:cNvSpPr txBox="1"/>
          <p:nvPr/>
        </p:nvSpPr>
        <p:spPr>
          <a:xfrm>
            <a:off x="7560890" y="3037757"/>
            <a:ext cx="4525094" cy="1569660"/>
          </a:xfrm>
          <a:prstGeom prst="rect">
            <a:avLst/>
          </a:prstGeom>
          <a:gradFill>
            <a:gsLst>
              <a:gs pos="20000">
                <a:schemeClr val="accent1">
                  <a:lumMod val="5000"/>
                  <a:lumOff val="95000"/>
                  <a:alpha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IN" sz="2400" dirty="0"/>
              <a:t>P(Z</a:t>
            </a:r>
            <a:r>
              <a:rPr lang="en-IN" sz="2400" baseline="-25000" dirty="0"/>
              <a:t>A</a:t>
            </a:r>
            <a:r>
              <a:rPr lang="en-IN" sz="2400" dirty="0"/>
              <a:t>)=P(Z</a:t>
            </a:r>
            <a:r>
              <a:rPr lang="en-IN" sz="2400" baseline="-25000" dirty="0"/>
              <a:t>B</a:t>
            </a:r>
            <a:r>
              <a:rPr lang="en-IN" sz="2400" dirty="0"/>
              <a:t>)=0.5 </a:t>
            </a:r>
          </a:p>
          <a:p>
            <a:r>
              <a:rPr lang="en-IN" sz="2400" dirty="0"/>
              <a:t>We can eliminate the values from the equation</a:t>
            </a:r>
          </a:p>
          <a:p>
            <a:endParaRPr lang="en-IN" sz="2400" dirty="0"/>
          </a:p>
        </p:txBody>
      </p:sp>
      <p:pic>
        <p:nvPicPr>
          <p:cNvPr id="12" name="Picture 11">
            <a:extLst>
              <a:ext uri="{FF2B5EF4-FFF2-40B4-BE49-F238E27FC236}">
                <a16:creationId xmlns:a16="http://schemas.microsoft.com/office/drawing/2014/main" id="{CC2572F8-139B-46C2-B10E-32F9747BE9EF}"/>
              </a:ext>
            </a:extLst>
          </p:cNvPr>
          <p:cNvPicPr>
            <a:picLocks noChangeAspect="1"/>
          </p:cNvPicPr>
          <p:nvPr/>
        </p:nvPicPr>
        <p:blipFill>
          <a:blip r:embed="rId5"/>
          <a:stretch>
            <a:fillRect/>
          </a:stretch>
        </p:blipFill>
        <p:spPr>
          <a:xfrm>
            <a:off x="725862" y="1562986"/>
            <a:ext cx="5644958" cy="1196244"/>
          </a:xfrm>
          <a:prstGeom prst="rect">
            <a:avLst/>
          </a:prstGeom>
        </p:spPr>
      </p:pic>
      <p:pic>
        <p:nvPicPr>
          <p:cNvPr id="13" name="Picture 12">
            <a:extLst>
              <a:ext uri="{FF2B5EF4-FFF2-40B4-BE49-F238E27FC236}">
                <a16:creationId xmlns:a16="http://schemas.microsoft.com/office/drawing/2014/main" id="{46F7F046-9492-4BD6-B41A-BE001670B757}"/>
              </a:ext>
            </a:extLst>
          </p:cNvPr>
          <p:cNvPicPr>
            <a:picLocks noChangeAspect="1"/>
          </p:cNvPicPr>
          <p:nvPr/>
        </p:nvPicPr>
        <p:blipFill>
          <a:blip r:embed="rId6"/>
          <a:stretch>
            <a:fillRect/>
          </a:stretch>
        </p:blipFill>
        <p:spPr>
          <a:xfrm>
            <a:off x="633966" y="3037757"/>
            <a:ext cx="6109734" cy="2610321"/>
          </a:xfrm>
          <a:prstGeom prst="rect">
            <a:avLst/>
          </a:prstGeom>
        </p:spPr>
      </p:pic>
      <p:pic>
        <p:nvPicPr>
          <p:cNvPr id="10" name="Picture 9">
            <a:extLst>
              <a:ext uri="{FF2B5EF4-FFF2-40B4-BE49-F238E27FC236}">
                <a16:creationId xmlns:a16="http://schemas.microsoft.com/office/drawing/2014/main" id="{CF4600D1-E524-46A9-80FF-DB82D2EEB3C5}"/>
              </a:ext>
            </a:extLst>
          </p:cNvPr>
          <p:cNvPicPr>
            <a:picLocks noChangeAspect="1"/>
          </p:cNvPicPr>
          <p:nvPr/>
        </p:nvPicPr>
        <p:blipFill>
          <a:blip r:embed="rId7"/>
          <a:stretch>
            <a:fillRect/>
          </a:stretch>
        </p:blipFill>
        <p:spPr>
          <a:xfrm>
            <a:off x="725862" y="5692343"/>
            <a:ext cx="6017838" cy="1024837"/>
          </a:xfrm>
          <a:prstGeom prst="rect">
            <a:avLst/>
          </a:prstGeom>
        </p:spPr>
      </p:pic>
      <p:sp>
        <p:nvSpPr>
          <p:cNvPr id="15" name="Rectangle 14">
            <a:extLst>
              <a:ext uri="{FF2B5EF4-FFF2-40B4-BE49-F238E27FC236}">
                <a16:creationId xmlns:a16="http://schemas.microsoft.com/office/drawing/2014/main" id="{1E8E89AF-3474-4B73-A10B-7FCC92CEEC08}"/>
              </a:ext>
            </a:extLst>
          </p:cNvPr>
          <p:cNvSpPr/>
          <p:nvPr/>
        </p:nvSpPr>
        <p:spPr>
          <a:xfrm>
            <a:off x="6911903" y="5004432"/>
            <a:ext cx="5151620" cy="1200329"/>
          </a:xfrm>
          <a:prstGeom prst="rect">
            <a:avLst/>
          </a:prstGeom>
        </p:spPr>
        <p:txBody>
          <a:bodyPr wrap="square">
            <a:spAutoFit/>
          </a:bodyPr>
          <a:lstStyle/>
          <a:p>
            <a:r>
              <a:rPr lang="en-US" dirty="0"/>
              <a:t>Thanks to </a:t>
            </a:r>
            <a:r>
              <a:rPr lang="en-US" dirty="0" err="1"/>
              <a:t>Baye's</a:t>
            </a:r>
            <a:r>
              <a:rPr lang="en-US" dirty="0"/>
              <a:t> theorem and the law of total probability, we can partition all of the events in Z (which coin we choose) over ZA and ZB as we have to choose one or the other.</a:t>
            </a:r>
            <a:endParaRPr lang="en-IN" dirty="0"/>
          </a:p>
        </p:txBody>
      </p:sp>
    </p:spTree>
    <p:extLst>
      <p:ext uri="{BB962C8B-B14F-4D97-AF65-F5344CB8AC3E}">
        <p14:creationId xmlns:p14="http://schemas.microsoft.com/office/powerpoint/2010/main" val="23080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1107996"/>
          </a:xfrm>
          <a:prstGeom prst="rect">
            <a:avLst/>
          </a:prstGeom>
        </p:spPr>
        <p:txBody>
          <a:bodyPr wrap="square">
            <a:spAutoFit/>
          </a:bodyPr>
          <a:lstStyle/>
          <a:p>
            <a:pPr marL="742950" lvl="1" indent="-285750">
              <a:buFont typeface="Arial" panose="020B0604020202020204" pitchFamily="34" charset="0"/>
              <a:buChar char="•"/>
            </a:pPr>
            <a:endParaRPr lang="en-US" dirty="0"/>
          </a:p>
          <a:p>
            <a:endParaRPr lang="en-US" sz="2400" dirty="0"/>
          </a:p>
          <a:p>
            <a:endParaRPr lang="en-US" sz="2400" dirty="0"/>
          </a:p>
        </p:txBody>
      </p:sp>
      <p:pic>
        <p:nvPicPr>
          <p:cNvPr id="7" name="Picture 6">
            <a:extLst>
              <a:ext uri="{FF2B5EF4-FFF2-40B4-BE49-F238E27FC236}">
                <a16:creationId xmlns:a16="http://schemas.microsoft.com/office/drawing/2014/main" id="{FD1C50B9-0EF1-4A3E-ACF0-2B234DEF7408}"/>
              </a:ext>
            </a:extLst>
          </p:cNvPr>
          <p:cNvPicPr>
            <a:picLocks noChangeAspect="1"/>
          </p:cNvPicPr>
          <p:nvPr/>
        </p:nvPicPr>
        <p:blipFill>
          <a:blip r:embed="rId3"/>
          <a:stretch>
            <a:fillRect/>
          </a:stretch>
        </p:blipFill>
        <p:spPr>
          <a:xfrm>
            <a:off x="7560889" y="1977441"/>
            <a:ext cx="4502634" cy="846553"/>
          </a:xfrm>
          <a:prstGeom prst="rect">
            <a:avLst/>
          </a:prstGeom>
        </p:spPr>
      </p:pic>
      <p:sp>
        <p:nvSpPr>
          <p:cNvPr id="4" name="Rectangle 3">
            <a:extLst>
              <a:ext uri="{FF2B5EF4-FFF2-40B4-BE49-F238E27FC236}">
                <a16:creationId xmlns:a16="http://schemas.microsoft.com/office/drawing/2014/main" id="{B149BB6D-6983-4A78-B1CA-7B4DE6D8CD90}"/>
              </a:ext>
            </a:extLst>
          </p:cNvPr>
          <p:cNvSpPr/>
          <p:nvPr/>
        </p:nvSpPr>
        <p:spPr>
          <a:xfrm>
            <a:off x="7560889" y="1913118"/>
            <a:ext cx="4525094" cy="962602"/>
          </a:xfrm>
          <a:prstGeom prst="rect">
            <a:avLst/>
          </a:prstGeom>
          <a:blipFill>
            <a:blip r:embed="rId4">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F277EB6-FC8D-4F20-AB07-AADEA1E864B2}"/>
              </a:ext>
            </a:extLst>
          </p:cNvPr>
          <p:cNvSpPr txBox="1"/>
          <p:nvPr/>
        </p:nvSpPr>
        <p:spPr>
          <a:xfrm>
            <a:off x="7560890" y="3037757"/>
            <a:ext cx="4525094" cy="830997"/>
          </a:xfrm>
          <a:prstGeom prst="rect">
            <a:avLst/>
          </a:prstGeom>
          <a:gradFill>
            <a:gsLst>
              <a:gs pos="20000">
                <a:schemeClr val="accent1">
                  <a:lumMod val="5000"/>
                  <a:lumOff val="95000"/>
                  <a:alpha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IN" sz="2400" dirty="0"/>
              <a:t>Lets do a full cycle for one set of trails </a:t>
            </a:r>
          </a:p>
        </p:txBody>
      </p:sp>
      <p:pic>
        <p:nvPicPr>
          <p:cNvPr id="17" name="Picture 16">
            <a:extLst>
              <a:ext uri="{FF2B5EF4-FFF2-40B4-BE49-F238E27FC236}">
                <a16:creationId xmlns:a16="http://schemas.microsoft.com/office/drawing/2014/main" id="{F9564902-9921-47D0-9F77-B48D035137C2}"/>
              </a:ext>
            </a:extLst>
          </p:cNvPr>
          <p:cNvPicPr>
            <a:picLocks noChangeAspect="1"/>
          </p:cNvPicPr>
          <p:nvPr/>
        </p:nvPicPr>
        <p:blipFill>
          <a:blip r:embed="rId5"/>
          <a:stretch>
            <a:fillRect/>
          </a:stretch>
        </p:blipFill>
        <p:spPr>
          <a:xfrm>
            <a:off x="7538429" y="1913118"/>
            <a:ext cx="4547553" cy="1955636"/>
          </a:xfrm>
          <a:prstGeom prst="rect">
            <a:avLst/>
          </a:prstGeom>
          <a:blipFill dpi="0" rotWithShape="1">
            <a:blip r:embed="rId6">
              <a:alphaModFix amt="40000"/>
            </a:blip>
            <a:srcRect/>
            <a:tile tx="0" ty="0" sx="100000" sy="100000" flip="none" algn="tl"/>
          </a:blipFill>
          <a:ln>
            <a:solidFill>
              <a:schemeClr val="accent1">
                <a:shade val="50000"/>
              </a:schemeClr>
            </a:solidFill>
          </a:ln>
        </p:spPr>
      </p:pic>
      <p:pic>
        <p:nvPicPr>
          <p:cNvPr id="18" name="Picture 17">
            <a:extLst>
              <a:ext uri="{FF2B5EF4-FFF2-40B4-BE49-F238E27FC236}">
                <a16:creationId xmlns:a16="http://schemas.microsoft.com/office/drawing/2014/main" id="{5DBD7C0B-FD25-4794-A4E4-2B8EE758EEDE}"/>
              </a:ext>
            </a:extLst>
          </p:cNvPr>
          <p:cNvPicPr>
            <a:picLocks noChangeAspect="1"/>
          </p:cNvPicPr>
          <p:nvPr/>
        </p:nvPicPr>
        <p:blipFill>
          <a:blip r:embed="rId7"/>
          <a:stretch>
            <a:fillRect/>
          </a:stretch>
        </p:blipFill>
        <p:spPr>
          <a:xfrm>
            <a:off x="359765" y="1601091"/>
            <a:ext cx="6535710" cy="1107995"/>
          </a:xfrm>
          <a:prstGeom prst="rect">
            <a:avLst/>
          </a:prstGeom>
        </p:spPr>
      </p:pic>
      <p:pic>
        <p:nvPicPr>
          <p:cNvPr id="19" name="Picture 18">
            <a:extLst>
              <a:ext uri="{FF2B5EF4-FFF2-40B4-BE49-F238E27FC236}">
                <a16:creationId xmlns:a16="http://schemas.microsoft.com/office/drawing/2014/main" id="{17DFFE1B-95CC-4B7B-9BC1-63A31A0A285B}"/>
              </a:ext>
            </a:extLst>
          </p:cNvPr>
          <p:cNvPicPr>
            <a:picLocks noChangeAspect="1"/>
          </p:cNvPicPr>
          <p:nvPr/>
        </p:nvPicPr>
        <p:blipFill>
          <a:blip r:embed="rId8"/>
          <a:stretch>
            <a:fillRect/>
          </a:stretch>
        </p:blipFill>
        <p:spPr>
          <a:xfrm>
            <a:off x="1019959" y="3100254"/>
            <a:ext cx="5875516" cy="2824084"/>
          </a:xfrm>
          <a:prstGeom prst="rect">
            <a:avLst/>
          </a:prstGeom>
        </p:spPr>
      </p:pic>
    </p:spTree>
    <p:extLst>
      <p:ext uri="{BB962C8B-B14F-4D97-AF65-F5344CB8AC3E}">
        <p14:creationId xmlns:p14="http://schemas.microsoft.com/office/powerpoint/2010/main" val="69544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Content Placeholder 3" descr="hidden_state.png">
            <a:extLst>
              <a:ext uri="{FF2B5EF4-FFF2-40B4-BE49-F238E27FC236}">
                <a16:creationId xmlns:a16="http://schemas.microsoft.com/office/drawing/2014/main" id="{02081EF1-8D47-3C4F-9138-EEB44206F679}"/>
              </a:ext>
            </a:extLst>
          </p:cNvPr>
          <p:cNvPicPr>
            <a:picLocks noGrp="1" noChangeAspect="1"/>
          </p:cNvPicPr>
          <p:nvPr>
            <p:ph idx="1"/>
          </p:nvPr>
        </p:nvPicPr>
        <p:blipFill>
          <a:blip r:embed="rId3"/>
          <a:stretch>
            <a:fillRect/>
          </a:stretch>
        </p:blipFill>
        <p:spPr>
          <a:xfrm>
            <a:off x="0" y="80010"/>
            <a:ext cx="8763000" cy="5680710"/>
          </a:xfrm>
        </p:spPr>
      </p:pic>
    </p:spTree>
    <p:extLst>
      <p:ext uri="{BB962C8B-B14F-4D97-AF65-F5344CB8AC3E}">
        <p14:creationId xmlns:p14="http://schemas.microsoft.com/office/powerpoint/2010/main" val="327398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6DE9EC35-11C0-5F4A-9D20-7A5142019041}"/>
              </a:ext>
            </a:extLst>
          </p:cNvPr>
          <p:cNvSpPr/>
          <p:nvPr/>
        </p:nvSpPr>
        <p:spPr>
          <a:xfrm>
            <a:off x="523258" y="352544"/>
            <a:ext cx="6220442"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p>
        </p:txBody>
      </p:sp>
      <p:sp>
        <p:nvSpPr>
          <p:cNvPr id="3" name="Rectangle 2">
            <a:extLst>
              <a:ext uri="{FF2B5EF4-FFF2-40B4-BE49-F238E27FC236}">
                <a16:creationId xmlns:a16="http://schemas.microsoft.com/office/drawing/2014/main" id="{C5A429D3-1FF3-0F40-8025-99D0A6E23BB3}"/>
              </a:ext>
            </a:extLst>
          </p:cNvPr>
          <p:cNvSpPr/>
          <p:nvPr/>
        </p:nvSpPr>
        <p:spPr>
          <a:xfrm>
            <a:off x="523258" y="1165657"/>
            <a:ext cx="8441635" cy="1107996"/>
          </a:xfrm>
          <a:prstGeom prst="rect">
            <a:avLst/>
          </a:prstGeom>
        </p:spPr>
        <p:txBody>
          <a:bodyPr wrap="square">
            <a:spAutoFit/>
          </a:bodyPr>
          <a:lstStyle/>
          <a:p>
            <a:pPr marL="742950" lvl="1" indent="-285750">
              <a:buFont typeface="Arial" panose="020B0604020202020204" pitchFamily="34" charset="0"/>
              <a:buChar char="•"/>
            </a:pPr>
            <a:endParaRPr lang="en-US" dirty="0"/>
          </a:p>
          <a:p>
            <a:endParaRPr lang="en-US" sz="2400" dirty="0"/>
          </a:p>
          <a:p>
            <a:endParaRPr lang="en-US" sz="2400" dirty="0"/>
          </a:p>
        </p:txBody>
      </p:sp>
      <p:pic>
        <p:nvPicPr>
          <p:cNvPr id="9" name="Picture 8">
            <a:extLst>
              <a:ext uri="{FF2B5EF4-FFF2-40B4-BE49-F238E27FC236}">
                <a16:creationId xmlns:a16="http://schemas.microsoft.com/office/drawing/2014/main" id="{ED86FBED-934D-4D5E-9A28-D7B33AFE951B}"/>
              </a:ext>
            </a:extLst>
          </p:cNvPr>
          <p:cNvPicPr>
            <a:picLocks noChangeAspect="1"/>
          </p:cNvPicPr>
          <p:nvPr/>
        </p:nvPicPr>
        <p:blipFill>
          <a:blip r:embed="rId3"/>
          <a:stretch>
            <a:fillRect/>
          </a:stretch>
        </p:blipFill>
        <p:spPr>
          <a:xfrm>
            <a:off x="229458" y="1584482"/>
            <a:ext cx="8929532" cy="2076450"/>
          </a:xfrm>
          <a:prstGeom prst="rect">
            <a:avLst/>
          </a:prstGeom>
          <a:ln>
            <a:solidFill>
              <a:srgbClr val="FF0000"/>
            </a:solidFill>
          </a:ln>
        </p:spPr>
      </p:pic>
      <p:pic>
        <p:nvPicPr>
          <p:cNvPr id="10" name="Picture 9">
            <a:extLst>
              <a:ext uri="{FF2B5EF4-FFF2-40B4-BE49-F238E27FC236}">
                <a16:creationId xmlns:a16="http://schemas.microsoft.com/office/drawing/2014/main" id="{60527C72-2FFC-4C93-94A8-F868869323A4}"/>
              </a:ext>
            </a:extLst>
          </p:cNvPr>
          <p:cNvPicPr>
            <a:picLocks noChangeAspect="1"/>
          </p:cNvPicPr>
          <p:nvPr/>
        </p:nvPicPr>
        <p:blipFill>
          <a:blip r:embed="rId4"/>
          <a:stretch>
            <a:fillRect/>
          </a:stretch>
        </p:blipFill>
        <p:spPr>
          <a:xfrm>
            <a:off x="387090" y="4232613"/>
            <a:ext cx="1314450" cy="371475"/>
          </a:xfrm>
          <a:prstGeom prst="rect">
            <a:avLst/>
          </a:prstGeom>
        </p:spPr>
      </p:pic>
      <p:pic>
        <p:nvPicPr>
          <p:cNvPr id="13" name="Picture 12">
            <a:extLst>
              <a:ext uri="{FF2B5EF4-FFF2-40B4-BE49-F238E27FC236}">
                <a16:creationId xmlns:a16="http://schemas.microsoft.com/office/drawing/2014/main" id="{8C9036EA-3B26-4EFC-8F54-2A67F942E39D}"/>
              </a:ext>
            </a:extLst>
          </p:cNvPr>
          <p:cNvPicPr>
            <a:picLocks noChangeAspect="1"/>
          </p:cNvPicPr>
          <p:nvPr/>
        </p:nvPicPr>
        <p:blipFill>
          <a:blip r:embed="rId5"/>
          <a:stretch>
            <a:fillRect/>
          </a:stretch>
        </p:blipFill>
        <p:spPr>
          <a:xfrm>
            <a:off x="387090" y="5049405"/>
            <a:ext cx="3762375" cy="1285875"/>
          </a:xfrm>
          <a:prstGeom prst="rect">
            <a:avLst/>
          </a:prstGeom>
        </p:spPr>
      </p:pic>
    </p:spTree>
    <p:extLst>
      <p:ext uri="{BB962C8B-B14F-4D97-AF65-F5344CB8AC3E}">
        <p14:creationId xmlns:p14="http://schemas.microsoft.com/office/powerpoint/2010/main" val="176529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Content Placeholder 3" descr="hidden_state.png">
            <a:extLst>
              <a:ext uri="{FF2B5EF4-FFF2-40B4-BE49-F238E27FC236}">
                <a16:creationId xmlns:a16="http://schemas.microsoft.com/office/drawing/2014/main" id="{02081EF1-8D47-3C4F-9138-EEB44206F679}"/>
              </a:ext>
            </a:extLst>
          </p:cNvPr>
          <p:cNvPicPr>
            <a:picLocks noGrp="1" noChangeAspect="1"/>
          </p:cNvPicPr>
          <p:nvPr>
            <p:ph idx="1"/>
          </p:nvPr>
        </p:nvPicPr>
        <p:blipFill>
          <a:blip r:embed="rId3"/>
          <a:stretch>
            <a:fillRect/>
          </a:stretch>
        </p:blipFill>
        <p:spPr>
          <a:xfrm>
            <a:off x="0" y="80010"/>
            <a:ext cx="8763000" cy="5680710"/>
          </a:xfrm>
        </p:spPr>
      </p:pic>
    </p:spTree>
    <p:extLst>
      <p:ext uri="{BB962C8B-B14F-4D97-AF65-F5344CB8AC3E}">
        <p14:creationId xmlns:p14="http://schemas.microsoft.com/office/powerpoint/2010/main" val="176929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a:solidFill>
                  <a:schemeClr val="accent1">
                    <a:lumMod val="75000"/>
                  </a:schemeClr>
                </a:solidFill>
              </a:rPr>
              <a:t>EXPECTATION MAXIMIZATION - GMM</a:t>
            </a:r>
            <a:endParaRPr lang="en-US" sz="3600" b="1" dirty="0">
              <a:solidFill>
                <a:schemeClr val="accent1">
                  <a:lumMod val="75000"/>
                </a:schemeClr>
              </a:solidFill>
            </a:endParaRP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830997"/>
          </a:xfrm>
          <a:prstGeom prst="rect">
            <a:avLst/>
          </a:prstGeom>
        </p:spPr>
        <p:txBody>
          <a:bodyPr wrap="square">
            <a:spAutoFit/>
          </a:bodyPr>
          <a:lstStyle/>
          <a:p>
            <a:r>
              <a:rPr lang="en-US" sz="2400" dirty="0"/>
              <a:t>Department of Computer Science</a:t>
            </a:r>
          </a:p>
          <a:p>
            <a:r>
              <a:rPr lang="en-US" sz="2400" dirty="0"/>
              <a:t>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0748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461665"/>
          </a:xfrm>
          <a:prstGeom prst="rect">
            <a:avLst/>
          </a:prstGeom>
        </p:spPr>
        <p:txBody>
          <a:bodyPr wrap="square">
            <a:spAutoFit/>
          </a:bodyPr>
          <a:lstStyle/>
          <a:p>
            <a:r>
              <a:rPr lang="en-IN" sz="2400" dirty="0">
                <a:cs typeface="Times New Roman" panose="02020603050405020304" pitchFamily="18" charset="0"/>
              </a:rPr>
              <a:t>Machine Intelligence</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754326"/>
          </a:xfrm>
          <a:prstGeom prst="rect">
            <a:avLst/>
          </a:prstGeom>
        </p:spPr>
        <p:txBody>
          <a:bodyPr wrap="square">
            <a:spAutoFit/>
          </a:bodyPr>
          <a:lstStyle/>
          <a:p>
            <a:r>
              <a:rPr lang="en-US" sz="3600" b="1" dirty="0">
                <a:solidFill>
                  <a:schemeClr val="accent1">
                    <a:lumMod val="75000"/>
                  </a:schemeClr>
                </a:solidFill>
                <a:cs typeface="Times New Roman" panose="02020603050405020304" pitchFamily="18" charset="0"/>
              </a:rPr>
              <a:t>Unit </a:t>
            </a:r>
            <a:r>
              <a:rPr lang="en-IN" sz="3600" b="1" dirty="0">
                <a:solidFill>
                  <a:schemeClr val="accent1">
                    <a:lumMod val="75000"/>
                  </a:schemeClr>
                </a:solidFill>
                <a:cs typeface="Times New Roman" panose="02020603050405020304" pitchFamily="18" charset="0"/>
              </a:rPr>
              <a:t>III</a:t>
            </a:r>
          </a:p>
          <a:p>
            <a:r>
              <a:rPr lang="en-IN" sz="3600" b="1" dirty="0">
                <a:solidFill>
                  <a:schemeClr val="accent1">
                    <a:lumMod val="75000"/>
                  </a:schemeClr>
                </a:solidFill>
                <a:cs typeface="Times New Roman" panose="02020603050405020304" pitchFamily="18" charset="0"/>
              </a:rPr>
              <a:t>Gaussian Mixture Models</a:t>
            </a:r>
          </a:p>
          <a:p>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 K.S</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a:t>
            </a:r>
            <a:endParaRPr lang="en-IN" sz="200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21438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 name="Rectangle 3">
            <a:extLst>
              <a:ext uri="{FF2B5EF4-FFF2-40B4-BE49-F238E27FC236}">
                <a16:creationId xmlns:a16="http://schemas.microsoft.com/office/drawing/2014/main" id="{D3851585-CA74-BB4B-99D3-0ADAA5B0A5E0}"/>
              </a:ext>
            </a:extLst>
          </p:cNvPr>
          <p:cNvSpPr/>
          <p:nvPr/>
        </p:nvSpPr>
        <p:spPr>
          <a:xfrm>
            <a:off x="419100" y="1434188"/>
            <a:ext cx="7730490" cy="5262979"/>
          </a:xfrm>
          <a:prstGeom prst="rect">
            <a:avLst/>
          </a:prstGeom>
        </p:spPr>
        <p:txBody>
          <a:bodyPr wrap="square">
            <a:spAutoFit/>
          </a:bodyPr>
          <a:lstStyle/>
          <a:p>
            <a:r>
              <a:rPr lang="en-IN" sz="2400" b="1" dirty="0"/>
              <a:t>Univariate Gaussian Distribution</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b="1" dirty="0"/>
              <a:t>Multivariate Gaussian Distribution</a:t>
            </a:r>
          </a:p>
          <a:p>
            <a:r>
              <a:rPr lang="en-US" sz="2400" dirty="0"/>
              <a:t>A multivariate normal distribution is a </a:t>
            </a:r>
            <a:r>
              <a:rPr lang="en-US" sz="2400" dirty="0">
                <a:hlinkClick r:id="rId3" tooltip="vector">
                  <a:extLst>
                    <a:ext uri="{A12FA001-AC4F-418D-AE19-62706E023703}">
                      <ahyp:hlinkClr xmlns:ahyp="http://schemas.microsoft.com/office/drawing/2018/hyperlinkcolor" val="tx"/>
                    </a:ext>
                  </a:extLst>
                </a:hlinkClick>
              </a:rPr>
              <a:t>vector</a:t>
            </a:r>
            <a:r>
              <a:rPr lang="en-US" sz="2400" dirty="0"/>
              <a:t> in multiple </a:t>
            </a:r>
            <a:r>
              <a:rPr lang="en-US" sz="2400" dirty="0">
                <a:hlinkClick r:id="rId4" tooltip="normally distributed">
                  <a:extLst>
                    <a:ext uri="{A12FA001-AC4F-418D-AE19-62706E023703}">
                      <ahyp:hlinkClr xmlns:ahyp="http://schemas.microsoft.com/office/drawing/2018/hyperlinkcolor" val="tx"/>
                    </a:ext>
                  </a:extLst>
                </a:hlinkClick>
              </a:rPr>
              <a:t>normally distributed</a:t>
            </a:r>
            <a:r>
              <a:rPr lang="en-US" sz="2400" dirty="0"/>
              <a:t> variables, such that any </a:t>
            </a:r>
            <a:r>
              <a:rPr lang="en-US" sz="2400" dirty="0">
                <a:hlinkClick r:id="rId5" tooltip="linear combination">
                  <a:extLst>
                    <a:ext uri="{A12FA001-AC4F-418D-AE19-62706E023703}">
                      <ahyp:hlinkClr xmlns:ahyp="http://schemas.microsoft.com/office/drawing/2018/hyperlinkcolor" val="tx"/>
                    </a:ext>
                  </a:extLst>
                </a:hlinkClick>
              </a:rPr>
              <a:t>linear combination</a:t>
            </a:r>
            <a:r>
              <a:rPr lang="en-US" sz="2400" dirty="0"/>
              <a:t> of the variables is also </a:t>
            </a:r>
            <a:r>
              <a:rPr lang="en-US" sz="2400" dirty="0">
                <a:hlinkClick r:id="rId4" tooltip="normally distributed">
                  <a:extLst>
                    <a:ext uri="{A12FA001-AC4F-418D-AE19-62706E023703}">
                      <ahyp:hlinkClr xmlns:ahyp="http://schemas.microsoft.com/office/drawing/2018/hyperlinkcolor" val="tx"/>
                    </a:ext>
                  </a:extLst>
                </a:hlinkClick>
              </a:rPr>
              <a:t>normally distributed</a:t>
            </a:r>
            <a:r>
              <a:rPr lang="en-US" sz="2400" dirty="0"/>
              <a:t>. </a:t>
            </a:r>
            <a:endParaRPr lang="en-IN" sz="2400" dirty="0"/>
          </a:p>
          <a:p>
            <a:endParaRPr lang="en-IN" sz="2400" dirty="0"/>
          </a:p>
          <a:p>
            <a:endParaRPr lang="en-IN" sz="2400" dirty="0"/>
          </a:p>
          <a:p>
            <a:endParaRPr lang="en-US" sz="2400" dirty="0"/>
          </a:p>
        </p:txBody>
      </p:sp>
      <p:sp>
        <p:nvSpPr>
          <p:cNvPr id="9" name="Rectangle 8">
            <a:extLst>
              <a:ext uri="{FF2B5EF4-FFF2-40B4-BE49-F238E27FC236}">
                <a16:creationId xmlns:a16="http://schemas.microsoft.com/office/drawing/2014/main" id="{B99E07C4-5DCF-DA47-92D2-E94840A7BAAD}"/>
              </a:ext>
            </a:extLst>
          </p:cNvPr>
          <p:cNvSpPr/>
          <p:nvPr/>
        </p:nvSpPr>
        <p:spPr>
          <a:xfrm>
            <a:off x="339851" y="295394"/>
            <a:ext cx="4371325" cy="646331"/>
          </a:xfrm>
          <a:prstGeom prst="rect">
            <a:avLst/>
          </a:prstGeom>
        </p:spPr>
        <p:txBody>
          <a:bodyPr wrap="none">
            <a:spAutoFit/>
          </a:bodyPr>
          <a:lstStyle/>
          <a:p>
            <a:r>
              <a:rPr lang="en-US" sz="3600" dirty="0"/>
              <a:t>Gaussian Distributions</a:t>
            </a:r>
          </a:p>
        </p:txBody>
      </p:sp>
      <p:pic>
        <p:nvPicPr>
          <p:cNvPr id="2" name="Picture 1">
            <a:extLst>
              <a:ext uri="{FF2B5EF4-FFF2-40B4-BE49-F238E27FC236}">
                <a16:creationId xmlns:a16="http://schemas.microsoft.com/office/drawing/2014/main" id="{B23219CE-FB10-437E-B4BF-7E645CA98BCA}"/>
              </a:ext>
            </a:extLst>
          </p:cNvPr>
          <p:cNvPicPr>
            <a:picLocks noChangeAspect="1"/>
          </p:cNvPicPr>
          <p:nvPr/>
        </p:nvPicPr>
        <p:blipFill>
          <a:blip r:embed="rId6"/>
          <a:stretch>
            <a:fillRect/>
          </a:stretch>
        </p:blipFill>
        <p:spPr>
          <a:xfrm>
            <a:off x="1294775" y="2025237"/>
            <a:ext cx="5105400" cy="1600200"/>
          </a:xfrm>
          <a:prstGeom prst="rect">
            <a:avLst/>
          </a:prstGeom>
        </p:spPr>
      </p:pic>
      <p:pic>
        <p:nvPicPr>
          <p:cNvPr id="3" name="Picture 2">
            <a:extLst>
              <a:ext uri="{FF2B5EF4-FFF2-40B4-BE49-F238E27FC236}">
                <a16:creationId xmlns:a16="http://schemas.microsoft.com/office/drawing/2014/main" id="{DFE6F700-5402-44B0-ADEA-A4B396201BF2}"/>
              </a:ext>
            </a:extLst>
          </p:cNvPr>
          <p:cNvPicPr>
            <a:picLocks noChangeAspect="1"/>
          </p:cNvPicPr>
          <p:nvPr/>
        </p:nvPicPr>
        <p:blipFill>
          <a:blip r:embed="rId7"/>
          <a:stretch>
            <a:fillRect/>
          </a:stretch>
        </p:blipFill>
        <p:spPr>
          <a:xfrm>
            <a:off x="520012" y="5648078"/>
            <a:ext cx="7676798" cy="1205272"/>
          </a:xfrm>
          <a:prstGeom prst="rect">
            <a:avLst/>
          </a:prstGeom>
        </p:spPr>
      </p:pic>
      <p:pic>
        <p:nvPicPr>
          <p:cNvPr id="5" name="Picture 4">
            <a:extLst>
              <a:ext uri="{FF2B5EF4-FFF2-40B4-BE49-F238E27FC236}">
                <a16:creationId xmlns:a16="http://schemas.microsoft.com/office/drawing/2014/main" id="{BA26FE19-6DE0-4C88-9362-8963DDEF0B28}"/>
              </a:ext>
            </a:extLst>
          </p:cNvPr>
          <p:cNvPicPr>
            <a:picLocks noChangeAspect="1"/>
          </p:cNvPicPr>
          <p:nvPr/>
        </p:nvPicPr>
        <p:blipFill>
          <a:blip r:embed="rId8"/>
          <a:stretch>
            <a:fillRect/>
          </a:stretch>
        </p:blipFill>
        <p:spPr>
          <a:xfrm>
            <a:off x="8149590" y="2137050"/>
            <a:ext cx="3436408" cy="2468074"/>
          </a:xfrm>
          <a:prstGeom prst="rect">
            <a:avLst/>
          </a:prstGeom>
        </p:spPr>
      </p:pic>
    </p:spTree>
    <p:extLst>
      <p:ext uri="{BB962C8B-B14F-4D97-AF65-F5344CB8AC3E}">
        <p14:creationId xmlns:p14="http://schemas.microsoft.com/office/powerpoint/2010/main" val="85847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461665"/>
          </a:xfrm>
          <a:prstGeom prst="rect">
            <a:avLst/>
          </a:prstGeom>
        </p:spPr>
        <p:txBody>
          <a:bodyPr wrap="square">
            <a:spAutoFit/>
          </a:bodyPr>
          <a:lstStyle/>
          <a:p>
            <a:r>
              <a:rPr lang="en-IN" sz="2400" dirty="0">
                <a:cs typeface="Times New Roman" panose="02020603050405020304" pitchFamily="18" charset="0"/>
              </a:rPr>
              <a:t>Machine Intelligence</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754326"/>
          </a:xfrm>
          <a:prstGeom prst="rect">
            <a:avLst/>
          </a:prstGeom>
        </p:spPr>
        <p:txBody>
          <a:bodyPr wrap="square">
            <a:spAutoFit/>
          </a:bodyPr>
          <a:lstStyle/>
          <a:p>
            <a:r>
              <a:rPr lang="en-US" sz="3600" b="1" dirty="0">
                <a:solidFill>
                  <a:schemeClr val="accent1">
                    <a:lumMod val="75000"/>
                  </a:schemeClr>
                </a:solidFill>
                <a:cs typeface="Times New Roman" panose="02020603050405020304" pitchFamily="18" charset="0"/>
              </a:rPr>
              <a:t>Unit </a:t>
            </a:r>
            <a:r>
              <a:rPr lang="en-IN" sz="3600" b="1" dirty="0">
                <a:solidFill>
                  <a:schemeClr val="accent1">
                    <a:lumMod val="75000"/>
                  </a:schemeClr>
                </a:solidFill>
                <a:cs typeface="Times New Roman" panose="02020603050405020304" pitchFamily="18" charset="0"/>
              </a:rPr>
              <a:t>III</a:t>
            </a:r>
          </a:p>
          <a:p>
            <a:r>
              <a:rPr lang="en-IN" sz="3600" b="1" dirty="0">
                <a:solidFill>
                  <a:schemeClr val="accent1">
                    <a:lumMod val="75000"/>
                  </a:schemeClr>
                </a:solidFill>
                <a:cs typeface="Times New Roman" panose="02020603050405020304" pitchFamily="18" charset="0"/>
              </a:rPr>
              <a:t>Expectation Maximization</a:t>
            </a:r>
          </a:p>
          <a:p>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 K.S</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a:t>
            </a:r>
            <a:endParaRPr lang="en-IN" sz="200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0442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 name="Rectangle 3">
            <a:extLst>
              <a:ext uri="{FF2B5EF4-FFF2-40B4-BE49-F238E27FC236}">
                <a16:creationId xmlns:a16="http://schemas.microsoft.com/office/drawing/2014/main" id="{D3851585-CA74-BB4B-99D3-0ADAA5B0A5E0}"/>
              </a:ext>
            </a:extLst>
          </p:cNvPr>
          <p:cNvSpPr/>
          <p:nvPr/>
        </p:nvSpPr>
        <p:spPr>
          <a:xfrm>
            <a:off x="561254" y="3429000"/>
            <a:ext cx="7730490" cy="830997"/>
          </a:xfrm>
          <a:prstGeom prst="rect">
            <a:avLst/>
          </a:prstGeom>
        </p:spPr>
        <p:txBody>
          <a:bodyPr wrap="square">
            <a:spAutoFit/>
          </a:bodyPr>
          <a:lstStyle/>
          <a:p>
            <a:r>
              <a:rPr lang="en-US" sz="2400" dirty="0"/>
              <a:t>We need to estimate these parameters of a distribution</a:t>
            </a:r>
          </a:p>
          <a:p>
            <a:r>
              <a:rPr lang="en-US" sz="2400" dirty="0"/>
              <a:t>One method – Maximum Likelihood (ML) Estimation.</a:t>
            </a:r>
          </a:p>
        </p:txBody>
      </p:sp>
      <p:sp>
        <p:nvSpPr>
          <p:cNvPr id="9" name="Rectangle 8">
            <a:extLst>
              <a:ext uri="{FF2B5EF4-FFF2-40B4-BE49-F238E27FC236}">
                <a16:creationId xmlns:a16="http://schemas.microsoft.com/office/drawing/2014/main" id="{B99E07C4-5DCF-DA47-92D2-E94840A7BAAD}"/>
              </a:ext>
            </a:extLst>
          </p:cNvPr>
          <p:cNvSpPr/>
          <p:nvPr/>
        </p:nvSpPr>
        <p:spPr>
          <a:xfrm>
            <a:off x="339851" y="295394"/>
            <a:ext cx="4956870" cy="646331"/>
          </a:xfrm>
          <a:prstGeom prst="rect">
            <a:avLst/>
          </a:prstGeom>
        </p:spPr>
        <p:txBody>
          <a:bodyPr wrap="none">
            <a:spAutoFit/>
          </a:bodyPr>
          <a:lstStyle/>
          <a:p>
            <a:r>
              <a:rPr lang="en-US" sz="3600" dirty="0"/>
              <a:t>Gaussian Mixture Models</a:t>
            </a:r>
          </a:p>
        </p:txBody>
      </p:sp>
      <p:pic>
        <p:nvPicPr>
          <p:cNvPr id="2" name="Picture 1">
            <a:extLst>
              <a:ext uri="{FF2B5EF4-FFF2-40B4-BE49-F238E27FC236}">
                <a16:creationId xmlns:a16="http://schemas.microsoft.com/office/drawing/2014/main" id="{BDBDD9EB-79DD-41E1-A42F-803765C9DD81}"/>
              </a:ext>
            </a:extLst>
          </p:cNvPr>
          <p:cNvPicPr>
            <a:picLocks noChangeAspect="1"/>
          </p:cNvPicPr>
          <p:nvPr/>
        </p:nvPicPr>
        <p:blipFill>
          <a:blip r:embed="rId3"/>
          <a:stretch>
            <a:fillRect/>
          </a:stretch>
        </p:blipFill>
        <p:spPr>
          <a:xfrm>
            <a:off x="561254" y="1785538"/>
            <a:ext cx="7681626" cy="1201016"/>
          </a:xfrm>
          <a:prstGeom prst="rect">
            <a:avLst/>
          </a:prstGeom>
        </p:spPr>
      </p:pic>
    </p:spTree>
    <p:extLst>
      <p:ext uri="{BB962C8B-B14F-4D97-AF65-F5344CB8AC3E}">
        <p14:creationId xmlns:p14="http://schemas.microsoft.com/office/powerpoint/2010/main" val="1593835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1631053" y="402916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99E07C4-5DCF-DA47-92D2-E94840A7BAAD}"/>
              </a:ext>
            </a:extLst>
          </p:cNvPr>
          <p:cNvSpPr/>
          <p:nvPr/>
        </p:nvSpPr>
        <p:spPr>
          <a:xfrm>
            <a:off x="339851" y="295394"/>
            <a:ext cx="4956870" cy="646331"/>
          </a:xfrm>
          <a:prstGeom prst="rect">
            <a:avLst/>
          </a:prstGeom>
        </p:spPr>
        <p:txBody>
          <a:bodyPr wrap="none">
            <a:spAutoFit/>
          </a:bodyPr>
          <a:lstStyle/>
          <a:p>
            <a:r>
              <a:rPr lang="en-US" sz="3600" dirty="0"/>
              <a:t>Gaussian Mixture Models</a:t>
            </a:r>
          </a:p>
        </p:txBody>
      </p:sp>
      <p:pic>
        <p:nvPicPr>
          <p:cNvPr id="2" name="Picture 1">
            <a:extLst>
              <a:ext uri="{FF2B5EF4-FFF2-40B4-BE49-F238E27FC236}">
                <a16:creationId xmlns:a16="http://schemas.microsoft.com/office/drawing/2014/main" id="{BDBDD9EB-79DD-41E1-A42F-803765C9DD81}"/>
              </a:ext>
            </a:extLst>
          </p:cNvPr>
          <p:cNvPicPr>
            <a:picLocks noChangeAspect="1"/>
          </p:cNvPicPr>
          <p:nvPr/>
        </p:nvPicPr>
        <p:blipFill>
          <a:blip r:embed="rId3"/>
          <a:stretch>
            <a:fillRect/>
          </a:stretch>
        </p:blipFill>
        <p:spPr>
          <a:xfrm>
            <a:off x="7804879" y="2910731"/>
            <a:ext cx="4337154" cy="932819"/>
          </a:xfrm>
          <a:prstGeom prst="rect">
            <a:avLst/>
          </a:prstGeom>
          <a:blipFill>
            <a:blip r:embed="rId4"/>
            <a:tile tx="0" ty="0" sx="100000" sy="100000" flip="none" algn="tl"/>
          </a:blipFill>
          <a:ln>
            <a:solidFill>
              <a:srgbClr val="0070C0"/>
            </a:solidFill>
          </a:ln>
        </p:spPr>
      </p:pic>
      <p:pic>
        <p:nvPicPr>
          <p:cNvPr id="3" name="Picture 2">
            <a:extLst>
              <a:ext uri="{FF2B5EF4-FFF2-40B4-BE49-F238E27FC236}">
                <a16:creationId xmlns:a16="http://schemas.microsoft.com/office/drawing/2014/main" id="{13B3D8D6-F285-47D1-84E3-C499B36F056A}"/>
              </a:ext>
            </a:extLst>
          </p:cNvPr>
          <p:cNvPicPr>
            <a:picLocks noChangeAspect="1"/>
          </p:cNvPicPr>
          <p:nvPr/>
        </p:nvPicPr>
        <p:blipFill>
          <a:blip r:embed="rId5"/>
          <a:stretch>
            <a:fillRect/>
          </a:stretch>
        </p:blipFill>
        <p:spPr>
          <a:xfrm>
            <a:off x="-8308" y="1581150"/>
            <a:ext cx="7608321" cy="3695700"/>
          </a:xfrm>
          <a:prstGeom prst="rect">
            <a:avLst/>
          </a:prstGeom>
          <a:blipFill>
            <a:blip r:embed="rId4"/>
            <a:tile tx="0" ty="0" sx="100000" sy="100000" flip="none" algn="tl"/>
          </a:blipFill>
        </p:spPr>
      </p:pic>
      <p:pic>
        <p:nvPicPr>
          <p:cNvPr id="5" name="Picture 4">
            <a:extLst>
              <a:ext uri="{FF2B5EF4-FFF2-40B4-BE49-F238E27FC236}">
                <a16:creationId xmlns:a16="http://schemas.microsoft.com/office/drawing/2014/main" id="{5468FE64-916E-4CAA-B45E-D67E36ACB2A7}"/>
              </a:ext>
            </a:extLst>
          </p:cNvPr>
          <p:cNvPicPr>
            <a:picLocks noChangeAspect="1"/>
          </p:cNvPicPr>
          <p:nvPr/>
        </p:nvPicPr>
        <p:blipFill>
          <a:blip r:embed="rId6"/>
          <a:stretch>
            <a:fillRect/>
          </a:stretch>
        </p:blipFill>
        <p:spPr>
          <a:xfrm>
            <a:off x="196558" y="5406033"/>
            <a:ext cx="7608321" cy="1571625"/>
          </a:xfrm>
          <a:prstGeom prst="rect">
            <a:avLst/>
          </a:prstGeom>
        </p:spPr>
      </p:pic>
    </p:spTree>
    <p:extLst>
      <p:ext uri="{BB962C8B-B14F-4D97-AF65-F5344CB8AC3E}">
        <p14:creationId xmlns:p14="http://schemas.microsoft.com/office/powerpoint/2010/main" val="2467438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1631053" y="402916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99E07C4-5DCF-DA47-92D2-E94840A7BAAD}"/>
              </a:ext>
            </a:extLst>
          </p:cNvPr>
          <p:cNvSpPr/>
          <p:nvPr/>
        </p:nvSpPr>
        <p:spPr>
          <a:xfrm>
            <a:off x="339851" y="295394"/>
            <a:ext cx="4956870" cy="646331"/>
          </a:xfrm>
          <a:prstGeom prst="rect">
            <a:avLst/>
          </a:prstGeom>
        </p:spPr>
        <p:txBody>
          <a:bodyPr wrap="none">
            <a:spAutoFit/>
          </a:bodyPr>
          <a:lstStyle/>
          <a:p>
            <a:r>
              <a:rPr lang="en-US" sz="3600" dirty="0"/>
              <a:t>Gaussian Mixture Models</a:t>
            </a:r>
          </a:p>
        </p:txBody>
      </p:sp>
      <p:pic>
        <p:nvPicPr>
          <p:cNvPr id="2" name="Picture 1">
            <a:extLst>
              <a:ext uri="{FF2B5EF4-FFF2-40B4-BE49-F238E27FC236}">
                <a16:creationId xmlns:a16="http://schemas.microsoft.com/office/drawing/2014/main" id="{BDBDD9EB-79DD-41E1-A42F-803765C9DD81}"/>
              </a:ext>
            </a:extLst>
          </p:cNvPr>
          <p:cNvPicPr>
            <a:picLocks noChangeAspect="1"/>
          </p:cNvPicPr>
          <p:nvPr/>
        </p:nvPicPr>
        <p:blipFill>
          <a:blip r:embed="rId3"/>
          <a:stretch>
            <a:fillRect/>
          </a:stretch>
        </p:blipFill>
        <p:spPr>
          <a:xfrm>
            <a:off x="7804879" y="2910731"/>
            <a:ext cx="4337154" cy="932819"/>
          </a:xfrm>
          <a:prstGeom prst="rect">
            <a:avLst/>
          </a:prstGeom>
          <a:blipFill>
            <a:blip r:embed="rId4"/>
            <a:tile tx="0" ty="0" sx="100000" sy="100000" flip="none" algn="tl"/>
          </a:blipFill>
          <a:ln>
            <a:solidFill>
              <a:srgbClr val="0070C0"/>
            </a:solidFill>
          </a:ln>
        </p:spPr>
      </p:pic>
      <p:pic>
        <p:nvPicPr>
          <p:cNvPr id="4" name="Picture 3">
            <a:extLst>
              <a:ext uri="{FF2B5EF4-FFF2-40B4-BE49-F238E27FC236}">
                <a16:creationId xmlns:a16="http://schemas.microsoft.com/office/drawing/2014/main" id="{DD6E6616-0136-408F-94B7-D3B0A8BC1303}"/>
              </a:ext>
            </a:extLst>
          </p:cNvPr>
          <p:cNvPicPr>
            <a:picLocks noChangeAspect="1"/>
          </p:cNvPicPr>
          <p:nvPr/>
        </p:nvPicPr>
        <p:blipFill>
          <a:blip r:embed="rId5"/>
          <a:stretch>
            <a:fillRect/>
          </a:stretch>
        </p:blipFill>
        <p:spPr>
          <a:xfrm>
            <a:off x="49967" y="1209922"/>
            <a:ext cx="7295213" cy="3245823"/>
          </a:xfrm>
          <a:prstGeom prst="rect">
            <a:avLst/>
          </a:prstGeom>
        </p:spPr>
      </p:pic>
      <p:pic>
        <p:nvPicPr>
          <p:cNvPr id="10" name="Picture 9">
            <a:extLst>
              <a:ext uri="{FF2B5EF4-FFF2-40B4-BE49-F238E27FC236}">
                <a16:creationId xmlns:a16="http://schemas.microsoft.com/office/drawing/2014/main" id="{272DDB6F-3FDE-4CC2-9B4F-F6346635903D}"/>
              </a:ext>
            </a:extLst>
          </p:cNvPr>
          <p:cNvPicPr>
            <a:picLocks noChangeAspect="1"/>
          </p:cNvPicPr>
          <p:nvPr/>
        </p:nvPicPr>
        <p:blipFill>
          <a:blip r:embed="rId6"/>
          <a:stretch>
            <a:fillRect/>
          </a:stretch>
        </p:blipFill>
        <p:spPr>
          <a:xfrm>
            <a:off x="398421" y="4667250"/>
            <a:ext cx="7893324" cy="2190750"/>
          </a:xfrm>
          <a:prstGeom prst="rect">
            <a:avLst/>
          </a:prstGeom>
        </p:spPr>
      </p:pic>
      <p:sp>
        <p:nvSpPr>
          <p:cNvPr id="11" name="Rectangle 10">
            <a:extLst>
              <a:ext uri="{FF2B5EF4-FFF2-40B4-BE49-F238E27FC236}">
                <a16:creationId xmlns:a16="http://schemas.microsoft.com/office/drawing/2014/main" id="{279BE807-F507-4F94-A624-6B984D2A3244}"/>
              </a:ext>
            </a:extLst>
          </p:cNvPr>
          <p:cNvSpPr/>
          <p:nvPr/>
        </p:nvSpPr>
        <p:spPr>
          <a:xfrm>
            <a:off x="160366" y="4527563"/>
            <a:ext cx="8369434" cy="2241030"/>
          </a:xfrm>
          <a:prstGeom prst="rect">
            <a:avLst/>
          </a:prstGeom>
          <a:blipFill dpi="0" rotWithShape="1">
            <a:blip r:embed="rId4">
              <a:alphaModFix amt="25000"/>
            </a:blip>
            <a:srcRect/>
            <a:tile tx="0" ty="0" sx="100000" sy="100000" flip="none" algn="tl"/>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4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99E07C4-5DCF-DA47-92D2-E94840A7BAAD}"/>
              </a:ext>
            </a:extLst>
          </p:cNvPr>
          <p:cNvSpPr/>
          <p:nvPr/>
        </p:nvSpPr>
        <p:spPr>
          <a:xfrm>
            <a:off x="339851" y="295394"/>
            <a:ext cx="8057142" cy="646331"/>
          </a:xfrm>
          <a:prstGeom prst="rect">
            <a:avLst/>
          </a:prstGeom>
        </p:spPr>
        <p:txBody>
          <a:bodyPr wrap="none">
            <a:spAutoFit/>
          </a:bodyPr>
          <a:lstStyle/>
          <a:p>
            <a:r>
              <a:rPr lang="en-US" sz="3600" dirty="0"/>
              <a:t>Gaussian Mixture Models – The Algorithm</a:t>
            </a:r>
          </a:p>
        </p:txBody>
      </p:sp>
      <p:pic>
        <p:nvPicPr>
          <p:cNvPr id="3" name="Picture 2">
            <a:extLst>
              <a:ext uri="{FF2B5EF4-FFF2-40B4-BE49-F238E27FC236}">
                <a16:creationId xmlns:a16="http://schemas.microsoft.com/office/drawing/2014/main" id="{389E4BA9-4F76-462F-AA0E-336EFA4DD51D}"/>
              </a:ext>
            </a:extLst>
          </p:cNvPr>
          <p:cNvPicPr>
            <a:picLocks noChangeAspect="1"/>
          </p:cNvPicPr>
          <p:nvPr/>
        </p:nvPicPr>
        <p:blipFill>
          <a:blip r:embed="rId3"/>
          <a:stretch>
            <a:fillRect/>
          </a:stretch>
        </p:blipFill>
        <p:spPr>
          <a:xfrm>
            <a:off x="371880" y="1478120"/>
            <a:ext cx="7229475" cy="3848100"/>
          </a:xfrm>
          <a:prstGeom prst="rect">
            <a:avLst/>
          </a:prstGeom>
        </p:spPr>
      </p:pic>
      <p:sp>
        <p:nvSpPr>
          <p:cNvPr id="5" name="TextBox 4">
            <a:extLst>
              <a:ext uri="{FF2B5EF4-FFF2-40B4-BE49-F238E27FC236}">
                <a16:creationId xmlns:a16="http://schemas.microsoft.com/office/drawing/2014/main" id="{B5D3D048-8608-4FBE-BD36-36A8044C1F83}"/>
              </a:ext>
            </a:extLst>
          </p:cNvPr>
          <p:cNvSpPr txBox="1"/>
          <p:nvPr/>
        </p:nvSpPr>
        <p:spPr>
          <a:xfrm>
            <a:off x="8291744" y="2668249"/>
            <a:ext cx="3790328" cy="646331"/>
          </a:xfrm>
          <a:prstGeom prst="rect">
            <a:avLst/>
          </a:prstGeom>
          <a:blipFill dpi="0" rotWithShape="1">
            <a:blip r:embed="rId4"/>
            <a:srcRect/>
            <a:tile tx="0" ty="0" sx="100000" sy="100000" flip="none" algn="tl"/>
          </a:blipFill>
          <a:ln>
            <a:solidFill>
              <a:schemeClr val="tx1">
                <a:lumMod val="85000"/>
                <a:lumOff val="15000"/>
              </a:schemeClr>
            </a:solidFill>
          </a:ln>
        </p:spPr>
        <p:txBody>
          <a:bodyPr wrap="square" rtlCol="0">
            <a:spAutoFit/>
          </a:bodyPr>
          <a:lstStyle/>
          <a:p>
            <a:r>
              <a:rPr lang="en-IN" dirty="0"/>
              <a:t>Lets understand this using a 1-d example</a:t>
            </a:r>
          </a:p>
        </p:txBody>
      </p:sp>
    </p:spTree>
    <p:extLst>
      <p:ext uri="{BB962C8B-B14F-4D97-AF65-F5344CB8AC3E}">
        <p14:creationId xmlns:p14="http://schemas.microsoft.com/office/powerpoint/2010/main" val="210230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id="{209499FE-B2AF-C142-8BA4-64F15F19336B}"/>
              </a:ext>
            </a:extLst>
          </p:cNvPr>
          <p:cNvSpPr/>
          <p:nvPr/>
        </p:nvSpPr>
        <p:spPr>
          <a:xfrm>
            <a:off x="491743" y="386834"/>
            <a:ext cx="3715761" cy="646331"/>
          </a:xfrm>
          <a:prstGeom prst="rect">
            <a:avLst/>
          </a:prstGeom>
        </p:spPr>
        <p:txBody>
          <a:bodyPr wrap="none">
            <a:spAutoFit/>
          </a:bodyPr>
          <a:lstStyle/>
          <a:p>
            <a:r>
              <a:rPr lang="en-US" sz="3600" dirty="0"/>
              <a:t>EM-GMM Example</a:t>
            </a:r>
          </a:p>
        </p:txBody>
      </p:sp>
      <p:pic>
        <p:nvPicPr>
          <p:cNvPr id="4" name="Picture 3">
            <a:extLst>
              <a:ext uri="{FF2B5EF4-FFF2-40B4-BE49-F238E27FC236}">
                <a16:creationId xmlns:a16="http://schemas.microsoft.com/office/drawing/2014/main" id="{E173049A-11D5-408F-B3C8-803E2A3ADF48}"/>
              </a:ext>
            </a:extLst>
          </p:cNvPr>
          <p:cNvPicPr>
            <a:picLocks noChangeAspect="1"/>
          </p:cNvPicPr>
          <p:nvPr/>
        </p:nvPicPr>
        <p:blipFill>
          <a:blip r:embed="rId3"/>
          <a:stretch>
            <a:fillRect/>
          </a:stretch>
        </p:blipFill>
        <p:spPr>
          <a:xfrm>
            <a:off x="371879" y="1386679"/>
            <a:ext cx="8517288" cy="5084479"/>
          </a:xfrm>
          <a:prstGeom prst="rect">
            <a:avLst/>
          </a:prstGeom>
        </p:spPr>
      </p:pic>
    </p:spTree>
    <p:extLst>
      <p:ext uri="{BB962C8B-B14F-4D97-AF65-F5344CB8AC3E}">
        <p14:creationId xmlns:p14="http://schemas.microsoft.com/office/powerpoint/2010/main" val="1663806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id="{209499FE-B2AF-C142-8BA4-64F15F19336B}"/>
              </a:ext>
            </a:extLst>
          </p:cNvPr>
          <p:cNvSpPr/>
          <p:nvPr/>
        </p:nvSpPr>
        <p:spPr>
          <a:xfrm>
            <a:off x="491743" y="386834"/>
            <a:ext cx="3715761" cy="646331"/>
          </a:xfrm>
          <a:prstGeom prst="rect">
            <a:avLst/>
          </a:prstGeom>
        </p:spPr>
        <p:txBody>
          <a:bodyPr wrap="none">
            <a:spAutoFit/>
          </a:bodyPr>
          <a:lstStyle/>
          <a:p>
            <a:r>
              <a:rPr lang="en-US" sz="3600" dirty="0"/>
              <a:t>EM-GMM Example</a:t>
            </a:r>
          </a:p>
        </p:txBody>
      </p:sp>
      <p:pic>
        <p:nvPicPr>
          <p:cNvPr id="2" name="Picture 1">
            <a:extLst>
              <a:ext uri="{FF2B5EF4-FFF2-40B4-BE49-F238E27FC236}">
                <a16:creationId xmlns:a16="http://schemas.microsoft.com/office/drawing/2014/main" id="{EA345040-B607-498E-B0E1-D6F6AB63B598}"/>
              </a:ext>
            </a:extLst>
          </p:cNvPr>
          <p:cNvPicPr>
            <a:picLocks noChangeAspect="1"/>
          </p:cNvPicPr>
          <p:nvPr/>
        </p:nvPicPr>
        <p:blipFill>
          <a:blip r:embed="rId3"/>
          <a:stretch>
            <a:fillRect/>
          </a:stretch>
        </p:blipFill>
        <p:spPr>
          <a:xfrm>
            <a:off x="724992" y="1575373"/>
            <a:ext cx="8060920" cy="5170202"/>
          </a:xfrm>
          <a:prstGeom prst="rect">
            <a:avLst/>
          </a:prstGeom>
        </p:spPr>
      </p:pic>
    </p:spTree>
    <p:extLst>
      <p:ext uri="{BB962C8B-B14F-4D97-AF65-F5344CB8AC3E}">
        <p14:creationId xmlns:p14="http://schemas.microsoft.com/office/powerpoint/2010/main" val="380842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id="{209499FE-B2AF-C142-8BA4-64F15F19336B}"/>
              </a:ext>
            </a:extLst>
          </p:cNvPr>
          <p:cNvSpPr/>
          <p:nvPr/>
        </p:nvSpPr>
        <p:spPr>
          <a:xfrm>
            <a:off x="491743" y="386834"/>
            <a:ext cx="3715761" cy="646331"/>
          </a:xfrm>
          <a:prstGeom prst="rect">
            <a:avLst/>
          </a:prstGeom>
        </p:spPr>
        <p:txBody>
          <a:bodyPr wrap="none">
            <a:spAutoFit/>
          </a:bodyPr>
          <a:lstStyle/>
          <a:p>
            <a:r>
              <a:rPr lang="en-US" sz="3600" dirty="0"/>
              <a:t>EM-GMM Example</a:t>
            </a:r>
          </a:p>
        </p:txBody>
      </p:sp>
      <p:pic>
        <p:nvPicPr>
          <p:cNvPr id="4" name="Picture 3">
            <a:extLst>
              <a:ext uri="{FF2B5EF4-FFF2-40B4-BE49-F238E27FC236}">
                <a16:creationId xmlns:a16="http://schemas.microsoft.com/office/drawing/2014/main" id="{65C8AD3E-BBED-40AA-B8D3-320C168A8491}"/>
              </a:ext>
            </a:extLst>
          </p:cNvPr>
          <p:cNvPicPr>
            <a:picLocks noChangeAspect="1"/>
          </p:cNvPicPr>
          <p:nvPr/>
        </p:nvPicPr>
        <p:blipFill>
          <a:blip r:embed="rId3"/>
          <a:stretch>
            <a:fillRect/>
          </a:stretch>
        </p:blipFill>
        <p:spPr>
          <a:xfrm>
            <a:off x="598882" y="1386680"/>
            <a:ext cx="8300051" cy="5313915"/>
          </a:xfrm>
          <a:prstGeom prst="rect">
            <a:avLst/>
          </a:prstGeom>
        </p:spPr>
      </p:pic>
    </p:spTree>
    <p:extLst>
      <p:ext uri="{BB962C8B-B14F-4D97-AF65-F5344CB8AC3E}">
        <p14:creationId xmlns:p14="http://schemas.microsoft.com/office/powerpoint/2010/main" val="3869272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A87E380B-582A-4F45-B70C-B81AA5AE932D}"/>
              </a:ext>
            </a:extLst>
          </p:cNvPr>
          <p:cNvSpPr/>
          <p:nvPr/>
        </p:nvSpPr>
        <p:spPr>
          <a:xfrm>
            <a:off x="435691" y="466844"/>
            <a:ext cx="2620910" cy="646331"/>
          </a:xfrm>
          <a:prstGeom prst="rect">
            <a:avLst/>
          </a:prstGeom>
        </p:spPr>
        <p:txBody>
          <a:bodyPr wrap="none">
            <a:spAutoFit/>
          </a:bodyPr>
          <a:lstStyle/>
          <a:p>
            <a:r>
              <a:rPr lang="en-GB" sz="3600" dirty="0"/>
              <a:t>D&gt;1 Example</a:t>
            </a:r>
            <a:endParaRPr lang="en-US" sz="3600" dirty="0"/>
          </a:p>
        </p:txBody>
      </p:sp>
      <p:pic>
        <p:nvPicPr>
          <p:cNvPr id="4" name="Picture 3">
            <a:extLst>
              <a:ext uri="{FF2B5EF4-FFF2-40B4-BE49-F238E27FC236}">
                <a16:creationId xmlns:a16="http://schemas.microsoft.com/office/drawing/2014/main" id="{92C6A898-4F84-4592-998D-7AB12F28FF27}"/>
              </a:ext>
            </a:extLst>
          </p:cNvPr>
          <p:cNvPicPr>
            <a:picLocks noChangeAspect="1"/>
          </p:cNvPicPr>
          <p:nvPr/>
        </p:nvPicPr>
        <p:blipFill>
          <a:blip r:embed="rId3"/>
          <a:stretch>
            <a:fillRect/>
          </a:stretch>
        </p:blipFill>
        <p:spPr>
          <a:xfrm>
            <a:off x="177226" y="1440773"/>
            <a:ext cx="9146655" cy="5529645"/>
          </a:xfrm>
          <a:prstGeom prst="rect">
            <a:avLst/>
          </a:prstGeom>
        </p:spPr>
      </p:pic>
    </p:spTree>
    <p:extLst>
      <p:ext uri="{BB962C8B-B14F-4D97-AF65-F5344CB8AC3E}">
        <p14:creationId xmlns:p14="http://schemas.microsoft.com/office/powerpoint/2010/main" val="4171055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87344937-E57D-2C47-A4A8-3E86A90C210D}"/>
              </a:ext>
            </a:extLst>
          </p:cNvPr>
          <p:cNvSpPr/>
          <p:nvPr/>
        </p:nvSpPr>
        <p:spPr>
          <a:xfrm>
            <a:off x="293370" y="236905"/>
            <a:ext cx="6096000" cy="646331"/>
          </a:xfrm>
          <a:prstGeom prst="rect">
            <a:avLst/>
          </a:prstGeom>
        </p:spPr>
        <p:txBody>
          <a:bodyPr>
            <a:spAutoFit/>
          </a:bodyPr>
          <a:lstStyle/>
          <a:p>
            <a:r>
              <a:rPr lang="en-US" sz="3600" dirty="0"/>
              <a:t>Applications</a:t>
            </a:r>
          </a:p>
        </p:txBody>
      </p:sp>
      <p:sp>
        <p:nvSpPr>
          <p:cNvPr id="3" name="Rectangle 2">
            <a:extLst>
              <a:ext uri="{FF2B5EF4-FFF2-40B4-BE49-F238E27FC236}">
                <a16:creationId xmlns:a16="http://schemas.microsoft.com/office/drawing/2014/main" id="{62B1B638-D427-AE48-A1E1-28ED7DEC42BA}"/>
              </a:ext>
            </a:extLst>
          </p:cNvPr>
          <p:cNvSpPr/>
          <p:nvPr/>
        </p:nvSpPr>
        <p:spPr>
          <a:xfrm>
            <a:off x="567690" y="1684496"/>
            <a:ext cx="6096000" cy="2677656"/>
          </a:xfrm>
          <a:prstGeom prst="rect">
            <a:avLst/>
          </a:prstGeom>
        </p:spPr>
        <p:txBody>
          <a:bodyPr>
            <a:spAutoFit/>
          </a:bodyPr>
          <a:lstStyle/>
          <a:p>
            <a:r>
              <a:rPr lang="en-US" sz="2400" dirty="0"/>
              <a:t>Estimating parameters of a Gaussian Mixture model.</a:t>
            </a:r>
          </a:p>
          <a:p>
            <a:endParaRPr lang="en-US" sz="2400" dirty="0"/>
          </a:p>
          <a:p>
            <a:r>
              <a:rPr lang="en-US" sz="2400" dirty="0"/>
              <a:t>Baum Welch Algorithm in Hidden Markov Models.</a:t>
            </a:r>
          </a:p>
          <a:p>
            <a:endParaRPr lang="en-US" sz="2400" dirty="0"/>
          </a:p>
          <a:p>
            <a:r>
              <a:rPr lang="en-US" sz="2400" dirty="0"/>
              <a:t>Clustering.</a:t>
            </a:r>
          </a:p>
        </p:txBody>
      </p:sp>
    </p:spTree>
    <p:extLst>
      <p:ext uri="{BB962C8B-B14F-4D97-AF65-F5344CB8AC3E}">
        <p14:creationId xmlns:p14="http://schemas.microsoft.com/office/powerpoint/2010/main" val="350356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249144"/>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 K S</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2AC1A6C-10C2-4695-9224-09DA1B0D5932}"/>
              </a:ext>
            </a:extLst>
          </p:cNvPr>
          <p:cNvSpPr/>
          <p:nvPr/>
        </p:nvSpPr>
        <p:spPr>
          <a:xfrm>
            <a:off x="4287946" y="3646749"/>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 &amp; Engineering</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ADD599C-3DA0-4168-B5D7-CBDB66079CEF}"/>
              </a:ext>
            </a:extLst>
          </p:cNvPr>
          <p:cNvSpPr/>
          <p:nvPr/>
        </p:nvSpPr>
        <p:spPr>
          <a:xfrm>
            <a:off x="4300315" y="4049738"/>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srinivasks@pes.edu</a:t>
            </a:r>
            <a:endParaRPr lang="en-IN" sz="2400" b="1"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a16="http://schemas.microsoft.com/office/drawing/2014/main"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rgbClr val="DFA267"/>
                </a:solidFill>
                <a:latin typeface="Times New Roman" panose="02020603050405020304" pitchFamily="18" charset="0"/>
                <a:cs typeface="Times New Roman" panose="02020603050405020304" pitchFamily="18" charset="0"/>
              </a:rPr>
              <a:t>T</a:t>
            </a:r>
            <a:r>
              <a:rPr lang="en-IN" sz="3000" b="1" dirty="0">
                <a:solidFill>
                  <a:srgbClr val="DFA267"/>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100666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832790C7-2EA0-F14D-BD56-7A1EEF1F0D3F}"/>
              </a:ext>
            </a:extLst>
          </p:cNvPr>
          <p:cNvSpPr/>
          <p:nvPr/>
        </p:nvSpPr>
        <p:spPr>
          <a:xfrm>
            <a:off x="313243" y="329684"/>
            <a:ext cx="3570657" cy="461665"/>
          </a:xfrm>
          <a:prstGeom prst="rect">
            <a:avLst/>
          </a:prstGeom>
        </p:spPr>
        <p:txBody>
          <a:bodyPr wrap="none">
            <a:spAutoFit/>
          </a:bodyPr>
          <a:lstStyle/>
          <a:p>
            <a:r>
              <a:rPr lang="en-IN" sz="2400" b="1" dirty="0">
                <a:solidFill>
                  <a:srgbClr val="0070C0"/>
                </a:solidFill>
                <a:cs typeface="Times New Roman" panose="02020603050405020304" pitchFamily="18" charset="0"/>
              </a:rPr>
              <a:t>Expectation Maximization </a:t>
            </a:r>
            <a:endParaRPr lang="en-US" sz="2400" dirty="0">
              <a:solidFill>
                <a:srgbClr val="0070C0"/>
              </a:solidFill>
            </a:endParaRPr>
          </a:p>
        </p:txBody>
      </p:sp>
      <p:sp>
        <p:nvSpPr>
          <p:cNvPr id="3" name="TextBox 2">
            <a:extLst>
              <a:ext uri="{FF2B5EF4-FFF2-40B4-BE49-F238E27FC236}">
                <a16:creationId xmlns:a16="http://schemas.microsoft.com/office/drawing/2014/main" id="{33EE695D-FE4E-8844-9859-6AD76EE165BD}"/>
              </a:ext>
            </a:extLst>
          </p:cNvPr>
          <p:cNvSpPr txBox="1"/>
          <p:nvPr/>
        </p:nvSpPr>
        <p:spPr>
          <a:xfrm>
            <a:off x="160021" y="1360170"/>
            <a:ext cx="8481060" cy="5632311"/>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Maximum likelihood estimation is an approach to </a:t>
            </a:r>
            <a:r>
              <a:rPr lang="en-US" b="1" dirty="0"/>
              <a:t>density estimation </a:t>
            </a:r>
            <a:r>
              <a:rPr lang="en-US" dirty="0"/>
              <a:t>for a dataset by </a:t>
            </a:r>
            <a:r>
              <a:rPr lang="en-US" b="1" dirty="0"/>
              <a:t>searching across probability distributions </a:t>
            </a:r>
            <a:r>
              <a:rPr lang="en-US" dirty="0"/>
              <a:t>and their </a:t>
            </a:r>
            <a:r>
              <a:rPr lang="en-US" b="1" dirty="0">
                <a:effectLst>
                  <a:outerShdw blurRad="38100" dist="38100" dir="2700000" algn="tl">
                    <a:srgbClr val="000000">
                      <a:alpha val="43137"/>
                    </a:srgbClr>
                  </a:outerShdw>
                </a:effectLst>
              </a:rPr>
              <a:t>parameters</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It is a general and effective approach that underlies many machine learning algorithms, although it </a:t>
            </a:r>
            <a:r>
              <a:rPr lang="en-US" b="1" dirty="0"/>
              <a:t>requires that the training dataset is complete</a:t>
            </a:r>
            <a:r>
              <a:rPr lang="en-US" dirty="0"/>
              <a:t>, e.g. all relevant </a:t>
            </a:r>
            <a:r>
              <a:rPr lang="en-US" b="1" dirty="0"/>
              <a:t>interacting random variables are present</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Maximum likelihood becomes </a:t>
            </a:r>
            <a:r>
              <a:rPr lang="en-US" b="1" dirty="0"/>
              <a:t>intractable</a:t>
            </a:r>
            <a:r>
              <a:rPr lang="en-US" dirty="0"/>
              <a:t> if there are variables that interact with those in the dataset but were </a:t>
            </a:r>
            <a:r>
              <a:rPr lang="en-US" b="1" dirty="0"/>
              <a:t>hidden or not observed</a:t>
            </a:r>
            <a:r>
              <a:rPr lang="en-US" dirty="0"/>
              <a:t>, so-called latent variables.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The expectation-maximization algorithm </a:t>
            </a:r>
            <a:r>
              <a:rPr lang="en-US" dirty="0"/>
              <a:t>is an approach for performing </a:t>
            </a:r>
            <a:r>
              <a:rPr lang="en-US" b="1" dirty="0"/>
              <a:t>maximum likelihood estimation in the presence of latent variables</a:t>
            </a:r>
          </a:p>
          <a:p>
            <a:pPr marL="285750" indent="-285750" fontAlgn="base">
              <a:buFont typeface="Arial" panose="020B0604020202020204" pitchFamily="34" charset="0"/>
              <a:buChar char="•"/>
            </a:pPr>
            <a:endParaRPr lang="en-US" b="1" dirty="0"/>
          </a:p>
          <a:p>
            <a:pPr fontAlgn="base"/>
            <a:r>
              <a:rPr lang="en-US" dirty="0"/>
              <a:t>It does this by f</a:t>
            </a:r>
          </a:p>
          <a:p>
            <a:pPr lvl="1" fontAlgn="base"/>
            <a:r>
              <a:rPr lang="en-US" dirty="0"/>
              <a:t>estimating the values for the latent variables, (E)</a:t>
            </a:r>
          </a:p>
          <a:p>
            <a:pPr lvl="1" fontAlgn="base"/>
            <a:r>
              <a:rPr lang="en-US" dirty="0"/>
              <a:t>then optimizing the model(M), </a:t>
            </a:r>
          </a:p>
          <a:p>
            <a:pPr fontAlgn="base"/>
            <a:r>
              <a:rPr lang="en-US" dirty="0"/>
              <a:t>then repeating these two steps until convergence.</a:t>
            </a:r>
            <a:endParaRPr lang="en-IN" b="1" dirty="0"/>
          </a:p>
          <a:p>
            <a:pPr marL="285750" indent="-285750" fontAlgn="base">
              <a:buFont typeface="Arial" panose="020B0604020202020204" pitchFamily="34" charset="0"/>
              <a:buChar char="•"/>
            </a:pPr>
            <a:endParaRPr lang="en-IN" dirty="0"/>
          </a:p>
          <a:p>
            <a:br>
              <a:rPr lang="en-IN" dirty="0"/>
            </a:br>
            <a:endParaRPr lang="en-US" dirty="0"/>
          </a:p>
        </p:txBody>
      </p:sp>
      <p:sp>
        <p:nvSpPr>
          <p:cNvPr id="5" name="Rectangle 4">
            <a:extLst>
              <a:ext uri="{FF2B5EF4-FFF2-40B4-BE49-F238E27FC236}">
                <a16:creationId xmlns:a16="http://schemas.microsoft.com/office/drawing/2014/main" id="{FCC8AE3A-4961-4261-A790-0A725D86D406}"/>
              </a:ext>
            </a:extLst>
          </p:cNvPr>
          <p:cNvSpPr/>
          <p:nvPr/>
        </p:nvSpPr>
        <p:spPr>
          <a:xfrm>
            <a:off x="198783" y="4850296"/>
            <a:ext cx="7951304" cy="1444483"/>
          </a:xfrm>
          <a:prstGeom prst="rect">
            <a:avLst/>
          </a:prstGeom>
          <a:blipFill dpi="0" rotWithShape="1">
            <a:blip r:embed="rId3">
              <a:alphaModFix amt="1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59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anim calcmode="lin" valueType="num">
                                      <p:cBhvr>
                                        <p:cTn id="3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anim calcmode="lin" valueType="num">
                                      <p:cBhvr>
                                        <p:cTn id="3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anim calcmode="lin" valueType="num">
                                      <p:cBhvr>
                                        <p:cTn id="4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832790C7-2EA0-F14D-BD56-7A1EEF1F0D3F}"/>
              </a:ext>
            </a:extLst>
          </p:cNvPr>
          <p:cNvSpPr/>
          <p:nvPr/>
        </p:nvSpPr>
        <p:spPr>
          <a:xfrm>
            <a:off x="313243" y="329684"/>
            <a:ext cx="4143570" cy="461665"/>
          </a:xfrm>
          <a:prstGeom prst="rect">
            <a:avLst/>
          </a:prstGeom>
        </p:spPr>
        <p:txBody>
          <a:bodyPr wrap="none">
            <a:spAutoFit/>
          </a:bodyPr>
          <a:lstStyle/>
          <a:p>
            <a:r>
              <a:rPr lang="en-IN" sz="2400" b="1" dirty="0">
                <a:solidFill>
                  <a:srgbClr val="0070C0"/>
                </a:solidFill>
                <a:cs typeface="Times New Roman" panose="02020603050405020304" pitchFamily="18" charset="0"/>
              </a:rPr>
              <a:t>Unsupervised Learning and EM</a:t>
            </a:r>
            <a:endParaRPr lang="en-US" sz="2400" dirty="0">
              <a:solidFill>
                <a:srgbClr val="0070C0"/>
              </a:solidFill>
            </a:endParaRPr>
          </a:p>
        </p:txBody>
      </p:sp>
      <p:sp>
        <p:nvSpPr>
          <p:cNvPr id="3" name="TextBox 2">
            <a:extLst>
              <a:ext uri="{FF2B5EF4-FFF2-40B4-BE49-F238E27FC236}">
                <a16:creationId xmlns:a16="http://schemas.microsoft.com/office/drawing/2014/main" id="{33EE695D-FE4E-8844-9859-6AD76EE165BD}"/>
              </a:ext>
            </a:extLst>
          </p:cNvPr>
          <p:cNvSpPr txBox="1"/>
          <p:nvPr/>
        </p:nvSpPr>
        <p:spPr>
          <a:xfrm>
            <a:off x="160021" y="1360170"/>
            <a:ext cx="8481060" cy="507831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t>A central application of unsupervised learning is in the field of </a:t>
            </a:r>
            <a:r>
              <a:rPr lang="en-US" sz="2400" dirty="0">
                <a:hlinkClick r:id="rId3" tooltip="Density estimation">
                  <a:extLst>
                    <a:ext uri="{A12FA001-AC4F-418D-AE19-62706E023703}">
                      <ahyp:hlinkClr xmlns:ahyp="http://schemas.microsoft.com/office/drawing/2018/hyperlinkcolor" val="tx"/>
                    </a:ext>
                  </a:extLst>
                </a:hlinkClick>
              </a:rPr>
              <a:t>density estimation</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sz="2400" dirty="0"/>
              <a:t>We will cover unsupervised learning in Unit 4 some 8 hours from now – but lets understand one of the simplest unsupervised learning algorithm to set the context for expectation maximization</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K-Means clustering</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sz="2400" b="1" dirty="0"/>
          </a:p>
          <a:p>
            <a:br>
              <a:rPr lang="en-IN" dirty="0"/>
            </a:br>
            <a:endParaRPr lang="en-US" dirty="0"/>
          </a:p>
        </p:txBody>
      </p:sp>
      <p:sp>
        <p:nvSpPr>
          <p:cNvPr id="5" name="Rectangle 4">
            <a:extLst>
              <a:ext uri="{FF2B5EF4-FFF2-40B4-BE49-F238E27FC236}">
                <a16:creationId xmlns:a16="http://schemas.microsoft.com/office/drawing/2014/main" id="{FCC8AE3A-4961-4261-A790-0A725D86D406}"/>
              </a:ext>
            </a:extLst>
          </p:cNvPr>
          <p:cNvSpPr/>
          <p:nvPr/>
        </p:nvSpPr>
        <p:spPr>
          <a:xfrm>
            <a:off x="424899" y="2128258"/>
            <a:ext cx="7951304" cy="715620"/>
          </a:xfrm>
          <a:prstGeom prst="rect">
            <a:avLst/>
          </a:prstGeom>
          <a:blipFill dpi="0" rotWithShape="1">
            <a:blip r:embed="rId4">
              <a:alphaModFix amt="1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close up of text on a white background&#10;&#10;Description automatically generated">
            <a:extLst>
              <a:ext uri="{FF2B5EF4-FFF2-40B4-BE49-F238E27FC236}">
                <a16:creationId xmlns:a16="http://schemas.microsoft.com/office/drawing/2014/main" id="{CC589AF8-350A-47D9-8605-C866D06FFB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6489" y="1895086"/>
            <a:ext cx="3333750" cy="1781175"/>
          </a:xfrm>
          <a:prstGeom prst="rect">
            <a:avLst/>
          </a:prstGeom>
        </p:spPr>
      </p:pic>
      <p:pic>
        <p:nvPicPr>
          <p:cNvPr id="17" name="Picture 16">
            <a:extLst>
              <a:ext uri="{FF2B5EF4-FFF2-40B4-BE49-F238E27FC236}">
                <a16:creationId xmlns:a16="http://schemas.microsoft.com/office/drawing/2014/main" id="{111535B5-2DB2-4868-B9ED-90D82EAD6EAB}"/>
              </a:ext>
            </a:extLst>
          </p:cNvPr>
          <p:cNvPicPr>
            <a:picLocks noChangeAspect="1"/>
          </p:cNvPicPr>
          <p:nvPr/>
        </p:nvPicPr>
        <p:blipFill>
          <a:blip r:embed="rId6"/>
          <a:stretch>
            <a:fillRect/>
          </a:stretch>
        </p:blipFill>
        <p:spPr>
          <a:xfrm>
            <a:off x="875130" y="2169321"/>
            <a:ext cx="7050842" cy="674557"/>
          </a:xfrm>
          <a:prstGeom prst="rect">
            <a:avLst/>
          </a:prstGeom>
        </p:spPr>
      </p:pic>
    </p:spTree>
    <p:extLst>
      <p:ext uri="{BB962C8B-B14F-4D97-AF65-F5344CB8AC3E}">
        <p14:creationId xmlns:p14="http://schemas.microsoft.com/office/powerpoint/2010/main" val="33590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832790C7-2EA0-F14D-BD56-7A1EEF1F0D3F}"/>
              </a:ext>
            </a:extLst>
          </p:cNvPr>
          <p:cNvSpPr/>
          <p:nvPr/>
        </p:nvSpPr>
        <p:spPr>
          <a:xfrm>
            <a:off x="313243" y="329684"/>
            <a:ext cx="2660472" cy="461665"/>
          </a:xfrm>
          <a:prstGeom prst="rect">
            <a:avLst/>
          </a:prstGeom>
        </p:spPr>
        <p:txBody>
          <a:bodyPr wrap="none">
            <a:spAutoFit/>
          </a:bodyPr>
          <a:lstStyle/>
          <a:p>
            <a:r>
              <a:rPr lang="en-IN" sz="2400" b="1" dirty="0">
                <a:solidFill>
                  <a:srgbClr val="0070C0"/>
                </a:solidFill>
                <a:cs typeface="Times New Roman" panose="02020603050405020304" pitchFamily="18" charset="0"/>
              </a:rPr>
              <a:t>K-Means Clustering</a:t>
            </a:r>
            <a:endParaRPr lang="en-US" sz="2400" dirty="0">
              <a:solidFill>
                <a:srgbClr val="0070C0"/>
              </a:solidFill>
            </a:endParaRPr>
          </a:p>
        </p:txBody>
      </p:sp>
      <p:sp>
        <p:nvSpPr>
          <p:cNvPr id="4" name="Rectangle 3">
            <a:extLst>
              <a:ext uri="{FF2B5EF4-FFF2-40B4-BE49-F238E27FC236}">
                <a16:creationId xmlns:a16="http://schemas.microsoft.com/office/drawing/2014/main" id="{377308D0-175F-174E-B6D7-D8BB924A85B4}"/>
              </a:ext>
            </a:extLst>
          </p:cNvPr>
          <p:cNvSpPr/>
          <p:nvPr/>
        </p:nvSpPr>
        <p:spPr>
          <a:xfrm>
            <a:off x="407670" y="1835765"/>
            <a:ext cx="9111084" cy="3046988"/>
          </a:xfrm>
          <a:prstGeom prst="rect">
            <a:avLst/>
          </a:prstGeom>
        </p:spPr>
        <p:txBody>
          <a:bodyPr wrap="square">
            <a:spAutoFit/>
          </a:bodyPr>
          <a:lstStyle/>
          <a:p>
            <a:pPr marL="342900" indent="-342900">
              <a:buFont typeface="Arial" panose="020B0604020202020204" pitchFamily="34" charset="0"/>
              <a:buChar char="•"/>
            </a:pPr>
            <a:r>
              <a:rPr lang="en-US" sz="2400" i="1" dirty="0"/>
              <a:t>K</a:t>
            </a:r>
            <a:r>
              <a:rPr lang="en-US" sz="2400" dirty="0"/>
              <a:t>-means clustering is a simple and elegant approach for partitioning a data set into </a:t>
            </a:r>
            <a:r>
              <a:rPr lang="en-US" sz="2400" i="1" dirty="0"/>
              <a:t>K </a:t>
            </a:r>
            <a:r>
              <a:rPr lang="en-US" sz="2400" b="1" dirty="0"/>
              <a:t>distinct, non-overlapping clusters</a:t>
            </a:r>
            <a:r>
              <a:rPr lang="en-US" dirty="0"/>
              <a:t>.</a:t>
            </a:r>
          </a:p>
          <a:p>
            <a:pPr marL="342900" indent="-342900">
              <a:buFont typeface="Arial" panose="020B0604020202020204" pitchFamily="34" charset="0"/>
              <a:buChar char="•"/>
            </a:pPr>
            <a:r>
              <a:rPr lang="en-IN" sz="2400" dirty="0">
                <a:solidFill>
                  <a:srgbClr val="131413"/>
                </a:solidFill>
                <a:latin typeface="QlkvdfBdjqsmMdgnmdVdqtynCMR10"/>
              </a:rPr>
              <a:t>To perform </a:t>
            </a:r>
            <a:r>
              <a:rPr lang="en-IN" sz="2400" i="1" dirty="0">
                <a:solidFill>
                  <a:srgbClr val="131413"/>
                </a:solidFill>
                <a:latin typeface="JrphhsFymrbsWlckhxKstgqtCMMI10"/>
              </a:rPr>
              <a:t>K</a:t>
            </a:r>
            <a:r>
              <a:rPr lang="en-IN" sz="2400" dirty="0">
                <a:solidFill>
                  <a:srgbClr val="131413"/>
                </a:solidFill>
                <a:latin typeface="QlkvdfBdjqsmMdgnmdVdqtynCMR10"/>
              </a:rPr>
              <a:t>-means </a:t>
            </a:r>
            <a:r>
              <a:rPr lang="en-US" sz="2400" dirty="0">
                <a:solidFill>
                  <a:srgbClr val="131413"/>
                </a:solidFill>
                <a:latin typeface="QlkvdfBdjqsmMdgnmdVdqtynCMR10"/>
              </a:rPr>
              <a:t>clustering, we must first specify the desired number of clusters </a:t>
            </a:r>
            <a:r>
              <a:rPr lang="en-US" sz="2400" i="1" dirty="0">
                <a:solidFill>
                  <a:srgbClr val="131413"/>
                </a:solidFill>
                <a:latin typeface="JrphhsFymrbsWlckhxKstgqtCMMI10"/>
              </a:rPr>
              <a:t>K</a:t>
            </a:r>
          </a:p>
          <a:p>
            <a:pPr marL="342900" indent="-342900">
              <a:buFont typeface="Arial" panose="020B0604020202020204" pitchFamily="34" charset="0"/>
              <a:buChar char="•"/>
            </a:pPr>
            <a:r>
              <a:rPr lang="en-US" sz="2400" i="1" dirty="0">
                <a:solidFill>
                  <a:srgbClr val="131413"/>
                </a:solidFill>
                <a:latin typeface="JrphhsFymrbsWlckhxKstgqtCMMI10"/>
              </a:rPr>
              <a:t>K</a:t>
            </a:r>
            <a:r>
              <a:rPr lang="en-US" sz="2400" dirty="0">
                <a:solidFill>
                  <a:srgbClr val="131413"/>
                </a:solidFill>
                <a:latin typeface="QlkvdfBdjqsmMdgnmdVdqtynCMR10"/>
              </a:rPr>
              <a:t>-means algorithm will assign each observation to exactly one of the </a:t>
            </a:r>
            <a:r>
              <a:rPr lang="en-US" sz="2400" i="1" dirty="0">
                <a:solidFill>
                  <a:srgbClr val="131413"/>
                </a:solidFill>
                <a:latin typeface="JrphhsFymrbsWlckhxKstgqtCMMI10"/>
              </a:rPr>
              <a:t>K </a:t>
            </a:r>
            <a:r>
              <a:rPr lang="en-IN" sz="2400" dirty="0">
                <a:solidFill>
                  <a:srgbClr val="131413"/>
                </a:solidFill>
                <a:latin typeface="QlkvdfBdjqsmMdgnmdVdqtynCMR10"/>
              </a:rPr>
              <a:t>clusters</a:t>
            </a:r>
            <a:endParaRPr lang="en-US" sz="2400" dirty="0"/>
          </a:p>
          <a:p>
            <a:pPr marL="342900" indent="-342900">
              <a:buFont typeface="Arial" panose="020B0604020202020204" pitchFamily="34" charset="0"/>
              <a:buChar char="•"/>
            </a:pPr>
            <a:endParaRPr lang="en-US" sz="2400" dirty="0"/>
          </a:p>
          <a:p>
            <a:endParaRPr lang="en-US" sz="2400" dirty="0"/>
          </a:p>
        </p:txBody>
      </p:sp>
      <p:pic>
        <p:nvPicPr>
          <p:cNvPr id="3" name="Picture 2">
            <a:extLst>
              <a:ext uri="{FF2B5EF4-FFF2-40B4-BE49-F238E27FC236}">
                <a16:creationId xmlns:a16="http://schemas.microsoft.com/office/drawing/2014/main" id="{C1AFD175-33AD-4DED-93CC-987449EB62A5}"/>
              </a:ext>
            </a:extLst>
          </p:cNvPr>
          <p:cNvPicPr>
            <a:picLocks noChangeAspect="1"/>
          </p:cNvPicPr>
          <p:nvPr/>
        </p:nvPicPr>
        <p:blipFill>
          <a:blip r:embed="rId3"/>
          <a:stretch>
            <a:fillRect/>
          </a:stretch>
        </p:blipFill>
        <p:spPr>
          <a:xfrm>
            <a:off x="2262419" y="3747541"/>
            <a:ext cx="6029325" cy="2902314"/>
          </a:xfrm>
          <a:prstGeom prst="rect">
            <a:avLst/>
          </a:prstGeom>
          <a:blipFill dpi="0" rotWithShape="1">
            <a:blip r:embed="rId4">
              <a:alphaModFix amt="25000"/>
            </a:blip>
            <a:srcRect/>
            <a:tile tx="0" ty="0" sx="100000" sy="100000" flip="none" algn="tl"/>
          </a:blipFill>
          <a:ln>
            <a:solidFill>
              <a:schemeClr val="accent1">
                <a:shade val="50000"/>
              </a:schemeClr>
            </a:solidFill>
          </a:ln>
        </p:spPr>
      </p:pic>
      <p:pic>
        <p:nvPicPr>
          <p:cNvPr id="7" name="Picture 6" descr="A screenshot of a social media post&#10;&#10;Description automatically generated">
            <a:extLst>
              <a:ext uri="{FF2B5EF4-FFF2-40B4-BE49-F238E27FC236}">
                <a16:creationId xmlns:a16="http://schemas.microsoft.com/office/drawing/2014/main" id="{260B20D3-25F9-40B3-BFA1-E9113CA236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0906" y="1868853"/>
            <a:ext cx="2901094" cy="2381250"/>
          </a:xfrm>
          <a:prstGeom prst="rect">
            <a:avLst/>
          </a:prstGeom>
        </p:spPr>
      </p:pic>
    </p:spTree>
    <p:extLst>
      <p:ext uri="{BB962C8B-B14F-4D97-AF65-F5344CB8AC3E}">
        <p14:creationId xmlns:p14="http://schemas.microsoft.com/office/powerpoint/2010/main" val="1418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id="{832790C7-2EA0-F14D-BD56-7A1EEF1F0D3F}"/>
              </a:ext>
            </a:extLst>
          </p:cNvPr>
          <p:cNvSpPr/>
          <p:nvPr/>
        </p:nvSpPr>
        <p:spPr>
          <a:xfrm>
            <a:off x="313243" y="329684"/>
            <a:ext cx="2660472" cy="461665"/>
          </a:xfrm>
          <a:prstGeom prst="rect">
            <a:avLst/>
          </a:prstGeom>
        </p:spPr>
        <p:txBody>
          <a:bodyPr wrap="none">
            <a:spAutoFit/>
          </a:bodyPr>
          <a:lstStyle/>
          <a:p>
            <a:r>
              <a:rPr lang="en-IN" sz="2400" b="1" dirty="0">
                <a:solidFill>
                  <a:srgbClr val="0070C0"/>
                </a:solidFill>
                <a:cs typeface="Times New Roman" panose="02020603050405020304" pitchFamily="18" charset="0"/>
              </a:rPr>
              <a:t>K-Means Clustering</a:t>
            </a:r>
            <a:endParaRPr lang="en-US" sz="2400" dirty="0">
              <a:solidFill>
                <a:srgbClr val="0070C0"/>
              </a:solidFill>
            </a:endParaRPr>
          </a:p>
        </p:txBody>
      </p:sp>
      <p:sp>
        <p:nvSpPr>
          <p:cNvPr id="3" name="Rectangle 2">
            <a:extLst>
              <a:ext uri="{FF2B5EF4-FFF2-40B4-BE49-F238E27FC236}">
                <a16:creationId xmlns:a16="http://schemas.microsoft.com/office/drawing/2014/main" id="{02170E60-7128-4361-AA36-A90793F5DD01}"/>
              </a:ext>
            </a:extLst>
          </p:cNvPr>
          <p:cNvSpPr/>
          <p:nvPr/>
        </p:nvSpPr>
        <p:spPr>
          <a:xfrm>
            <a:off x="313242" y="1753131"/>
            <a:ext cx="9220502" cy="3785652"/>
          </a:xfrm>
          <a:prstGeom prst="rect">
            <a:avLst/>
          </a:prstGeom>
        </p:spPr>
        <p:txBody>
          <a:bodyPr wrap="square">
            <a:spAutoFit/>
          </a:bodyPr>
          <a:lstStyle/>
          <a:p>
            <a:r>
              <a:rPr lang="en-US" sz="2400" dirty="0"/>
              <a:t>Let C1, . . ., CK  denote sets containing the indices of the observations in each cluster</a:t>
            </a:r>
          </a:p>
          <a:p>
            <a:endParaRPr lang="en-US" sz="2400" dirty="0"/>
          </a:p>
          <a:p>
            <a:r>
              <a:rPr lang="en-US" sz="2400" dirty="0"/>
              <a:t>They must satisfy 2 properties</a:t>
            </a:r>
          </a:p>
          <a:p>
            <a:endParaRPr lang="en-US" sz="2400" dirty="0"/>
          </a:p>
          <a:p>
            <a:r>
              <a:rPr lang="en-US" sz="2400" dirty="0"/>
              <a:t>1. C1 ∪ C2 ∪ . . . ∪ CK = {1, . . ., n}. In other words, each observation</a:t>
            </a:r>
          </a:p>
          <a:p>
            <a:r>
              <a:rPr lang="en-US" sz="2400" dirty="0"/>
              <a:t>belongs to at least one of the K clusters.</a:t>
            </a:r>
          </a:p>
          <a:p>
            <a:r>
              <a:rPr lang="en-US" sz="2400" dirty="0"/>
              <a:t>2. Ck ∩ Ck’ = ∅ for all k = k’. In other words, the clusters are nonoverlapping: no observation belongs to more than one cluster.</a:t>
            </a:r>
          </a:p>
          <a:p>
            <a:endParaRPr lang="en-IN" sz="2400" dirty="0"/>
          </a:p>
        </p:txBody>
      </p:sp>
    </p:spTree>
    <p:extLst>
      <p:ext uri="{BB962C8B-B14F-4D97-AF65-F5344CB8AC3E}">
        <p14:creationId xmlns:p14="http://schemas.microsoft.com/office/powerpoint/2010/main" val="28539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id="{51A25E3A-BDE3-9145-B36A-021E827B16C9}"/>
              </a:ext>
            </a:extLst>
          </p:cNvPr>
          <p:cNvSpPr/>
          <p:nvPr/>
        </p:nvSpPr>
        <p:spPr>
          <a:xfrm>
            <a:off x="278952" y="1363820"/>
            <a:ext cx="8535263" cy="6093976"/>
          </a:xfrm>
          <a:prstGeom prst="rect">
            <a:avLst/>
          </a:prstGeom>
        </p:spPr>
        <p:txBody>
          <a:bodyPr wrap="square">
            <a:spAutoFit/>
          </a:bodyPr>
          <a:lstStyle/>
          <a:p>
            <a:pPr marL="285750" indent="-285750">
              <a:buFont typeface="Arial" panose="020B0604020202020204" pitchFamily="34" charset="0"/>
              <a:buChar char="•"/>
            </a:pPr>
            <a:r>
              <a:rPr lang="en-IN" dirty="0"/>
              <a:t>The </a:t>
            </a:r>
            <a:r>
              <a:rPr lang="en-US" dirty="0"/>
              <a:t>idea behind </a:t>
            </a:r>
            <a:r>
              <a:rPr lang="en-US" i="1" dirty="0"/>
              <a:t>K</a:t>
            </a:r>
            <a:r>
              <a:rPr lang="en-US" dirty="0"/>
              <a:t>-means clustering is that a </a:t>
            </a:r>
            <a:r>
              <a:rPr lang="en-US" i="1" dirty="0"/>
              <a:t>good </a:t>
            </a:r>
            <a:r>
              <a:rPr lang="en-US" dirty="0"/>
              <a:t>clustering is one for which the </a:t>
            </a:r>
            <a:r>
              <a:rPr lang="en-US" i="1" dirty="0"/>
              <a:t>within-cluster variation </a:t>
            </a:r>
            <a:r>
              <a:rPr lang="en-US" dirty="0"/>
              <a:t>is as small as possible.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within-cluster variation </a:t>
            </a:r>
            <a:r>
              <a:rPr lang="en-US" dirty="0"/>
              <a:t>for cluster </a:t>
            </a:r>
            <a:r>
              <a:rPr lang="en-US" i="1" dirty="0"/>
              <a:t>Ck </a:t>
            </a:r>
            <a:r>
              <a:rPr lang="en-US" dirty="0"/>
              <a:t>is a measure </a:t>
            </a:r>
            <a:r>
              <a:rPr lang="en-US" i="1" dirty="0"/>
              <a:t>W</a:t>
            </a:r>
            <a:r>
              <a:rPr lang="en-US" dirty="0"/>
              <a:t>(</a:t>
            </a:r>
            <a:r>
              <a:rPr lang="en-US" i="1" dirty="0"/>
              <a:t>Ck</a:t>
            </a:r>
            <a:r>
              <a:rPr lang="en-US" dirty="0"/>
              <a:t>) of the amount by which the observations within a cluster differ from each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words, this formula says that we want to partition the observations into </a:t>
            </a:r>
            <a:r>
              <a:rPr lang="en-US" i="1" dirty="0"/>
              <a:t>K </a:t>
            </a:r>
            <a:r>
              <a:rPr lang="en-US" dirty="0"/>
              <a:t>clusters such that the total within-cluster variation, summed over all </a:t>
            </a:r>
            <a:r>
              <a:rPr lang="en-US" i="1" dirty="0"/>
              <a:t>K </a:t>
            </a:r>
            <a:r>
              <a:rPr lang="en-US" dirty="0"/>
              <a:t>clusters, is as small as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intra-cluster distance is measured using the Euclidian distance between pair wise instances in the cluster</a:t>
            </a:r>
          </a:p>
          <a:p>
            <a:endParaRPr lang="en-US" dirty="0"/>
          </a:p>
          <a:p>
            <a:endParaRPr lang="en-US" dirty="0"/>
          </a:p>
          <a:p>
            <a:endParaRPr lang="en-US" dirty="0"/>
          </a:p>
          <a:p>
            <a:endParaRPr lang="en-US" sz="2400" dirty="0"/>
          </a:p>
          <a:p>
            <a:endParaRPr lang="en-US" sz="2400" dirty="0"/>
          </a:p>
        </p:txBody>
      </p:sp>
      <p:sp>
        <p:nvSpPr>
          <p:cNvPr id="4" name="Rectangle 3">
            <a:extLst>
              <a:ext uri="{FF2B5EF4-FFF2-40B4-BE49-F238E27FC236}">
                <a16:creationId xmlns:a16="http://schemas.microsoft.com/office/drawing/2014/main" id="{732550B4-7F39-A94B-9B81-2584E615E37F}"/>
              </a:ext>
            </a:extLst>
          </p:cNvPr>
          <p:cNvSpPr/>
          <p:nvPr/>
        </p:nvSpPr>
        <p:spPr>
          <a:xfrm>
            <a:off x="278953" y="409694"/>
            <a:ext cx="3897605" cy="646331"/>
          </a:xfrm>
          <a:prstGeom prst="rect">
            <a:avLst/>
          </a:prstGeom>
        </p:spPr>
        <p:txBody>
          <a:bodyPr wrap="none">
            <a:spAutoFit/>
          </a:bodyPr>
          <a:lstStyle/>
          <a:p>
            <a:r>
              <a:rPr lang="en-IN" sz="3600" b="1" dirty="0">
                <a:solidFill>
                  <a:srgbClr val="0070C0"/>
                </a:solidFill>
                <a:cs typeface="Times New Roman" panose="02020603050405020304" pitchFamily="18" charset="0"/>
              </a:rPr>
              <a:t>K-Means Clustering</a:t>
            </a:r>
            <a:endParaRPr lang="en-US" sz="3600" dirty="0">
              <a:solidFill>
                <a:srgbClr val="0070C0"/>
              </a:solidFill>
            </a:endParaRPr>
          </a:p>
        </p:txBody>
      </p:sp>
      <p:pic>
        <p:nvPicPr>
          <p:cNvPr id="2" name="Picture 1">
            <a:extLst>
              <a:ext uri="{FF2B5EF4-FFF2-40B4-BE49-F238E27FC236}">
                <a16:creationId xmlns:a16="http://schemas.microsoft.com/office/drawing/2014/main" id="{B003C9FC-B7B7-4E36-A970-6EAF6CB7351E}"/>
              </a:ext>
            </a:extLst>
          </p:cNvPr>
          <p:cNvPicPr>
            <a:picLocks noChangeAspect="1"/>
          </p:cNvPicPr>
          <p:nvPr/>
        </p:nvPicPr>
        <p:blipFill>
          <a:blip r:embed="rId3"/>
          <a:stretch>
            <a:fillRect/>
          </a:stretch>
        </p:blipFill>
        <p:spPr>
          <a:xfrm>
            <a:off x="3338668" y="2968053"/>
            <a:ext cx="2897240" cy="1004340"/>
          </a:xfrm>
          <a:prstGeom prst="rect">
            <a:avLst/>
          </a:prstGeom>
        </p:spPr>
      </p:pic>
      <p:pic>
        <p:nvPicPr>
          <p:cNvPr id="5" name="Picture 4">
            <a:extLst>
              <a:ext uri="{FF2B5EF4-FFF2-40B4-BE49-F238E27FC236}">
                <a16:creationId xmlns:a16="http://schemas.microsoft.com/office/drawing/2014/main" id="{5E96569E-7CB4-42EE-B3C2-5473E39AE719}"/>
              </a:ext>
            </a:extLst>
          </p:cNvPr>
          <p:cNvPicPr>
            <a:picLocks noChangeAspect="1"/>
          </p:cNvPicPr>
          <p:nvPr/>
        </p:nvPicPr>
        <p:blipFill>
          <a:blip r:embed="rId4"/>
          <a:stretch>
            <a:fillRect/>
          </a:stretch>
        </p:blipFill>
        <p:spPr>
          <a:xfrm>
            <a:off x="3234713" y="5443967"/>
            <a:ext cx="4335320" cy="1004340"/>
          </a:xfrm>
          <a:prstGeom prst="rect">
            <a:avLst/>
          </a:prstGeom>
        </p:spPr>
      </p:pic>
      <p:pic>
        <p:nvPicPr>
          <p:cNvPr id="7" name="Picture 6">
            <a:extLst>
              <a:ext uri="{FF2B5EF4-FFF2-40B4-BE49-F238E27FC236}">
                <a16:creationId xmlns:a16="http://schemas.microsoft.com/office/drawing/2014/main" id="{CB40B65F-1D9D-4A8D-A485-89330944FAEB}"/>
              </a:ext>
            </a:extLst>
          </p:cNvPr>
          <p:cNvPicPr>
            <a:picLocks noChangeAspect="1"/>
          </p:cNvPicPr>
          <p:nvPr/>
        </p:nvPicPr>
        <p:blipFill>
          <a:blip r:embed="rId5"/>
          <a:stretch>
            <a:fillRect/>
          </a:stretch>
        </p:blipFill>
        <p:spPr>
          <a:xfrm>
            <a:off x="8892606" y="2438868"/>
            <a:ext cx="2981325" cy="1533525"/>
          </a:xfrm>
          <a:prstGeom prst="rect">
            <a:avLst/>
          </a:prstGeom>
          <a:scene3d>
            <a:camera prst="orthographicFront"/>
            <a:lightRig rig="threePt" dir="t"/>
          </a:scene3d>
          <a:sp3d extrusionH="76200" prstMaterial="dkEdge">
            <a:extrusionClr>
              <a:schemeClr val="accent1">
                <a:lumMod val="40000"/>
                <a:lumOff val="60000"/>
              </a:schemeClr>
            </a:extrusionClr>
          </a:sp3d>
        </p:spPr>
      </p:pic>
    </p:spTree>
    <p:extLst>
      <p:ext uri="{BB962C8B-B14F-4D97-AF65-F5344CB8AC3E}">
        <p14:creationId xmlns:p14="http://schemas.microsoft.com/office/powerpoint/2010/main" val="77156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1000"/>
                                        <p:tgtEl>
                                          <p:spTgt spid="3">
                                            <p:txEl>
                                              <p:pRg st="10" end="10"/>
                                            </p:txEl>
                                          </p:spTgt>
                                        </p:tgtEl>
                                      </p:cBhvr>
                                    </p:animEffect>
                                    <p:anim calcmode="lin" valueType="num">
                                      <p:cBhvr>
                                        <p:cTn id="2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id="{51A25E3A-BDE3-9145-B36A-021E827B16C9}"/>
              </a:ext>
            </a:extLst>
          </p:cNvPr>
          <p:cNvSpPr/>
          <p:nvPr/>
        </p:nvSpPr>
        <p:spPr>
          <a:xfrm>
            <a:off x="270509" y="1408837"/>
            <a:ext cx="9522847" cy="4524315"/>
          </a:xfrm>
          <a:prstGeom prst="rect">
            <a:avLst/>
          </a:prstGeom>
        </p:spPr>
        <p:txBody>
          <a:bodyPr wrap="square">
            <a:spAutoFit/>
          </a:bodyPr>
          <a:lstStyle/>
          <a:p>
            <a:pPr marL="285750" indent="-285750" fontAlgn="base">
              <a:buFont typeface="Arial" panose="020B0604020202020204" pitchFamily="34" charset="0"/>
              <a:buChar char="•"/>
            </a:pPr>
            <a:r>
              <a:rPr lang="en-US" sz="2400" dirty="0"/>
              <a:t>The E-step is assigning the data points to the closest cluster. </a:t>
            </a:r>
          </a:p>
          <a:p>
            <a:pPr marL="285750" indent="-285750" fontAlgn="base">
              <a:buFont typeface="Arial" panose="020B0604020202020204" pitchFamily="34" charset="0"/>
              <a:buChar char="•"/>
            </a:pPr>
            <a:r>
              <a:rPr lang="en-US" sz="2400" dirty="0"/>
              <a:t>The M-step is computing the centroid of each cluster.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IN" sz="2400" dirty="0"/>
              <a:t>Lets prove that convergence is guaranteed</a:t>
            </a:r>
          </a:p>
          <a:p>
            <a:pPr marL="285750" indent="-285750" fontAlgn="base">
              <a:buFont typeface="Arial" panose="020B0604020202020204" pitchFamily="34" charset="0"/>
              <a:buChar char="•"/>
            </a:pPr>
            <a:r>
              <a:rPr lang="en-IN" sz="2400" b="1" dirty="0"/>
              <a:t>E-Step</a:t>
            </a:r>
          </a:p>
          <a:p>
            <a:pPr marL="285750" indent="-285750" fontAlgn="base">
              <a:buFont typeface="Arial" panose="020B0604020202020204" pitchFamily="34" charset="0"/>
              <a:buChar char="•"/>
            </a:pPr>
            <a:r>
              <a:rPr lang="en-US" sz="2400" dirty="0"/>
              <a:t>where </a:t>
            </a:r>
            <a:r>
              <a:rPr lang="en-US" sz="2400" dirty="0" err="1"/>
              <a:t>wik</a:t>
            </a:r>
            <a:r>
              <a:rPr lang="en-US" sz="2400" dirty="0"/>
              <a:t>=1 for data point xi if it belongs to cluster k; otherwise, </a:t>
            </a:r>
            <a:r>
              <a:rPr lang="en-US" sz="2400" dirty="0" err="1"/>
              <a:t>wik</a:t>
            </a:r>
            <a:r>
              <a:rPr lang="en-US" sz="2400" dirty="0"/>
              <a:t>=0</a:t>
            </a: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r>
              <a:rPr lang="en-IN" sz="2400" b="1" dirty="0"/>
              <a:t>M-Step</a:t>
            </a:r>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p:txBody>
      </p:sp>
      <p:sp>
        <p:nvSpPr>
          <p:cNvPr id="4" name="Rectangle 3">
            <a:extLst>
              <a:ext uri="{FF2B5EF4-FFF2-40B4-BE49-F238E27FC236}">
                <a16:creationId xmlns:a16="http://schemas.microsoft.com/office/drawing/2014/main" id="{732550B4-7F39-A94B-9B81-2584E615E37F}"/>
              </a:ext>
            </a:extLst>
          </p:cNvPr>
          <p:cNvSpPr/>
          <p:nvPr/>
        </p:nvSpPr>
        <p:spPr>
          <a:xfrm>
            <a:off x="278953" y="409694"/>
            <a:ext cx="7456721" cy="646331"/>
          </a:xfrm>
          <a:prstGeom prst="rect">
            <a:avLst/>
          </a:prstGeom>
        </p:spPr>
        <p:txBody>
          <a:bodyPr wrap="none">
            <a:spAutoFit/>
          </a:bodyPr>
          <a:lstStyle/>
          <a:p>
            <a:r>
              <a:rPr lang="en-IN" sz="3600" b="1" dirty="0">
                <a:solidFill>
                  <a:srgbClr val="0070C0"/>
                </a:solidFill>
                <a:cs typeface="Times New Roman" panose="02020603050405020304" pitchFamily="18" charset="0"/>
              </a:rPr>
              <a:t>Expectation Maximization of K-Means</a:t>
            </a:r>
            <a:endParaRPr lang="en-US" sz="3600" dirty="0">
              <a:solidFill>
                <a:srgbClr val="0070C0"/>
              </a:solidFill>
            </a:endParaRPr>
          </a:p>
        </p:txBody>
      </p:sp>
      <p:pic>
        <p:nvPicPr>
          <p:cNvPr id="2" name="Picture 1">
            <a:extLst>
              <a:ext uri="{FF2B5EF4-FFF2-40B4-BE49-F238E27FC236}">
                <a16:creationId xmlns:a16="http://schemas.microsoft.com/office/drawing/2014/main" id="{953634A0-EFB6-42F8-AB3C-43682FA33212}"/>
              </a:ext>
            </a:extLst>
          </p:cNvPr>
          <p:cNvPicPr>
            <a:picLocks noChangeAspect="1"/>
          </p:cNvPicPr>
          <p:nvPr/>
        </p:nvPicPr>
        <p:blipFill>
          <a:blip r:embed="rId3"/>
          <a:stretch>
            <a:fillRect/>
          </a:stretch>
        </p:blipFill>
        <p:spPr>
          <a:xfrm>
            <a:off x="2811946" y="3602526"/>
            <a:ext cx="5219700" cy="1938992"/>
          </a:xfrm>
          <a:prstGeom prst="rect">
            <a:avLst/>
          </a:prstGeom>
        </p:spPr>
      </p:pic>
      <p:pic>
        <p:nvPicPr>
          <p:cNvPr id="5" name="Picture 4">
            <a:extLst>
              <a:ext uri="{FF2B5EF4-FFF2-40B4-BE49-F238E27FC236}">
                <a16:creationId xmlns:a16="http://schemas.microsoft.com/office/drawing/2014/main" id="{F4E3D3BA-5465-4170-B09B-3190D8057ED7}"/>
              </a:ext>
            </a:extLst>
          </p:cNvPr>
          <p:cNvPicPr>
            <a:picLocks noChangeAspect="1"/>
          </p:cNvPicPr>
          <p:nvPr/>
        </p:nvPicPr>
        <p:blipFill>
          <a:blip r:embed="rId4"/>
          <a:stretch>
            <a:fillRect/>
          </a:stretch>
        </p:blipFill>
        <p:spPr>
          <a:xfrm>
            <a:off x="1683026" y="5356831"/>
            <a:ext cx="7235687" cy="1401778"/>
          </a:xfrm>
          <a:prstGeom prst="rect">
            <a:avLst/>
          </a:prstGeom>
        </p:spPr>
      </p:pic>
      <p:pic>
        <p:nvPicPr>
          <p:cNvPr id="7" name="Picture 6">
            <a:extLst>
              <a:ext uri="{FF2B5EF4-FFF2-40B4-BE49-F238E27FC236}">
                <a16:creationId xmlns:a16="http://schemas.microsoft.com/office/drawing/2014/main" id="{0AD64E0C-F408-4546-B101-3B55F447A0D3}"/>
              </a:ext>
            </a:extLst>
          </p:cNvPr>
          <p:cNvPicPr>
            <a:picLocks noChangeAspect="1"/>
          </p:cNvPicPr>
          <p:nvPr/>
        </p:nvPicPr>
        <p:blipFill>
          <a:blip r:embed="rId5"/>
          <a:stretch>
            <a:fillRect/>
          </a:stretch>
        </p:blipFill>
        <p:spPr>
          <a:xfrm>
            <a:off x="7009571" y="2106354"/>
            <a:ext cx="4480064" cy="1056788"/>
          </a:xfrm>
          <a:prstGeom prst="rect">
            <a:avLst/>
          </a:prstGeom>
        </p:spPr>
      </p:pic>
      <p:sp>
        <p:nvSpPr>
          <p:cNvPr id="9" name="Rectangle 8">
            <a:extLst>
              <a:ext uri="{FF2B5EF4-FFF2-40B4-BE49-F238E27FC236}">
                <a16:creationId xmlns:a16="http://schemas.microsoft.com/office/drawing/2014/main" id="{D736BA14-8843-4EF5-B589-4151071D1BA6}"/>
              </a:ext>
            </a:extLst>
          </p:cNvPr>
          <p:cNvSpPr/>
          <p:nvPr/>
        </p:nvSpPr>
        <p:spPr>
          <a:xfrm>
            <a:off x="7009571" y="2097465"/>
            <a:ext cx="4452730" cy="1143125"/>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EEA410E-0249-4D85-A0CD-3E00A48370B4}"/>
              </a:ext>
            </a:extLst>
          </p:cNvPr>
          <p:cNvSpPr/>
          <p:nvPr/>
        </p:nvSpPr>
        <p:spPr>
          <a:xfrm>
            <a:off x="2261454" y="3790127"/>
            <a:ext cx="5608505" cy="1549329"/>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7F4C02B-DE1C-4AB6-9932-8694FDD18E74}"/>
              </a:ext>
            </a:extLst>
          </p:cNvPr>
          <p:cNvSpPr/>
          <p:nvPr/>
        </p:nvSpPr>
        <p:spPr>
          <a:xfrm>
            <a:off x="1261241" y="5477343"/>
            <a:ext cx="6608718" cy="1309446"/>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93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5731</TotalTime>
  <Words>1237</Words>
  <Application>Microsoft Office PowerPoint</Application>
  <PresentationFormat>Widescreen</PresentationFormat>
  <Paragraphs>219</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JrphhsFymrbsWlckhxKstgqtCMMI10</vt:lpstr>
      <vt:lpstr>QlkvdfBdjqsmMdgnmdVdqtynCMR10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Srinivas Katharguppe</cp:lastModifiedBy>
  <cp:revision>257</cp:revision>
  <dcterms:created xsi:type="dcterms:W3CDTF">2019-05-30T23:14:36Z</dcterms:created>
  <dcterms:modified xsi:type="dcterms:W3CDTF">2020-07-13T13:40:42Z</dcterms:modified>
</cp:coreProperties>
</file>