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Hidden Markov Model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95925" y="1314450"/>
            <a:ext cx="4947285" cy="27997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we have now is our hidden markov model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HMM has two states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some observations we can see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weather is the hidden states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548130" y="4199890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039870" y="4199890"/>
            <a:ext cx="1348105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280795" y="57086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787140" y="56070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455545" y="5857240"/>
            <a:ext cx="378460" cy="43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151120" y="5786755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>
            <a:stCxn id="108" idx="2"/>
          </p:cNvCxnSpPr>
          <p:nvPr/>
        </p:nvCxnSpPr>
        <p:spPr>
          <a:xfrm flipH="1">
            <a:off x="1682115" y="5409565"/>
            <a:ext cx="470535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8" idx="2"/>
            <a:endCxn id="3" idx="0"/>
          </p:cNvCxnSpPr>
          <p:nvPr/>
        </p:nvCxnSpPr>
        <p:spPr>
          <a:xfrm>
            <a:off x="2152650" y="5409565"/>
            <a:ext cx="492125" cy="447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60215" y="5162550"/>
            <a:ext cx="584200" cy="4191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7115" y="5162550"/>
            <a:ext cx="355600" cy="4953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15415" y="52387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09190" y="52895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68800" y="523684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057775" y="511619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cxnSp>
        <p:nvCxnSpPr>
          <p:cNvPr id="7" name="Curved Connector 6"/>
          <p:cNvCxnSpPr>
            <a:stCxn id="108" idx="0"/>
            <a:endCxn id="108" idx="1"/>
          </p:cNvCxnSpPr>
          <p:nvPr/>
        </p:nvCxnSpPr>
        <p:spPr>
          <a:xfrm rot="16200000" flipH="1" flipV="1">
            <a:off x="1547495" y="4199890"/>
            <a:ext cx="605155" cy="604520"/>
          </a:xfrm>
          <a:prstGeom prst="curvedConnector4">
            <a:avLst>
              <a:gd name="adj1" fmla="val -39402"/>
              <a:gd name="adj2" fmla="val 1394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07745" y="382778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141220" y="3696970"/>
            <a:ext cx="2554605" cy="490855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6780000">
            <a:off x="4576445" y="4115435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104515" y="38150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28" name="Curved Connector 27"/>
          <p:cNvCxnSpPr>
            <a:stCxn id="19" idx="0"/>
            <a:endCxn id="19" idx="3"/>
          </p:cNvCxnSpPr>
          <p:nvPr/>
        </p:nvCxnSpPr>
        <p:spPr>
          <a:xfrm rot="16200000" flipH="1">
            <a:off x="4729798" y="4184333"/>
            <a:ext cx="642620" cy="673735"/>
          </a:xfrm>
          <a:prstGeom prst="curvedConnector4">
            <a:avLst>
              <a:gd name="adj1" fmla="val -37105"/>
              <a:gd name="adj2" fmla="val 13529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620385" y="42214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2455545" y="5116195"/>
            <a:ext cx="2401570" cy="367030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8720000">
            <a:off x="2283460" y="488569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231515" y="50596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/>
          <a:srcRect l="25153" t="6423" r="25132" b="83745"/>
          <a:stretch>
            <a:fillRect/>
          </a:stretch>
        </p:blipFill>
        <p:spPr>
          <a:xfrm>
            <a:off x="511810" y="2461260"/>
            <a:ext cx="4545965" cy="50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95925" y="1314450"/>
            <a:ext cx="4947285" cy="27997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is called transition probability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548130" y="4199890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039870" y="4199890"/>
            <a:ext cx="1348105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280795" y="57086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787140" y="56070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455545" y="5857240"/>
            <a:ext cx="378460" cy="43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151120" y="5786755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>
            <a:stCxn id="108" idx="2"/>
          </p:cNvCxnSpPr>
          <p:nvPr/>
        </p:nvCxnSpPr>
        <p:spPr>
          <a:xfrm flipH="1">
            <a:off x="1682115" y="5409565"/>
            <a:ext cx="470535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8" idx="2"/>
            <a:endCxn id="3" idx="0"/>
          </p:cNvCxnSpPr>
          <p:nvPr/>
        </p:nvCxnSpPr>
        <p:spPr>
          <a:xfrm>
            <a:off x="2152650" y="5409565"/>
            <a:ext cx="492125" cy="447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60215" y="5162550"/>
            <a:ext cx="584200" cy="4191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7115" y="5162550"/>
            <a:ext cx="355600" cy="4953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15415" y="52387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09190" y="52895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68800" y="523684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057775" y="511619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cxnSp>
        <p:nvCxnSpPr>
          <p:cNvPr id="7" name="Curved Connector 6"/>
          <p:cNvCxnSpPr>
            <a:stCxn id="108" idx="0"/>
            <a:endCxn id="108" idx="1"/>
          </p:cNvCxnSpPr>
          <p:nvPr/>
        </p:nvCxnSpPr>
        <p:spPr>
          <a:xfrm rot="16200000" flipH="1" flipV="1">
            <a:off x="1547495" y="4199890"/>
            <a:ext cx="605155" cy="604520"/>
          </a:xfrm>
          <a:prstGeom prst="curvedConnector4">
            <a:avLst>
              <a:gd name="adj1" fmla="val -39402"/>
              <a:gd name="adj2" fmla="val 1394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07745" y="382778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141220" y="3696970"/>
            <a:ext cx="2554605" cy="490855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6780000">
            <a:off x="4576445" y="4115435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104515" y="38150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28" name="Curved Connector 27"/>
          <p:cNvCxnSpPr>
            <a:stCxn id="19" idx="0"/>
            <a:endCxn id="19" idx="3"/>
          </p:cNvCxnSpPr>
          <p:nvPr/>
        </p:nvCxnSpPr>
        <p:spPr>
          <a:xfrm rot="16200000" flipH="1">
            <a:off x="4729798" y="4184333"/>
            <a:ext cx="642620" cy="673735"/>
          </a:xfrm>
          <a:prstGeom prst="curvedConnector4">
            <a:avLst>
              <a:gd name="adj1" fmla="val -37105"/>
              <a:gd name="adj2" fmla="val 13529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620385" y="42214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2455545" y="5116195"/>
            <a:ext cx="2401570" cy="367030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8720000">
            <a:off x="2283460" y="488569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231515" y="50596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/>
          <a:srcRect l="25153" t="6423" r="25132" b="83745"/>
          <a:stretch>
            <a:fillRect/>
          </a:stretch>
        </p:blipFill>
        <p:spPr>
          <a:xfrm>
            <a:off x="511810" y="2461260"/>
            <a:ext cx="4545965" cy="50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95925" y="1314450"/>
            <a:ext cx="4947285" cy="27997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are called emission probability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548130" y="4199890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039870" y="4199890"/>
            <a:ext cx="1348105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280795" y="57086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787140" y="56070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455545" y="5857240"/>
            <a:ext cx="378460" cy="43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151120" y="5786755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>
            <a:stCxn id="108" idx="2"/>
          </p:cNvCxnSpPr>
          <p:nvPr/>
        </p:nvCxnSpPr>
        <p:spPr>
          <a:xfrm flipH="1">
            <a:off x="1682115" y="5409565"/>
            <a:ext cx="470535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8" idx="2"/>
            <a:endCxn id="3" idx="0"/>
          </p:cNvCxnSpPr>
          <p:nvPr/>
        </p:nvCxnSpPr>
        <p:spPr>
          <a:xfrm>
            <a:off x="2152650" y="5409565"/>
            <a:ext cx="492125" cy="447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60215" y="5162550"/>
            <a:ext cx="584200" cy="4191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7115" y="5162550"/>
            <a:ext cx="355600" cy="4953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15415" y="52387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09190" y="52895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68800" y="523684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057775" y="511619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cxnSp>
        <p:nvCxnSpPr>
          <p:cNvPr id="7" name="Curved Connector 6"/>
          <p:cNvCxnSpPr>
            <a:stCxn id="108" idx="0"/>
            <a:endCxn id="108" idx="1"/>
          </p:cNvCxnSpPr>
          <p:nvPr/>
        </p:nvCxnSpPr>
        <p:spPr>
          <a:xfrm rot="16200000" flipH="1" flipV="1">
            <a:off x="1547495" y="4199890"/>
            <a:ext cx="605155" cy="604520"/>
          </a:xfrm>
          <a:prstGeom prst="curvedConnector4">
            <a:avLst>
              <a:gd name="adj1" fmla="val -39402"/>
              <a:gd name="adj2" fmla="val 1394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07745" y="382778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141220" y="3696970"/>
            <a:ext cx="2554605" cy="490855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6780000">
            <a:off x="4576445" y="4115435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104515" y="38150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28" name="Curved Connector 27"/>
          <p:cNvCxnSpPr>
            <a:stCxn id="19" idx="0"/>
            <a:endCxn id="19" idx="3"/>
          </p:cNvCxnSpPr>
          <p:nvPr/>
        </p:nvCxnSpPr>
        <p:spPr>
          <a:xfrm rot="16200000" flipH="1">
            <a:off x="4729798" y="4184333"/>
            <a:ext cx="642620" cy="673735"/>
          </a:xfrm>
          <a:prstGeom prst="curvedConnector4">
            <a:avLst>
              <a:gd name="adj1" fmla="val -37105"/>
              <a:gd name="adj2" fmla="val 13529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620385" y="42214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2455545" y="5116195"/>
            <a:ext cx="2401570" cy="367030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8720000">
            <a:off x="2283460" y="488569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231515" y="50596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/>
          <a:srcRect l="25153" t="6423" r="25132" b="83745"/>
          <a:stretch>
            <a:fillRect/>
          </a:stretch>
        </p:blipFill>
        <p:spPr>
          <a:xfrm>
            <a:off x="511810" y="2461260"/>
            <a:ext cx="4545965" cy="50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will try to answer four question now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5760" y="1384935"/>
            <a:ext cx="46189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How did we find these probabilities?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Whats the probability that a random day is sunny or rainy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Vijay is happy today,whats the probaility ,that its sunny or rainy?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for three days Vijay is Happy,Grumpy,Happy,what was the weather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How do we find probabilities?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lets say we some data that we looked at and that we've been able to study the past weathers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we have the following data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4259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070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2134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6052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07073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480945" y="41865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9279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28930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6537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0601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45198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86219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33527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6965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606107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How do we find probabilities?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lets say we some data that we looked at and that we've been able to study the past weathers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we have the following data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sym typeface="+mn-ea"/>
              </a:rPr>
              <a:t>and we are going to infer probabilities from this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4259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070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2134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6052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07073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480945" y="41865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9279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28930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6537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0601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45198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86219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33527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6965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641350" y="471868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660525" y="4718685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998855" y="490537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75765" y="638429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643255" y="638556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stCxn id="16" idx="3"/>
            <a:endCxn id="11" idx="1"/>
          </p:cNvCxnSpPr>
          <p:nvPr/>
        </p:nvCxnSpPr>
        <p:spPr>
          <a:xfrm flipV="1">
            <a:off x="1053465" y="6565265"/>
            <a:ext cx="62230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184400" y="4723765"/>
            <a:ext cx="202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8       such transition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184400" y="6377305"/>
            <a:ext cx="202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       such transition</a:t>
            </a:r>
            <a:endParaRPr lang="en-US"/>
          </a:p>
        </p:txBody>
      </p:sp>
      <p:pic>
        <p:nvPicPr>
          <p:cNvPr id="27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90550" y="5275580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948055" y="5462270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09725" y="5287645"/>
            <a:ext cx="410210" cy="36131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 Box 30"/>
          <p:cNvSpPr txBox="1"/>
          <p:nvPr/>
        </p:nvSpPr>
        <p:spPr>
          <a:xfrm>
            <a:off x="2184400" y="5284470"/>
            <a:ext cx="202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       such transition</a:t>
            </a:r>
            <a:endParaRPr lang="en-US"/>
          </a:p>
        </p:txBody>
      </p:sp>
      <p:pic>
        <p:nvPicPr>
          <p:cNvPr id="3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695450" y="579564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657225" y="586232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1033780" y="598233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2222500" y="5766435"/>
            <a:ext cx="202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       such transition</a:t>
            </a:r>
            <a:endParaRPr lang="en-US"/>
          </a:p>
        </p:txBody>
      </p:sp>
      <p:cxnSp>
        <p:nvCxnSpPr>
          <p:cNvPr id="36" name="Straight Arrow Connector 35"/>
          <p:cNvCxnSpPr>
            <a:stCxn id="21" idx="3"/>
          </p:cNvCxnSpPr>
          <p:nvPr/>
        </p:nvCxnSpPr>
        <p:spPr>
          <a:xfrm>
            <a:off x="4213860" y="4907915"/>
            <a:ext cx="773430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</p:cNvCxnSpPr>
          <p:nvPr/>
        </p:nvCxnSpPr>
        <p:spPr>
          <a:xfrm flipV="1">
            <a:off x="4213860" y="5160010"/>
            <a:ext cx="758825" cy="30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72685" y="4895215"/>
            <a:ext cx="935355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83150" y="5154930"/>
            <a:ext cx="995680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6054090" y="472376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6061075" y="52838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43070" y="6015355"/>
            <a:ext cx="773430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243070" y="6267450"/>
            <a:ext cx="758825" cy="30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001895" y="6002655"/>
            <a:ext cx="935355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12360" y="6262370"/>
            <a:ext cx="995680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6083300" y="583120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6090285" y="639127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45" grpId="0"/>
      <p:bldP spid="46" grpId="0"/>
      <p:bldP spid="35" grpId="0"/>
      <p:bldP spid="26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How do we find probabilities?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consider the vijay's mood on these days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from these we can calculate emission probability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4259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070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2134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6052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07073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480945" y="41865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9279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28930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6537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0601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45198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86219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33527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6965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161988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100455" y="1619885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38785" y="180657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115695" y="328549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83185" y="328676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stCxn id="16" idx="3"/>
            <a:endCxn id="11" idx="1"/>
          </p:cNvCxnSpPr>
          <p:nvPr/>
        </p:nvCxnSpPr>
        <p:spPr>
          <a:xfrm flipV="1">
            <a:off x="493395" y="3466465"/>
            <a:ext cx="62230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0480" y="2176780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387985" y="2363470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049655" y="218884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135380" y="269684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97155" y="276352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473710" y="288353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570990" y="162496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1577975" y="21850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1600200" y="273240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1607185" y="329247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pic>
        <p:nvPicPr>
          <p:cNvPr id="14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7048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47053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8350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2287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168465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12280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25495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328930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89115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368173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40735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450405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495681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33527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71373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51460" y="503682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108710" y="5036820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traight Arrow Connector 81"/>
          <p:cNvCxnSpPr>
            <a:stCxn id="78" idx="3"/>
            <a:endCxn id="80" idx="1"/>
          </p:cNvCxnSpPr>
          <p:nvPr/>
        </p:nvCxnSpPr>
        <p:spPr>
          <a:xfrm>
            <a:off x="608965" y="5223510"/>
            <a:ext cx="49974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52730" y="5471160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traight Arrow Connector 84"/>
          <p:cNvCxnSpPr>
            <a:stCxn id="83" idx="3"/>
            <a:endCxn id="84" idx="1"/>
          </p:cNvCxnSpPr>
          <p:nvPr/>
        </p:nvCxnSpPr>
        <p:spPr>
          <a:xfrm>
            <a:off x="610235" y="5671820"/>
            <a:ext cx="49974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1155065" y="5553075"/>
            <a:ext cx="358140" cy="3930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Text Box 87"/>
          <p:cNvSpPr txBox="1"/>
          <p:nvPr/>
        </p:nvSpPr>
        <p:spPr>
          <a:xfrm>
            <a:off x="1624330" y="5036820"/>
            <a:ext cx="202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8       such transition</a:t>
            </a:r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1684655" y="5492750"/>
            <a:ext cx="2029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       such transition</a:t>
            </a:r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670300" y="5163185"/>
            <a:ext cx="773430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670300" y="5415280"/>
            <a:ext cx="758825" cy="30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4429125" y="5150485"/>
            <a:ext cx="935355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339590" y="5410200"/>
            <a:ext cx="995680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 Box 93"/>
          <p:cNvSpPr txBox="1"/>
          <p:nvPr/>
        </p:nvSpPr>
        <p:spPr>
          <a:xfrm>
            <a:off x="5510530" y="49790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5517515" y="553910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4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How do we find probabilities?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consider the vijay's mood on these days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from these we can calculate emission probability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4259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070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213485" y="41865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6052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07073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480945" y="41865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9279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28930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6537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06019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45198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862195" y="419862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335270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696585" y="41744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161988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100455" y="1619885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438785" y="180657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115695" y="328549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83185" y="328676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>
            <a:stCxn id="16" idx="3"/>
            <a:endCxn id="11" idx="1"/>
          </p:cNvCxnSpPr>
          <p:nvPr/>
        </p:nvCxnSpPr>
        <p:spPr>
          <a:xfrm flipV="1">
            <a:off x="493395" y="3466465"/>
            <a:ext cx="62230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0480" y="2176780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387985" y="2363470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049655" y="218884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135380" y="269684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97155" y="276352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473710" y="288353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1570990" y="162496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1577975" y="21850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1600200" y="273240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1607185" y="329247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pic>
        <p:nvPicPr>
          <p:cNvPr id="14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7048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47053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8350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2287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168465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12280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25495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328930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89115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368173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4073525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4504055" y="4643755"/>
            <a:ext cx="35814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495681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33527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713730" y="4643755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392045" y="167195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3249295" y="1671955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Straight Arrow Connector 81"/>
          <p:cNvCxnSpPr>
            <a:stCxn id="78" idx="3"/>
            <a:endCxn id="80" idx="1"/>
          </p:cNvCxnSpPr>
          <p:nvPr/>
        </p:nvCxnSpPr>
        <p:spPr>
          <a:xfrm>
            <a:off x="2749550" y="1858645"/>
            <a:ext cx="49974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393315" y="2106295"/>
            <a:ext cx="357505" cy="3733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traight Arrow Connector 84"/>
          <p:cNvCxnSpPr>
            <a:stCxn id="83" idx="3"/>
            <a:endCxn id="84" idx="1"/>
          </p:cNvCxnSpPr>
          <p:nvPr/>
        </p:nvCxnSpPr>
        <p:spPr>
          <a:xfrm>
            <a:off x="2750820" y="2292985"/>
            <a:ext cx="49974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295650" y="2188210"/>
            <a:ext cx="358140" cy="39306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Text Box 93"/>
          <p:cNvSpPr txBox="1"/>
          <p:nvPr/>
        </p:nvSpPr>
        <p:spPr>
          <a:xfrm>
            <a:off x="3867785" y="162496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3874770" y="21850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pic>
        <p:nvPicPr>
          <p:cNvPr id="21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387985" y="521462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/>
          <p:cNvCxnSpPr/>
          <p:nvPr/>
        </p:nvCxnSpPr>
        <p:spPr>
          <a:xfrm>
            <a:off x="735965" y="5313045"/>
            <a:ext cx="49974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192530" y="5182870"/>
            <a:ext cx="378460" cy="393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13385" y="5684520"/>
            <a:ext cx="410210" cy="3613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761365" y="5782945"/>
            <a:ext cx="49974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1213485" y="5652770"/>
            <a:ext cx="35814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traight Arrow Connector 47"/>
          <p:cNvCxnSpPr/>
          <p:nvPr/>
        </p:nvCxnSpPr>
        <p:spPr>
          <a:xfrm>
            <a:off x="3607435" y="5158105"/>
            <a:ext cx="773430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607435" y="5410200"/>
            <a:ext cx="758825" cy="30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66260" y="5145405"/>
            <a:ext cx="935355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6725" y="5405120"/>
            <a:ext cx="995680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5447665" y="497395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5454650" y="553402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59" name="Text Box 58"/>
          <p:cNvSpPr txBox="1"/>
          <p:nvPr/>
        </p:nvSpPr>
        <p:spPr>
          <a:xfrm>
            <a:off x="1624330" y="5036820"/>
            <a:ext cx="197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      such transition</a:t>
            </a:r>
            <a:endParaRPr lang="en-US"/>
          </a:p>
        </p:txBody>
      </p:sp>
      <p:sp>
        <p:nvSpPr>
          <p:cNvPr id="61" name="Text Box 60"/>
          <p:cNvSpPr txBox="1"/>
          <p:nvPr/>
        </p:nvSpPr>
        <p:spPr>
          <a:xfrm>
            <a:off x="1684655" y="5492750"/>
            <a:ext cx="1978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      such transition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5760" y="1384935"/>
            <a:ext cx="46189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How did we find these probabilities?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Whats the probability that a random day is sunny or rainy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Vijay is happy today,whats the probaility ,that its sunny or rainy?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for three days Vijay is Happy,Grumpy,Happy,what was the weather</a:t>
            </a:r>
            <a:endParaRPr lang="en-US" sz="2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1195" y="1662430"/>
            <a:ext cx="3560445" cy="14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68350" y="2096770"/>
            <a:ext cx="2012315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What is the probability that a random day is sunny or rainy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30099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Suppose vijay didnt want to talk to karan,now karan has to figure out what weather it is</a:t>
            </a:r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let us get the data back</a:t>
            </a:r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let us calulate probability of sunny or rainy</a:t>
            </a:r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looks cheating,lets use some other method</a:t>
            </a:r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1280" y="45808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42595" y="45808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07085" y="45808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213485" y="458089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1660525" y="45929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070735" y="45929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480945" y="4580890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927985" y="456882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289300" y="456882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3653790" y="456882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060190" y="456882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451985" y="45929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862195" y="4592955"/>
            <a:ext cx="410210" cy="36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335270" y="456882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5696585" y="4568825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800100" y="4912360"/>
            <a:ext cx="357505" cy="37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754380" y="5615305"/>
            <a:ext cx="410210" cy="36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1412240" y="489648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10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485265" y="56083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52625" y="5172710"/>
            <a:ext cx="773430" cy="266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52625" y="5424805"/>
            <a:ext cx="758825" cy="308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711450" y="5160010"/>
            <a:ext cx="935355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621915" y="5419725"/>
            <a:ext cx="995680" cy="30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792855" y="4988560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2/3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3799840" y="5548630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1/3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MACHINE INTELLIGENCE</a:t>
            </a:r>
            <a:endParaRPr lang="en-US" sz="3600" b="1" cap="all" dirty="0"/>
          </a:p>
        </p:txBody>
      </p:sp>
      <p:sp>
        <p:nvSpPr>
          <p:cNvPr id="14" name="Rectangle 13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2"/>
          <p:cNvSpPr/>
          <p:nvPr/>
        </p:nvSpPr>
        <p:spPr>
          <a:xfrm>
            <a:off x="313421" y="28292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Discrete Markov Processes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What is the probability that a random day is sunny or rainy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198628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today is sunny it could be becuse yesterday was sunny ,or yesterday was rainy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 have the following equation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695325" y="1772920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3187065" y="1772920"/>
            <a:ext cx="1348105" cy="1284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urved Connector 10"/>
          <p:cNvCxnSpPr>
            <a:stCxn id="4" idx="0"/>
            <a:endCxn id="4" idx="1"/>
          </p:cNvCxnSpPr>
          <p:nvPr/>
        </p:nvCxnSpPr>
        <p:spPr>
          <a:xfrm rot="16200000" flipH="1" flipV="1">
            <a:off x="695008" y="1773238"/>
            <a:ext cx="605155" cy="604520"/>
          </a:xfrm>
          <a:prstGeom prst="curvedConnector4">
            <a:avLst>
              <a:gd name="adj1" fmla="val -39402"/>
              <a:gd name="adj2" fmla="val 1394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4940" y="140081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1602740" y="2689225"/>
            <a:ext cx="2401570" cy="367030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8720000">
            <a:off x="1430655" y="245872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378710" y="263271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97180" y="3787140"/>
            <a:ext cx="2211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accent4"/>
                </a:solidFill>
              </a:rPr>
              <a:t>S</a:t>
            </a:r>
            <a:r>
              <a:rPr lang="en-US" sz="3200"/>
              <a:t>=0.8</a:t>
            </a:r>
            <a:r>
              <a:rPr lang="en-US" sz="3200">
                <a:solidFill>
                  <a:schemeClr val="accent4"/>
                </a:solidFill>
              </a:rPr>
              <a:t>S</a:t>
            </a:r>
            <a:r>
              <a:rPr lang="en-US" sz="3200"/>
              <a:t>+0.4</a:t>
            </a:r>
            <a:r>
              <a:rPr lang="en-US" sz="3200">
                <a:solidFill>
                  <a:srgbClr val="0070C0"/>
                </a:solidFill>
              </a:rPr>
              <a:t>R</a:t>
            </a:r>
            <a:endParaRPr lang="en-US" sz="32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 bldLvl="0" animBg="1"/>
      <p:bldP spid="31" grpId="0" bldLvl="0" animBg="1"/>
      <p:bldP spid="32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What is the probability that a random day is sunny or rainy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198628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similarly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now we can solve the system of these equation,but this two equation are almost same ,but we know that S+R=1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695325" y="1772920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3187065" y="1772920"/>
            <a:ext cx="1348105" cy="1284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Curved Connector 10"/>
          <p:cNvCxnSpPr>
            <a:stCxn id="4" idx="0"/>
            <a:endCxn id="4" idx="1"/>
          </p:cNvCxnSpPr>
          <p:nvPr/>
        </p:nvCxnSpPr>
        <p:spPr>
          <a:xfrm rot="16200000" flipH="1" flipV="1">
            <a:off x="695008" y="1773238"/>
            <a:ext cx="605155" cy="604520"/>
          </a:xfrm>
          <a:prstGeom prst="curvedConnector4">
            <a:avLst>
              <a:gd name="adj1" fmla="val -39402"/>
              <a:gd name="adj2" fmla="val 1394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54940" y="140081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1602740" y="2689225"/>
            <a:ext cx="2401570" cy="367030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8720000">
            <a:off x="1430655" y="245872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2378710" y="263271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97180" y="3787140"/>
            <a:ext cx="2211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accent4"/>
                </a:solidFill>
              </a:rPr>
              <a:t>S</a:t>
            </a:r>
            <a:r>
              <a:rPr lang="en-US" sz="3200"/>
              <a:t>=0.8</a:t>
            </a:r>
            <a:r>
              <a:rPr lang="en-US" sz="3200">
                <a:solidFill>
                  <a:schemeClr val="accent4"/>
                </a:solidFill>
              </a:rPr>
              <a:t>S</a:t>
            </a:r>
            <a:r>
              <a:rPr lang="en-US" sz="3200"/>
              <a:t>+0.4</a:t>
            </a:r>
            <a:r>
              <a:rPr lang="en-US" sz="3200">
                <a:solidFill>
                  <a:srgbClr val="0070C0"/>
                </a:solidFill>
              </a:rPr>
              <a:t>R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1449705" y="1278255"/>
            <a:ext cx="2554605" cy="490855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6780000">
            <a:off x="3884930" y="169672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13000" y="139636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4038283" y="1765618"/>
            <a:ext cx="642620" cy="673735"/>
          </a:xfrm>
          <a:prstGeom prst="curvedConnector4">
            <a:avLst>
              <a:gd name="adj1" fmla="val -37105"/>
              <a:gd name="adj2" fmla="val 13529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928870" y="180276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35170" y="3787140"/>
            <a:ext cx="2245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rgbClr val="0070C0"/>
                </a:solidFill>
                <a:sym typeface="+mn-ea"/>
              </a:rPr>
              <a:t>R</a:t>
            </a:r>
            <a:r>
              <a:rPr lang="en-US" sz="3200"/>
              <a:t>=0.2</a:t>
            </a:r>
            <a:r>
              <a:rPr lang="en-US" sz="3200">
                <a:solidFill>
                  <a:schemeClr val="accent4"/>
                </a:solidFill>
              </a:rPr>
              <a:t>S</a:t>
            </a:r>
            <a:r>
              <a:rPr lang="en-US" sz="3200"/>
              <a:t>+0.6</a:t>
            </a:r>
            <a:r>
              <a:rPr lang="en-US" sz="3200">
                <a:solidFill>
                  <a:srgbClr val="0070C0"/>
                </a:solidFill>
              </a:rPr>
              <a:t>R</a:t>
            </a:r>
            <a:endParaRPr lang="en-US" sz="3200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84805" y="4632960"/>
            <a:ext cx="12014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accent4"/>
                </a:solidFill>
              </a:rPr>
              <a:t>S</a:t>
            </a:r>
            <a:r>
              <a:rPr lang="en-US" sz="3200">
                <a:solidFill>
                  <a:schemeClr val="tx1"/>
                </a:solidFill>
              </a:rPr>
              <a:t>+</a:t>
            </a:r>
            <a:r>
              <a:rPr lang="en-US" sz="3200">
                <a:solidFill>
                  <a:srgbClr val="0070C0"/>
                </a:solidFill>
              </a:rPr>
              <a:t>R</a:t>
            </a:r>
            <a:r>
              <a:rPr lang="en-US" sz="3200">
                <a:solidFill>
                  <a:schemeClr val="tx1"/>
                </a:solidFill>
              </a:rPr>
              <a:t>=1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634615" y="5792470"/>
            <a:ext cx="24085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>
                <a:solidFill>
                  <a:schemeClr val="accent4"/>
                </a:solidFill>
              </a:rPr>
              <a:t>S=</a:t>
            </a:r>
            <a:r>
              <a:rPr lang="en-US" sz="3200">
                <a:solidFill>
                  <a:schemeClr val="tx1"/>
                </a:solidFill>
              </a:rPr>
              <a:t>2/3</a:t>
            </a:r>
            <a:r>
              <a:rPr lang="en-US" sz="3200">
                <a:solidFill>
                  <a:schemeClr val="accent4"/>
                </a:solidFill>
              </a:rPr>
              <a:t>   </a:t>
            </a:r>
            <a:r>
              <a:rPr lang="en-US" sz="3200">
                <a:solidFill>
                  <a:srgbClr val="0070C0"/>
                </a:solidFill>
              </a:rPr>
              <a:t>R</a:t>
            </a:r>
            <a:r>
              <a:rPr lang="en-US" sz="3200">
                <a:solidFill>
                  <a:schemeClr val="tx1"/>
                </a:solidFill>
              </a:rPr>
              <a:t>=1/3</a:t>
            </a:r>
            <a:endParaRPr 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3" grpId="0"/>
      <p:bldP spid="29" grpId="0"/>
      <p:bldP spid="5" grpId="0"/>
      <p:bldP spid="1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5760" y="1384935"/>
            <a:ext cx="46189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How did we find these probabilities?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Whats the probability that a random day is sunny or rainy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Vijay is happy today,whats the probaility ,that its sunny or rainy?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for three days Vijay is Happy,Grumpy,Happy,what was the weather</a:t>
            </a:r>
            <a:endParaRPr lang="en-US" sz="2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1195" y="1662430"/>
            <a:ext cx="3560445" cy="14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68350" y="2096770"/>
            <a:ext cx="2012315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8350" y="2522220"/>
            <a:ext cx="4166235" cy="8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5505" y="2948305"/>
            <a:ext cx="4009390" cy="31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Question 3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will use Bayes theorm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today Vijay is happy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there are two possibilities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since we are talking about particular day we need not care of transition probability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0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544320" y="1384300"/>
            <a:ext cx="1454785" cy="114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485775" y="2788285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2977515" y="2788285"/>
            <a:ext cx="1348105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60655" y="521081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1449705" y="5210175"/>
            <a:ext cx="477520" cy="483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410210" y="3997960"/>
            <a:ext cx="680085" cy="11747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>
            <a:off x="1090295" y="3997960"/>
            <a:ext cx="561975" cy="11499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3970" y="431101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455420" y="431101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54075" y="2506980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2/3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400425" y="2419985"/>
            <a:ext cx="50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1/3</a:t>
            </a:r>
            <a:endParaRPr lang="en-US"/>
          </a:p>
        </p:txBody>
      </p:sp>
      <p:pic>
        <p:nvPicPr>
          <p:cNvPr id="1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2817495" y="500253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4106545" y="5001895"/>
            <a:ext cx="477520" cy="483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3067050" y="3789680"/>
            <a:ext cx="680085" cy="117475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47135" y="3789680"/>
            <a:ext cx="561975" cy="11499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2670810" y="41027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4112260" y="410273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2"/>
          <a:srcRect r="59576" b="68626"/>
          <a:stretch>
            <a:fillRect/>
          </a:stretch>
        </p:blipFill>
        <p:spPr>
          <a:xfrm>
            <a:off x="-8255" y="1336675"/>
            <a:ext cx="3696335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4;p36"/>
          <p:cNvPicPr preferRelativeResize="0"/>
          <p:nvPr/>
        </p:nvPicPr>
        <p:blipFill>
          <a:blip r:embed="rId2"/>
          <a:srcRect l="48612" r="29742" b="68626"/>
          <a:stretch>
            <a:fillRect/>
          </a:stretch>
        </p:blipFill>
        <p:spPr>
          <a:xfrm>
            <a:off x="4203065" y="1336675"/>
            <a:ext cx="1979295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4;p36"/>
          <p:cNvPicPr preferRelativeResize="0"/>
          <p:nvPr/>
        </p:nvPicPr>
        <p:blipFill>
          <a:blip r:embed="rId2"/>
          <a:srcRect l="71425" t="6719" r="3700" b="84856"/>
          <a:stretch>
            <a:fillRect/>
          </a:stretch>
        </p:blipFill>
        <p:spPr>
          <a:xfrm>
            <a:off x="7050405" y="1595755"/>
            <a:ext cx="227457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4;p36"/>
          <p:cNvPicPr preferRelativeResize="0"/>
          <p:nvPr/>
        </p:nvPicPr>
        <p:blipFill>
          <a:blip r:embed="rId2"/>
          <a:srcRect l="3049" t="30077" r="71222" b="28939"/>
          <a:stretch>
            <a:fillRect/>
          </a:stretch>
        </p:blipFill>
        <p:spPr>
          <a:xfrm>
            <a:off x="397510" y="3009900"/>
            <a:ext cx="2352675" cy="210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4;p36"/>
          <p:cNvPicPr preferRelativeResize="0"/>
          <p:nvPr/>
        </p:nvPicPr>
        <p:blipFill>
          <a:blip r:embed="rId2"/>
          <a:srcRect l="3049" t="70839" r="70243" b="17933"/>
          <a:stretch>
            <a:fillRect/>
          </a:stretch>
        </p:blipFill>
        <p:spPr>
          <a:xfrm>
            <a:off x="393065" y="5116830"/>
            <a:ext cx="2442210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74;p36"/>
          <p:cNvPicPr preferRelativeResize="0"/>
          <p:nvPr/>
        </p:nvPicPr>
        <p:blipFill>
          <a:blip r:embed="rId2"/>
          <a:srcRect l="48430" t="30473" r="29792" b="49591"/>
          <a:stretch>
            <a:fillRect/>
          </a:stretch>
        </p:blipFill>
        <p:spPr>
          <a:xfrm>
            <a:off x="4294505" y="3009900"/>
            <a:ext cx="1991360" cy="102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74;p36"/>
          <p:cNvPicPr preferRelativeResize="0"/>
          <p:nvPr/>
        </p:nvPicPr>
        <p:blipFill>
          <a:blip r:embed="rId2"/>
          <a:srcRect l="48430" t="50743" r="33389" b="18378"/>
          <a:stretch>
            <a:fillRect/>
          </a:stretch>
        </p:blipFill>
        <p:spPr>
          <a:xfrm>
            <a:off x="4294505" y="4106545"/>
            <a:ext cx="166243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7"/>
          <p:cNvPicPr preferRelativeResize="0"/>
          <p:nvPr/>
        </p:nvPicPr>
        <p:blipFill>
          <a:blip r:embed="rId3"/>
          <a:srcRect l="75688" t="25346" r="8528" b="59214"/>
          <a:stretch>
            <a:fillRect/>
          </a:stretch>
        </p:blipFill>
        <p:spPr>
          <a:xfrm>
            <a:off x="7466330" y="2155825"/>
            <a:ext cx="1443355" cy="7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2"/>
          <a:srcRect r="59576" b="68626"/>
          <a:stretch>
            <a:fillRect/>
          </a:stretch>
        </p:blipFill>
        <p:spPr>
          <a:xfrm>
            <a:off x="-8255" y="1336675"/>
            <a:ext cx="3696335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4;p36"/>
          <p:cNvPicPr preferRelativeResize="0"/>
          <p:nvPr/>
        </p:nvPicPr>
        <p:blipFill>
          <a:blip r:embed="rId2"/>
          <a:srcRect l="48612" r="29742" b="68626"/>
          <a:stretch>
            <a:fillRect/>
          </a:stretch>
        </p:blipFill>
        <p:spPr>
          <a:xfrm>
            <a:off x="4203065" y="1336675"/>
            <a:ext cx="1979295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4;p36"/>
          <p:cNvPicPr preferRelativeResize="0"/>
          <p:nvPr/>
        </p:nvPicPr>
        <p:blipFill>
          <a:blip r:embed="rId2"/>
          <a:srcRect l="71425" t="6719" r="3700" b="84856"/>
          <a:stretch>
            <a:fillRect/>
          </a:stretch>
        </p:blipFill>
        <p:spPr>
          <a:xfrm>
            <a:off x="7050405" y="1595755"/>
            <a:ext cx="227457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4;p36"/>
          <p:cNvPicPr preferRelativeResize="0"/>
          <p:nvPr/>
        </p:nvPicPr>
        <p:blipFill>
          <a:blip r:embed="rId2"/>
          <a:srcRect l="3049" t="30077" r="71222" b="28939"/>
          <a:stretch>
            <a:fillRect/>
          </a:stretch>
        </p:blipFill>
        <p:spPr>
          <a:xfrm>
            <a:off x="397510" y="3009900"/>
            <a:ext cx="2352675" cy="210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4;p36"/>
          <p:cNvPicPr preferRelativeResize="0"/>
          <p:nvPr/>
        </p:nvPicPr>
        <p:blipFill>
          <a:blip r:embed="rId2"/>
          <a:srcRect l="3049" t="70839" r="70243" b="17933"/>
          <a:stretch>
            <a:fillRect/>
          </a:stretch>
        </p:blipFill>
        <p:spPr>
          <a:xfrm>
            <a:off x="393065" y="5116830"/>
            <a:ext cx="2442210" cy="57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74;p36"/>
          <p:cNvPicPr preferRelativeResize="0"/>
          <p:nvPr/>
        </p:nvPicPr>
        <p:blipFill>
          <a:blip r:embed="rId2"/>
          <a:srcRect l="48430" t="30473" r="29792" b="49591"/>
          <a:stretch>
            <a:fillRect/>
          </a:stretch>
        </p:blipFill>
        <p:spPr>
          <a:xfrm>
            <a:off x="4294505" y="3009900"/>
            <a:ext cx="1991360" cy="102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74;p36"/>
          <p:cNvPicPr preferRelativeResize="0"/>
          <p:nvPr/>
        </p:nvPicPr>
        <p:blipFill>
          <a:blip r:embed="rId2"/>
          <a:srcRect l="48430" t="50743" r="33389" b="18378"/>
          <a:stretch>
            <a:fillRect/>
          </a:stretch>
        </p:blipFill>
        <p:spPr>
          <a:xfrm>
            <a:off x="4294505" y="4106545"/>
            <a:ext cx="166243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7"/>
          <p:cNvPicPr preferRelativeResize="0"/>
          <p:nvPr/>
        </p:nvPicPr>
        <p:blipFill>
          <a:blip r:embed="rId3"/>
          <a:srcRect l="75688" t="25346" r="8528" b="59214"/>
          <a:stretch>
            <a:fillRect/>
          </a:stretch>
        </p:blipFill>
        <p:spPr>
          <a:xfrm>
            <a:off x="7466330" y="2155825"/>
            <a:ext cx="1443355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0;p37"/>
          <p:cNvPicPr preferRelativeResize="0"/>
          <p:nvPr/>
        </p:nvPicPr>
        <p:blipFill>
          <a:blip r:embed="rId3"/>
          <a:srcRect l="7573" t="30398" r="33874" b="21491"/>
          <a:stretch>
            <a:fillRect/>
          </a:stretch>
        </p:blipFill>
        <p:spPr>
          <a:xfrm>
            <a:off x="828040" y="2949575"/>
            <a:ext cx="5354320" cy="24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0;p37"/>
          <p:cNvPicPr preferRelativeResize="0"/>
          <p:nvPr/>
        </p:nvPicPr>
        <p:blipFill>
          <a:blip r:embed="rId3"/>
          <a:srcRect l="66029" t="42021" r="-1222" b="19243"/>
          <a:stretch>
            <a:fillRect/>
          </a:stretch>
        </p:blipFill>
        <p:spPr>
          <a:xfrm>
            <a:off x="6444615" y="2823210"/>
            <a:ext cx="2598420" cy="1283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2"/>
          <a:srcRect r="59576" b="68626"/>
          <a:stretch>
            <a:fillRect/>
          </a:stretch>
        </p:blipFill>
        <p:spPr>
          <a:xfrm>
            <a:off x="-8255" y="1336675"/>
            <a:ext cx="3696335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4;p36"/>
          <p:cNvPicPr preferRelativeResize="0"/>
          <p:nvPr/>
        </p:nvPicPr>
        <p:blipFill>
          <a:blip r:embed="rId2"/>
          <a:srcRect l="48612" r="29742" b="68626"/>
          <a:stretch>
            <a:fillRect/>
          </a:stretch>
        </p:blipFill>
        <p:spPr>
          <a:xfrm>
            <a:off x="4203065" y="1336675"/>
            <a:ext cx="1979295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4;p36"/>
          <p:cNvPicPr preferRelativeResize="0"/>
          <p:nvPr/>
        </p:nvPicPr>
        <p:blipFill>
          <a:blip r:embed="rId2"/>
          <a:srcRect l="71425" t="6719" r="3700" b="84856"/>
          <a:stretch>
            <a:fillRect/>
          </a:stretch>
        </p:blipFill>
        <p:spPr>
          <a:xfrm>
            <a:off x="7050405" y="1595755"/>
            <a:ext cx="2274570" cy="433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>
          <a:blip r:embed="rId3"/>
          <a:srcRect l="6403" t="47493" r="33785" b="16292"/>
          <a:stretch>
            <a:fillRect/>
          </a:stretch>
        </p:blipFill>
        <p:spPr>
          <a:xfrm>
            <a:off x="570865" y="3572510"/>
            <a:ext cx="5469255" cy="186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6;p38"/>
          <p:cNvPicPr preferRelativeResize="0"/>
          <p:nvPr/>
        </p:nvPicPr>
        <p:blipFill>
          <a:blip r:embed="rId3"/>
          <a:srcRect l="76034" t="23691" r="13077" b="62277"/>
          <a:stretch>
            <a:fillRect/>
          </a:stretch>
        </p:blipFill>
        <p:spPr>
          <a:xfrm>
            <a:off x="7580630" y="2028825"/>
            <a:ext cx="995680" cy="72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6;p38"/>
          <p:cNvPicPr preferRelativeResize="0"/>
          <p:nvPr/>
        </p:nvPicPr>
        <p:blipFill>
          <a:blip r:embed="rId3"/>
          <a:srcRect l="65763" t="44010" r="146" b="20626"/>
          <a:stretch>
            <a:fillRect/>
          </a:stretch>
        </p:blipFill>
        <p:spPr>
          <a:xfrm>
            <a:off x="7050405" y="2949575"/>
            <a:ext cx="2056765" cy="138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5760" y="1384935"/>
            <a:ext cx="46189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How did we find these probabilities?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Whats the probability that a random day is sunny or rainy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Vijay is happy today,whats the probaility ,that its sunny or rainy?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if for three days Vijay is Happy,Grumpy,Happy,what was the weather</a:t>
            </a:r>
            <a:endParaRPr lang="en-US" sz="2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1195" y="1662430"/>
            <a:ext cx="3560445" cy="14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68350" y="2096770"/>
            <a:ext cx="2012315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8350" y="2522220"/>
            <a:ext cx="4166235" cy="8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5505" y="2948305"/>
            <a:ext cx="4009390" cy="31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5350" y="3375660"/>
            <a:ext cx="4166235" cy="8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2505" y="3801745"/>
            <a:ext cx="4009390" cy="311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46455" y="4203065"/>
            <a:ext cx="1179195" cy="27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final question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vijay says happy grympy and happy for three consequective days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karan  is supposed to guess the weather now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s"/>
          <p:cNvPicPr>
            <a:picLocks noChangeAspect="1"/>
          </p:cNvPicPr>
          <p:nvPr/>
        </p:nvPicPr>
        <p:blipFill>
          <a:blip r:embed="rId2"/>
          <a:srcRect l="21493" r="24792"/>
          <a:stretch>
            <a:fillRect/>
          </a:stretch>
        </p:blipFill>
        <p:spPr>
          <a:xfrm>
            <a:off x="3136265" y="4705985"/>
            <a:ext cx="942340" cy="1819910"/>
          </a:xfrm>
          <a:prstGeom prst="rect">
            <a:avLst/>
          </a:prstGeom>
        </p:spPr>
      </p:pic>
      <p:pic>
        <p:nvPicPr>
          <p:cNvPr id="17" name="Picture 16" descr="46-467279_black-man-talking-on-the-phone-cartoon-vector"/>
          <p:cNvPicPr>
            <a:picLocks noChangeAspect="1"/>
          </p:cNvPicPr>
          <p:nvPr/>
        </p:nvPicPr>
        <p:blipFill>
          <a:blip r:embed="rId3"/>
          <a:srcRect l="21598" r="21598"/>
          <a:stretch>
            <a:fillRect/>
          </a:stretch>
        </p:blipFill>
        <p:spPr>
          <a:xfrm>
            <a:off x="1039495" y="4731385"/>
            <a:ext cx="1033780" cy="1819910"/>
          </a:xfrm>
          <a:prstGeom prst="rect">
            <a:avLst/>
          </a:prstGeom>
        </p:spPr>
      </p:pic>
      <p:pic>
        <p:nvPicPr>
          <p:cNvPr id="11" name="Google Shape;114;p26"/>
          <p:cNvPicPr preferRelativeResize="0"/>
          <p:nvPr/>
        </p:nvPicPr>
        <p:blipFill>
          <a:blip r:embed="rId4"/>
          <a:srcRect l="49069" t="17984" r="32320" b="64723"/>
          <a:stretch>
            <a:fillRect/>
          </a:stretch>
        </p:blipFill>
        <p:spPr>
          <a:xfrm>
            <a:off x="2277110" y="4309745"/>
            <a:ext cx="1003935" cy="56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lets look at a simpler case suppose we have two days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how many possible scenrarios do we have for the weather ??? 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four cases to study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2"/>
          <a:srcRect l="25785" r="28764" b="89513"/>
          <a:stretch>
            <a:fillRect/>
          </a:stretch>
        </p:blipFill>
        <p:spPr>
          <a:xfrm>
            <a:off x="-8255" y="1329690"/>
            <a:ext cx="4156075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40"/>
          <p:cNvPicPr preferRelativeResize="0"/>
          <p:nvPr/>
        </p:nvPicPr>
        <p:blipFill>
          <a:blip r:embed="rId2"/>
          <a:srcRect l="29729" t="10487" r="29549" b="76877"/>
          <a:stretch>
            <a:fillRect/>
          </a:stretch>
        </p:blipFill>
        <p:spPr>
          <a:xfrm>
            <a:off x="208280" y="2005330"/>
            <a:ext cx="3794760" cy="49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393065" y="2961005"/>
            <a:ext cx="589280" cy="7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982345" y="2987675"/>
            <a:ext cx="58420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2685415" y="3011170"/>
            <a:ext cx="712470" cy="6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3420110" y="3002915"/>
            <a:ext cx="727710" cy="64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 us Recall the problem we framed 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vijay says karan only his mood which is dependent on the weather</a:t>
            </a:r>
            <a:endParaRPr lang="en-US" sz="24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images"/>
          <p:cNvPicPr>
            <a:picLocks noChangeAspect="1"/>
          </p:cNvPicPr>
          <p:nvPr/>
        </p:nvPicPr>
        <p:blipFill>
          <a:blip r:embed="rId2"/>
          <a:srcRect l="21493" r="24792"/>
          <a:stretch>
            <a:fillRect/>
          </a:stretch>
        </p:blipFill>
        <p:spPr>
          <a:xfrm>
            <a:off x="4330065" y="4566285"/>
            <a:ext cx="942340" cy="1819910"/>
          </a:xfrm>
          <a:prstGeom prst="rect">
            <a:avLst/>
          </a:prstGeom>
        </p:spPr>
      </p:pic>
      <p:pic>
        <p:nvPicPr>
          <p:cNvPr id="4" name="Picture 3" descr="46-467279_black-man-talking-on-the-phone-cartoon-vector"/>
          <p:cNvPicPr>
            <a:picLocks noChangeAspect="1"/>
          </p:cNvPicPr>
          <p:nvPr/>
        </p:nvPicPr>
        <p:blipFill>
          <a:blip r:embed="rId3"/>
          <a:srcRect l="21598" r="21598"/>
          <a:stretch>
            <a:fillRect/>
          </a:stretch>
        </p:blipFill>
        <p:spPr>
          <a:xfrm>
            <a:off x="620395" y="4566285"/>
            <a:ext cx="1033780" cy="18199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1045" y="6369050"/>
            <a:ext cx="86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KARAN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4457065" y="6386195"/>
            <a:ext cx="68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VIJAY</a:t>
            </a:r>
            <a:endParaRPr lang="en-US" b="1"/>
          </a:p>
        </p:txBody>
      </p:sp>
      <p:pic>
        <p:nvPicPr>
          <p:cNvPr id="84" name="Google Shape;84;p21"/>
          <p:cNvPicPr preferRelativeResize="0"/>
          <p:nvPr/>
        </p:nvPicPr>
        <p:blipFill>
          <a:blip r:embed="rId4"/>
          <a:srcRect l="54757" t="18379" r="33847" b="65168"/>
          <a:stretch>
            <a:fillRect/>
          </a:stretch>
        </p:blipFill>
        <p:spPr>
          <a:xfrm>
            <a:off x="3823335" y="4335145"/>
            <a:ext cx="633730" cy="408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4;p21"/>
          <p:cNvPicPr preferRelativeResize="0"/>
          <p:nvPr/>
        </p:nvPicPr>
        <p:blipFill>
          <a:blip r:embed="rId4"/>
          <a:srcRect l="81911" t="4127" r="5597" b="73945"/>
          <a:stretch>
            <a:fillRect/>
          </a:stretch>
        </p:blipFill>
        <p:spPr>
          <a:xfrm>
            <a:off x="5144770" y="4199255"/>
            <a:ext cx="694690" cy="544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2"/>
          <p:cNvPicPr preferRelativeResize="0"/>
          <p:nvPr/>
        </p:nvPicPr>
        <p:blipFill>
          <a:blip r:embed="rId5"/>
          <a:srcRect l="10639" t="16823" r="75646" b="64958"/>
          <a:stretch>
            <a:fillRect/>
          </a:stretch>
        </p:blipFill>
        <p:spPr>
          <a:xfrm>
            <a:off x="231775" y="4067810"/>
            <a:ext cx="770890" cy="4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5843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we will do is take each one of them and calculate probability that given these ways vijay was happy and then grumpy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then we are going to pick whatever gave us the highest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2"/>
          <a:srcRect l="25785" r="28764" b="89513"/>
          <a:stretch>
            <a:fillRect/>
          </a:stretch>
        </p:blipFill>
        <p:spPr>
          <a:xfrm>
            <a:off x="-8255" y="1329690"/>
            <a:ext cx="4156075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38893" t="20963" r="38138" b="68780"/>
          <a:stretch>
            <a:fillRect/>
          </a:stretch>
        </p:blipFill>
        <p:spPr>
          <a:xfrm>
            <a:off x="393700" y="1868805"/>
            <a:ext cx="3594100" cy="803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38800" t="35328" r="38231" b="54415"/>
          <a:stretch>
            <a:fillRect/>
          </a:stretch>
        </p:blipFill>
        <p:spPr>
          <a:xfrm>
            <a:off x="393700" y="2789555"/>
            <a:ext cx="3594100" cy="8039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39445" t="48947" r="37586" b="40796"/>
          <a:stretch>
            <a:fillRect/>
          </a:stretch>
        </p:blipFill>
        <p:spPr>
          <a:xfrm>
            <a:off x="553720" y="3593465"/>
            <a:ext cx="3594100" cy="8039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 l="39352" t="62015" r="37679" b="27728"/>
          <a:stretch>
            <a:fillRect/>
          </a:stretch>
        </p:blipFill>
        <p:spPr>
          <a:xfrm>
            <a:off x="553720" y="4527550"/>
            <a:ext cx="3594100" cy="80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525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lets calculate the entire probability of all this happening at the same time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2"/>
          <a:srcRect l="25785" r="28764" b="89513"/>
          <a:stretch>
            <a:fillRect/>
          </a:stretch>
        </p:blipFill>
        <p:spPr>
          <a:xfrm>
            <a:off x="-8255" y="1329690"/>
            <a:ext cx="4156075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40"/>
          <p:cNvPicPr preferRelativeResize="0"/>
          <p:nvPr/>
        </p:nvPicPr>
        <p:blipFill>
          <a:blip r:embed="rId2"/>
          <a:srcRect l="29729" t="10487" r="29549" b="76877"/>
          <a:stretch>
            <a:fillRect/>
          </a:stretch>
        </p:blipFill>
        <p:spPr>
          <a:xfrm>
            <a:off x="208280" y="2005330"/>
            <a:ext cx="3794760" cy="49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393065" y="2961005"/>
            <a:ext cx="589280" cy="7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3420110" y="3002915"/>
            <a:ext cx="727710" cy="64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5255" y="1384300"/>
            <a:ext cx="512000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is the probability wednesday was sunny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calulated previously that is 2/3=0.67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2"/>
          <a:srcRect l="25785" r="28764" b="89513"/>
          <a:stretch>
            <a:fillRect/>
          </a:stretch>
        </p:blipFill>
        <p:spPr>
          <a:xfrm>
            <a:off x="-8255" y="1329690"/>
            <a:ext cx="4156075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40"/>
          <p:cNvPicPr preferRelativeResize="0"/>
          <p:nvPr/>
        </p:nvPicPr>
        <p:blipFill>
          <a:blip r:embed="rId2"/>
          <a:srcRect l="29729" t="10487" r="29549" b="76877"/>
          <a:stretch>
            <a:fillRect/>
          </a:stretch>
        </p:blipFill>
        <p:spPr>
          <a:xfrm>
            <a:off x="208280" y="2005330"/>
            <a:ext cx="3794760" cy="49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393065" y="2961005"/>
            <a:ext cx="589280" cy="7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3420110" y="3002915"/>
            <a:ext cx="727710" cy="6496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337185" y="394843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5255" y="1384300"/>
            <a:ext cx="512000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now if wed was sunny what is the probability of vijay being happy</a:t>
            </a:r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now given wed was sunny what was the probability that thursday being rainy</a:t>
            </a:r>
            <a:endParaRPr lang="en-US" sz="2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now thursday being rainy,what is the probabilty that made vijay grumpy</a:t>
            </a: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2"/>
          <a:srcRect l="25785" r="28764" b="89513"/>
          <a:stretch>
            <a:fillRect/>
          </a:stretch>
        </p:blipFill>
        <p:spPr>
          <a:xfrm>
            <a:off x="-8255" y="1329690"/>
            <a:ext cx="4156075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40"/>
          <p:cNvPicPr preferRelativeResize="0"/>
          <p:nvPr/>
        </p:nvPicPr>
        <p:blipFill>
          <a:blip r:embed="rId2"/>
          <a:srcRect l="29729" t="10487" r="29549" b="76877"/>
          <a:stretch>
            <a:fillRect/>
          </a:stretch>
        </p:blipFill>
        <p:spPr>
          <a:xfrm>
            <a:off x="208280" y="2005330"/>
            <a:ext cx="3794760" cy="49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623570" y="2918460"/>
            <a:ext cx="589280" cy="7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3420110" y="3002915"/>
            <a:ext cx="727710" cy="6496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23570" y="365252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0.67</a:t>
            </a:r>
            <a:endParaRPr lang="en-US"/>
          </a:p>
        </p:txBody>
      </p:sp>
      <p:cxnSp>
        <p:nvCxnSpPr>
          <p:cNvPr id="3" name="Straight Arrow Connector 2"/>
          <p:cNvCxnSpPr>
            <a:stCxn id="10" idx="0"/>
          </p:cNvCxnSpPr>
          <p:nvPr/>
        </p:nvCxnSpPr>
        <p:spPr>
          <a:xfrm flipV="1">
            <a:off x="918210" y="2399030"/>
            <a:ext cx="6985" cy="5194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03530" y="26104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212850" y="3272155"/>
            <a:ext cx="2138680" cy="133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833880" y="339915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98545" y="2483485"/>
            <a:ext cx="6985" cy="5194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804285" y="26104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15255" y="1384300"/>
            <a:ext cx="512000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now by law of conditional probability ,the probability of all this happening is product of all these</a:t>
            </a:r>
            <a:endParaRPr lang="en-US" sz="23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198" name="Google Shape;198;p40"/>
          <p:cNvPicPr preferRelativeResize="0"/>
          <p:nvPr/>
        </p:nvPicPr>
        <p:blipFill>
          <a:blip r:embed="rId2"/>
          <a:srcRect l="25785" r="28764" b="89513"/>
          <a:stretch>
            <a:fillRect/>
          </a:stretch>
        </p:blipFill>
        <p:spPr>
          <a:xfrm>
            <a:off x="-8255" y="1329690"/>
            <a:ext cx="4156075" cy="539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98;p40"/>
          <p:cNvPicPr preferRelativeResize="0"/>
          <p:nvPr/>
        </p:nvPicPr>
        <p:blipFill>
          <a:blip r:embed="rId2"/>
          <a:srcRect l="29729" t="10487" r="29549" b="76877"/>
          <a:stretch>
            <a:fillRect/>
          </a:stretch>
        </p:blipFill>
        <p:spPr>
          <a:xfrm>
            <a:off x="208280" y="2005330"/>
            <a:ext cx="3794760" cy="49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623570" y="2918460"/>
            <a:ext cx="589280" cy="7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3420110" y="3002915"/>
            <a:ext cx="727710" cy="6496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23570" y="365252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0.67</a:t>
            </a:r>
            <a:endParaRPr lang="en-US"/>
          </a:p>
        </p:txBody>
      </p:sp>
      <p:cxnSp>
        <p:nvCxnSpPr>
          <p:cNvPr id="3" name="Straight Arrow Connector 2"/>
          <p:cNvCxnSpPr>
            <a:stCxn id="10" idx="0"/>
          </p:cNvCxnSpPr>
          <p:nvPr/>
        </p:nvCxnSpPr>
        <p:spPr>
          <a:xfrm flipV="1">
            <a:off x="918210" y="2399030"/>
            <a:ext cx="6985" cy="5194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03530" y="26104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1212850" y="3272155"/>
            <a:ext cx="2138680" cy="1333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833880" y="339915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98545" y="2483485"/>
            <a:ext cx="6985" cy="5194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804285" y="26104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40485" y="4171950"/>
            <a:ext cx="2023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0.06432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4fa24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doing the same for all the four case we get this results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pick the one that is going to make happy grumpy likely happen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9294" t="6319" r="63218" b="52511"/>
          <a:stretch>
            <a:fillRect/>
          </a:stretch>
        </p:blipFill>
        <p:spPr>
          <a:xfrm>
            <a:off x="393065" y="2199640"/>
            <a:ext cx="1868805" cy="1574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9490" t="50943" r="63022" b="7887"/>
          <a:stretch>
            <a:fillRect/>
          </a:stretch>
        </p:blipFill>
        <p:spPr>
          <a:xfrm>
            <a:off x="2681605" y="2199640"/>
            <a:ext cx="1868805" cy="1574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65727" t="52670" r="6785" b="6160"/>
          <a:stretch>
            <a:fillRect/>
          </a:stretch>
        </p:blipFill>
        <p:spPr>
          <a:xfrm>
            <a:off x="640715" y="4604385"/>
            <a:ext cx="1868805" cy="15741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 l="64559" t="4923" r="7953" b="53907"/>
          <a:stretch>
            <a:fillRect/>
          </a:stretch>
        </p:blipFill>
        <p:spPr>
          <a:xfrm>
            <a:off x="2838450" y="4604385"/>
            <a:ext cx="1868805" cy="157416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136525" y="1856105"/>
            <a:ext cx="2367915" cy="24472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back to our question what if vijay says  Happy,grumpy.happy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s"/>
          <p:cNvPicPr>
            <a:picLocks noChangeAspect="1"/>
          </p:cNvPicPr>
          <p:nvPr/>
        </p:nvPicPr>
        <p:blipFill>
          <a:blip r:embed="rId2"/>
          <a:srcRect l="21493" r="24792"/>
          <a:stretch>
            <a:fillRect/>
          </a:stretch>
        </p:blipFill>
        <p:spPr>
          <a:xfrm>
            <a:off x="3136265" y="4705985"/>
            <a:ext cx="942340" cy="1819910"/>
          </a:xfrm>
          <a:prstGeom prst="rect">
            <a:avLst/>
          </a:prstGeom>
        </p:spPr>
      </p:pic>
      <p:pic>
        <p:nvPicPr>
          <p:cNvPr id="17" name="Picture 16" descr="46-467279_black-man-talking-on-the-phone-cartoon-vector"/>
          <p:cNvPicPr>
            <a:picLocks noChangeAspect="1"/>
          </p:cNvPicPr>
          <p:nvPr/>
        </p:nvPicPr>
        <p:blipFill>
          <a:blip r:embed="rId3"/>
          <a:srcRect l="21598" r="21598"/>
          <a:stretch>
            <a:fillRect/>
          </a:stretch>
        </p:blipFill>
        <p:spPr>
          <a:xfrm>
            <a:off x="1039495" y="4731385"/>
            <a:ext cx="1033780" cy="1819910"/>
          </a:xfrm>
          <a:prstGeom prst="rect">
            <a:avLst/>
          </a:prstGeom>
        </p:spPr>
      </p:pic>
      <p:pic>
        <p:nvPicPr>
          <p:cNvPr id="11" name="Google Shape;114;p26"/>
          <p:cNvPicPr preferRelativeResize="0"/>
          <p:nvPr/>
        </p:nvPicPr>
        <p:blipFill>
          <a:blip r:embed="rId4"/>
          <a:srcRect l="49069" t="17984" r="32320" b="64723"/>
          <a:stretch>
            <a:fillRect/>
          </a:stretch>
        </p:blipFill>
        <p:spPr>
          <a:xfrm>
            <a:off x="2277110" y="4309745"/>
            <a:ext cx="1003935" cy="56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same thing three days ,each with one mood ,and two possibilities for each day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hence 8 possible scenario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0545" y="1384300"/>
            <a:ext cx="4476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Day1 		Day2 		Day3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8448" t="28646" r="64788" b="36458"/>
          <a:stretch>
            <a:fillRect/>
          </a:stretch>
        </p:blipFill>
        <p:spPr>
          <a:xfrm>
            <a:off x="321945" y="1868805"/>
            <a:ext cx="1038860" cy="121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8448" t="28646" r="64788" b="36458"/>
          <a:stretch>
            <a:fillRect/>
          </a:stretch>
        </p:blipFill>
        <p:spPr>
          <a:xfrm>
            <a:off x="3987800" y="1868805"/>
            <a:ext cx="1038860" cy="1216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43123" t="26459" r="39888" b="36239"/>
          <a:stretch>
            <a:fillRect/>
          </a:stretch>
        </p:blipFill>
        <p:spPr>
          <a:xfrm>
            <a:off x="2262505" y="1784985"/>
            <a:ext cx="1052830" cy="129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same thing three days ,each with one mood ,and two possibilities for each day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hence 8 possible scenario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3324" t="9896" r="12811" b="22656"/>
          <a:stretch>
            <a:fillRect/>
          </a:stretch>
        </p:blipFill>
        <p:spPr>
          <a:xfrm>
            <a:off x="219075" y="1384300"/>
            <a:ext cx="4768215" cy="466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 us consider this case,sunny,rainy,sunny</a:t>
            </a:r>
            <a:endParaRPr lang="en-US" sz="2400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8448" t="28646" r="64224" b="56648"/>
          <a:stretch>
            <a:fillRect/>
          </a:stretch>
        </p:blipFill>
        <p:spPr>
          <a:xfrm>
            <a:off x="321945" y="1868805"/>
            <a:ext cx="1073785" cy="51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8448" t="28646" r="64358" b="57195"/>
          <a:stretch>
            <a:fillRect/>
          </a:stretch>
        </p:blipFill>
        <p:spPr>
          <a:xfrm>
            <a:off x="3987800" y="1868805"/>
            <a:ext cx="1065530" cy="4933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43123" t="26459" r="40431" b="56977"/>
          <a:stretch>
            <a:fillRect/>
          </a:stretch>
        </p:blipFill>
        <p:spPr>
          <a:xfrm>
            <a:off x="2117090" y="1784985"/>
            <a:ext cx="1019175" cy="577215"/>
          </a:xfrm>
          <a:prstGeom prst="rect">
            <a:avLst/>
          </a:prstGeom>
        </p:spPr>
      </p:pic>
      <p:pic>
        <p:nvPicPr>
          <p:cNvPr id="10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623570" y="2918460"/>
            <a:ext cx="589280" cy="7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25"/>
          <p:cNvPicPr preferRelativeResize="0"/>
          <p:nvPr/>
        </p:nvPicPr>
        <p:blipFill>
          <a:blip r:embed="rId3"/>
          <a:srcRect l="56352" t="21957" r="22107" b="43716"/>
          <a:stretch>
            <a:fillRect/>
          </a:stretch>
        </p:blipFill>
        <p:spPr>
          <a:xfrm>
            <a:off x="2262505" y="3002915"/>
            <a:ext cx="727710" cy="64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3"/>
          <a:srcRect l="23861" t="22110" r="56813" b="45566"/>
          <a:stretch>
            <a:fillRect/>
          </a:stretch>
        </p:blipFill>
        <p:spPr>
          <a:xfrm>
            <a:off x="4225925" y="2835910"/>
            <a:ext cx="589280" cy="7340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Box 13"/>
          <p:cNvSpPr txBox="1"/>
          <p:nvPr/>
        </p:nvSpPr>
        <p:spPr>
          <a:xfrm>
            <a:off x="623570" y="365252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0.67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8210" y="2399030"/>
            <a:ext cx="6985" cy="51943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03530" y="26104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12850" y="3276600"/>
            <a:ext cx="887730" cy="889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33830" y="339915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19" name="Straight Arrow Connector 18"/>
          <p:cNvCxnSpPr>
            <a:stCxn id="13" idx="0"/>
            <a:endCxn id="11" idx="2"/>
          </p:cNvCxnSpPr>
          <p:nvPr/>
        </p:nvCxnSpPr>
        <p:spPr>
          <a:xfrm flipV="1">
            <a:off x="2626360" y="2362200"/>
            <a:ext cx="635" cy="6407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623185" y="26104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 flipV="1">
            <a:off x="3034030" y="3202940"/>
            <a:ext cx="1191895" cy="1651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237230" y="333565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05960" y="2222500"/>
            <a:ext cx="635" cy="64071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4502785" y="247078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340485" y="4171950"/>
            <a:ext cx="2023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0.0205824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2" grpId="0"/>
      <p:bldP spid="24" grpId="0"/>
      <p:bldP spid="2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weather can be sunny or rainy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its sunny vijay is happy and if its rainy vijay is grumpy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vijay tells karan his mood and he guesses the weather based on his mood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63525" y="1645285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8;p25"/>
          <p:cNvPicPr preferRelativeResize="0"/>
          <p:nvPr/>
        </p:nvPicPr>
        <p:blipFill>
          <a:blip r:embed="rId2"/>
          <a:srcRect l="56352" t="21957" r="15877" b="43716"/>
          <a:stretch>
            <a:fillRect/>
          </a:stretch>
        </p:blipFill>
        <p:spPr>
          <a:xfrm>
            <a:off x="2755265" y="1645285"/>
            <a:ext cx="1737360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64515" y="319913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108960" y="3105785"/>
            <a:ext cx="606425" cy="64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doing the same process for all the cases,we get max probability for this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3324" t="9896" r="12811" b="22656"/>
          <a:stretch>
            <a:fillRect/>
          </a:stretch>
        </p:blipFill>
        <p:spPr>
          <a:xfrm>
            <a:off x="219075" y="1384300"/>
            <a:ext cx="4768215" cy="46672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9380" y="1409700"/>
            <a:ext cx="2419350" cy="87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let say vijay is mostly happy when its sunny and mostly grumpy when its rainy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that is there are some exceptions,and say we have probabilities for this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263525" y="1645285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8;p25"/>
          <p:cNvPicPr preferRelativeResize="0"/>
          <p:nvPr/>
        </p:nvPicPr>
        <p:blipFill>
          <a:blip r:embed="rId2"/>
          <a:srcRect l="56352" t="21957" r="15877" b="43716"/>
          <a:stretch>
            <a:fillRect/>
          </a:stretch>
        </p:blipFill>
        <p:spPr>
          <a:xfrm>
            <a:off x="2755265" y="1645285"/>
            <a:ext cx="1737360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64515" y="319913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108960" y="3105785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1170940" y="3302635"/>
            <a:ext cx="378460" cy="43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3866515" y="3232150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>
            <a:stCxn id="108" idx="2"/>
          </p:cNvCxnSpPr>
          <p:nvPr/>
        </p:nvCxnSpPr>
        <p:spPr>
          <a:xfrm flipH="1">
            <a:off x="397510" y="2854960"/>
            <a:ext cx="470535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8" idx="2"/>
            <a:endCxn id="3" idx="0"/>
          </p:cNvCxnSpPr>
          <p:nvPr/>
        </p:nvCxnSpPr>
        <p:spPr>
          <a:xfrm>
            <a:off x="868045" y="2854960"/>
            <a:ext cx="492125" cy="447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75610" y="2607945"/>
            <a:ext cx="584200" cy="4191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72510" y="2607945"/>
            <a:ext cx="355600" cy="4953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30810" y="268414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124585" y="2734945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637155" y="248666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3773170" y="256159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00 0.000000 L -0.044792 0.000000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7 -0.001852 L -0.042709 -0.001852 " pathEditMode="relative" rAng="0" ptsTypes="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2405" y="1384300"/>
            <a:ext cx="4947285" cy="261366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conversation between karan and vijay looks something like this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Picture 15" descr="images"/>
          <p:cNvPicPr>
            <a:picLocks noChangeAspect="1"/>
          </p:cNvPicPr>
          <p:nvPr/>
        </p:nvPicPr>
        <p:blipFill>
          <a:blip r:embed="rId2"/>
          <a:srcRect l="21493" r="24792"/>
          <a:stretch>
            <a:fillRect/>
          </a:stretch>
        </p:blipFill>
        <p:spPr>
          <a:xfrm>
            <a:off x="3136265" y="4705985"/>
            <a:ext cx="942340" cy="1819910"/>
          </a:xfrm>
          <a:prstGeom prst="rect">
            <a:avLst/>
          </a:prstGeom>
        </p:spPr>
      </p:pic>
      <p:pic>
        <p:nvPicPr>
          <p:cNvPr id="17" name="Picture 16" descr="46-467279_black-man-talking-on-the-phone-cartoon-vector"/>
          <p:cNvPicPr>
            <a:picLocks noChangeAspect="1"/>
          </p:cNvPicPr>
          <p:nvPr/>
        </p:nvPicPr>
        <p:blipFill>
          <a:blip r:embed="rId3"/>
          <a:srcRect l="21598" r="21598"/>
          <a:stretch>
            <a:fillRect/>
          </a:stretch>
        </p:blipFill>
        <p:spPr>
          <a:xfrm>
            <a:off x="1039495" y="4731385"/>
            <a:ext cx="1033780" cy="1819910"/>
          </a:xfrm>
          <a:prstGeom prst="rect">
            <a:avLst/>
          </a:prstGeom>
        </p:spPr>
      </p:pic>
      <p:pic>
        <p:nvPicPr>
          <p:cNvPr id="114" name="Google Shape;114;p26"/>
          <p:cNvPicPr preferRelativeResize="0"/>
          <p:nvPr/>
        </p:nvPicPr>
        <p:blipFill>
          <a:blip r:embed="rId4"/>
          <a:srcRect l="6021" t="17243" r="75368" b="65464"/>
          <a:stretch>
            <a:fillRect/>
          </a:stretch>
        </p:blipFill>
        <p:spPr>
          <a:xfrm>
            <a:off x="283845" y="4277360"/>
            <a:ext cx="104775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4;p26"/>
          <p:cNvPicPr preferRelativeResize="0"/>
          <p:nvPr/>
        </p:nvPicPr>
        <p:blipFill>
          <a:blip r:embed="rId4"/>
          <a:srcRect l="49069" t="17984" r="32320" b="64723"/>
          <a:stretch>
            <a:fillRect/>
          </a:stretch>
        </p:blipFill>
        <p:spPr>
          <a:xfrm>
            <a:off x="2277110" y="4309745"/>
            <a:ext cx="1003935" cy="56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82665" y="1384300"/>
            <a:ext cx="4528185" cy="20224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conversation between karan and vijay looks something like this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consider a week conversation between karan and vijay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2"/>
          <a:srcRect l="40042" t="6596" r="39819" b="81793"/>
          <a:stretch>
            <a:fillRect/>
          </a:stretch>
        </p:blipFill>
        <p:spPr>
          <a:xfrm>
            <a:off x="2624455" y="1445260"/>
            <a:ext cx="1365885" cy="4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0;p27"/>
          <p:cNvPicPr preferRelativeResize="0"/>
          <p:nvPr/>
        </p:nvPicPr>
        <p:blipFill>
          <a:blip r:embed="rId2"/>
          <a:srcRect l="9342" t="20139" r="8529" b="70356"/>
          <a:stretch>
            <a:fillRect/>
          </a:stretch>
        </p:blipFill>
        <p:spPr>
          <a:xfrm>
            <a:off x="441960" y="1981200"/>
            <a:ext cx="5570220" cy="34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;p27"/>
          <p:cNvPicPr preferRelativeResize="0"/>
          <p:nvPr/>
        </p:nvPicPr>
        <p:blipFill>
          <a:blip r:embed="rId2"/>
          <a:srcRect l="10578" t="30741" r="80706" b="49066"/>
          <a:stretch>
            <a:fillRect/>
          </a:stretch>
        </p:blipFill>
        <p:spPr>
          <a:xfrm>
            <a:off x="543560" y="2327910"/>
            <a:ext cx="59118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0;p27"/>
          <p:cNvPicPr preferRelativeResize="0"/>
          <p:nvPr/>
        </p:nvPicPr>
        <p:blipFill>
          <a:blip r:embed="rId2"/>
          <a:srcRect l="24387" t="30689" r="66682" b="49919"/>
          <a:stretch>
            <a:fillRect/>
          </a:stretch>
        </p:blipFill>
        <p:spPr>
          <a:xfrm>
            <a:off x="1492250" y="2327910"/>
            <a:ext cx="60579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0;p27"/>
          <p:cNvPicPr preferRelativeResize="0"/>
          <p:nvPr/>
        </p:nvPicPr>
        <p:blipFill>
          <a:blip r:embed="rId2"/>
          <a:srcRect l="24387" t="30689" r="66682" b="49919"/>
          <a:stretch>
            <a:fillRect/>
          </a:stretch>
        </p:blipFill>
        <p:spPr>
          <a:xfrm>
            <a:off x="3384550" y="2357120"/>
            <a:ext cx="60579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0;p27"/>
          <p:cNvPicPr preferRelativeResize="0"/>
          <p:nvPr/>
        </p:nvPicPr>
        <p:blipFill>
          <a:blip r:embed="rId2"/>
          <a:srcRect l="24387" t="30689" r="66682" b="49919"/>
          <a:stretch>
            <a:fillRect/>
          </a:stretch>
        </p:blipFill>
        <p:spPr>
          <a:xfrm>
            <a:off x="5315585" y="2357120"/>
            <a:ext cx="60579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0;p27"/>
          <p:cNvPicPr preferRelativeResize="0"/>
          <p:nvPr/>
        </p:nvPicPr>
        <p:blipFill>
          <a:blip r:embed="rId2"/>
          <a:srcRect l="10578" t="30741" r="80706" b="49066"/>
          <a:stretch>
            <a:fillRect/>
          </a:stretch>
        </p:blipFill>
        <p:spPr>
          <a:xfrm>
            <a:off x="2445385" y="2357120"/>
            <a:ext cx="59118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0;p27"/>
          <p:cNvPicPr preferRelativeResize="0"/>
          <p:nvPr/>
        </p:nvPicPr>
        <p:blipFill>
          <a:blip r:embed="rId2"/>
          <a:srcRect l="10578" t="30741" r="80706" b="49066"/>
          <a:stretch>
            <a:fillRect/>
          </a:stretch>
        </p:blipFill>
        <p:spPr>
          <a:xfrm>
            <a:off x="4357370" y="2357120"/>
            <a:ext cx="59118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3"/>
          <a:srcRect l="9528" t="55212" r="80528" b="22888"/>
          <a:stretch>
            <a:fillRect/>
          </a:stretch>
        </p:blipFill>
        <p:spPr>
          <a:xfrm>
            <a:off x="384175" y="3320415"/>
            <a:ext cx="90932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26;p28"/>
          <p:cNvPicPr preferRelativeResize="0"/>
          <p:nvPr/>
        </p:nvPicPr>
        <p:blipFill>
          <a:blip r:embed="rId3"/>
          <a:srcRect l="23805" t="55521" r="66411" b="20899"/>
          <a:stretch>
            <a:fillRect/>
          </a:stretch>
        </p:blipFill>
        <p:spPr>
          <a:xfrm>
            <a:off x="1348105" y="3277235"/>
            <a:ext cx="894715" cy="12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26;p28"/>
          <p:cNvPicPr preferRelativeResize="0"/>
          <p:nvPr/>
        </p:nvPicPr>
        <p:blipFill>
          <a:blip r:embed="rId3"/>
          <a:srcRect l="9528" t="55212" r="80528" b="22888"/>
          <a:stretch>
            <a:fillRect/>
          </a:stretch>
        </p:blipFill>
        <p:spPr>
          <a:xfrm>
            <a:off x="2286635" y="3277235"/>
            <a:ext cx="90932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26;p28"/>
          <p:cNvPicPr preferRelativeResize="0"/>
          <p:nvPr/>
        </p:nvPicPr>
        <p:blipFill>
          <a:blip r:embed="rId3"/>
          <a:srcRect l="9528" t="55212" r="80528" b="22888"/>
          <a:stretch>
            <a:fillRect/>
          </a:stretch>
        </p:blipFill>
        <p:spPr>
          <a:xfrm>
            <a:off x="4198620" y="3277235"/>
            <a:ext cx="90932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6;p28"/>
          <p:cNvPicPr preferRelativeResize="0"/>
          <p:nvPr/>
        </p:nvPicPr>
        <p:blipFill>
          <a:blip r:embed="rId3"/>
          <a:srcRect l="23805" t="55521" r="66411" b="20899"/>
          <a:stretch>
            <a:fillRect/>
          </a:stretch>
        </p:blipFill>
        <p:spPr>
          <a:xfrm>
            <a:off x="3240405" y="3277235"/>
            <a:ext cx="894715" cy="12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26;p28"/>
          <p:cNvPicPr preferRelativeResize="0"/>
          <p:nvPr/>
        </p:nvPicPr>
        <p:blipFill>
          <a:blip r:embed="rId3"/>
          <a:srcRect l="23805" t="55521" r="66411" b="20899"/>
          <a:stretch>
            <a:fillRect/>
          </a:stretch>
        </p:blipFill>
        <p:spPr>
          <a:xfrm>
            <a:off x="5171440" y="3320415"/>
            <a:ext cx="894715" cy="121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82665" y="1384300"/>
            <a:ext cx="4528185" cy="202247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but does this unlikely ,its more likely that if a day say is sunny ,next day is going to be sunny and same with rainy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2"/>
          <a:srcRect l="40042" t="6596" r="39819" b="81793"/>
          <a:stretch>
            <a:fillRect/>
          </a:stretch>
        </p:blipFill>
        <p:spPr>
          <a:xfrm>
            <a:off x="2624455" y="1445260"/>
            <a:ext cx="1365885" cy="423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0;p27"/>
          <p:cNvPicPr preferRelativeResize="0"/>
          <p:nvPr/>
        </p:nvPicPr>
        <p:blipFill>
          <a:blip r:embed="rId2"/>
          <a:srcRect l="9342" t="20139" r="8529" b="70356"/>
          <a:stretch>
            <a:fillRect/>
          </a:stretch>
        </p:blipFill>
        <p:spPr>
          <a:xfrm>
            <a:off x="441960" y="1981200"/>
            <a:ext cx="5570220" cy="34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0;p27"/>
          <p:cNvPicPr preferRelativeResize="0"/>
          <p:nvPr/>
        </p:nvPicPr>
        <p:blipFill>
          <a:blip r:embed="rId2"/>
          <a:srcRect l="10578" t="30741" r="80706" b="49066"/>
          <a:stretch>
            <a:fillRect/>
          </a:stretch>
        </p:blipFill>
        <p:spPr>
          <a:xfrm>
            <a:off x="543560" y="2327910"/>
            <a:ext cx="59118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0;p27"/>
          <p:cNvPicPr preferRelativeResize="0"/>
          <p:nvPr/>
        </p:nvPicPr>
        <p:blipFill>
          <a:blip r:embed="rId2"/>
          <a:srcRect l="24387" t="30689" r="66682" b="49919"/>
          <a:stretch>
            <a:fillRect/>
          </a:stretch>
        </p:blipFill>
        <p:spPr>
          <a:xfrm>
            <a:off x="1492250" y="2327910"/>
            <a:ext cx="60579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0;p27"/>
          <p:cNvPicPr preferRelativeResize="0"/>
          <p:nvPr/>
        </p:nvPicPr>
        <p:blipFill>
          <a:blip r:embed="rId2"/>
          <a:srcRect l="24387" t="30689" r="66682" b="49919"/>
          <a:stretch>
            <a:fillRect/>
          </a:stretch>
        </p:blipFill>
        <p:spPr>
          <a:xfrm>
            <a:off x="3384550" y="2357120"/>
            <a:ext cx="60579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0;p27"/>
          <p:cNvPicPr preferRelativeResize="0"/>
          <p:nvPr/>
        </p:nvPicPr>
        <p:blipFill>
          <a:blip r:embed="rId2"/>
          <a:srcRect l="24387" t="30689" r="66682" b="49919"/>
          <a:stretch>
            <a:fillRect/>
          </a:stretch>
        </p:blipFill>
        <p:spPr>
          <a:xfrm>
            <a:off x="5315585" y="2357120"/>
            <a:ext cx="605790" cy="70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0;p27"/>
          <p:cNvPicPr preferRelativeResize="0"/>
          <p:nvPr/>
        </p:nvPicPr>
        <p:blipFill>
          <a:blip r:embed="rId2"/>
          <a:srcRect l="10578" t="30741" r="80706" b="49066"/>
          <a:stretch>
            <a:fillRect/>
          </a:stretch>
        </p:blipFill>
        <p:spPr>
          <a:xfrm>
            <a:off x="2445385" y="2357120"/>
            <a:ext cx="59118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0;p27"/>
          <p:cNvPicPr preferRelativeResize="0"/>
          <p:nvPr/>
        </p:nvPicPr>
        <p:blipFill>
          <a:blip r:embed="rId2"/>
          <a:srcRect l="10578" t="30741" r="80706" b="49066"/>
          <a:stretch>
            <a:fillRect/>
          </a:stretch>
        </p:blipFill>
        <p:spPr>
          <a:xfrm>
            <a:off x="4357370" y="2357120"/>
            <a:ext cx="59118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3"/>
          <a:srcRect l="9528" t="55212" r="80528" b="22888"/>
          <a:stretch>
            <a:fillRect/>
          </a:stretch>
        </p:blipFill>
        <p:spPr>
          <a:xfrm>
            <a:off x="384175" y="3320415"/>
            <a:ext cx="90932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26;p28"/>
          <p:cNvPicPr preferRelativeResize="0"/>
          <p:nvPr/>
        </p:nvPicPr>
        <p:blipFill>
          <a:blip r:embed="rId3"/>
          <a:srcRect l="23805" t="55521" r="66411" b="20899"/>
          <a:stretch>
            <a:fillRect/>
          </a:stretch>
        </p:blipFill>
        <p:spPr>
          <a:xfrm>
            <a:off x="1348105" y="3277235"/>
            <a:ext cx="894715" cy="12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26;p28"/>
          <p:cNvPicPr preferRelativeResize="0"/>
          <p:nvPr/>
        </p:nvPicPr>
        <p:blipFill>
          <a:blip r:embed="rId3"/>
          <a:srcRect l="9528" t="55212" r="80528" b="22888"/>
          <a:stretch>
            <a:fillRect/>
          </a:stretch>
        </p:blipFill>
        <p:spPr>
          <a:xfrm>
            <a:off x="2286635" y="3277235"/>
            <a:ext cx="90932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26;p28"/>
          <p:cNvPicPr preferRelativeResize="0"/>
          <p:nvPr/>
        </p:nvPicPr>
        <p:blipFill>
          <a:blip r:embed="rId3"/>
          <a:srcRect l="9528" t="55212" r="80528" b="22888"/>
          <a:stretch>
            <a:fillRect/>
          </a:stretch>
        </p:blipFill>
        <p:spPr>
          <a:xfrm>
            <a:off x="4198620" y="3277235"/>
            <a:ext cx="90932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26;p28"/>
          <p:cNvPicPr preferRelativeResize="0"/>
          <p:nvPr/>
        </p:nvPicPr>
        <p:blipFill>
          <a:blip r:embed="rId3"/>
          <a:srcRect l="23805" t="55521" r="66411" b="20899"/>
          <a:stretch>
            <a:fillRect/>
          </a:stretch>
        </p:blipFill>
        <p:spPr>
          <a:xfrm>
            <a:off x="3240405" y="3277235"/>
            <a:ext cx="894715" cy="121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26;p28"/>
          <p:cNvPicPr preferRelativeResize="0"/>
          <p:nvPr/>
        </p:nvPicPr>
        <p:blipFill>
          <a:blip r:embed="rId3"/>
          <a:srcRect l="23805" t="55521" r="66411" b="20899"/>
          <a:stretch>
            <a:fillRect/>
          </a:stretch>
        </p:blipFill>
        <p:spPr>
          <a:xfrm>
            <a:off x="5171440" y="3320415"/>
            <a:ext cx="894715" cy="1212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MACHINE INTELLIGENCE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392835" y="713493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HMM</a:t>
            </a:r>
            <a:endParaRPr lang="en-US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95925" y="1314450"/>
            <a:ext cx="4947285" cy="279971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lets get back to our model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lets say if today is sunny the probability that next day is sunny is 0.8,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probability of next day being rainy is 0.2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similarly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2"/>
          <a:srcRect l="23861" t="22110" r="56813" b="45566"/>
          <a:stretch>
            <a:fillRect/>
          </a:stretch>
        </p:blipFill>
        <p:spPr>
          <a:xfrm>
            <a:off x="1548130" y="4199890"/>
            <a:ext cx="12090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8;p25"/>
          <p:cNvPicPr preferRelativeResize="0"/>
          <p:nvPr/>
        </p:nvPicPr>
        <p:blipFill>
          <a:blip r:embed="rId2"/>
          <a:srcRect l="56352" t="21957" r="22107" b="43716"/>
          <a:stretch>
            <a:fillRect/>
          </a:stretch>
        </p:blipFill>
        <p:spPr>
          <a:xfrm>
            <a:off x="4039870" y="4199890"/>
            <a:ext cx="1348105" cy="128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1280795" y="57086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3787140" y="5607050"/>
            <a:ext cx="606425" cy="646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8;p25"/>
          <p:cNvPicPr preferRelativeResize="0"/>
          <p:nvPr/>
        </p:nvPicPr>
        <p:blipFill>
          <a:blip r:embed="rId2"/>
          <a:srcRect l="55873" t="65820" r="34434" b="16907"/>
          <a:stretch>
            <a:fillRect/>
          </a:stretch>
        </p:blipFill>
        <p:spPr>
          <a:xfrm>
            <a:off x="2455545" y="5857240"/>
            <a:ext cx="378460" cy="43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08;p25"/>
          <p:cNvPicPr preferRelativeResize="0"/>
          <p:nvPr/>
        </p:nvPicPr>
        <p:blipFill>
          <a:blip r:embed="rId2"/>
          <a:srcRect l="23719" t="65650" r="66588" b="17077"/>
          <a:stretch>
            <a:fillRect/>
          </a:stretch>
        </p:blipFill>
        <p:spPr>
          <a:xfrm>
            <a:off x="5151120" y="5786755"/>
            <a:ext cx="378460" cy="393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Arrow Connector 10"/>
          <p:cNvCxnSpPr>
            <a:stCxn id="108" idx="2"/>
          </p:cNvCxnSpPr>
          <p:nvPr/>
        </p:nvCxnSpPr>
        <p:spPr>
          <a:xfrm flipH="1">
            <a:off x="1682115" y="5409565"/>
            <a:ext cx="470535" cy="29908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8" idx="2"/>
            <a:endCxn id="3" idx="0"/>
          </p:cNvCxnSpPr>
          <p:nvPr/>
        </p:nvCxnSpPr>
        <p:spPr>
          <a:xfrm>
            <a:off x="2152650" y="5409565"/>
            <a:ext cx="492125" cy="4476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60215" y="5162550"/>
            <a:ext cx="584200" cy="4191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57115" y="5162550"/>
            <a:ext cx="355600" cy="49530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415415" y="52387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409190" y="528955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368800" y="523684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057775" y="511619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  <p:cxnSp>
        <p:nvCxnSpPr>
          <p:cNvPr id="7" name="Curved Connector 6"/>
          <p:cNvCxnSpPr>
            <a:stCxn id="108" idx="0"/>
            <a:endCxn id="108" idx="1"/>
          </p:cNvCxnSpPr>
          <p:nvPr/>
        </p:nvCxnSpPr>
        <p:spPr>
          <a:xfrm rot="16200000" flipH="1" flipV="1">
            <a:off x="1547495" y="4199890"/>
            <a:ext cx="605155" cy="604520"/>
          </a:xfrm>
          <a:prstGeom prst="curvedConnector4">
            <a:avLst>
              <a:gd name="adj1" fmla="val -39402"/>
              <a:gd name="adj2" fmla="val 13944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07745" y="3827780"/>
            <a:ext cx="471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0.8</a:t>
            </a:r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141220" y="3696970"/>
            <a:ext cx="2554605" cy="490855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6780000">
            <a:off x="4576445" y="4115435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104515" y="38150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0.2</a:t>
            </a:r>
            <a:endParaRPr lang="en-US"/>
          </a:p>
        </p:txBody>
      </p:sp>
      <p:cxnSp>
        <p:nvCxnSpPr>
          <p:cNvPr id="28" name="Curved Connector 27"/>
          <p:cNvCxnSpPr>
            <a:stCxn id="19" idx="0"/>
            <a:endCxn id="19" idx="3"/>
          </p:cNvCxnSpPr>
          <p:nvPr/>
        </p:nvCxnSpPr>
        <p:spPr>
          <a:xfrm rot="16200000" flipH="1">
            <a:off x="4729798" y="4184333"/>
            <a:ext cx="642620" cy="673735"/>
          </a:xfrm>
          <a:prstGeom prst="curvedConnector4">
            <a:avLst>
              <a:gd name="adj1" fmla="val -37105"/>
              <a:gd name="adj2" fmla="val 135297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5620385" y="42214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0.6</a:t>
            </a:r>
            <a:endParaRPr lang="en-US"/>
          </a:p>
        </p:txBody>
      </p:sp>
      <p:sp>
        <p:nvSpPr>
          <p:cNvPr id="30" name="Freeform 29"/>
          <p:cNvSpPr/>
          <p:nvPr/>
        </p:nvSpPr>
        <p:spPr>
          <a:xfrm flipV="1">
            <a:off x="2455545" y="5116195"/>
            <a:ext cx="2401570" cy="367030"/>
          </a:xfrm>
          <a:custGeom>
            <a:avLst/>
            <a:gdLst>
              <a:gd name="connisteX0" fmla="*/ 0 w 2554605"/>
              <a:gd name="connsiteY0" fmla="*/ 490855 h 490855"/>
              <a:gd name="connisteX1" fmla="*/ 967105 w 2554605"/>
              <a:gd name="connsiteY1" fmla="*/ 0 h 490855"/>
              <a:gd name="connisteX2" fmla="*/ 2554605 w 2554605"/>
              <a:gd name="connsiteY2" fmla="*/ 490855 h 4908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605" h="490855">
                <a:moveTo>
                  <a:pt x="0" y="490855"/>
                </a:moveTo>
                <a:cubicBezTo>
                  <a:pt x="161925" y="382905"/>
                  <a:pt x="455930" y="0"/>
                  <a:pt x="967105" y="0"/>
                </a:cubicBezTo>
                <a:cubicBezTo>
                  <a:pt x="1478280" y="0"/>
                  <a:pt x="2256155" y="382905"/>
                  <a:pt x="2554605" y="490855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8720000">
            <a:off x="2283460" y="4885690"/>
            <a:ext cx="231140" cy="259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3231515" y="50596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bldLvl="0" animBg="1"/>
      <p:bldP spid="27" grpId="0"/>
      <p:bldP spid="26" grpId="0" bldLvl="0" animBg="1"/>
      <p:bldP spid="29" grpId="0"/>
      <p:bldP spid="30" grpId="0" bldLvl="0" animBg="1"/>
      <p:bldP spid="31" grpId="0" bldLvl="0" animBg="1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6391</Words>
  <Application>WPS Presentation</Application>
  <PresentationFormat>Widescreen</PresentationFormat>
  <Paragraphs>500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VIGHNESH</dc:creator>
  <cp:lastModifiedBy>VIGHNESH</cp:lastModifiedBy>
  <cp:revision>2</cp:revision>
  <dcterms:created xsi:type="dcterms:W3CDTF">2020-07-10T14:17:06Z</dcterms:created>
  <dcterms:modified xsi:type="dcterms:W3CDTF">2020-07-10T14:17:29Z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