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handoutMasterIdLst>
    <p:handoutMasterId r:id="rId85"/>
  </p:handoutMasterIdLst>
  <p:sldIdLst>
    <p:sldId id="841" r:id="rId2"/>
    <p:sldId id="358" r:id="rId3"/>
    <p:sldId id="613" r:id="rId4"/>
    <p:sldId id="694" r:id="rId5"/>
    <p:sldId id="816" r:id="rId6"/>
    <p:sldId id="817" r:id="rId7"/>
    <p:sldId id="818" r:id="rId8"/>
    <p:sldId id="614" r:id="rId9"/>
    <p:sldId id="615" r:id="rId10"/>
    <p:sldId id="616" r:id="rId11"/>
    <p:sldId id="617" r:id="rId12"/>
    <p:sldId id="819" r:id="rId13"/>
    <p:sldId id="618" r:id="rId14"/>
    <p:sldId id="820" r:id="rId15"/>
    <p:sldId id="822" r:id="rId16"/>
    <p:sldId id="695" r:id="rId17"/>
    <p:sldId id="821" r:id="rId18"/>
    <p:sldId id="823" r:id="rId19"/>
    <p:sldId id="824" r:id="rId20"/>
    <p:sldId id="697" r:id="rId21"/>
    <p:sldId id="696" r:id="rId22"/>
    <p:sldId id="698" r:id="rId23"/>
    <p:sldId id="825" r:id="rId24"/>
    <p:sldId id="584" r:id="rId25"/>
    <p:sldId id="585" r:id="rId26"/>
    <p:sldId id="586" r:id="rId27"/>
    <p:sldId id="587" r:id="rId28"/>
    <p:sldId id="588" r:id="rId29"/>
    <p:sldId id="589" r:id="rId30"/>
    <p:sldId id="590" r:id="rId31"/>
    <p:sldId id="591" r:id="rId32"/>
    <p:sldId id="592" r:id="rId33"/>
    <p:sldId id="593" r:id="rId34"/>
    <p:sldId id="840" r:id="rId35"/>
    <p:sldId id="842" r:id="rId36"/>
    <p:sldId id="837" r:id="rId37"/>
    <p:sldId id="838" r:id="rId38"/>
    <p:sldId id="839" r:id="rId39"/>
    <p:sldId id="826" r:id="rId40"/>
    <p:sldId id="827" r:id="rId41"/>
    <p:sldId id="829" r:id="rId42"/>
    <p:sldId id="828" r:id="rId43"/>
    <p:sldId id="317" r:id="rId44"/>
    <p:sldId id="318" r:id="rId45"/>
    <p:sldId id="319" r:id="rId46"/>
    <p:sldId id="320" r:id="rId47"/>
    <p:sldId id="321" r:id="rId48"/>
    <p:sldId id="322" r:id="rId49"/>
    <p:sldId id="323" r:id="rId50"/>
    <p:sldId id="705" r:id="rId51"/>
    <p:sldId id="830" r:id="rId52"/>
    <p:sldId id="699"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832" r:id="rId66"/>
    <p:sldId id="833" r:id="rId67"/>
    <p:sldId id="741" r:id="rId68"/>
    <p:sldId id="700" r:id="rId69"/>
    <p:sldId id="701" r:id="rId70"/>
    <p:sldId id="845" r:id="rId71"/>
    <p:sldId id="702" r:id="rId72"/>
    <p:sldId id="843" r:id="rId73"/>
    <p:sldId id="844" r:id="rId74"/>
    <p:sldId id="815" r:id="rId75"/>
    <p:sldId id="703" r:id="rId76"/>
    <p:sldId id="704" r:id="rId77"/>
    <p:sldId id="835" r:id="rId78"/>
    <p:sldId id="836" r:id="rId79"/>
    <p:sldId id="834" r:id="rId80"/>
    <p:sldId id="707" r:id="rId81"/>
    <p:sldId id="708" r:id="rId82"/>
    <p:sldId id="271"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1">
          <p15:clr>
            <a:srgbClr val="A4A3A4"/>
          </p15:clr>
        </p15:guide>
        <p15:guide id="2" pos="337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sit"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CAF"/>
    <a:srgbClr val="AD7E66"/>
    <a:srgbClr val="24FA24"/>
    <a:srgbClr val="DFA267"/>
    <a:srgbClr val="FEDC32"/>
    <a:srgbClr val="FDBA53"/>
    <a:srgbClr val="F4B350"/>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guide orient="horz" pos="2291"/>
        <p:guide pos="3371"/>
      </p:guideLst>
    </p:cSldViewPr>
  </p:slideViewPr>
  <p:notesTextViewPr>
    <p:cViewPr>
      <p:scale>
        <a:sx n="1" d="1"/>
        <a:sy n="1" d="1"/>
      </p:scale>
      <p:origin x="0" y="0"/>
    </p:cViewPr>
  </p:notesTextViewPr>
  <p:sorterViewPr>
    <p:cViewPr>
      <p:scale>
        <a:sx n="60" d="100"/>
        <a:sy n="60" d="100"/>
      </p:scale>
      <p:origin x="0" y="-9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7/13/2020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47.409"/>
    </inkml:context>
    <inkml:brush xml:id="br0">
      <inkml:brushProperty name="width" value="0.05" units="cm"/>
      <inkml:brushProperty name="height" value="0.05" units="cm"/>
    </inkml:brush>
  </inkml:definitions>
  <inkml:trace contextRef="#ctx0" brushRef="#br0">49 1 2657,'-12'10'11461,"3"-1"-11220,-3-5-241,3-4 32,4 2 0,3 2 16,4 1-48,1-1-689,6 6-2144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6:06.097"/>
    </inkml:context>
    <inkml:brush xml:id="br0">
      <inkml:brushProperty name="width" value="0.05" units="cm"/>
      <inkml:brushProperty name="height" value="0.05" units="cm"/>
    </inkml:brush>
  </inkml:definitions>
  <inkml:trace contextRef="#ctx0" brushRef="#br0">25 72 5346,'-1'-11'3284,"0"13"-831,1 0-524,2-14-217,-1 9-1615,-1 0 0,0 0-1,0 0 1,-1 1 0,1-1 0,0 0 0,-1 0-1,0 0 1,0 1 0,0-1 0,0 0-1,0 1 1,0-1 0,-1 1 0,1-1 0,-1 1-1,1 0 1,-2-1-97,3 3-7,0 0 0,0-1-1,-1 1 1,1 0 0,0 0-1,0 0 1,0 0 0,0 0-1,-1 0 1,1 0 0,0 0-1,0 0 1,0 0 0,-1 0 0,1 0-1,0 0 1,0 0 0,0 0-1,0 0 1,-1 0 0,1 0-1,0 0 1,0 0 0,0 0-1,-1 1 1,1-1 0,0 0 0,0 0-1,0 0 1,0 0 0,0 0-1,-1 0 1,1 0 0,0 1-1,0-1 1,0 0 0,0 0-1,0 0 1,0 0 0,0 1 0,0-1-1,-1 0 1,1 0 0,0 0-1,0 1 1,0-1 0,0 0-1,0 0 1,0 0 0,0 0-1,0 1 1,0-1 0,0 0-1,0 0 1,0 0 0,0 1 0,0-1-1,1 0 8,-3 15-2828,5 8-7233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47.409"/>
    </inkml:context>
    <inkml:brush xml:id="br0">
      <inkml:brushProperty name="width" value="0.05" units="cm"/>
      <inkml:brushProperty name="height" value="0.05" units="cm"/>
    </inkml:brush>
  </inkml:definitions>
  <inkml:trace contextRef="#ctx0" brushRef="#br0">49 1 2657,'-12'10'11461,"3"-1"-11220,-3-5-241,3-4 32,4 2 0,3 2 16,4 1-48,1-1-689,6 6-2144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57.320"/>
    </inkml:context>
    <inkml:brush xml:id="br0">
      <inkml:brushProperty name="width" value="0.05" units="cm"/>
      <inkml:brushProperty name="height" value="0.05" units="cm"/>
    </inkml:brush>
  </inkml:definitions>
  <inkml:trace contextRef="#ctx0" brushRef="#br0">23 10 4482,'10'-10'6518,"-10"10"-4533,-2 3-1829,1 0 0,-1 0 0,0 0 0,1 0 0,-1 0 0,1 0 0,0 0 0,0 0 0,0 1 0,1 0-156,-7 36 127,3-28-109,2 1-1,0 0 0,0 0 0,1 0 0,1 0 0,0 0 0,1 0 0,2 11-17,5 3 45,-4-17-36,-1 0 1,-1 0-1,0 0 0,0 0 0,-1 2-9,1-2-9,-1 0-1,1 0 1,1-1 0,0 1-1,0 0 1,1-1 0,0 1-1,2 1 10,-4-9-1,0 0-1,-1-1 0,1 1 0,0-1 0,0 0 0,0 1 0,0-1 0,0 0 0,0 0 1,0 0-1,0-1 0,1 1 0,-1 0 0,0-1 0,0 0 0,1 1 0,-1-1 0,0 0 1,1 0-1,0 0 2,51-3-300,-52 3 272,2 0-157,-1-1-1,1 1 1,-1-1 0,0 1 0,1-1 0,-1 0-1,0-1 1,1 1 0,-1 0 0,0-1-1,0 0 1,0 0 0,0 0 0,1-1 185,6-9-3735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58.230"/>
    </inkml:context>
    <inkml:brush xml:id="br0">
      <inkml:brushProperty name="width" value="0.05" units="cm"/>
      <inkml:brushProperty name="height" value="0.05" units="cm"/>
    </inkml:brush>
  </inkml:definitions>
  <inkml:trace contextRef="#ctx0" brushRef="#br0">56 18 1953,'4'-14'4841,"-7"11"-2092,-14 18-1182,13-11-1615,0 0 0,1 1 0,0-1 0,0 1-1,0 0 1,0 0 0,1 1 0,0-1 0,-1 4 48,3-9-32,0 0 179,1-1 0,0 1-1,-1-1 1,1 1 0,-1-1 0,1 1 0,0-1 0,-1 0-1,1 1 1,-1-1 0,0 0 0,1 1 0,-1-1 0,1 0-1,-1 1 1,0-1 0,0 0 0,1 0 0,-1 0 0,0 1-1,0-1 1,0 0 0,0 0 0,0 0 0,0 1 0,0-2-147,-12-9 400,9 10-4018,-1 7-1784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6:05.351"/>
    </inkml:context>
    <inkml:brush xml:id="br0">
      <inkml:brushProperty name="width" value="0.05" units="cm"/>
      <inkml:brushProperty name="height" value="0.05" units="cm"/>
    </inkml:brush>
  </inkml:definitions>
  <inkml:trace contextRef="#ctx0" brushRef="#br0">238 12 2897,'0'0'83,"0"0"1,0-1-1,0 1 0,0 0 0,0 0 0,1 0 0,-1-1 0,0 1 0,0 0 0,0 0 1,0-1-1,0 1 0,0 0 0,0 0 0,0 0 0,0-1 0,0 1 0,0 0 0,0 0 1,0-1-1,0 1 0,0 0 0,0 0 0,0-1 0,0 1 0,0 0 0,-1 0 1,1 0-1,0-1 0,0 1 0,0 0 0,0 0 0,0 0 0,0-1 0,-1 1 0,1 0 1,0 0-1,0 0 0,0 0 0,-1-1 0,1 1 0,0 0 0,0 0 0,0 0 0,-1 0 1,1 0-1,0 0 0,0 0 0,-1 0 0,1 0 0,0 0 0,0 0 0,-1 0 0,1 0 1,0 0-1,0 0 0,-1 0 0,1 0 0,0 0 0,0 0 0,0 0 0,-1 0 0,1 0 1,0 0-1,0 1 0,-1-1-83,0 2 3206,7-6-821,-9 2-1449,2 3-949,1-1 0,-1 0 0,1 1 1,-1-1-1,1 1 0,0-1 0,-1 1 0,1-1 0,0 1 0,-1-1 1,1 1-1,0-1 0,0 1 0,-1 0 0,1-1 0,0 1 0,0-1 1,0 1-1,0 0 0,0-1 0,0 1 0,0-1 0,0 1 0,0 0 13,-1 6 15,0-1-1,-1 1 1,0-1-1,0 1 0,-1-1 1,1 0-1,-1 0 1,-4 6-15,-12 28 39,14-25-30,0 0 0,1 0 1,1 0-1,1 1 0,0-1 0,1 1 0,0-1 1,1 1-1,2 5-9,-2-18-7,1-1 0,-1 1 1,0-1-1,1 1 0,-1-1 0,0 1 1,-1-1-1,1 0 0,0 1 0,-1-1 1,1 1-1,-1-1 0,0 1 0,0-1 1,0 0-1,0 0 0,-1 3 7,0-5 8,2 0-40,0 0 16,-45-40 630,28 24-622,14 12-19,-1 0-1,0 0 1,0 0-1,0 0 1,0 0-1,-1 1 0,1 0 1,-1 0-1,0 0 1,0 1-1,0 0 1,0-1-1,0 2 1,-1-1-1,1 1 0,-2-1 28,-1 6-4359,4 1-4450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6:06.097"/>
    </inkml:context>
    <inkml:brush xml:id="br0">
      <inkml:brushProperty name="width" value="0.05" units="cm"/>
      <inkml:brushProperty name="height" value="0.05" units="cm"/>
    </inkml:brush>
  </inkml:definitions>
  <inkml:trace contextRef="#ctx0" brushRef="#br0">25 72 5346,'-1'-11'3284,"0"13"-831,1 0-524,2-14-217,-1 9-1615,-1 0 0,0 0-1,0 0 1,-1 1 0,1-1 0,0 0 0,-1 0-1,0 0 1,0 1 0,0-1 0,0 0-1,0 1 1,0-1 0,-1 1 0,1-1 0,-1 1-1,1 0 1,-2-1-97,3 3-7,0 0 0,0-1-1,-1 1 1,1 0 0,0 0-1,0 0 1,0 0 0,0 0-1,-1 0 1,1 0 0,0 0-1,0 0 1,0 0 0,-1 0 0,1 0-1,0 0 1,0 0 0,0 0-1,0 0 1,-1 0 0,1 0-1,0 0 1,0 0 0,0 0-1,-1 1 1,1-1 0,0 0 0,0 0-1,0 0 1,0 0 0,0 0-1,-1 0 1,1 0 0,0 1-1,0-1 1,0 0 0,0 0-1,0 0 1,0 0 0,0 1 0,0-1-1,-1 0 1,1 0 0,0 0-1,0 1 1,0-1 0,0 0-1,0 0 1,0 0 0,0 0-1,0 1 1,0-1 0,0 0-1,0 0 1,0 0 0,0 1 0,0-1-1,1 0 8,-3 15-2828,5 8-7233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47.409"/>
    </inkml:context>
    <inkml:brush xml:id="br0">
      <inkml:brushProperty name="width" value="0.05" units="cm"/>
      <inkml:brushProperty name="height" value="0.05" units="cm"/>
    </inkml:brush>
  </inkml:definitions>
  <inkml:trace contextRef="#ctx0" brushRef="#br0">49 1 2657,'-12'10'11461,"3"-1"-11220,-3-5-241,3-4 32,4 2 0,3 2 16,4 1-48,1-1-689,6 6-2144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57.320"/>
    </inkml:context>
    <inkml:brush xml:id="br0">
      <inkml:brushProperty name="width" value="0.05" units="cm"/>
      <inkml:brushProperty name="height" value="0.05" units="cm"/>
    </inkml:brush>
  </inkml:definitions>
  <inkml:trace contextRef="#ctx0" brushRef="#br0">23 10 4482,'10'-10'6518,"-10"10"-4533,-2 3-1829,1 0 0,-1 0 0,0 0 0,1 0 0,-1 0 0,1 0 0,0 0 0,0 0 0,0 1 0,1 0-156,-7 36 127,3-28-109,2 1-1,0 0 0,0 0 0,1 0 0,1 0 0,0 0 0,1 0 0,2 11-17,5 3 45,-4-17-36,-1 0 1,-1 0-1,0 0 0,0 0 0,-1 2-9,1-2-9,-1 0-1,1 0 1,1-1 0,0 1-1,0 0 1,1-1 0,0 1-1,2 1 10,-4-9-1,0 0-1,-1-1 0,1 1 0,0-1 0,0 0 0,0 1 0,0-1 0,0 0 0,0 0 1,0 0-1,0-1 0,1 1 0,-1 0 0,0-1 0,0 0 0,1 1 0,-1-1 0,0 0 1,1 0-1,0 0 2,51-3-300,-52 3 272,2 0-157,-1-1-1,1 1 1,-1-1 0,0 1 0,1-1 0,-1 0-1,0-1 1,1 1 0,-1 0 0,0-1-1,0 0 1,0 0 0,0 0 0,1-1 185,6-9-3735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58.230"/>
    </inkml:context>
    <inkml:brush xml:id="br0">
      <inkml:brushProperty name="width" value="0.05" units="cm"/>
      <inkml:brushProperty name="height" value="0.05" units="cm"/>
    </inkml:brush>
  </inkml:definitions>
  <inkml:trace contextRef="#ctx0" brushRef="#br0">56 18 1953,'4'-14'4841,"-7"11"-2092,-14 18-1182,13-11-1615,0 0 0,1 1 0,0-1 0,0 1-1,0 0 1,0 0 0,1 1 0,0-1 0,-1 4 48,3-9-32,0 0 179,1-1 0,0 1-1,-1-1 1,1 1 0,-1-1 0,1 1 0,0-1 0,-1 0-1,1 1 1,-1-1 0,0 0 0,1 1 0,-1-1 0,1 0-1,-1 1 1,0-1 0,0 0 0,1 0 0,-1 0 0,0 1-1,0-1 1,0 0 0,0 0 0,0 0 0,0 1 0,0-2-147,-12-9 400,9 10-4018,-1 7-1784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6:05.351"/>
    </inkml:context>
    <inkml:brush xml:id="br0">
      <inkml:brushProperty name="width" value="0.05" units="cm"/>
      <inkml:brushProperty name="height" value="0.05" units="cm"/>
    </inkml:brush>
  </inkml:definitions>
  <inkml:trace contextRef="#ctx0" brushRef="#br0">238 12 2897,'0'0'83,"0"0"1,0-1-1,0 1 0,0 0 0,0 0 0,1 0 0,-1-1 0,0 1 0,0 0 0,0 0 1,0-1-1,0 1 0,0 0 0,0 0 0,0 0 0,0-1 0,0 1 0,0 0 0,0 0 1,0-1-1,0 1 0,0 0 0,0 0 0,0-1 0,0 1 0,0 0 0,-1 0 1,1 0-1,0-1 0,0 1 0,0 0 0,0 0 0,0 0 0,0-1 0,-1 1 0,1 0 1,0 0-1,0 0 0,0 0 0,-1-1 0,1 1 0,0 0 0,0 0 0,0 0 0,-1 0 1,1 0-1,0 0 0,0 0 0,-1 0 0,1 0 0,0 0 0,0 0 0,-1 0 0,1 0 1,0 0-1,0 0 0,-1 0 0,1 0 0,0 0 0,0 0 0,0 0 0,-1 0 0,1 0 1,0 0-1,0 1 0,-1-1-83,0 2 3206,7-6-821,-9 2-1449,2 3-949,1-1 0,-1 0 0,1 1 1,-1-1-1,1 1 0,0-1 0,-1 1 0,1-1 0,0 1 0,-1-1 1,1 1-1,0-1 0,0 1 0,-1 0 0,1-1 0,0 1 0,0-1 1,0 1-1,0 0 0,0-1 0,0 1 0,0-1 0,0 1 0,0 0 13,-1 6 15,0-1-1,-1 1 1,0-1-1,0 1 0,-1-1 1,1 0-1,-1 0 1,-4 6-15,-12 28 39,14-25-30,0 0 0,1 0 1,1 0-1,1 1 0,0-1 0,1 1 0,0-1 1,1 1-1,2 5-9,-2-18-7,1-1 0,-1 1 1,0-1-1,1 1 0,-1-1 0,0 1 1,-1-1-1,1 0 0,0 1 0,-1-1 1,1 1-1,-1-1 0,0 1 0,0-1 1,0 0-1,0 0 0,-1 3 7,0-5 8,2 0-40,0 0 16,-45-40 630,28 24-622,14 12-19,-1 0-1,0 0 1,0 0-1,0 0 1,0 0-1,-1 1 0,1 0 1,-1 0-1,0 0 1,0 1-1,0 0 1,0-1-1,0 2 1,-1-1-1,1 1 0,-2-1 28,-1 6-4359,4 1-4450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57.320"/>
    </inkml:context>
    <inkml:brush xml:id="br0">
      <inkml:brushProperty name="width" value="0.05" units="cm"/>
      <inkml:brushProperty name="height" value="0.05" units="cm"/>
    </inkml:brush>
  </inkml:definitions>
  <inkml:trace contextRef="#ctx0" brushRef="#br0">23 10 4482,'10'-10'6518,"-10"10"-4533,-2 3-1829,1 0 0,-1 0 0,0 0 0,1 0 0,-1 0 0,1 0 0,0 0 0,0 0 0,0 1 0,1 0-156,-7 36 127,3-28-109,2 1-1,0 0 0,0 0 0,1 0 0,1 0 0,0 0 0,1 0 0,2 11-17,5 3 45,-4-17-36,-1 0 1,-1 0-1,0 0 0,0 0 0,-1 2-9,1-2-9,-1 0-1,1 0 1,1-1 0,0 1-1,0 0 1,1-1 0,0 1-1,2 1 10,-4-9-1,0 0-1,-1-1 0,1 1 0,0-1 0,0 0 0,0 1 0,0-1 0,0 0 0,0 0 1,0 0-1,0-1 0,1 1 0,-1 0 0,0-1 0,0 0 0,1 1 0,-1-1 0,0 0 1,1 0-1,0 0 2,51-3-300,-52 3 272,2 0-157,-1-1-1,1 1 1,-1-1 0,0 1 0,1-1 0,-1 0-1,0-1 1,1 1 0,-1 0 0,0-1-1,0 0 1,0 0 0,0 0 0,1-1 185,6-9-3735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6:06.097"/>
    </inkml:context>
    <inkml:brush xml:id="br0">
      <inkml:brushProperty name="width" value="0.05" units="cm"/>
      <inkml:brushProperty name="height" value="0.05" units="cm"/>
    </inkml:brush>
  </inkml:definitions>
  <inkml:trace contextRef="#ctx0" brushRef="#br0">25 72 5346,'-1'-11'3284,"0"13"-831,1 0-524,2-14-217,-1 9-1615,-1 0 0,0 0-1,0 0 1,-1 1 0,1-1 0,0 0 0,-1 0-1,0 0 1,0 1 0,0-1 0,0 0-1,0 1 1,0-1 0,-1 1 0,1-1 0,-1 1-1,1 0 1,-2-1-97,3 3-7,0 0 0,0-1-1,-1 1 1,1 0 0,0 0-1,0 0 1,0 0 0,0 0-1,-1 0 1,1 0 0,0 0-1,0 0 1,0 0 0,-1 0 0,1 0-1,0 0 1,0 0 0,0 0-1,0 0 1,-1 0 0,1 0-1,0 0 1,0 0 0,0 0-1,-1 1 1,1-1 0,0 0 0,0 0-1,0 0 1,0 0 0,0 0-1,-1 0 1,1 0 0,0 1-1,0-1 1,0 0 0,0 0-1,0 0 1,0 0 0,0 1 0,0-1-1,-1 0 1,1 0 0,0 0-1,0 1 1,0-1 0,0 0-1,0 0 1,0 0 0,0 0-1,0 1 1,0-1 0,0 0-1,0 0 1,0 0 0,0 1 0,0-1-1,1 0 8,-3 15-2828,5 8-7233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47.409"/>
    </inkml:context>
    <inkml:brush xml:id="br0">
      <inkml:brushProperty name="width" value="0.05" units="cm"/>
      <inkml:brushProperty name="height" value="0.05" units="cm"/>
    </inkml:brush>
  </inkml:definitions>
  <inkml:trace contextRef="#ctx0" brushRef="#br0">49 1 2657,'-12'10'11461,"3"-1"-11220,-3-5-241,3-4 32,4 2 0,3 2 16,4 1-48,1-1-689,6 6-2144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57.320"/>
    </inkml:context>
    <inkml:brush xml:id="br0">
      <inkml:brushProperty name="width" value="0.05" units="cm"/>
      <inkml:brushProperty name="height" value="0.05" units="cm"/>
    </inkml:brush>
  </inkml:definitions>
  <inkml:trace contextRef="#ctx0" brushRef="#br0">23 10 4482,'10'-10'6518,"-10"10"-4533,-2 3-1829,1 0 0,-1 0 0,0 0 0,1 0 0,-1 0 0,1 0 0,0 0 0,0 0 0,0 1 0,1 0-156,-7 36 127,3-28-109,2 1-1,0 0 0,0 0 0,1 0 0,1 0 0,0 0 0,1 0 0,2 11-17,5 3 45,-4-17-36,-1 0 1,-1 0-1,0 0 0,0 0 0,-1 2-9,1-2-9,-1 0-1,1 0 1,1-1 0,0 1-1,0 0 1,1-1 0,0 1-1,2 1 10,-4-9-1,0 0-1,-1-1 0,1 1 0,0-1 0,0 0 0,0 1 0,0-1 0,0 0 0,0 0 1,0 0-1,0-1 0,1 1 0,-1 0 0,0-1 0,0 0 0,1 1 0,-1-1 0,0 0 1,1 0-1,0 0 2,51-3-300,-52 3 272,2 0-157,-1-1-1,1 1 1,-1-1 0,0 1 0,1-1 0,-1 0-1,0-1 1,1 1 0,-1 0 0,0-1-1,0 0 1,0 0 0,0 0 0,1-1 185,6-9-3735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58.230"/>
    </inkml:context>
    <inkml:brush xml:id="br0">
      <inkml:brushProperty name="width" value="0.05" units="cm"/>
      <inkml:brushProperty name="height" value="0.05" units="cm"/>
    </inkml:brush>
  </inkml:definitions>
  <inkml:trace contextRef="#ctx0" brushRef="#br0">56 18 1953,'4'-14'4841,"-7"11"-2092,-14 18-1182,13-11-1615,0 0 0,1 1 0,0-1 0,0 1-1,0 0 1,0 0 0,1 1 0,0-1 0,-1 4 48,3-9-32,0 0 179,1-1 0,0 1-1,-1-1 1,1 1 0,-1-1 0,1 1 0,0-1 0,-1 0-1,1 1 1,-1-1 0,0 0 0,1 1 0,-1-1 0,1 0-1,-1 1 1,0-1 0,0 0 0,1 0 0,-1 0 0,0 1-1,0-1 1,0 0 0,0 0 0,0 0 0,0 1 0,0-2-147,-12-9 400,9 10-4018,-1 7-1784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6:05.351"/>
    </inkml:context>
    <inkml:brush xml:id="br0">
      <inkml:brushProperty name="width" value="0.05" units="cm"/>
      <inkml:brushProperty name="height" value="0.05" units="cm"/>
    </inkml:brush>
  </inkml:definitions>
  <inkml:trace contextRef="#ctx0" brushRef="#br0">238 12 2897,'0'0'83,"0"0"1,0-1-1,0 1 0,0 0 0,0 0 0,1 0 0,-1-1 0,0 1 0,0 0 0,0 0 1,0-1-1,0 1 0,0 0 0,0 0 0,0 0 0,0-1 0,0 1 0,0 0 0,0 0 1,0-1-1,0 1 0,0 0 0,0 0 0,0-1 0,0 1 0,0 0 0,-1 0 1,1 0-1,0-1 0,0 1 0,0 0 0,0 0 0,0 0 0,0-1 0,-1 1 0,1 0 1,0 0-1,0 0 0,0 0 0,-1-1 0,1 1 0,0 0 0,0 0 0,0 0 0,-1 0 1,1 0-1,0 0 0,0 0 0,-1 0 0,1 0 0,0 0 0,0 0 0,-1 0 0,1 0 1,0 0-1,0 0 0,-1 0 0,1 0 0,0 0 0,0 0 0,0 0 0,-1 0 0,1 0 1,0 0-1,0 1 0,-1-1-83,0 2 3206,7-6-821,-9 2-1449,2 3-949,1-1 0,-1 0 0,1 1 1,-1-1-1,1 1 0,0-1 0,-1 1 0,1-1 0,0 1 0,-1-1 1,1 1-1,0-1 0,0 1 0,-1 0 0,1-1 0,0 1 0,0-1 1,0 1-1,0 0 0,0-1 0,0 1 0,0-1 0,0 1 0,0 0 13,-1 6 15,0-1-1,-1 1 1,0-1-1,0 1 0,-1-1 1,1 0-1,-1 0 1,-4 6-15,-12 28 39,14-25-30,0 0 0,1 0 1,1 0-1,1 1 0,0-1 0,1 1 0,0-1 1,1 1-1,2 5-9,-2-18-7,1-1 0,-1 1 1,0-1-1,1 1 0,-1-1 0,0 1 1,-1-1-1,1 0 0,0 1 0,-1-1 1,1 1-1,-1-1 0,0 1 0,0-1 1,0 0-1,0 0 0,-1 3 7,0-5 8,2 0-40,0 0 16,-45-40 630,28 24-622,14 12-19,-1 0-1,0 0 1,0 0-1,0 0 1,0 0-1,-1 1 0,1 0 1,-1 0-1,0 0 1,0 1-1,0 0 1,0-1-1,0 2 1,-1-1-1,1 1 0,-2-1 28,-1 6-4359,4 1-4450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6:06.097"/>
    </inkml:context>
    <inkml:brush xml:id="br0">
      <inkml:brushProperty name="width" value="0.05" units="cm"/>
      <inkml:brushProperty name="height" value="0.05" units="cm"/>
    </inkml:brush>
  </inkml:definitions>
  <inkml:trace contextRef="#ctx0" brushRef="#br0">25 72 5346,'-1'-11'3284,"0"13"-831,1 0-524,2-14-217,-1 9-1615,-1 0 0,0 0-1,0 0 1,-1 1 0,1-1 0,0 0 0,-1 0-1,0 0 1,0 1 0,0-1 0,0 0-1,0 1 1,0-1 0,-1 1 0,1-1 0,-1 1-1,1 0 1,-2-1-97,3 3-7,0 0 0,0-1-1,-1 1 1,1 0 0,0 0-1,0 0 1,0 0 0,0 0-1,-1 0 1,1 0 0,0 0-1,0 0 1,0 0 0,-1 0 0,1 0-1,0 0 1,0 0 0,0 0-1,0 0 1,-1 0 0,1 0-1,0 0 1,0 0 0,0 0-1,-1 1 1,1-1 0,0 0 0,0 0-1,0 0 1,0 0 0,0 0-1,-1 0 1,1 0 0,0 1-1,0-1 1,0 0 0,0 0-1,0 0 1,0 0 0,0 1 0,0-1-1,-1 0 1,1 0 0,0 0-1,0 1 1,0-1 0,0 0-1,0 0 1,0 0 0,0 0-1,0 1 1,0-1 0,0 0-1,0 0 1,0 0 0,0 1 0,0-1-1,1 0 8,-3 15-2828,5 8-7233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13:38:48.005"/>
    </inkml:context>
    <inkml:brush xml:id="br0">
      <inkml:brushProperty name="width" value="0.05" units="cm"/>
      <inkml:brushProperty name="height" value="0.05" units="cm"/>
    </inkml:brush>
  </inkml:definitions>
  <inkml:trace contextRef="#ctx0" brushRef="#br0">240 0 544,'0'0'865,"0"0"-321,0 0-544,0 0-1953</inkml:trace>
  <inkml:trace contextRef="#ctx0" brushRef="#br0" timeOffset="640.435">1 22 1377,'0'0'4178,"0"0"-2802,0 0-47,0 0-33,0 0-447,0 0-385,5-2-224,-5 2-96,0 0-32,0 0 208,0 0-16,0 0-207,0 0 159,0 0-224,0 0-32,0 0-1633,0 0-5282</inkml:trace>
  <inkml:trace contextRef="#ctx0" brushRef="#br0" timeOffset="985.471">164 20 944,'0'0'2610,"0"0"-2370,0 0-128,0 0 352,0 0-464,0 0-3217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58.230"/>
    </inkml:context>
    <inkml:brush xml:id="br0">
      <inkml:brushProperty name="width" value="0.05" units="cm"/>
      <inkml:brushProperty name="height" value="0.05" units="cm"/>
    </inkml:brush>
  </inkml:definitions>
  <inkml:trace contextRef="#ctx0" brushRef="#br0">56 18 1953,'4'-14'4841,"-7"11"-2092,-14 18-1182,13-11-1615,0 0 0,1 1 0,0-1 0,0 1-1,0 0 1,0 0 0,1 1 0,0-1 0,-1 4 48,3-9-32,0 0 179,1-1 0,0 1-1,-1-1 1,1 1 0,-1-1 0,1 1 0,0-1 0,-1 0-1,1 1 1,-1-1 0,0 0 0,1 1 0,-1-1 0,1 0-1,-1 1 1,0-1 0,0 0 0,1 0 0,-1 0 0,0 1-1,0-1 1,0 0 0,0 0 0,0 0 0,0 1 0,0-2-147,-12-9 400,9 10-4018,-1 7-1784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6:05.351"/>
    </inkml:context>
    <inkml:brush xml:id="br0">
      <inkml:brushProperty name="width" value="0.05" units="cm"/>
      <inkml:brushProperty name="height" value="0.05" units="cm"/>
    </inkml:brush>
  </inkml:definitions>
  <inkml:trace contextRef="#ctx0" brushRef="#br0">238 12 2897,'0'0'83,"0"0"1,0-1-1,0 1 0,0 0 0,0 0 0,1 0 0,-1-1 0,0 1 0,0 0 0,0 0 1,0-1-1,0 1 0,0 0 0,0 0 0,0 0 0,0-1 0,0 1 0,0 0 0,0 0 1,0-1-1,0 1 0,0 0 0,0 0 0,0-1 0,0 1 0,0 0 0,-1 0 1,1 0-1,0-1 0,0 1 0,0 0 0,0 0 0,0 0 0,0-1 0,-1 1 0,1 0 1,0 0-1,0 0 0,0 0 0,-1-1 0,1 1 0,0 0 0,0 0 0,0 0 0,-1 0 1,1 0-1,0 0 0,0 0 0,-1 0 0,1 0 0,0 0 0,0 0 0,-1 0 0,1 0 1,0 0-1,0 0 0,-1 0 0,1 0 0,0 0 0,0 0 0,0 0 0,-1 0 0,1 0 1,0 0-1,0 1 0,-1-1-83,0 2 3206,7-6-821,-9 2-1449,2 3-949,1-1 0,-1 0 0,1 1 1,-1-1-1,1 1 0,0-1 0,-1 1 0,1-1 0,0 1 0,-1-1 1,1 1-1,0-1 0,0 1 0,-1 0 0,1-1 0,0 1 0,0-1 1,0 1-1,0 0 0,0-1 0,0 1 0,0-1 0,0 1 0,0 0 13,-1 6 15,0-1-1,-1 1 1,0-1-1,0 1 0,-1-1 1,1 0-1,-1 0 1,-4 6-15,-12 28 39,14-25-30,0 0 0,1 0 1,1 0-1,1 1 0,0-1 0,1 1 0,0-1 1,1 1-1,2 5-9,-2-18-7,1-1 0,-1 1 1,0-1-1,1 1 0,-1-1 0,0 1 1,-1-1-1,1 0 0,0 1 0,-1-1 1,1 1-1,-1-1 0,0 1 0,0-1 1,0 0-1,0 0 0,-1 3 7,0-5 8,2 0-40,0 0 16,-45-40 630,28 24-622,14 12-19,-1 0-1,0 0 1,0 0-1,0 0 1,0 0-1,-1 1 0,1 0 1,-1 0-1,0 0 1,0 1-1,0 0 1,0-1-1,0 2 1,-1-1-1,1 1 0,-2-1 28,-1 6-4359,4 1-4450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6:06.097"/>
    </inkml:context>
    <inkml:brush xml:id="br0">
      <inkml:brushProperty name="width" value="0.05" units="cm"/>
      <inkml:brushProperty name="height" value="0.05" units="cm"/>
    </inkml:brush>
  </inkml:definitions>
  <inkml:trace contextRef="#ctx0" brushRef="#br0">25 72 5346,'-1'-11'3284,"0"13"-831,1 0-524,2-14-217,-1 9-1615,-1 0 0,0 0-1,0 0 1,-1 1 0,1-1 0,0 0 0,-1 0-1,0 0 1,0 1 0,0-1 0,0 0-1,0 1 1,0-1 0,-1 1 0,1-1 0,-1 1-1,1 0 1,-2-1-97,3 3-7,0 0 0,0-1-1,-1 1 1,1 0 0,0 0-1,0 0 1,0 0 0,0 0-1,-1 0 1,1 0 0,0 0-1,0 0 1,0 0 0,-1 0 0,1 0-1,0 0 1,0 0 0,0 0-1,0 0 1,-1 0 0,1 0-1,0 0 1,0 0 0,0 0-1,-1 1 1,1-1 0,0 0 0,0 0-1,0 0 1,0 0 0,0 0-1,-1 0 1,1 0 0,0 1-1,0-1 1,0 0 0,0 0-1,0 0 1,0 0 0,0 1 0,0-1-1,-1 0 1,1 0 0,0 0-1,0 1 1,0-1 0,0 0-1,0 0 1,0 0 0,0 0-1,0 1 1,0-1 0,0 0-1,0 0 1,0 0 0,0 1 0,0-1-1,1 0 8,-3 15-2828,5 8-7233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47.409"/>
    </inkml:context>
    <inkml:brush xml:id="br0">
      <inkml:brushProperty name="width" value="0.05" units="cm"/>
      <inkml:brushProperty name="height" value="0.05" units="cm"/>
    </inkml:brush>
  </inkml:definitions>
  <inkml:trace contextRef="#ctx0" brushRef="#br0">49 1 2657,'-12'10'11461,"3"-1"-11220,-3-5-241,3-4 32,4 2 0,3 2 16,4 1-48,1-1-689,6 6-2144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57.320"/>
    </inkml:context>
    <inkml:brush xml:id="br0">
      <inkml:brushProperty name="width" value="0.05" units="cm"/>
      <inkml:brushProperty name="height" value="0.05" units="cm"/>
    </inkml:brush>
  </inkml:definitions>
  <inkml:trace contextRef="#ctx0" brushRef="#br0">23 10 4482,'10'-10'6518,"-10"10"-4533,-2 3-1829,1 0 0,-1 0 0,0 0 0,1 0 0,-1 0 0,1 0 0,0 0 0,0 0 0,0 1 0,1 0-156,-7 36 127,3-28-109,2 1-1,0 0 0,0 0 0,1 0 0,1 0 0,0 0 0,1 0 0,2 11-17,5 3 45,-4-17-36,-1 0 1,-1 0-1,0 0 0,0 0 0,-1 2-9,1-2-9,-1 0-1,1 0 1,1-1 0,0 1-1,0 0 1,1-1 0,0 1-1,2 1 10,-4-9-1,0 0-1,-1-1 0,1 1 0,0-1 0,0 0 0,0 1 0,0-1 0,0 0 0,0 0 1,0 0-1,0-1 0,1 1 0,-1 0 0,0-1 0,0 0 0,1 1 0,-1-1 0,0 0 1,1 0-1,0 0 2,51-3-300,-52 3 272,2 0-157,-1-1-1,1 1 1,-1-1 0,0 1 0,1-1 0,-1 0-1,0-1 1,1 1 0,-1 0 0,0-1-1,0 0 1,0 0 0,0 0 0,1-1 185,6-9-3735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5:58.230"/>
    </inkml:context>
    <inkml:brush xml:id="br0">
      <inkml:brushProperty name="width" value="0.05" units="cm"/>
      <inkml:brushProperty name="height" value="0.05" units="cm"/>
    </inkml:brush>
  </inkml:definitions>
  <inkml:trace contextRef="#ctx0" brushRef="#br0">56 18 1953,'4'-14'4841,"-7"11"-2092,-14 18-1182,13-11-1615,0 0 0,1 1 0,0-1 0,0 1-1,0 0 1,0 0 0,1 1 0,0-1 0,-1 4 48,3-9-32,0 0 179,1-1 0,0 1-1,-1-1 1,1 1 0,-1-1 0,1 1 0,0-1 0,-1 0-1,1 1 1,-1-1 0,0 0 0,1 1 0,-1-1 0,1 0-1,-1 1 1,0-1 0,0 0 0,1 0 0,-1 0 0,0 1-1,0-1 1,0 0 0,0 0 0,0 0 0,0 1 0,0-2-147,-12-9 400,9 10-4018,-1 7-1784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1T05:26:05.351"/>
    </inkml:context>
    <inkml:brush xml:id="br0">
      <inkml:brushProperty name="width" value="0.05" units="cm"/>
      <inkml:brushProperty name="height" value="0.05" units="cm"/>
    </inkml:brush>
  </inkml:definitions>
  <inkml:trace contextRef="#ctx0" brushRef="#br0">238 12 2897,'0'0'83,"0"0"1,0-1-1,0 1 0,0 0 0,0 0 0,1 0 0,-1-1 0,0 1 0,0 0 0,0 0 1,0-1-1,0 1 0,0 0 0,0 0 0,0 0 0,0-1 0,0 1 0,0 0 0,0 0 1,0-1-1,0 1 0,0 0 0,0 0 0,0-1 0,0 1 0,0 0 0,-1 0 1,1 0-1,0-1 0,0 1 0,0 0 0,0 0 0,0 0 0,0-1 0,-1 1 0,1 0 1,0 0-1,0 0 0,0 0 0,-1-1 0,1 1 0,0 0 0,0 0 0,0 0 0,-1 0 1,1 0-1,0 0 0,0 0 0,-1 0 0,1 0 0,0 0 0,0 0 0,-1 0 0,1 0 1,0 0-1,0 0 0,-1 0 0,1 0 0,0 0 0,0 0 0,0 0 0,-1 0 0,1 0 1,0 0-1,0 1 0,-1-1-83,0 2 3206,7-6-821,-9 2-1449,2 3-949,1-1 0,-1 0 0,1 1 1,-1-1-1,1 1 0,0-1 0,-1 1 0,1-1 0,0 1 0,-1-1 1,1 1-1,0-1 0,0 1 0,-1 0 0,1-1 0,0 1 0,0-1 1,0 1-1,0 0 0,0-1 0,0 1 0,0-1 0,0 1 0,0 0 13,-1 6 15,0-1-1,-1 1 1,0-1-1,0 1 0,-1-1 1,1 0-1,-1 0 1,-4 6-15,-12 28 39,14-25-30,0 0 0,1 0 1,1 0-1,1 1 0,0-1 0,1 1 0,0-1 1,1 1-1,2 5-9,-2-18-7,1-1 0,-1 1 1,0-1-1,1 1 0,-1-1 0,0 1 1,-1-1-1,1 0 0,0 1 0,-1-1 1,1 1-1,-1-1 0,0 1 0,0-1 1,0 0-1,0 0 0,-1 3 7,0-5 8,2 0-40,0 0 16,-45-40 630,28 24-622,14 12-19,-1 0-1,0 0 1,0 0-1,0 0 1,0 0-1,-1 1 0,1 0 1,-1 0-1,0 0 1,0 1-1,0 0 1,0-1-1,0 2 1,-1-1-1,1 1 0,-2-1 28,-1 6-4359,4 1-4450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5F1D9-884D-41D9-96D2-9A92A4793127}" type="datetimeFigureOut">
              <a:rPr lang="en-IN" smtClean="0"/>
              <a:t>13-07-2020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C58D0-0259-4AA5-A861-577CA019336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63cbd3bbe2_0_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g63cbd3bbe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63cbd3bbe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2" name="Google Shape;622;g63cbd3bbe2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63cbd3bbe2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9" name="Google Shape;629;g63cbd3bbe2_0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3cbd3bbe2_0_118: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g63cbd3bbe2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63cbd3bbe2_0_128: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7" name="Google Shape;647;g63cbd3bbe2_0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63cbd3bbe2_0_141: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g63cbd3bbe2_0_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63cbd3bbe2_0_15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g63cbd3bbe2_0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63cbd3bbe2_0_16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9" name="Google Shape;689;g63cbd3bbe2_0_1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63cbd3bbe2_0_18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3" name="Google Shape;703;g63cbd3bbe2_0_1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63cbd3bbe2_0_19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7" name="Google Shape;717;g63cbd3bbe2_0_1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63cbd3bbe2_0_20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1" name="Google Shape;731;g63cbd3bbe2_0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63cbd3bbe2_0_8: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g63cbd3bbe2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63cbd3bbe2_0_1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g63cbd3bbe2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63cbd3bbe2_0_3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g63cbd3bbe2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63cbd3bbe2_0_5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1" name="Google Shape;561;g63cbd3bbe2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63cbd3bbe2_0_6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g63cbd3bbe2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63cbd3bbe2_0_8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7" name="Google Shape;597;g63cbd3bbe2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63cbd3bbe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5" name="Google Shape;605;g63cbd3bbe2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63cbd3bbe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5" name="Google Shape;615;g63cbd3bbe2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38" name="Google Shape;3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39" name="Google Shape;39;p10"/>
          <p:cNvSpPr txBox="1">
            <a:spLocks noGrp="1"/>
          </p:cNvSpPr>
          <p:nvPr>
            <p:ph type="sldNum" idx="12"/>
          </p:nvPr>
        </p:nvSpPr>
        <p:spPr>
          <a:xfrm>
            <a:off x="11296611" y="6217623"/>
            <a:ext cx="7316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167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97723-E498-4D64-BBB6-490ED1364AC9}"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697723-E498-4D64-BBB6-490ED1364AC9}"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697723-E498-4D64-BBB6-490ED1364AC9}" type="datetimeFigureOut">
              <a:rPr lang="en-IN" smtClean="0"/>
              <a:t>13-07-2020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697723-E498-4D64-BBB6-490ED1364AC9}" type="datetimeFigureOut">
              <a:rPr lang="en-IN" smtClean="0"/>
              <a:t>13-07-2020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97723-E498-4D64-BBB6-490ED1364AC9}" type="datetimeFigureOut">
              <a:rPr lang="en-IN" smtClean="0"/>
              <a:t>13-07-2020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697723-E498-4D64-BBB6-490ED1364AC9}"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697723-E498-4D64-BBB6-490ED1364AC9}"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t>13-07-2020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8.png"/><Relationship Id="rId5" Type="http://schemas.openxmlformats.org/officeDocument/2006/relationships/image" Target="../media/image15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7.png"/><Relationship Id="rId1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customXml" Target="../ink/ink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18.png"/><Relationship Id="rId5" Type="http://schemas.openxmlformats.org/officeDocument/2006/relationships/image" Target="../media/image150.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17.png"/><Relationship Id="rId1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0.png"/><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customXml" Target="../ink/ink15.xml"/><Relationship Id="rId5" Type="http://schemas.openxmlformats.org/officeDocument/2006/relationships/customXml" Target="../ink/ink12.xml"/><Relationship Id="rId10" Type="http://schemas.openxmlformats.org/officeDocument/2006/relationships/image" Target="../media/image18.png"/><Relationship Id="rId4" Type="http://schemas.openxmlformats.org/officeDocument/2006/relationships/image" Target="../media/image150.png"/><Relationship Id="rId9" Type="http://schemas.openxmlformats.org/officeDocument/2006/relationships/customXml" Target="../ink/ink14.xml"/><Relationship Id="rId14" Type="http://schemas.openxmlformats.org/officeDocument/2006/relationships/image" Target="../media/image21.emf"/></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19.png"/><Relationship Id="rId17" Type="http://schemas.openxmlformats.org/officeDocument/2006/relationships/image" Target="../media/image21.emf"/><Relationship Id="rId2" Type="http://schemas.openxmlformats.org/officeDocument/2006/relationships/image" Target="../media/image2.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customXml" Target="../ink/ink20.xml"/><Relationship Id="rId5" Type="http://schemas.openxmlformats.org/officeDocument/2006/relationships/customXml" Target="../ink/ink17.xml"/><Relationship Id="rId15" Type="http://schemas.openxmlformats.org/officeDocument/2006/relationships/image" Target="../media/image24.png"/><Relationship Id="rId10" Type="http://schemas.openxmlformats.org/officeDocument/2006/relationships/image" Target="../media/image18.png"/><Relationship Id="rId4" Type="http://schemas.openxmlformats.org/officeDocument/2006/relationships/image" Target="../media/image150.png"/><Relationship Id="rId9" Type="http://schemas.openxmlformats.org/officeDocument/2006/relationships/customXml" Target="../ink/ink19.xml"/><Relationship Id="rId1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customXml" Target="../ink/ink21.xml"/><Relationship Id="rId7" Type="http://schemas.openxmlformats.org/officeDocument/2006/relationships/customXml" Target="../ink/ink23.xml"/><Relationship Id="rId12" Type="http://schemas.openxmlformats.org/officeDocument/2006/relationships/image" Target="../media/image19.png"/><Relationship Id="rId17" Type="http://schemas.openxmlformats.org/officeDocument/2006/relationships/image" Target="../media/image21.emf"/><Relationship Id="rId2" Type="http://schemas.openxmlformats.org/officeDocument/2006/relationships/image" Target="../media/image2.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customXml" Target="../ink/ink25.xml"/><Relationship Id="rId5" Type="http://schemas.openxmlformats.org/officeDocument/2006/relationships/customXml" Target="../ink/ink22.xml"/><Relationship Id="rId15" Type="http://schemas.openxmlformats.org/officeDocument/2006/relationships/image" Target="../media/image24.png"/><Relationship Id="rId10" Type="http://schemas.openxmlformats.org/officeDocument/2006/relationships/image" Target="../media/image18.png"/><Relationship Id="rId4" Type="http://schemas.openxmlformats.org/officeDocument/2006/relationships/image" Target="../media/image150.png"/><Relationship Id="rId9" Type="http://schemas.openxmlformats.org/officeDocument/2006/relationships/customXml" Target="../ink/ink24.xml"/><Relationship Id="rId1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jpeg"/><Relationship Id="rId4" Type="http://schemas.openxmlformats.org/officeDocument/2006/relationships/image" Target="../media/image39.png"/><Relationship Id="rId9" Type="http://schemas.openxmlformats.org/officeDocument/2006/relationships/image" Target="../media/image42.png"/></Relationships>
</file>

<file path=ppt/slides/_rels/slide5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8.png"/><Relationship Id="rId7"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6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79.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81.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MACHINE </a:t>
            </a:r>
          </a:p>
          <a:p>
            <a:r>
              <a:rPr lang="en-US" sz="3600" b="1" dirty="0">
                <a:solidFill>
                  <a:schemeClr val="accent2">
                    <a:lumMod val="75000"/>
                  </a:schemeClr>
                </a:solidFill>
              </a:rPr>
              <a:t>INTELLIGENCE</a:t>
            </a:r>
          </a:p>
        </p:txBody>
      </p:sp>
      <p:sp>
        <p:nvSpPr>
          <p:cNvPr id="13" name="Rectangle 12"/>
          <p:cNvSpPr/>
          <p:nvPr/>
        </p:nvSpPr>
        <p:spPr>
          <a:xfrm>
            <a:off x="4781916" y="2841955"/>
            <a:ext cx="7497214" cy="645160"/>
          </a:xfrm>
          <a:prstGeom prst="rect">
            <a:avLst/>
          </a:prstGeom>
        </p:spPr>
        <p:txBody>
          <a:bodyPr wrap="square">
            <a:spAutoFit/>
          </a:bodyPr>
          <a:lstStyle/>
          <a:p>
            <a:pPr algn="l">
              <a:lnSpc>
                <a:spcPct val="100000"/>
              </a:lnSpc>
            </a:pPr>
            <a:r>
              <a:rPr lang="en-US" sz="3600" b="1" dirty="0">
                <a:solidFill>
                  <a:schemeClr val="accent1">
                    <a:lumMod val="75000"/>
                  </a:schemeClr>
                </a:solidFill>
              </a:rPr>
              <a:t>Hidden Markov Model</a:t>
            </a: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K.S.Srinivas</a:t>
            </a:r>
            <a:endParaRPr lang="en-IN" sz="2400" b="1" dirty="0"/>
          </a:p>
        </p:txBody>
      </p:sp>
      <p:sp>
        <p:nvSpPr>
          <p:cNvPr id="15" name="Rectangle 14"/>
          <p:cNvSpPr/>
          <p:nvPr/>
        </p:nvSpPr>
        <p:spPr>
          <a:xfrm>
            <a:off x="4781916" y="4813108"/>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05382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3" name="Text Box 2"/>
          <p:cNvSpPr txBox="1"/>
          <p:nvPr/>
        </p:nvSpPr>
        <p:spPr>
          <a:xfrm>
            <a:off x="162560" y="1468755"/>
            <a:ext cx="8129905" cy="193802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Given all the observable and the initial state distribution, we can compute a pretty complex equation for the probability for the internal state </a:t>
            </a:r>
            <a:r>
              <a:rPr lang="en-US" sz="2400" dirty="0" err="1"/>
              <a:t>x</a:t>
            </a:r>
            <a:r>
              <a:rPr lang="en-US" sz="2400" baseline="-25000" dirty="0" err="1"/>
              <a:t>t</a:t>
            </a:r>
            <a:r>
              <a:rPr lang="en-US" sz="2400" dirty="0"/>
              <a:t> P(</a:t>
            </a:r>
            <a:r>
              <a:rPr lang="en-US" sz="2400" dirty="0" err="1"/>
              <a:t>x</a:t>
            </a:r>
            <a:r>
              <a:rPr lang="en-US" sz="2400" baseline="-25000" dirty="0" err="1"/>
              <a:t>t</a:t>
            </a:r>
            <a:r>
              <a:rPr lang="en-US" sz="2400" dirty="0"/>
              <a:t>| y₁, y₂, y₃, … , </a:t>
            </a:r>
            <a:r>
              <a:rPr lang="en-US" sz="2400" dirty="0" err="1"/>
              <a:t>y</a:t>
            </a:r>
            <a:r>
              <a:rPr lang="en-US" sz="2400" baseline="-25000" dirty="0" err="1"/>
              <a:t>t</a:t>
            </a:r>
            <a:r>
              <a:rPr lang="en-US" sz="2400" dirty="0"/>
              <a:t>) at time t. </a:t>
            </a:r>
          </a:p>
          <a:p>
            <a:pPr marL="342900" indent="-342900" algn="l">
              <a:buFont typeface="Arial" panose="020B0604020202020204" pitchFamily="34" charset="0"/>
              <a:buChar char="•"/>
            </a:pPr>
            <a:r>
              <a:rPr lang="en-US" sz="2400" dirty="0"/>
              <a:t>For simplicity here, we will not include π in our equation. All equations assume π is a given condition, like P(y) → P(y|π).</a:t>
            </a:r>
          </a:p>
        </p:txBody>
      </p:sp>
      <p:pic>
        <p:nvPicPr>
          <p:cNvPr id="4" name="Picture 3" descr="1_9SrKloktABAEe8yf3Uq7PQ"/>
          <p:cNvPicPr>
            <a:picLocks noChangeAspect="1"/>
          </p:cNvPicPr>
          <p:nvPr/>
        </p:nvPicPr>
        <p:blipFill>
          <a:blip r:embed="rId3"/>
          <a:srcRect l="-229" t="-110113" r="36067" b="3027"/>
          <a:stretch>
            <a:fillRect/>
          </a:stretch>
        </p:blipFill>
        <p:spPr>
          <a:xfrm>
            <a:off x="629189" y="1364565"/>
            <a:ext cx="7403464" cy="4309792"/>
          </a:xfrm>
          <a:prstGeom prst="rtTriangle">
            <a:avLst/>
          </a:prstGeom>
        </p:spPr>
      </p:pic>
      <p:pic>
        <p:nvPicPr>
          <p:cNvPr id="5" name="Picture 4" descr="1_9SrKloktABAEe8yf3Uq7PQ"/>
          <p:cNvPicPr>
            <a:picLocks noChangeAspect="1"/>
          </p:cNvPicPr>
          <p:nvPr/>
        </p:nvPicPr>
        <p:blipFill>
          <a:blip r:embed="rId3"/>
          <a:srcRect l="45981" t="-2190" r="-2524" b="3027"/>
          <a:stretch>
            <a:fillRect/>
          </a:stretch>
        </p:blipFill>
        <p:spPr>
          <a:xfrm>
            <a:off x="8392593" y="2232074"/>
            <a:ext cx="3769995" cy="2757074"/>
          </a:xfrm>
          <a:prstGeom prst="rect">
            <a:avLst/>
          </a:prstGeom>
          <a:noFill/>
        </p:spPr>
      </p:pic>
      <p:sp>
        <p:nvSpPr>
          <p:cNvPr id="10" name="Text Box 9"/>
          <p:cNvSpPr txBox="1"/>
          <p:nvPr/>
        </p:nvSpPr>
        <p:spPr>
          <a:xfrm>
            <a:off x="-8255" y="5674360"/>
            <a:ext cx="7403465" cy="1198880"/>
          </a:xfrm>
          <a:prstGeom prst="rect">
            <a:avLst/>
          </a:prstGeom>
          <a:noFill/>
        </p:spPr>
        <p:txBody>
          <a:bodyPr wrap="square" rtlCol="0" anchor="t">
            <a:spAutoFit/>
          </a:bodyPr>
          <a:lstStyle/>
          <a:p>
            <a:pPr marL="342900" indent="-342900">
              <a:buFont typeface="Arial" panose="020B0604020202020204" pitchFamily="34" charset="0"/>
              <a:buChar char="•"/>
            </a:pPr>
            <a:r>
              <a:rPr lang="en-US" sz="2400" dirty="0"/>
              <a:t>The equation uses the transition probability and the emission probability to compute the probability of the internal state based on all observations.</a:t>
            </a:r>
          </a:p>
        </p:txBody>
      </p:sp>
      <p:sp>
        <p:nvSpPr>
          <p:cNvPr id="7" name="Rectangle 6">
            <a:extLst>
              <a:ext uri="{FF2B5EF4-FFF2-40B4-BE49-F238E27FC236}">
                <a16:creationId xmlns:a16="http://schemas.microsoft.com/office/drawing/2014/main" id="{D5DA901E-0261-4A88-8983-A1BA87BA61C5}"/>
              </a:ext>
            </a:extLst>
          </p:cNvPr>
          <p:cNvSpPr/>
          <p:nvPr/>
        </p:nvSpPr>
        <p:spPr>
          <a:xfrm>
            <a:off x="8291744" y="2015826"/>
            <a:ext cx="3799407" cy="2780520"/>
          </a:xfrm>
          <a:prstGeom prst="rect">
            <a:avLst/>
          </a:prstGeom>
          <a:solidFill>
            <a:schemeClr val="accent1">
              <a:alpha val="3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3" name="Text Box 2"/>
          <p:cNvSpPr txBox="1"/>
          <p:nvPr/>
        </p:nvSpPr>
        <p:spPr>
          <a:xfrm>
            <a:off x="-8341" y="1209922"/>
            <a:ext cx="8300085" cy="4154984"/>
          </a:xfrm>
          <a:prstGeom prst="rect">
            <a:avLst/>
          </a:prstGeom>
          <a:noFill/>
        </p:spPr>
        <p:txBody>
          <a:bodyPr wrap="square" rtlCol="0" anchor="t">
            <a:spAutoFit/>
          </a:bodyPr>
          <a:lstStyle/>
          <a:p>
            <a:r>
              <a:rPr lang="en-US" sz="2400" dirty="0"/>
              <a:t>Depending on the situation, we usually ask three different types of questions regarding an HMM problem.</a:t>
            </a:r>
          </a:p>
          <a:p>
            <a:endParaRPr lang="en-US" sz="2400" dirty="0"/>
          </a:p>
          <a:p>
            <a:pPr marL="285750" indent="-285750">
              <a:buFont typeface="Arial" panose="020B0604020202020204" pitchFamily="34" charset="0"/>
              <a:buChar char="•"/>
            </a:pPr>
            <a:r>
              <a:rPr lang="en-US" sz="2400" b="1" dirty="0"/>
              <a:t>Likelihood</a:t>
            </a:r>
            <a:r>
              <a:rPr lang="en-US" sz="2400" dirty="0"/>
              <a:t>: How likely are the observations based on the current model or the probability of being at a state at a specific time step.</a:t>
            </a:r>
          </a:p>
          <a:p>
            <a:endParaRPr lang="en-US" sz="2400" dirty="0"/>
          </a:p>
          <a:p>
            <a:pPr marL="285750" indent="-285750">
              <a:buFont typeface="Arial" panose="020B0604020202020204" pitchFamily="34" charset="0"/>
              <a:buChar char="•"/>
            </a:pPr>
            <a:r>
              <a:rPr lang="en-US" sz="2400" b="1" dirty="0"/>
              <a:t>Decoding:</a:t>
            </a:r>
            <a:r>
              <a:rPr lang="en-US" sz="2400" dirty="0"/>
              <a:t> Find the internal state sequence based on the current model and observations.</a:t>
            </a:r>
          </a:p>
          <a:p>
            <a:endParaRPr lang="en-US" sz="2400" dirty="0"/>
          </a:p>
          <a:p>
            <a:pPr marL="285750" indent="-285750">
              <a:buFont typeface="Arial" panose="020B0604020202020204" pitchFamily="34" charset="0"/>
              <a:buChar char="•"/>
            </a:pPr>
            <a:r>
              <a:rPr lang="en-US" sz="2400" b="1" dirty="0"/>
              <a:t>Learning.</a:t>
            </a:r>
            <a:r>
              <a:rPr lang="en-US" sz="2400" dirty="0"/>
              <a:t> Learn the HMM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dissolv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4" name="Rectangle 3">
            <a:extLst>
              <a:ext uri="{FF2B5EF4-FFF2-40B4-BE49-F238E27FC236}">
                <a16:creationId xmlns:a16="http://schemas.microsoft.com/office/drawing/2014/main" id="{532328F8-D171-440E-A72E-3F0AA9FC70EF}"/>
              </a:ext>
            </a:extLst>
          </p:cNvPr>
          <p:cNvSpPr/>
          <p:nvPr/>
        </p:nvSpPr>
        <p:spPr>
          <a:xfrm>
            <a:off x="243464" y="1718695"/>
            <a:ext cx="8436302" cy="4154984"/>
          </a:xfrm>
          <a:prstGeom prst="rect">
            <a:avLst/>
          </a:prstGeom>
        </p:spPr>
        <p:txBody>
          <a:bodyPr wrap="square">
            <a:spAutoFit/>
          </a:bodyPr>
          <a:lstStyle/>
          <a:p>
            <a:r>
              <a:rPr lang="en-US" sz="2200" dirty="0">
                <a:solidFill>
                  <a:srgbClr val="000000"/>
                </a:solidFill>
                <a:latin typeface="CMBX12"/>
              </a:rPr>
              <a:t>1. </a:t>
            </a:r>
            <a:r>
              <a:rPr lang="en-US" sz="2200" dirty="0">
                <a:solidFill>
                  <a:srgbClr val="0000FF"/>
                </a:solidFill>
                <a:latin typeface="CMBX12"/>
              </a:rPr>
              <a:t>Probability of an Observation Sequence:</a:t>
            </a:r>
          </a:p>
          <a:p>
            <a:r>
              <a:rPr lang="en-US" sz="2200" dirty="0">
                <a:solidFill>
                  <a:srgbClr val="000000"/>
                </a:solidFill>
                <a:latin typeface="CMBX12"/>
              </a:rPr>
              <a:t>Given a model </a:t>
            </a:r>
            <a:r>
              <a:rPr lang="en-US" sz="2200" dirty="0">
                <a:solidFill>
                  <a:srgbClr val="000000"/>
                </a:solidFill>
                <a:latin typeface="CMMI12"/>
              </a:rPr>
              <a:t>μ </a:t>
            </a:r>
            <a:r>
              <a:rPr lang="en-US" sz="2200" dirty="0">
                <a:solidFill>
                  <a:srgbClr val="000000"/>
                </a:solidFill>
                <a:latin typeface="CMR12"/>
              </a:rPr>
              <a:t>= (</a:t>
            </a:r>
            <a:r>
              <a:rPr lang="en-US" sz="2200" dirty="0">
                <a:solidFill>
                  <a:srgbClr val="000000"/>
                </a:solidFill>
                <a:latin typeface="CMMI12"/>
              </a:rPr>
              <a:t>A,B,</a:t>
            </a:r>
            <a:r>
              <a:rPr lang="en-US" sz="2200" dirty="0">
                <a:solidFill>
                  <a:srgbClr val="000000"/>
                </a:solidFill>
                <a:latin typeface="CMR12"/>
              </a:rPr>
              <a:t>) </a:t>
            </a:r>
            <a:r>
              <a:rPr lang="en-US" sz="2200" dirty="0">
                <a:solidFill>
                  <a:srgbClr val="000000"/>
                </a:solidFill>
                <a:latin typeface="CMBX12"/>
              </a:rPr>
              <a:t>over </a:t>
            </a:r>
            <a:r>
              <a:rPr lang="en-US" sz="2200" dirty="0">
                <a:solidFill>
                  <a:srgbClr val="000000"/>
                </a:solidFill>
                <a:latin typeface="CMMI12"/>
              </a:rPr>
              <a:t>S,K</a:t>
            </a:r>
            <a:r>
              <a:rPr lang="en-US" sz="2200" dirty="0">
                <a:solidFill>
                  <a:srgbClr val="000000"/>
                </a:solidFill>
                <a:latin typeface="CMBX12"/>
              </a:rPr>
              <a:t>, how do we (efficiently)</a:t>
            </a:r>
          </a:p>
          <a:p>
            <a:r>
              <a:rPr lang="en-US" sz="2200" dirty="0">
                <a:solidFill>
                  <a:srgbClr val="000000"/>
                </a:solidFill>
                <a:latin typeface="CMBX12"/>
              </a:rPr>
              <a:t>compute the likelihood of a particular sequence,</a:t>
            </a:r>
          </a:p>
          <a:p>
            <a:r>
              <a:rPr lang="en-IN" sz="2200" dirty="0">
                <a:solidFill>
                  <a:srgbClr val="000000"/>
                </a:solidFill>
                <a:latin typeface="CMMI12"/>
              </a:rPr>
              <a:t>P</a:t>
            </a:r>
            <a:r>
              <a:rPr lang="en-IN" sz="2200" dirty="0">
                <a:solidFill>
                  <a:srgbClr val="000000"/>
                </a:solidFill>
                <a:latin typeface="CMR12"/>
              </a:rPr>
              <a:t>(</a:t>
            </a:r>
            <a:r>
              <a:rPr lang="en-IN" sz="2200" dirty="0">
                <a:solidFill>
                  <a:srgbClr val="000000"/>
                </a:solidFill>
                <a:latin typeface="CMMI12"/>
              </a:rPr>
              <a:t>O</a:t>
            </a:r>
            <a:r>
              <a:rPr lang="en-IN" sz="2200" dirty="0">
                <a:solidFill>
                  <a:srgbClr val="000000"/>
                </a:solidFill>
                <a:latin typeface="CMSY10"/>
              </a:rPr>
              <a:t>|</a:t>
            </a:r>
            <a:r>
              <a:rPr lang="el-GR" sz="2200" dirty="0">
                <a:solidFill>
                  <a:srgbClr val="000000"/>
                </a:solidFill>
                <a:latin typeface="CMMI12"/>
              </a:rPr>
              <a:t>μ</a:t>
            </a:r>
            <a:r>
              <a:rPr lang="el-GR" sz="2200" dirty="0">
                <a:solidFill>
                  <a:srgbClr val="000000"/>
                </a:solidFill>
                <a:latin typeface="CMR12"/>
              </a:rPr>
              <a:t>)</a:t>
            </a:r>
            <a:r>
              <a:rPr lang="el-GR" sz="2200" dirty="0">
                <a:solidFill>
                  <a:srgbClr val="000000"/>
                </a:solidFill>
                <a:latin typeface="CMBX12"/>
              </a:rPr>
              <a:t>?</a:t>
            </a:r>
          </a:p>
          <a:p>
            <a:r>
              <a:rPr lang="en-US" sz="2200" dirty="0">
                <a:solidFill>
                  <a:srgbClr val="000000"/>
                </a:solidFill>
                <a:latin typeface="CMBX12"/>
              </a:rPr>
              <a:t>2. </a:t>
            </a:r>
            <a:r>
              <a:rPr lang="en-US" sz="2200" dirty="0">
                <a:solidFill>
                  <a:srgbClr val="0000FF"/>
                </a:solidFill>
                <a:latin typeface="CMBX12"/>
              </a:rPr>
              <a:t>Finding the “Best” State Sequence:</a:t>
            </a:r>
          </a:p>
          <a:p>
            <a:r>
              <a:rPr lang="en-US" sz="2200" dirty="0">
                <a:solidFill>
                  <a:srgbClr val="000000"/>
                </a:solidFill>
                <a:latin typeface="CMBX12"/>
              </a:rPr>
              <a:t>Given an observation sequence and a model, how do we</a:t>
            </a:r>
          </a:p>
          <a:p>
            <a:r>
              <a:rPr lang="en-US" sz="2200" dirty="0">
                <a:solidFill>
                  <a:srgbClr val="000000"/>
                </a:solidFill>
                <a:latin typeface="CMBX12"/>
              </a:rPr>
              <a:t>choose a state sequence </a:t>
            </a:r>
            <a:r>
              <a:rPr lang="en-US" sz="2200" dirty="0">
                <a:solidFill>
                  <a:srgbClr val="000000"/>
                </a:solidFill>
                <a:latin typeface="CMR12"/>
              </a:rPr>
              <a:t>(</a:t>
            </a:r>
            <a:r>
              <a:rPr lang="en-US" sz="2200" dirty="0">
                <a:solidFill>
                  <a:srgbClr val="000000"/>
                </a:solidFill>
                <a:latin typeface="CMMI12"/>
              </a:rPr>
              <a:t>X</a:t>
            </a:r>
            <a:r>
              <a:rPr lang="en-US" sz="1500" dirty="0">
                <a:solidFill>
                  <a:srgbClr val="000000"/>
                </a:solidFill>
                <a:latin typeface="CMR10"/>
              </a:rPr>
              <a:t>1</a:t>
            </a:r>
            <a:r>
              <a:rPr lang="en-US" sz="2200" dirty="0">
                <a:solidFill>
                  <a:srgbClr val="000000"/>
                </a:solidFill>
                <a:latin typeface="CMMI12"/>
              </a:rPr>
              <a:t>, . . . ,X</a:t>
            </a:r>
            <a:r>
              <a:rPr lang="en-US" sz="1500" dirty="0">
                <a:solidFill>
                  <a:srgbClr val="000000"/>
                </a:solidFill>
                <a:latin typeface="CMMI10"/>
              </a:rPr>
              <a:t>T</a:t>
            </a:r>
            <a:r>
              <a:rPr lang="en-US" sz="1500" dirty="0">
                <a:solidFill>
                  <a:srgbClr val="000000"/>
                </a:solidFill>
                <a:latin typeface="CMR10"/>
              </a:rPr>
              <a:t>+1</a:t>
            </a:r>
            <a:r>
              <a:rPr lang="en-US" sz="2200" dirty="0">
                <a:solidFill>
                  <a:srgbClr val="000000"/>
                </a:solidFill>
                <a:latin typeface="CMR12"/>
              </a:rPr>
              <a:t>) </a:t>
            </a:r>
            <a:r>
              <a:rPr lang="en-US" sz="2200" dirty="0">
                <a:solidFill>
                  <a:srgbClr val="000000"/>
                </a:solidFill>
                <a:latin typeface="CMBX12"/>
              </a:rPr>
              <a:t>to best explain the</a:t>
            </a:r>
          </a:p>
          <a:p>
            <a:r>
              <a:rPr lang="en-IN" sz="2200" dirty="0">
                <a:solidFill>
                  <a:srgbClr val="000000"/>
                </a:solidFill>
                <a:latin typeface="CMBX12"/>
              </a:rPr>
              <a:t>observation sequence?</a:t>
            </a:r>
          </a:p>
          <a:p>
            <a:r>
              <a:rPr lang="en-IN" sz="2200" dirty="0">
                <a:solidFill>
                  <a:srgbClr val="000000"/>
                </a:solidFill>
                <a:latin typeface="CMBX12"/>
              </a:rPr>
              <a:t>3. </a:t>
            </a:r>
            <a:r>
              <a:rPr lang="en-IN" sz="2200" dirty="0">
                <a:solidFill>
                  <a:srgbClr val="0000FF"/>
                </a:solidFill>
                <a:latin typeface="CMBX12"/>
              </a:rPr>
              <a:t>HMM Parameter Estimation:</a:t>
            </a:r>
          </a:p>
          <a:p>
            <a:r>
              <a:rPr lang="en-US" sz="2200" dirty="0">
                <a:solidFill>
                  <a:srgbClr val="000000"/>
                </a:solidFill>
                <a:latin typeface="CMBX12"/>
              </a:rPr>
              <a:t>Given an observation sequence (or corpus thereof), how</a:t>
            </a:r>
          </a:p>
          <a:p>
            <a:r>
              <a:rPr lang="en-US" sz="2200" dirty="0">
                <a:solidFill>
                  <a:srgbClr val="000000"/>
                </a:solidFill>
                <a:latin typeface="CMBX12"/>
              </a:rPr>
              <a:t>do we acquire a model </a:t>
            </a:r>
            <a:r>
              <a:rPr lang="en-US" sz="2200" dirty="0">
                <a:solidFill>
                  <a:srgbClr val="000000"/>
                </a:solidFill>
                <a:latin typeface="CMMI12"/>
              </a:rPr>
              <a:t>μ </a:t>
            </a:r>
            <a:r>
              <a:rPr lang="en-US" sz="2200" dirty="0">
                <a:solidFill>
                  <a:srgbClr val="000000"/>
                </a:solidFill>
                <a:latin typeface="CMR12"/>
              </a:rPr>
              <a:t>= (</a:t>
            </a:r>
            <a:r>
              <a:rPr lang="en-US" sz="2200" dirty="0">
                <a:solidFill>
                  <a:srgbClr val="000000"/>
                </a:solidFill>
                <a:latin typeface="CMMI12"/>
              </a:rPr>
              <a:t>A,B,</a:t>
            </a:r>
            <a:r>
              <a:rPr lang="en-US" sz="2200" dirty="0">
                <a:solidFill>
                  <a:srgbClr val="000000"/>
                </a:solidFill>
                <a:latin typeface="CMR12"/>
              </a:rPr>
              <a:t>) </a:t>
            </a:r>
            <a:r>
              <a:rPr lang="en-US" sz="2200" dirty="0">
                <a:solidFill>
                  <a:srgbClr val="000000"/>
                </a:solidFill>
                <a:latin typeface="CMBX12"/>
              </a:rPr>
              <a:t>that best explains the</a:t>
            </a:r>
          </a:p>
          <a:p>
            <a:r>
              <a:rPr lang="en-IN" sz="2200" dirty="0">
                <a:solidFill>
                  <a:srgbClr val="000000"/>
                </a:solidFill>
                <a:latin typeface="CMBX12"/>
              </a:rPr>
              <a:t>data?</a:t>
            </a:r>
            <a:endParaRPr lang="en-IN" dirty="0"/>
          </a:p>
        </p:txBody>
      </p:sp>
    </p:spTree>
    <p:extLst>
      <p:ext uri="{BB962C8B-B14F-4D97-AF65-F5344CB8AC3E}">
        <p14:creationId xmlns:p14="http://schemas.microsoft.com/office/powerpoint/2010/main" val="1161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Likelihood (likelihood of the observation)</a:t>
            </a:r>
          </a:p>
        </p:txBody>
      </p:sp>
      <p:sp>
        <p:nvSpPr>
          <p:cNvPr id="3" name="Text Box 2"/>
          <p:cNvSpPr txBox="1"/>
          <p:nvPr/>
        </p:nvSpPr>
        <p:spPr>
          <a:xfrm>
            <a:off x="299085" y="1509395"/>
            <a:ext cx="6452235" cy="460375"/>
          </a:xfrm>
          <a:prstGeom prst="rect">
            <a:avLst/>
          </a:prstGeom>
          <a:noFill/>
        </p:spPr>
        <p:txBody>
          <a:bodyPr wrap="none" rtlCol="0">
            <a:spAutoFit/>
          </a:bodyPr>
          <a:lstStyle/>
          <a:p>
            <a:pPr algn="l"/>
            <a:r>
              <a:rPr lang="en-US" sz="2400"/>
              <a:t>Likelihood is to find the likelihood of observation Y.</a:t>
            </a:r>
          </a:p>
        </p:txBody>
      </p:sp>
      <p:pic>
        <p:nvPicPr>
          <p:cNvPr id="5" name="Picture 4" descr="1_k5X_c4j41-iBoxk1y4q2tA"/>
          <p:cNvPicPr>
            <a:picLocks noChangeAspect="1"/>
          </p:cNvPicPr>
          <p:nvPr/>
        </p:nvPicPr>
        <p:blipFill>
          <a:blip r:embed="rId3"/>
          <a:stretch>
            <a:fillRect/>
          </a:stretch>
        </p:blipFill>
        <p:spPr>
          <a:xfrm>
            <a:off x="299085" y="1969769"/>
            <a:ext cx="7003506" cy="3092561"/>
          </a:xfrm>
          <a:prstGeom prst="rect">
            <a:avLst/>
          </a:prstGeom>
        </p:spPr>
      </p:pic>
      <p:sp>
        <p:nvSpPr>
          <p:cNvPr id="7" name="Text Box 6"/>
          <p:cNvSpPr txBox="1"/>
          <p:nvPr/>
        </p:nvSpPr>
        <p:spPr>
          <a:xfrm>
            <a:off x="7302592" y="2950770"/>
            <a:ext cx="4590324" cy="461665"/>
          </a:xfrm>
          <a:prstGeom prst="rect">
            <a:avLst/>
          </a:prstGeom>
          <a:blipFill>
            <a:blip r:embed="rId4"/>
            <a:tile tx="0" ty="0" sx="100000" sy="100000" flip="none" algn="tl"/>
          </a:blipFill>
        </p:spPr>
        <p:txBody>
          <a:bodyPr wrap="square" rtlCol="0" anchor="t">
            <a:spAutoFit/>
          </a:bodyPr>
          <a:lstStyle/>
          <a:p>
            <a:r>
              <a:rPr lang="en-US" sz="2400" dirty="0"/>
              <a:t>This is computationally intense. </a:t>
            </a:r>
          </a:p>
        </p:txBody>
      </p:sp>
      <p:sp>
        <p:nvSpPr>
          <p:cNvPr id="4" name="Rectangle 3">
            <a:extLst>
              <a:ext uri="{FF2B5EF4-FFF2-40B4-BE49-F238E27FC236}">
                <a16:creationId xmlns:a16="http://schemas.microsoft.com/office/drawing/2014/main" id="{D54E7BD8-03FE-441F-8439-E1743CA2B471}"/>
              </a:ext>
            </a:extLst>
          </p:cNvPr>
          <p:cNvSpPr/>
          <p:nvPr/>
        </p:nvSpPr>
        <p:spPr>
          <a:xfrm>
            <a:off x="299085" y="1969770"/>
            <a:ext cx="6883593" cy="3145566"/>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Probability of an Observation Sequence</a:t>
            </a:r>
          </a:p>
        </p:txBody>
      </p:sp>
      <p:pic>
        <p:nvPicPr>
          <p:cNvPr id="5" name="Picture 4">
            <a:extLst>
              <a:ext uri="{FF2B5EF4-FFF2-40B4-BE49-F238E27FC236}">
                <a16:creationId xmlns:a16="http://schemas.microsoft.com/office/drawing/2014/main" id="{DEE2605A-793C-452A-A135-396F11DF4B9D}"/>
              </a:ext>
            </a:extLst>
          </p:cNvPr>
          <p:cNvPicPr>
            <a:picLocks noChangeAspect="1"/>
          </p:cNvPicPr>
          <p:nvPr/>
        </p:nvPicPr>
        <p:blipFill>
          <a:blip r:embed="rId3"/>
          <a:stretch>
            <a:fillRect/>
          </a:stretch>
        </p:blipFill>
        <p:spPr>
          <a:xfrm>
            <a:off x="392835" y="2157412"/>
            <a:ext cx="8174390" cy="4102706"/>
          </a:xfrm>
          <a:prstGeom prst="rect">
            <a:avLst/>
          </a:prstGeom>
        </p:spPr>
      </p:pic>
      <p:sp>
        <p:nvSpPr>
          <p:cNvPr id="7" name="Rectangle 6">
            <a:extLst>
              <a:ext uri="{FF2B5EF4-FFF2-40B4-BE49-F238E27FC236}">
                <a16:creationId xmlns:a16="http://schemas.microsoft.com/office/drawing/2014/main" id="{F0B294CE-1F69-4CF5-A808-B36FF4EE82AC}"/>
              </a:ext>
            </a:extLst>
          </p:cNvPr>
          <p:cNvSpPr/>
          <p:nvPr/>
        </p:nvSpPr>
        <p:spPr>
          <a:xfrm>
            <a:off x="1364566" y="5430129"/>
            <a:ext cx="4965896" cy="714252"/>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5224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Probability of an Observation Sequence</a:t>
            </a:r>
          </a:p>
        </p:txBody>
      </p:sp>
      <p:sp>
        <p:nvSpPr>
          <p:cNvPr id="7" name="Rectangle 6">
            <a:extLst>
              <a:ext uri="{FF2B5EF4-FFF2-40B4-BE49-F238E27FC236}">
                <a16:creationId xmlns:a16="http://schemas.microsoft.com/office/drawing/2014/main" id="{F0B294CE-1F69-4CF5-A808-B36FF4EE82AC}"/>
              </a:ext>
            </a:extLst>
          </p:cNvPr>
          <p:cNvSpPr/>
          <p:nvPr/>
        </p:nvSpPr>
        <p:spPr>
          <a:xfrm>
            <a:off x="392835" y="1511727"/>
            <a:ext cx="4965896" cy="714252"/>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solidFill>
                  <a:srgbClr val="FF0000"/>
                </a:solidFill>
              </a:rPr>
              <a:t>α</a:t>
            </a:r>
            <a:r>
              <a:rPr lang="en-IN" dirty="0" err="1">
                <a:solidFill>
                  <a:srgbClr val="FF0000"/>
                </a:solidFill>
              </a:rPr>
              <a:t>i</a:t>
            </a:r>
            <a:r>
              <a:rPr lang="en-IN" dirty="0">
                <a:solidFill>
                  <a:srgbClr val="FF0000"/>
                </a:solidFill>
              </a:rPr>
              <a:t>(t) = P(O1O2 . . .</a:t>
            </a:r>
            <a:r>
              <a:rPr lang="en-IN" dirty="0" err="1">
                <a:solidFill>
                  <a:srgbClr val="FF0000"/>
                </a:solidFill>
              </a:rPr>
              <a:t>Ot,Xt</a:t>
            </a:r>
            <a:r>
              <a:rPr lang="en-IN" dirty="0">
                <a:solidFill>
                  <a:srgbClr val="FF0000"/>
                </a:solidFill>
              </a:rPr>
              <a:t> = </a:t>
            </a:r>
            <a:r>
              <a:rPr lang="en-IN" dirty="0" err="1">
                <a:solidFill>
                  <a:srgbClr val="FF0000"/>
                </a:solidFill>
              </a:rPr>
              <a:t>si</a:t>
            </a:r>
            <a:r>
              <a:rPr lang="en-IN" dirty="0">
                <a:solidFill>
                  <a:srgbClr val="FF0000"/>
                </a:solidFill>
              </a:rPr>
              <a:t>|</a:t>
            </a:r>
            <a:r>
              <a:rPr lang="el-GR" dirty="0">
                <a:solidFill>
                  <a:srgbClr val="FF0000"/>
                </a:solidFill>
              </a:rPr>
              <a:t>μ).</a:t>
            </a:r>
            <a:endParaRPr lang="en-IN" dirty="0">
              <a:solidFill>
                <a:srgbClr val="FF0000"/>
              </a:solidFill>
            </a:endParaRPr>
          </a:p>
        </p:txBody>
      </p:sp>
      <p:sp>
        <p:nvSpPr>
          <p:cNvPr id="3" name="TextBox 2">
            <a:extLst>
              <a:ext uri="{FF2B5EF4-FFF2-40B4-BE49-F238E27FC236}">
                <a16:creationId xmlns:a16="http://schemas.microsoft.com/office/drawing/2014/main" id="{19C900E9-C843-4AD9-B5F6-CA8B01356C06}"/>
              </a:ext>
            </a:extLst>
          </p:cNvPr>
          <p:cNvSpPr txBox="1"/>
          <p:nvPr/>
        </p:nvSpPr>
        <p:spPr>
          <a:xfrm>
            <a:off x="392835" y="2532185"/>
            <a:ext cx="7999758" cy="646331"/>
          </a:xfrm>
          <a:prstGeom prst="rect">
            <a:avLst/>
          </a:prstGeom>
          <a:noFill/>
        </p:spPr>
        <p:txBody>
          <a:bodyPr wrap="square" rtlCol="0">
            <a:spAutoFit/>
          </a:bodyPr>
          <a:lstStyle/>
          <a:p>
            <a:r>
              <a:rPr lang="el-GR" dirty="0"/>
              <a:t>α</a:t>
            </a:r>
            <a:r>
              <a:rPr lang="en-IN" dirty="0" err="1"/>
              <a:t>i</a:t>
            </a:r>
            <a:r>
              <a:rPr lang="en-IN" dirty="0"/>
              <a:t>(t) is the probability of a machine being in state </a:t>
            </a:r>
            <a:r>
              <a:rPr lang="en-IN" dirty="0" err="1"/>
              <a:t>i</a:t>
            </a:r>
            <a:r>
              <a:rPr lang="en-IN" dirty="0"/>
              <a:t> at time t and producing observation o1,o2,03…. 0t-1</a:t>
            </a:r>
          </a:p>
        </p:txBody>
      </p:sp>
      <p:pic>
        <p:nvPicPr>
          <p:cNvPr id="4" name="Picture 3">
            <a:extLst>
              <a:ext uri="{FF2B5EF4-FFF2-40B4-BE49-F238E27FC236}">
                <a16:creationId xmlns:a16="http://schemas.microsoft.com/office/drawing/2014/main" id="{17ED2807-0E31-45C5-B6D0-A59238E306C5}"/>
              </a:ext>
            </a:extLst>
          </p:cNvPr>
          <p:cNvPicPr>
            <a:picLocks noChangeAspect="1"/>
          </p:cNvPicPr>
          <p:nvPr/>
        </p:nvPicPr>
        <p:blipFill>
          <a:blip r:embed="rId3"/>
          <a:stretch>
            <a:fillRect/>
          </a:stretch>
        </p:blipFill>
        <p:spPr>
          <a:xfrm>
            <a:off x="553484" y="3331071"/>
            <a:ext cx="5807559" cy="3448050"/>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10416912-FBB6-43AD-BED4-B15D179B4161}"/>
                  </a:ext>
                </a:extLst>
              </p14:cNvPr>
              <p14:cNvContentPartPr/>
              <p14:nvPr/>
            </p14:nvContentPartPr>
            <p14:xfrm>
              <a:off x="6109033" y="3506786"/>
              <a:ext cx="18000" cy="17640"/>
            </p14:xfrm>
          </p:contentPart>
        </mc:Choice>
        <mc:Fallback xmlns="">
          <p:pic>
            <p:nvPicPr>
              <p:cNvPr id="10" name="Ink 9">
                <a:extLst>
                  <a:ext uri="{FF2B5EF4-FFF2-40B4-BE49-F238E27FC236}">
                    <a16:creationId xmlns:a16="http://schemas.microsoft.com/office/drawing/2014/main" id="{10416912-FBB6-43AD-BED4-B15D179B4161}"/>
                  </a:ext>
                </a:extLst>
              </p:cNvPr>
              <p:cNvPicPr/>
              <p:nvPr/>
            </p:nvPicPr>
            <p:blipFill>
              <a:blip r:embed="rId5"/>
              <a:stretch>
                <a:fillRect/>
              </a:stretch>
            </p:blipFill>
            <p:spPr>
              <a:xfrm>
                <a:off x="6100033" y="3498146"/>
                <a:ext cx="356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DACCF5F4-5990-45DB-A3FD-8323E1B068A1}"/>
                  </a:ext>
                </a:extLst>
              </p14:cNvPr>
              <p14:cNvContentPartPr/>
              <p14:nvPr/>
            </p14:nvContentPartPr>
            <p14:xfrm>
              <a:off x="2504713" y="3260186"/>
              <a:ext cx="77760" cy="143640"/>
            </p14:xfrm>
          </p:contentPart>
        </mc:Choice>
        <mc:Fallback xmlns="">
          <p:pic>
            <p:nvPicPr>
              <p:cNvPr id="11" name="Ink 10">
                <a:extLst>
                  <a:ext uri="{FF2B5EF4-FFF2-40B4-BE49-F238E27FC236}">
                    <a16:creationId xmlns:a16="http://schemas.microsoft.com/office/drawing/2014/main" id="{DACCF5F4-5990-45DB-A3FD-8323E1B068A1}"/>
                  </a:ext>
                </a:extLst>
              </p:cNvPr>
              <p:cNvPicPr/>
              <p:nvPr/>
            </p:nvPicPr>
            <p:blipFill>
              <a:blip r:embed="rId7"/>
              <a:stretch>
                <a:fillRect/>
              </a:stretch>
            </p:blipFill>
            <p:spPr>
              <a:xfrm>
                <a:off x="2496073" y="3251186"/>
                <a:ext cx="954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BB177D3F-3D67-45AF-B2B8-502D753A8E06}"/>
                  </a:ext>
                </a:extLst>
              </p14:cNvPr>
              <p14:cNvContentPartPr/>
              <p14:nvPr/>
            </p14:nvContentPartPr>
            <p14:xfrm>
              <a:off x="2505433" y="3138146"/>
              <a:ext cx="21600" cy="24480"/>
            </p14:xfrm>
          </p:contentPart>
        </mc:Choice>
        <mc:Fallback xmlns="">
          <p:pic>
            <p:nvPicPr>
              <p:cNvPr id="12" name="Ink 11">
                <a:extLst>
                  <a:ext uri="{FF2B5EF4-FFF2-40B4-BE49-F238E27FC236}">
                    <a16:creationId xmlns:a16="http://schemas.microsoft.com/office/drawing/2014/main" id="{BB177D3F-3D67-45AF-B2B8-502D753A8E06}"/>
                  </a:ext>
                </a:extLst>
              </p:cNvPr>
              <p:cNvPicPr/>
              <p:nvPr/>
            </p:nvPicPr>
            <p:blipFill>
              <a:blip r:embed="rId9"/>
              <a:stretch>
                <a:fillRect/>
              </a:stretch>
            </p:blipFill>
            <p:spPr>
              <a:xfrm>
                <a:off x="2496433" y="3129506"/>
                <a:ext cx="392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5D20E791-0A3C-41EE-AE3F-554333357493}"/>
                  </a:ext>
                </a:extLst>
              </p14:cNvPr>
              <p14:cNvContentPartPr/>
              <p14:nvPr/>
            </p14:nvContentPartPr>
            <p14:xfrm>
              <a:off x="4419553" y="4272506"/>
              <a:ext cx="86400" cy="116280"/>
            </p14:xfrm>
          </p:contentPart>
        </mc:Choice>
        <mc:Fallback xmlns="">
          <p:pic>
            <p:nvPicPr>
              <p:cNvPr id="13" name="Ink 12">
                <a:extLst>
                  <a:ext uri="{FF2B5EF4-FFF2-40B4-BE49-F238E27FC236}">
                    <a16:creationId xmlns:a16="http://schemas.microsoft.com/office/drawing/2014/main" id="{5D20E791-0A3C-41EE-AE3F-554333357493}"/>
                  </a:ext>
                </a:extLst>
              </p:cNvPr>
              <p:cNvPicPr/>
              <p:nvPr/>
            </p:nvPicPr>
            <p:blipFill>
              <a:blip r:embed="rId11"/>
              <a:stretch>
                <a:fillRect/>
              </a:stretch>
            </p:blipFill>
            <p:spPr>
              <a:xfrm>
                <a:off x="4410553" y="4263506"/>
                <a:ext cx="1040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A4AC171C-C23A-42B1-A2EC-9A52DCCD40BC}"/>
                  </a:ext>
                </a:extLst>
              </p14:cNvPr>
              <p14:cNvContentPartPr/>
              <p14:nvPr/>
            </p14:nvContentPartPr>
            <p14:xfrm>
              <a:off x="4474273" y="4149026"/>
              <a:ext cx="9360" cy="25920"/>
            </p14:xfrm>
          </p:contentPart>
        </mc:Choice>
        <mc:Fallback xmlns="">
          <p:pic>
            <p:nvPicPr>
              <p:cNvPr id="14" name="Ink 13">
                <a:extLst>
                  <a:ext uri="{FF2B5EF4-FFF2-40B4-BE49-F238E27FC236}">
                    <a16:creationId xmlns:a16="http://schemas.microsoft.com/office/drawing/2014/main" id="{A4AC171C-C23A-42B1-A2EC-9A52DCCD40BC}"/>
                  </a:ext>
                </a:extLst>
              </p:cNvPr>
              <p:cNvPicPr/>
              <p:nvPr/>
            </p:nvPicPr>
            <p:blipFill>
              <a:blip r:embed="rId13"/>
              <a:stretch>
                <a:fillRect/>
              </a:stretch>
            </p:blipFill>
            <p:spPr>
              <a:xfrm>
                <a:off x="4465633" y="4140386"/>
                <a:ext cx="27000" cy="43560"/>
              </a:xfrm>
              <a:prstGeom prst="rect">
                <a:avLst/>
              </a:prstGeom>
            </p:spPr>
          </p:pic>
        </mc:Fallback>
      </mc:AlternateContent>
      <p:sp>
        <p:nvSpPr>
          <p:cNvPr id="156" name="TextBox 155">
            <a:extLst>
              <a:ext uri="{FF2B5EF4-FFF2-40B4-BE49-F238E27FC236}">
                <a16:creationId xmlns:a16="http://schemas.microsoft.com/office/drawing/2014/main" id="{B905F8AC-2E65-4818-99F8-D7EF9D1D7F69}"/>
              </a:ext>
            </a:extLst>
          </p:cNvPr>
          <p:cNvSpPr txBox="1"/>
          <p:nvPr/>
        </p:nvSpPr>
        <p:spPr>
          <a:xfrm>
            <a:off x="7309959" y="1868853"/>
            <a:ext cx="4805629" cy="2308324"/>
          </a:xfrm>
          <a:prstGeom prst="rect">
            <a:avLst/>
          </a:prstGeom>
          <a:blipFill>
            <a:blip r:embed="rId14"/>
            <a:tile tx="0" ty="0" sx="100000" sy="100000" flip="none" algn="tl"/>
          </a:blipFill>
          <a:ln>
            <a:solidFill>
              <a:srgbClr val="FF0000"/>
            </a:solidFill>
          </a:ln>
        </p:spPr>
        <p:txBody>
          <a:bodyPr wrap="square" rtlCol="0">
            <a:spAutoFit/>
          </a:bodyPr>
          <a:lstStyle>
            <a:defPPr>
              <a:defRPr lang="en-US"/>
            </a:defPPr>
            <a:lvl1pPr>
              <a:defRPr sz="2400"/>
            </a:lvl1pPr>
          </a:lstStyle>
          <a:p>
            <a:pPr marL="342900" indent="-342900">
              <a:buFont typeface="Arial" panose="020B0604020202020204" pitchFamily="34" charset="0"/>
              <a:buChar char="•"/>
            </a:pPr>
            <a:r>
              <a:rPr lang="en-IN" dirty="0"/>
              <a:t>The probability of moving from state S</a:t>
            </a:r>
            <a:r>
              <a:rPr lang="en-IN" baseline="-25000" dirty="0"/>
              <a:t>i</a:t>
            </a:r>
            <a:r>
              <a:rPr lang="en-IN" dirty="0"/>
              <a:t> to state </a:t>
            </a:r>
            <a:r>
              <a:rPr lang="en-IN" dirty="0" err="1"/>
              <a:t>S</a:t>
            </a:r>
            <a:r>
              <a:rPr lang="en-IN" baseline="-25000" dirty="0" err="1"/>
              <a:t>j</a:t>
            </a:r>
            <a:r>
              <a:rPr lang="en-IN" dirty="0"/>
              <a:t> is given by the probability in the transition matrix A more formally as </a:t>
            </a:r>
            <a:r>
              <a:rPr lang="en-IN" dirty="0" err="1"/>
              <a:t>a</a:t>
            </a:r>
            <a:r>
              <a:rPr lang="en-IN" baseline="-25000" dirty="0" err="1"/>
              <a:t>ij</a:t>
            </a:r>
            <a:endParaRPr lang="en-IN" baseline="-25000" dirty="0"/>
          </a:p>
          <a:p>
            <a:pPr marL="342900" indent="-342900">
              <a:buFont typeface="Arial" panose="020B0604020202020204" pitchFamily="34" charset="0"/>
              <a:buChar char="•"/>
            </a:pPr>
            <a:r>
              <a:rPr lang="en-IN" dirty="0"/>
              <a:t>Having moved to </a:t>
            </a:r>
            <a:r>
              <a:rPr lang="en-IN" dirty="0" err="1"/>
              <a:t>S</a:t>
            </a:r>
            <a:r>
              <a:rPr lang="en-IN" baseline="-25000" dirty="0" err="1"/>
              <a:t>j</a:t>
            </a:r>
            <a:r>
              <a:rPr lang="en-IN" dirty="0"/>
              <a:t> the probability of emitting O</a:t>
            </a:r>
            <a:r>
              <a:rPr lang="en-IN" baseline="-25000" dirty="0"/>
              <a:t>t+1 </a:t>
            </a:r>
            <a:r>
              <a:rPr lang="en-IN" dirty="0"/>
              <a:t>is given by </a:t>
            </a:r>
            <a:r>
              <a:rPr lang="en-IN" dirty="0" err="1"/>
              <a:t>b</a:t>
            </a:r>
            <a:r>
              <a:rPr lang="en-IN" baseline="-25000" dirty="0" err="1"/>
              <a:t>j</a:t>
            </a:r>
            <a:r>
              <a:rPr lang="en-IN" dirty="0"/>
              <a:t>(O</a:t>
            </a:r>
            <a:r>
              <a:rPr lang="en-IN" baseline="-25000" dirty="0"/>
              <a:t>t+1</a:t>
            </a:r>
            <a:r>
              <a:rPr lang="en-IN" dirty="0"/>
              <a:t>)</a:t>
            </a:r>
          </a:p>
        </p:txBody>
      </p:sp>
    </p:spTree>
    <p:extLst>
      <p:ext uri="{BB962C8B-B14F-4D97-AF65-F5344CB8AC3E}">
        <p14:creationId xmlns:p14="http://schemas.microsoft.com/office/powerpoint/2010/main" val="14610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6"/>
                                        </p:tgtEl>
                                        <p:attrNameLst>
                                          <p:attrName>style.visibility</p:attrName>
                                        </p:attrNameLst>
                                      </p:cBhvr>
                                      <p:to>
                                        <p:strVal val="visible"/>
                                      </p:to>
                                    </p:set>
                                    <p:animEffect transition="in" filter="fade">
                                      <p:cBhvr>
                                        <p:cTn id="21" dur="1000"/>
                                        <p:tgtEl>
                                          <p:spTgt spid="156"/>
                                        </p:tgtEl>
                                      </p:cBhvr>
                                    </p:animEffect>
                                    <p:anim calcmode="lin" valueType="num">
                                      <p:cBhvr>
                                        <p:cTn id="22" dur="1000" fill="hold"/>
                                        <p:tgtEl>
                                          <p:spTgt spid="156"/>
                                        </p:tgtEl>
                                        <p:attrNameLst>
                                          <p:attrName>ppt_x</p:attrName>
                                        </p:attrNameLst>
                                      </p:cBhvr>
                                      <p:tavLst>
                                        <p:tav tm="0">
                                          <p:val>
                                            <p:strVal val="#ppt_x"/>
                                          </p:val>
                                        </p:tav>
                                        <p:tav tm="100000">
                                          <p:val>
                                            <p:strVal val="#ppt_x"/>
                                          </p:val>
                                        </p:tav>
                                      </p:tavLst>
                                    </p:anim>
                                    <p:anim calcmode="lin" valueType="num">
                                      <p:cBhvr>
                                        <p:cTn id="23" dur="1000" fill="hold"/>
                                        <p:tgtEl>
                                          <p:spTgt spid="1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sym typeface="+mn-ea"/>
              </a:rPr>
              <a:t>Likelihood (likelihood of the observation)</a:t>
            </a:r>
            <a:endParaRPr lang="en-US" altLang="en-IN" sz="2400" b="1" dirty="0">
              <a:solidFill>
                <a:schemeClr val="accent2">
                  <a:lumMod val="75000"/>
                </a:schemeClr>
              </a:solidFill>
            </a:endParaRPr>
          </a:p>
        </p:txBody>
      </p:sp>
      <p:sp>
        <p:nvSpPr>
          <p:cNvPr id="4" name="Text Box 3"/>
          <p:cNvSpPr txBox="1"/>
          <p:nvPr/>
        </p:nvSpPr>
        <p:spPr>
          <a:xfrm>
            <a:off x="137795" y="1556867"/>
            <a:ext cx="7785336" cy="400110"/>
          </a:xfrm>
          <a:prstGeom prst="rect">
            <a:avLst/>
          </a:prstGeom>
          <a:noFill/>
        </p:spPr>
        <p:txBody>
          <a:bodyPr wrap="none" rtlCol="0">
            <a:spAutoFit/>
          </a:bodyPr>
          <a:lstStyle/>
          <a:p>
            <a:pPr algn="l"/>
            <a:r>
              <a:rPr lang="en-US" sz="2000" dirty="0"/>
              <a:t>In HMM, we solve the problem at time t by using the result from time t-1</a:t>
            </a:r>
          </a:p>
        </p:txBody>
      </p:sp>
      <p:sp>
        <p:nvSpPr>
          <p:cNvPr id="5" name="Text Box 4"/>
          <p:cNvSpPr txBox="1"/>
          <p:nvPr/>
        </p:nvSpPr>
        <p:spPr>
          <a:xfrm>
            <a:off x="137795" y="1998345"/>
            <a:ext cx="7752080" cy="1323439"/>
          </a:xfrm>
          <a:prstGeom prst="rect">
            <a:avLst/>
          </a:prstGeom>
          <a:noFill/>
        </p:spPr>
        <p:txBody>
          <a:bodyPr wrap="square" rtlCol="0" anchor="t">
            <a:spAutoFit/>
          </a:bodyPr>
          <a:lstStyle/>
          <a:p>
            <a:pPr marL="342900" indent="-342900">
              <a:buFont typeface="Arial" panose="020B0604020202020204" pitchFamily="34" charset="0"/>
              <a:buChar char="•"/>
            </a:pPr>
            <a:r>
              <a:rPr lang="en-US" sz="2000" dirty="0"/>
              <a:t>A circle below represents an HMM hidden state j at time t</a:t>
            </a:r>
            <a:r>
              <a:rPr lang="en-US" sz="2000" b="1" u="sng" dirty="0"/>
              <a:t>. So even the number of state sequence increases exponentiall</a:t>
            </a:r>
            <a:r>
              <a:rPr lang="en-US" sz="2000" dirty="0"/>
              <a:t>y with time, </a:t>
            </a:r>
            <a:r>
              <a:rPr lang="en-US" sz="2000" b="1" dirty="0"/>
              <a:t>we can solve it linear</a:t>
            </a:r>
            <a:r>
              <a:rPr lang="en-US" sz="2000" dirty="0"/>
              <a:t> if we can express the calculation recursively with time.</a:t>
            </a:r>
          </a:p>
        </p:txBody>
      </p:sp>
      <p:pic>
        <p:nvPicPr>
          <p:cNvPr id="7" name="Picture 6" descr="1_dOYY5e9PIe8EkNx16cYX5w"/>
          <p:cNvPicPr>
            <a:picLocks noChangeAspect="1"/>
          </p:cNvPicPr>
          <p:nvPr/>
        </p:nvPicPr>
        <p:blipFill>
          <a:blip r:embed="rId3"/>
          <a:stretch>
            <a:fillRect/>
          </a:stretch>
        </p:blipFill>
        <p:spPr>
          <a:xfrm>
            <a:off x="299720" y="2920365"/>
            <a:ext cx="6667500" cy="2790825"/>
          </a:xfrm>
          <a:prstGeom prst="rect">
            <a:avLst/>
          </a:prstGeom>
        </p:spPr>
      </p:pic>
      <p:sp>
        <p:nvSpPr>
          <p:cNvPr id="10" name="Text Box 9"/>
          <p:cNvSpPr txBox="1"/>
          <p:nvPr/>
        </p:nvSpPr>
        <p:spPr>
          <a:xfrm>
            <a:off x="299720" y="5711190"/>
            <a:ext cx="5873750" cy="707886"/>
          </a:xfrm>
          <a:prstGeom prst="rect">
            <a:avLst/>
          </a:prstGeom>
          <a:noFill/>
        </p:spPr>
        <p:txBody>
          <a:bodyPr wrap="square" rtlCol="0" anchor="t">
            <a:spAutoFit/>
          </a:bodyPr>
          <a:lstStyle/>
          <a:p>
            <a:pPr marL="285750" indent="-285750">
              <a:buFont typeface="Arial" panose="020B0604020202020204" pitchFamily="34" charset="0"/>
              <a:buChar char="•"/>
            </a:pPr>
            <a:r>
              <a:rPr lang="en-US" sz="2000" dirty="0"/>
              <a:t>This is the idea of </a:t>
            </a:r>
            <a:r>
              <a:rPr lang="en-US" sz="2000" b="1" dirty="0"/>
              <a:t>dynamic programming </a:t>
            </a:r>
            <a:r>
              <a:rPr lang="en-US" sz="2000" dirty="0"/>
              <a:t>that breaks the </a:t>
            </a:r>
            <a:r>
              <a:rPr lang="en-US" sz="2000" b="1" dirty="0"/>
              <a:t>exponential curse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Probability of an Observation Sequence</a:t>
            </a:r>
          </a:p>
        </p:txBody>
      </p:sp>
      <p:sp>
        <p:nvSpPr>
          <p:cNvPr id="7" name="Rectangle 6">
            <a:extLst>
              <a:ext uri="{FF2B5EF4-FFF2-40B4-BE49-F238E27FC236}">
                <a16:creationId xmlns:a16="http://schemas.microsoft.com/office/drawing/2014/main" id="{F0B294CE-1F69-4CF5-A808-B36FF4EE82AC}"/>
              </a:ext>
            </a:extLst>
          </p:cNvPr>
          <p:cNvSpPr/>
          <p:nvPr/>
        </p:nvSpPr>
        <p:spPr>
          <a:xfrm>
            <a:off x="392835" y="1511727"/>
            <a:ext cx="4965896" cy="714252"/>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solidFill>
                  <a:srgbClr val="FF0000"/>
                </a:solidFill>
              </a:rPr>
              <a:t>α</a:t>
            </a:r>
            <a:r>
              <a:rPr lang="en-IN" dirty="0" err="1">
                <a:solidFill>
                  <a:srgbClr val="FF0000"/>
                </a:solidFill>
              </a:rPr>
              <a:t>i</a:t>
            </a:r>
            <a:r>
              <a:rPr lang="en-IN" dirty="0">
                <a:solidFill>
                  <a:srgbClr val="FF0000"/>
                </a:solidFill>
              </a:rPr>
              <a:t>(t) = P(O1O2 . . .</a:t>
            </a:r>
            <a:r>
              <a:rPr lang="en-IN" dirty="0" err="1">
                <a:solidFill>
                  <a:srgbClr val="FF0000"/>
                </a:solidFill>
              </a:rPr>
              <a:t>Ot,Xt</a:t>
            </a:r>
            <a:r>
              <a:rPr lang="en-IN" dirty="0">
                <a:solidFill>
                  <a:srgbClr val="FF0000"/>
                </a:solidFill>
              </a:rPr>
              <a:t> = </a:t>
            </a:r>
            <a:r>
              <a:rPr lang="en-IN" dirty="0" err="1">
                <a:solidFill>
                  <a:srgbClr val="FF0000"/>
                </a:solidFill>
              </a:rPr>
              <a:t>si</a:t>
            </a:r>
            <a:r>
              <a:rPr lang="en-IN" dirty="0">
                <a:solidFill>
                  <a:srgbClr val="FF0000"/>
                </a:solidFill>
              </a:rPr>
              <a:t>|</a:t>
            </a:r>
            <a:r>
              <a:rPr lang="el-GR" dirty="0">
                <a:solidFill>
                  <a:srgbClr val="FF0000"/>
                </a:solidFill>
              </a:rPr>
              <a:t>μ).</a:t>
            </a:r>
            <a:endParaRPr lang="en-IN" dirty="0">
              <a:solidFill>
                <a:srgbClr val="FF0000"/>
              </a:solidFill>
            </a:endParaRPr>
          </a:p>
        </p:txBody>
      </p:sp>
      <p:sp>
        <p:nvSpPr>
          <p:cNvPr id="3" name="TextBox 2">
            <a:extLst>
              <a:ext uri="{FF2B5EF4-FFF2-40B4-BE49-F238E27FC236}">
                <a16:creationId xmlns:a16="http://schemas.microsoft.com/office/drawing/2014/main" id="{19C900E9-C843-4AD9-B5F6-CA8B01356C06}"/>
              </a:ext>
            </a:extLst>
          </p:cNvPr>
          <p:cNvSpPr txBox="1"/>
          <p:nvPr/>
        </p:nvSpPr>
        <p:spPr>
          <a:xfrm>
            <a:off x="392835" y="2532185"/>
            <a:ext cx="7999758" cy="707886"/>
          </a:xfrm>
          <a:prstGeom prst="rect">
            <a:avLst/>
          </a:prstGeom>
          <a:noFill/>
        </p:spPr>
        <p:txBody>
          <a:bodyPr wrap="square" rtlCol="0">
            <a:spAutoFit/>
          </a:bodyPr>
          <a:lstStyle/>
          <a:p>
            <a:r>
              <a:rPr lang="en-IN" sz="2000" dirty="0"/>
              <a:t>As we can see from the diagram on the right as we explained earlier we can express this recursively int terms of the earlier </a:t>
            </a:r>
            <a:r>
              <a:rPr lang="en-IN" dirty="0">
                <a:latin typeface="Symbol" panose="05050102010706020507" pitchFamily="18" charset="2"/>
              </a:rPr>
              <a:t>a </a:t>
            </a:r>
            <a:r>
              <a:rPr lang="en-IN" sz="2000" dirty="0"/>
              <a:t>s</a:t>
            </a:r>
            <a:r>
              <a:rPr lang="en-IN" dirty="0">
                <a:latin typeface="Symbol" panose="05050102010706020507" pitchFamily="18" charset="2"/>
              </a:rPr>
              <a:t> </a:t>
            </a:r>
          </a:p>
        </p:txBody>
      </p:sp>
      <p:pic>
        <p:nvPicPr>
          <p:cNvPr id="4" name="Picture 3">
            <a:extLst>
              <a:ext uri="{FF2B5EF4-FFF2-40B4-BE49-F238E27FC236}">
                <a16:creationId xmlns:a16="http://schemas.microsoft.com/office/drawing/2014/main" id="{17ED2807-0E31-45C5-B6D0-A59238E306C5}"/>
              </a:ext>
            </a:extLst>
          </p:cNvPr>
          <p:cNvPicPr>
            <a:picLocks noChangeAspect="1"/>
          </p:cNvPicPr>
          <p:nvPr/>
        </p:nvPicPr>
        <p:blipFill>
          <a:blip r:embed="rId3"/>
          <a:stretch>
            <a:fillRect/>
          </a:stretch>
        </p:blipFill>
        <p:spPr>
          <a:xfrm>
            <a:off x="7695409" y="1963892"/>
            <a:ext cx="4377116" cy="2439702"/>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10416912-FBB6-43AD-BED4-B15D179B4161}"/>
                  </a:ext>
                </a:extLst>
              </p14:cNvPr>
              <p14:cNvContentPartPr/>
              <p14:nvPr/>
            </p14:nvContentPartPr>
            <p14:xfrm>
              <a:off x="6109033" y="3506786"/>
              <a:ext cx="18000" cy="17640"/>
            </p14:xfrm>
          </p:contentPart>
        </mc:Choice>
        <mc:Fallback xmlns="">
          <p:pic>
            <p:nvPicPr>
              <p:cNvPr id="10" name="Ink 9">
                <a:extLst>
                  <a:ext uri="{FF2B5EF4-FFF2-40B4-BE49-F238E27FC236}">
                    <a16:creationId xmlns:a16="http://schemas.microsoft.com/office/drawing/2014/main" id="{10416912-FBB6-43AD-BED4-B15D179B4161}"/>
                  </a:ext>
                </a:extLst>
              </p:cNvPr>
              <p:cNvPicPr/>
              <p:nvPr/>
            </p:nvPicPr>
            <p:blipFill>
              <a:blip r:embed="rId5"/>
              <a:stretch>
                <a:fillRect/>
              </a:stretch>
            </p:blipFill>
            <p:spPr>
              <a:xfrm>
                <a:off x="6100033" y="3498146"/>
                <a:ext cx="356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DACCF5F4-5990-45DB-A3FD-8323E1B068A1}"/>
                  </a:ext>
                </a:extLst>
              </p14:cNvPr>
              <p14:cNvContentPartPr/>
              <p14:nvPr/>
            </p14:nvContentPartPr>
            <p14:xfrm>
              <a:off x="2504713" y="3260186"/>
              <a:ext cx="77760" cy="143640"/>
            </p14:xfrm>
          </p:contentPart>
        </mc:Choice>
        <mc:Fallback xmlns="">
          <p:pic>
            <p:nvPicPr>
              <p:cNvPr id="11" name="Ink 10">
                <a:extLst>
                  <a:ext uri="{FF2B5EF4-FFF2-40B4-BE49-F238E27FC236}">
                    <a16:creationId xmlns:a16="http://schemas.microsoft.com/office/drawing/2014/main" id="{DACCF5F4-5990-45DB-A3FD-8323E1B068A1}"/>
                  </a:ext>
                </a:extLst>
              </p:cNvPr>
              <p:cNvPicPr/>
              <p:nvPr/>
            </p:nvPicPr>
            <p:blipFill>
              <a:blip r:embed="rId7"/>
              <a:stretch>
                <a:fillRect/>
              </a:stretch>
            </p:blipFill>
            <p:spPr>
              <a:xfrm>
                <a:off x="2496073" y="3251186"/>
                <a:ext cx="954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BB177D3F-3D67-45AF-B2B8-502D753A8E06}"/>
                  </a:ext>
                </a:extLst>
              </p14:cNvPr>
              <p14:cNvContentPartPr/>
              <p14:nvPr/>
            </p14:nvContentPartPr>
            <p14:xfrm>
              <a:off x="2505433" y="3138146"/>
              <a:ext cx="21600" cy="24480"/>
            </p14:xfrm>
          </p:contentPart>
        </mc:Choice>
        <mc:Fallback xmlns="">
          <p:pic>
            <p:nvPicPr>
              <p:cNvPr id="12" name="Ink 11">
                <a:extLst>
                  <a:ext uri="{FF2B5EF4-FFF2-40B4-BE49-F238E27FC236}">
                    <a16:creationId xmlns:a16="http://schemas.microsoft.com/office/drawing/2014/main" id="{BB177D3F-3D67-45AF-B2B8-502D753A8E06}"/>
                  </a:ext>
                </a:extLst>
              </p:cNvPr>
              <p:cNvPicPr/>
              <p:nvPr/>
            </p:nvPicPr>
            <p:blipFill>
              <a:blip r:embed="rId9"/>
              <a:stretch>
                <a:fillRect/>
              </a:stretch>
            </p:blipFill>
            <p:spPr>
              <a:xfrm>
                <a:off x="2496433" y="3129506"/>
                <a:ext cx="392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5D20E791-0A3C-41EE-AE3F-554333357493}"/>
                  </a:ext>
                </a:extLst>
              </p14:cNvPr>
              <p14:cNvContentPartPr/>
              <p14:nvPr/>
            </p14:nvContentPartPr>
            <p14:xfrm>
              <a:off x="4419553" y="4272506"/>
              <a:ext cx="86400" cy="116280"/>
            </p14:xfrm>
          </p:contentPart>
        </mc:Choice>
        <mc:Fallback xmlns="">
          <p:pic>
            <p:nvPicPr>
              <p:cNvPr id="13" name="Ink 12">
                <a:extLst>
                  <a:ext uri="{FF2B5EF4-FFF2-40B4-BE49-F238E27FC236}">
                    <a16:creationId xmlns:a16="http://schemas.microsoft.com/office/drawing/2014/main" id="{5D20E791-0A3C-41EE-AE3F-554333357493}"/>
                  </a:ext>
                </a:extLst>
              </p:cNvPr>
              <p:cNvPicPr/>
              <p:nvPr/>
            </p:nvPicPr>
            <p:blipFill>
              <a:blip r:embed="rId11"/>
              <a:stretch>
                <a:fillRect/>
              </a:stretch>
            </p:blipFill>
            <p:spPr>
              <a:xfrm>
                <a:off x="4410553" y="4263506"/>
                <a:ext cx="1040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A4AC171C-C23A-42B1-A2EC-9A52DCCD40BC}"/>
                  </a:ext>
                </a:extLst>
              </p14:cNvPr>
              <p14:cNvContentPartPr/>
              <p14:nvPr/>
            </p14:nvContentPartPr>
            <p14:xfrm>
              <a:off x="4474273" y="4149026"/>
              <a:ext cx="9360" cy="25920"/>
            </p14:xfrm>
          </p:contentPart>
        </mc:Choice>
        <mc:Fallback xmlns="">
          <p:pic>
            <p:nvPicPr>
              <p:cNvPr id="14" name="Ink 13">
                <a:extLst>
                  <a:ext uri="{FF2B5EF4-FFF2-40B4-BE49-F238E27FC236}">
                    <a16:creationId xmlns:a16="http://schemas.microsoft.com/office/drawing/2014/main" id="{A4AC171C-C23A-42B1-A2EC-9A52DCCD40BC}"/>
                  </a:ext>
                </a:extLst>
              </p:cNvPr>
              <p:cNvPicPr/>
              <p:nvPr/>
            </p:nvPicPr>
            <p:blipFill>
              <a:blip r:embed="rId13"/>
              <a:stretch>
                <a:fillRect/>
              </a:stretch>
            </p:blipFill>
            <p:spPr>
              <a:xfrm>
                <a:off x="4465633" y="4140386"/>
                <a:ext cx="27000" cy="43560"/>
              </a:xfrm>
              <a:prstGeom prst="rect">
                <a:avLst/>
              </a:prstGeom>
            </p:spPr>
          </p:pic>
        </mc:Fallback>
      </mc:AlternateContent>
      <p:pic>
        <p:nvPicPr>
          <p:cNvPr id="157" name="Picture 156">
            <a:extLst>
              <a:ext uri="{FF2B5EF4-FFF2-40B4-BE49-F238E27FC236}">
                <a16:creationId xmlns:a16="http://schemas.microsoft.com/office/drawing/2014/main" id="{94DDFA91-38AB-41EE-A227-51731248F0B2}"/>
              </a:ext>
            </a:extLst>
          </p:cNvPr>
          <p:cNvPicPr>
            <a:picLocks noChangeAspect="1"/>
          </p:cNvPicPr>
          <p:nvPr/>
        </p:nvPicPr>
        <p:blipFill>
          <a:blip r:embed="rId14"/>
          <a:stretch>
            <a:fillRect/>
          </a:stretch>
        </p:blipFill>
        <p:spPr>
          <a:xfrm>
            <a:off x="508076" y="3358104"/>
            <a:ext cx="7109573" cy="1326438"/>
          </a:xfrm>
          <a:prstGeom prst="rect">
            <a:avLst/>
          </a:prstGeom>
        </p:spPr>
      </p:pic>
      <p:sp>
        <p:nvSpPr>
          <p:cNvPr id="158" name="TextBox 157">
            <a:extLst>
              <a:ext uri="{FF2B5EF4-FFF2-40B4-BE49-F238E27FC236}">
                <a16:creationId xmlns:a16="http://schemas.microsoft.com/office/drawing/2014/main" id="{14196A41-7AFA-4397-8577-A25A159F54D3}"/>
              </a:ext>
            </a:extLst>
          </p:cNvPr>
          <p:cNvSpPr txBox="1"/>
          <p:nvPr/>
        </p:nvSpPr>
        <p:spPr>
          <a:xfrm>
            <a:off x="585836" y="5120640"/>
            <a:ext cx="7055573" cy="707886"/>
          </a:xfrm>
          <a:prstGeom prst="rect">
            <a:avLst/>
          </a:prstGeom>
          <a:noFill/>
        </p:spPr>
        <p:txBody>
          <a:bodyPr wrap="square" rtlCol="0">
            <a:spAutoFit/>
          </a:bodyPr>
          <a:lstStyle/>
          <a:p>
            <a:r>
              <a:rPr lang="en-IN" sz="2000" dirty="0"/>
              <a:t>We Will prove this in our next slide and explain this with an examples</a:t>
            </a:r>
          </a:p>
        </p:txBody>
      </p:sp>
      <p:sp>
        <p:nvSpPr>
          <p:cNvPr id="159" name="Rectangle 158">
            <a:extLst>
              <a:ext uri="{FF2B5EF4-FFF2-40B4-BE49-F238E27FC236}">
                <a16:creationId xmlns:a16="http://schemas.microsoft.com/office/drawing/2014/main" id="{A2B424D8-8E84-4031-B7D2-DD731F105F0A}"/>
              </a:ext>
            </a:extLst>
          </p:cNvPr>
          <p:cNvSpPr/>
          <p:nvPr/>
        </p:nvSpPr>
        <p:spPr>
          <a:xfrm>
            <a:off x="392835" y="3423941"/>
            <a:ext cx="7302574" cy="1138392"/>
          </a:xfrm>
          <a:prstGeom prst="rect">
            <a:avLst/>
          </a:prstGeom>
          <a:solidFill>
            <a:schemeClr val="accent4">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554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9"/>
                                        </p:tgtEl>
                                        <p:attrNameLst>
                                          <p:attrName>style.visibility</p:attrName>
                                        </p:attrNameLst>
                                      </p:cBhvr>
                                      <p:to>
                                        <p:strVal val="visible"/>
                                      </p:to>
                                    </p:set>
                                    <p:animEffect transition="in" filter="fade">
                                      <p:cBhvr>
                                        <p:cTn id="21" dur="1000"/>
                                        <p:tgtEl>
                                          <p:spTgt spid="159"/>
                                        </p:tgtEl>
                                      </p:cBhvr>
                                    </p:animEffect>
                                    <p:anim calcmode="lin" valueType="num">
                                      <p:cBhvr>
                                        <p:cTn id="22" dur="1000" fill="hold"/>
                                        <p:tgtEl>
                                          <p:spTgt spid="159"/>
                                        </p:tgtEl>
                                        <p:attrNameLst>
                                          <p:attrName>ppt_x</p:attrName>
                                        </p:attrNameLst>
                                      </p:cBhvr>
                                      <p:tavLst>
                                        <p:tav tm="0">
                                          <p:val>
                                            <p:strVal val="#ppt_x"/>
                                          </p:val>
                                        </p:tav>
                                        <p:tav tm="100000">
                                          <p:val>
                                            <p:strVal val="#ppt_x"/>
                                          </p:val>
                                        </p:tav>
                                      </p:tavLst>
                                    </p:anim>
                                    <p:anim calcmode="lin" valueType="num">
                                      <p:cBhvr>
                                        <p:cTn id="23"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8"/>
                                        </p:tgtEl>
                                        <p:attrNameLst>
                                          <p:attrName>style.visibility</p:attrName>
                                        </p:attrNameLst>
                                      </p:cBhvr>
                                      <p:to>
                                        <p:strVal val="visible"/>
                                      </p:to>
                                    </p:set>
                                    <p:animEffect transition="in" filter="fade">
                                      <p:cBhvr>
                                        <p:cTn id="28" dur="1000"/>
                                        <p:tgtEl>
                                          <p:spTgt spid="158"/>
                                        </p:tgtEl>
                                      </p:cBhvr>
                                    </p:animEffect>
                                    <p:anim calcmode="lin" valueType="num">
                                      <p:cBhvr>
                                        <p:cTn id="29" dur="1000" fill="hold"/>
                                        <p:tgtEl>
                                          <p:spTgt spid="158"/>
                                        </p:tgtEl>
                                        <p:attrNameLst>
                                          <p:attrName>ppt_x</p:attrName>
                                        </p:attrNameLst>
                                      </p:cBhvr>
                                      <p:tavLst>
                                        <p:tav tm="0">
                                          <p:val>
                                            <p:strVal val="#ppt_x"/>
                                          </p:val>
                                        </p:tav>
                                        <p:tav tm="100000">
                                          <p:val>
                                            <p:strVal val="#ppt_x"/>
                                          </p:val>
                                        </p:tav>
                                      </p:tavLst>
                                    </p:anim>
                                    <p:anim calcmode="lin" valueType="num">
                                      <p:cBhvr>
                                        <p:cTn id="30" dur="10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8" grpId="0"/>
      <p:bldP spid="15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Probability of an Observation Sequence</a:t>
            </a:r>
          </a:p>
        </p:txBody>
      </p:sp>
      <p:sp>
        <p:nvSpPr>
          <p:cNvPr id="7" name="Rectangle 6">
            <a:extLst>
              <a:ext uri="{FF2B5EF4-FFF2-40B4-BE49-F238E27FC236}">
                <a16:creationId xmlns:a16="http://schemas.microsoft.com/office/drawing/2014/main" id="{F0B294CE-1F69-4CF5-A808-B36FF4EE82AC}"/>
              </a:ext>
            </a:extLst>
          </p:cNvPr>
          <p:cNvSpPr/>
          <p:nvPr/>
        </p:nvSpPr>
        <p:spPr>
          <a:xfrm>
            <a:off x="392835" y="1511727"/>
            <a:ext cx="4965896" cy="714252"/>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solidFill>
                  <a:srgbClr val="FF0000"/>
                </a:solidFill>
              </a:rPr>
              <a:t>α</a:t>
            </a:r>
            <a:r>
              <a:rPr lang="en-IN" dirty="0" err="1">
                <a:solidFill>
                  <a:srgbClr val="FF0000"/>
                </a:solidFill>
              </a:rPr>
              <a:t>i</a:t>
            </a:r>
            <a:r>
              <a:rPr lang="en-IN" dirty="0">
                <a:solidFill>
                  <a:srgbClr val="FF0000"/>
                </a:solidFill>
              </a:rPr>
              <a:t>(t) = P(O1O2 . . .</a:t>
            </a:r>
            <a:r>
              <a:rPr lang="en-IN" dirty="0" err="1">
                <a:solidFill>
                  <a:srgbClr val="FF0000"/>
                </a:solidFill>
              </a:rPr>
              <a:t>Ot,Xt</a:t>
            </a:r>
            <a:r>
              <a:rPr lang="en-IN" dirty="0">
                <a:solidFill>
                  <a:srgbClr val="FF0000"/>
                </a:solidFill>
              </a:rPr>
              <a:t> = </a:t>
            </a:r>
            <a:r>
              <a:rPr lang="en-IN" dirty="0" err="1">
                <a:solidFill>
                  <a:srgbClr val="FF0000"/>
                </a:solidFill>
              </a:rPr>
              <a:t>si</a:t>
            </a:r>
            <a:r>
              <a:rPr lang="en-IN" dirty="0">
                <a:solidFill>
                  <a:srgbClr val="FF0000"/>
                </a:solidFill>
              </a:rPr>
              <a:t>|</a:t>
            </a:r>
            <a:r>
              <a:rPr lang="el-GR" dirty="0">
                <a:solidFill>
                  <a:srgbClr val="FF0000"/>
                </a:solidFill>
              </a:rPr>
              <a:t>μ).</a:t>
            </a:r>
            <a:endParaRPr lang="en-IN" dirty="0">
              <a:solidFill>
                <a:srgbClr val="FF0000"/>
              </a:solidFill>
            </a:endParaRPr>
          </a:p>
        </p:txBody>
      </p:sp>
      <p:sp>
        <p:nvSpPr>
          <p:cNvPr id="3" name="TextBox 2">
            <a:extLst>
              <a:ext uri="{FF2B5EF4-FFF2-40B4-BE49-F238E27FC236}">
                <a16:creationId xmlns:a16="http://schemas.microsoft.com/office/drawing/2014/main" id="{19C900E9-C843-4AD9-B5F6-CA8B01356C06}"/>
              </a:ext>
            </a:extLst>
          </p:cNvPr>
          <p:cNvSpPr txBox="1"/>
          <p:nvPr/>
        </p:nvSpPr>
        <p:spPr>
          <a:xfrm>
            <a:off x="392835" y="2532185"/>
            <a:ext cx="7999758" cy="707886"/>
          </a:xfrm>
          <a:prstGeom prst="rect">
            <a:avLst/>
          </a:prstGeom>
          <a:noFill/>
        </p:spPr>
        <p:txBody>
          <a:bodyPr wrap="square" rtlCol="0">
            <a:spAutoFit/>
          </a:bodyPr>
          <a:lstStyle/>
          <a:p>
            <a:r>
              <a:rPr lang="en-IN" sz="2000" dirty="0"/>
              <a:t>As we can see from the diagram on the right as we explained earlier we can express this recursively int terms of the earlier </a:t>
            </a:r>
            <a:r>
              <a:rPr lang="en-IN" dirty="0">
                <a:latin typeface="Symbol" panose="05050102010706020507" pitchFamily="18" charset="2"/>
              </a:rPr>
              <a:t>a </a:t>
            </a:r>
            <a:r>
              <a:rPr lang="en-IN" sz="2000" dirty="0"/>
              <a:t>s</a:t>
            </a:r>
            <a:r>
              <a:rPr lang="en-IN" dirty="0">
                <a:latin typeface="Symbol" panose="05050102010706020507" pitchFamily="18" charset="2"/>
              </a:rPr>
              <a:t> </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10416912-FBB6-43AD-BED4-B15D179B4161}"/>
                  </a:ext>
                </a:extLst>
              </p14:cNvPr>
              <p14:cNvContentPartPr/>
              <p14:nvPr/>
            </p14:nvContentPartPr>
            <p14:xfrm>
              <a:off x="6109033" y="3506786"/>
              <a:ext cx="18000" cy="17640"/>
            </p14:xfrm>
          </p:contentPart>
        </mc:Choice>
        <mc:Fallback xmlns="">
          <p:pic>
            <p:nvPicPr>
              <p:cNvPr id="10" name="Ink 9">
                <a:extLst>
                  <a:ext uri="{FF2B5EF4-FFF2-40B4-BE49-F238E27FC236}">
                    <a16:creationId xmlns:a16="http://schemas.microsoft.com/office/drawing/2014/main" id="{10416912-FBB6-43AD-BED4-B15D179B4161}"/>
                  </a:ext>
                </a:extLst>
              </p:cNvPr>
              <p:cNvPicPr/>
              <p:nvPr/>
            </p:nvPicPr>
            <p:blipFill>
              <a:blip r:embed="rId4"/>
              <a:stretch>
                <a:fillRect/>
              </a:stretch>
            </p:blipFill>
            <p:spPr>
              <a:xfrm>
                <a:off x="6100033" y="3498146"/>
                <a:ext cx="356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DACCF5F4-5990-45DB-A3FD-8323E1B068A1}"/>
                  </a:ext>
                </a:extLst>
              </p14:cNvPr>
              <p14:cNvContentPartPr/>
              <p14:nvPr/>
            </p14:nvContentPartPr>
            <p14:xfrm>
              <a:off x="2504713" y="3260186"/>
              <a:ext cx="77760" cy="143640"/>
            </p14:xfrm>
          </p:contentPart>
        </mc:Choice>
        <mc:Fallback xmlns="">
          <p:pic>
            <p:nvPicPr>
              <p:cNvPr id="11" name="Ink 10">
                <a:extLst>
                  <a:ext uri="{FF2B5EF4-FFF2-40B4-BE49-F238E27FC236}">
                    <a16:creationId xmlns:a16="http://schemas.microsoft.com/office/drawing/2014/main" id="{DACCF5F4-5990-45DB-A3FD-8323E1B068A1}"/>
                  </a:ext>
                </a:extLst>
              </p:cNvPr>
              <p:cNvPicPr/>
              <p:nvPr/>
            </p:nvPicPr>
            <p:blipFill>
              <a:blip r:embed="rId6"/>
              <a:stretch>
                <a:fillRect/>
              </a:stretch>
            </p:blipFill>
            <p:spPr>
              <a:xfrm>
                <a:off x="2496073" y="3251186"/>
                <a:ext cx="954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BB177D3F-3D67-45AF-B2B8-502D753A8E06}"/>
                  </a:ext>
                </a:extLst>
              </p14:cNvPr>
              <p14:cNvContentPartPr/>
              <p14:nvPr/>
            </p14:nvContentPartPr>
            <p14:xfrm>
              <a:off x="2505433" y="3138146"/>
              <a:ext cx="21600" cy="24480"/>
            </p14:xfrm>
          </p:contentPart>
        </mc:Choice>
        <mc:Fallback xmlns="">
          <p:pic>
            <p:nvPicPr>
              <p:cNvPr id="12" name="Ink 11">
                <a:extLst>
                  <a:ext uri="{FF2B5EF4-FFF2-40B4-BE49-F238E27FC236}">
                    <a16:creationId xmlns:a16="http://schemas.microsoft.com/office/drawing/2014/main" id="{BB177D3F-3D67-45AF-B2B8-502D753A8E06}"/>
                  </a:ext>
                </a:extLst>
              </p:cNvPr>
              <p:cNvPicPr/>
              <p:nvPr/>
            </p:nvPicPr>
            <p:blipFill>
              <a:blip r:embed="rId8"/>
              <a:stretch>
                <a:fillRect/>
              </a:stretch>
            </p:blipFill>
            <p:spPr>
              <a:xfrm>
                <a:off x="2496433" y="3129506"/>
                <a:ext cx="392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5D20E791-0A3C-41EE-AE3F-554333357493}"/>
                  </a:ext>
                </a:extLst>
              </p14:cNvPr>
              <p14:cNvContentPartPr/>
              <p14:nvPr/>
            </p14:nvContentPartPr>
            <p14:xfrm>
              <a:off x="4419553" y="4272506"/>
              <a:ext cx="86400" cy="116280"/>
            </p14:xfrm>
          </p:contentPart>
        </mc:Choice>
        <mc:Fallback xmlns="">
          <p:pic>
            <p:nvPicPr>
              <p:cNvPr id="13" name="Ink 12">
                <a:extLst>
                  <a:ext uri="{FF2B5EF4-FFF2-40B4-BE49-F238E27FC236}">
                    <a16:creationId xmlns:a16="http://schemas.microsoft.com/office/drawing/2014/main" id="{5D20E791-0A3C-41EE-AE3F-554333357493}"/>
                  </a:ext>
                </a:extLst>
              </p:cNvPr>
              <p:cNvPicPr/>
              <p:nvPr/>
            </p:nvPicPr>
            <p:blipFill>
              <a:blip r:embed="rId10"/>
              <a:stretch>
                <a:fillRect/>
              </a:stretch>
            </p:blipFill>
            <p:spPr>
              <a:xfrm>
                <a:off x="4410553" y="4263506"/>
                <a:ext cx="1040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A4AC171C-C23A-42B1-A2EC-9A52DCCD40BC}"/>
                  </a:ext>
                </a:extLst>
              </p14:cNvPr>
              <p14:cNvContentPartPr/>
              <p14:nvPr/>
            </p14:nvContentPartPr>
            <p14:xfrm>
              <a:off x="4474273" y="4149026"/>
              <a:ext cx="9360" cy="25920"/>
            </p14:xfrm>
          </p:contentPart>
        </mc:Choice>
        <mc:Fallback xmlns="">
          <p:pic>
            <p:nvPicPr>
              <p:cNvPr id="14" name="Ink 13">
                <a:extLst>
                  <a:ext uri="{FF2B5EF4-FFF2-40B4-BE49-F238E27FC236}">
                    <a16:creationId xmlns:a16="http://schemas.microsoft.com/office/drawing/2014/main" id="{A4AC171C-C23A-42B1-A2EC-9A52DCCD40BC}"/>
                  </a:ext>
                </a:extLst>
              </p:cNvPr>
              <p:cNvPicPr/>
              <p:nvPr/>
            </p:nvPicPr>
            <p:blipFill>
              <a:blip r:embed="rId12"/>
              <a:stretch>
                <a:fillRect/>
              </a:stretch>
            </p:blipFill>
            <p:spPr>
              <a:xfrm>
                <a:off x="4465633" y="4140386"/>
                <a:ext cx="27000" cy="43560"/>
              </a:xfrm>
              <a:prstGeom prst="rect">
                <a:avLst/>
              </a:prstGeom>
            </p:spPr>
          </p:pic>
        </mc:Fallback>
      </mc:AlternateContent>
      <p:pic>
        <p:nvPicPr>
          <p:cNvPr id="157" name="Picture 156">
            <a:extLst>
              <a:ext uri="{FF2B5EF4-FFF2-40B4-BE49-F238E27FC236}">
                <a16:creationId xmlns:a16="http://schemas.microsoft.com/office/drawing/2014/main" id="{94DDFA91-38AB-41EE-A227-51731248F0B2}"/>
              </a:ext>
            </a:extLst>
          </p:cNvPr>
          <p:cNvPicPr>
            <a:picLocks noChangeAspect="1"/>
          </p:cNvPicPr>
          <p:nvPr/>
        </p:nvPicPr>
        <p:blipFill>
          <a:blip r:embed="rId13"/>
          <a:stretch>
            <a:fillRect/>
          </a:stretch>
        </p:blipFill>
        <p:spPr>
          <a:xfrm>
            <a:off x="508076" y="3358104"/>
            <a:ext cx="7109573" cy="1326438"/>
          </a:xfrm>
          <a:prstGeom prst="rect">
            <a:avLst/>
          </a:prstGeom>
        </p:spPr>
      </p:pic>
      <p:sp>
        <p:nvSpPr>
          <p:cNvPr id="158" name="TextBox 157">
            <a:extLst>
              <a:ext uri="{FF2B5EF4-FFF2-40B4-BE49-F238E27FC236}">
                <a16:creationId xmlns:a16="http://schemas.microsoft.com/office/drawing/2014/main" id="{14196A41-7AFA-4397-8577-A25A159F54D3}"/>
              </a:ext>
            </a:extLst>
          </p:cNvPr>
          <p:cNvSpPr txBox="1"/>
          <p:nvPr/>
        </p:nvSpPr>
        <p:spPr>
          <a:xfrm>
            <a:off x="585836" y="5120640"/>
            <a:ext cx="7055573" cy="707886"/>
          </a:xfrm>
          <a:prstGeom prst="rect">
            <a:avLst/>
          </a:prstGeom>
          <a:noFill/>
        </p:spPr>
        <p:txBody>
          <a:bodyPr wrap="square" rtlCol="0">
            <a:spAutoFit/>
          </a:bodyPr>
          <a:lstStyle/>
          <a:p>
            <a:r>
              <a:rPr lang="en-IN" sz="2000" dirty="0"/>
              <a:t>We Will prove this in our next slides, explain the forward algorithm and explain this with an examples</a:t>
            </a:r>
          </a:p>
        </p:txBody>
      </p:sp>
      <p:sp>
        <p:nvSpPr>
          <p:cNvPr id="159" name="Rectangle 158">
            <a:extLst>
              <a:ext uri="{FF2B5EF4-FFF2-40B4-BE49-F238E27FC236}">
                <a16:creationId xmlns:a16="http://schemas.microsoft.com/office/drawing/2014/main" id="{A2B424D8-8E84-4031-B7D2-DD731F105F0A}"/>
              </a:ext>
            </a:extLst>
          </p:cNvPr>
          <p:cNvSpPr/>
          <p:nvPr/>
        </p:nvSpPr>
        <p:spPr>
          <a:xfrm>
            <a:off x="392835" y="3423941"/>
            <a:ext cx="7302574" cy="1138392"/>
          </a:xfrm>
          <a:prstGeom prst="rect">
            <a:avLst/>
          </a:prstGeom>
          <a:solidFill>
            <a:schemeClr val="accent4">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F12F9D23-8DFA-48CF-882D-8F72BA1B9745}"/>
              </a:ext>
            </a:extLst>
          </p:cNvPr>
          <p:cNvPicPr>
            <a:picLocks noChangeAspect="1"/>
          </p:cNvPicPr>
          <p:nvPr/>
        </p:nvPicPr>
        <p:blipFill>
          <a:blip r:embed="rId14"/>
          <a:stretch>
            <a:fillRect/>
          </a:stretch>
        </p:blipFill>
        <p:spPr>
          <a:xfrm>
            <a:off x="8630045" y="2225979"/>
            <a:ext cx="2899081" cy="2623558"/>
          </a:xfrm>
          <a:prstGeom prst="rect">
            <a:avLst/>
          </a:prstGeom>
        </p:spPr>
      </p:pic>
    </p:spTree>
    <p:extLst>
      <p:ext uri="{BB962C8B-B14F-4D97-AF65-F5344CB8AC3E}">
        <p14:creationId xmlns:p14="http://schemas.microsoft.com/office/powerpoint/2010/main" val="47804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9"/>
                                        </p:tgtEl>
                                        <p:attrNameLst>
                                          <p:attrName>style.visibility</p:attrName>
                                        </p:attrNameLst>
                                      </p:cBhvr>
                                      <p:to>
                                        <p:strVal val="visible"/>
                                      </p:to>
                                    </p:set>
                                    <p:animEffect transition="in" filter="fade">
                                      <p:cBhvr>
                                        <p:cTn id="14" dur="1000"/>
                                        <p:tgtEl>
                                          <p:spTgt spid="159"/>
                                        </p:tgtEl>
                                      </p:cBhvr>
                                    </p:animEffect>
                                    <p:anim calcmode="lin" valueType="num">
                                      <p:cBhvr>
                                        <p:cTn id="15" dur="1000" fill="hold"/>
                                        <p:tgtEl>
                                          <p:spTgt spid="159"/>
                                        </p:tgtEl>
                                        <p:attrNameLst>
                                          <p:attrName>ppt_x</p:attrName>
                                        </p:attrNameLst>
                                      </p:cBhvr>
                                      <p:tavLst>
                                        <p:tav tm="0">
                                          <p:val>
                                            <p:strVal val="#ppt_x"/>
                                          </p:val>
                                        </p:tav>
                                        <p:tav tm="100000">
                                          <p:val>
                                            <p:strVal val="#ppt_x"/>
                                          </p:val>
                                        </p:tav>
                                      </p:tavLst>
                                    </p:anim>
                                    <p:anim calcmode="lin" valueType="num">
                                      <p:cBhvr>
                                        <p:cTn id="16"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8"/>
                                        </p:tgtEl>
                                        <p:attrNameLst>
                                          <p:attrName>style.visibility</p:attrName>
                                        </p:attrNameLst>
                                      </p:cBhvr>
                                      <p:to>
                                        <p:strVal val="visible"/>
                                      </p:to>
                                    </p:set>
                                    <p:animEffect transition="in" filter="fade">
                                      <p:cBhvr>
                                        <p:cTn id="21" dur="1000"/>
                                        <p:tgtEl>
                                          <p:spTgt spid="158"/>
                                        </p:tgtEl>
                                      </p:cBhvr>
                                    </p:animEffect>
                                    <p:anim calcmode="lin" valueType="num">
                                      <p:cBhvr>
                                        <p:cTn id="22" dur="1000" fill="hold"/>
                                        <p:tgtEl>
                                          <p:spTgt spid="158"/>
                                        </p:tgtEl>
                                        <p:attrNameLst>
                                          <p:attrName>ppt_x</p:attrName>
                                        </p:attrNameLst>
                                      </p:cBhvr>
                                      <p:tavLst>
                                        <p:tav tm="0">
                                          <p:val>
                                            <p:strVal val="#ppt_x"/>
                                          </p:val>
                                        </p:tav>
                                        <p:tav tm="100000">
                                          <p:val>
                                            <p:strVal val="#ppt_x"/>
                                          </p:val>
                                        </p:tav>
                                      </p:tavLst>
                                    </p:anim>
                                    <p:anim calcmode="lin" valueType="num">
                                      <p:cBhvr>
                                        <p:cTn id="23" dur="10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8" grpId="0"/>
      <p:bldP spid="15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Proof of the alpha probability</a:t>
            </a:r>
          </a:p>
        </p:txBody>
      </p:sp>
      <p:sp>
        <p:nvSpPr>
          <p:cNvPr id="7" name="Rectangle 6">
            <a:extLst>
              <a:ext uri="{FF2B5EF4-FFF2-40B4-BE49-F238E27FC236}">
                <a16:creationId xmlns:a16="http://schemas.microsoft.com/office/drawing/2014/main" id="{F0B294CE-1F69-4CF5-A808-B36FF4EE82AC}"/>
              </a:ext>
            </a:extLst>
          </p:cNvPr>
          <p:cNvSpPr/>
          <p:nvPr/>
        </p:nvSpPr>
        <p:spPr>
          <a:xfrm>
            <a:off x="392835" y="1511727"/>
            <a:ext cx="4965896" cy="714252"/>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solidFill>
                  <a:srgbClr val="FF0000"/>
                </a:solidFill>
              </a:rPr>
              <a:t>α</a:t>
            </a:r>
            <a:r>
              <a:rPr lang="en-IN" dirty="0" err="1">
                <a:solidFill>
                  <a:srgbClr val="FF0000"/>
                </a:solidFill>
              </a:rPr>
              <a:t>i</a:t>
            </a:r>
            <a:r>
              <a:rPr lang="en-IN" dirty="0">
                <a:solidFill>
                  <a:srgbClr val="FF0000"/>
                </a:solidFill>
              </a:rPr>
              <a:t>(t) = P(O1O2 . . .</a:t>
            </a:r>
            <a:r>
              <a:rPr lang="en-IN" dirty="0" err="1">
                <a:solidFill>
                  <a:srgbClr val="FF0000"/>
                </a:solidFill>
              </a:rPr>
              <a:t>Ot,Xt</a:t>
            </a:r>
            <a:r>
              <a:rPr lang="en-IN" dirty="0">
                <a:solidFill>
                  <a:srgbClr val="FF0000"/>
                </a:solidFill>
              </a:rPr>
              <a:t> = </a:t>
            </a:r>
            <a:r>
              <a:rPr lang="en-IN" dirty="0" err="1">
                <a:solidFill>
                  <a:srgbClr val="FF0000"/>
                </a:solidFill>
              </a:rPr>
              <a:t>si</a:t>
            </a:r>
            <a:r>
              <a:rPr lang="en-IN" dirty="0">
                <a:solidFill>
                  <a:srgbClr val="FF0000"/>
                </a:solidFill>
              </a:rPr>
              <a:t>|</a:t>
            </a:r>
            <a:r>
              <a:rPr lang="el-GR" dirty="0">
                <a:solidFill>
                  <a:srgbClr val="FF0000"/>
                </a:solidFill>
              </a:rPr>
              <a:t>μ).</a:t>
            </a:r>
            <a:endParaRPr lang="en-IN"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10416912-FBB6-43AD-BED4-B15D179B4161}"/>
                  </a:ext>
                </a:extLst>
              </p14:cNvPr>
              <p14:cNvContentPartPr/>
              <p14:nvPr/>
            </p14:nvContentPartPr>
            <p14:xfrm>
              <a:off x="6109033" y="3506786"/>
              <a:ext cx="18000" cy="17640"/>
            </p14:xfrm>
          </p:contentPart>
        </mc:Choice>
        <mc:Fallback xmlns="">
          <p:pic>
            <p:nvPicPr>
              <p:cNvPr id="10" name="Ink 9">
                <a:extLst>
                  <a:ext uri="{FF2B5EF4-FFF2-40B4-BE49-F238E27FC236}">
                    <a16:creationId xmlns:a16="http://schemas.microsoft.com/office/drawing/2014/main" id="{10416912-FBB6-43AD-BED4-B15D179B4161}"/>
                  </a:ext>
                </a:extLst>
              </p:cNvPr>
              <p:cNvPicPr/>
              <p:nvPr/>
            </p:nvPicPr>
            <p:blipFill>
              <a:blip r:embed="rId4"/>
              <a:stretch>
                <a:fillRect/>
              </a:stretch>
            </p:blipFill>
            <p:spPr>
              <a:xfrm>
                <a:off x="6100033" y="3498146"/>
                <a:ext cx="356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DACCF5F4-5990-45DB-A3FD-8323E1B068A1}"/>
                  </a:ext>
                </a:extLst>
              </p14:cNvPr>
              <p14:cNvContentPartPr/>
              <p14:nvPr/>
            </p14:nvContentPartPr>
            <p14:xfrm>
              <a:off x="2504713" y="3260186"/>
              <a:ext cx="77760" cy="143640"/>
            </p14:xfrm>
          </p:contentPart>
        </mc:Choice>
        <mc:Fallback xmlns="">
          <p:pic>
            <p:nvPicPr>
              <p:cNvPr id="11" name="Ink 10">
                <a:extLst>
                  <a:ext uri="{FF2B5EF4-FFF2-40B4-BE49-F238E27FC236}">
                    <a16:creationId xmlns:a16="http://schemas.microsoft.com/office/drawing/2014/main" id="{DACCF5F4-5990-45DB-A3FD-8323E1B068A1}"/>
                  </a:ext>
                </a:extLst>
              </p:cNvPr>
              <p:cNvPicPr/>
              <p:nvPr/>
            </p:nvPicPr>
            <p:blipFill>
              <a:blip r:embed="rId6"/>
              <a:stretch>
                <a:fillRect/>
              </a:stretch>
            </p:blipFill>
            <p:spPr>
              <a:xfrm>
                <a:off x="2496073" y="3251186"/>
                <a:ext cx="954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BB177D3F-3D67-45AF-B2B8-502D753A8E06}"/>
                  </a:ext>
                </a:extLst>
              </p14:cNvPr>
              <p14:cNvContentPartPr/>
              <p14:nvPr/>
            </p14:nvContentPartPr>
            <p14:xfrm>
              <a:off x="2505433" y="3138146"/>
              <a:ext cx="21600" cy="24480"/>
            </p14:xfrm>
          </p:contentPart>
        </mc:Choice>
        <mc:Fallback xmlns="">
          <p:pic>
            <p:nvPicPr>
              <p:cNvPr id="12" name="Ink 11">
                <a:extLst>
                  <a:ext uri="{FF2B5EF4-FFF2-40B4-BE49-F238E27FC236}">
                    <a16:creationId xmlns:a16="http://schemas.microsoft.com/office/drawing/2014/main" id="{BB177D3F-3D67-45AF-B2B8-502D753A8E06}"/>
                  </a:ext>
                </a:extLst>
              </p:cNvPr>
              <p:cNvPicPr/>
              <p:nvPr/>
            </p:nvPicPr>
            <p:blipFill>
              <a:blip r:embed="rId8"/>
              <a:stretch>
                <a:fillRect/>
              </a:stretch>
            </p:blipFill>
            <p:spPr>
              <a:xfrm>
                <a:off x="2496433" y="3129506"/>
                <a:ext cx="392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5D20E791-0A3C-41EE-AE3F-554333357493}"/>
                  </a:ext>
                </a:extLst>
              </p14:cNvPr>
              <p14:cNvContentPartPr/>
              <p14:nvPr/>
            </p14:nvContentPartPr>
            <p14:xfrm>
              <a:off x="4419553" y="4272506"/>
              <a:ext cx="86400" cy="116280"/>
            </p14:xfrm>
          </p:contentPart>
        </mc:Choice>
        <mc:Fallback xmlns="">
          <p:pic>
            <p:nvPicPr>
              <p:cNvPr id="13" name="Ink 12">
                <a:extLst>
                  <a:ext uri="{FF2B5EF4-FFF2-40B4-BE49-F238E27FC236}">
                    <a16:creationId xmlns:a16="http://schemas.microsoft.com/office/drawing/2014/main" id="{5D20E791-0A3C-41EE-AE3F-554333357493}"/>
                  </a:ext>
                </a:extLst>
              </p:cNvPr>
              <p:cNvPicPr/>
              <p:nvPr/>
            </p:nvPicPr>
            <p:blipFill>
              <a:blip r:embed="rId10"/>
              <a:stretch>
                <a:fillRect/>
              </a:stretch>
            </p:blipFill>
            <p:spPr>
              <a:xfrm>
                <a:off x="4410553" y="4263506"/>
                <a:ext cx="1040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A4AC171C-C23A-42B1-A2EC-9A52DCCD40BC}"/>
                  </a:ext>
                </a:extLst>
              </p14:cNvPr>
              <p14:cNvContentPartPr/>
              <p14:nvPr/>
            </p14:nvContentPartPr>
            <p14:xfrm>
              <a:off x="4474273" y="4149026"/>
              <a:ext cx="9360" cy="25920"/>
            </p14:xfrm>
          </p:contentPart>
        </mc:Choice>
        <mc:Fallback xmlns="">
          <p:pic>
            <p:nvPicPr>
              <p:cNvPr id="14" name="Ink 13">
                <a:extLst>
                  <a:ext uri="{FF2B5EF4-FFF2-40B4-BE49-F238E27FC236}">
                    <a16:creationId xmlns:a16="http://schemas.microsoft.com/office/drawing/2014/main" id="{A4AC171C-C23A-42B1-A2EC-9A52DCCD40BC}"/>
                  </a:ext>
                </a:extLst>
              </p:cNvPr>
              <p:cNvPicPr/>
              <p:nvPr/>
            </p:nvPicPr>
            <p:blipFill>
              <a:blip r:embed="rId12"/>
              <a:stretch>
                <a:fillRect/>
              </a:stretch>
            </p:blipFill>
            <p:spPr>
              <a:xfrm>
                <a:off x="4465633" y="4140386"/>
                <a:ext cx="27000" cy="43560"/>
              </a:xfrm>
              <a:prstGeom prst="rect">
                <a:avLst/>
              </a:prstGeom>
            </p:spPr>
          </p:pic>
        </mc:Fallback>
      </mc:AlternateContent>
      <p:pic>
        <p:nvPicPr>
          <p:cNvPr id="17" name="Picture 16">
            <a:extLst>
              <a:ext uri="{FF2B5EF4-FFF2-40B4-BE49-F238E27FC236}">
                <a16:creationId xmlns:a16="http://schemas.microsoft.com/office/drawing/2014/main" id="{9CC827E7-3B47-4C85-8D70-69853CF9B9E8}"/>
              </a:ext>
            </a:extLst>
          </p:cNvPr>
          <p:cNvPicPr>
            <a:picLocks noChangeAspect="1"/>
          </p:cNvPicPr>
          <p:nvPr/>
        </p:nvPicPr>
        <p:blipFill>
          <a:blip r:embed="rId13"/>
          <a:stretch>
            <a:fillRect/>
          </a:stretch>
        </p:blipFill>
        <p:spPr>
          <a:xfrm>
            <a:off x="1634456" y="2285778"/>
            <a:ext cx="5857875" cy="657225"/>
          </a:xfrm>
          <a:prstGeom prst="rect">
            <a:avLst/>
          </a:prstGeom>
        </p:spPr>
      </p:pic>
      <p:pic>
        <p:nvPicPr>
          <p:cNvPr id="18" name="Picture 17">
            <a:extLst>
              <a:ext uri="{FF2B5EF4-FFF2-40B4-BE49-F238E27FC236}">
                <a16:creationId xmlns:a16="http://schemas.microsoft.com/office/drawing/2014/main" id="{EEC20D67-E8C1-4FD9-91DB-0BD2DC83D1E5}"/>
              </a:ext>
            </a:extLst>
          </p:cNvPr>
          <p:cNvPicPr>
            <a:picLocks noChangeAspect="1"/>
          </p:cNvPicPr>
          <p:nvPr/>
        </p:nvPicPr>
        <p:blipFill>
          <a:blip r:embed="rId14"/>
          <a:stretch>
            <a:fillRect/>
          </a:stretch>
        </p:blipFill>
        <p:spPr>
          <a:xfrm>
            <a:off x="1634456" y="2874675"/>
            <a:ext cx="5857875" cy="1908340"/>
          </a:xfrm>
          <a:prstGeom prst="rect">
            <a:avLst/>
          </a:prstGeom>
        </p:spPr>
      </p:pic>
      <p:pic>
        <p:nvPicPr>
          <p:cNvPr id="19" name="Picture 18">
            <a:extLst>
              <a:ext uri="{FF2B5EF4-FFF2-40B4-BE49-F238E27FC236}">
                <a16:creationId xmlns:a16="http://schemas.microsoft.com/office/drawing/2014/main" id="{889BE341-7245-4471-848C-6731117E5CBB}"/>
              </a:ext>
            </a:extLst>
          </p:cNvPr>
          <p:cNvPicPr>
            <a:picLocks noChangeAspect="1"/>
          </p:cNvPicPr>
          <p:nvPr/>
        </p:nvPicPr>
        <p:blipFill>
          <a:blip r:embed="rId15"/>
          <a:stretch>
            <a:fillRect/>
          </a:stretch>
        </p:blipFill>
        <p:spPr>
          <a:xfrm>
            <a:off x="1615459" y="4682772"/>
            <a:ext cx="6076950" cy="1755318"/>
          </a:xfrm>
          <a:prstGeom prst="rect">
            <a:avLst/>
          </a:prstGeom>
        </p:spPr>
      </p:pic>
      <p:pic>
        <p:nvPicPr>
          <p:cNvPr id="20" name="Picture 19">
            <a:extLst>
              <a:ext uri="{FF2B5EF4-FFF2-40B4-BE49-F238E27FC236}">
                <a16:creationId xmlns:a16="http://schemas.microsoft.com/office/drawing/2014/main" id="{52368DEC-340D-404A-99BA-ED653BB9897E}"/>
              </a:ext>
            </a:extLst>
          </p:cNvPr>
          <p:cNvPicPr>
            <a:picLocks noChangeAspect="1"/>
          </p:cNvPicPr>
          <p:nvPr/>
        </p:nvPicPr>
        <p:blipFill>
          <a:blip r:embed="rId16"/>
          <a:stretch>
            <a:fillRect/>
          </a:stretch>
        </p:blipFill>
        <p:spPr>
          <a:xfrm>
            <a:off x="392836" y="1519799"/>
            <a:ext cx="6798294" cy="714251"/>
          </a:xfrm>
          <a:prstGeom prst="rect">
            <a:avLst/>
          </a:prstGeom>
        </p:spPr>
      </p:pic>
      <p:pic>
        <p:nvPicPr>
          <p:cNvPr id="21" name="Picture 20">
            <a:extLst>
              <a:ext uri="{FF2B5EF4-FFF2-40B4-BE49-F238E27FC236}">
                <a16:creationId xmlns:a16="http://schemas.microsoft.com/office/drawing/2014/main" id="{954C4436-D7F3-4216-AF87-68CC82A442E7}"/>
              </a:ext>
            </a:extLst>
          </p:cNvPr>
          <p:cNvPicPr>
            <a:picLocks noChangeAspect="1"/>
          </p:cNvPicPr>
          <p:nvPr/>
        </p:nvPicPr>
        <p:blipFill>
          <a:blip r:embed="rId17"/>
          <a:stretch>
            <a:fillRect/>
          </a:stretch>
        </p:blipFill>
        <p:spPr>
          <a:xfrm>
            <a:off x="8451683" y="2049560"/>
            <a:ext cx="2899081" cy="2708531"/>
          </a:xfrm>
          <a:prstGeom prst="rect">
            <a:avLst/>
          </a:prstGeom>
        </p:spPr>
      </p:pic>
    </p:spTree>
    <p:extLst>
      <p:ext uri="{BB962C8B-B14F-4D97-AF65-F5344CB8AC3E}">
        <p14:creationId xmlns:p14="http://schemas.microsoft.com/office/powerpoint/2010/main" val="104791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98883" y="1849772"/>
            <a:ext cx="7497214" cy="646331"/>
          </a:xfrm>
          <a:prstGeom prst="rect">
            <a:avLst/>
          </a:prstGeom>
        </p:spPr>
        <p:txBody>
          <a:bodyPr wrap="square">
            <a:spAutoFit/>
          </a:bodyPr>
          <a:lstStyle/>
          <a:p>
            <a:r>
              <a:rPr lang="en-US" sz="3600" b="1" cap="all" dirty="0"/>
              <a:t>MACHINE INTELLIGENCE</a:t>
            </a:r>
          </a:p>
        </p:txBody>
      </p:sp>
      <p:sp>
        <p:nvSpPr>
          <p:cNvPr id="14" name="Rectangle 13"/>
          <p:cNvSpPr/>
          <p:nvPr/>
        </p:nvSpPr>
        <p:spPr>
          <a:xfrm>
            <a:off x="598883" y="5489699"/>
            <a:ext cx="7497214" cy="461665"/>
          </a:xfrm>
          <a:prstGeom prst="rect">
            <a:avLst/>
          </a:prstGeom>
        </p:spPr>
        <p:txBody>
          <a:bodyPr wrap="square">
            <a:spAutoFit/>
          </a:bodyPr>
          <a:lstStyle/>
          <a:p>
            <a:r>
              <a:rPr lang="en-US" sz="2400" b="1" dirty="0" err="1"/>
              <a:t>K.S.Srinivas</a:t>
            </a:r>
            <a:endParaRPr lang="en-IN" sz="2400" b="1" dirty="0"/>
          </a:p>
        </p:txBody>
      </p:sp>
      <p:sp>
        <p:nvSpPr>
          <p:cNvPr id="15" name="Rectangle 14"/>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2"/>
          <p:cNvSpPr/>
          <p:nvPr/>
        </p:nvSpPr>
        <p:spPr>
          <a:xfrm>
            <a:off x="313421" y="2829255"/>
            <a:ext cx="7497214" cy="645160"/>
          </a:xfrm>
          <a:prstGeom prst="rect">
            <a:avLst/>
          </a:prstGeom>
        </p:spPr>
        <p:txBody>
          <a:bodyPr wrap="square">
            <a:spAutoFit/>
          </a:bodyPr>
          <a:lstStyle/>
          <a:p>
            <a:pPr algn="l">
              <a:lnSpc>
                <a:spcPct val="100000"/>
              </a:lnSpc>
            </a:pPr>
            <a:r>
              <a:rPr lang="en-US" sz="3600" b="1" dirty="0">
                <a:solidFill>
                  <a:schemeClr val="accent1">
                    <a:lumMod val="75000"/>
                  </a:schemeClr>
                </a:solidFill>
              </a:rPr>
              <a:t>Hidden Markov Model - Estimation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The forward algorithm</a:t>
            </a:r>
          </a:p>
        </p:txBody>
      </p:sp>
      <p:sp>
        <p:nvSpPr>
          <p:cNvPr id="3" name="Text Box 2"/>
          <p:cNvSpPr txBox="1"/>
          <p:nvPr/>
        </p:nvSpPr>
        <p:spPr>
          <a:xfrm>
            <a:off x="137795" y="1494790"/>
            <a:ext cx="8996245" cy="646331"/>
          </a:xfrm>
          <a:prstGeom prst="rect">
            <a:avLst/>
          </a:prstGeom>
          <a:noFill/>
        </p:spPr>
        <p:txBody>
          <a:bodyPr wrap="none" rtlCol="0">
            <a:spAutoFit/>
          </a:bodyPr>
          <a:lstStyle/>
          <a:p>
            <a:pPr algn="l"/>
            <a:r>
              <a:rPr lang="en-US" dirty="0"/>
              <a:t>Thus the likelihood of the observations can be calculated recursively for each time step below.:</a:t>
            </a:r>
          </a:p>
          <a:p>
            <a:pPr algn="l"/>
            <a:endParaRPr lang="en-US" dirty="0"/>
          </a:p>
        </p:txBody>
      </p:sp>
      <p:pic>
        <p:nvPicPr>
          <p:cNvPr id="4" name="Picture 3" descr="1_9ZS2idWkLVRcCQbqphNm9w"/>
          <p:cNvPicPr>
            <a:picLocks noChangeAspect="1"/>
          </p:cNvPicPr>
          <p:nvPr/>
        </p:nvPicPr>
        <p:blipFill>
          <a:blip r:embed="rId3"/>
          <a:srcRect r="25724" b="74568"/>
          <a:stretch>
            <a:fillRect/>
          </a:stretch>
        </p:blipFill>
        <p:spPr>
          <a:xfrm>
            <a:off x="393065" y="2292350"/>
            <a:ext cx="4952365" cy="1150620"/>
          </a:xfrm>
          <a:prstGeom prst="rect">
            <a:avLst/>
          </a:prstGeom>
        </p:spPr>
      </p:pic>
      <p:pic>
        <p:nvPicPr>
          <p:cNvPr id="7" name="Picture 6" descr="1_9ZS2idWkLVRcCQbqphNm9w"/>
          <p:cNvPicPr>
            <a:picLocks noChangeAspect="1"/>
          </p:cNvPicPr>
          <p:nvPr/>
        </p:nvPicPr>
        <p:blipFill>
          <a:blip r:embed="rId3"/>
          <a:srcRect l="324" t="24211" r="2915" b="35269"/>
          <a:stretch>
            <a:fillRect/>
          </a:stretch>
        </p:blipFill>
        <p:spPr>
          <a:xfrm>
            <a:off x="393065" y="3355975"/>
            <a:ext cx="6451600" cy="1833245"/>
          </a:xfrm>
          <a:prstGeom prst="rect">
            <a:avLst/>
          </a:prstGeom>
        </p:spPr>
      </p:pic>
      <p:pic>
        <p:nvPicPr>
          <p:cNvPr id="11" name="Picture 10" descr="1_9ZS2idWkLVRcCQbqphNm9w"/>
          <p:cNvPicPr>
            <a:picLocks noChangeAspect="1"/>
          </p:cNvPicPr>
          <p:nvPr/>
        </p:nvPicPr>
        <p:blipFill>
          <a:blip r:embed="rId3"/>
          <a:srcRect l="324" t="64520" r="3248" b="-198"/>
          <a:stretch>
            <a:fillRect/>
          </a:stretch>
        </p:blipFill>
        <p:spPr>
          <a:xfrm>
            <a:off x="520065" y="5189220"/>
            <a:ext cx="6429375" cy="16141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67945" y="725364"/>
            <a:ext cx="7999758" cy="460375"/>
          </a:xfrm>
          <a:prstGeom prst="rect">
            <a:avLst/>
          </a:prstGeom>
        </p:spPr>
        <p:txBody>
          <a:bodyPr wrap="square">
            <a:spAutoFit/>
          </a:bodyPr>
          <a:lstStyle/>
          <a:p>
            <a:r>
              <a:rPr lang="en-US" altLang="en-IN" sz="2400" b="1" dirty="0">
                <a:solidFill>
                  <a:schemeClr val="accent2">
                    <a:lumMod val="75000"/>
                  </a:schemeClr>
                </a:solidFill>
              </a:rPr>
              <a:t>Toy Example of Forward Algorithm</a:t>
            </a:r>
          </a:p>
        </p:txBody>
      </p:sp>
      <p:sp>
        <p:nvSpPr>
          <p:cNvPr id="3" name="Text Box 2"/>
          <p:cNvSpPr txBox="1"/>
          <p:nvPr/>
        </p:nvSpPr>
        <p:spPr>
          <a:xfrm>
            <a:off x="-67945" y="1399540"/>
            <a:ext cx="7397213" cy="400110"/>
          </a:xfrm>
          <a:prstGeom prst="rect">
            <a:avLst/>
          </a:prstGeom>
          <a:noFill/>
        </p:spPr>
        <p:txBody>
          <a:bodyPr wrap="square" rtlCol="0" anchor="t">
            <a:spAutoFit/>
          </a:bodyPr>
          <a:lstStyle/>
          <a:p>
            <a:r>
              <a:rPr lang="en-US" sz="2000" dirty="0"/>
              <a:t>At time t, the probability of our observations up to time t is:</a:t>
            </a:r>
          </a:p>
        </p:txBody>
      </p:sp>
      <p:pic>
        <p:nvPicPr>
          <p:cNvPr id="4" name="Picture 3" descr="1__TVQoa3QS9soMbkU3hQDYg"/>
          <p:cNvPicPr>
            <a:picLocks noChangeAspect="1"/>
          </p:cNvPicPr>
          <p:nvPr/>
        </p:nvPicPr>
        <p:blipFill>
          <a:blip r:embed="rId3"/>
          <a:stretch>
            <a:fillRect/>
          </a:stretch>
        </p:blipFill>
        <p:spPr>
          <a:xfrm>
            <a:off x="189230" y="1767840"/>
            <a:ext cx="6667500" cy="1304925"/>
          </a:xfrm>
          <a:prstGeom prst="rect">
            <a:avLst/>
          </a:prstGeom>
        </p:spPr>
      </p:pic>
      <p:sp>
        <p:nvSpPr>
          <p:cNvPr id="5" name="Text Box 4"/>
          <p:cNvSpPr txBox="1"/>
          <p:nvPr/>
        </p:nvSpPr>
        <p:spPr>
          <a:xfrm>
            <a:off x="-67945" y="3106420"/>
            <a:ext cx="6972300" cy="707886"/>
          </a:xfrm>
          <a:prstGeom prst="rect">
            <a:avLst/>
          </a:prstGeom>
          <a:noFill/>
        </p:spPr>
        <p:txBody>
          <a:bodyPr wrap="square" rtlCol="0" anchor="t">
            <a:spAutoFit/>
          </a:bodyPr>
          <a:lstStyle/>
          <a:p>
            <a:pPr marL="342900" indent="-342900">
              <a:buFont typeface="Arial" panose="020B0604020202020204" pitchFamily="34" charset="0"/>
              <a:buChar char="•"/>
            </a:pPr>
            <a:r>
              <a:rPr lang="en-US" sz="2000" dirty="0"/>
              <a:t>Let’s rename the term underlined in red above as α</a:t>
            </a:r>
            <a:r>
              <a:rPr lang="en-US" sz="2000" baseline="-25000" dirty="0"/>
              <a:t>t</a:t>
            </a:r>
            <a:r>
              <a:rPr lang="en-US" sz="2000" dirty="0"/>
              <a:t>(j) (forward probability) and we can express it recursively.</a:t>
            </a:r>
          </a:p>
        </p:txBody>
      </p:sp>
      <p:pic>
        <p:nvPicPr>
          <p:cNvPr id="7" name="Picture 6" descr="1_6FLcBXvhp_2-UB9q4LL-Dg"/>
          <p:cNvPicPr>
            <a:picLocks noChangeAspect="1"/>
          </p:cNvPicPr>
          <p:nvPr/>
        </p:nvPicPr>
        <p:blipFill>
          <a:blip r:embed="rId4"/>
          <a:stretch>
            <a:fillRect/>
          </a:stretch>
        </p:blipFill>
        <p:spPr>
          <a:xfrm>
            <a:off x="189230" y="3751579"/>
            <a:ext cx="6972300" cy="2972771"/>
          </a:xfrm>
          <a:prstGeom prst="rect">
            <a:avLst/>
          </a:prstGeom>
        </p:spPr>
      </p:pic>
      <p:pic>
        <p:nvPicPr>
          <p:cNvPr id="11" name="Picture 10" descr="1_iDz-KqawR-SSRSWNHC2JHA"/>
          <p:cNvPicPr>
            <a:picLocks noChangeAspect="1"/>
          </p:cNvPicPr>
          <p:nvPr/>
        </p:nvPicPr>
        <p:blipFill>
          <a:blip r:embed="rId5"/>
          <a:srcRect l="29705" t="-10225" r="16181" b="-9595"/>
          <a:stretch>
            <a:fillRect/>
          </a:stretch>
        </p:blipFill>
        <p:spPr>
          <a:xfrm>
            <a:off x="8161764" y="2261870"/>
            <a:ext cx="3608070" cy="1689100"/>
          </a:xfrm>
          <a:prstGeom prst="rect">
            <a:avLst/>
          </a:prstGeom>
        </p:spPr>
      </p:pic>
      <p:sp>
        <p:nvSpPr>
          <p:cNvPr id="12" name="Rectangle 11">
            <a:extLst>
              <a:ext uri="{FF2B5EF4-FFF2-40B4-BE49-F238E27FC236}">
                <a16:creationId xmlns:a16="http://schemas.microsoft.com/office/drawing/2014/main" id="{A3E99533-DB46-4C6E-8540-9E03C7A0E40F}"/>
              </a:ext>
            </a:extLst>
          </p:cNvPr>
          <p:cNvSpPr/>
          <p:nvPr/>
        </p:nvSpPr>
        <p:spPr>
          <a:xfrm>
            <a:off x="2921672" y="1746898"/>
            <a:ext cx="3038438" cy="986889"/>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B0854D6-F536-4003-A55B-01F6403B5FAB}"/>
              </a:ext>
            </a:extLst>
          </p:cNvPr>
          <p:cNvSpPr/>
          <p:nvPr/>
        </p:nvSpPr>
        <p:spPr>
          <a:xfrm>
            <a:off x="7931813" y="2124222"/>
            <a:ext cx="4159849" cy="1689095"/>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3" name="Text Box 2"/>
          <p:cNvSpPr txBox="1"/>
          <p:nvPr/>
        </p:nvSpPr>
        <p:spPr>
          <a:xfrm>
            <a:off x="234315" y="1394460"/>
            <a:ext cx="8726805" cy="1323439"/>
          </a:xfrm>
          <a:prstGeom prst="rect">
            <a:avLst/>
          </a:prstGeom>
          <a:noFill/>
        </p:spPr>
        <p:txBody>
          <a:bodyPr wrap="square" rtlCol="0" anchor="t">
            <a:spAutoFit/>
          </a:bodyPr>
          <a:lstStyle/>
          <a:p>
            <a:pPr marL="342900" indent="-342900">
              <a:buFont typeface="Arial" panose="020B0604020202020204" pitchFamily="34" charset="0"/>
              <a:buChar char="•"/>
            </a:pPr>
            <a:r>
              <a:rPr lang="en-US" sz="2000" dirty="0"/>
              <a:t>Consider this example in which we start with the initial state distribution on the left. </a:t>
            </a:r>
          </a:p>
          <a:p>
            <a:pPr marL="342900" indent="-342900">
              <a:buFont typeface="Arial" panose="020B0604020202020204" pitchFamily="34" charset="0"/>
              <a:buChar char="•"/>
            </a:pPr>
            <a:r>
              <a:rPr lang="en-US" sz="2000" dirty="0"/>
              <a:t>Then we propagate the value of α to the right for each timestep. </a:t>
            </a:r>
          </a:p>
          <a:p>
            <a:pPr marL="342900" indent="-342900">
              <a:buFont typeface="Arial" panose="020B0604020202020204" pitchFamily="34" charset="0"/>
              <a:buChar char="•"/>
            </a:pPr>
            <a:r>
              <a:rPr lang="en-US" sz="2000" dirty="0"/>
              <a:t>Therefore, we break the curse of exponential complexity.</a:t>
            </a:r>
          </a:p>
        </p:txBody>
      </p:sp>
      <p:pic>
        <p:nvPicPr>
          <p:cNvPr id="4" name="Picture 3" descr="1_JlPYICS3_t8QkKILT3fqgQ"/>
          <p:cNvPicPr>
            <a:picLocks noChangeAspect="1"/>
          </p:cNvPicPr>
          <p:nvPr/>
        </p:nvPicPr>
        <p:blipFill>
          <a:blip r:embed="rId3"/>
          <a:srcRect r="53686" b="76071"/>
          <a:stretch>
            <a:fillRect/>
          </a:stretch>
        </p:blipFill>
        <p:spPr>
          <a:xfrm>
            <a:off x="392835" y="2697017"/>
            <a:ext cx="2458114" cy="914400"/>
          </a:xfrm>
          <a:prstGeom prst="rect">
            <a:avLst/>
          </a:prstGeom>
          <a:solidFill>
            <a:schemeClr val="accent1">
              <a:alpha val="25000"/>
            </a:schemeClr>
          </a:solidFill>
          <a:ln>
            <a:solidFill>
              <a:srgbClr val="FF0000"/>
            </a:solidFill>
          </a:ln>
        </p:spPr>
      </p:pic>
      <p:pic>
        <p:nvPicPr>
          <p:cNvPr id="5" name="Picture 4" descr="1_JlPYICS3_t8QkKILT3fqgQ"/>
          <p:cNvPicPr>
            <a:picLocks noChangeAspect="1"/>
          </p:cNvPicPr>
          <p:nvPr/>
        </p:nvPicPr>
        <p:blipFill>
          <a:blip r:embed="rId3"/>
          <a:srcRect l="46000" r="105" b="76799"/>
          <a:stretch>
            <a:fillRect/>
          </a:stretch>
        </p:blipFill>
        <p:spPr>
          <a:xfrm>
            <a:off x="6604534" y="2697017"/>
            <a:ext cx="2950165" cy="914400"/>
          </a:xfrm>
          <a:prstGeom prst="rect">
            <a:avLst/>
          </a:prstGeom>
          <a:solidFill>
            <a:schemeClr val="accent1">
              <a:alpha val="25000"/>
            </a:schemeClr>
          </a:solidFill>
          <a:ln>
            <a:solidFill>
              <a:srgbClr val="FF0000"/>
            </a:solidFill>
          </a:ln>
        </p:spPr>
      </p:pic>
      <p:pic>
        <p:nvPicPr>
          <p:cNvPr id="10" name="Picture 9" descr="1_JlPYICS3_t8QkKILT3fqgQ"/>
          <p:cNvPicPr>
            <a:picLocks noChangeAspect="1"/>
          </p:cNvPicPr>
          <p:nvPr/>
        </p:nvPicPr>
        <p:blipFill>
          <a:blip r:embed="rId3"/>
          <a:srcRect l="-12181" t="23267" r="105" b="-529"/>
          <a:stretch>
            <a:fillRect/>
          </a:stretch>
        </p:blipFill>
        <p:spPr>
          <a:xfrm>
            <a:off x="234315" y="3699803"/>
            <a:ext cx="7656010" cy="318178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 – Canonical Example Problem</a:t>
            </a:r>
          </a:p>
        </p:txBody>
      </p:sp>
      <p:pic>
        <p:nvPicPr>
          <p:cNvPr id="7" name="Picture 6">
            <a:extLst>
              <a:ext uri="{FF2B5EF4-FFF2-40B4-BE49-F238E27FC236}">
                <a16:creationId xmlns:a16="http://schemas.microsoft.com/office/drawing/2014/main" id="{C2805D79-EEC8-4304-AD6A-D542780F85A8}"/>
              </a:ext>
            </a:extLst>
          </p:cNvPr>
          <p:cNvPicPr>
            <a:picLocks noChangeAspect="1"/>
          </p:cNvPicPr>
          <p:nvPr/>
        </p:nvPicPr>
        <p:blipFill>
          <a:blip r:embed="rId3"/>
          <a:stretch>
            <a:fillRect/>
          </a:stretch>
        </p:blipFill>
        <p:spPr>
          <a:xfrm>
            <a:off x="392835" y="1429551"/>
            <a:ext cx="8699746" cy="4505334"/>
          </a:xfrm>
          <a:prstGeom prst="rect">
            <a:avLst/>
          </a:prstGeom>
        </p:spPr>
      </p:pic>
      <p:sp>
        <p:nvSpPr>
          <p:cNvPr id="11" name="Google Shape;352;p68">
            <a:extLst>
              <a:ext uri="{FF2B5EF4-FFF2-40B4-BE49-F238E27FC236}">
                <a16:creationId xmlns:a16="http://schemas.microsoft.com/office/drawing/2014/main" id="{FCC24062-8D51-4810-B41B-3602B6682581}"/>
              </a:ext>
            </a:extLst>
          </p:cNvPr>
          <p:cNvSpPr txBox="1"/>
          <p:nvPr/>
        </p:nvSpPr>
        <p:spPr>
          <a:xfrm>
            <a:off x="8081002" y="1486241"/>
            <a:ext cx="929400" cy="62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π</a:t>
            </a:r>
            <a:r>
              <a:rPr lang="en" sz="1400" b="0" i="0" u="none" strike="noStrike" cap="none" baseline="-25000" dirty="0">
                <a:solidFill>
                  <a:srgbClr val="000000"/>
                </a:solidFill>
                <a:latin typeface="Arial"/>
                <a:ea typeface="Arial"/>
                <a:cs typeface="Arial"/>
                <a:sym typeface="Arial"/>
              </a:rPr>
              <a:t>2  </a:t>
            </a:r>
            <a:r>
              <a:rPr lang="en" sz="1400" b="0" i="0" u="none" strike="noStrike" cap="none" dirty="0">
                <a:solidFill>
                  <a:srgbClr val="000000"/>
                </a:solidFill>
                <a:latin typeface="Arial"/>
                <a:ea typeface="Arial"/>
                <a:cs typeface="Arial"/>
                <a:sym typeface="Arial"/>
              </a:rPr>
              <a:t>= 0.8</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76681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5" name="Text Box 4"/>
          <p:cNvSpPr txBox="1"/>
          <p:nvPr/>
        </p:nvSpPr>
        <p:spPr>
          <a:xfrm>
            <a:off x="393065" y="1500505"/>
            <a:ext cx="7051739" cy="400110"/>
          </a:xfrm>
          <a:prstGeom prst="rect">
            <a:avLst/>
          </a:prstGeom>
          <a:noFill/>
        </p:spPr>
        <p:txBody>
          <a:bodyPr wrap="none" rtlCol="0" anchor="t">
            <a:spAutoFit/>
          </a:bodyPr>
          <a:lstStyle/>
          <a:p>
            <a:pPr marL="0" lvl="0" indent="0" algn="l" rtl="0">
              <a:lnSpc>
                <a:spcPct val="100000"/>
              </a:lnSpc>
              <a:spcBef>
                <a:spcPts val="0"/>
              </a:spcBef>
              <a:spcAft>
                <a:spcPts val="0"/>
              </a:spcAft>
              <a:buSzPts val="2800"/>
              <a:buNone/>
            </a:pPr>
            <a:r>
              <a:rPr lang="en-GB" sz="2000" dirty="0">
                <a:sym typeface="+mn-ea"/>
              </a:rPr>
              <a:t>Alpha rule method to find Probability of an Observation Sequence</a:t>
            </a:r>
            <a:endParaRPr lang="en-US" sz="2000" dirty="0"/>
          </a:p>
        </p:txBody>
      </p:sp>
      <p:sp>
        <p:nvSpPr>
          <p:cNvPr id="387" name="Google Shape;387;p70"/>
          <p:cNvSpPr txBox="1">
            <a:spLocks noGrp="1"/>
          </p:cNvSpPr>
          <p:nvPr>
            <p:ph type="body" idx="1"/>
          </p:nvPr>
        </p:nvSpPr>
        <p:spPr>
          <a:xfrm>
            <a:off x="392980" y="1869090"/>
            <a:ext cx="8520600" cy="45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2000" dirty="0"/>
              <a:t>To  Find </a:t>
            </a:r>
            <a:r>
              <a:rPr lang="en-GB" sz="2000" b="1" dirty="0"/>
              <a:t>P(O = {V</a:t>
            </a:r>
            <a:r>
              <a:rPr lang="en-GB" sz="2000" b="1" baseline="-25000" dirty="0"/>
              <a:t>1</a:t>
            </a:r>
            <a:r>
              <a:rPr lang="en-GB" sz="2000" b="1" dirty="0"/>
              <a:t>,V</a:t>
            </a:r>
            <a:r>
              <a:rPr lang="en-GB" sz="2000" b="1" baseline="-25000" dirty="0"/>
              <a:t>3</a:t>
            </a:r>
            <a:r>
              <a:rPr lang="en-GB" sz="2000" b="1" dirty="0"/>
              <a:t>,V</a:t>
            </a:r>
            <a:r>
              <a:rPr lang="en-GB" sz="2000" b="1" baseline="-25000" dirty="0"/>
              <a:t>2</a:t>
            </a:r>
            <a:r>
              <a:rPr lang="en-GB" sz="2000" b="1" dirty="0"/>
              <a:t>} | λ)</a:t>
            </a:r>
            <a:r>
              <a:rPr lang="en-GB" sz="2000" dirty="0"/>
              <a:t>, make alpha table, sum up last column</a:t>
            </a:r>
          </a:p>
          <a:p>
            <a:pPr marL="0" lvl="0" indent="0" algn="l" rtl="0">
              <a:lnSpc>
                <a:spcPct val="115000"/>
              </a:lnSpc>
              <a:spcBef>
                <a:spcPts val="1600"/>
              </a:spcBef>
              <a:spcAft>
                <a:spcPts val="0"/>
              </a:spcAft>
              <a:buClr>
                <a:schemeClr val="dk1"/>
              </a:buClr>
              <a:buSzPts val="1100"/>
              <a:buFont typeface="Arial" panose="020B0604020202020204"/>
              <a:buNone/>
            </a:pPr>
            <a:endParaRPr lang="en-GB" dirty="0"/>
          </a:p>
          <a:p>
            <a:pPr marL="0" lvl="0" indent="0" algn="l" rtl="0">
              <a:lnSpc>
                <a:spcPct val="115000"/>
              </a:lnSpc>
              <a:spcBef>
                <a:spcPts val="1600"/>
              </a:spcBef>
              <a:spcAft>
                <a:spcPts val="1600"/>
              </a:spcAft>
              <a:buSzPts val="1800"/>
              <a:buNone/>
            </a:pPr>
            <a:endParaRPr lang="en-GB" dirty="0"/>
          </a:p>
        </p:txBody>
      </p:sp>
      <p:graphicFrame>
        <p:nvGraphicFramePr>
          <p:cNvPr id="388" name="Google Shape;388;p70"/>
          <p:cNvGraphicFramePr/>
          <p:nvPr/>
        </p:nvGraphicFramePr>
        <p:xfrm>
          <a:off x="929640" y="3096098"/>
          <a:ext cx="7239000" cy="208151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822960">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=1 (V</a:t>
                      </a:r>
                      <a:r>
                        <a:rPr lang="en-GB" sz="1900" u="none" strike="noStrike" cap="none" baseline="-25000"/>
                        <a:t>1</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=2 (V</a:t>
                      </a:r>
                      <a:r>
                        <a:rPr lang="en-GB" sz="1900" u="none" strike="noStrike" cap="none" baseline="-25000"/>
                        <a:t>3</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panose="020B0604020202020204"/>
                        <a:buNone/>
                      </a:pPr>
                      <a:r>
                        <a:rPr lang="en-GB" sz="1900" u="none" strike="noStrike" cap="none">
                          <a:solidFill>
                            <a:schemeClr val="dk1"/>
                          </a:solidFill>
                        </a:rPr>
                        <a:t>t =3(V</a:t>
                      </a:r>
                      <a:r>
                        <a:rPr lang="en-GB" sz="1900" u="none" strike="noStrike" cap="none" baseline="-25000">
                          <a:solidFill>
                            <a:schemeClr val="dk1"/>
                          </a:solidFill>
                        </a:rPr>
                        <a:t>2</a:t>
                      </a:r>
                      <a:r>
                        <a:rPr lang="en-GB"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389" name="Google Shape;389;p70"/>
          <p:cNvSpPr txBox="1"/>
          <p:nvPr/>
        </p:nvSpPr>
        <p:spPr>
          <a:xfrm>
            <a:off x="882249" y="5274194"/>
            <a:ext cx="10916771" cy="15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2000" b="0" i="0" u="none" strike="noStrike" cap="none" dirty="0">
                <a:solidFill>
                  <a:srgbClr val="000000"/>
                </a:solidFill>
                <a:ea typeface="Arial" panose="020B0604020202020204"/>
                <a:cs typeface="Arial" panose="020B0604020202020204"/>
                <a:sym typeface="Arial" panose="020B0604020202020204"/>
              </a:rPr>
              <a:t>To calculate some cell, take previous time step alpha values and multiply each with transition probability of corresponding cells and add them up. (Σα</a:t>
            </a:r>
            <a:r>
              <a:rPr lang="en-GB" sz="2000" b="0" i="0" u="none" strike="noStrike" cap="none" baseline="-25000" dirty="0">
                <a:solidFill>
                  <a:srgbClr val="000000"/>
                </a:solidFill>
                <a:ea typeface="Arial" panose="020B0604020202020204"/>
                <a:cs typeface="Arial" panose="020B0604020202020204"/>
                <a:sym typeface="Arial" panose="020B0604020202020204"/>
              </a:rPr>
              <a:t>t</a:t>
            </a:r>
            <a:r>
              <a:rPr lang="en-GB" sz="2000" b="0" i="0" u="none" strike="noStrike" cap="none" dirty="0">
                <a:solidFill>
                  <a:srgbClr val="000000"/>
                </a:solidFill>
                <a:ea typeface="Arial" panose="020B0604020202020204"/>
                <a:cs typeface="Arial" panose="020B0604020202020204"/>
                <a:sym typeface="Arial" panose="020B0604020202020204"/>
              </a:rPr>
              <a:t>(</a:t>
            </a:r>
            <a:r>
              <a:rPr lang="en-GB" sz="2000" b="0" i="0" u="none" strike="noStrike" cap="none" dirty="0" err="1">
                <a:solidFill>
                  <a:srgbClr val="000000"/>
                </a:solidFill>
                <a:ea typeface="Arial" panose="020B0604020202020204"/>
                <a:cs typeface="Arial" panose="020B0604020202020204"/>
                <a:sym typeface="Arial" panose="020B0604020202020204"/>
              </a:rPr>
              <a:t>i</a:t>
            </a:r>
            <a:r>
              <a:rPr lang="en-GB" sz="2000" b="0" i="0" u="none" strike="noStrike" cap="none" dirty="0">
                <a:solidFill>
                  <a:srgbClr val="000000"/>
                </a:solidFill>
                <a:ea typeface="Arial" panose="020B0604020202020204"/>
                <a:cs typeface="Arial" panose="020B0604020202020204"/>
                <a:sym typeface="Arial" panose="020B0604020202020204"/>
              </a:rPr>
              <a:t>)*</a:t>
            </a:r>
            <a:r>
              <a:rPr lang="en-GB" sz="2000" b="0" i="0" u="none" strike="noStrike" cap="none" dirty="0" err="1">
                <a:solidFill>
                  <a:srgbClr val="000000"/>
                </a:solidFill>
                <a:ea typeface="Arial" panose="020B0604020202020204"/>
                <a:cs typeface="Arial" panose="020B0604020202020204"/>
                <a:sym typeface="Arial" panose="020B0604020202020204"/>
              </a:rPr>
              <a:t>a</a:t>
            </a:r>
            <a:r>
              <a:rPr lang="en-GB" sz="2000" b="0" i="0" u="none" strike="noStrike" cap="none" baseline="-25000" dirty="0" err="1">
                <a:solidFill>
                  <a:srgbClr val="000000"/>
                </a:solidFill>
                <a:ea typeface="Arial" panose="020B0604020202020204"/>
                <a:cs typeface="Arial" panose="020B0604020202020204"/>
                <a:sym typeface="Arial" panose="020B0604020202020204"/>
              </a:rPr>
              <a:t>ij</a:t>
            </a:r>
            <a:r>
              <a:rPr lang="en-GB" sz="2000" b="0" i="0" u="none" strike="noStrike" cap="none" dirty="0">
                <a:solidFill>
                  <a:srgbClr val="000000"/>
                </a:solidFill>
                <a:ea typeface="Arial" panose="020B0604020202020204"/>
                <a:cs typeface="Arial" panose="020B0604020202020204"/>
                <a:sym typeface="Arial" panose="020B0604020202020204"/>
              </a:rPr>
              <a:t>). Multiply this sum with observation probability b</a:t>
            </a:r>
            <a:r>
              <a:rPr lang="en-GB" sz="2000" b="0" i="0" u="none" strike="noStrike" cap="none" baseline="-25000" dirty="0">
                <a:solidFill>
                  <a:srgbClr val="000000"/>
                </a:solidFill>
                <a:ea typeface="Arial" panose="020B0604020202020204"/>
                <a:cs typeface="Arial" panose="020B0604020202020204"/>
                <a:sym typeface="Arial" panose="020B0604020202020204"/>
              </a:rPr>
              <a:t>i</a:t>
            </a:r>
            <a:r>
              <a:rPr lang="en-GB" sz="2000" b="0" i="0" u="none" strike="noStrike" cap="none" dirty="0">
                <a:solidFill>
                  <a:srgbClr val="000000"/>
                </a:solidFill>
                <a:ea typeface="Arial" panose="020B0604020202020204"/>
                <a:cs typeface="Arial" panose="020B0604020202020204"/>
                <a:sym typeface="Arial" panose="020B0604020202020204"/>
              </a:rPr>
              <a:t>(O</a:t>
            </a:r>
            <a:r>
              <a:rPr lang="en-GB" sz="2000" b="0" i="0" u="none" strike="noStrike" cap="none" baseline="-25000" dirty="0">
                <a:solidFill>
                  <a:srgbClr val="000000"/>
                </a:solidFill>
                <a:ea typeface="Arial" panose="020B0604020202020204"/>
                <a:cs typeface="Arial" panose="020B0604020202020204"/>
                <a:sym typeface="Arial" panose="020B0604020202020204"/>
              </a:rPr>
              <a:t>t+1</a:t>
            </a:r>
            <a:r>
              <a:rPr lang="en-GB" sz="2000" b="0" i="0" u="none" strike="noStrike" cap="none" dirty="0">
                <a:solidFill>
                  <a:srgbClr val="000000"/>
                </a:solidFill>
                <a:ea typeface="Arial" panose="020B0604020202020204"/>
                <a:cs typeface="Arial" panose="020B0604020202020204"/>
                <a:sym typeface="Arial" panose="020B0604020202020204"/>
              </a:rPr>
              <a:t>) to get </a:t>
            </a:r>
            <a:endParaRPr sz="2000" b="0" i="0" u="none" strike="noStrike" cap="none" dirty="0">
              <a:solidFill>
                <a:srgbClr val="000000"/>
              </a:solidFill>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100"/>
              <a:buFont typeface="Arial" panose="020B0604020202020204"/>
              <a:buNone/>
            </a:pPr>
            <a:r>
              <a:rPr lang="en-GB" sz="2000" b="0" i="0" u="none" strike="noStrike" cap="none" dirty="0">
                <a:solidFill>
                  <a:schemeClr val="dk1"/>
                </a:solidFill>
                <a:ea typeface="Arial" panose="020B0604020202020204"/>
                <a:cs typeface="Arial" panose="020B0604020202020204"/>
                <a:sym typeface="Arial" panose="020B0604020202020204"/>
              </a:rPr>
              <a:t>(Σα</a:t>
            </a:r>
            <a:r>
              <a:rPr lang="en-GB" sz="2000" b="0" i="0" u="none" strike="noStrike" cap="none" baseline="-25000" dirty="0">
                <a:solidFill>
                  <a:schemeClr val="dk1"/>
                </a:solidFill>
                <a:ea typeface="Arial" panose="020B0604020202020204"/>
                <a:cs typeface="Arial" panose="020B0604020202020204"/>
                <a:sym typeface="Arial" panose="020B0604020202020204"/>
              </a:rPr>
              <a:t>t</a:t>
            </a:r>
            <a:r>
              <a:rPr lang="en-GB" sz="2000" b="0" i="0" u="none" strike="noStrike" cap="none" dirty="0">
                <a:solidFill>
                  <a:schemeClr val="dk1"/>
                </a:solidFill>
                <a:ea typeface="Arial" panose="020B0604020202020204"/>
                <a:cs typeface="Arial" panose="020B0604020202020204"/>
                <a:sym typeface="Arial" panose="020B0604020202020204"/>
              </a:rPr>
              <a:t>(</a:t>
            </a:r>
            <a:r>
              <a:rPr lang="en-GB" sz="2000" b="0" i="0" u="none" strike="noStrike" cap="none" dirty="0" err="1">
                <a:solidFill>
                  <a:schemeClr val="dk1"/>
                </a:solidFill>
                <a:ea typeface="Arial" panose="020B0604020202020204"/>
                <a:cs typeface="Arial" panose="020B0604020202020204"/>
                <a:sym typeface="Arial" panose="020B0604020202020204"/>
              </a:rPr>
              <a:t>i</a:t>
            </a:r>
            <a:r>
              <a:rPr lang="en-GB" sz="2000" b="0" i="0" u="none" strike="noStrike" cap="none" dirty="0">
                <a:solidFill>
                  <a:schemeClr val="dk1"/>
                </a:solidFill>
                <a:ea typeface="Arial" panose="020B0604020202020204"/>
                <a:cs typeface="Arial" panose="020B0604020202020204"/>
                <a:sym typeface="Arial" panose="020B0604020202020204"/>
              </a:rPr>
              <a:t>)*</a:t>
            </a:r>
            <a:r>
              <a:rPr lang="en-GB" sz="2000" b="0" i="0" u="none" strike="noStrike" cap="none" dirty="0" err="1">
                <a:solidFill>
                  <a:schemeClr val="dk1"/>
                </a:solidFill>
                <a:ea typeface="Arial" panose="020B0604020202020204"/>
                <a:cs typeface="Arial" panose="020B0604020202020204"/>
                <a:sym typeface="Arial" panose="020B0604020202020204"/>
              </a:rPr>
              <a:t>a</a:t>
            </a:r>
            <a:r>
              <a:rPr lang="en-GB" sz="2000" b="0" i="0" u="none" strike="noStrike" cap="none" baseline="-25000" dirty="0" err="1">
                <a:solidFill>
                  <a:schemeClr val="dk1"/>
                </a:solidFill>
                <a:ea typeface="Arial" panose="020B0604020202020204"/>
                <a:cs typeface="Arial" panose="020B0604020202020204"/>
                <a:sym typeface="Arial" panose="020B0604020202020204"/>
              </a:rPr>
              <a:t>ij</a:t>
            </a:r>
            <a:r>
              <a:rPr lang="en-GB" sz="2000" b="0" i="0" u="none" strike="noStrike" cap="none" dirty="0">
                <a:solidFill>
                  <a:schemeClr val="dk1"/>
                </a:solidFill>
                <a:ea typeface="Arial" panose="020B0604020202020204"/>
                <a:cs typeface="Arial" panose="020B0604020202020204"/>
                <a:sym typeface="Arial" panose="020B0604020202020204"/>
              </a:rPr>
              <a:t>)*b</a:t>
            </a:r>
            <a:r>
              <a:rPr lang="en-GB" sz="2000" b="0" i="0" u="none" strike="noStrike" cap="none" baseline="-25000" dirty="0">
                <a:solidFill>
                  <a:schemeClr val="dk1"/>
                </a:solidFill>
                <a:ea typeface="Arial" panose="020B0604020202020204"/>
                <a:cs typeface="Arial" panose="020B0604020202020204"/>
                <a:sym typeface="Arial" panose="020B0604020202020204"/>
              </a:rPr>
              <a:t>i</a:t>
            </a:r>
            <a:r>
              <a:rPr lang="en-GB" sz="2000" b="0" i="0" u="none" strike="noStrike" cap="none" dirty="0">
                <a:solidFill>
                  <a:schemeClr val="dk1"/>
                </a:solidFill>
                <a:ea typeface="Arial" panose="020B0604020202020204"/>
                <a:cs typeface="Arial" panose="020B0604020202020204"/>
                <a:sym typeface="Arial" panose="020B0604020202020204"/>
              </a:rPr>
              <a:t>(O</a:t>
            </a:r>
            <a:r>
              <a:rPr lang="en-GB" sz="2000" b="0" i="0" u="none" strike="noStrike" cap="none" baseline="-25000" dirty="0">
                <a:solidFill>
                  <a:schemeClr val="dk1"/>
                </a:solidFill>
                <a:ea typeface="Arial" panose="020B0604020202020204"/>
                <a:cs typeface="Arial" panose="020B0604020202020204"/>
                <a:sym typeface="Arial" panose="020B0604020202020204"/>
              </a:rPr>
              <a:t>t+1</a:t>
            </a:r>
            <a:r>
              <a:rPr lang="en-GB" sz="2000" b="0" i="0" u="none" strike="noStrike" cap="none" dirty="0">
                <a:solidFill>
                  <a:schemeClr val="dk1"/>
                </a:solidFill>
                <a:ea typeface="Arial" panose="020B0604020202020204"/>
                <a:cs typeface="Arial" panose="020B0604020202020204"/>
                <a:sym typeface="Arial" panose="020B0604020202020204"/>
              </a:rPr>
              <a:t>) = α</a:t>
            </a:r>
            <a:r>
              <a:rPr lang="en-GB" sz="2000" b="0" i="0" u="none" strike="noStrike" cap="none" baseline="-25000" dirty="0">
                <a:solidFill>
                  <a:schemeClr val="dk1"/>
                </a:solidFill>
                <a:ea typeface="Arial" panose="020B0604020202020204"/>
                <a:cs typeface="Arial" panose="020B0604020202020204"/>
                <a:sym typeface="Arial" panose="020B0604020202020204"/>
              </a:rPr>
              <a:t>t+1</a:t>
            </a:r>
            <a:r>
              <a:rPr lang="en-GB" sz="2000" b="0" i="0" u="none" strike="noStrike" cap="none" dirty="0">
                <a:solidFill>
                  <a:schemeClr val="dk1"/>
                </a:solidFill>
                <a:ea typeface="Arial" panose="020B0604020202020204"/>
                <a:cs typeface="Arial" panose="020B0604020202020204"/>
                <a:sym typeface="Arial" panose="020B0604020202020204"/>
              </a:rPr>
              <a:t> at this cell.</a:t>
            </a:r>
            <a:endParaRPr sz="2000" b="0" i="0" u="none" strike="noStrike" cap="none" dirty="0">
              <a:solidFill>
                <a:srgbClr val="000000"/>
              </a:solidFill>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87">
                                            <p:txEl>
                                              <p:pRg st="0" end="0"/>
                                            </p:txEl>
                                          </p:spTgt>
                                        </p:tgtEl>
                                        <p:attrNameLst>
                                          <p:attrName>style.visibility</p:attrName>
                                        </p:attrNameLst>
                                      </p:cBhvr>
                                      <p:to>
                                        <p:strVal val="visible"/>
                                      </p:to>
                                    </p:set>
                                    <p:animEffect transition="in" filter="blinds(horizontal)">
                                      <p:cBhvr>
                                        <p:cTn id="7" dur="500"/>
                                        <p:tgtEl>
                                          <p:spTgt spid="38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88"/>
                                        </p:tgtEl>
                                        <p:attrNameLst>
                                          <p:attrName>style.visibility</p:attrName>
                                        </p:attrNameLst>
                                      </p:cBhvr>
                                      <p:to>
                                        <p:strVal val="visible"/>
                                      </p:to>
                                    </p:set>
                                    <p:animEffect transition="in" filter="dissolve">
                                      <p:cBhvr>
                                        <p:cTn id="11" dur="500"/>
                                        <p:tgtEl>
                                          <p:spTgt spid="38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89">
                                            <p:txEl>
                                              <p:pRg st="0" end="0"/>
                                            </p:txEl>
                                          </p:spTgt>
                                        </p:tgtEl>
                                        <p:attrNameLst>
                                          <p:attrName>style.visibility</p:attrName>
                                        </p:attrNameLst>
                                      </p:cBhvr>
                                      <p:to>
                                        <p:strVal val="visible"/>
                                      </p:to>
                                    </p:set>
                                    <p:animEffect transition="in" filter="blinds(horizontal)">
                                      <p:cBhvr>
                                        <p:cTn id="16" dur="500"/>
                                        <p:tgtEl>
                                          <p:spTgt spid="389">
                                            <p:txEl>
                                              <p:pRg st="0" end="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89">
                                            <p:txEl>
                                              <p:pRg st="1" end="1"/>
                                            </p:txEl>
                                          </p:spTgt>
                                        </p:tgtEl>
                                        <p:attrNameLst>
                                          <p:attrName>style.visibility</p:attrName>
                                        </p:attrNameLst>
                                      </p:cBhvr>
                                      <p:to>
                                        <p:strVal val="visible"/>
                                      </p:to>
                                    </p:set>
                                    <p:animEffect transition="in" filter="blinds(horizontal)">
                                      <p:cBhvr>
                                        <p:cTn id="19" dur="500"/>
                                        <p:tgtEl>
                                          <p:spTgt spid="3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394" name="Google Shape;394;p71"/>
          <p:cNvSpPr txBox="1">
            <a:spLocks noGrp="1"/>
          </p:cNvSpPr>
          <p:nvPr>
            <p:ph type="title"/>
          </p:nvPr>
        </p:nvSpPr>
        <p:spPr>
          <a:xfrm>
            <a:off x="392980" y="1174392"/>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latin typeface="+mn-lt"/>
              </a:rPr>
              <a:t>Alpha rule method to find Probability of an Observation Sequence</a:t>
            </a:r>
          </a:p>
          <a:p>
            <a:pPr marL="0" lvl="0" indent="0" algn="l" rtl="0">
              <a:lnSpc>
                <a:spcPct val="100000"/>
              </a:lnSpc>
              <a:spcBef>
                <a:spcPts val="0"/>
              </a:spcBef>
              <a:spcAft>
                <a:spcPts val="0"/>
              </a:spcAft>
              <a:buSzPts val="2800"/>
              <a:buNone/>
            </a:pPr>
            <a:endParaRPr lang="en-GB" dirty="0"/>
          </a:p>
        </p:txBody>
      </p:sp>
      <p:sp>
        <p:nvSpPr>
          <p:cNvPr id="395" name="Google Shape;395;p71"/>
          <p:cNvSpPr txBox="1">
            <a:spLocks noGrp="1"/>
          </p:cNvSpPr>
          <p:nvPr>
            <p:ph type="body" idx="1"/>
          </p:nvPr>
        </p:nvSpPr>
        <p:spPr>
          <a:xfrm>
            <a:off x="273350" y="1705940"/>
            <a:ext cx="9932670" cy="4555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2000" dirty="0"/>
              <a:t>To  Find </a:t>
            </a:r>
            <a:r>
              <a:rPr lang="en-GB" sz="2000" b="1" dirty="0"/>
              <a:t>P(O = {V</a:t>
            </a:r>
            <a:r>
              <a:rPr lang="en-GB" sz="2000" b="1" baseline="-25000" dirty="0"/>
              <a:t>1</a:t>
            </a:r>
            <a:r>
              <a:rPr lang="en-GB" sz="2000" b="1" dirty="0"/>
              <a:t>,V</a:t>
            </a:r>
            <a:r>
              <a:rPr lang="en-GB" sz="2000" b="1" baseline="-25000" dirty="0"/>
              <a:t>3</a:t>
            </a:r>
            <a:r>
              <a:rPr lang="en-GB" sz="2000" b="1" dirty="0"/>
              <a:t>,V</a:t>
            </a:r>
            <a:r>
              <a:rPr lang="en-GB" sz="2000" b="1" baseline="-25000" dirty="0"/>
              <a:t>2</a:t>
            </a:r>
            <a:r>
              <a:rPr lang="en-GB" sz="2000" b="1" dirty="0"/>
              <a:t>} | λ)</a:t>
            </a:r>
            <a:r>
              <a:rPr lang="en-GB" sz="2000" dirty="0"/>
              <a:t>, make alpha table, sum up last column</a:t>
            </a:r>
          </a:p>
          <a:p>
            <a:pPr marL="0" lvl="0" indent="0" algn="l" rtl="0">
              <a:lnSpc>
                <a:spcPct val="115000"/>
              </a:lnSpc>
              <a:spcBef>
                <a:spcPts val="1600"/>
              </a:spcBef>
              <a:spcAft>
                <a:spcPts val="0"/>
              </a:spcAft>
              <a:buSzPts val="1800"/>
              <a:buNone/>
            </a:pPr>
            <a:endParaRPr lang="en-GB" dirty="0"/>
          </a:p>
          <a:p>
            <a:pPr marL="0" lvl="0" indent="0" algn="l" rtl="0">
              <a:lnSpc>
                <a:spcPct val="115000"/>
              </a:lnSpc>
              <a:spcBef>
                <a:spcPts val="1600"/>
              </a:spcBef>
              <a:spcAft>
                <a:spcPts val="1600"/>
              </a:spcAft>
              <a:buSzPts val="1800"/>
              <a:buNone/>
            </a:pPr>
            <a:endParaRPr lang="en-GB" dirty="0"/>
          </a:p>
        </p:txBody>
      </p:sp>
      <p:graphicFrame>
        <p:nvGraphicFramePr>
          <p:cNvPr id="396" name="Google Shape;396;p71"/>
          <p:cNvGraphicFramePr/>
          <p:nvPr>
            <p:extLst>
              <p:ext uri="{D42A27DB-BD31-4B8C-83A1-F6EECF244321}">
                <p14:modId xmlns:p14="http://schemas.microsoft.com/office/powerpoint/2010/main" val="698142265"/>
              </p:ext>
            </p:extLst>
          </p:nvPr>
        </p:nvGraphicFramePr>
        <p:xfrm>
          <a:off x="1033780" y="3281518"/>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756605">
                  <a:extLst>
                    <a:ext uri="{9D8B030D-6E8A-4147-A177-3AD203B41FA5}">
                      <a16:colId xmlns:a16="http://schemas.microsoft.com/office/drawing/2014/main" val="20001"/>
                    </a:ext>
                  </a:extLst>
                </a:gridCol>
                <a:gridCol w="1862895">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dirty="0"/>
                        <a:t>t =1 (V</a:t>
                      </a:r>
                      <a:r>
                        <a:rPr lang="en-GB" sz="1900" u="none" strike="noStrike" cap="none" baseline="-25000" dirty="0"/>
                        <a:t>1</a:t>
                      </a:r>
                      <a:r>
                        <a:rPr lang="en-GB" sz="1900" u="none" strike="noStrike" cap="none" dirty="0"/>
                        <a:t> is observed)</a:t>
                      </a:r>
                      <a:endParaRPr sz="1900" u="none" strike="noStrike" cap="none" dirty="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=2 (V</a:t>
                      </a:r>
                      <a:r>
                        <a:rPr lang="en-GB" sz="1900" u="none" strike="noStrike" cap="none" baseline="-25000"/>
                        <a:t>3</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solidFill>
                            <a:schemeClr val="dk1"/>
                          </a:solidFill>
                        </a:rPr>
                        <a:t>t =3(V</a:t>
                      </a:r>
                      <a:r>
                        <a:rPr lang="en-GB" sz="1900" u="none" strike="noStrike" cap="none" baseline="-25000">
                          <a:solidFill>
                            <a:schemeClr val="dk1"/>
                          </a:solidFill>
                        </a:rPr>
                        <a:t>2</a:t>
                      </a:r>
                      <a:r>
                        <a:rPr lang="en-GB"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dirty="0"/>
                    </a:p>
                  </a:txBody>
                  <a:tcPr marL="91425" marR="91425" marT="121900" marB="121900"/>
                </a:tc>
                <a:extLst>
                  <a:ext uri="{0D108BD9-81ED-4DB2-BD59-A6C34878D82A}">
                    <a16:rowId xmlns:a16="http://schemas.microsoft.com/office/drawing/2014/main" val="10002"/>
                  </a:ext>
                </a:extLst>
              </a:tr>
            </a:tbl>
          </a:graphicData>
        </a:graphic>
      </p:graphicFrame>
      <p:sp>
        <p:nvSpPr>
          <p:cNvPr id="397" name="Google Shape;397;p71"/>
          <p:cNvSpPr/>
          <p:nvPr/>
        </p:nvSpPr>
        <p:spPr>
          <a:xfrm>
            <a:off x="2627855" y="4030158"/>
            <a:ext cx="1087100" cy="1449397"/>
          </a:xfrm>
          <a:custGeom>
            <a:avLst/>
            <a:gdLst/>
            <a:ahLst/>
            <a:cxnLst/>
            <a:rect l="l" t="t" r="r" b="b"/>
            <a:pathLst>
              <a:path w="43484" h="43483" extrusionOk="0">
                <a:moveTo>
                  <a:pt x="43484" y="0"/>
                </a:moveTo>
                <a:cubicBezTo>
                  <a:pt x="37310" y="2080"/>
                  <a:pt x="13689" y="5234"/>
                  <a:pt x="6442" y="12481"/>
                </a:cubicBezTo>
                <a:cubicBezTo>
                  <a:pt x="-805" y="19728"/>
                  <a:pt x="1074" y="38316"/>
                  <a:pt x="0" y="43483"/>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1"/>
          <p:cNvSpPr txBox="1"/>
          <p:nvPr/>
        </p:nvSpPr>
        <p:spPr>
          <a:xfrm>
            <a:off x="392835" y="5420129"/>
            <a:ext cx="9693700" cy="15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2000" dirty="0">
                <a:sym typeface="Arial" panose="020B0604020202020204"/>
              </a:rPr>
              <a:t>To calculate this cell, take previous time step alpha values and multiply each with transition probability of corresponding cells and add them up. But, This is first column. α1(</a:t>
            </a:r>
            <a:r>
              <a:rPr lang="en-GB" sz="2000" dirty="0" err="1">
                <a:sym typeface="Arial" panose="020B0604020202020204"/>
              </a:rPr>
              <a:t>i</a:t>
            </a:r>
            <a:r>
              <a:rPr lang="en-GB" sz="2000" dirty="0">
                <a:sym typeface="Arial" panose="020B0604020202020204"/>
              </a:rPr>
              <a:t>) =  π</a:t>
            </a:r>
            <a:r>
              <a:rPr lang="en-GB" sz="2000" dirty="0" err="1">
                <a:sym typeface="Arial" panose="020B0604020202020204"/>
              </a:rPr>
              <a:t>i</a:t>
            </a:r>
            <a:r>
              <a:rPr lang="en-GB" sz="2000" dirty="0">
                <a:sym typeface="Arial" panose="020B0604020202020204"/>
              </a:rPr>
              <a:t>*bi(O1)</a:t>
            </a:r>
            <a:endParaRPr sz="2000" dirty="0">
              <a:sym typeface="Arial" panose="020B0604020202020204"/>
            </a:endParaRPr>
          </a:p>
        </p:txBody>
      </p:sp>
      <p:pic>
        <p:nvPicPr>
          <p:cNvPr id="4" name="Picture 3">
            <a:extLst>
              <a:ext uri="{FF2B5EF4-FFF2-40B4-BE49-F238E27FC236}">
                <a16:creationId xmlns:a16="http://schemas.microsoft.com/office/drawing/2014/main" id="{582FC63A-745C-4436-A13F-D4C5E53ECE15}"/>
              </a:ext>
            </a:extLst>
          </p:cNvPr>
          <p:cNvPicPr>
            <a:picLocks noChangeAspect="1"/>
          </p:cNvPicPr>
          <p:nvPr/>
        </p:nvPicPr>
        <p:blipFill>
          <a:blip r:embed="rId3"/>
          <a:stretch>
            <a:fillRect/>
          </a:stretch>
        </p:blipFill>
        <p:spPr>
          <a:xfrm>
            <a:off x="8901014" y="1993800"/>
            <a:ext cx="2899081" cy="270853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403" name="Google Shape;403;p72"/>
          <p:cNvSpPr txBox="1">
            <a:spLocks noGrp="1"/>
          </p:cNvSpPr>
          <p:nvPr>
            <p:ph type="title"/>
          </p:nvPr>
        </p:nvSpPr>
        <p:spPr>
          <a:xfrm>
            <a:off x="311700" y="10759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t>Alpha rule method to find Probability of an Observation Sequence</a:t>
            </a:r>
          </a:p>
          <a:p>
            <a:pPr marL="0" lvl="0" indent="0" algn="l" rtl="0">
              <a:lnSpc>
                <a:spcPct val="100000"/>
              </a:lnSpc>
              <a:spcBef>
                <a:spcPts val="0"/>
              </a:spcBef>
              <a:spcAft>
                <a:spcPts val="0"/>
              </a:spcAft>
              <a:buSzPts val="2800"/>
              <a:buNone/>
            </a:pPr>
            <a:endParaRPr lang="en-GB" dirty="0"/>
          </a:p>
        </p:txBody>
      </p:sp>
      <p:sp>
        <p:nvSpPr>
          <p:cNvPr id="404" name="Google Shape;404;p72"/>
          <p:cNvSpPr txBox="1">
            <a:spLocks noGrp="1"/>
          </p:cNvSpPr>
          <p:nvPr>
            <p:ph type="body" idx="1"/>
          </p:nvPr>
        </p:nvSpPr>
        <p:spPr>
          <a:xfrm>
            <a:off x="387985" y="2367915"/>
            <a:ext cx="10427335" cy="4555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2000" dirty="0"/>
              <a:t>To  Find </a:t>
            </a:r>
            <a:r>
              <a:rPr lang="en-GB" sz="2000" b="1" dirty="0"/>
              <a:t>P(O = {V</a:t>
            </a:r>
            <a:r>
              <a:rPr lang="en-GB" sz="2000" b="1" baseline="-25000" dirty="0"/>
              <a:t>1</a:t>
            </a:r>
            <a:r>
              <a:rPr lang="en-GB" sz="2000" b="1" dirty="0"/>
              <a:t>,V</a:t>
            </a:r>
            <a:r>
              <a:rPr lang="en-GB" sz="2000" b="1" baseline="-25000" dirty="0"/>
              <a:t>3</a:t>
            </a:r>
            <a:r>
              <a:rPr lang="en-GB" sz="2000" b="1" dirty="0"/>
              <a:t>,V</a:t>
            </a:r>
            <a:r>
              <a:rPr lang="en-GB" sz="2000" b="1" baseline="-25000" dirty="0"/>
              <a:t>2</a:t>
            </a:r>
            <a:r>
              <a:rPr lang="en-GB" sz="2000" b="1" dirty="0"/>
              <a:t>} | λ)</a:t>
            </a:r>
            <a:r>
              <a:rPr lang="en-GB" sz="2000" dirty="0"/>
              <a:t>, make alpha table, sum up last column </a:t>
            </a:r>
          </a:p>
          <a:p>
            <a:pPr marL="0" lvl="0" indent="0" algn="l" rtl="0">
              <a:lnSpc>
                <a:spcPct val="115000"/>
              </a:lnSpc>
              <a:spcBef>
                <a:spcPts val="1600"/>
              </a:spcBef>
              <a:spcAft>
                <a:spcPts val="0"/>
              </a:spcAft>
              <a:buSzPts val="1800"/>
              <a:buNone/>
            </a:pPr>
            <a:endParaRPr lang="en-GB" dirty="0"/>
          </a:p>
          <a:p>
            <a:pPr marL="0" lvl="0" indent="0" algn="l" rtl="0">
              <a:lnSpc>
                <a:spcPct val="115000"/>
              </a:lnSpc>
              <a:spcBef>
                <a:spcPts val="1600"/>
              </a:spcBef>
              <a:spcAft>
                <a:spcPts val="1600"/>
              </a:spcAft>
              <a:buSzPts val="1800"/>
              <a:buNone/>
            </a:pPr>
            <a:endParaRPr lang="en-GB" dirty="0"/>
          </a:p>
        </p:txBody>
      </p:sp>
      <p:graphicFrame>
        <p:nvGraphicFramePr>
          <p:cNvPr id="405" name="Google Shape;405;p72"/>
          <p:cNvGraphicFramePr/>
          <p:nvPr/>
        </p:nvGraphicFramePr>
        <p:xfrm>
          <a:off x="952500" y="31830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=1 (V</a:t>
                      </a:r>
                      <a:r>
                        <a:rPr lang="en-GB" sz="1900" u="none" strike="noStrike" cap="none" baseline="-25000"/>
                        <a:t>1</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=2 (V</a:t>
                      </a:r>
                      <a:r>
                        <a:rPr lang="en-GB" sz="1900" u="none" strike="noStrike" cap="none" baseline="-25000"/>
                        <a:t>3</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solidFill>
                            <a:schemeClr val="dk1"/>
                          </a:solidFill>
                        </a:rPr>
                        <a:t>t =3(V</a:t>
                      </a:r>
                      <a:r>
                        <a:rPr lang="en-GB" sz="1900" u="none" strike="noStrike" cap="none" baseline="-25000">
                          <a:solidFill>
                            <a:schemeClr val="dk1"/>
                          </a:solidFill>
                        </a:rPr>
                        <a:t>2</a:t>
                      </a:r>
                      <a:r>
                        <a:rPr lang="en-GB"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406" name="Google Shape;406;p72"/>
          <p:cNvSpPr/>
          <p:nvPr/>
        </p:nvSpPr>
        <p:spPr>
          <a:xfrm>
            <a:off x="2546575" y="3931733"/>
            <a:ext cx="1087100" cy="1449397"/>
          </a:xfrm>
          <a:custGeom>
            <a:avLst/>
            <a:gdLst/>
            <a:ahLst/>
            <a:cxnLst/>
            <a:rect l="l" t="t" r="r" b="b"/>
            <a:pathLst>
              <a:path w="43484" h="43483" extrusionOk="0">
                <a:moveTo>
                  <a:pt x="43484" y="0"/>
                </a:moveTo>
                <a:cubicBezTo>
                  <a:pt x="37310" y="2080"/>
                  <a:pt x="13689" y="5234"/>
                  <a:pt x="6442" y="12481"/>
                </a:cubicBezTo>
                <a:cubicBezTo>
                  <a:pt x="-805" y="19728"/>
                  <a:pt x="1074" y="38316"/>
                  <a:pt x="0" y="43483"/>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2"/>
          <p:cNvSpPr txBox="1"/>
          <p:nvPr/>
        </p:nvSpPr>
        <p:spPr>
          <a:xfrm>
            <a:off x="1469575" y="5381125"/>
            <a:ext cx="6796800" cy="144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π</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π</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0.2</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 </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 </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(V</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 </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0.1</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 =  π</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0.02</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3" name="Picture 2">
            <a:extLst>
              <a:ext uri="{FF2B5EF4-FFF2-40B4-BE49-F238E27FC236}">
                <a16:creationId xmlns:a16="http://schemas.microsoft.com/office/drawing/2014/main" id="{3EB6EA4D-8815-49D6-B507-9D588F1942C5}"/>
              </a:ext>
            </a:extLst>
          </p:cNvPr>
          <p:cNvPicPr>
            <a:picLocks noChangeAspect="1"/>
          </p:cNvPicPr>
          <p:nvPr/>
        </p:nvPicPr>
        <p:blipFill>
          <a:blip r:embed="rId3"/>
          <a:stretch>
            <a:fillRect/>
          </a:stretch>
        </p:blipFill>
        <p:spPr>
          <a:xfrm>
            <a:off x="8783048" y="1947900"/>
            <a:ext cx="2899081" cy="270853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412" name="Google Shape;412;p73"/>
          <p:cNvSpPr txBox="1">
            <a:spLocks noGrp="1"/>
          </p:cNvSpPr>
          <p:nvPr>
            <p:ph type="title"/>
          </p:nvPr>
        </p:nvSpPr>
        <p:spPr>
          <a:xfrm>
            <a:off x="311700" y="10759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t>Alpha rule method to find Probability of an Observation Sequence</a:t>
            </a:r>
          </a:p>
          <a:p>
            <a:pPr marL="0" lvl="0" indent="0" algn="l" rtl="0">
              <a:lnSpc>
                <a:spcPct val="100000"/>
              </a:lnSpc>
              <a:spcBef>
                <a:spcPts val="0"/>
              </a:spcBef>
              <a:spcAft>
                <a:spcPts val="0"/>
              </a:spcAft>
              <a:buSzPts val="2800"/>
              <a:buNone/>
            </a:pPr>
            <a:endParaRPr lang="en-GB" dirty="0"/>
          </a:p>
        </p:txBody>
      </p:sp>
      <p:sp>
        <p:nvSpPr>
          <p:cNvPr id="413" name="Google Shape;413;p73"/>
          <p:cNvSpPr txBox="1">
            <a:spLocks noGrp="1"/>
          </p:cNvSpPr>
          <p:nvPr>
            <p:ph type="body" idx="1"/>
          </p:nvPr>
        </p:nvSpPr>
        <p:spPr>
          <a:xfrm>
            <a:off x="387985" y="2367915"/>
            <a:ext cx="9911080" cy="4555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2000" dirty="0"/>
              <a:t>To  Find </a:t>
            </a:r>
            <a:r>
              <a:rPr lang="en-GB" sz="2000" b="1" dirty="0"/>
              <a:t>P(O = {V</a:t>
            </a:r>
            <a:r>
              <a:rPr lang="en-GB" sz="2000" b="1" baseline="-25000" dirty="0"/>
              <a:t>1</a:t>
            </a:r>
            <a:r>
              <a:rPr lang="en-GB" sz="2000" b="1" dirty="0"/>
              <a:t>,V</a:t>
            </a:r>
            <a:r>
              <a:rPr lang="en-GB" sz="2000" b="1" baseline="-25000" dirty="0"/>
              <a:t>3</a:t>
            </a:r>
            <a:r>
              <a:rPr lang="en-GB" sz="2000" b="1" dirty="0"/>
              <a:t>,V</a:t>
            </a:r>
            <a:r>
              <a:rPr lang="en-GB" sz="2000" b="1" baseline="-25000" dirty="0"/>
              <a:t>2</a:t>
            </a:r>
            <a:r>
              <a:rPr lang="en-GB" sz="2000" b="1" dirty="0"/>
              <a:t>} | λ)</a:t>
            </a:r>
            <a:r>
              <a:rPr lang="en-GB" sz="2000" dirty="0"/>
              <a:t>, make alpha table, sum up last column </a:t>
            </a:r>
          </a:p>
          <a:p>
            <a:pPr marL="0" lvl="0" indent="0" algn="l" rtl="0">
              <a:lnSpc>
                <a:spcPct val="115000"/>
              </a:lnSpc>
              <a:spcBef>
                <a:spcPts val="1600"/>
              </a:spcBef>
              <a:spcAft>
                <a:spcPts val="0"/>
              </a:spcAft>
              <a:buSzPts val="1800"/>
              <a:buNone/>
            </a:pPr>
            <a:endParaRPr lang="en-GB" sz="2000" dirty="0"/>
          </a:p>
          <a:p>
            <a:pPr marL="0" lvl="0" indent="0" algn="l" rtl="0">
              <a:lnSpc>
                <a:spcPct val="115000"/>
              </a:lnSpc>
              <a:spcBef>
                <a:spcPts val="1600"/>
              </a:spcBef>
              <a:spcAft>
                <a:spcPts val="1600"/>
              </a:spcAft>
              <a:buSzPts val="1800"/>
              <a:buNone/>
            </a:pPr>
            <a:endParaRPr lang="en-GB" dirty="0"/>
          </a:p>
        </p:txBody>
      </p:sp>
      <p:graphicFrame>
        <p:nvGraphicFramePr>
          <p:cNvPr id="414" name="Google Shape;414;p73"/>
          <p:cNvGraphicFramePr/>
          <p:nvPr/>
        </p:nvGraphicFramePr>
        <p:xfrm>
          <a:off x="952500" y="31830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=1 (V</a:t>
                      </a:r>
                      <a:r>
                        <a:rPr lang="en-GB" sz="1900" u="none" strike="noStrike" cap="none" baseline="-25000"/>
                        <a:t>1</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=2 (V</a:t>
                      </a:r>
                      <a:r>
                        <a:rPr lang="en-GB" sz="1900" u="none" strike="noStrike" cap="none" baseline="-25000"/>
                        <a:t>3</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solidFill>
                            <a:schemeClr val="dk1"/>
                          </a:solidFill>
                        </a:rPr>
                        <a:t>t =3(V</a:t>
                      </a:r>
                      <a:r>
                        <a:rPr lang="en-GB" sz="1900" u="none" strike="noStrike" cap="none" baseline="-25000">
                          <a:solidFill>
                            <a:schemeClr val="dk1"/>
                          </a:solidFill>
                        </a:rPr>
                        <a:t>2</a:t>
                      </a:r>
                      <a:r>
                        <a:rPr lang="en-GB"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0.02</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415" name="Google Shape;415;p73"/>
          <p:cNvSpPr/>
          <p:nvPr/>
        </p:nvSpPr>
        <p:spPr>
          <a:xfrm>
            <a:off x="2496250" y="4535667"/>
            <a:ext cx="1087100" cy="1449397"/>
          </a:xfrm>
          <a:custGeom>
            <a:avLst/>
            <a:gdLst/>
            <a:ahLst/>
            <a:cxnLst/>
            <a:rect l="l" t="t" r="r" b="b"/>
            <a:pathLst>
              <a:path w="43484" h="43483" extrusionOk="0">
                <a:moveTo>
                  <a:pt x="43484" y="0"/>
                </a:moveTo>
                <a:cubicBezTo>
                  <a:pt x="37310" y="2080"/>
                  <a:pt x="13689" y="5234"/>
                  <a:pt x="6442" y="12481"/>
                </a:cubicBezTo>
                <a:cubicBezTo>
                  <a:pt x="-805" y="19728"/>
                  <a:pt x="1074" y="38316"/>
                  <a:pt x="0" y="43483"/>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3"/>
          <p:cNvSpPr txBox="1"/>
          <p:nvPr/>
        </p:nvSpPr>
        <p:spPr>
          <a:xfrm>
            <a:off x="1389050" y="5649567"/>
            <a:ext cx="4670400" cy="15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π</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π</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2</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0.8</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 </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 </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2</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(V</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 </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0.3</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 =  π</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0.24</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3" name="Picture 2">
            <a:extLst>
              <a:ext uri="{FF2B5EF4-FFF2-40B4-BE49-F238E27FC236}">
                <a16:creationId xmlns:a16="http://schemas.microsoft.com/office/drawing/2014/main" id="{36641BA7-0427-4027-8447-BF1EDB826D85}"/>
              </a:ext>
            </a:extLst>
          </p:cNvPr>
          <p:cNvPicPr>
            <a:picLocks noChangeAspect="1"/>
          </p:cNvPicPr>
          <p:nvPr/>
        </p:nvPicPr>
        <p:blipFill>
          <a:blip r:embed="rId3"/>
          <a:stretch>
            <a:fillRect/>
          </a:stretch>
        </p:blipFill>
        <p:spPr>
          <a:xfrm>
            <a:off x="8507184" y="2074734"/>
            <a:ext cx="2899081" cy="270853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421" name="Google Shape;421;p74"/>
          <p:cNvSpPr txBox="1">
            <a:spLocks noGrp="1"/>
          </p:cNvSpPr>
          <p:nvPr>
            <p:ph type="title"/>
          </p:nvPr>
        </p:nvSpPr>
        <p:spPr>
          <a:xfrm>
            <a:off x="392835" y="1607296"/>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t>Alpha rule method to find Probability of an Observation Sequence</a:t>
            </a:r>
          </a:p>
          <a:p>
            <a:pPr marL="0" lvl="0" indent="0" algn="l" rtl="0">
              <a:lnSpc>
                <a:spcPct val="100000"/>
              </a:lnSpc>
              <a:spcBef>
                <a:spcPts val="0"/>
              </a:spcBef>
              <a:spcAft>
                <a:spcPts val="0"/>
              </a:spcAft>
              <a:buSzPts val="2800"/>
              <a:buNone/>
            </a:pPr>
            <a:endParaRPr lang="en-GB" dirty="0"/>
          </a:p>
        </p:txBody>
      </p:sp>
      <p:sp>
        <p:nvSpPr>
          <p:cNvPr id="422" name="Google Shape;422;p74"/>
          <p:cNvSpPr txBox="1">
            <a:spLocks noGrp="1"/>
          </p:cNvSpPr>
          <p:nvPr>
            <p:ph type="body" idx="1"/>
          </p:nvPr>
        </p:nvSpPr>
        <p:spPr>
          <a:xfrm>
            <a:off x="393065" y="2322195"/>
            <a:ext cx="10266045" cy="4555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2000" dirty="0"/>
              <a:t>To  Find </a:t>
            </a:r>
            <a:r>
              <a:rPr lang="en-GB" sz="2000" b="1" dirty="0"/>
              <a:t>P(O = {V</a:t>
            </a:r>
            <a:r>
              <a:rPr lang="en-GB" sz="2000" b="1" baseline="-25000" dirty="0"/>
              <a:t>1</a:t>
            </a:r>
            <a:r>
              <a:rPr lang="en-GB" sz="2000" b="1" dirty="0"/>
              <a:t>,V</a:t>
            </a:r>
            <a:r>
              <a:rPr lang="en-GB" sz="2000" b="1" baseline="-25000" dirty="0"/>
              <a:t>3</a:t>
            </a:r>
            <a:r>
              <a:rPr lang="en-GB" sz="2000" b="1" dirty="0"/>
              <a:t>,V</a:t>
            </a:r>
            <a:r>
              <a:rPr lang="en-GB" sz="2000" b="1" baseline="-25000" dirty="0"/>
              <a:t>2</a:t>
            </a:r>
            <a:r>
              <a:rPr lang="en-GB" sz="2000" b="1" dirty="0"/>
              <a:t>} | λ)</a:t>
            </a:r>
            <a:r>
              <a:rPr lang="en-GB" sz="2000" dirty="0"/>
              <a:t>, make alpha table, sum up last column </a:t>
            </a:r>
          </a:p>
          <a:p>
            <a:pPr marL="0" lvl="0" indent="0" algn="l" rtl="0">
              <a:lnSpc>
                <a:spcPct val="115000"/>
              </a:lnSpc>
              <a:spcBef>
                <a:spcPts val="1600"/>
              </a:spcBef>
              <a:spcAft>
                <a:spcPts val="0"/>
              </a:spcAft>
              <a:buSzPts val="1800"/>
              <a:buNone/>
            </a:pPr>
            <a:endParaRPr lang="en-GB" dirty="0"/>
          </a:p>
          <a:p>
            <a:pPr marL="0" lvl="0" indent="0" algn="l" rtl="0">
              <a:lnSpc>
                <a:spcPct val="115000"/>
              </a:lnSpc>
              <a:spcBef>
                <a:spcPts val="1600"/>
              </a:spcBef>
              <a:spcAft>
                <a:spcPts val="1600"/>
              </a:spcAft>
              <a:buSzPts val="1800"/>
              <a:buNone/>
            </a:pPr>
            <a:endParaRPr lang="en-GB" dirty="0"/>
          </a:p>
        </p:txBody>
      </p:sp>
      <p:graphicFrame>
        <p:nvGraphicFramePr>
          <p:cNvPr id="423" name="Google Shape;423;p74"/>
          <p:cNvGraphicFramePr/>
          <p:nvPr/>
        </p:nvGraphicFramePr>
        <p:xfrm>
          <a:off x="957580" y="313737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=1 (V</a:t>
                      </a:r>
                      <a:r>
                        <a:rPr lang="en-GB" sz="1900" u="none" strike="noStrike" cap="none" baseline="-25000"/>
                        <a:t>1</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=2 (V</a:t>
                      </a:r>
                      <a:r>
                        <a:rPr lang="en-GB" sz="1900" u="none" strike="noStrike" cap="none" baseline="-25000"/>
                        <a:t>3</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solidFill>
                            <a:schemeClr val="dk1"/>
                          </a:solidFill>
                        </a:rPr>
                        <a:t>t =3(V</a:t>
                      </a:r>
                      <a:r>
                        <a:rPr lang="en-GB" sz="1900" u="none" strike="noStrike" cap="none" baseline="-25000">
                          <a:solidFill>
                            <a:schemeClr val="dk1"/>
                          </a:solidFill>
                        </a:rPr>
                        <a:t>2</a:t>
                      </a:r>
                      <a:r>
                        <a:rPr lang="en-GB"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0.02</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0.24</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424" name="Google Shape;424;p74"/>
          <p:cNvSpPr/>
          <p:nvPr/>
        </p:nvSpPr>
        <p:spPr>
          <a:xfrm>
            <a:off x="4474180" y="4154413"/>
            <a:ext cx="1087100" cy="1449397"/>
          </a:xfrm>
          <a:custGeom>
            <a:avLst/>
            <a:gdLst/>
            <a:ahLst/>
            <a:cxnLst/>
            <a:rect l="l" t="t" r="r" b="b"/>
            <a:pathLst>
              <a:path w="43484" h="43483" extrusionOk="0">
                <a:moveTo>
                  <a:pt x="43484" y="0"/>
                </a:moveTo>
                <a:cubicBezTo>
                  <a:pt x="37310" y="2080"/>
                  <a:pt x="13689" y="5234"/>
                  <a:pt x="6442" y="12481"/>
                </a:cubicBezTo>
                <a:cubicBezTo>
                  <a:pt x="-805" y="19728"/>
                  <a:pt x="1074" y="38316"/>
                  <a:pt x="0" y="43483"/>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4"/>
          <p:cNvSpPr txBox="1"/>
          <p:nvPr/>
        </p:nvSpPr>
        <p:spPr>
          <a:xfrm>
            <a:off x="1035605" y="5335280"/>
            <a:ext cx="7161000" cy="15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To calculate this cell, take previous time step alpha values and multiply each with transition probability of corresponding cells and add them up. (Σα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(i)*a</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ij</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Multiply this sum with observation probability 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to get (Σα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(i)*a</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ij</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at this cell.</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430" name="Google Shape;430;p75"/>
          <p:cNvSpPr txBox="1">
            <a:spLocks noGrp="1"/>
          </p:cNvSpPr>
          <p:nvPr>
            <p:ph type="title"/>
          </p:nvPr>
        </p:nvSpPr>
        <p:spPr>
          <a:xfrm>
            <a:off x="569510" y="1209952"/>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t>Alpha rule method to find Probability of an Observation Sequence</a:t>
            </a:r>
          </a:p>
          <a:p>
            <a:pPr marL="0" lvl="0" indent="0" algn="l" rtl="0">
              <a:lnSpc>
                <a:spcPct val="100000"/>
              </a:lnSpc>
              <a:spcBef>
                <a:spcPts val="0"/>
              </a:spcBef>
              <a:spcAft>
                <a:spcPts val="0"/>
              </a:spcAft>
              <a:buSzPts val="2800"/>
              <a:buNone/>
            </a:pPr>
            <a:endParaRPr lang="en-GB" dirty="0"/>
          </a:p>
        </p:txBody>
      </p:sp>
      <p:sp>
        <p:nvSpPr>
          <p:cNvPr id="431" name="Google Shape;431;p75"/>
          <p:cNvSpPr txBox="1">
            <a:spLocks noGrp="1"/>
          </p:cNvSpPr>
          <p:nvPr>
            <p:ph type="body" idx="1"/>
          </p:nvPr>
        </p:nvSpPr>
        <p:spPr>
          <a:xfrm>
            <a:off x="645795" y="2501900"/>
            <a:ext cx="10013950" cy="4555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a:t>To  Find </a:t>
            </a:r>
            <a:r>
              <a:rPr lang="en-GB" b="1"/>
              <a:t>P(O = {V</a:t>
            </a:r>
            <a:r>
              <a:rPr lang="en-GB" b="1" baseline="-25000"/>
              <a:t>1</a:t>
            </a:r>
            <a:r>
              <a:rPr lang="en-GB" b="1"/>
              <a:t>,V</a:t>
            </a:r>
            <a:r>
              <a:rPr lang="en-GB" b="1" baseline="-25000"/>
              <a:t>3</a:t>
            </a:r>
            <a:r>
              <a:rPr lang="en-GB" b="1"/>
              <a:t>,V</a:t>
            </a:r>
            <a:r>
              <a:rPr lang="en-GB" b="1" baseline="-25000"/>
              <a:t>2</a:t>
            </a:r>
            <a:r>
              <a:rPr lang="en-GB" b="1"/>
              <a:t>} | λ)</a:t>
            </a:r>
            <a:r>
              <a:rPr lang="en-GB"/>
              <a:t>, make alpha table, sum up last column </a:t>
            </a:r>
          </a:p>
          <a:p>
            <a:pPr marL="0" lvl="0" indent="0" algn="l" rtl="0">
              <a:lnSpc>
                <a:spcPct val="115000"/>
              </a:lnSpc>
              <a:spcBef>
                <a:spcPts val="1600"/>
              </a:spcBef>
              <a:spcAft>
                <a:spcPts val="0"/>
              </a:spcAft>
              <a:buSzPts val="1800"/>
              <a:buNone/>
            </a:pPr>
            <a:endParaRPr lang="en-GB"/>
          </a:p>
          <a:p>
            <a:pPr marL="0" lvl="0" indent="0" algn="l" rtl="0">
              <a:lnSpc>
                <a:spcPct val="115000"/>
              </a:lnSpc>
              <a:spcBef>
                <a:spcPts val="1600"/>
              </a:spcBef>
              <a:spcAft>
                <a:spcPts val="1600"/>
              </a:spcAft>
              <a:buSzPts val="1800"/>
              <a:buNone/>
            </a:pPr>
            <a:endParaRPr lang="en-GB"/>
          </a:p>
        </p:txBody>
      </p:sp>
      <p:graphicFrame>
        <p:nvGraphicFramePr>
          <p:cNvPr id="432" name="Google Shape;432;p75"/>
          <p:cNvGraphicFramePr/>
          <p:nvPr/>
        </p:nvGraphicFramePr>
        <p:xfrm>
          <a:off x="1210310" y="3317078"/>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=1 (V</a:t>
                      </a:r>
                      <a:r>
                        <a:rPr lang="en-GB" sz="1900" u="none" strike="noStrike" cap="none" baseline="-25000"/>
                        <a:t>1</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=2 (V</a:t>
                      </a:r>
                      <a:r>
                        <a:rPr lang="en-GB" sz="1900" u="none" strike="noStrike" cap="none" baseline="-25000"/>
                        <a:t>3</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solidFill>
                            <a:schemeClr val="dk1"/>
                          </a:solidFill>
                        </a:rPr>
                        <a:t>t =3(V</a:t>
                      </a:r>
                      <a:r>
                        <a:rPr lang="en-GB" sz="1900" u="none" strike="noStrike" cap="none" baseline="-25000">
                          <a:solidFill>
                            <a:schemeClr val="dk1"/>
                          </a:solidFill>
                        </a:rPr>
                        <a:t>2</a:t>
                      </a:r>
                      <a:r>
                        <a:rPr lang="en-GB"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0.02</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         </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0.24</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433" name="Google Shape;433;p75"/>
          <p:cNvSpPr txBox="1"/>
          <p:nvPr/>
        </p:nvSpPr>
        <p:spPr>
          <a:xfrm>
            <a:off x="1299785" y="5514985"/>
            <a:ext cx="6758700" cy="15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(Σα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(i)*a</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ij</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(0.02 * 0.4 + 0.24 *0.3)=0.08</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(V</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3</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0.5</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at this cell = (Σα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(i)*a</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ij</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0.04</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34" name="Google Shape;434;p75"/>
          <p:cNvSpPr txBox="1"/>
          <p:nvPr/>
        </p:nvSpPr>
        <p:spPr>
          <a:xfrm>
            <a:off x="4163235" y="4245885"/>
            <a:ext cx="231600" cy="2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35" name="Google Shape;435;p75"/>
          <p:cNvCxnSpPr/>
          <p:nvPr/>
        </p:nvCxnSpPr>
        <p:spPr>
          <a:xfrm>
            <a:off x="4133060" y="4293885"/>
            <a:ext cx="1218000" cy="0"/>
          </a:xfrm>
          <a:prstGeom prst="straightConnector1">
            <a:avLst/>
          </a:prstGeom>
          <a:noFill/>
          <a:ln w="9525" cap="flat" cmpd="sng">
            <a:solidFill>
              <a:schemeClr val="dk2"/>
            </a:solidFill>
            <a:prstDash val="solid"/>
            <a:round/>
            <a:headEnd type="none" w="sm" len="sm"/>
            <a:tailEnd type="triangle" w="med" len="med"/>
          </a:ln>
        </p:spPr>
      </p:cxnSp>
      <p:cxnSp>
        <p:nvCxnSpPr>
          <p:cNvPr id="436" name="Google Shape;436;p75"/>
          <p:cNvCxnSpPr/>
          <p:nvPr/>
        </p:nvCxnSpPr>
        <p:spPr>
          <a:xfrm rot="10800000" flipH="1">
            <a:off x="4213585" y="4460718"/>
            <a:ext cx="1097100" cy="437100"/>
          </a:xfrm>
          <a:prstGeom prst="straightConnector1">
            <a:avLst/>
          </a:prstGeom>
          <a:noFill/>
          <a:ln w="9525" cap="flat" cmpd="sng">
            <a:solidFill>
              <a:schemeClr val="dk2"/>
            </a:solidFill>
            <a:prstDash val="solid"/>
            <a:round/>
            <a:headEnd type="none" w="sm" len="sm"/>
            <a:tailEnd type="triangle" w="med" len="med"/>
          </a:ln>
        </p:spPr>
      </p:cxnSp>
      <p:sp>
        <p:nvSpPr>
          <p:cNvPr id="437" name="Google Shape;437;p75"/>
          <p:cNvSpPr txBox="1"/>
          <p:nvPr/>
        </p:nvSpPr>
        <p:spPr>
          <a:xfrm>
            <a:off x="4256035" y="3821552"/>
            <a:ext cx="1012200" cy="3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a</a:t>
            </a:r>
            <a:r>
              <a:rPr lang="en-GB" sz="1400" b="0" i="0" u="none" strike="noStrike" cap="none" baseline="-25000">
                <a:solidFill>
                  <a:srgbClr val="000000"/>
                </a:solidFill>
                <a:latin typeface="Arial" panose="020B0604020202020204"/>
                <a:ea typeface="Arial" panose="020B0604020202020204"/>
                <a:cs typeface="Arial" panose="020B0604020202020204"/>
                <a:sym typeface="Arial" panose="020B0604020202020204"/>
              </a:rPr>
              <a:t>11 </a:t>
            </a: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0.4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75"/>
          <p:cNvSpPr txBox="1"/>
          <p:nvPr/>
        </p:nvSpPr>
        <p:spPr>
          <a:xfrm>
            <a:off x="4540160" y="4751652"/>
            <a:ext cx="911400" cy="3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a</a:t>
            </a:r>
            <a:r>
              <a:rPr lang="en-GB" sz="1400" b="0" i="0" u="none" strike="noStrike" cap="none" baseline="-25000">
                <a:solidFill>
                  <a:srgbClr val="000000"/>
                </a:solidFill>
                <a:latin typeface="Arial" panose="020B0604020202020204"/>
                <a:ea typeface="Arial" panose="020B0604020202020204"/>
                <a:cs typeface="Arial" panose="020B0604020202020204"/>
                <a:sym typeface="Arial" panose="020B0604020202020204"/>
              </a:rPr>
              <a:t>21</a:t>
            </a: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 0.3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9" name="Google Shape;439;p75"/>
          <p:cNvSpPr/>
          <p:nvPr/>
        </p:nvSpPr>
        <p:spPr>
          <a:xfrm>
            <a:off x="5351060" y="4360985"/>
            <a:ext cx="1087100" cy="1449397"/>
          </a:xfrm>
          <a:custGeom>
            <a:avLst/>
            <a:gdLst/>
            <a:ahLst/>
            <a:cxnLst/>
            <a:rect l="l" t="t" r="r" b="b"/>
            <a:pathLst>
              <a:path w="43484" h="43483" extrusionOk="0">
                <a:moveTo>
                  <a:pt x="43484" y="0"/>
                </a:moveTo>
                <a:cubicBezTo>
                  <a:pt x="37310" y="2080"/>
                  <a:pt x="13689" y="5234"/>
                  <a:pt x="6442" y="12481"/>
                </a:cubicBezTo>
                <a:cubicBezTo>
                  <a:pt x="-805" y="19728"/>
                  <a:pt x="1074" y="38316"/>
                  <a:pt x="0" y="43483"/>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Hidden Markov Model</a:t>
            </a:r>
          </a:p>
        </p:txBody>
      </p:sp>
      <p:sp>
        <p:nvSpPr>
          <p:cNvPr id="3" name="Text Box 2"/>
          <p:cNvSpPr txBox="1"/>
          <p:nvPr/>
        </p:nvSpPr>
        <p:spPr>
          <a:xfrm>
            <a:off x="-8255" y="1209675"/>
            <a:ext cx="9595319" cy="3416320"/>
          </a:xfrm>
          <a:prstGeom prst="rect">
            <a:avLst/>
          </a:prstGeom>
          <a:noFill/>
        </p:spPr>
        <p:txBody>
          <a:bodyPr wrap="none" rtlCol="0">
            <a:spAutoFit/>
          </a:bodyPr>
          <a:lstStyle/>
          <a:p>
            <a:pPr marL="285750" indent="-285750" algn="l">
              <a:buFont typeface="Arial" panose="020B0604020202020204" pitchFamily="34" charset="0"/>
              <a:buChar char="•"/>
            </a:pPr>
            <a:r>
              <a:rPr lang="en-US" sz="2400" dirty="0">
                <a:sym typeface="+mn-ea"/>
              </a:rPr>
              <a:t>Until now we assumed that the instances that constitute a sample are </a:t>
            </a:r>
            <a:r>
              <a:rPr lang="en-US" sz="2400" b="1" dirty="0">
                <a:sym typeface="+mn-ea"/>
              </a:rPr>
              <a:t>IID</a:t>
            </a:r>
            <a:endParaRPr lang="en-US" sz="2400" b="1" dirty="0">
              <a:solidFill>
                <a:schemeClr val="tx1"/>
              </a:solidFill>
            </a:endParaRPr>
          </a:p>
          <a:p>
            <a:pPr marL="285750" indent="-285750" algn="l">
              <a:buFont typeface="Arial" panose="020B0604020202020204" pitchFamily="34" charset="0"/>
              <a:buChar char="•"/>
            </a:pPr>
            <a:endParaRPr lang="en-US" sz="2400" dirty="0"/>
          </a:p>
          <a:p>
            <a:pPr indent="0" algn="l">
              <a:buFont typeface="Arial" panose="020B0604020202020204" pitchFamily="34" charset="0"/>
              <a:buNone/>
            </a:pPr>
            <a:r>
              <a:rPr lang="en-US" sz="2400" dirty="0"/>
              <a:t>		Likelihood(sample)=</a:t>
            </a:r>
            <a:r>
              <a:rPr lang="en-US" sz="2400" dirty="0">
                <a:latin typeface="Times New Roman" panose="02020603050405020304" charset="0"/>
                <a:cs typeface="Times New Roman" panose="02020603050405020304" charset="0"/>
              </a:rPr>
              <a:t>Π Likelihood(instance)</a:t>
            </a:r>
          </a:p>
          <a:p>
            <a:pPr indent="0" algn="l">
              <a:buFont typeface="Arial" panose="020B0604020202020204" pitchFamily="34" charset="0"/>
              <a:buNone/>
            </a:pPr>
            <a:endParaRPr lang="en-US" sz="2400" dirty="0">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400" dirty="0">
                <a:latin typeface="Times New Roman" panose="02020603050405020304" charset="0"/>
                <a:cs typeface="Times New Roman" panose="02020603050405020304" charset="0"/>
              </a:rPr>
              <a:t>But consider the following samples</a:t>
            </a:r>
          </a:p>
          <a:p>
            <a:pPr marL="914400" lvl="1" indent="-457200" algn="l">
              <a:buFont typeface="Arial" panose="020B0604020202020204" pitchFamily="34" charset="0"/>
              <a:buAutoNum type="arabicPeriod"/>
            </a:pPr>
            <a:r>
              <a:rPr lang="en-US" sz="2400" dirty="0">
                <a:latin typeface="Times New Roman" panose="02020603050405020304" charset="0"/>
                <a:cs typeface="Times New Roman" panose="02020603050405020304" charset="0"/>
              </a:rPr>
              <a:t>Dependence of letter in a word</a:t>
            </a:r>
          </a:p>
          <a:p>
            <a:pPr marL="914400" lvl="1" indent="-457200" algn="l">
              <a:buFont typeface="Arial" panose="020B0604020202020204" pitchFamily="34" charset="0"/>
              <a:buAutoNum type="arabicPeriod"/>
            </a:pPr>
            <a:r>
              <a:rPr lang="en-US" sz="2400" dirty="0">
                <a:latin typeface="Times New Roman" panose="02020603050405020304" charset="0"/>
                <a:cs typeface="Times New Roman" panose="02020603050405020304" charset="0"/>
              </a:rPr>
              <a:t>Dependence of base pairs in DNA sequence</a:t>
            </a:r>
          </a:p>
          <a:p>
            <a:pPr marL="914400" lvl="1" indent="-457200" algn="l">
              <a:buFont typeface="Arial" panose="020B0604020202020204" pitchFamily="34" charset="0"/>
              <a:buAutoNum type="arabicPeriod"/>
            </a:pPr>
            <a:r>
              <a:rPr lang="en-US" sz="2400" dirty="0">
                <a:latin typeface="Times New Roman" panose="02020603050405020304" charset="0"/>
                <a:cs typeface="Times New Roman" panose="02020603050405020304" charset="0"/>
              </a:rPr>
              <a:t>Dependence of successive phonemes in a speech</a:t>
            </a:r>
          </a:p>
          <a:p>
            <a:pPr marL="342900" lvl="0" indent="-342900" algn="l">
              <a:buFont typeface="Arial" panose="020B0604020202020204" pitchFamily="34" charset="0"/>
              <a:buChar char="•"/>
            </a:pPr>
            <a:r>
              <a:rPr lang="en-US" sz="2400" dirty="0">
                <a:latin typeface="Times New Roman" panose="02020603050405020304" charset="0"/>
                <a:cs typeface="Times New Roman" panose="02020603050405020304" charset="0"/>
              </a:rPr>
              <a:t>With HMM, we determine the internal state  by making observations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430" name="Google Shape;430;p75"/>
          <p:cNvSpPr txBox="1">
            <a:spLocks noGrp="1"/>
          </p:cNvSpPr>
          <p:nvPr>
            <p:ph type="title"/>
          </p:nvPr>
        </p:nvSpPr>
        <p:spPr>
          <a:xfrm>
            <a:off x="311700" y="10759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t>Alpha rule method to find Probability of an Observation Sequence</a:t>
            </a:r>
          </a:p>
          <a:p>
            <a:pPr marL="0" lvl="0" indent="0" algn="l" rtl="0">
              <a:lnSpc>
                <a:spcPct val="100000"/>
              </a:lnSpc>
              <a:spcBef>
                <a:spcPts val="0"/>
              </a:spcBef>
              <a:spcAft>
                <a:spcPts val="0"/>
              </a:spcAft>
              <a:buSzPts val="2800"/>
              <a:buNone/>
            </a:pPr>
            <a:endParaRPr lang="en-GB" dirty="0"/>
          </a:p>
        </p:txBody>
      </p:sp>
      <p:sp>
        <p:nvSpPr>
          <p:cNvPr id="431" name="Google Shape;431;p75"/>
          <p:cNvSpPr txBox="1">
            <a:spLocks noGrp="1"/>
          </p:cNvSpPr>
          <p:nvPr>
            <p:ph type="body" idx="1"/>
          </p:nvPr>
        </p:nvSpPr>
        <p:spPr>
          <a:xfrm>
            <a:off x="387985" y="2367915"/>
            <a:ext cx="11021060" cy="4555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a:t>To  Find </a:t>
            </a:r>
            <a:r>
              <a:rPr lang="en-GB" b="1"/>
              <a:t>P(O = {V</a:t>
            </a:r>
            <a:r>
              <a:rPr lang="en-GB" b="1" baseline="-25000"/>
              <a:t>1</a:t>
            </a:r>
            <a:r>
              <a:rPr lang="en-GB" b="1"/>
              <a:t>,V</a:t>
            </a:r>
            <a:r>
              <a:rPr lang="en-GB" b="1" baseline="-25000"/>
              <a:t>3</a:t>
            </a:r>
            <a:r>
              <a:rPr lang="en-GB" b="1"/>
              <a:t>,V</a:t>
            </a:r>
            <a:r>
              <a:rPr lang="en-GB" b="1" baseline="-25000"/>
              <a:t>2</a:t>
            </a:r>
            <a:r>
              <a:rPr lang="en-GB" b="1"/>
              <a:t>} | λ)</a:t>
            </a:r>
            <a:r>
              <a:rPr lang="en-GB"/>
              <a:t>, make alpha table, sum up last column </a:t>
            </a:r>
          </a:p>
          <a:p>
            <a:pPr marL="0" lvl="0" indent="0" algn="l" rtl="0">
              <a:lnSpc>
                <a:spcPct val="115000"/>
              </a:lnSpc>
              <a:spcBef>
                <a:spcPts val="1600"/>
              </a:spcBef>
              <a:spcAft>
                <a:spcPts val="0"/>
              </a:spcAft>
              <a:buSzPts val="1800"/>
              <a:buNone/>
            </a:pPr>
            <a:endParaRPr lang="en-GB"/>
          </a:p>
          <a:p>
            <a:pPr marL="0" lvl="0" indent="0" algn="l" rtl="0">
              <a:lnSpc>
                <a:spcPct val="115000"/>
              </a:lnSpc>
              <a:spcBef>
                <a:spcPts val="1600"/>
              </a:spcBef>
              <a:spcAft>
                <a:spcPts val="1600"/>
              </a:spcAft>
              <a:buSzPts val="1800"/>
              <a:buNone/>
            </a:pPr>
            <a:endParaRPr lang="en-GB"/>
          </a:p>
        </p:txBody>
      </p:sp>
      <p:graphicFrame>
        <p:nvGraphicFramePr>
          <p:cNvPr id="432" name="Google Shape;432;p75"/>
          <p:cNvGraphicFramePr/>
          <p:nvPr/>
        </p:nvGraphicFramePr>
        <p:xfrm>
          <a:off x="952500" y="31830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=1 (V</a:t>
                      </a:r>
                      <a:r>
                        <a:rPr lang="en-GB" sz="1900" u="none" strike="noStrike" cap="none" baseline="-25000"/>
                        <a:t>1</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=2 (V</a:t>
                      </a:r>
                      <a:r>
                        <a:rPr lang="en-GB" sz="1900" u="none" strike="noStrike" cap="none" baseline="-25000"/>
                        <a:t>3</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solidFill>
                            <a:schemeClr val="dk1"/>
                          </a:solidFill>
                        </a:rPr>
                        <a:t>t =3(V</a:t>
                      </a:r>
                      <a:r>
                        <a:rPr lang="en-GB" sz="1900" u="none" strike="noStrike" cap="none" baseline="-25000">
                          <a:solidFill>
                            <a:schemeClr val="dk1"/>
                          </a:solidFill>
                        </a:rPr>
                        <a:t>2</a:t>
                      </a:r>
                      <a:r>
                        <a:rPr lang="en-GB"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0.02</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         </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0.24</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433" name="Google Shape;433;p75"/>
          <p:cNvSpPr txBox="1"/>
          <p:nvPr/>
        </p:nvSpPr>
        <p:spPr>
          <a:xfrm>
            <a:off x="1041975" y="5381000"/>
            <a:ext cx="6758700" cy="15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(Σα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(i)*a</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ij</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(0.02 * 0.4 + 0.24 *0.3)=0.08</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(V</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3</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0.5</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at this cell = (Σα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(i)*a</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ij</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0.04</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34" name="Google Shape;434;p75"/>
          <p:cNvSpPr txBox="1"/>
          <p:nvPr/>
        </p:nvSpPr>
        <p:spPr>
          <a:xfrm>
            <a:off x="3905425" y="4111900"/>
            <a:ext cx="231600" cy="2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35" name="Google Shape;435;p75"/>
          <p:cNvCxnSpPr/>
          <p:nvPr/>
        </p:nvCxnSpPr>
        <p:spPr>
          <a:xfrm>
            <a:off x="3875250" y="4159900"/>
            <a:ext cx="1218000" cy="0"/>
          </a:xfrm>
          <a:prstGeom prst="straightConnector1">
            <a:avLst/>
          </a:prstGeom>
          <a:noFill/>
          <a:ln w="9525" cap="flat" cmpd="sng">
            <a:solidFill>
              <a:schemeClr val="dk2"/>
            </a:solidFill>
            <a:prstDash val="solid"/>
            <a:round/>
            <a:headEnd type="none" w="sm" len="sm"/>
            <a:tailEnd type="triangle" w="med" len="med"/>
          </a:ln>
        </p:spPr>
      </p:cxnSp>
      <p:cxnSp>
        <p:nvCxnSpPr>
          <p:cNvPr id="436" name="Google Shape;436;p75"/>
          <p:cNvCxnSpPr/>
          <p:nvPr/>
        </p:nvCxnSpPr>
        <p:spPr>
          <a:xfrm rot="10800000" flipH="1">
            <a:off x="3955775" y="4326733"/>
            <a:ext cx="1097100" cy="437100"/>
          </a:xfrm>
          <a:prstGeom prst="straightConnector1">
            <a:avLst/>
          </a:prstGeom>
          <a:noFill/>
          <a:ln w="9525" cap="flat" cmpd="sng">
            <a:solidFill>
              <a:schemeClr val="dk2"/>
            </a:solidFill>
            <a:prstDash val="solid"/>
            <a:round/>
            <a:headEnd type="none" w="sm" len="sm"/>
            <a:tailEnd type="triangle" w="med" len="med"/>
          </a:ln>
        </p:spPr>
      </p:cxnSp>
      <p:sp>
        <p:nvSpPr>
          <p:cNvPr id="437" name="Google Shape;437;p75"/>
          <p:cNvSpPr txBox="1"/>
          <p:nvPr/>
        </p:nvSpPr>
        <p:spPr>
          <a:xfrm>
            <a:off x="3998225" y="3687567"/>
            <a:ext cx="1012200" cy="3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a</a:t>
            </a:r>
            <a:r>
              <a:rPr lang="en-GB" sz="1400" b="0" i="0" u="none" strike="noStrike" cap="none" baseline="-25000">
                <a:solidFill>
                  <a:srgbClr val="000000"/>
                </a:solidFill>
                <a:latin typeface="Arial" panose="020B0604020202020204"/>
                <a:ea typeface="Arial" panose="020B0604020202020204"/>
                <a:cs typeface="Arial" panose="020B0604020202020204"/>
                <a:sym typeface="Arial" panose="020B0604020202020204"/>
              </a:rPr>
              <a:t>11 </a:t>
            </a: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0.4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75"/>
          <p:cNvSpPr txBox="1"/>
          <p:nvPr/>
        </p:nvSpPr>
        <p:spPr>
          <a:xfrm>
            <a:off x="4282350" y="4617667"/>
            <a:ext cx="911400" cy="3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a</a:t>
            </a:r>
            <a:r>
              <a:rPr lang="en-GB" sz="1400" b="0" i="0" u="none" strike="noStrike" cap="none" baseline="-25000">
                <a:solidFill>
                  <a:srgbClr val="000000"/>
                </a:solidFill>
                <a:latin typeface="Arial" panose="020B0604020202020204"/>
                <a:ea typeface="Arial" panose="020B0604020202020204"/>
                <a:cs typeface="Arial" panose="020B0604020202020204"/>
                <a:sym typeface="Arial" panose="020B0604020202020204"/>
              </a:rPr>
              <a:t>21</a:t>
            </a: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 0.3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9" name="Google Shape;439;p75"/>
          <p:cNvSpPr/>
          <p:nvPr/>
        </p:nvSpPr>
        <p:spPr>
          <a:xfrm>
            <a:off x="5093250" y="4227000"/>
            <a:ext cx="1087100" cy="1449397"/>
          </a:xfrm>
          <a:custGeom>
            <a:avLst/>
            <a:gdLst/>
            <a:ahLst/>
            <a:cxnLst/>
            <a:rect l="l" t="t" r="r" b="b"/>
            <a:pathLst>
              <a:path w="43484" h="43483" extrusionOk="0">
                <a:moveTo>
                  <a:pt x="43484" y="0"/>
                </a:moveTo>
                <a:cubicBezTo>
                  <a:pt x="37310" y="2080"/>
                  <a:pt x="13689" y="5234"/>
                  <a:pt x="6442" y="12481"/>
                </a:cubicBezTo>
                <a:cubicBezTo>
                  <a:pt x="-805" y="19728"/>
                  <a:pt x="1074" y="38316"/>
                  <a:pt x="0" y="43483"/>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430" name="Google Shape;430;p75"/>
          <p:cNvSpPr txBox="1">
            <a:spLocks noGrp="1"/>
          </p:cNvSpPr>
          <p:nvPr>
            <p:ph type="title"/>
          </p:nvPr>
        </p:nvSpPr>
        <p:spPr>
          <a:xfrm>
            <a:off x="392980" y="1174392"/>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t>Alpha rule method to find Probability of an Observation Sequence</a:t>
            </a:r>
          </a:p>
          <a:p>
            <a:pPr marL="0" lvl="0" indent="0" algn="l" rtl="0">
              <a:lnSpc>
                <a:spcPct val="100000"/>
              </a:lnSpc>
              <a:spcBef>
                <a:spcPts val="0"/>
              </a:spcBef>
              <a:spcAft>
                <a:spcPts val="0"/>
              </a:spcAft>
              <a:buSzPts val="2800"/>
              <a:buNone/>
            </a:pPr>
            <a:endParaRPr lang="en-GB" dirty="0"/>
          </a:p>
        </p:txBody>
      </p:sp>
      <p:sp>
        <p:nvSpPr>
          <p:cNvPr id="431" name="Google Shape;431;p75"/>
          <p:cNvSpPr txBox="1">
            <a:spLocks noGrp="1"/>
          </p:cNvSpPr>
          <p:nvPr>
            <p:ph type="body" idx="1"/>
          </p:nvPr>
        </p:nvSpPr>
        <p:spPr>
          <a:xfrm>
            <a:off x="469265" y="2466340"/>
            <a:ext cx="10191115" cy="4555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a:t>To  Find </a:t>
            </a:r>
            <a:r>
              <a:rPr lang="en-GB" b="1"/>
              <a:t>P(O = {V</a:t>
            </a:r>
            <a:r>
              <a:rPr lang="en-GB" b="1" baseline="-25000"/>
              <a:t>1</a:t>
            </a:r>
            <a:r>
              <a:rPr lang="en-GB" b="1"/>
              <a:t>,V</a:t>
            </a:r>
            <a:r>
              <a:rPr lang="en-GB" b="1" baseline="-25000"/>
              <a:t>3</a:t>
            </a:r>
            <a:r>
              <a:rPr lang="en-GB" b="1"/>
              <a:t>,V</a:t>
            </a:r>
            <a:r>
              <a:rPr lang="en-GB" b="1" baseline="-25000"/>
              <a:t>2</a:t>
            </a:r>
            <a:r>
              <a:rPr lang="en-GB" b="1"/>
              <a:t>} | λ)</a:t>
            </a:r>
            <a:r>
              <a:rPr lang="en-GB"/>
              <a:t>, make alpha table, sum up last column </a:t>
            </a:r>
          </a:p>
          <a:p>
            <a:pPr marL="0" lvl="0" indent="0" algn="l" rtl="0">
              <a:lnSpc>
                <a:spcPct val="115000"/>
              </a:lnSpc>
              <a:spcBef>
                <a:spcPts val="1600"/>
              </a:spcBef>
              <a:spcAft>
                <a:spcPts val="0"/>
              </a:spcAft>
              <a:buSzPts val="1800"/>
              <a:buNone/>
            </a:pPr>
            <a:endParaRPr lang="en-GB"/>
          </a:p>
          <a:p>
            <a:pPr marL="0" lvl="0" indent="0" algn="l" rtl="0">
              <a:lnSpc>
                <a:spcPct val="115000"/>
              </a:lnSpc>
              <a:spcBef>
                <a:spcPts val="1600"/>
              </a:spcBef>
              <a:spcAft>
                <a:spcPts val="1600"/>
              </a:spcAft>
              <a:buSzPts val="1800"/>
              <a:buNone/>
            </a:pPr>
            <a:endParaRPr lang="en-GB"/>
          </a:p>
        </p:txBody>
      </p:sp>
      <p:graphicFrame>
        <p:nvGraphicFramePr>
          <p:cNvPr id="432" name="Google Shape;432;p75"/>
          <p:cNvGraphicFramePr/>
          <p:nvPr/>
        </p:nvGraphicFramePr>
        <p:xfrm>
          <a:off x="1033780" y="3281518"/>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=1 (V</a:t>
                      </a:r>
                      <a:r>
                        <a:rPr lang="en-GB" sz="1900" u="none" strike="noStrike" cap="none" baseline="-25000"/>
                        <a:t>1</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=2 (V</a:t>
                      </a:r>
                      <a:r>
                        <a:rPr lang="en-GB" sz="1900" u="none" strike="noStrike" cap="none" baseline="-25000"/>
                        <a:t>3</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solidFill>
                            <a:schemeClr val="dk1"/>
                          </a:solidFill>
                        </a:rPr>
                        <a:t>t =3(V</a:t>
                      </a:r>
                      <a:r>
                        <a:rPr lang="en-GB" sz="1900" u="none" strike="noStrike" cap="none" baseline="-25000">
                          <a:solidFill>
                            <a:schemeClr val="dk1"/>
                          </a:solidFill>
                        </a:rPr>
                        <a:t>2</a:t>
                      </a:r>
                      <a:r>
                        <a:rPr lang="en-GB"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0.02</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         </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0.24</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433" name="Google Shape;433;p75"/>
          <p:cNvSpPr txBox="1"/>
          <p:nvPr/>
        </p:nvSpPr>
        <p:spPr>
          <a:xfrm>
            <a:off x="1123255" y="5479425"/>
            <a:ext cx="6758700" cy="15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(Σα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(i)*a</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ij</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(0.02 * 0.4 + 0.24 *0.3)=0.08</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(V</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3</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0.5</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at this cell = (Σα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(i)*a</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ij</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0.04</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34" name="Google Shape;434;p75"/>
          <p:cNvSpPr txBox="1"/>
          <p:nvPr/>
        </p:nvSpPr>
        <p:spPr>
          <a:xfrm>
            <a:off x="3986705" y="4210325"/>
            <a:ext cx="231600" cy="2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35" name="Google Shape;435;p75"/>
          <p:cNvCxnSpPr/>
          <p:nvPr/>
        </p:nvCxnSpPr>
        <p:spPr>
          <a:xfrm>
            <a:off x="3956530" y="4258325"/>
            <a:ext cx="1218000" cy="0"/>
          </a:xfrm>
          <a:prstGeom prst="straightConnector1">
            <a:avLst/>
          </a:prstGeom>
          <a:noFill/>
          <a:ln w="9525" cap="flat" cmpd="sng">
            <a:solidFill>
              <a:schemeClr val="dk2"/>
            </a:solidFill>
            <a:prstDash val="solid"/>
            <a:round/>
            <a:headEnd type="none" w="sm" len="sm"/>
            <a:tailEnd type="triangle" w="med" len="med"/>
          </a:ln>
        </p:spPr>
      </p:cxnSp>
      <p:cxnSp>
        <p:nvCxnSpPr>
          <p:cNvPr id="436" name="Google Shape;436;p75"/>
          <p:cNvCxnSpPr/>
          <p:nvPr/>
        </p:nvCxnSpPr>
        <p:spPr>
          <a:xfrm rot="10800000" flipH="1">
            <a:off x="4037055" y="4425158"/>
            <a:ext cx="1097100" cy="437100"/>
          </a:xfrm>
          <a:prstGeom prst="straightConnector1">
            <a:avLst/>
          </a:prstGeom>
          <a:noFill/>
          <a:ln w="9525" cap="flat" cmpd="sng">
            <a:solidFill>
              <a:schemeClr val="dk2"/>
            </a:solidFill>
            <a:prstDash val="solid"/>
            <a:round/>
            <a:headEnd type="none" w="sm" len="sm"/>
            <a:tailEnd type="triangle" w="med" len="med"/>
          </a:ln>
        </p:spPr>
      </p:cxnSp>
      <p:sp>
        <p:nvSpPr>
          <p:cNvPr id="437" name="Google Shape;437;p75"/>
          <p:cNvSpPr txBox="1"/>
          <p:nvPr/>
        </p:nvSpPr>
        <p:spPr>
          <a:xfrm>
            <a:off x="4079505" y="3785992"/>
            <a:ext cx="1012200" cy="3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a</a:t>
            </a:r>
            <a:r>
              <a:rPr lang="en-GB" sz="1400" b="0" i="0" u="none" strike="noStrike" cap="none" baseline="-25000">
                <a:solidFill>
                  <a:srgbClr val="000000"/>
                </a:solidFill>
                <a:latin typeface="Arial" panose="020B0604020202020204"/>
                <a:ea typeface="Arial" panose="020B0604020202020204"/>
                <a:cs typeface="Arial" panose="020B0604020202020204"/>
                <a:sym typeface="Arial" panose="020B0604020202020204"/>
              </a:rPr>
              <a:t>11 </a:t>
            </a: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0.4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75"/>
          <p:cNvSpPr txBox="1"/>
          <p:nvPr/>
        </p:nvSpPr>
        <p:spPr>
          <a:xfrm>
            <a:off x="4363630" y="4716092"/>
            <a:ext cx="911400" cy="3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a</a:t>
            </a:r>
            <a:r>
              <a:rPr lang="en-GB" sz="1400" b="0" i="0" u="none" strike="noStrike" cap="none" baseline="-25000">
                <a:solidFill>
                  <a:srgbClr val="000000"/>
                </a:solidFill>
                <a:latin typeface="Arial" panose="020B0604020202020204"/>
                <a:ea typeface="Arial" panose="020B0604020202020204"/>
                <a:cs typeface="Arial" panose="020B0604020202020204"/>
                <a:sym typeface="Arial" panose="020B0604020202020204"/>
              </a:rPr>
              <a:t>21</a:t>
            </a: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 0.3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9" name="Google Shape;439;p75"/>
          <p:cNvSpPr/>
          <p:nvPr/>
        </p:nvSpPr>
        <p:spPr>
          <a:xfrm>
            <a:off x="5174530" y="4325425"/>
            <a:ext cx="1087100" cy="1449397"/>
          </a:xfrm>
          <a:custGeom>
            <a:avLst/>
            <a:gdLst/>
            <a:ahLst/>
            <a:cxnLst/>
            <a:rect l="l" t="t" r="r" b="b"/>
            <a:pathLst>
              <a:path w="43484" h="43483" extrusionOk="0">
                <a:moveTo>
                  <a:pt x="43484" y="0"/>
                </a:moveTo>
                <a:cubicBezTo>
                  <a:pt x="37310" y="2080"/>
                  <a:pt x="13689" y="5234"/>
                  <a:pt x="6442" y="12481"/>
                </a:cubicBezTo>
                <a:cubicBezTo>
                  <a:pt x="-805" y="19728"/>
                  <a:pt x="1074" y="38316"/>
                  <a:pt x="0" y="43483"/>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469" name="Google Shape;469;p78"/>
          <p:cNvSpPr txBox="1">
            <a:spLocks noGrp="1"/>
          </p:cNvSpPr>
          <p:nvPr>
            <p:ph type="title"/>
          </p:nvPr>
        </p:nvSpPr>
        <p:spPr>
          <a:xfrm>
            <a:off x="311700" y="11267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t>Alpha rule method to find Probability of an Observation Sequence</a:t>
            </a:r>
          </a:p>
          <a:p>
            <a:pPr marL="0" lvl="0" indent="0" algn="l" rtl="0">
              <a:lnSpc>
                <a:spcPct val="100000"/>
              </a:lnSpc>
              <a:spcBef>
                <a:spcPts val="0"/>
              </a:spcBef>
              <a:spcAft>
                <a:spcPts val="0"/>
              </a:spcAft>
              <a:buSzPts val="2800"/>
              <a:buNone/>
            </a:pPr>
            <a:endParaRPr lang="en-GB" dirty="0"/>
          </a:p>
        </p:txBody>
      </p:sp>
      <p:sp>
        <p:nvSpPr>
          <p:cNvPr id="470" name="Google Shape;470;p78"/>
          <p:cNvSpPr txBox="1">
            <a:spLocks noGrp="1"/>
          </p:cNvSpPr>
          <p:nvPr>
            <p:ph type="body" idx="1"/>
          </p:nvPr>
        </p:nvSpPr>
        <p:spPr>
          <a:xfrm>
            <a:off x="387985" y="2418715"/>
            <a:ext cx="10040620" cy="4555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a:t>To  Find </a:t>
            </a:r>
            <a:r>
              <a:rPr lang="en-GB" b="1"/>
              <a:t>P(O = {V</a:t>
            </a:r>
            <a:r>
              <a:rPr lang="en-GB" b="1" baseline="-25000"/>
              <a:t>1</a:t>
            </a:r>
            <a:r>
              <a:rPr lang="en-GB" b="1"/>
              <a:t>,V</a:t>
            </a:r>
            <a:r>
              <a:rPr lang="en-GB" b="1" baseline="-25000"/>
              <a:t>3</a:t>
            </a:r>
            <a:r>
              <a:rPr lang="en-GB" b="1"/>
              <a:t>,V</a:t>
            </a:r>
            <a:r>
              <a:rPr lang="en-GB" b="1" baseline="-25000"/>
              <a:t>2</a:t>
            </a:r>
            <a:r>
              <a:rPr lang="en-GB" b="1"/>
              <a:t>} | λ)</a:t>
            </a:r>
            <a:r>
              <a:rPr lang="en-GB"/>
              <a:t>, make alpha table, sum up last column </a:t>
            </a:r>
          </a:p>
          <a:p>
            <a:pPr marL="0" lvl="0" indent="0" algn="l" rtl="0">
              <a:lnSpc>
                <a:spcPct val="115000"/>
              </a:lnSpc>
              <a:spcBef>
                <a:spcPts val="1600"/>
              </a:spcBef>
              <a:spcAft>
                <a:spcPts val="0"/>
              </a:spcAft>
              <a:buSzPts val="1800"/>
              <a:buNone/>
            </a:pPr>
            <a:endParaRPr lang="en-GB"/>
          </a:p>
          <a:p>
            <a:pPr marL="0" lvl="0" indent="0" algn="l" rtl="0">
              <a:lnSpc>
                <a:spcPct val="115000"/>
              </a:lnSpc>
              <a:spcBef>
                <a:spcPts val="1600"/>
              </a:spcBef>
              <a:spcAft>
                <a:spcPts val="1600"/>
              </a:spcAft>
              <a:buSzPts val="1800"/>
              <a:buNone/>
            </a:pPr>
            <a:endParaRPr lang="en-GB"/>
          </a:p>
        </p:txBody>
      </p:sp>
      <p:graphicFrame>
        <p:nvGraphicFramePr>
          <p:cNvPr id="471" name="Google Shape;471;p78"/>
          <p:cNvGraphicFramePr/>
          <p:nvPr/>
        </p:nvGraphicFramePr>
        <p:xfrm>
          <a:off x="952500" y="32338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=1 (V</a:t>
                      </a:r>
                      <a:r>
                        <a:rPr lang="en-GB" sz="1900" u="none" strike="noStrike" cap="none" baseline="-25000"/>
                        <a:t>1</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=2 (V</a:t>
                      </a:r>
                      <a:r>
                        <a:rPr lang="en-GB" sz="1900" u="none" strike="noStrike" cap="none" baseline="-25000"/>
                        <a:t>3</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solidFill>
                            <a:schemeClr val="dk1"/>
                          </a:solidFill>
                        </a:rPr>
                        <a:t>t =3(V</a:t>
                      </a:r>
                      <a:r>
                        <a:rPr lang="en-GB" sz="1900" u="none" strike="noStrike" cap="none" baseline="-25000">
                          <a:solidFill>
                            <a:schemeClr val="dk1"/>
                          </a:solidFill>
                        </a:rPr>
                        <a:t>2</a:t>
                      </a:r>
                      <a:r>
                        <a:rPr lang="en-GB"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0.02</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         </a:t>
                      </a:r>
                      <a:r>
                        <a:rPr lang="en-GB" sz="1900" u="none" strike="noStrike" cap="none">
                          <a:solidFill>
                            <a:schemeClr val="dk1"/>
                          </a:solidFill>
                        </a:rPr>
                        <a:t>0.04</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0.24</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         0.036</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472" name="Google Shape;472;p78"/>
          <p:cNvSpPr txBox="1"/>
          <p:nvPr/>
        </p:nvSpPr>
        <p:spPr>
          <a:xfrm>
            <a:off x="952500" y="5627725"/>
            <a:ext cx="8038500" cy="15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(Σα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(i)*a</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ij</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(0.04 * 0.4 + 0.036 *0.3) = 0.0268</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(V</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2</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0.4</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at this cell = (Σα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(i)*a</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ij</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0.01072</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73" name="Google Shape;473;p78"/>
          <p:cNvSpPr txBox="1"/>
          <p:nvPr/>
        </p:nvSpPr>
        <p:spPr>
          <a:xfrm>
            <a:off x="3905425" y="4162700"/>
            <a:ext cx="231600" cy="2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4" name="Google Shape;474;p78"/>
          <p:cNvSpPr txBox="1"/>
          <p:nvPr/>
        </p:nvSpPr>
        <p:spPr>
          <a:xfrm>
            <a:off x="3998225" y="3738367"/>
            <a:ext cx="1012200" cy="3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5" name="Google Shape;475;p78"/>
          <p:cNvSpPr/>
          <p:nvPr/>
        </p:nvSpPr>
        <p:spPr>
          <a:xfrm>
            <a:off x="6713700" y="4287317"/>
            <a:ext cx="1087100" cy="1449397"/>
          </a:xfrm>
          <a:custGeom>
            <a:avLst/>
            <a:gdLst/>
            <a:ahLst/>
            <a:cxnLst/>
            <a:rect l="l" t="t" r="r" b="b"/>
            <a:pathLst>
              <a:path w="43484" h="43483" extrusionOk="0">
                <a:moveTo>
                  <a:pt x="43484" y="0"/>
                </a:moveTo>
                <a:cubicBezTo>
                  <a:pt x="37310" y="2080"/>
                  <a:pt x="13689" y="5234"/>
                  <a:pt x="6442" y="12481"/>
                </a:cubicBezTo>
                <a:cubicBezTo>
                  <a:pt x="-805" y="19728"/>
                  <a:pt x="1074" y="38316"/>
                  <a:pt x="0" y="43483"/>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6" name="Google Shape;476;p78"/>
          <p:cNvCxnSpPr/>
          <p:nvPr/>
        </p:nvCxnSpPr>
        <p:spPr>
          <a:xfrm>
            <a:off x="5999075" y="4270100"/>
            <a:ext cx="1218000" cy="0"/>
          </a:xfrm>
          <a:prstGeom prst="straightConnector1">
            <a:avLst/>
          </a:prstGeom>
          <a:noFill/>
          <a:ln w="9525" cap="flat" cmpd="sng">
            <a:solidFill>
              <a:schemeClr val="dk2"/>
            </a:solidFill>
            <a:prstDash val="solid"/>
            <a:round/>
            <a:headEnd type="none" w="sm" len="sm"/>
            <a:tailEnd type="triangle" w="med" len="med"/>
          </a:ln>
        </p:spPr>
      </p:cxnSp>
      <p:cxnSp>
        <p:nvCxnSpPr>
          <p:cNvPr id="477" name="Google Shape;477;p78"/>
          <p:cNvCxnSpPr/>
          <p:nvPr/>
        </p:nvCxnSpPr>
        <p:spPr>
          <a:xfrm rot="10800000" flipH="1">
            <a:off x="5807850" y="4377600"/>
            <a:ext cx="1097100" cy="437100"/>
          </a:xfrm>
          <a:prstGeom prst="straightConnector1">
            <a:avLst/>
          </a:prstGeom>
          <a:noFill/>
          <a:ln w="9525" cap="flat" cmpd="sng">
            <a:solidFill>
              <a:schemeClr val="dk2"/>
            </a:solidFill>
            <a:prstDash val="solid"/>
            <a:round/>
            <a:headEnd type="none" w="sm" len="sm"/>
            <a:tailEnd type="triangle" w="med" len="med"/>
          </a:ln>
        </p:spPr>
      </p:cxnSp>
      <p:sp>
        <p:nvSpPr>
          <p:cNvPr id="478" name="Google Shape;478;p78"/>
          <p:cNvSpPr txBox="1"/>
          <p:nvPr/>
        </p:nvSpPr>
        <p:spPr>
          <a:xfrm>
            <a:off x="5999075" y="3756667"/>
            <a:ext cx="1012200" cy="3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a</a:t>
            </a:r>
            <a:r>
              <a:rPr lang="en-GB" sz="1400" b="0" i="0" u="none" strike="noStrike" cap="none" baseline="-25000">
                <a:solidFill>
                  <a:srgbClr val="000000"/>
                </a:solidFill>
                <a:latin typeface="Arial" panose="020B0604020202020204"/>
                <a:ea typeface="Arial" panose="020B0604020202020204"/>
                <a:cs typeface="Arial" panose="020B0604020202020204"/>
                <a:sym typeface="Arial" panose="020B0604020202020204"/>
              </a:rPr>
              <a:t>11 </a:t>
            </a: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0.4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9" name="Google Shape;479;p78"/>
          <p:cNvSpPr txBox="1"/>
          <p:nvPr/>
        </p:nvSpPr>
        <p:spPr>
          <a:xfrm>
            <a:off x="5999075" y="4576467"/>
            <a:ext cx="1012200" cy="43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a</a:t>
            </a:r>
            <a:r>
              <a:rPr lang="en-GB" sz="1400" b="0" i="0" u="none" strike="noStrike" cap="none" baseline="-25000">
                <a:solidFill>
                  <a:srgbClr val="000000"/>
                </a:solidFill>
                <a:latin typeface="Arial" panose="020B0604020202020204"/>
                <a:ea typeface="Arial" panose="020B0604020202020204"/>
                <a:cs typeface="Arial" panose="020B0604020202020204"/>
                <a:sym typeface="Arial" panose="020B0604020202020204"/>
              </a:rPr>
              <a:t>21 </a:t>
            </a: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0.3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484" name="Google Shape;484;p79"/>
          <p:cNvSpPr txBox="1">
            <a:spLocks noGrp="1"/>
          </p:cNvSpPr>
          <p:nvPr>
            <p:ph type="title"/>
          </p:nvPr>
        </p:nvSpPr>
        <p:spPr>
          <a:xfrm>
            <a:off x="392980" y="1209952"/>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t>Alpha rule method to find Probability of an Observation Sequence</a:t>
            </a:r>
          </a:p>
          <a:p>
            <a:pPr marL="0" lvl="0" indent="0" algn="l" rtl="0">
              <a:lnSpc>
                <a:spcPct val="100000"/>
              </a:lnSpc>
              <a:spcBef>
                <a:spcPts val="0"/>
              </a:spcBef>
              <a:spcAft>
                <a:spcPts val="0"/>
              </a:spcAft>
              <a:buSzPts val="2800"/>
              <a:buNone/>
            </a:pPr>
            <a:endParaRPr lang="en-GB" dirty="0"/>
          </a:p>
        </p:txBody>
      </p:sp>
      <p:sp>
        <p:nvSpPr>
          <p:cNvPr id="485" name="Google Shape;485;p79"/>
          <p:cNvSpPr txBox="1">
            <a:spLocks noGrp="1"/>
          </p:cNvSpPr>
          <p:nvPr>
            <p:ph type="body" idx="1"/>
          </p:nvPr>
        </p:nvSpPr>
        <p:spPr>
          <a:xfrm>
            <a:off x="469265" y="2501900"/>
            <a:ext cx="10607675" cy="358648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dirty="0"/>
              <a:t>To  Find </a:t>
            </a:r>
            <a:r>
              <a:rPr lang="en-GB" b="1" dirty="0"/>
              <a:t>P(O = {V</a:t>
            </a:r>
            <a:r>
              <a:rPr lang="en-GB" b="1" baseline="-25000" dirty="0"/>
              <a:t>1</a:t>
            </a:r>
            <a:r>
              <a:rPr lang="en-GB" b="1" dirty="0"/>
              <a:t>,V</a:t>
            </a:r>
            <a:r>
              <a:rPr lang="en-GB" b="1" baseline="-25000" dirty="0"/>
              <a:t>3</a:t>
            </a:r>
            <a:r>
              <a:rPr lang="en-GB" b="1" dirty="0"/>
              <a:t>,V</a:t>
            </a:r>
            <a:r>
              <a:rPr lang="en-GB" b="1" baseline="-25000" dirty="0"/>
              <a:t>2</a:t>
            </a:r>
            <a:r>
              <a:rPr lang="en-GB" b="1" dirty="0"/>
              <a:t>} | λ)</a:t>
            </a:r>
            <a:r>
              <a:rPr lang="en-GB" dirty="0"/>
              <a:t>, make alpha table, sum up last column </a:t>
            </a:r>
          </a:p>
          <a:p>
            <a:pPr marL="0" lvl="0" indent="0" algn="l" rtl="0">
              <a:lnSpc>
                <a:spcPct val="115000"/>
              </a:lnSpc>
              <a:spcBef>
                <a:spcPts val="1600"/>
              </a:spcBef>
              <a:spcAft>
                <a:spcPts val="0"/>
              </a:spcAft>
              <a:buSzPts val="1800"/>
              <a:buNone/>
            </a:pPr>
            <a:endParaRPr lang="en-GB" dirty="0"/>
          </a:p>
          <a:p>
            <a:pPr marL="0" lvl="0" indent="0" algn="l" rtl="0">
              <a:lnSpc>
                <a:spcPct val="115000"/>
              </a:lnSpc>
              <a:spcBef>
                <a:spcPts val="1600"/>
              </a:spcBef>
              <a:spcAft>
                <a:spcPts val="1600"/>
              </a:spcAft>
              <a:buSzPts val="1800"/>
              <a:buNone/>
            </a:pPr>
            <a:endParaRPr lang="en-GB" dirty="0"/>
          </a:p>
        </p:txBody>
      </p:sp>
      <p:graphicFrame>
        <p:nvGraphicFramePr>
          <p:cNvPr id="486" name="Google Shape;486;p79"/>
          <p:cNvGraphicFramePr/>
          <p:nvPr/>
        </p:nvGraphicFramePr>
        <p:xfrm>
          <a:off x="1033780" y="3317078"/>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=1 (V</a:t>
                      </a:r>
                      <a:r>
                        <a:rPr lang="en-GB" sz="1900" u="none" strike="noStrike" cap="none" baseline="-25000"/>
                        <a:t>1</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t =2 (V</a:t>
                      </a:r>
                      <a:r>
                        <a:rPr lang="en-GB" sz="1900" u="none" strike="noStrike" cap="none" baseline="-25000"/>
                        <a:t>3</a:t>
                      </a:r>
                      <a:r>
                        <a:rPr lang="en-GB"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solidFill>
                            <a:schemeClr val="dk1"/>
                          </a:solidFill>
                        </a:rPr>
                        <a:t>t =3(V</a:t>
                      </a:r>
                      <a:r>
                        <a:rPr lang="en-GB" sz="1900" u="none" strike="noStrike" cap="none" baseline="-25000">
                          <a:solidFill>
                            <a:schemeClr val="dk1"/>
                          </a:solidFill>
                        </a:rPr>
                        <a:t>2</a:t>
                      </a:r>
                      <a:r>
                        <a:rPr lang="en-GB"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0.02</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         </a:t>
                      </a:r>
                      <a:r>
                        <a:rPr lang="en-GB" sz="1900" u="none" strike="noStrike" cap="none">
                          <a:solidFill>
                            <a:schemeClr val="dk1"/>
                          </a:solidFill>
                        </a:rPr>
                        <a:t>0.04</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panose="020B0604020202020204"/>
                        <a:buNone/>
                      </a:pPr>
                      <a:r>
                        <a:rPr lang="en-GB" sz="1900" u="none" strike="noStrike" cap="none">
                          <a:solidFill>
                            <a:schemeClr val="dk1"/>
                          </a:solidFill>
                        </a:rPr>
                        <a:t>0.01072</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S</a:t>
                      </a:r>
                      <a:r>
                        <a:rPr lang="en-GB"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0.24</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u="none" strike="noStrike" cap="none"/>
                        <a:t>         0.036</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487" name="Google Shape;487;p79"/>
          <p:cNvSpPr txBox="1"/>
          <p:nvPr/>
        </p:nvSpPr>
        <p:spPr>
          <a:xfrm>
            <a:off x="2690280" y="5614672"/>
            <a:ext cx="4670400" cy="15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(Σα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(i)*a</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ij</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(0.04 * 0.6 + 0.036 *0.7) = 0.0492</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2</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(V</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2</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0.5</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at this cell = (Σα</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(i)*a</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ij</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)*b</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i</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(O</a:t>
            </a:r>
            <a:r>
              <a:rPr lang="en-GB" sz="18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t+1</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0.0246</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88" name="Google Shape;488;p79"/>
          <p:cNvSpPr txBox="1"/>
          <p:nvPr/>
        </p:nvSpPr>
        <p:spPr>
          <a:xfrm>
            <a:off x="3986705" y="4245885"/>
            <a:ext cx="231600" cy="2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9" name="Google Shape;489;p79"/>
          <p:cNvSpPr txBox="1"/>
          <p:nvPr/>
        </p:nvSpPr>
        <p:spPr>
          <a:xfrm>
            <a:off x="4079505" y="3821552"/>
            <a:ext cx="1012200" cy="3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0" name="Google Shape;490;p79"/>
          <p:cNvSpPr/>
          <p:nvPr/>
        </p:nvSpPr>
        <p:spPr>
          <a:xfrm>
            <a:off x="6885580" y="4638902"/>
            <a:ext cx="1087100" cy="1449397"/>
          </a:xfrm>
          <a:custGeom>
            <a:avLst/>
            <a:gdLst/>
            <a:ahLst/>
            <a:cxnLst/>
            <a:rect l="l" t="t" r="r" b="b"/>
            <a:pathLst>
              <a:path w="43484" h="43483" extrusionOk="0">
                <a:moveTo>
                  <a:pt x="43484" y="0"/>
                </a:moveTo>
                <a:cubicBezTo>
                  <a:pt x="37310" y="2080"/>
                  <a:pt x="13689" y="5234"/>
                  <a:pt x="6442" y="12481"/>
                </a:cubicBezTo>
                <a:cubicBezTo>
                  <a:pt x="-805" y="19728"/>
                  <a:pt x="1074" y="38316"/>
                  <a:pt x="0" y="43483"/>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 name="Google Shape;491;p79"/>
          <p:cNvCxnSpPr/>
          <p:nvPr/>
        </p:nvCxnSpPr>
        <p:spPr>
          <a:xfrm>
            <a:off x="6184205" y="4432769"/>
            <a:ext cx="472800" cy="328500"/>
          </a:xfrm>
          <a:prstGeom prst="straightConnector1">
            <a:avLst/>
          </a:prstGeom>
          <a:noFill/>
          <a:ln w="9525" cap="flat" cmpd="sng">
            <a:solidFill>
              <a:schemeClr val="dk2"/>
            </a:solidFill>
            <a:prstDash val="solid"/>
            <a:round/>
            <a:headEnd type="none" w="sm" len="sm"/>
            <a:tailEnd type="stealth" w="med" len="med"/>
          </a:ln>
        </p:spPr>
      </p:cxnSp>
      <p:cxnSp>
        <p:nvCxnSpPr>
          <p:cNvPr id="492" name="Google Shape;492;p79"/>
          <p:cNvCxnSpPr/>
          <p:nvPr/>
        </p:nvCxnSpPr>
        <p:spPr>
          <a:xfrm>
            <a:off x="5914505" y="4707969"/>
            <a:ext cx="742500" cy="143700"/>
          </a:xfrm>
          <a:prstGeom prst="straightConnector1">
            <a:avLst/>
          </a:prstGeom>
          <a:noFill/>
          <a:ln w="9525" cap="flat" cmpd="sng">
            <a:solidFill>
              <a:schemeClr val="dk2"/>
            </a:solidFill>
            <a:prstDash val="solid"/>
            <a:round/>
            <a:headEnd type="none" w="sm" len="sm"/>
            <a:tailEnd type="stealth" w="med" len="med"/>
          </a:ln>
        </p:spPr>
      </p:cxnSp>
      <p:sp>
        <p:nvSpPr>
          <p:cNvPr id="493" name="Google Shape;493;p79"/>
          <p:cNvSpPr txBox="1"/>
          <p:nvPr/>
        </p:nvSpPr>
        <p:spPr>
          <a:xfrm>
            <a:off x="5723405" y="4045585"/>
            <a:ext cx="1012200" cy="3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a</a:t>
            </a:r>
            <a:r>
              <a:rPr lang="en-GB" sz="1400" b="0" i="0" u="none" strike="noStrike" cap="none" baseline="-25000">
                <a:solidFill>
                  <a:srgbClr val="000000"/>
                </a:solidFill>
                <a:latin typeface="Arial" panose="020B0604020202020204"/>
                <a:ea typeface="Arial" panose="020B0604020202020204"/>
                <a:cs typeface="Arial" panose="020B0604020202020204"/>
                <a:sym typeface="Arial" panose="020B0604020202020204"/>
              </a:rPr>
              <a:t>12 </a:t>
            </a: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0.6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4" name="Google Shape;494;p79"/>
          <p:cNvSpPr txBox="1"/>
          <p:nvPr/>
        </p:nvSpPr>
        <p:spPr>
          <a:xfrm>
            <a:off x="5877005" y="4707985"/>
            <a:ext cx="1087200" cy="41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GB" sz="1400" b="0" i="0" u="none" strike="noStrike" cap="none">
                <a:solidFill>
                  <a:schemeClr val="dk1"/>
                </a:solidFill>
                <a:latin typeface="Arial" panose="020B0604020202020204"/>
                <a:ea typeface="Arial" panose="020B0604020202020204"/>
                <a:cs typeface="Arial" panose="020B0604020202020204"/>
                <a:sym typeface="Arial" panose="020B0604020202020204"/>
              </a:rPr>
              <a:t>a</a:t>
            </a:r>
            <a:r>
              <a:rPr lang="en-GB" sz="1400" b="0" i="0" u="none" strike="noStrike" cap="none" baseline="-25000">
                <a:solidFill>
                  <a:schemeClr val="dk1"/>
                </a:solidFill>
                <a:latin typeface="Arial" panose="020B0604020202020204"/>
                <a:ea typeface="Arial" panose="020B0604020202020204"/>
                <a:cs typeface="Arial" panose="020B0604020202020204"/>
                <a:sym typeface="Arial" panose="020B0604020202020204"/>
              </a:rPr>
              <a:t>22 </a:t>
            </a:r>
            <a:r>
              <a:rPr lang="en-GB" sz="1400" b="0" i="0" u="none" strike="noStrike" cap="none">
                <a:solidFill>
                  <a:schemeClr val="dk1"/>
                </a:solidFill>
                <a:latin typeface="Arial" panose="020B0604020202020204"/>
                <a:ea typeface="Arial" panose="020B0604020202020204"/>
                <a:cs typeface="Arial" panose="020B0604020202020204"/>
                <a:sym typeface="Arial" panose="020B0604020202020204"/>
              </a:rPr>
              <a:t>= 0.7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 name="Picture 2">
            <a:extLst>
              <a:ext uri="{FF2B5EF4-FFF2-40B4-BE49-F238E27FC236}">
                <a16:creationId xmlns:a16="http://schemas.microsoft.com/office/drawing/2014/main" id="{1E83C1E6-6955-481E-A205-42A803E4C206}"/>
              </a:ext>
            </a:extLst>
          </p:cNvPr>
          <p:cNvPicPr>
            <a:picLocks noChangeAspect="1"/>
          </p:cNvPicPr>
          <p:nvPr/>
        </p:nvPicPr>
        <p:blipFill>
          <a:blip r:embed="rId3"/>
          <a:stretch>
            <a:fillRect/>
          </a:stretch>
        </p:blipFill>
        <p:spPr>
          <a:xfrm>
            <a:off x="6457228" y="1996528"/>
            <a:ext cx="4430056" cy="535219"/>
          </a:xfrm>
          <a:prstGeom prst="rect">
            <a:avLst/>
          </a:prstGeom>
          <a:solidFill>
            <a:schemeClr val="bg1"/>
          </a:solidFill>
        </p:spPr>
      </p:pic>
      <p:sp>
        <p:nvSpPr>
          <p:cNvPr id="4" name="Rectangle 3">
            <a:extLst>
              <a:ext uri="{FF2B5EF4-FFF2-40B4-BE49-F238E27FC236}">
                <a16:creationId xmlns:a16="http://schemas.microsoft.com/office/drawing/2014/main" id="{3A35098F-B161-4BCA-8698-188B477B2889}"/>
              </a:ext>
            </a:extLst>
          </p:cNvPr>
          <p:cNvSpPr/>
          <p:nvPr/>
        </p:nvSpPr>
        <p:spPr>
          <a:xfrm>
            <a:off x="6420605" y="1989046"/>
            <a:ext cx="4481857" cy="542701"/>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MACHINE </a:t>
            </a:r>
          </a:p>
          <a:p>
            <a:r>
              <a:rPr lang="en-US" sz="3600" b="1" dirty="0">
                <a:solidFill>
                  <a:schemeClr val="accent2">
                    <a:lumMod val="75000"/>
                  </a:schemeClr>
                </a:solidFill>
              </a:rPr>
              <a:t>INTELLIGENCE</a:t>
            </a:r>
          </a:p>
        </p:txBody>
      </p:sp>
      <p:sp>
        <p:nvSpPr>
          <p:cNvPr id="13" name="Rectangle 12"/>
          <p:cNvSpPr/>
          <p:nvPr/>
        </p:nvSpPr>
        <p:spPr>
          <a:xfrm>
            <a:off x="4781916" y="2841955"/>
            <a:ext cx="7497214" cy="645160"/>
          </a:xfrm>
          <a:prstGeom prst="rect">
            <a:avLst/>
          </a:prstGeom>
        </p:spPr>
        <p:txBody>
          <a:bodyPr wrap="square">
            <a:spAutoFit/>
          </a:bodyPr>
          <a:lstStyle/>
          <a:p>
            <a:pPr algn="l">
              <a:lnSpc>
                <a:spcPct val="100000"/>
              </a:lnSpc>
            </a:pPr>
            <a:r>
              <a:rPr lang="en-US" sz="3600" b="1" dirty="0">
                <a:solidFill>
                  <a:schemeClr val="accent1">
                    <a:lumMod val="75000"/>
                  </a:schemeClr>
                </a:solidFill>
              </a:rPr>
              <a:t>Hidden Markov Model</a:t>
            </a: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K.S.Srinivas</a:t>
            </a:r>
            <a:endParaRPr lang="en-IN" sz="2400" b="1" dirty="0"/>
          </a:p>
        </p:txBody>
      </p:sp>
      <p:sp>
        <p:nvSpPr>
          <p:cNvPr id="15" name="Rectangle 14"/>
          <p:cNvSpPr/>
          <p:nvPr/>
        </p:nvSpPr>
        <p:spPr>
          <a:xfrm>
            <a:off x="4781916" y="4813108"/>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690518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98883" y="1849772"/>
            <a:ext cx="7497214" cy="646331"/>
          </a:xfrm>
          <a:prstGeom prst="rect">
            <a:avLst/>
          </a:prstGeom>
        </p:spPr>
        <p:txBody>
          <a:bodyPr wrap="square">
            <a:spAutoFit/>
          </a:bodyPr>
          <a:lstStyle/>
          <a:p>
            <a:r>
              <a:rPr lang="en-US" sz="3600" b="1" cap="all" dirty="0"/>
              <a:t>MACHINE INTELLIGENCE</a:t>
            </a:r>
          </a:p>
        </p:txBody>
      </p:sp>
      <p:sp>
        <p:nvSpPr>
          <p:cNvPr id="14" name="Rectangle 13"/>
          <p:cNvSpPr/>
          <p:nvPr/>
        </p:nvSpPr>
        <p:spPr>
          <a:xfrm>
            <a:off x="598883" y="5489699"/>
            <a:ext cx="7497214" cy="461665"/>
          </a:xfrm>
          <a:prstGeom prst="rect">
            <a:avLst/>
          </a:prstGeom>
        </p:spPr>
        <p:txBody>
          <a:bodyPr wrap="square">
            <a:spAutoFit/>
          </a:bodyPr>
          <a:lstStyle/>
          <a:p>
            <a:r>
              <a:rPr lang="en-US" sz="2400" b="1" dirty="0" err="1"/>
              <a:t>K.S.Srinivas</a:t>
            </a:r>
            <a:endParaRPr lang="en-IN" sz="2400" b="1" dirty="0"/>
          </a:p>
        </p:txBody>
      </p:sp>
      <p:sp>
        <p:nvSpPr>
          <p:cNvPr id="15" name="Rectangle 14"/>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2"/>
          <p:cNvSpPr/>
          <p:nvPr/>
        </p:nvSpPr>
        <p:spPr>
          <a:xfrm>
            <a:off x="313421" y="2829255"/>
            <a:ext cx="7497214" cy="645160"/>
          </a:xfrm>
          <a:prstGeom prst="rect">
            <a:avLst/>
          </a:prstGeom>
        </p:spPr>
        <p:txBody>
          <a:bodyPr wrap="square">
            <a:spAutoFit/>
          </a:bodyPr>
          <a:lstStyle/>
          <a:p>
            <a:pPr algn="l">
              <a:lnSpc>
                <a:spcPct val="100000"/>
              </a:lnSpc>
            </a:pPr>
            <a:r>
              <a:rPr lang="en-US" sz="3600" b="1" dirty="0">
                <a:solidFill>
                  <a:schemeClr val="accent1">
                    <a:lumMod val="75000"/>
                  </a:schemeClr>
                </a:solidFill>
              </a:rPr>
              <a:t> Decoding – Hidden Markov Model</a:t>
            </a:r>
          </a:p>
        </p:txBody>
      </p:sp>
    </p:spTree>
    <p:extLst>
      <p:ext uri="{BB962C8B-B14F-4D97-AF65-F5344CB8AC3E}">
        <p14:creationId xmlns:p14="http://schemas.microsoft.com/office/powerpoint/2010/main" val="4128922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Proof of the alpha probability</a:t>
            </a:r>
          </a:p>
        </p:txBody>
      </p:sp>
      <p:sp>
        <p:nvSpPr>
          <p:cNvPr id="7" name="Rectangle 6">
            <a:extLst>
              <a:ext uri="{FF2B5EF4-FFF2-40B4-BE49-F238E27FC236}">
                <a16:creationId xmlns:a16="http://schemas.microsoft.com/office/drawing/2014/main" id="{F0B294CE-1F69-4CF5-A808-B36FF4EE82AC}"/>
              </a:ext>
            </a:extLst>
          </p:cNvPr>
          <p:cNvSpPr/>
          <p:nvPr/>
        </p:nvSpPr>
        <p:spPr>
          <a:xfrm>
            <a:off x="392835" y="1511727"/>
            <a:ext cx="4965896" cy="714252"/>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solidFill>
                  <a:srgbClr val="FF0000"/>
                </a:solidFill>
              </a:rPr>
              <a:t>α</a:t>
            </a:r>
            <a:r>
              <a:rPr lang="en-IN" dirty="0" err="1">
                <a:solidFill>
                  <a:srgbClr val="FF0000"/>
                </a:solidFill>
              </a:rPr>
              <a:t>i</a:t>
            </a:r>
            <a:r>
              <a:rPr lang="en-IN" dirty="0">
                <a:solidFill>
                  <a:srgbClr val="FF0000"/>
                </a:solidFill>
              </a:rPr>
              <a:t>(t) = P(O1O2 . . .</a:t>
            </a:r>
            <a:r>
              <a:rPr lang="en-IN" dirty="0" err="1">
                <a:solidFill>
                  <a:srgbClr val="FF0000"/>
                </a:solidFill>
              </a:rPr>
              <a:t>Ot,Xt</a:t>
            </a:r>
            <a:r>
              <a:rPr lang="en-IN" dirty="0">
                <a:solidFill>
                  <a:srgbClr val="FF0000"/>
                </a:solidFill>
              </a:rPr>
              <a:t> = </a:t>
            </a:r>
            <a:r>
              <a:rPr lang="en-IN" dirty="0" err="1">
                <a:solidFill>
                  <a:srgbClr val="FF0000"/>
                </a:solidFill>
              </a:rPr>
              <a:t>si</a:t>
            </a:r>
            <a:r>
              <a:rPr lang="en-IN" dirty="0">
                <a:solidFill>
                  <a:srgbClr val="FF0000"/>
                </a:solidFill>
              </a:rPr>
              <a:t>|</a:t>
            </a:r>
            <a:r>
              <a:rPr lang="el-GR" dirty="0">
                <a:solidFill>
                  <a:srgbClr val="FF0000"/>
                </a:solidFill>
              </a:rPr>
              <a:t>μ).</a:t>
            </a:r>
            <a:endParaRPr lang="en-IN"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10416912-FBB6-43AD-BED4-B15D179B4161}"/>
                  </a:ext>
                </a:extLst>
              </p14:cNvPr>
              <p14:cNvContentPartPr/>
              <p14:nvPr/>
            </p14:nvContentPartPr>
            <p14:xfrm>
              <a:off x="6109033" y="3506786"/>
              <a:ext cx="18000" cy="17640"/>
            </p14:xfrm>
          </p:contentPart>
        </mc:Choice>
        <mc:Fallback xmlns="">
          <p:pic>
            <p:nvPicPr>
              <p:cNvPr id="10" name="Ink 9">
                <a:extLst>
                  <a:ext uri="{FF2B5EF4-FFF2-40B4-BE49-F238E27FC236}">
                    <a16:creationId xmlns:a16="http://schemas.microsoft.com/office/drawing/2014/main" id="{10416912-FBB6-43AD-BED4-B15D179B4161}"/>
                  </a:ext>
                </a:extLst>
              </p:cNvPr>
              <p:cNvPicPr/>
              <p:nvPr/>
            </p:nvPicPr>
            <p:blipFill>
              <a:blip r:embed="rId4"/>
              <a:stretch>
                <a:fillRect/>
              </a:stretch>
            </p:blipFill>
            <p:spPr>
              <a:xfrm>
                <a:off x="6100033" y="3498146"/>
                <a:ext cx="356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DACCF5F4-5990-45DB-A3FD-8323E1B068A1}"/>
                  </a:ext>
                </a:extLst>
              </p14:cNvPr>
              <p14:cNvContentPartPr/>
              <p14:nvPr/>
            </p14:nvContentPartPr>
            <p14:xfrm>
              <a:off x="2504713" y="3260186"/>
              <a:ext cx="77760" cy="143640"/>
            </p14:xfrm>
          </p:contentPart>
        </mc:Choice>
        <mc:Fallback xmlns="">
          <p:pic>
            <p:nvPicPr>
              <p:cNvPr id="11" name="Ink 10">
                <a:extLst>
                  <a:ext uri="{FF2B5EF4-FFF2-40B4-BE49-F238E27FC236}">
                    <a16:creationId xmlns:a16="http://schemas.microsoft.com/office/drawing/2014/main" id="{DACCF5F4-5990-45DB-A3FD-8323E1B068A1}"/>
                  </a:ext>
                </a:extLst>
              </p:cNvPr>
              <p:cNvPicPr/>
              <p:nvPr/>
            </p:nvPicPr>
            <p:blipFill>
              <a:blip r:embed="rId6"/>
              <a:stretch>
                <a:fillRect/>
              </a:stretch>
            </p:blipFill>
            <p:spPr>
              <a:xfrm>
                <a:off x="2496073" y="3251186"/>
                <a:ext cx="954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BB177D3F-3D67-45AF-B2B8-502D753A8E06}"/>
                  </a:ext>
                </a:extLst>
              </p14:cNvPr>
              <p14:cNvContentPartPr/>
              <p14:nvPr/>
            </p14:nvContentPartPr>
            <p14:xfrm>
              <a:off x="2505433" y="3138146"/>
              <a:ext cx="21600" cy="24480"/>
            </p14:xfrm>
          </p:contentPart>
        </mc:Choice>
        <mc:Fallback xmlns="">
          <p:pic>
            <p:nvPicPr>
              <p:cNvPr id="12" name="Ink 11">
                <a:extLst>
                  <a:ext uri="{FF2B5EF4-FFF2-40B4-BE49-F238E27FC236}">
                    <a16:creationId xmlns:a16="http://schemas.microsoft.com/office/drawing/2014/main" id="{BB177D3F-3D67-45AF-B2B8-502D753A8E06}"/>
                  </a:ext>
                </a:extLst>
              </p:cNvPr>
              <p:cNvPicPr/>
              <p:nvPr/>
            </p:nvPicPr>
            <p:blipFill>
              <a:blip r:embed="rId8"/>
              <a:stretch>
                <a:fillRect/>
              </a:stretch>
            </p:blipFill>
            <p:spPr>
              <a:xfrm>
                <a:off x="2496433" y="3129506"/>
                <a:ext cx="392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5D20E791-0A3C-41EE-AE3F-554333357493}"/>
                  </a:ext>
                </a:extLst>
              </p14:cNvPr>
              <p14:cNvContentPartPr/>
              <p14:nvPr/>
            </p14:nvContentPartPr>
            <p14:xfrm>
              <a:off x="4419553" y="4272506"/>
              <a:ext cx="86400" cy="116280"/>
            </p14:xfrm>
          </p:contentPart>
        </mc:Choice>
        <mc:Fallback xmlns="">
          <p:pic>
            <p:nvPicPr>
              <p:cNvPr id="13" name="Ink 12">
                <a:extLst>
                  <a:ext uri="{FF2B5EF4-FFF2-40B4-BE49-F238E27FC236}">
                    <a16:creationId xmlns:a16="http://schemas.microsoft.com/office/drawing/2014/main" id="{5D20E791-0A3C-41EE-AE3F-554333357493}"/>
                  </a:ext>
                </a:extLst>
              </p:cNvPr>
              <p:cNvPicPr/>
              <p:nvPr/>
            </p:nvPicPr>
            <p:blipFill>
              <a:blip r:embed="rId10"/>
              <a:stretch>
                <a:fillRect/>
              </a:stretch>
            </p:blipFill>
            <p:spPr>
              <a:xfrm>
                <a:off x="4410553" y="4263506"/>
                <a:ext cx="1040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A4AC171C-C23A-42B1-A2EC-9A52DCCD40BC}"/>
                  </a:ext>
                </a:extLst>
              </p14:cNvPr>
              <p14:cNvContentPartPr/>
              <p14:nvPr/>
            </p14:nvContentPartPr>
            <p14:xfrm>
              <a:off x="4474273" y="4149026"/>
              <a:ext cx="9360" cy="25920"/>
            </p14:xfrm>
          </p:contentPart>
        </mc:Choice>
        <mc:Fallback xmlns="">
          <p:pic>
            <p:nvPicPr>
              <p:cNvPr id="14" name="Ink 13">
                <a:extLst>
                  <a:ext uri="{FF2B5EF4-FFF2-40B4-BE49-F238E27FC236}">
                    <a16:creationId xmlns:a16="http://schemas.microsoft.com/office/drawing/2014/main" id="{A4AC171C-C23A-42B1-A2EC-9A52DCCD40BC}"/>
                  </a:ext>
                </a:extLst>
              </p:cNvPr>
              <p:cNvPicPr/>
              <p:nvPr/>
            </p:nvPicPr>
            <p:blipFill>
              <a:blip r:embed="rId12"/>
              <a:stretch>
                <a:fillRect/>
              </a:stretch>
            </p:blipFill>
            <p:spPr>
              <a:xfrm>
                <a:off x="4465633" y="4140386"/>
                <a:ext cx="27000" cy="43560"/>
              </a:xfrm>
              <a:prstGeom prst="rect">
                <a:avLst/>
              </a:prstGeom>
            </p:spPr>
          </p:pic>
        </mc:Fallback>
      </mc:AlternateContent>
      <p:pic>
        <p:nvPicPr>
          <p:cNvPr id="17" name="Picture 16">
            <a:extLst>
              <a:ext uri="{FF2B5EF4-FFF2-40B4-BE49-F238E27FC236}">
                <a16:creationId xmlns:a16="http://schemas.microsoft.com/office/drawing/2014/main" id="{9CC827E7-3B47-4C85-8D70-69853CF9B9E8}"/>
              </a:ext>
            </a:extLst>
          </p:cNvPr>
          <p:cNvPicPr>
            <a:picLocks noChangeAspect="1"/>
          </p:cNvPicPr>
          <p:nvPr/>
        </p:nvPicPr>
        <p:blipFill>
          <a:blip r:embed="rId13"/>
          <a:stretch>
            <a:fillRect/>
          </a:stretch>
        </p:blipFill>
        <p:spPr>
          <a:xfrm>
            <a:off x="1634456" y="2285778"/>
            <a:ext cx="5857875" cy="657225"/>
          </a:xfrm>
          <a:prstGeom prst="rect">
            <a:avLst/>
          </a:prstGeom>
        </p:spPr>
      </p:pic>
      <p:pic>
        <p:nvPicPr>
          <p:cNvPr id="18" name="Picture 17">
            <a:extLst>
              <a:ext uri="{FF2B5EF4-FFF2-40B4-BE49-F238E27FC236}">
                <a16:creationId xmlns:a16="http://schemas.microsoft.com/office/drawing/2014/main" id="{EEC20D67-E8C1-4FD9-91DB-0BD2DC83D1E5}"/>
              </a:ext>
            </a:extLst>
          </p:cNvPr>
          <p:cNvPicPr>
            <a:picLocks noChangeAspect="1"/>
          </p:cNvPicPr>
          <p:nvPr/>
        </p:nvPicPr>
        <p:blipFill>
          <a:blip r:embed="rId14"/>
          <a:stretch>
            <a:fillRect/>
          </a:stretch>
        </p:blipFill>
        <p:spPr>
          <a:xfrm>
            <a:off x="1634456" y="2874675"/>
            <a:ext cx="5857875" cy="1908340"/>
          </a:xfrm>
          <a:prstGeom prst="rect">
            <a:avLst/>
          </a:prstGeom>
        </p:spPr>
      </p:pic>
      <p:pic>
        <p:nvPicPr>
          <p:cNvPr id="19" name="Picture 18">
            <a:extLst>
              <a:ext uri="{FF2B5EF4-FFF2-40B4-BE49-F238E27FC236}">
                <a16:creationId xmlns:a16="http://schemas.microsoft.com/office/drawing/2014/main" id="{889BE341-7245-4471-848C-6731117E5CBB}"/>
              </a:ext>
            </a:extLst>
          </p:cNvPr>
          <p:cNvPicPr>
            <a:picLocks noChangeAspect="1"/>
          </p:cNvPicPr>
          <p:nvPr/>
        </p:nvPicPr>
        <p:blipFill>
          <a:blip r:embed="rId15"/>
          <a:stretch>
            <a:fillRect/>
          </a:stretch>
        </p:blipFill>
        <p:spPr>
          <a:xfrm>
            <a:off x="1615459" y="4682772"/>
            <a:ext cx="6076950" cy="1755318"/>
          </a:xfrm>
          <a:prstGeom prst="rect">
            <a:avLst/>
          </a:prstGeom>
        </p:spPr>
      </p:pic>
      <p:pic>
        <p:nvPicPr>
          <p:cNvPr id="20" name="Picture 19">
            <a:extLst>
              <a:ext uri="{FF2B5EF4-FFF2-40B4-BE49-F238E27FC236}">
                <a16:creationId xmlns:a16="http://schemas.microsoft.com/office/drawing/2014/main" id="{52368DEC-340D-404A-99BA-ED653BB9897E}"/>
              </a:ext>
            </a:extLst>
          </p:cNvPr>
          <p:cNvPicPr>
            <a:picLocks noChangeAspect="1"/>
          </p:cNvPicPr>
          <p:nvPr/>
        </p:nvPicPr>
        <p:blipFill>
          <a:blip r:embed="rId16"/>
          <a:stretch>
            <a:fillRect/>
          </a:stretch>
        </p:blipFill>
        <p:spPr>
          <a:xfrm>
            <a:off x="392836" y="1519799"/>
            <a:ext cx="6798294" cy="714251"/>
          </a:xfrm>
          <a:prstGeom prst="rect">
            <a:avLst/>
          </a:prstGeom>
        </p:spPr>
      </p:pic>
      <p:pic>
        <p:nvPicPr>
          <p:cNvPr id="21" name="Picture 20">
            <a:extLst>
              <a:ext uri="{FF2B5EF4-FFF2-40B4-BE49-F238E27FC236}">
                <a16:creationId xmlns:a16="http://schemas.microsoft.com/office/drawing/2014/main" id="{954C4436-D7F3-4216-AF87-68CC82A442E7}"/>
              </a:ext>
            </a:extLst>
          </p:cNvPr>
          <p:cNvPicPr>
            <a:picLocks noChangeAspect="1"/>
          </p:cNvPicPr>
          <p:nvPr/>
        </p:nvPicPr>
        <p:blipFill>
          <a:blip r:embed="rId17"/>
          <a:stretch>
            <a:fillRect/>
          </a:stretch>
        </p:blipFill>
        <p:spPr>
          <a:xfrm>
            <a:off x="8451683" y="2049560"/>
            <a:ext cx="2899081" cy="2708531"/>
          </a:xfrm>
          <a:prstGeom prst="rect">
            <a:avLst/>
          </a:prstGeom>
        </p:spPr>
      </p:pic>
    </p:spTree>
    <p:extLst>
      <p:ext uri="{BB962C8B-B14F-4D97-AF65-F5344CB8AC3E}">
        <p14:creationId xmlns:p14="http://schemas.microsoft.com/office/powerpoint/2010/main" val="312721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The forward algorithm</a:t>
            </a:r>
          </a:p>
        </p:txBody>
      </p:sp>
      <p:sp>
        <p:nvSpPr>
          <p:cNvPr id="3" name="Text Box 2"/>
          <p:cNvSpPr txBox="1"/>
          <p:nvPr/>
        </p:nvSpPr>
        <p:spPr>
          <a:xfrm>
            <a:off x="137795" y="1494790"/>
            <a:ext cx="8996245" cy="646331"/>
          </a:xfrm>
          <a:prstGeom prst="rect">
            <a:avLst/>
          </a:prstGeom>
          <a:noFill/>
        </p:spPr>
        <p:txBody>
          <a:bodyPr wrap="none" rtlCol="0">
            <a:spAutoFit/>
          </a:bodyPr>
          <a:lstStyle/>
          <a:p>
            <a:pPr algn="l"/>
            <a:r>
              <a:rPr lang="en-US" dirty="0"/>
              <a:t>Thus the likelihood of the observations can be calculated recursively for each time step below.:</a:t>
            </a:r>
          </a:p>
          <a:p>
            <a:pPr algn="l"/>
            <a:endParaRPr lang="en-US" dirty="0"/>
          </a:p>
        </p:txBody>
      </p:sp>
      <p:pic>
        <p:nvPicPr>
          <p:cNvPr id="4" name="Picture 3" descr="1_9ZS2idWkLVRcCQbqphNm9w"/>
          <p:cNvPicPr>
            <a:picLocks noChangeAspect="1"/>
          </p:cNvPicPr>
          <p:nvPr/>
        </p:nvPicPr>
        <p:blipFill>
          <a:blip r:embed="rId3"/>
          <a:srcRect r="25724" b="74568"/>
          <a:stretch>
            <a:fillRect/>
          </a:stretch>
        </p:blipFill>
        <p:spPr>
          <a:xfrm>
            <a:off x="393065" y="2292350"/>
            <a:ext cx="4952365" cy="1150620"/>
          </a:xfrm>
          <a:prstGeom prst="rect">
            <a:avLst/>
          </a:prstGeom>
        </p:spPr>
      </p:pic>
      <p:pic>
        <p:nvPicPr>
          <p:cNvPr id="7" name="Picture 6" descr="1_9ZS2idWkLVRcCQbqphNm9w"/>
          <p:cNvPicPr>
            <a:picLocks noChangeAspect="1"/>
          </p:cNvPicPr>
          <p:nvPr/>
        </p:nvPicPr>
        <p:blipFill>
          <a:blip r:embed="rId3"/>
          <a:srcRect l="324" t="24211" r="2915" b="35269"/>
          <a:stretch>
            <a:fillRect/>
          </a:stretch>
        </p:blipFill>
        <p:spPr>
          <a:xfrm>
            <a:off x="393065" y="3355975"/>
            <a:ext cx="6451600" cy="1833245"/>
          </a:xfrm>
          <a:prstGeom prst="rect">
            <a:avLst/>
          </a:prstGeom>
        </p:spPr>
      </p:pic>
      <p:pic>
        <p:nvPicPr>
          <p:cNvPr id="11" name="Picture 10" descr="1_9ZS2idWkLVRcCQbqphNm9w"/>
          <p:cNvPicPr>
            <a:picLocks noChangeAspect="1"/>
          </p:cNvPicPr>
          <p:nvPr/>
        </p:nvPicPr>
        <p:blipFill>
          <a:blip r:embed="rId3"/>
          <a:srcRect l="324" t="64520" r="3248" b="-198"/>
          <a:stretch>
            <a:fillRect/>
          </a:stretch>
        </p:blipFill>
        <p:spPr>
          <a:xfrm>
            <a:off x="520065" y="5189220"/>
            <a:ext cx="6429375" cy="1614170"/>
          </a:xfrm>
          <a:prstGeom prst="rect">
            <a:avLst/>
          </a:prstGeom>
        </p:spPr>
      </p:pic>
    </p:spTree>
    <p:extLst>
      <p:ext uri="{BB962C8B-B14F-4D97-AF65-F5344CB8AC3E}">
        <p14:creationId xmlns:p14="http://schemas.microsoft.com/office/powerpoint/2010/main" val="54955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3" name="Text Box 2"/>
          <p:cNvSpPr txBox="1"/>
          <p:nvPr/>
        </p:nvSpPr>
        <p:spPr>
          <a:xfrm>
            <a:off x="234315" y="1394460"/>
            <a:ext cx="8726805" cy="1323439"/>
          </a:xfrm>
          <a:prstGeom prst="rect">
            <a:avLst/>
          </a:prstGeom>
          <a:noFill/>
        </p:spPr>
        <p:txBody>
          <a:bodyPr wrap="square" rtlCol="0" anchor="t">
            <a:spAutoFit/>
          </a:bodyPr>
          <a:lstStyle/>
          <a:p>
            <a:pPr marL="342900" indent="-342900">
              <a:buFont typeface="Arial" panose="020B0604020202020204" pitchFamily="34" charset="0"/>
              <a:buChar char="•"/>
            </a:pPr>
            <a:r>
              <a:rPr lang="en-US" sz="2000" dirty="0"/>
              <a:t>Consider this example in which we start with the initial state distribution on the left. </a:t>
            </a:r>
          </a:p>
          <a:p>
            <a:pPr marL="342900" indent="-342900">
              <a:buFont typeface="Arial" panose="020B0604020202020204" pitchFamily="34" charset="0"/>
              <a:buChar char="•"/>
            </a:pPr>
            <a:r>
              <a:rPr lang="en-US" sz="2000" dirty="0"/>
              <a:t>Then we propagate the value of α to the right for each timestep. </a:t>
            </a:r>
          </a:p>
          <a:p>
            <a:pPr marL="342900" indent="-342900">
              <a:buFont typeface="Arial" panose="020B0604020202020204" pitchFamily="34" charset="0"/>
              <a:buChar char="•"/>
            </a:pPr>
            <a:r>
              <a:rPr lang="en-US" sz="2000" dirty="0"/>
              <a:t>Therefore, we break the curse of exponential complexity.</a:t>
            </a:r>
          </a:p>
        </p:txBody>
      </p:sp>
      <p:pic>
        <p:nvPicPr>
          <p:cNvPr id="4" name="Picture 3" descr="1_JlPYICS3_t8QkKILT3fqgQ"/>
          <p:cNvPicPr>
            <a:picLocks noChangeAspect="1"/>
          </p:cNvPicPr>
          <p:nvPr/>
        </p:nvPicPr>
        <p:blipFill>
          <a:blip r:embed="rId3"/>
          <a:srcRect r="53686" b="76071"/>
          <a:stretch>
            <a:fillRect/>
          </a:stretch>
        </p:blipFill>
        <p:spPr>
          <a:xfrm>
            <a:off x="392835" y="2697017"/>
            <a:ext cx="2458114" cy="914400"/>
          </a:xfrm>
          <a:prstGeom prst="rect">
            <a:avLst/>
          </a:prstGeom>
          <a:solidFill>
            <a:schemeClr val="accent1">
              <a:alpha val="25000"/>
            </a:schemeClr>
          </a:solidFill>
          <a:ln>
            <a:solidFill>
              <a:srgbClr val="FF0000"/>
            </a:solidFill>
          </a:ln>
        </p:spPr>
      </p:pic>
      <p:pic>
        <p:nvPicPr>
          <p:cNvPr id="5" name="Picture 4" descr="1_JlPYICS3_t8QkKILT3fqgQ"/>
          <p:cNvPicPr>
            <a:picLocks noChangeAspect="1"/>
          </p:cNvPicPr>
          <p:nvPr/>
        </p:nvPicPr>
        <p:blipFill>
          <a:blip r:embed="rId3"/>
          <a:srcRect l="46000" r="105" b="76799"/>
          <a:stretch>
            <a:fillRect/>
          </a:stretch>
        </p:blipFill>
        <p:spPr>
          <a:xfrm>
            <a:off x="6604534" y="2697017"/>
            <a:ext cx="2950165" cy="914400"/>
          </a:xfrm>
          <a:prstGeom prst="rect">
            <a:avLst/>
          </a:prstGeom>
          <a:solidFill>
            <a:schemeClr val="accent1">
              <a:alpha val="25000"/>
            </a:schemeClr>
          </a:solidFill>
          <a:ln>
            <a:solidFill>
              <a:srgbClr val="FF0000"/>
            </a:solidFill>
          </a:ln>
        </p:spPr>
      </p:pic>
      <p:pic>
        <p:nvPicPr>
          <p:cNvPr id="10" name="Picture 9" descr="1_JlPYICS3_t8QkKILT3fqgQ"/>
          <p:cNvPicPr>
            <a:picLocks noChangeAspect="1"/>
          </p:cNvPicPr>
          <p:nvPr/>
        </p:nvPicPr>
        <p:blipFill>
          <a:blip r:embed="rId3"/>
          <a:srcRect l="-12181" t="23267" r="105" b="-529"/>
          <a:stretch>
            <a:fillRect/>
          </a:stretch>
        </p:blipFill>
        <p:spPr>
          <a:xfrm>
            <a:off x="234315" y="3699803"/>
            <a:ext cx="7656010" cy="3181782"/>
          </a:xfrm>
          <a:prstGeom prst="rect">
            <a:avLst/>
          </a:prstGeom>
        </p:spPr>
      </p:pic>
    </p:spTree>
    <p:extLst>
      <p:ext uri="{BB962C8B-B14F-4D97-AF65-F5344CB8AC3E}">
        <p14:creationId xmlns:p14="http://schemas.microsoft.com/office/powerpoint/2010/main" val="1043227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Backward Probability</a:t>
            </a:r>
          </a:p>
        </p:txBody>
      </p:sp>
      <p:sp>
        <p:nvSpPr>
          <p:cNvPr id="7" name="Rectangle 6">
            <a:extLst>
              <a:ext uri="{FF2B5EF4-FFF2-40B4-BE49-F238E27FC236}">
                <a16:creationId xmlns:a16="http://schemas.microsoft.com/office/drawing/2014/main" id="{AD2DAA83-2488-4B2B-908E-563BBA6733AB}"/>
              </a:ext>
            </a:extLst>
          </p:cNvPr>
          <p:cNvSpPr/>
          <p:nvPr/>
        </p:nvSpPr>
        <p:spPr>
          <a:xfrm>
            <a:off x="392835" y="1514910"/>
            <a:ext cx="8863707" cy="4401205"/>
          </a:xfrm>
          <a:prstGeom prst="rect">
            <a:avLst/>
          </a:prstGeom>
        </p:spPr>
        <p:txBody>
          <a:bodyPr wrap="square">
            <a:spAutoFit/>
          </a:bodyPr>
          <a:lstStyle/>
          <a:p>
            <a:r>
              <a:rPr lang="en-IN" sz="2000" dirty="0">
                <a:solidFill>
                  <a:srgbClr val="000000"/>
                </a:solidFill>
              </a:rPr>
              <a:t>The backward </a:t>
            </a:r>
            <a:r>
              <a:rPr lang="en-IN" sz="2000" dirty="0">
                <a:solidFill>
                  <a:srgbClr val="0000FF"/>
                </a:solidFill>
              </a:rPr>
              <a:t>probability</a:t>
            </a:r>
            <a:r>
              <a:rPr lang="en-US" sz="2000" dirty="0">
                <a:solidFill>
                  <a:srgbClr val="000000"/>
                </a:solidFill>
              </a:rPr>
              <a:t> </a:t>
            </a:r>
            <a:r>
              <a:rPr lang="en-US" sz="2000" dirty="0">
                <a:solidFill>
                  <a:srgbClr val="000000"/>
                </a:solidFill>
                <a:latin typeface="Symbol" panose="05050102010706020507" pitchFamily="18" charset="2"/>
              </a:rPr>
              <a:t>b </a:t>
            </a:r>
            <a:r>
              <a:rPr lang="en-US" sz="2000" dirty="0">
                <a:solidFill>
                  <a:srgbClr val="000000"/>
                </a:solidFill>
              </a:rPr>
              <a:t>is the probability of seeing the observations from time t +1 to the end, given that we are in state </a:t>
            </a:r>
            <a:r>
              <a:rPr lang="en-US" sz="2000" dirty="0" err="1">
                <a:solidFill>
                  <a:srgbClr val="000000"/>
                </a:solidFill>
              </a:rPr>
              <a:t>i</a:t>
            </a:r>
            <a:r>
              <a:rPr lang="en-US" sz="2000" dirty="0">
                <a:solidFill>
                  <a:srgbClr val="000000"/>
                </a:solidFill>
              </a:rPr>
              <a:t> at time t (and given the automaton l):</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IN" sz="2000" dirty="0"/>
          </a:p>
        </p:txBody>
      </p:sp>
      <p:pic>
        <p:nvPicPr>
          <p:cNvPr id="10" name="Picture 9">
            <a:extLst>
              <a:ext uri="{FF2B5EF4-FFF2-40B4-BE49-F238E27FC236}">
                <a16:creationId xmlns:a16="http://schemas.microsoft.com/office/drawing/2014/main" id="{5C7D1366-3DC6-4557-87EB-A1B919BE50AB}"/>
              </a:ext>
            </a:extLst>
          </p:cNvPr>
          <p:cNvPicPr>
            <a:picLocks noChangeAspect="1"/>
          </p:cNvPicPr>
          <p:nvPr/>
        </p:nvPicPr>
        <p:blipFill>
          <a:blip r:embed="rId3"/>
          <a:stretch>
            <a:fillRect/>
          </a:stretch>
        </p:blipFill>
        <p:spPr>
          <a:xfrm>
            <a:off x="620880" y="2222796"/>
            <a:ext cx="5709582" cy="3010386"/>
          </a:xfrm>
          <a:prstGeom prst="rect">
            <a:avLst/>
          </a:prstGeom>
        </p:spPr>
      </p:pic>
      <p:pic>
        <p:nvPicPr>
          <p:cNvPr id="11" name="Picture 10">
            <a:extLst>
              <a:ext uri="{FF2B5EF4-FFF2-40B4-BE49-F238E27FC236}">
                <a16:creationId xmlns:a16="http://schemas.microsoft.com/office/drawing/2014/main" id="{28DB71DF-70F0-4A0B-A709-1D03C047B25A}"/>
              </a:ext>
            </a:extLst>
          </p:cNvPr>
          <p:cNvPicPr>
            <a:picLocks noChangeAspect="1"/>
          </p:cNvPicPr>
          <p:nvPr/>
        </p:nvPicPr>
        <p:blipFill>
          <a:blip r:embed="rId4"/>
          <a:stretch>
            <a:fillRect/>
          </a:stretch>
        </p:blipFill>
        <p:spPr>
          <a:xfrm>
            <a:off x="1036567" y="5682752"/>
            <a:ext cx="7356025" cy="816522"/>
          </a:xfrm>
          <a:prstGeom prst="rect">
            <a:avLst/>
          </a:prstGeom>
        </p:spPr>
      </p:pic>
      <p:sp>
        <p:nvSpPr>
          <p:cNvPr id="12" name="Rectangle 11">
            <a:extLst>
              <a:ext uri="{FF2B5EF4-FFF2-40B4-BE49-F238E27FC236}">
                <a16:creationId xmlns:a16="http://schemas.microsoft.com/office/drawing/2014/main" id="{6D7236AF-1D56-46ED-968C-F11074BD213C}"/>
              </a:ext>
            </a:extLst>
          </p:cNvPr>
          <p:cNvSpPr/>
          <p:nvPr/>
        </p:nvSpPr>
        <p:spPr>
          <a:xfrm>
            <a:off x="984738" y="5648078"/>
            <a:ext cx="7407855" cy="851196"/>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6038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Hidden Markov Model</a:t>
            </a:r>
          </a:p>
        </p:txBody>
      </p:sp>
      <p:sp>
        <p:nvSpPr>
          <p:cNvPr id="3" name="Text Box 2"/>
          <p:cNvSpPr txBox="1"/>
          <p:nvPr/>
        </p:nvSpPr>
        <p:spPr>
          <a:xfrm>
            <a:off x="-8255" y="1209675"/>
            <a:ext cx="7999758" cy="4154984"/>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cs typeface="Times New Roman" panose="02020603050405020304" charset="0"/>
              </a:rPr>
              <a:t>HMM models a process with a First Order Markov process.</a:t>
            </a:r>
          </a:p>
          <a:p>
            <a:pPr algn="l"/>
            <a:endParaRPr lang="en-US" sz="2400" dirty="0">
              <a:cs typeface="Times New Roman" panose="02020603050405020304" charset="0"/>
            </a:endParaRPr>
          </a:p>
          <a:p>
            <a:pPr marL="285750" indent="-285750" algn="l">
              <a:buFont typeface="Arial" panose="020B0604020202020204" pitchFamily="34" charset="0"/>
              <a:buChar char="•"/>
            </a:pPr>
            <a:r>
              <a:rPr lang="en-US" sz="2400" dirty="0">
                <a:cs typeface="Times New Roman" panose="02020603050405020304" charset="0"/>
              </a:rPr>
              <a:t>It includes the initial state distribution π (the probability distribution of the initial state)</a:t>
            </a:r>
          </a:p>
          <a:p>
            <a:pPr marL="285750" indent="-285750" algn="l">
              <a:buFont typeface="Arial" panose="020B0604020202020204" pitchFamily="34" charset="0"/>
              <a:buChar char="•"/>
            </a:pPr>
            <a:endParaRPr lang="en-US" sz="2400" dirty="0">
              <a:cs typeface="Times New Roman" panose="02020603050405020304" charset="0"/>
            </a:endParaRPr>
          </a:p>
          <a:p>
            <a:pPr marL="285750" indent="-285750" algn="l">
              <a:buFont typeface="Arial" panose="020B0604020202020204" pitchFamily="34" charset="0"/>
              <a:buChar char="•"/>
            </a:pPr>
            <a:r>
              <a:rPr lang="en-US" sz="2400" dirty="0">
                <a:cs typeface="Times New Roman" panose="02020603050405020304" charset="0"/>
              </a:rPr>
              <a:t>The transition probabilities A from one state (</a:t>
            </a:r>
            <a:r>
              <a:rPr lang="en-US" sz="2400" dirty="0" err="1">
                <a:cs typeface="Times New Roman" panose="02020603050405020304" charset="0"/>
              </a:rPr>
              <a:t>xt</a:t>
            </a:r>
            <a:r>
              <a:rPr lang="en-US" sz="2400" dirty="0">
                <a:cs typeface="Times New Roman" panose="02020603050405020304" charset="0"/>
              </a:rPr>
              <a:t>) to another.</a:t>
            </a:r>
          </a:p>
          <a:p>
            <a:pPr marL="285750" indent="-285750" algn="l">
              <a:buFont typeface="Arial" panose="020B0604020202020204" pitchFamily="34" charset="0"/>
              <a:buChar char="•"/>
            </a:pPr>
            <a:endParaRPr lang="en-US" sz="2400" dirty="0">
              <a:cs typeface="Times New Roman" panose="02020603050405020304" charset="0"/>
            </a:endParaRPr>
          </a:p>
          <a:p>
            <a:pPr marL="285750" indent="-285750" algn="l">
              <a:buFont typeface="Arial" panose="020B0604020202020204" pitchFamily="34" charset="0"/>
              <a:buChar char="•"/>
            </a:pPr>
            <a:r>
              <a:rPr lang="en-US" sz="2400" dirty="0">
                <a:cs typeface="Times New Roman" panose="02020603050405020304" charset="0"/>
              </a:rPr>
              <a:t>HMM also contains the likelihood B of the observation (</a:t>
            </a:r>
            <a:r>
              <a:rPr lang="en-US" sz="2400" dirty="0" err="1">
                <a:cs typeface="Times New Roman" panose="02020603050405020304" charset="0"/>
              </a:rPr>
              <a:t>yt</a:t>
            </a:r>
            <a:r>
              <a:rPr lang="en-US" sz="2400" dirty="0">
                <a:cs typeface="Times New Roman" panose="02020603050405020304" charset="0"/>
              </a:rPr>
              <a:t>) given a hidden state. Matrix B is called the emission probabilities. It demonstrates the probability of our observation given a specific internal state</a:t>
            </a:r>
            <a:r>
              <a:rPr lang="en-US" sz="2400" dirty="0">
                <a:latin typeface="Times New Roman" panose="02020603050405020304" charset="0"/>
                <a:cs typeface="Times New Roman" panose="02020603050405020304" charset="0"/>
              </a:rPr>
              <a:t>.</a:t>
            </a:r>
          </a:p>
        </p:txBody>
      </p:sp>
      <p:sp>
        <p:nvSpPr>
          <p:cNvPr id="4" name="Rectangle 3">
            <a:extLst>
              <a:ext uri="{FF2B5EF4-FFF2-40B4-BE49-F238E27FC236}">
                <a16:creationId xmlns:a16="http://schemas.microsoft.com/office/drawing/2014/main" id="{EAE53FB6-4EE4-4134-8DEF-7CE97679CDAC}"/>
              </a:ext>
            </a:extLst>
          </p:cNvPr>
          <p:cNvSpPr/>
          <p:nvPr/>
        </p:nvSpPr>
        <p:spPr>
          <a:xfrm>
            <a:off x="7890325" y="1904660"/>
            <a:ext cx="3975652" cy="1200329"/>
          </a:xfrm>
          <a:prstGeom prst="rect">
            <a:avLst/>
          </a:prstGeom>
          <a:blipFill>
            <a:blip r:embed="rId3"/>
            <a:tile tx="0" ty="0" sx="100000" sy="100000" flip="none" algn="tl"/>
          </a:blipFill>
          <a:ln>
            <a:solidFill>
              <a:srgbClr val="FF0000"/>
            </a:solidFill>
          </a:ln>
        </p:spPr>
        <p:txBody>
          <a:bodyPr wrap="square">
            <a:spAutoFit/>
          </a:bodyPr>
          <a:lstStyle/>
          <a:p>
            <a:r>
              <a:rPr lang="en-US" dirty="0"/>
              <a:t>Hidden states – Markov chain:</a:t>
            </a:r>
          </a:p>
          <a:p>
            <a:r>
              <a:rPr lang="en-US" dirty="0"/>
              <a:t>–Dependent only on the previous state</a:t>
            </a:r>
          </a:p>
          <a:p>
            <a:r>
              <a:rPr lang="en-US" dirty="0"/>
              <a:t>–“The past is independent of the future given the present.”</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Backward Probability Proof</a:t>
            </a:r>
          </a:p>
        </p:txBody>
      </p:sp>
      <p:pic>
        <p:nvPicPr>
          <p:cNvPr id="3" name="Picture 2">
            <a:extLst>
              <a:ext uri="{FF2B5EF4-FFF2-40B4-BE49-F238E27FC236}">
                <a16:creationId xmlns:a16="http://schemas.microsoft.com/office/drawing/2014/main" id="{2699813A-9C6E-475B-9DCC-0308AA4DCD9F}"/>
              </a:ext>
            </a:extLst>
          </p:cNvPr>
          <p:cNvPicPr>
            <a:picLocks noChangeAspect="1"/>
          </p:cNvPicPr>
          <p:nvPr/>
        </p:nvPicPr>
        <p:blipFill>
          <a:blip r:embed="rId3"/>
          <a:stretch>
            <a:fillRect/>
          </a:stretch>
        </p:blipFill>
        <p:spPr>
          <a:xfrm>
            <a:off x="898455" y="1635121"/>
            <a:ext cx="7781311" cy="4295583"/>
          </a:xfrm>
          <a:prstGeom prst="rect">
            <a:avLst/>
          </a:prstGeom>
        </p:spPr>
      </p:pic>
      <p:sp>
        <p:nvSpPr>
          <p:cNvPr id="4" name="Rectangle 3">
            <a:extLst>
              <a:ext uri="{FF2B5EF4-FFF2-40B4-BE49-F238E27FC236}">
                <a16:creationId xmlns:a16="http://schemas.microsoft.com/office/drawing/2014/main" id="{D9D90A79-99C1-4D0C-B52E-900B924A18CC}"/>
              </a:ext>
            </a:extLst>
          </p:cNvPr>
          <p:cNvSpPr/>
          <p:nvPr/>
        </p:nvSpPr>
        <p:spPr>
          <a:xfrm>
            <a:off x="5866228" y="4531741"/>
            <a:ext cx="2138289" cy="645076"/>
          </a:xfrm>
          <a:prstGeom prst="rect">
            <a:avLst/>
          </a:prstGeom>
          <a:solidFill>
            <a:schemeClr val="accent4">
              <a:lumMod val="20000"/>
              <a:lumOff val="80000"/>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0412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Backward Probability Algorithm</a:t>
            </a:r>
          </a:p>
        </p:txBody>
      </p:sp>
      <p:pic>
        <p:nvPicPr>
          <p:cNvPr id="5" name="Picture 4">
            <a:extLst>
              <a:ext uri="{FF2B5EF4-FFF2-40B4-BE49-F238E27FC236}">
                <a16:creationId xmlns:a16="http://schemas.microsoft.com/office/drawing/2014/main" id="{EA7FACD8-2BF6-4A71-B1C4-7EE948BC9234}"/>
              </a:ext>
            </a:extLst>
          </p:cNvPr>
          <p:cNvPicPr>
            <a:picLocks noChangeAspect="1"/>
          </p:cNvPicPr>
          <p:nvPr/>
        </p:nvPicPr>
        <p:blipFill>
          <a:blip r:embed="rId3"/>
          <a:stretch>
            <a:fillRect/>
          </a:stretch>
        </p:blipFill>
        <p:spPr>
          <a:xfrm>
            <a:off x="598882" y="1503092"/>
            <a:ext cx="8474779" cy="4757027"/>
          </a:xfrm>
          <a:prstGeom prst="rect">
            <a:avLst/>
          </a:prstGeom>
        </p:spPr>
      </p:pic>
    </p:spTree>
    <p:extLst>
      <p:ext uri="{BB962C8B-B14F-4D97-AF65-F5344CB8AC3E}">
        <p14:creationId xmlns:p14="http://schemas.microsoft.com/office/powerpoint/2010/main" val="12100345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4" y="713493"/>
            <a:ext cx="8948113" cy="461665"/>
          </a:xfrm>
          <a:prstGeom prst="rect">
            <a:avLst/>
          </a:prstGeom>
        </p:spPr>
        <p:txBody>
          <a:bodyPr wrap="square">
            <a:spAutoFit/>
          </a:bodyPr>
          <a:lstStyle/>
          <a:p>
            <a:r>
              <a:rPr lang="en-US" altLang="en-IN" sz="2400" b="1" dirty="0">
                <a:solidFill>
                  <a:schemeClr val="accent2">
                    <a:lumMod val="75000"/>
                  </a:schemeClr>
                </a:solidFill>
              </a:rPr>
              <a:t>HMM – Canonical Example Problem with backward probability</a:t>
            </a:r>
          </a:p>
        </p:txBody>
      </p:sp>
      <p:pic>
        <p:nvPicPr>
          <p:cNvPr id="7" name="Picture 6">
            <a:extLst>
              <a:ext uri="{FF2B5EF4-FFF2-40B4-BE49-F238E27FC236}">
                <a16:creationId xmlns:a16="http://schemas.microsoft.com/office/drawing/2014/main" id="{C2805D79-EEC8-4304-AD6A-D542780F85A8}"/>
              </a:ext>
            </a:extLst>
          </p:cNvPr>
          <p:cNvPicPr>
            <a:picLocks noChangeAspect="1"/>
          </p:cNvPicPr>
          <p:nvPr/>
        </p:nvPicPr>
        <p:blipFill>
          <a:blip r:embed="rId3"/>
          <a:stretch>
            <a:fillRect/>
          </a:stretch>
        </p:blipFill>
        <p:spPr>
          <a:xfrm>
            <a:off x="392835" y="1429551"/>
            <a:ext cx="8699746" cy="4505334"/>
          </a:xfrm>
          <a:prstGeom prst="rect">
            <a:avLst/>
          </a:prstGeom>
        </p:spPr>
      </p:pic>
      <p:sp>
        <p:nvSpPr>
          <p:cNvPr id="11" name="Google Shape;352;p68">
            <a:extLst>
              <a:ext uri="{FF2B5EF4-FFF2-40B4-BE49-F238E27FC236}">
                <a16:creationId xmlns:a16="http://schemas.microsoft.com/office/drawing/2014/main" id="{FCC24062-8D51-4810-B41B-3602B6682581}"/>
              </a:ext>
            </a:extLst>
          </p:cNvPr>
          <p:cNvSpPr txBox="1"/>
          <p:nvPr/>
        </p:nvSpPr>
        <p:spPr>
          <a:xfrm>
            <a:off x="8081002" y="1486241"/>
            <a:ext cx="929400" cy="62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π</a:t>
            </a:r>
            <a:r>
              <a:rPr lang="en" sz="1400" b="0" i="0" u="none" strike="noStrike" cap="none" baseline="-25000" dirty="0">
                <a:solidFill>
                  <a:srgbClr val="000000"/>
                </a:solidFill>
                <a:latin typeface="Arial"/>
                <a:ea typeface="Arial"/>
                <a:cs typeface="Arial"/>
                <a:sym typeface="Arial"/>
              </a:rPr>
              <a:t>2  </a:t>
            </a:r>
            <a:r>
              <a:rPr lang="en" sz="1400" b="0" i="0" u="none" strike="noStrike" cap="none" dirty="0">
                <a:solidFill>
                  <a:srgbClr val="000000"/>
                </a:solidFill>
                <a:latin typeface="Arial"/>
                <a:ea typeface="Arial"/>
                <a:cs typeface="Arial"/>
                <a:sym typeface="Arial"/>
              </a:rPr>
              <a:t>= 0.8</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97407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1"/>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Beta Table</a:t>
            </a:r>
            <a:endParaRPr/>
          </a:p>
          <a:p>
            <a:endParaRPr/>
          </a:p>
        </p:txBody>
      </p:sp>
      <p:sp>
        <p:nvSpPr>
          <p:cNvPr id="510" name="Google Shape;510;p81"/>
          <p:cNvSpPr txBox="1">
            <a:spLocks noGrp="1"/>
          </p:cNvSpPr>
          <p:nvPr>
            <p:ph type="body" idx="1"/>
          </p:nvPr>
        </p:nvSpPr>
        <p:spPr>
          <a:xfrm>
            <a:off x="1911900" y="1885600"/>
            <a:ext cx="8520600" cy="4555200"/>
          </a:xfrm>
          <a:prstGeom prst="rect">
            <a:avLst/>
          </a:prstGeom>
          <a:noFill/>
          <a:ln>
            <a:noFill/>
          </a:ln>
        </p:spPr>
        <p:txBody>
          <a:bodyPr spcFirstLastPara="1" vert="horz" wrap="square" lIns="91425" tIns="91425" rIns="91425" bIns="91425" rtlCol="0" anchor="t" anchorCtr="0">
            <a:noAutofit/>
          </a:bodyPr>
          <a:lstStyle/>
          <a:p>
            <a:pPr marL="0" indent="0">
              <a:buNone/>
            </a:pPr>
            <a:endParaRPr/>
          </a:p>
          <a:p>
            <a:pPr marL="0" indent="0">
              <a:spcBef>
                <a:spcPts val="1600"/>
              </a:spcBef>
              <a:buClr>
                <a:schemeClr val="dk1"/>
              </a:buClr>
              <a:buSzPts val="1100"/>
              <a:buNone/>
            </a:pPr>
            <a:endParaRPr/>
          </a:p>
          <a:p>
            <a:pPr marL="0" indent="0">
              <a:spcBef>
                <a:spcPts val="1600"/>
              </a:spcBef>
              <a:spcAft>
                <a:spcPts val="1600"/>
              </a:spcAft>
              <a:buNone/>
            </a:pPr>
            <a:endParaRPr/>
          </a:p>
        </p:txBody>
      </p:sp>
      <p:graphicFrame>
        <p:nvGraphicFramePr>
          <p:cNvPr id="511" name="Google Shape;511;p81"/>
          <p:cNvGraphicFramePr/>
          <p:nvPr/>
        </p:nvGraphicFramePr>
        <p:xfrm>
          <a:off x="2476500" y="27004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512" name="Google Shape;512;p81"/>
          <p:cNvSpPr txBox="1"/>
          <p:nvPr/>
        </p:nvSpPr>
        <p:spPr>
          <a:xfrm>
            <a:off x="2550700" y="4898567"/>
            <a:ext cx="4670400" cy="15423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 sz="1400">
                <a:solidFill>
                  <a:srgbClr val="000000"/>
                </a:solidFill>
                <a:latin typeface="Arial"/>
                <a:ea typeface="Arial"/>
                <a:cs typeface="Arial"/>
                <a:sym typeface="Arial"/>
              </a:rPr>
              <a:t>To fill up beta table, initialize last column as 1’s</a:t>
            </a:r>
            <a:endParaRPr sz="1400">
              <a:solidFill>
                <a:srgbClr val="000000"/>
              </a:solidFill>
              <a:latin typeface="Arial"/>
              <a:ea typeface="Arial"/>
              <a:cs typeface="Arial"/>
              <a:sym typeface="Arial"/>
            </a:endParaRPr>
          </a:p>
        </p:txBody>
      </p:sp>
      <p:sp>
        <p:nvSpPr>
          <p:cNvPr id="513" name="Google Shape;513;p81"/>
          <p:cNvSpPr txBox="1"/>
          <p:nvPr/>
        </p:nvSpPr>
        <p:spPr>
          <a:xfrm>
            <a:off x="2646225" y="1583567"/>
            <a:ext cx="6882900" cy="648300"/>
          </a:xfrm>
          <a:prstGeom prst="rect">
            <a:avLst/>
          </a:prstGeom>
          <a:noFill/>
          <a:ln>
            <a:noFill/>
          </a:ln>
        </p:spPr>
        <p:txBody>
          <a:bodyPr spcFirstLastPara="1" wrap="square" lIns="91425" tIns="91425" rIns="91425" bIns="91425" anchor="t" anchorCtr="0">
            <a:noAutofit/>
          </a:bodyPr>
          <a:lstStyle/>
          <a:p>
            <a:pPr>
              <a:buClr>
                <a:srgbClr val="000000"/>
              </a:buClr>
              <a:buSzPts val="1800"/>
            </a:pPr>
            <a:r>
              <a:rPr lang="en">
                <a:solidFill>
                  <a:srgbClr val="000000"/>
                </a:solidFill>
                <a:latin typeface="Arial"/>
                <a:ea typeface="Arial"/>
                <a:cs typeface="Arial"/>
                <a:sym typeface="Arial"/>
              </a:rPr>
              <a:t>Observation sequence</a:t>
            </a:r>
            <a:r>
              <a:rPr lang="en" sz="1400">
                <a:solidFill>
                  <a:srgbClr val="000000"/>
                </a:solidFill>
                <a:latin typeface="Arial"/>
                <a:ea typeface="Arial"/>
                <a:cs typeface="Arial"/>
                <a:sym typeface="Arial"/>
              </a:rPr>
              <a:t> = </a:t>
            </a:r>
            <a:r>
              <a:rPr lang="en" b="1">
                <a:solidFill>
                  <a:schemeClr val="dk2"/>
                </a:solidFill>
                <a:latin typeface="Arial"/>
                <a:ea typeface="Arial"/>
                <a:cs typeface="Arial"/>
                <a:sym typeface="Arial"/>
              </a:rPr>
              <a:t>O = {V</a:t>
            </a:r>
            <a:r>
              <a:rPr lang="en" b="1" baseline="-25000">
                <a:solidFill>
                  <a:schemeClr val="dk2"/>
                </a:solidFill>
                <a:latin typeface="Arial"/>
                <a:ea typeface="Arial"/>
                <a:cs typeface="Arial"/>
                <a:sym typeface="Arial"/>
              </a:rPr>
              <a:t>1</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3</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2</a:t>
            </a:r>
            <a:r>
              <a:rPr lang="en" b="1">
                <a:solidFill>
                  <a:schemeClr val="dk2"/>
                </a:solidFill>
                <a:latin typeface="Arial"/>
                <a:ea typeface="Arial"/>
                <a:cs typeface="Arial"/>
                <a:sym typeface="Arial"/>
              </a:rPr>
              <a:t>}</a:t>
            </a:r>
            <a:endParaRPr sz="1400">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82"/>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Beta Table</a:t>
            </a:r>
            <a:endParaRPr/>
          </a:p>
          <a:p>
            <a:endParaRPr/>
          </a:p>
        </p:txBody>
      </p:sp>
      <p:sp>
        <p:nvSpPr>
          <p:cNvPr id="519" name="Google Shape;519;p82"/>
          <p:cNvSpPr txBox="1">
            <a:spLocks noGrp="1"/>
          </p:cNvSpPr>
          <p:nvPr>
            <p:ph type="body" idx="1"/>
          </p:nvPr>
        </p:nvSpPr>
        <p:spPr>
          <a:xfrm>
            <a:off x="1911900" y="1885600"/>
            <a:ext cx="8520600" cy="4710300"/>
          </a:xfrm>
          <a:prstGeom prst="rect">
            <a:avLst/>
          </a:prstGeom>
          <a:noFill/>
          <a:ln>
            <a:noFill/>
          </a:ln>
        </p:spPr>
        <p:txBody>
          <a:bodyPr spcFirstLastPara="1" vert="horz" wrap="square" lIns="91425" tIns="91425" rIns="91425" bIns="91425" rtlCol="0" anchor="t" anchorCtr="0">
            <a:noAutofit/>
          </a:bodyPr>
          <a:lstStyle/>
          <a:p>
            <a:pPr marL="0" indent="0">
              <a:buNone/>
            </a:pPr>
            <a:endParaRPr/>
          </a:p>
          <a:p>
            <a:pPr marL="0" indent="0">
              <a:spcBef>
                <a:spcPts val="1600"/>
              </a:spcBef>
              <a:buClr>
                <a:schemeClr val="dk1"/>
              </a:buClr>
              <a:buSzPts val="1100"/>
              <a:buNone/>
            </a:pPr>
            <a:endParaRPr/>
          </a:p>
          <a:p>
            <a:pPr marL="0" indent="0">
              <a:spcBef>
                <a:spcPts val="1600"/>
              </a:spcBef>
              <a:spcAft>
                <a:spcPts val="1600"/>
              </a:spcAft>
              <a:buNone/>
            </a:pPr>
            <a:endParaRPr/>
          </a:p>
        </p:txBody>
      </p:sp>
      <p:graphicFrame>
        <p:nvGraphicFramePr>
          <p:cNvPr id="520" name="Google Shape;520;p82"/>
          <p:cNvGraphicFramePr/>
          <p:nvPr/>
        </p:nvGraphicFramePr>
        <p:xfrm>
          <a:off x="2476500" y="27004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521" name="Google Shape;521;p82"/>
          <p:cNvSpPr txBox="1"/>
          <p:nvPr/>
        </p:nvSpPr>
        <p:spPr>
          <a:xfrm>
            <a:off x="2550700" y="4898567"/>
            <a:ext cx="4670400" cy="15423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 sz="1400">
                <a:solidFill>
                  <a:srgbClr val="000000"/>
                </a:solidFill>
                <a:latin typeface="Arial"/>
                <a:ea typeface="Arial"/>
                <a:cs typeface="Arial"/>
                <a:sym typeface="Arial"/>
              </a:rPr>
              <a:t>To calculate Beta value at some cell, take beta values at next column, multiply each with corresponding transition probabilities to get a</a:t>
            </a:r>
            <a:r>
              <a:rPr lang="en" sz="1400" baseline="-25000">
                <a:solidFill>
                  <a:srgbClr val="000000"/>
                </a:solidFill>
                <a:latin typeface="Arial"/>
                <a:ea typeface="Arial"/>
                <a:cs typeface="Arial"/>
                <a:sym typeface="Arial"/>
              </a:rPr>
              <a:t>ij</a:t>
            </a:r>
            <a:r>
              <a:rPr lang="en" sz="1400">
                <a:solidFill>
                  <a:srgbClr val="000000"/>
                </a:solidFill>
                <a:latin typeface="Arial"/>
                <a:ea typeface="Arial"/>
                <a:cs typeface="Arial"/>
                <a:sym typeface="Arial"/>
              </a:rPr>
              <a:t> * β</a:t>
            </a:r>
            <a:r>
              <a:rPr lang="en" sz="1400" baseline="-25000">
                <a:solidFill>
                  <a:srgbClr val="000000"/>
                </a:solidFill>
                <a:latin typeface="Arial"/>
                <a:ea typeface="Arial"/>
                <a:cs typeface="Arial"/>
                <a:sym typeface="Arial"/>
              </a:rPr>
              <a:t>t+1</a:t>
            </a:r>
            <a:r>
              <a:rPr lang="en" sz="1400">
                <a:solidFill>
                  <a:srgbClr val="000000"/>
                </a:solidFill>
                <a:latin typeface="Arial"/>
                <a:ea typeface="Arial"/>
                <a:cs typeface="Arial"/>
                <a:sym typeface="Arial"/>
              </a:rPr>
              <a:t>(j). Multiply each of these values with corresponding b</a:t>
            </a:r>
            <a:r>
              <a:rPr lang="en" sz="1400" baseline="-25000">
                <a:solidFill>
                  <a:srgbClr val="000000"/>
                </a:solidFill>
                <a:latin typeface="Arial"/>
                <a:ea typeface="Arial"/>
                <a:cs typeface="Arial"/>
                <a:sym typeface="Arial"/>
              </a:rPr>
              <a:t>j</a:t>
            </a:r>
            <a:r>
              <a:rPr lang="en" sz="1400">
                <a:solidFill>
                  <a:srgbClr val="000000"/>
                </a:solidFill>
                <a:latin typeface="Arial"/>
                <a:ea typeface="Arial"/>
                <a:cs typeface="Arial"/>
                <a:sym typeface="Arial"/>
              </a:rPr>
              <a:t>(O</a:t>
            </a:r>
            <a:r>
              <a:rPr lang="en" sz="1400" baseline="-25000">
                <a:solidFill>
                  <a:srgbClr val="000000"/>
                </a:solidFill>
                <a:latin typeface="Arial"/>
                <a:ea typeface="Arial"/>
                <a:cs typeface="Arial"/>
                <a:sym typeface="Arial"/>
              </a:rPr>
              <a:t>t+1</a:t>
            </a:r>
            <a:r>
              <a:rPr lang="en" sz="1400">
                <a:solidFill>
                  <a:srgbClr val="000000"/>
                </a:solidFill>
                <a:latin typeface="Arial"/>
                <a:ea typeface="Arial"/>
                <a:cs typeface="Arial"/>
                <a:sym typeface="Arial"/>
              </a:rPr>
              <a:t>) to get </a:t>
            </a:r>
            <a:r>
              <a:rPr lang="en" sz="1400">
                <a:solidFill>
                  <a:schemeClr val="dk1"/>
                </a:solidFill>
                <a:latin typeface="Arial"/>
                <a:ea typeface="Arial"/>
                <a:cs typeface="Arial"/>
                <a:sym typeface="Arial"/>
              </a:rPr>
              <a:t>a</a:t>
            </a:r>
            <a:r>
              <a:rPr lang="en" sz="1400" baseline="-25000">
                <a:solidFill>
                  <a:schemeClr val="dk1"/>
                </a:solidFill>
                <a:latin typeface="Arial"/>
                <a:ea typeface="Arial"/>
                <a:cs typeface="Arial"/>
                <a:sym typeface="Arial"/>
              </a:rPr>
              <a:t>ij</a:t>
            </a:r>
            <a:r>
              <a:rPr lang="en" sz="1400">
                <a:solidFill>
                  <a:schemeClr val="dk1"/>
                </a:solidFill>
                <a:latin typeface="Arial"/>
                <a:ea typeface="Arial"/>
                <a:cs typeface="Arial"/>
                <a:sym typeface="Arial"/>
              </a:rPr>
              <a:t> * β</a:t>
            </a:r>
            <a:r>
              <a:rPr lang="en" sz="1400" baseline="-25000">
                <a:solidFill>
                  <a:schemeClr val="dk1"/>
                </a:solidFill>
                <a:latin typeface="Arial"/>
                <a:ea typeface="Arial"/>
                <a:cs typeface="Arial"/>
                <a:sym typeface="Arial"/>
              </a:rPr>
              <a:t>t+1</a:t>
            </a:r>
            <a:r>
              <a:rPr lang="en" sz="1400">
                <a:solidFill>
                  <a:schemeClr val="dk1"/>
                </a:solidFill>
                <a:latin typeface="Arial"/>
                <a:ea typeface="Arial"/>
                <a:cs typeface="Arial"/>
                <a:sym typeface="Arial"/>
              </a:rPr>
              <a:t>(j) * b</a:t>
            </a:r>
            <a:r>
              <a:rPr lang="en" sz="1400" baseline="-25000">
                <a:solidFill>
                  <a:schemeClr val="dk1"/>
                </a:solidFill>
                <a:latin typeface="Arial"/>
                <a:ea typeface="Arial"/>
                <a:cs typeface="Arial"/>
                <a:sym typeface="Arial"/>
              </a:rPr>
              <a:t>j</a:t>
            </a:r>
            <a:r>
              <a:rPr lang="en" sz="1400">
                <a:solidFill>
                  <a:schemeClr val="dk1"/>
                </a:solidFill>
                <a:latin typeface="Arial"/>
                <a:ea typeface="Arial"/>
                <a:cs typeface="Arial"/>
                <a:sym typeface="Arial"/>
              </a:rPr>
              <a:t>(O</a:t>
            </a:r>
            <a:r>
              <a:rPr lang="en" sz="1400" baseline="-25000">
                <a:solidFill>
                  <a:schemeClr val="dk1"/>
                </a:solidFill>
                <a:latin typeface="Arial"/>
                <a:ea typeface="Arial"/>
                <a:cs typeface="Arial"/>
                <a:sym typeface="Arial"/>
              </a:rPr>
              <a:t>t+1</a:t>
            </a:r>
            <a:r>
              <a:rPr lang="en" sz="1400">
                <a:solidFill>
                  <a:schemeClr val="dk1"/>
                </a:solidFill>
                <a:latin typeface="Arial"/>
                <a:ea typeface="Arial"/>
                <a:cs typeface="Arial"/>
                <a:sym typeface="Arial"/>
              </a:rPr>
              <a:t>). Finally add them up to get Σa</a:t>
            </a:r>
            <a:r>
              <a:rPr lang="en" sz="1400" baseline="-25000">
                <a:solidFill>
                  <a:schemeClr val="dk1"/>
                </a:solidFill>
                <a:latin typeface="Arial"/>
                <a:ea typeface="Arial"/>
                <a:cs typeface="Arial"/>
                <a:sym typeface="Arial"/>
              </a:rPr>
              <a:t>ij</a:t>
            </a:r>
            <a:r>
              <a:rPr lang="en" sz="1400">
                <a:solidFill>
                  <a:schemeClr val="dk1"/>
                </a:solidFill>
                <a:latin typeface="Arial"/>
                <a:ea typeface="Arial"/>
                <a:cs typeface="Arial"/>
                <a:sym typeface="Arial"/>
              </a:rPr>
              <a:t> * β</a:t>
            </a:r>
            <a:r>
              <a:rPr lang="en" sz="1400" baseline="-25000">
                <a:solidFill>
                  <a:schemeClr val="dk1"/>
                </a:solidFill>
                <a:latin typeface="Arial"/>
                <a:ea typeface="Arial"/>
                <a:cs typeface="Arial"/>
                <a:sym typeface="Arial"/>
              </a:rPr>
              <a:t>t+1</a:t>
            </a:r>
            <a:r>
              <a:rPr lang="en" sz="1400">
                <a:solidFill>
                  <a:schemeClr val="dk1"/>
                </a:solidFill>
                <a:latin typeface="Arial"/>
                <a:ea typeface="Arial"/>
                <a:cs typeface="Arial"/>
                <a:sym typeface="Arial"/>
              </a:rPr>
              <a:t>(j) * b</a:t>
            </a:r>
            <a:r>
              <a:rPr lang="en" sz="1400" baseline="-25000">
                <a:solidFill>
                  <a:schemeClr val="dk1"/>
                </a:solidFill>
                <a:latin typeface="Arial"/>
                <a:ea typeface="Arial"/>
                <a:cs typeface="Arial"/>
                <a:sym typeface="Arial"/>
              </a:rPr>
              <a:t>j</a:t>
            </a:r>
            <a:r>
              <a:rPr lang="en" sz="1400">
                <a:solidFill>
                  <a:schemeClr val="dk1"/>
                </a:solidFill>
                <a:latin typeface="Arial"/>
                <a:ea typeface="Arial"/>
                <a:cs typeface="Arial"/>
                <a:sym typeface="Arial"/>
              </a:rPr>
              <a:t>(O</a:t>
            </a:r>
            <a:r>
              <a:rPr lang="en" sz="1400" baseline="-25000">
                <a:solidFill>
                  <a:schemeClr val="dk1"/>
                </a:solidFill>
                <a:latin typeface="Arial"/>
                <a:ea typeface="Arial"/>
                <a:cs typeface="Arial"/>
                <a:sym typeface="Arial"/>
              </a:rPr>
              <a:t>t+1</a:t>
            </a:r>
            <a:r>
              <a:rPr lang="en" sz="1400">
                <a:solidFill>
                  <a:schemeClr val="dk1"/>
                </a:solidFill>
                <a:latin typeface="Arial"/>
                <a:ea typeface="Arial"/>
                <a:cs typeface="Arial"/>
                <a:sym typeface="Arial"/>
              </a:rPr>
              <a:t>) = Beta value at this cell.</a:t>
            </a:r>
            <a:endParaRPr sz="1400">
              <a:solidFill>
                <a:srgbClr val="000000"/>
              </a:solidFill>
              <a:latin typeface="Arial"/>
              <a:ea typeface="Arial"/>
              <a:cs typeface="Arial"/>
              <a:sym typeface="Arial"/>
            </a:endParaRPr>
          </a:p>
        </p:txBody>
      </p:sp>
      <p:sp>
        <p:nvSpPr>
          <p:cNvPr id="522" name="Google Shape;522;p82"/>
          <p:cNvSpPr txBox="1"/>
          <p:nvPr/>
        </p:nvSpPr>
        <p:spPr>
          <a:xfrm>
            <a:off x="2646225" y="1583567"/>
            <a:ext cx="6882900" cy="648300"/>
          </a:xfrm>
          <a:prstGeom prst="rect">
            <a:avLst/>
          </a:prstGeom>
          <a:noFill/>
          <a:ln>
            <a:noFill/>
          </a:ln>
        </p:spPr>
        <p:txBody>
          <a:bodyPr spcFirstLastPara="1" wrap="square" lIns="91425" tIns="91425" rIns="91425" bIns="91425" anchor="t" anchorCtr="0">
            <a:noAutofit/>
          </a:bodyPr>
          <a:lstStyle/>
          <a:p>
            <a:pPr>
              <a:buClr>
                <a:srgbClr val="000000"/>
              </a:buClr>
              <a:buSzPts val="1800"/>
            </a:pPr>
            <a:r>
              <a:rPr lang="en">
                <a:solidFill>
                  <a:srgbClr val="000000"/>
                </a:solidFill>
                <a:latin typeface="Arial"/>
                <a:ea typeface="Arial"/>
                <a:cs typeface="Arial"/>
                <a:sym typeface="Arial"/>
              </a:rPr>
              <a:t>Observation sequence</a:t>
            </a:r>
            <a:r>
              <a:rPr lang="en" sz="1400">
                <a:solidFill>
                  <a:srgbClr val="000000"/>
                </a:solidFill>
                <a:latin typeface="Arial"/>
                <a:ea typeface="Arial"/>
                <a:cs typeface="Arial"/>
                <a:sym typeface="Arial"/>
              </a:rPr>
              <a:t> = </a:t>
            </a:r>
            <a:r>
              <a:rPr lang="en" b="1">
                <a:solidFill>
                  <a:schemeClr val="dk2"/>
                </a:solidFill>
                <a:latin typeface="Arial"/>
                <a:ea typeface="Arial"/>
                <a:cs typeface="Arial"/>
                <a:sym typeface="Arial"/>
              </a:rPr>
              <a:t>O = {V</a:t>
            </a:r>
            <a:r>
              <a:rPr lang="en" b="1" baseline="-25000">
                <a:solidFill>
                  <a:schemeClr val="dk2"/>
                </a:solidFill>
                <a:latin typeface="Arial"/>
                <a:ea typeface="Arial"/>
                <a:cs typeface="Arial"/>
                <a:sym typeface="Arial"/>
              </a:rPr>
              <a:t>1</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3</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2</a:t>
            </a:r>
            <a:r>
              <a:rPr lang="en" b="1">
                <a:solidFill>
                  <a:schemeClr val="dk2"/>
                </a:solidFill>
                <a:latin typeface="Arial"/>
                <a:ea typeface="Arial"/>
                <a:cs typeface="Arial"/>
                <a:sym typeface="Arial"/>
              </a:rPr>
              <a:t>}</a:t>
            </a:r>
            <a:endParaRPr sz="1400">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83"/>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Beta Table</a:t>
            </a:r>
            <a:endParaRPr/>
          </a:p>
          <a:p>
            <a:endParaRPr/>
          </a:p>
        </p:txBody>
      </p:sp>
      <p:sp>
        <p:nvSpPr>
          <p:cNvPr id="528" name="Google Shape;528;p83"/>
          <p:cNvSpPr txBox="1">
            <a:spLocks noGrp="1"/>
          </p:cNvSpPr>
          <p:nvPr>
            <p:ph type="body" idx="1"/>
          </p:nvPr>
        </p:nvSpPr>
        <p:spPr>
          <a:xfrm>
            <a:off x="1911900" y="1580800"/>
            <a:ext cx="8520600" cy="4555200"/>
          </a:xfrm>
          <a:prstGeom prst="rect">
            <a:avLst/>
          </a:prstGeom>
          <a:noFill/>
          <a:ln>
            <a:noFill/>
          </a:ln>
        </p:spPr>
        <p:txBody>
          <a:bodyPr spcFirstLastPara="1" vert="horz" wrap="square" lIns="91425" tIns="91425" rIns="91425" bIns="91425" rtlCol="0" anchor="t" anchorCtr="0">
            <a:noAutofit/>
          </a:bodyPr>
          <a:lstStyle/>
          <a:p>
            <a:pPr marL="0" indent="0">
              <a:buNone/>
            </a:pPr>
            <a:endParaRPr/>
          </a:p>
          <a:p>
            <a:pPr marL="0" indent="0">
              <a:spcBef>
                <a:spcPts val="1600"/>
              </a:spcBef>
              <a:buClr>
                <a:schemeClr val="dk1"/>
              </a:buClr>
              <a:buSzPts val="1100"/>
              <a:buNone/>
            </a:pPr>
            <a:endParaRPr/>
          </a:p>
          <a:p>
            <a:pPr marL="0" indent="0">
              <a:spcBef>
                <a:spcPts val="1600"/>
              </a:spcBef>
              <a:spcAft>
                <a:spcPts val="1600"/>
              </a:spcAft>
              <a:buNone/>
            </a:pPr>
            <a:endParaRPr/>
          </a:p>
        </p:txBody>
      </p:sp>
      <p:graphicFrame>
        <p:nvGraphicFramePr>
          <p:cNvPr id="529" name="Google Shape;529;p83"/>
          <p:cNvGraphicFramePr/>
          <p:nvPr/>
        </p:nvGraphicFramePr>
        <p:xfrm>
          <a:off x="2476500" y="27004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530" name="Google Shape;530;p83"/>
          <p:cNvSpPr txBox="1"/>
          <p:nvPr/>
        </p:nvSpPr>
        <p:spPr>
          <a:xfrm>
            <a:off x="2745250" y="5247700"/>
            <a:ext cx="6597000" cy="15423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 sz="1400">
                <a:solidFill>
                  <a:schemeClr val="dk1"/>
                </a:solidFill>
                <a:latin typeface="Arial"/>
                <a:ea typeface="Arial"/>
                <a:cs typeface="Arial"/>
                <a:sym typeface="Arial"/>
              </a:rPr>
              <a:t>b</a:t>
            </a:r>
            <a:r>
              <a:rPr lang="en" sz="1400" baseline="-25000">
                <a:solidFill>
                  <a:schemeClr val="dk1"/>
                </a:solidFill>
                <a:latin typeface="Arial"/>
                <a:ea typeface="Arial"/>
                <a:cs typeface="Arial"/>
                <a:sym typeface="Arial"/>
              </a:rPr>
              <a:t>1</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 = 0.4,  b</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 = 0.5</a:t>
            </a:r>
            <a:endParaRPr sz="1400">
              <a:solidFill>
                <a:schemeClr val="dk1"/>
              </a:solidFill>
              <a:latin typeface="Arial"/>
              <a:ea typeface="Arial"/>
              <a:cs typeface="Arial"/>
              <a:sym typeface="Arial"/>
            </a:endParaRPr>
          </a:p>
          <a:p>
            <a:pPr>
              <a:buClr>
                <a:schemeClr val="dk1"/>
              </a:buClr>
              <a:buSzPts val="1100"/>
            </a:pPr>
            <a:r>
              <a:rPr lang="en" sz="1400">
                <a:solidFill>
                  <a:schemeClr val="dk1"/>
                </a:solidFill>
                <a:latin typeface="Arial"/>
                <a:ea typeface="Arial"/>
                <a:cs typeface="Arial"/>
                <a:sym typeface="Arial"/>
              </a:rPr>
              <a:t>corresponding beta at next cell *a</a:t>
            </a:r>
            <a:r>
              <a:rPr lang="en" sz="1400" baseline="-25000">
                <a:solidFill>
                  <a:schemeClr val="dk1"/>
                </a:solidFill>
                <a:latin typeface="Arial"/>
                <a:ea typeface="Arial"/>
                <a:cs typeface="Arial"/>
                <a:sym typeface="Arial"/>
              </a:rPr>
              <a:t>11</a:t>
            </a:r>
            <a:r>
              <a:rPr lang="en" sz="1400">
                <a:solidFill>
                  <a:schemeClr val="dk1"/>
                </a:solidFill>
                <a:latin typeface="Arial"/>
                <a:ea typeface="Arial"/>
                <a:cs typeface="Arial"/>
                <a:sym typeface="Arial"/>
              </a:rPr>
              <a:t>* b</a:t>
            </a:r>
            <a:r>
              <a:rPr lang="en" sz="1400" baseline="-25000">
                <a:solidFill>
                  <a:schemeClr val="dk1"/>
                </a:solidFill>
                <a:latin typeface="Arial"/>
                <a:ea typeface="Arial"/>
                <a:cs typeface="Arial"/>
                <a:sym typeface="Arial"/>
              </a:rPr>
              <a:t>1</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 =	1*0.4*0.4 = 0.16</a:t>
            </a:r>
            <a:endParaRPr sz="1400">
              <a:solidFill>
                <a:schemeClr val="dk1"/>
              </a:solidFill>
              <a:latin typeface="Arial"/>
              <a:ea typeface="Arial"/>
              <a:cs typeface="Arial"/>
              <a:sym typeface="Arial"/>
            </a:endParaRPr>
          </a:p>
          <a:p>
            <a:pPr>
              <a:buClr>
                <a:schemeClr val="dk1"/>
              </a:buClr>
              <a:buSzPts val="1100"/>
            </a:pPr>
            <a:r>
              <a:rPr lang="en" sz="1400">
                <a:solidFill>
                  <a:schemeClr val="dk1"/>
                </a:solidFill>
                <a:latin typeface="Arial"/>
                <a:ea typeface="Arial"/>
                <a:cs typeface="Arial"/>
                <a:sym typeface="Arial"/>
              </a:rPr>
              <a:t>corresponding beta at next cell *a</a:t>
            </a:r>
            <a:r>
              <a:rPr lang="en" sz="1400" baseline="-25000">
                <a:solidFill>
                  <a:schemeClr val="dk1"/>
                </a:solidFill>
                <a:latin typeface="Arial"/>
                <a:ea typeface="Arial"/>
                <a:cs typeface="Arial"/>
                <a:sym typeface="Arial"/>
              </a:rPr>
              <a:t>12</a:t>
            </a:r>
            <a:r>
              <a:rPr lang="en" sz="1400">
                <a:solidFill>
                  <a:schemeClr val="dk1"/>
                </a:solidFill>
                <a:latin typeface="Arial"/>
                <a:ea typeface="Arial"/>
                <a:cs typeface="Arial"/>
                <a:sym typeface="Arial"/>
              </a:rPr>
              <a:t>* b</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 =	1*0.6*0.5 = 0.30</a:t>
            </a:r>
            <a:endParaRPr sz="1400">
              <a:solidFill>
                <a:schemeClr val="dk1"/>
              </a:solidFill>
              <a:latin typeface="Arial"/>
              <a:ea typeface="Arial"/>
              <a:cs typeface="Arial"/>
              <a:sym typeface="Arial"/>
            </a:endParaRPr>
          </a:p>
          <a:p>
            <a:pPr>
              <a:buClr>
                <a:schemeClr val="dk1"/>
              </a:buClr>
              <a:buSzPts val="1100"/>
            </a:pPr>
            <a:r>
              <a:rPr lang="en" sz="1400">
                <a:solidFill>
                  <a:schemeClr val="dk1"/>
                </a:solidFill>
                <a:latin typeface="Arial"/>
                <a:ea typeface="Arial"/>
                <a:cs typeface="Arial"/>
                <a:sym typeface="Arial"/>
              </a:rPr>
              <a:t>Beta value at this cell = 0.16+0.30 = 0.46</a:t>
            </a:r>
            <a:endParaRPr sz="1400">
              <a:solidFill>
                <a:schemeClr val="dk1"/>
              </a:solidFill>
              <a:latin typeface="Arial"/>
              <a:ea typeface="Arial"/>
              <a:cs typeface="Arial"/>
              <a:sym typeface="Arial"/>
            </a:endParaRPr>
          </a:p>
          <a:p>
            <a:pPr>
              <a:buClr>
                <a:schemeClr val="dk1"/>
              </a:buClr>
              <a:buSzPts val="1100"/>
            </a:pPr>
            <a:endParaRPr sz="1400">
              <a:solidFill>
                <a:schemeClr val="dk1"/>
              </a:solidFill>
              <a:latin typeface="Arial"/>
              <a:ea typeface="Arial"/>
              <a:cs typeface="Arial"/>
              <a:sym typeface="Arial"/>
            </a:endParaRPr>
          </a:p>
        </p:txBody>
      </p:sp>
      <p:sp>
        <p:nvSpPr>
          <p:cNvPr id="531" name="Google Shape;531;p83"/>
          <p:cNvSpPr/>
          <p:nvPr/>
        </p:nvSpPr>
        <p:spPr>
          <a:xfrm>
            <a:off x="6328550" y="3728418"/>
            <a:ext cx="1087100" cy="1449397"/>
          </a:xfrm>
          <a:custGeom>
            <a:avLst/>
            <a:gdLst/>
            <a:ahLst/>
            <a:cxnLst/>
            <a:rect l="l" t="t" r="r" b="b"/>
            <a:pathLst>
              <a:path w="43484" h="43483" extrusionOk="0">
                <a:moveTo>
                  <a:pt x="43484" y="0"/>
                </a:moveTo>
                <a:cubicBezTo>
                  <a:pt x="37310" y="2080"/>
                  <a:pt x="13689" y="5234"/>
                  <a:pt x="6442" y="12481"/>
                </a:cubicBezTo>
                <a:cubicBezTo>
                  <a:pt x="-805" y="19728"/>
                  <a:pt x="1074" y="38316"/>
                  <a:pt x="0" y="43483"/>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32" name="Google Shape;532;p83"/>
          <p:cNvCxnSpPr>
            <a:endCxn id="533" idx="0"/>
          </p:cNvCxnSpPr>
          <p:nvPr/>
        </p:nvCxnSpPr>
        <p:spPr>
          <a:xfrm>
            <a:off x="7432275" y="3826651"/>
            <a:ext cx="540300" cy="322800"/>
          </a:xfrm>
          <a:prstGeom prst="straightConnector1">
            <a:avLst/>
          </a:prstGeom>
          <a:noFill/>
          <a:ln w="9525" cap="flat" cmpd="sng">
            <a:solidFill>
              <a:schemeClr val="dk2"/>
            </a:solidFill>
            <a:prstDash val="solid"/>
            <a:round/>
            <a:headEnd type="none" w="sm" len="sm"/>
            <a:tailEnd type="triangle" w="med" len="med"/>
          </a:ln>
        </p:spPr>
      </p:cxnSp>
      <p:sp>
        <p:nvSpPr>
          <p:cNvPr id="534" name="Google Shape;534;p83"/>
          <p:cNvSpPr txBox="1"/>
          <p:nvPr/>
        </p:nvSpPr>
        <p:spPr>
          <a:xfrm>
            <a:off x="7490475" y="3323733"/>
            <a:ext cx="8121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a</a:t>
            </a:r>
            <a:r>
              <a:rPr lang="en" sz="1200" baseline="-25000">
                <a:solidFill>
                  <a:srgbClr val="000000"/>
                </a:solidFill>
                <a:latin typeface="Arial"/>
                <a:ea typeface="Arial"/>
                <a:cs typeface="Arial"/>
                <a:sym typeface="Arial"/>
              </a:rPr>
              <a:t>11</a:t>
            </a:r>
            <a:r>
              <a:rPr lang="en" sz="1200">
                <a:solidFill>
                  <a:srgbClr val="000000"/>
                </a:solidFill>
                <a:latin typeface="Arial"/>
                <a:ea typeface="Arial"/>
                <a:cs typeface="Arial"/>
                <a:sym typeface="Arial"/>
              </a:rPr>
              <a:t> = 0.4</a:t>
            </a:r>
            <a:endParaRPr sz="1200">
              <a:solidFill>
                <a:srgbClr val="000000"/>
              </a:solidFill>
              <a:latin typeface="Arial"/>
              <a:ea typeface="Arial"/>
              <a:cs typeface="Arial"/>
              <a:sym typeface="Arial"/>
            </a:endParaRPr>
          </a:p>
        </p:txBody>
      </p:sp>
      <p:cxnSp>
        <p:nvCxnSpPr>
          <p:cNvPr id="535" name="Google Shape;535;p83"/>
          <p:cNvCxnSpPr/>
          <p:nvPr/>
        </p:nvCxnSpPr>
        <p:spPr>
          <a:xfrm>
            <a:off x="7566525" y="3728433"/>
            <a:ext cx="660000" cy="147300"/>
          </a:xfrm>
          <a:prstGeom prst="straightConnector1">
            <a:avLst/>
          </a:prstGeom>
          <a:noFill/>
          <a:ln w="9525" cap="flat" cmpd="sng">
            <a:solidFill>
              <a:schemeClr val="dk2"/>
            </a:solidFill>
            <a:prstDash val="solid"/>
            <a:round/>
            <a:headEnd type="none" w="sm" len="sm"/>
            <a:tailEnd type="triangle" w="med" len="med"/>
          </a:ln>
        </p:spPr>
      </p:cxnSp>
      <p:sp>
        <p:nvSpPr>
          <p:cNvPr id="533" name="Google Shape;533;p83"/>
          <p:cNvSpPr txBox="1"/>
          <p:nvPr/>
        </p:nvSpPr>
        <p:spPr>
          <a:xfrm>
            <a:off x="7566525" y="4149451"/>
            <a:ext cx="8121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a</a:t>
            </a:r>
            <a:r>
              <a:rPr lang="en" sz="1200" baseline="-25000">
                <a:solidFill>
                  <a:srgbClr val="000000"/>
                </a:solidFill>
                <a:latin typeface="Arial"/>
                <a:ea typeface="Arial"/>
                <a:cs typeface="Arial"/>
                <a:sym typeface="Arial"/>
              </a:rPr>
              <a:t>12</a:t>
            </a:r>
            <a:r>
              <a:rPr lang="en" sz="1200">
                <a:solidFill>
                  <a:srgbClr val="000000"/>
                </a:solidFill>
                <a:latin typeface="Arial"/>
                <a:ea typeface="Arial"/>
                <a:cs typeface="Arial"/>
                <a:sym typeface="Arial"/>
              </a:rPr>
              <a:t> = 0.6</a:t>
            </a:r>
            <a:endParaRPr sz="1200">
              <a:solidFill>
                <a:srgbClr val="000000"/>
              </a:solidFill>
              <a:latin typeface="Arial"/>
              <a:ea typeface="Arial"/>
              <a:cs typeface="Arial"/>
              <a:sym typeface="Arial"/>
            </a:endParaRPr>
          </a:p>
        </p:txBody>
      </p:sp>
      <p:cxnSp>
        <p:nvCxnSpPr>
          <p:cNvPr id="536" name="Google Shape;536;p83"/>
          <p:cNvCxnSpPr/>
          <p:nvPr/>
        </p:nvCxnSpPr>
        <p:spPr>
          <a:xfrm>
            <a:off x="9473050" y="3715800"/>
            <a:ext cx="467700" cy="374100"/>
          </a:xfrm>
          <a:prstGeom prst="straightConnector1">
            <a:avLst/>
          </a:prstGeom>
          <a:noFill/>
          <a:ln w="9525" cap="flat" cmpd="sng">
            <a:solidFill>
              <a:schemeClr val="dk2"/>
            </a:solidFill>
            <a:prstDash val="solid"/>
            <a:round/>
            <a:headEnd type="none" w="sm" len="sm"/>
            <a:tailEnd type="triangle" w="med" len="med"/>
          </a:ln>
        </p:spPr>
      </p:cxnSp>
      <p:sp>
        <p:nvSpPr>
          <p:cNvPr id="537" name="Google Shape;537;p83"/>
          <p:cNvSpPr txBox="1"/>
          <p:nvPr/>
        </p:nvSpPr>
        <p:spPr>
          <a:xfrm>
            <a:off x="9547225" y="3364933"/>
            <a:ext cx="1042800" cy="3504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b</a:t>
            </a:r>
            <a:r>
              <a:rPr lang="en" sz="1200" baseline="-25000">
                <a:solidFill>
                  <a:srgbClr val="000000"/>
                </a:solidFill>
                <a:latin typeface="Arial"/>
                <a:ea typeface="Arial"/>
                <a:cs typeface="Arial"/>
                <a:sym typeface="Arial"/>
              </a:rPr>
              <a:t>1</a:t>
            </a:r>
            <a:r>
              <a:rPr lang="en" sz="1200">
                <a:solidFill>
                  <a:srgbClr val="000000"/>
                </a:solidFill>
                <a:latin typeface="Arial"/>
                <a:ea typeface="Arial"/>
                <a:cs typeface="Arial"/>
                <a:sym typeface="Arial"/>
              </a:rPr>
              <a:t>(V</a:t>
            </a:r>
            <a:r>
              <a:rPr lang="en" sz="1200" baseline="-250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 = 0.</a:t>
            </a:r>
            <a:r>
              <a:rPr lang="en" sz="1200">
                <a:solidFill>
                  <a:schemeClr val="dk1"/>
                </a:solidFill>
                <a:latin typeface="Arial"/>
                <a:ea typeface="Arial"/>
                <a:cs typeface="Arial"/>
                <a:sym typeface="Arial"/>
              </a:rPr>
              <a:t>4</a:t>
            </a:r>
            <a:endParaRPr sz="1200">
              <a:solidFill>
                <a:srgbClr val="000000"/>
              </a:solidFill>
              <a:latin typeface="Arial"/>
              <a:ea typeface="Arial"/>
              <a:cs typeface="Arial"/>
              <a:sym typeface="Arial"/>
            </a:endParaRPr>
          </a:p>
          <a:p>
            <a:pPr>
              <a:buClr>
                <a:srgbClr val="000000"/>
              </a:buClr>
              <a:buSzPts val="1400"/>
            </a:pPr>
            <a:endParaRPr sz="1400">
              <a:solidFill>
                <a:srgbClr val="000000"/>
              </a:solidFill>
              <a:latin typeface="Arial"/>
              <a:ea typeface="Arial"/>
              <a:cs typeface="Arial"/>
              <a:sym typeface="Arial"/>
            </a:endParaRPr>
          </a:p>
        </p:txBody>
      </p:sp>
      <p:cxnSp>
        <p:nvCxnSpPr>
          <p:cNvPr id="538" name="Google Shape;538;p83"/>
          <p:cNvCxnSpPr/>
          <p:nvPr/>
        </p:nvCxnSpPr>
        <p:spPr>
          <a:xfrm>
            <a:off x="9416925" y="4426533"/>
            <a:ext cx="411600" cy="374100"/>
          </a:xfrm>
          <a:prstGeom prst="straightConnector1">
            <a:avLst/>
          </a:prstGeom>
          <a:noFill/>
          <a:ln w="9525" cap="flat" cmpd="sng">
            <a:solidFill>
              <a:schemeClr val="dk2"/>
            </a:solidFill>
            <a:prstDash val="solid"/>
            <a:round/>
            <a:headEnd type="none" w="sm" len="sm"/>
            <a:tailEnd type="triangle" w="med" len="med"/>
          </a:ln>
        </p:spPr>
      </p:cxnSp>
      <p:sp>
        <p:nvSpPr>
          <p:cNvPr id="539" name="Google Shape;539;p83"/>
          <p:cNvSpPr txBox="1"/>
          <p:nvPr/>
        </p:nvSpPr>
        <p:spPr>
          <a:xfrm>
            <a:off x="9473050" y="4089800"/>
            <a:ext cx="12900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b</a:t>
            </a:r>
            <a:r>
              <a:rPr lang="en" sz="1200" baseline="-250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(V</a:t>
            </a:r>
            <a:r>
              <a:rPr lang="en" sz="1200" baseline="-250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 = 0.5</a:t>
            </a:r>
            <a:endParaRPr sz="1200">
              <a:solidFill>
                <a:srgbClr val="000000"/>
              </a:solidFill>
              <a:latin typeface="Arial"/>
              <a:ea typeface="Arial"/>
              <a:cs typeface="Arial"/>
              <a:sym typeface="Arial"/>
            </a:endParaRPr>
          </a:p>
          <a:p>
            <a:pPr>
              <a:buClr>
                <a:srgbClr val="000000"/>
              </a:buClr>
              <a:buSzPts val="1400"/>
            </a:pPr>
            <a:endParaRPr sz="1400">
              <a:solidFill>
                <a:srgbClr val="000000"/>
              </a:solidFill>
              <a:latin typeface="Arial"/>
              <a:ea typeface="Arial"/>
              <a:cs typeface="Arial"/>
              <a:sym typeface="Arial"/>
            </a:endParaRPr>
          </a:p>
        </p:txBody>
      </p:sp>
      <p:sp>
        <p:nvSpPr>
          <p:cNvPr id="540" name="Google Shape;540;p83"/>
          <p:cNvSpPr txBox="1"/>
          <p:nvPr/>
        </p:nvSpPr>
        <p:spPr>
          <a:xfrm>
            <a:off x="2646225" y="1583567"/>
            <a:ext cx="6882900" cy="648300"/>
          </a:xfrm>
          <a:prstGeom prst="rect">
            <a:avLst/>
          </a:prstGeom>
          <a:noFill/>
          <a:ln>
            <a:noFill/>
          </a:ln>
        </p:spPr>
        <p:txBody>
          <a:bodyPr spcFirstLastPara="1" wrap="square" lIns="91425" tIns="91425" rIns="91425" bIns="91425" anchor="t" anchorCtr="0">
            <a:noAutofit/>
          </a:bodyPr>
          <a:lstStyle/>
          <a:p>
            <a:pPr>
              <a:buClr>
                <a:srgbClr val="000000"/>
              </a:buClr>
              <a:buSzPts val="1800"/>
            </a:pPr>
            <a:r>
              <a:rPr lang="en">
                <a:solidFill>
                  <a:srgbClr val="000000"/>
                </a:solidFill>
                <a:latin typeface="Arial"/>
                <a:ea typeface="Arial"/>
                <a:cs typeface="Arial"/>
                <a:sym typeface="Arial"/>
              </a:rPr>
              <a:t>Observation sequence</a:t>
            </a:r>
            <a:r>
              <a:rPr lang="en" sz="1400">
                <a:solidFill>
                  <a:srgbClr val="000000"/>
                </a:solidFill>
                <a:latin typeface="Arial"/>
                <a:ea typeface="Arial"/>
                <a:cs typeface="Arial"/>
                <a:sym typeface="Arial"/>
              </a:rPr>
              <a:t> = </a:t>
            </a:r>
            <a:r>
              <a:rPr lang="en" b="1">
                <a:solidFill>
                  <a:schemeClr val="dk2"/>
                </a:solidFill>
                <a:latin typeface="Arial"/>
                <a:ea typeface="Arial"/>
                <a:cs typeface="Arial"/>
                <a:sym typeface="Arial"/>
              </a:rPr>
              <a:t>O = {V</a:t>
            </a:r>
            <a:r>
              <a:rPr lang="en" b="1" baseline="-25000">
                <a:solidFill>
                  <a:schemeClr val="dk2"/>
                </a:solidFill>
                <a:latin typeface="Arial"/>
                <a:ea typeface="Arial"/>
                <a:cs typeface="Arial"/>
                <a:sym typeface="Arial"/>
              </a:rPr>
              <a:t>1</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3</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2</a:t>
            </a:r>
            <a:r>
              <a:rPr lang="en" b="1">
                <a:solidFill>
                  <a:schemeClr val="dk2"/>
                </a:solidFill>
                <a:latin typeface="Arial"/>
                <a:ea typeface="Arial"/>
                <a:cs typeface="Arial"/>
                <a:sym typeface="Arial"/>
              </a:rPr>
              <a:t>}</a:t>
            </a:r>
            <a:endParaRPr sz="1400">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84"/>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Beta Table</a:t>
            </a:r>
            <a:endParaRPr/>
          </a:p>
          <a:p>
            <a:endParaRPr/>
          </a:p>
        </p:txBody>
      </p:sp>
      <p:sp>
        <p:nvSpPr>
          <p:cNvPr id="546" name="Google Shape;546;p84"/>
          <p:cNvSpPr txBox="1">
            <a:spLocks noGrp="1"/>
          </p:cNvSpPr>
          <p:nvPr>
            <p:ph type="body" idx="1"/>
          </p:nvPr>
        </p:nvSpPr>
        <p:spPr>
          <a:xfrm>
            <a:off x="1911900" y="1580800"/>
            <a:ext cx="8520600" cy="4555200"/>
          </a:xfrm>
          <a:prstGeom prst="rect">
            <a:avLst/>
          </a:prstGeom>
          <a:noFill/>
          <a:ln>
            <a:noFill/>
          </a:ln>
        </p:spPr>
        <p:txBody>
          <a:bodyPr spcFirstLastPara="1" vert="horz" wrap="square" lIns="91425" tIns="91425" rIns="91425" bIns="91425" rtlCol="0" anchor="t" anchorCtr="0">
            <a:noAutofit/>
          </a:bodyPr>
          <a:lstStyle/>
          <a:p>
            <a:pPr marL="0" indent="0">
              <a:buNone/>
            </a:pPr>
            <a:endParaRPr/>
          </a:p>
          <a:p>
            <a:pPr marL="0" indent="0">
              <a:spcBef>
                <a:spcPts val="1600"/>
              </a:spcBef>
              <a:buClr>
                <a:schemeClr val="dk1"/>
              </a:buClr>
              <a:buSzPts val="1100"/>
              <a:buNone/>
            </a:pPr>
            <a:endParaRPr/>
          </a:p>
          <a:p>
            <a:pPr marL="0" indent="0">
              <a:spcBef>
                <a:spcPts val="1600"/>
              </a:spcBef>
              <a:spcAft>
                <a:spcPts val="1600"/>
              </a:spcAft>
              <a:buNone/>
            </a:pPr>
            <a:endParaRPr/>
          </a:p>
        </p:txBody>
      </p:sp>
      <p:graphicFrame>
        <p:nvGraphicFramePr>
          <p:cNvPr id="547" name="Google Shape;547;p84"/>
          <p:cNvGraphicFramePr/>
          <p:nvPr/>
        </p:nvGraphicFramePr>
        <p:xfrm>
          <a:off x="2476500" y="27004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chemeClr val="dk1"/>
                        </a:buClr>
                        <a:buSzPts val="1500"/>
                        <a:buFont typeface="Arial"/>
                        <a:buNone/>
                      </a:pPr>
                      <a:r>
                        <a:rPr lang="en" sz="1900" u="none" strike="noStrike" cap="none">
                          <a:solidFill>
                            <a:schemeClr val="dk1"/>
                          </a:solidFill>
                        </a:rPr>
                        <a:t>0.46</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548" name="Google Shape;548;p84"/>
          <p:cNvSpPr txBox="1"/>
          <p:nvPr/>
        </p:nvSpPr>
        <p:spPr>
          <a:xfrm>
            <a:off x="2745250" y="5247700"/>
            <a:ext cx="6597000" cy="15423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 sz="1400">
                <a:solidFill>
                  <a:schemeClr val="dk1"/>
                </a:solidFill>
                <a:latin typeface="Arial"/>
                <a:ea typeface="Arial"/>
                <a:cs typeface="Arial"/>
                <a:sym typeface="Arial"/>
              </a:rPr>
              <a:t>b</a:t>
            </a:r>
            <a:r>
              <a:rPr lang="en" sz="1400" baseline="-25000">
                <a:solidFill>
                  <a:schemeClr val="dk1"/>
                </a:solidFill>
                <a:latin typeface="Arial"/>
                <a:ea typeface="Arial"/>
                <a:cs typeface="Arial"/>
                <a:sym typeface="Arial"/>
              </a:rPr>
              <a:t>1</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 = 0.4,  b</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 = 0.5</a:t>
            </a:r>
            <a:endParaRPr sz="1400">
              <a:solidFill>
                <a:schemeClr val="dk1"/>
              </a:solidFill>
              <a:latin typeface="Arial"/>
              <a:ea typeface="Arial"/>
              <a:cs typeface="Arial"/>
              <a:sym typeface="Arial"/>
            </a:endParaRPr>
          </a:p>
          <a:p>
            <a:pPr>
              <a:buClr>
                <a:schemeClr val="dk1"/>
              </a:buClr>
              <a:buSzPts val="1100"/>
            </a:pPr>
            <a:r>
              <a:rPr lang="en" sz="1400">
                <a:solidFill>
                  <a:schemeClr val="dk1"/>
                </a:solidFill>
                <a:latin typeface="Arial"/>
                <a:ea typeface="Arial"/>
                <a:cs typeface="Arial"/>
                <a:sym typeface="Arial"/>
              </a:rPr>
              <a:t>corresponding beta at next cell *a</a:t>
            </a:r>
            <a:r>
              <a:rPr lang="en" sz="1400" baseline="-25000">
                <a:solidFill>
                  <a:schemeClr val="dk1"/>
                </a:solidFill>
                <a:latin typeface="Arial"/>
                <a:ea typeface="Arial"/>
                <a:cs typeface="Arial"/>
                <a:sym typeface="Arial"/>
              </a:rPr>
              <a:t>21</a:t>
            </a:r>
            <a:r>
              <a:rPr lang="en" sz="1400">
                <a:solidFill>
                  <a:schemeClr val="dk1"/>
                </a:solidFill>
                <a:latin typeface="Arial"/>
                <a:ea typeface="Arial"/>
                <a:cs typeface="Arial"/>
                <a:sym typeface="Arial"/>
              </a:rPr>
              <a:t>* b</a:t>
            </a:r>
            <a:r>
              <a:rPr lang="en" sz="1400" baseline="-25000">
                <a:solidFill>
                  <a:schemeClr val="dk1"/>
                </a:solidFill>
                <a:latin typeface="Arial"/>
                <a:ea typeface="Arial"/>
                <a:cs typeface="Arial"/>
                <a:sym typeface="Arial"/>
              </a:rPr>
              <a:t>1</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 =	1*0.3*0.4 = 0.12</a:t>
            </a:r>
            <a:endParaRPr sz="1400">
              <a:solidFill>
                <a:schemeClr val="dk1"/>
              </a:solidFill>
              <a:latin typeface="Arial"/>
              <a:ea typeface="Arial"/>
              <a:cs typeface="Arial"/>
              <a:sym typeface="Arial"/>
            </a:endParaRPr>
          </a:p>
          <a:p>
            <a:pPr>
              <a:buClr>
                <a:schemeClr val="dk1"/>
              </a:buClr>
              <a:buSzPts val="1100"/>
            </a:pPr>
            <a:r>
              <a:rPr lang="en" sz="1400">
                <a:solidFill>
                  <a:schemeClr val="dk1"/>
                </a:solidFill>
                <a:latin typeface="Arial"/>
                <a:ea typeface="Arial"/>
                <a:cs typeface="Arial"/>
                <a:sym typeface="Arial"/>
              </a:rPr>
              <a:t>corresponding beta at next cell *a</a:t>
            </a:r>
            <a:r>
              <a:rPr lang="en" sz="1400" baseline="-25000">
                <a:solidFill>
                  <a:schemeClr val="dk1"/>
                </a:solidFill>
                <a:latin typeface="Arial"/>
                <a:ea typeface="Arial"/>
                <a:cs typeface="Arial"/>
                <a:sym typeface="Arial"/>
              </a:rPr>
              <a:t>22</a:t>
            </a:r>
            <a:r>
              <a:rPr lang="en" sz="1400">
                <a:solidFill>
                  <a:schemeClr val="dk1"/>
                </a:solidFill>
                <a:latin typeface="Arial"/>
                <a:ea typeface="Arial"/>
                <a:cs typeface="Arial"/>
                <a:sym typeface="Arial"/>
              </a:rPr>
              <a:t>* b</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 =	1*0.7*0.5 = 0.35</a:t>
            </a:r>
            <a:endParaRPr sz="1400">
              <a:solidFill>
                <a:schemeClr val="dk1"/>
              </a:solidFill>
              <a:latin typeface="Arial"/>
              <a:ea typeface="Arial"/>
              <a:cs typeface="Arial"/>
              <a:sym typeface="Arial"/>
            </a:endParaRPr>
          </a:p>
          <a:p>
            <a:pPr>
              <a:buClr>
                <a:schemeClr val="dk1"/>
              </a:buClr>
              <a:buSzPts val="1100"/>
            </a:pPr>
            <a:r>
              <a:rPr lang="en" sz="1400">
                <a:solidFill>
                  <a:schemeClr val="dk1"/>
                </a:solidFill>
                <a:latin typeface="Arial"/>
                <a:ea typeface="Arial"/>
                <a:cs typeface="Arial"/>
                <a:sym typeface="Arial"/>
              </a:rPr>
              <a:t>Beta value at this cell = 0.12+0.35 = 0.47</a:t>
            </a:r>
            <a:endParaRPr sz="1400">
              <a:solidFill>
                <a:schemeClr val="dk1"/>
              </a:solidFill>
              <a:latin typeface="Arial"/>
              <a:ea typeface="Arial"/>
              <a:cs typeface="Arial"/>
              <a:sym typeface="Arial"/>
            </a:endParaRPr>
          </a:p>
          <a:p>
            <a:pPr>
              <a:buClr>
                <a:schemeClr val="dk1"/>
              </a:buClr>
              <a:buSzPts val="1100"/>
            </a:pPr>
            <a:endParaRPr sz="1400">
              <a:solidFill>
                <a:schemeClr val="dk1"/>
              </a:solidFill>
              <a:latin typeface="Arial"/>
              <a:ea typeface="Arial"/>
              <a:cs typeface="Arial"/>
              <a:sym typeface="Arial"/>
            </a:endParaRPr>
          </a:p>
        </p:txBody>
      </p:sp>
      <p:sp>
        <p:nvSpPr>
          <p:cNvPr id="549" name="Google Shape;549;p84"/>
          <p:cNvSpPr/>
          <p:nvPr/>
        </p:nvSpPr>
        <p:spPr>
          <a:xfrm>
            <a:off x="6272450" y="4089785"/>
            <a:ext cx="1087100" cy="1449397"/>
          </a:xfrm>
          <a:custGeom>
            <a:avLst/>
            <a:gdLst/>
            <a:ahLst/>
            <a:cxnLst/>
            <a:rect l="l" t="t" r="r" b="b"/>
            <a:pathLst>
              <a:path w="43484" h="43483" extrusionOk="0">
                <a:moveTo>
                  <a:pt x="43484" y="0"/>
                </a:moveTo>
                <a:cubicBezTo>
                  <a:pt x="37310" y="2080"/>
                  <a:pt x="13689" y="5234"/>
                  <a:pt x="6442" y="12481"/>
                </a:cubicBezTo>
                <a:cubicBezTo>
                  <a:pt x="-805" y="19728"/>
                  <a:pt x="1074" y="38316"/>
                  <a:pt x="0" y="43483"/>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50" name="Google Shape;550;p84"/>
          <p:cNvCxnSpPr/>
          <p:nvPr/>
        </p:nvCxnSpPr>
        <p:spPr>
          <a:xfrm rot="10800000" flipH="1">
            <a:off x="7583975" y="3877833"/>
            <a:ext cx="673200" cy="349200"/>
          </a:xfrm>
          <a:prstGeom prst="straightConnector1">
            <a:avLst/>
          </a:prstGeom>
          <a:noFill/>
          <a:ln w="9525" cap="flat" cmpd="sng">
            <a:solidFill>
              <a:schemeClr val="dk2"/>
            </a:solidFill>
            <a:prstDash val="solid"/>
            <a:round/>
            <a:headEnd type="none" w="sm" len="sm"/>
            <a:tailEnd type="triangle" w="med" len="med"/>
          </a:ln>
        </p:spPr>
      </p:cxnSp>
      <p:cxnSp>
        <p:nvCxnSpPr>
          <p:cNvPr id="551" name="Google Shape;551;p84"/>
          <p:cNvCxnSpPr/>
          <p:nvPr/>
        </p:nvCxnSpPr>
        <p:spPr>
          <a:xfrm rot="10800000" flipH="1">
            <a:off x="7602675" y="4202200"/>
            <a:ext cx="645300" cy="74700"/>
          </a:xfrm>
          <a:prstGeom prst="straightConnector1">
            <a:avLst/>
          </a:prstGeom>
          <a:noFill/>
          <a:ln w="9525" cap="flat" cmpd="sng">
            <a:solidFill>
              <a:schemeClr val="dk2"/>
            </a:solidFill>
            <a:prstDash val="solid"/>
            <a:round/>
            <a:headEnd type="none" w="sm" len="sm"/>
            <a:tailEnd type="triangle" w="med" len="med"/>
          </a:ln>
        </p:spPr>
      </p:cxnSp>
      <p:cxnSp>
        <p:nvCxnSpPr>
          <p:cNvPr id="552" name="Google Shape;552;p84"/>
          <p:cNvCxnSpPr/>
          <p:nvPr/>
        </p:nvCxnSpPr>
        <p:spPr>
          <a:xfrm>
            <a:off x="9473050" y="3715800"/>
            <a:ext cx="467700" cy="374100"/>
          </a:xfrm>
          <a:prstGeom prst="straightConnector1">
            <a:avLst/>
          </a:prstGeom>
          <a:noFill/>
          <a:ln w="9525" cap="flat" cmpd="sng">
            <a:solidFill>
              <a:schemeClr val="dk2"/>
            </a:solidFill>
            <a:prstDash val="solid"/>
            <a:round/>
            <a:headEnd type="none" w="sm" len="sm"/>
            <a:tailEnd type="triangle" w="med" len="med"/>
          </a:ln>
        </p:spPr>
      </p:cxnSp>
      <p:sp>
        <p:nvSpPr>
          <p:cNvPr id="553" name="Google Shape;553;p84"/>
          <p:cNvSpPr txBox="1"/>
          <p:nvPr/>
        </p:nvSpPr>
        <p:spPr>
          <a:xfrm>
            <a:off x="9547225" y="3364933"/>
            <a:ext cx="1042800" cy="3504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b</a:t>
            </a:r>
            <a:r>
              <a:rPr lang="en" sz="1200" baseline="-25000">
                <a:solidFill>
                  <a:srgbClr val="000000"/>
                </a:solidFill>
                <a:latin typeface="Arial"/>
                <a:ea typeface="Arial"/>
                <a:cs typeface="Arial"/>
                <a:sym typeface="Arial"/>
              </a:rPr>
              <a:t>1</a:t>
            </a:r>
            <a:r>
              <a:rPr lang="en" sz="1200">
                <a:solidFill>
                  <a:srgbClr val="000000"/>
                </a:solidFill>
                <a:latin typeface="Arial"/>
                <a:ea typeface="Arial"/>
                <a:cs typeface="Arial"/>
                <a:sym typeface="Arial"/>
              </a:rPr>
              <a:t>(V</a:t>
            </a:r>
            <a:r>
              <a:rPr lang="en" sz="1200" baseline="-250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 = 0.</a:t>
            </a:r>
            <a:r>
              <a:rPr lang="en" sz="1200">
                <a:solidFill>
                  <a:schemeClr val="dk1"/>
                </a:solidFill>
                <a:latin typeface="Arial"/>
                <a:ea typeface="Arial"/>
                <a:cs typeface="Arial"/>
                <a:sym typeface="Arial"/>
              </a:rPr>
              <a:t>4</a:t>
            </a:r>
            <a:endParaRPr sz="1200">
              <a:solidFill>
                <a:srgbClr val="000000"/>
              </a:solidFill>
              <a:latin typeface="Arial"/>
              <a:ea typeface="Arial"/>
              <a:cs typeface="Arial"/>
              <a:sym typeface="Arial"/>
            </a:endParaRPr>
          </a:p>
          <a:p>
            <a:pPr>
              <a:buClr>
                <a:srgbClr val="000000"/>
              </a:buClr>
              <a:buSzPts val="1400"/>
            </a:pPr>
            <a:endParaRPr sz="1400">
              <a:solidFill>
                <a:srgbClr val="000000"/>
              </a:solidFill>
              <a:latin typeface="Arial"/>
              <a:ea typeface="Arial"/>
              <a:cs typeface="Arial"/>
              <a:sym typeface="Arial"/>
            </a:endParaRPr>
          </a:p>
        </p:txBody>
      </p:sp>
      <p:cxnSp>
        <p:nvCxnSpPr>
          <p:cNvPr id="554" name="Google Shape;554;p84"/>
          <p:cNvCxnSpPr/>
          <p:nvPr/>
        </p:nvCxnSpPr>
        <p:spPr>
          <a:xfrm>
            <a:off x="9416925" y="4426533"/>
            <a:ext cx="411600" cy="374100"/>
          </a:xfrm>
          <a:prstGeom prst="straightConnector1">
            <a:avLst/>
          </a:prstGeom>
          <a:noFill/>
          <a:ln w="9525" cap="flat" cmpd="sng">
            <a:solidFill>
              <a:schemeClr val="dk2"/>
            </a:solidFill>
            <a:prstDash val="solid"/>
            <a:round/>
            <a:headEnd type="none" w="sm" len="sm"/>
            <a:tailEnd type="triangle" w="med" len="med"/>
          </a:ln>
        </p:spPr>
      </p:cxnSp>
      <p:sp>
        <p:nvSpPr>
          <p:cNvPr id="555" name="Google Shape;555;p84"/>
          <p:cNvSpPr txBox="1"/>
          <p:nvPr/>
        </p:nvSpPr>
        <p:spPr>
          <a:xfrm>
            <a:off x="9473050" y="4089800"/>
            <a:ext cx="12900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b</a:t>
            </a:r>
            <a:r>
              <a:rPr lang="en" sz="1200" baseline="-250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(V</a:t>
            </a:r>
            <a:r>
              <a:rPr lang="en" sz="1200" baseline="-250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 = 0.5</a:t>
            </a:r>
            <a:endParaRPr sz="1200">
              <a:solidFill>
                <a:srgbClr val="000000"/>
              </a:solidFill>
              <a:latin typeface="Arial"/>
              <a:ea typeface="Arial"/>
              <a:cs typeface="Arial"/>
              <a:sym typeface="Arial"/>
            </a:endParaRPr>
          </a:p>
          <a:p>
            <a:pPr>
              <a:buClr>
                <a:srgbClr val="000000"/>
              </a:buClr>
              <a:buSzPts val="1400"/>
            </a:pPr>
            <a:endParaRPr sz="1400">
              <a:solidFill>
                <a:srgbClr val="000000"/>
              </a:solidFill>
              <a:latin typeface="Arial"/>
              <a:ea typeface="Arial"/>
              <a:cs typeface="Arial"/>
              <a:sym typeface="Arial"/>
            </a:endParaRPr>
          </a:p>
        </p:txBody>
      </p:sp>
      <p:sp>
        <p:nvSpPr>
          <p:cNvPr id="556" name="Google Shape;556;p84"/>
          <p:cNvSpPr txBox="1"/>
          <p:nvPr/>
        </p:nvSpPr>
        <p:spPr>
          <a:xfrm>
            <a:off x="7514525" y="3424984"/>
            <a:ext cx="8121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a</a:t>
            </a:r>
            <a:r>
              <a:rPr lang="en" sz="1200" baseline="-25000">
                <a:solidFill>
                  <a:srgbClr val="000000"/>
                </a:solidFill>
                <a:latin typeface="Arial"/>
                <a:ea typeface="Arial"/>
                <a:cs typeface="Arial"/>
                <a:sym typeface="Arial"/>
              </a:rPr>
              <a:t>21</a:t>
            </a:r>
            <a:r>
              <a:rPr lang="en" sz="1200">
                <a:solidFill>
                  <a:srgbClr val="000000"/>
                </a:solidFill>
                <a:latin typeface="Arial"/>
                <a:ea typeface="Arial"/>
                <a:cs typeface="Arial"/>
                <a:sym typeface="Arial"/>
              </a:rPr>
              <a:t> = 0.3</a:t>
            </a:r>
            <a:endParaRPr sz="1200">
              <a:solidFill>
                <a:srgbClr val="000000"/>
              </a:solidFill>
              <a:latin typeface="Arial"/>
              <a:ea typeface="Arial"/>
              <a:cs typeface="Arial"/>
              <a:sym typeface="Arial"/>
            </a:endParaRPr>
          </a:p>
        </p:txBody>
      </p:sp>
      <p:sp>
        <p:nvSpPr>
          <p:cNvPr id="557" name="Google Shape;557;p84"/>
          <p:cNvSpPr txBox="1"/>
          <p:nvPr/>
        </p:nvSpPr>
        <p:spPr>
          <a:xfrm>
            <a:off x="7602675" y="4149451"/>
            <a:ext cx="8121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a</a:t>
            </a:r>
            <a:r>
              <a:rPr lang="en" sz="1200" baseline="-25000">
                <a:solidFill>
                  <a:srgbClr val="000000"/>
                </a:solidFill>
                <a:latin typeface="Arial"/>
                <a:ea typeface="Arial"/>
                <a:cs typeface="Arial"/>
                <a:sym typeface="Arial"/>
              </a:rPr>
              <a:t>22</a:t>
            </a:r>
            <a:r>
              <a:rPr lang="en" sz="1200">
                <a:solidFill>
                  <a:srgbClr val="000000"/>
                </a:solidFill>
                <a:latin typeface="Arial"/>
                <a:ea typeface="Arial"/>
                <a:cs typeface="Arial"/>
                <a:sym typeface="Arial"/>
              </a:rPr>
              <a:t> = 0.7</a:t>
            </a:r>
            <a:endParaRPr sz="1200">
              <a:solidFill>
                <a:srgbClr val="000000"/>
              </a:solidFill>
              <a:latin typeface="Arial"/>
              <a:ea typeface="Arial"/>
              <a:cs typeface="Arial"/>
              <a:sym typeface="Arial"/>
            </a:endParaRPr>
          </a:p>
        </p:txBody>
      </p:sp>
      <p:sp>
        <p:nvSpPr>
          <p:cNvPr id="558" name="Google Shape;558;p84"/>
          <p:cNvSpPr txBox="1"/>
          <p:nvPr/>
        </p:nvSpPr>
        <p:spPr>
          <a:xfrm>
            <a:off x="2646225" y="1583567"/>
            <a:ext cx="6882900" cy="648300"/>
          </a:xfrm>
          <a:prstGeom prst="rect">
            <a:avLst/>
          </a:prstGeom>
          <a:noFill/>
          <a:ln>
            <a:noFill/>
          </a:ln>
        </p:spPr>
        <p:txBody>
          <a:bodyPr spcFirstLastPara="1" wrap="square" lIns="91425" tIns="91425" rIns="91425" bIns="91425" anchor="t" anchorCtr="0">
            <a:noAutofit/>
          </a:bodyPr>
          <a:lstStyle/>
          <a:p>
            <a:pPr>
              <a:buClr>
                <a:srgbClr val="000000"/>
              </a:buClr>
              <a:buSzPts val="1800"/>
            </a:pPr>
            <a:r>
              <a:rPr lang="en">
                <a:solidFill>
                  <a:srgbClr val="000000"/>
                </a:solidFill>
                <a:latin typeface="Arial"/>
                <a:ea typeface="Arial"/>
                <a:cs typeface="Arial"/>
                <a:sym typeface="Arial"/>
              </a:rPr>
              <a:t>Observation sequence</a:t>
            </a:r>
            <a:r>
              <a:rPr lang="en" sz="1400">
                <a:solidFill>
                  <a:srgbClr val="000000"/>
                </a:solidFill>
                <a:latin typeface="Arial"/>
                <a:ea typeface="Arial"/>
                <a:cs typeface="Arial"/>
                <a:sym typeface="Arial"/>
              </a:rPr>
              <a:t> = </a:t>
            </a:r>
            <a:r>
              <a:rPr lang="en" b="1">
                <a:solidFill>
                  <a:schemeClr val="dk2"/>
                </a:solidFill>
                <a:latin typeface="Arial"/>
                <a:ea typeface="Arial"/>
                <a:cs typeface="Arial"/>
                <a:sym typeface="Arial"/>
              </a:rPr>
              <a:t>O = {V</a:t>
            </a:r>
            <a:r>
              <a:rPr lang="en" b="1" baseline="-25000">
                <a:solidFill>
                  <a:schemeClr val="dk2"/>
                </a:solidFill>
                <a:latin typeface="Arial"/>
                <a:ea typeface="Arial"/>
                <a:cs typeface="Arial"/>
                <a:sym typeface="Arial"/>
              </a:rPr>
              <a:t>1</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3</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2</a:t>
            </a:r>
            <a:r>
              <a:rPr lang="en" b="1">
                <a:solidFill>
                  <a:schemeClr val="dk2"/>
                </a:solidFill>
                <a:latin typeface="Arial"/>
                <a:ea typeface="Arial"/>
                <a:cs typeface="Arial"/>
                <a:sym typeface="Arial"/>
              </a:rPr>
              <a:t>}</a:t>
            </a:r>
            <a:endParaRPr sz="1400">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85"/>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Beta Table</a:t>
            </a:r>
            <a:endParaRPr/>
          </a:p>
          <a:p>
            <a:endParaRPr/>
          </a:p>
        </p:txBody>
      </p:sp>
      <p:sp>
        <p:nvSpPr>
          <p:cNvPr id="564" name="Google Shape;564;p85"/>
          <p:cNvSpPr txBox="1">
            <a:spLocks noGrp="1"/>
          </p:cNvSpPr>
          <p:nvPr>
            <p:ph type="body" idx="1"/>
          </p:nvPr>
        </p:nvSpPr>
        <p:spPr>
          <a:xfrm>
            <a:off x="1911900" y="1580800"/>
            <a:ext cx="8520600" cy="4555200"/>
          </a:xfrm>
          <a:prstGeom prst="rect">
            <a:avLst/>
          </a:prstGeom>
          <a:noFill/>
          <a:ln>
            <a:noFill/>
          </a:ln>
        </p:spPr>
        <p:txBody>
          <a:bodyPr spcFirstLastPara="1" vert="horz" wrap="square" lIns="91425" tIns="91425" rIns="91425" bIns="91425" rtlCol="0" anchor="t" anchorCtr="0">
            <a:noAutofit/>
          </a:bodyPr>
          <a:lstStyle/>
          <a:p>
            <a:pPr marL="0" indent="0">
              <a:buNone/>
            </a:pPr>
            <a:endParaRPr/>
          </a:p>
          <a:p>
            <a:pPr marL="0" indent="0">
              <a:spcBef>
                <a:spcPts val="1600"/>
              </a:spcBef>
              <a:buClr>
                <a:schemeClr val="dk1"/>
              </a:buClr>
              <a:buSzPts val="1100"/>
              <a:buNone/>
            </a:pPr>
            <a:endParaRPr/>
          </a:p>
          <a:p>
            <a:pPr marL="0" indent="0">
              <a:spcBef>
                <a:spcPts val="1600"/>
              </a:spcBef>
              <a:spcAft>
                <a:spcPts val="1600"/>
              </a:spcAft>
              <a:buNone/>
            </a:pPr>
            <a:endParaRPr/>
          </a:p>
        </p:txBody>
      </p:sp>
      <p:graphicFrame>
        <p:nvGraphicFramePr>
          <p:cNvPr id="565" name="Google Shape;565;p85"/>
          <p:cNvGraphicFramePr/>
          <p:nvPr/>
        </p:nvGraphicFramePr>
        <p:xfrm>
          <a:off x="2476500" y="27004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0.46</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solidFill>
                            <a:schemeClr val="dk1"/>
                          </a:solidFill>
                        </a:rPr>
                        <a:t> 0.47</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566" name="Google Shape;566;p85"/>
          <p:cNvSpPr txBox="1"/>
          <p:nvPr/>
        </p:nvSpPr>
        <p:spPr>
          <a:xfrm>
            <a:off x="2586275" y="5315600"/>
            <a:ext cx="6597000" cy="15423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 sz="1400">
                <a:solidFill>
                  <a:schemeClr val="dk1"/>
                </a:solidFill>
                <a:latin typeface="Arial"/>
                <a:ea typeface="Arial"/>
                <a:cs typeface="Arial"/>
                <a:sym typeface="Arial"/>
              </a:rPr>
              <a:t>b</a:t>
            </a:r>
            <a:r>
              <a:rPr lang="en" sz="1400" baseline="-25000">
                <a:solidFill>
                  <a:schemeClr val="dk1"/>
                </a:solidFill>
                <a:latin typeface="Arial"/>
                <a:ea typeface="Arial"/>
                <a:cs typeface="Arial"/>
                <a:sym typeface="Arial"/>
              </a:rPr>
              <a:t>1</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3</a:t>
            </a:r>
            <a:r>
              <a:rPr lang="en" sz="1400">
                <a:solidFill>
                  <a:schemeClr val="dk1"/>
                </a:solidFill>
                <a:latin typeface="Arial"/>
                <a:ea typeface="Arial"/>
                <a:cs typeface="Arial"/>
                <a:sym typeface="Arial"/>
              </a:rPr>
              <a:t>) = 0.5, b</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3</a:t>
            </a:r>
            <a:r>
              <a:rPr lang="en" sz="1400">
                <a:solidFill>
                  <a:schemeClr val="dk1"/>
                </a:solidFill>
                <a:latin typeface="Arial"/>
                <a:ea typeface="Arial"/>
                <a:cs typeface="Arial"/>
                <a:sym typeface="Arial"/>
              </a:rPr>
              <a:t>) = 0.2</a:t>
            </a:r>
            <a:endParaRPr sz="1400">
              <a:solidFill>
                <a:schemeClr val="dk1"/>
              </a:solidFill>
              <a:latin typeface="Arial"/>
              <a:ea typeface="Arial"/>
              <a:cs typeface="Arial"/>
              <a:sym typeface="Arial"/>
            </a:endParaRPr>
          </a:p>
          <a:p>
            <a:pPr>
              <a:buClr>
                <a:schemeClr val="dk1"/>
              </a:buClr>
              <a:buSzPts val="1100"/>
            </a:pPr>
            <a:r>
              <a:rPr lang="en" sz="1400">
                <a:solidFill>
                  <a:schemeClr val="dk1"/>
                </a:solidFill>
                <a:latin typeface="Arial"/>
                <a:ea typeface="Arial"/>
                <a:cs typeface="Arial"/>
                <a:sym typeface="Arial"/>
              </a:rPr>
              <a:t>corresponding beta at next cell *a</a:t>
            </a:r>
            <a:r>
              <a:rPr lang="en" sz="1400" baseline="-25000">
                <a:solidFill>
                  <a:schemeClr val="dk1"/>
                </a:solidFill>
                <a:latin typeface="Arial"/>
                <a:ea typeface="Arial"/>
                <a:cs typeface="Arial"/>
                <a:sym typeface="Arial"/>
              </a:rPr>
              <a:t>11</a:t>
            </a:r>
            <a:r>
              <a:rPr lang="en" sz="1400">
                <a:solidFill>
                  <a:schemeClr val="dk1"/>
                </a:solidFill>
                <a:latin typeface="Arial"/>
                <a:ea typeface="Arial"/>
                <a:cs typeface="Arial"/>
                <a:sym typeface="Arial"/>
              </a:rPr>
              <a:t>* b</a:t>
            </a:r>
            <a:r>
              <a:rPr lang="en" sz="1400" baseline="-25000">
                <a:solidFill>
                  <a:schemeClr val="dk1"/>
                </a:solidFill>
                <a:latin typeface="Arial"/>
                <a:ea typeface="Arial"/>
                <a:cs typeface="Arial"/>
                <a:sym typeface="Arial"/>
              </a:rPr>
              <a:t>1</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 =	0.46*0.4*0.5 = 0.0920</a:t>
            </a:r>
            <a:endParaRPr sz="1400">
              <a:solidFill>
                <a:schemeClr val="dk1"/>
              </a:solidFill>
              <a:latin typeface="Arial"/>
              <a:ea typeface="Arial"/>
              <a:cs typeface="Arial"/>
              <a:sym typeface="Arial"/>
            </a:endParaRPr>
          </a:p>
          <a:p>
            <a:pPr>
              <a:buClr>
                <a:schemeClr val="dk1"/>
              </a:buClr>
              <a:buSzPts val="1100"/>
            </a:pPr>
            <a:r>
              <a:rPr lang="en" sz="1400">
                <a:solidFill>
                  <a:schemeClr val="dk1"/>
                </a:solidFill>
                <a:latin typeface="Arial"/>
                <a:ea typeface="Arial"/>
                <a:cs typeface="Arial"/>
                <a:sym typeface="Arial"/>
              </a:rPr>
              <a:t>corresponding beta at next cell *a</a:t>
            </a:r>
            <a:r>
              <a:rPr lang="en" sz="1400" baseline="-25000">
                <a:solidFill>
                  <a:schemeClr val="dk1"/>
                </a:solidFill>
                <a:latin typeface="Arial"/>
                <a:ea typeface="Arial"/>
                <a:cs typeface="Arial"/>
                <a:sym typeface="Arial"/>
              </a:rPr>
              <a:t>12</a:t>
            </a:r>
            <a:r>
              <a:rPr lang="en" sz="1400">
                <a:solidFill>
                  <a:schemeClr val="dk1"/>
                </a:solidFill>
                <a:latin typeface="Arial"/>
                <a:ea typeface="Arial"/>
                <a:cs typeface="Arial"/>
                <a:sym typeface="Arial"/>
              </a:rPr>
              <a:t>* b</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 =	0.47*0.6*0.2 = 0.0564</a:t>
            </a:r>
            <a:endParaRPr sz="1400">
              <a:solidFill>
                <a:schemeClr val="dk1"/>
              </a:solidFill>
              <a:latin typeface="Arial"/>
              <a:ea typeface="Arial"/>
              <a:cs typeface="Arial"/>
              <a:sym typeface="Arial"/>
            </a:endParaRPr>
          </a:p>
          <a:p>
            <a:pPr>
              <a:buClr>
                <a:schemeClr val="dk1"/>
              </a:buClr>
              <a:buSzPts val="1100"/>
            </a:pPr>
            <a:r>
              <a:rPr lang="en" sz="1400">
                <a:solidFill>
                  <a:schemeClr val="dk1"/>
                </a:solidFill>
                <a:latin typeface="Arial"/>
                <a:ea typeface="Arial"/>
                <a:cs typeface="Arial"/>
                <a:sym typeface="Arial"/>
              </a:rPr>
              <a:t>Beta value at this cell = 0.0920+0.0564 = 0.1484</a:t>
            </a:r>
            <a:endParaRPr sz="1400">
              <a:solidFill>
                <a:schemeClr val="dk1"/>
              </a:solidFill>
              <a:latin typeface="Arial"/>
              <a:ea typeface="Arial"/>
              <a:cs typeface="Arial"/>
              <a:sym typeface="Arial"/>
            </a:endParaRPr>
          </a:p>
          <a:p>
            <a:pPr>
              <a:buClr>
                <a:schemeClr val="dk1"/>
              </a:buClr>
              <a:buSzPts val="1100"/>
            </a:pPr>
            <a:endParaRPr sz="1400">
              <a:solidFill>
                <a:schemeClr val="dk1"/>
              </a:solidFill>
              <a:latin typeface="Arial"/>
              <a:ea typeface="Arial"/>
              <a:cs typeface="Arial"/>
              <a:sym typeface="Arial"/>
            </a:endParaRPr>
          </a:p>
        </p:txBody>
      </p:sp>
      <p:sp>
        <p:nvSpPr>
          <p:cNvPr id="567" name="Google Shape;567;p85"/>
          <p:cNvSpPr/>
          <p:nvPr/>
        </p:nvSpPr>
        <p:spPr>
          <a:xfrm>
            <a:off x="4673625" y="3454385"/>
            <a:ext cx="1087100" cy="1449397"/>
          </a:xfrm>
          <a:custGeom>
            <a:avLst/>
            <a:gdLst/>
            <a:ahLst/>
            <a:cxnLst/>
            <a:rect l="l" t="t" r="r" b="b"/>
            <a:pathLst>
              <a:path w="43484" h="43483" extrusionOk="0">
                <a:moveTo>
                  <a:pt x="43484" y="0"/>
                </a:moveTo>
                <a:cubicBezTo>
                  <a:pt x="37310" y="2080"/>
                  <a:pt x="13689" y="5234"/>
                  <a:pt x="6442" y="12481"/>
                </a:cubicBezTo>
                <a:cubicBezTo>
                  <a:pt x="-805" y="19728"/>
                  <a:pt x="1074" y="38316"/>
                  <a:pt x="0" y="43483"/>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68" name="Google Shape;568;p85"/>
          <p:cNvCxnSpPr/>
          <p:nvPr/>
        </p:nvCxnSpPr>
        <p:spPr>
          <a:xfrm rot="10800000" flipH="1">
            <a:off x="7568975" y="2169484"/>
            <a:ext cx="1062300" cy="1284900"/>
          </a:xfrm>
          <a:prstGeom prst="straightConnector1">
            <a:avLst/>
          </a:prstGeom>
          <a:noFill/>
          <a:ln w="9525" cap="flat" cmpd="sng">
            <a:solidFill>
              <a:schemeClr val="dk2"/>
            </a:solidFill>
            <a:prstDash val="solid"/>
            <a:round/>
            <a:headEnd type="none" w="sm" len="sm"/>
            <a:tailEnd type="triangle" w="med" len="med"/>
          </a:ln>
        </p:spPr>
      </p:cxnSp>
      <p:cxnSp>
        <p:nvCxnSpPr>
          <p:cNvPr id="569" name="Google Shape;569;p85"/>
          <p:cNvCxnSpPr/>
          <p:nvPr/>
        </p:nvCxnSpPr>
        <p:spPr>
          <a:xfrm>
            <a:off x="7261400" y="4422051"/>
            <a:ext cx="1272000" cy="446100"/>
          </a:xfrm>
          <a:prstGeom prst="straightConnector1">
            <a:avLst/>
          </a:prstGeom>
          <a:noFill/>
          <a:ln w="9525" cap="flat" cmpd="sng">
            <a:solidFill>
              <a:schemeClr val="dk2"/>
            </a:solidFill>
            <a:prstDash val="solid"/>
            <a:round/>
            <a:headEnd type="none" w="sm" len="sm"/>
            <a:tailEnd type="triangle" w="med" len="med"/>
          </a:ln>
        </p:spPr>
      </p:cxnSp>
      <p:sp>
        <p:nvSpPr>
          <p:cNvPr id="570" name="Google Shape;570;p85"/>
          <p:cNvSpPr txBox="1"/>
          <p:nvPr/>
        </p:nvSpPr>
        <p:spPr>
          <a:xfrm>
            <a:off x="7341275" y="2267700"/>
            <a:ext cx="12900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b</a:t>
            </a:r>
            <a:r>
              <a:rPr lang="en" sz="1200" baseline="-25000">
                <a:solidFill>
                  <a:srgbClr val="000000"/>
                </a:solidFill>
                <a:latin typeface="Arial"/>
                <a:ea typeface="Arial"/>
                <a:cs typeface="Arial"/>
                <a:sym typeface="Arial"/>
              </a:rPr>
              <a:t>1</a:t>
            </a:r>
            <a:r>
              <a:rPr lang="en" sz="1200">
                <a:solidFill>
                  <a:srgbClr val="000000"/>
                </a:solidFill>
                <a:latin typeface="Arial"/>
                <a:ea typeface="Arial"/>
                <a:cs typeface="Arial"/>
                <a:sym typeface="Arial"/>
              </a:rPr>
              <a:t>(V</a:t>
            </a:r>
            <a:r>
              <a:rPr lang="en" sz="1200" baseline="-25000">
                <a:solidFill>
                  <a:srgbClr val="000000"/>
                </a:solidFill>
                <a:latin typeface="Arial"/>
                <a:ea typeface="Arial"/>
                <a:cs typeface="Arial"/>
                <a:sym typeface="Arial"/>
              </a:rPr>
              <a:t>3</a:t>
            </a:r>
            <a:r>
              <a:rPr lang="en" sz="1200">
                <a:solidFill>
                  <a:srgbClr val="000000"/>
                </a:solidFill>
                <a:latin typeface="Arial"/>
                <a:ea typeface="Arial"/>
                <a:cs typeface="Arial"/>
                <a:sym typeface="Arial"/>
              </a:rPr>
              <a:t>) = 0.</a:t>
            </a:r>
            <a:r>
              <a:rPr lang="en" sz="1200">
                <a:solidFill>
                  <a:schemeClr val="dk1"/>
                </a:solidFill>
                <a:latin typeface="Arial"/>
                <a:ea typeface="Arial"/>
                <a:cs typeface="Arial"/>
                <a:sym typeface="Arial"/>
              </a:rPr>
              <a:t>5</a:t>
            </a:r>
            <a:endParaRPr sz="1200">
              <a:solidFill>
                <a:srgbClr val="000000"/>
              </a:solidFill>
              <a:latin typeface="Arial"/>
              <a:ea typeface="Arial"/>
              <a:cs typeface="Arial"/>
              <a:sym typeface="Arial"/>
            </a:endParaRPr>
          </a:p>
          <a:p>
            <a:pPr>
              <a:buClr>
                <a:srgbClr val="000000"/>
              </a:buClr>
              <a:buSzPts val="1400"/>
            </a:pPr>
            <a:endParaRPr sz="1400">
              <a:solidFill>
                <a:srgbClr val="000000"/>
              </a:solidFill>
              <a:latin typeface="Arial"/>
              <a:ea typeface="Arial"/>
              <a:cs typeface="Arial"/>
              <a:sym typeface="Arial"/>
            </a:endParaRPr>
          </a:p>
        </p:txBody>
      </p:sp>
      <p:sp>
        <p:nvSpPr>
          <p:cNvPr id="571" name="Google Shape;571;p85"/>
          <p:cNvSpPr txBox="1"/>
          <p:nvPr/>
        </p:nvSpPr>
        <p:spPr>
          <a:xfrm>
            <a:off x="7252400" y="4732517"/>
            <a:ext cx="12900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b</a:t>
            </a:r>
            <a:r>
              <a:rPr lang="en" sz="1200" baseline="-250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(V</a:t>
            </a:r>
            <a:r>
              <a:rPr lang="en" sz="1200" baseline="-25000">
                <a:solidFill>
                  <a:srgbClr val="000000"/>
                </a:solidFill>
                <a:latin typeface="Arial"/>
                <a:ea typeface="Arial"/>
                <a:cs typeface="Arial"/>
                <a:sym typeface="Arial"/>
              </a:rPr>
              <a:t>3</a:t>
            </a:r>
            <a:r>
              <a:rPr lang="en" sz="1200">
                <a:solidFill>
                  <a:srgbClr val="000000"/>
                </a:solidFill>
                <a:latin typeface="Arial"/>
                <a:ea typeface="Arial"/>
                <a:cs typeface="Arial"/>
                <a:sym typeface="Arial"/>
              </a:rPr>
              <a:t>) = 0.</a:t>
            </a:r>
            <a:r>
              <a:rPr lang="en" sz="1200">
                <a:solidFill>
                  <a:schemeClr val="dk1"/>
                </a:solidFill>
                <a:latin typeface="Arial"/>
                <a:ea typeface="Arial"/>
                <a:cs typeface="Arial"/>
                <a:sym typeface="Arial"/>
              </a:rPr>
              <a:t>2</a:t>
            </a:r>
            <a:endParaRPr sz="1200">
              <a:solidFill>
                <a:srgbClr val="000000"/>
              </a:solidFill>
              <a:latin typeface="Arial"/>
              <a:ea typeface="Arial"/>
              <a:cs typeface="Arial"/>
              <a:sym typeface="Arial"/>
            </a:endParaRPr>
          </a:p>
          <a:p>
            <a:pPr>
              <a:buClr>
                <a:srgbClr val="000000"/>
              </a:buClr>
              <a:buSzPts val="1400"/>
            </a:pPr>
            <a:endParaRPr sz="1400">
              <a:solidFill>
                <a:srgbClr val="000000"/>
              </a:solidFill>
              <a:latin typeface="Arial"/>
              <a:ea typeface="Arial"/>
              <a:cs typeface="Arial"/>
              <a:sym typeface="Arial"/>
            </a:endParaRPr>
          </a:p>
        </p:txBody>
      </p:sp>
      <p:cxnSp>
        <p:nvCxnSpPr>
          <p:cNvPr id="572" name="Google Shape;572;p85"/>
          <p:cNvCxnSpPr/>
          <p:nvPr/>
        </p:nvCxnSpPr>
        <p:spPr>
          <a:xfrm>
            <a:off x="5646300" y="3760000"/>
            <a:ext cx="815100" cy="0"/>
          </a:xfrm>
          <a:prstGeom prst="straightConnector1">
            <a:avLst/>
          </a:prstGeom>
          <a:noFill/>
          <a:ln w="9525" cap="flat" cmpd="sng">
            <a:solidFill>
              <a:schemeClr val="dk2"/>
            </a:solidFill>
            <a:prstDash val="solid"/>
            <a:round/>
            <a:headEnd type="none" w="sm" len="sm"/>
            <a:tailEnd type="triangle" w="med" len="med"/>
          </a:ln>
        </p:spPr>
      </p:cxnSp>
      <p:cxnSp>
        <p:nvCxnSpPr>
          <p:cNvPr id="573" name="Google Shape;573;p85"/>
          <p:cNvCxnSpPr/>
          <p:nvPr/>
        </p:nvCxnSpPr>
        <p:spPr>
          <a:xfrm>
            <a:off x="5674400" y="3872467"/>
            <a:ext cx="711900" cy="212400"/>
          </a:xfrm>
          <a:prstGeom prst="straightConnector1">
            <a:avLst/>
          </a:prstGeom>
          <a:noFill/>
          <a:ln w="9525" cap="flat" cmpd="sng">
            <a:solidFill>
              <a:schemeClr val="dk2"/>
            </a:solidFill>
            <a:prstDash val="solid"/>
            <a:round/>
            <a:headEnd type="none" w="sm" len="sm"/>
            <a:tailEnd type="triangle" w="med" len="med"/>
          </a:ln>
        </p:spPr>
      </p:cxnSp>
      <p:sp>
        <p:nvSpPr>
          <p:cNvPr id="574" name="Google Shape;574;p85"/>
          <p:cNvSpPr txBox="1"/>
          <p:nvPr/>
        </p:nvSpPr>
        <p:spPr>
          <a:xfrm>
            <a:off x="5647800" y="3323733"/>
            <a:ext cx="8121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a</a:t>
            </a:r>
            <a:r>
              <a:rPr lang="en" sz="1200" baseline="-25000">
                <a:solidFill>
                  <a:srgbClr val="000000"/>
                </a:solidFill>
                <a:latin typeface="Arial"/>
                <a:ea typeface="Arial"/>
                <a:cs typeface="Arial"/>
                <a:sym typeface="Arial"/>
              </a:rPr>
              <a:t>11</a:t>
            </a:r>
            <a:r>
              <a:rPr lang="en" sz="1200">
                <a:solidFill>
                  <a:srgbClr val="000000"/>
                </a:solidFill>
                <a:latin typeface="Arial"/>
                <a:ea typeface="Arial"/>
                <a:cs typeface="Arial"/>
                <a:sym typeface="Arial"/>
              </a:rPr>
              <a:t> = 0.4</a:t>
            </a:r>
            <a:endParaRPr sz="1200">
              <a:solidFill>
                <a:srgbClr val="000000"/>
              </a:solidFill>
              <a:latin typeface="Arial"/>
              <a:ea typeface="Arial"/>
              <a:cs typeface="Arial"/>
              <a:sym typeface="Arial"/>
            </a:endParaRPr>
          </a:p>
        </p:txBody>
      </p:sp>
      <p:sp>
        <p:nvSpPr>
          <p:cNvPr id="575" name="Google Shape;575;p85"/>
          <p:cNvSpPr txBox="1"/>
          <p:nvPr/>
        </p:nvSpPr>
        <p:spPr>
          <a:xfrm>
            <a:off x="5647800" y="4084851"/>
            <a:ext cx="8121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a</a:t>
            </a:r>
            <a:r>
              <a:rPr lang="en" sz="1200" baseline="-25000">
                <a:solidFill>
                  <a:srgbClr val="000000"/>
                </a:solidFill>
                <a:latin typeface="Arial"/>
                <a:ea typeface="Arial"/>
                <a:cs typeface="Arial"/>
                <a:sym typeface="Arial"/>
              </a:rPr>
              <a:t>12</a:t>
            </a:r>
            <a:r>
              <a:rPr lang="en" sz="1200">
                <a:solidFill>
                  <a:srgbClr val="000000"/>
                </a:solidFill>
                <a:latin typeface="Arial"/>
                <a:ea typeface="Arial"/>
                <a:cs typeface="Arial"/>
                <a:sym typeface="Arial"/>
              </a:rPr>
              <a:t> = 0.6</a:t>
            </a:r>
            <a:endParaRPr sz="1200">
              <a:solidFill>
                <a:srgbClr val="000000"/>
              </a:solidFill>
              <a:latin typeface="Arial"/>
              <a:ea typeface="Arial"/>
              <a:cs typeface="Arial"/>
              <a:sym typeface="Arial"/>
            </a:endParaRPr>
          </a:p>
        </p:txBody>
      </p:sp>
      <p:sp>
        <p:nvSpPr>
          <p:cNvPr id="576" name="Google Shape;576;p85"/>
          <p:cNvSpPr txBox="1"/>
          <p:nvPr/>
        </p:nvSpPr>
        <p:spPr>
          <a:xfrm>
            <a:off x="2646225" y="1583567"/>
            <a:ext cx="6882900" cy="648300"/>
          </a:xfrm>
          <a:prstGeom prst="rect">
            <a:avLst/>
          </a:prstGeom>
          <a:noFill/>
          <a:ln>
            <a:noFill/>
          </a:ln>
        </p:spPr>
        <p:txBody>
          <a:bodyPr spcFirstLastPara="1" wrap="square" lIns="91425" tIns="91425" rIns="91425" bIns="91425" anchor="t" anchorCtr="0">
            <a:noAutofit/>
          </a:bodyPr>
          <a:lstStyle/>
          <a:p>
            <a:pPr>
              <a:buClr>
                <a:srgbClr val="000000"/>
              </a:buClr>
              <a:buSzPts val="1800"/>
            </a:pPr>
            <a:r>
              <a:rPr lang="en">
                <a:solidFill>
                  <a:srgbClr val="000000"/>
                </a:solidFill>
                <a:latin typeface="Arial"/>
                <a:ea typeface="Arial"/>
                <a:cs typeface="Arial"/>
                <a:sym typeface="Arial"/>
              </a:rPr>
              <a:t>Observation sequence</a:t>
            </a:r>
            <a:r>
              <a:rPr lang="en" sz="1400">
                <a:solidFill>
                  <a:srgbClr val="000000"/>
                </a:solidFill>
                <a:latin typeface="Arial"/>
                <a:ea typeface="Arial"/>
                <a:cs typeface="Arial"/>
                <a:sym typeface="Arial"/>
              </a:rPr>
              <a:t> = </a:t>
            </a:r>
            <a:r>
              <a:rPr lang="en" b="1">
                <a:solidFill>
                  <a:schemeClr val="dk2"/>
                </a:solidFill>
                <a:latin typeface="Arial"/>
                <a:ea typeface="Arial"/>
                <a:cs typeface="Arial"/>
                <a:sym typeface="Arial"/>
              </a:rPr>
              <a:t>O = {V</a:t>
            </a:r>
            <a:r>
              <a:rPr lang="en" b="1" baseline="-25000">
                <a:solidFill>
                  <a:schemeClr val="dk2"/>
                </a:solidFill>
                <a:latin typeface="Arial"/>
                <a:ea typeface="Arial"/>
                <a:cs typeface="Arial"/>
                <a:sym typeface="Arial"/>
              </a:rPr>
              <a:t>1</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3</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2</a:t>
            </a:r>
            <a:r>
              <a:rPr lang="en" b="1">
                <a:solidFill>
                  <a:schemeClr val="dk2"/>
                </a:solidFill>
                <a:latin typeface="Arial"/>
                <a:ea typeface="Arial"/>
                <a:cs typeface="Arial"/>
                <a:sym typeface="Arial"/>
              </a:rPr>
              <a:t>}</a:t>
            </a:r>
            <a:endParaRPr sz="1400">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86"/>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Beta Table</a:t>
            </a:r>
            <a:endParaRPr/>
          </a:p>
          <a:p>
            <a:endParaRPr/>
          </a:p>
        </p:txBody>
      </p:sp>
      <p:sp>
        <p:nvSpPr>
          <p:cNvPr id="582" name="Google Shape;582;p86"/>
          <p:cNvSpPr txBox="1">
            <a:spLocks noGrp="1"/>
          </p:cNvSpPr>
          <p:nvPr>
            <p:ph type="body" idx="1"/>
          </p:nvPr>
        </p:nvSpPr>
        <p:spPr>
          <a:xfrm>
            <a:off x="1911900" y="1580800"/>
            <a:ext cx="8520600" cy="4555200"/>
          </a:xfrm>
          <a:prstGeom prst="rect">
            <a:avLst/>
          </a:prstGeom>
          <a:noFill/>
          <a:ln>
            <a:noFill/>
          </a:ln>
        </p:spPr>
        <p:txBody>
          <a:bodyPr spcFirstLastPara="1" vert="horz" wrap="square" lIns="91425" tIns="91425" rIns="91425" bIns="91425" rtlCol="0" anchor="t" anchorCtr="0">
            <a:noAutofit/>
          </a:bodyPr>
          <a:lstStyle/>
          <a:p>
            <a:pPr marL="0" indent="0">
              <a:buNone/>
            </a:pPr>
            <a:endParaRPr/>
          </a:p>
          <a:p>
            <a:pPr marL="0" indent="0">
              <a:spcBef>
                <a:spcPts val="1600"/>
              </a:spcBef>
              <a:buClr>
                <a:schemeClr val="dk1"/>
              </a:buClr>
              <a:buSzPts val="1100"/>
              <a:buNone/>
            </a:pPr>
            <a:endParaRPr/>
          </a:p>
          <a:p>
            <a:pPr marL="0" indent="0">
              <a:spcBef>
                <a:spcPts val="1600"/>
              </a:spcBef>
              <a:spcAft>
                <a:spcPts val="1600"/>
              </a:spcAft>
              <a:buNone/>
            </a:pPr>
            <a:endParaRPr/>
          </a:p>
        </p:txBody>
      </p:sp>
      <p:graphicFrame>
        <p:nvGraphicFramePr>
          <p:cNvPr id="583" name="Google Shape;583;p86"/>
          <p:cNvGraphicFramePr/>
          <p:nvPr/>
        </p:nvGraphicFramePr>
        <p:xfrm>
          <a:off x="2476500" y="27004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chemeClr val="dk1"/>
                        </a:buClr>
                        <a:buSzPts val="1500"/>
                        <a:buFont typeface="Arial"/>
                        <a:buNone/>
                      </a:pPr>
                      <a:r>
                        <a:rPr lang="en" sz="1900" u="none" strike="noStrike" cap="none">
                          <a:solidFill>
                            <a:schemeClr val="dk1"/>
                          </a:solidFill>
                        </a:rPr>
                        <a:t>0.1484</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0.46</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chemeClr val="dk1"/>
                        </a:buClr>
                        <a:buSzPts val="1500"/>
                        <a:buFont typeface="Arial"/>
                        <a:buNone/>
                      </a:pPr>
                      <a:r>
                        <a:rPr lang="en" sz="1900" u="none" strike="noStrike" cap="none">
                          <a:solidFill>
                            <a:schemeClr val="dk1"/>
                          </a:solidFill>
                        </a:rPr>
                        <a:t> 0.47</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584" name="Google Shape;584;p86"/>
          <p:cNvSpPr txBox="1"/>
          <p:nvPr/>
        </p:nvSpPr>
        <p:spPr>
          <a:xfrm>
            <a:off x="2586275" y="5315600"/>
            <a:ext cx="6597000" cy="15423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 sz="1400">
                <a:solidFill>
                  <a:schemeClr val="dk1"/>
                </a:solidFill>
                <a:latin typeface="Arial"/>
                <a:ea typeface="Arial"/>
                <a:cs typeface="Arial"/>
                <a:sym typeface="Arial"/>
              </a:rPr>
              <a:t>b</a:t>
            </a:r>
            <a:r>
              <a:rPr lang="en" sz="1400" baseline="-25000">
                <a:solidFill>
                  <a:schemeClr val="dk1"/>
                </a:solidFill>
                <a:latin typeface="Arial"/>
                <a:ea typeface="Arial"/>
                <a:cs typeface="Arial"/>
                <a:sym typeface="Arial"/>
              </a:rPr>
              <a:t>1</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3</a:t>
            </a:r>
            <a:r>
              <a:rPr lang="en" sz="1400">
                <a:solidFill>
                  <a:schemeClr val="dk1"/>
                </a:solidFill>
                <a:latin typeface="Arial"/>
                <a:ea typeface="Arial"/>
                <a:cs typeface="Arial"/>
                <a:sym typeface="Arial"/>
              </a:rPr>
              <a:t>) = 0.5, b</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3</a:t>
            </a:r>
            <a:r>
              <a:rPr lang="en" sz="1400">
                <a:solidFill>
                  <a:schemeClr val="dk1"/>
                </a:solidFill>
                <a:latin typeface="Arial"/>
                <a:ea typeface="Arial"/>
                <a:cs typeface="Arial"/>
                <a:sym typeface="Arial"/>
              </a:rPr>
              <a:t>) = 0.2</a:t>
            </a:r>
            <a:endParaRPr sz="1400">
              <a:solidFill>
                <a:schemeClr val="dk1"/>
              </a:solidFill>
              <a:latin typeface="Arial"/>
              <a:ea typeface="Arial"/>
              <a:cs typeface="Arial"/>
              <a:sym typeface="Arial"/>
            </a:endParaRPr>
          </a:p>
          <a:p>
            <a:pPr>
              <a:buClr>
                <a:schemeClr val="dk1"/>
              </a:buClr>
              <a:buSzPts val="1100"/>
            </a:pPr>
            <a:r>
              <a:rPr lang="en" sz="1400">
                <a:solidFill>
                  <a:schemeClr val="dk1"/>
                </a:solidFill>
                <a:latin typeface="Arial"/>
                <a:ea typeface="Arial"/>
                <a:cs typeface="Arial"/>
                <a:sym typeface="Arial"/>
              </a:rPr>
              <a:t>corresponding beta at next cell *a</a:t>
            </a:r>
            <a:r>
              <a:rPr lang="en" sz="1400" baseline="-25000">
                <a:solidFill>
                  <a:schemeClr val="dk1"/>
                </a:solidFill>
                <a:latin typeface="Arial"/>
                <a:ea typeface="Arial"/>
                <a:cs typeface="Arial"/>
                <a:sym typeface="Arial"/>
              </a:rPr>
              <a:t>21</a:t>
            </a:r>
            <a:r>
              <a:rPr lang="en" sz="1400">
                <a:solidFill>
                  <a:schemeClr val="dk1"/>
                </a:solidFill>
                <a:latin typeface="Arial"/>
                <a:ea typeface="Arial"/>
                <a:cs typeface="Arial"/>
                <a:sym typeface="Arial"/>
              </a:rPr>
              <a:t>* b</a:t>
            </a:r>
            <a:r>
              <a:rPr lang="en" sz="1400" baseline="-25000">
                <a:solidFill>
                  <a:schemeClr val="dk1"/>
                </a:solidFill>
                <a:latin typeface="Arial"/>
                <a:ea typeface="Arial"/>
                <a:cs typeface="Arial"/>
                <a:sym typeface="Arial"/>
              </a:rPr>
              <a:t>1</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 =	0.46*0.3*0.5 = 0.0690</a:t>
            </a:r>
            <a:endParaRPr sz="1400">
              <a:solidFill>
                <a:schemeClr val="dk1"/>
              </a:solidFill>
              <a:latin typeface="Arial"/>
              <a:ea typeface="Arial"/>
              <a:cs typeface="Arial"/>
              <a:sym typeface="Arial"/>
            </a:endParaRPr>
          </a:p>
          <a:p>
            <a:pPr>
              <a:buClr>
                <a:schemeClr val="dk1"/>
              </a:buClr>
              <a:buSzPts val="1100"/>
            </a:pPr>
            <a:r>
              <a:rPr lang="en" sz="1400">
                <a:solidFill>
                  <a:schemeClr val="dk1"/>
                </a:solidFill>
                <a:latin typeface="Arial"/>
                <a:ea typeface="Arial"/>
                <a:cs typeface="Arial"/>
                <a:sym typeface="Arial"/>
              </a:rPr>
              <a:t>corresponding beta at next cell *a</a:t>
            </a:r>
            <a:r>
              <a:rPr lang="en" sz="1400" baseline="-25000">
                <a:solidFill>
                  <a:schemeClr val="dk1"/>
                </a:solidFill>
                <a:latin typeface="Arial"/>
                <a:ea typeface="Arial"/>
                <a:cs typeface="Arial"/>
                <a:sym typeface="Arial"/>
              </a:rPr>
              <a:t>22</a:t>
            </a:r>
            <a:r>
              <a:rPr lang="en" sz="1400">
                <a:solidFill>
                  <a:schemeClr val="dk1"/>
                </a:solidFill>
                <a:latin typeface="Arial"/>
                <a:ea typeface="Arial"/>
                <a:cs typeface="Arial"/>
                <a:sym typeface="Arial"/>
              </a:rPr>
              <a:t>* b</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(V</a:t>
            </a:r>
            <a:r>
              <a:rPr lang="en" sz="1400" baseline="-25000">
                <a:solidFill>
                  <a:schemeClr val="dk1"/>
                </a:solidFill>
                <a:latin typeface="Arial"/>
                <a:ea typeface="Arial"/>
                <a:cs typeface="Arial"/>
                <a:sym typeface="Arial"/>
              </a:rPr>
              <a:t>2</a:t>
            </a:r>
            <a:r>
              <a:rPr lang="en" sz="1400">
                <a:solidFill>
                  <a:schemeClr val="dk1"/>
                </a:solidFill>
                <a:latin typeface="Arial"/>
                <a:ea typeface="Arial"/>
                <a:cs typeface="Arial"/>
                <a:sym typeface="Arial"/>
              </a:rPr>
              <a:t>) =	0.47*0.7*0.2 = 0.0658</a:t>
            </a:r>
            <a:endParaRPr sz="1400">
              <a:solidFill>
                <a:schemeClr val="dk1"/>
              </a:solidFill>
              <a:latin typeface="Arial"/>
              <a:ea typeface="Arial"/>
              <a:cs typeface="Arial"/>
              <a:sym typeface="Arial"/>
            </a:endParaRPr>
          </a:p>
          <a:p>
            <a:pPr>
              <a:buClr>
                <a:schemeClr val="dk1"/>
              </a:buClr>
              <a:buSzPts val="1100"/>
            </a:pPr>
            <a:r>
              <a:rPr lang="en" sz="1400">
                <a:solidFill>
                  <a:schemeClr val="dk1"/>
                </a:solidFill>
                <a:latin typeface="Arial"/>
                <a:ea typeface="Arial"/>
                <a:cs typeface="Arial"/>
                <a:sym typeface="Arial"/>
              </a:rPr>
              <a:t>Beta value at this cell = 0.0690+0.0658 = 0.1348</a:t>
            </a:r>
            <a:endParaRPr sz="1400">
              <a:solidFill>
                <a:schemeClr val="dk1"/>
              </a:solidFill>
              <a:latin typeface="Arial"/>
              <a:ea typeface="Arial"/>
              <a:cs typeface="Arial"/>
              <a:sym typeface="Arial"/>
            </a:endParaRPr>
          </a:p>
          <a:p>
            <a:pPr>
              <a:buClr>
                <a:schemeClr val="dk1"/>
              </a:buClr>
              <a:buSzPts val="1100"/>
            </a:pPr>
            <a:endParaRPr sz="1400">
              <a:solidFill>
                <a:schemeClr val="dk1"/>
              </a:solidFill>
              <a:latin typeface="Arial"/>
              <a:ea typeface="Arial"/>
              <a:cs typeface="Arial"/>
              <a:sym typeface="Arial"/>
            </a:endParaRPr>
          </a:p>
        </p:txBody>
      </p:sp>
      <p:sp>
        <p:nvSpPr>
          <p:cNvPr id="585" name="Google Shape;585;p86"/>
          <p:cNvSpPr/>
          <p:nvPr/>
        </p:nvSpPr>
        <p:spPr>
          <a:xfrm>
            <a:off x="4486250" y="4089785"/>
            <a:ext cx="1087100" cy="1449397"/>
          </a:xfrm>
          <a:custGeom>
            <a:avLst/>
            <a:gdLst/>
            <a:ahLst/>
            <a:cxnLst/>
            <a:rect l="l" t="t" r="r" b="b"/>
            <a:pathLst>
              <a:path w="43484" h="43483" extrusionOk="0">
                <a:moveTo>
                  <a:pt x="43484" y="0"/>
                </a:moveTo>
                <a:cubicBezTo>
                  <a:pt x="37310" y="2080"/>
                  <a:pt x="13689" y="5234"/>
                  <a:pt x="6442" y="12481"/>
                </a:cubicBezTo>
                <a:cubicBezTo>
                  <a:pt x="-805" y="19728"/>
                  <a:pt x="1074" y="38316"/>
                  <a:pt x="0" y="43483"/>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86" name="Google Shape;586;p86"/>
          <p:cNvCxnSpPr/>
          <p:nvPr/>
        </p:nvCxnSpPr>
        <p:spPr>
          <a:xfrm rot="10800000" flipH="1">
            <a:off x="5707150" y="3852900"/>
            <a:ext cx="673200" cy="349200"/>
          </a:xfrm>
          <a:prstGeom prst="straightConnector1">
            <a:avLst/>
          </a:prstGeom>
          <a:noFill/>
          <a:ln w="9525" cap="flat" cmpd="sng">
            <a:solidFill>
              <a:schemeClr val="dk2"/>
            </a:solidFill>
            <a:prstDash val="solid"/>
            <a:round/>
            <a:headEnd type="none" w="sm" len="sm"/>
            <a:tailEnd type="triangle" w="med" len="med"/>
          </a:ln>
        </p:spPr>
      </p:cxnSp>
      <p:cxnSp>
        <p:nvCxnSpPr>
          <p:cNvPr id="587" name="Google Shape;587;p86"/>
          <p:cNvCxnSpPr/>
          <p:nvPr/>
        </p:nvCxnSpPr>
        <p:spPr>
          <a:xfrm rot="10800000" flipH="1">
            <a:off x="5773350" y="4202200"/>
            <a:ext cx="645300" cy="74700"/>
          </a:xfrm>
          <a:prstGeom prst="straightConnector1">
            <a:avLst/>
          </a:prstGeom>
          <a:noFill/>
          <a:ln w="9525" cap="flat" cmpd="sng">
            <a:solidFill>
              <a:schemeClr val="dk2"/>
            </a:solidFill>
            <a:prstDash val="solid"/>
            <a:round/>
            <a:headEnd type="none" w="sm" len="sm"/>
            <a:tailEnd type="triangle" w="med" len="med"/>
          </a:ln>
        </p:spPr>
      </p:cxnSp>
      <p:cxnSp>
        <p:nvCxnSpPr>
          <p:cNvPr id="588" name="Google Shape;588;p86"/>
          <p:cNvCxnSpPr/>
          <p:nvPr/>
        </p:nvCxnSpPr>
        <p:spPr>
          <a:xfrm rot="10800000" flipH="1">
            <a:off x="7568975" y="2169484"/>
            <a:ext cx="1062300" cy="1284900"/>
          </a:xfrm>
          <a:prstGeom prst="straightConnector1">
            <a:avLst/>
          </a:prstGeom>
          <a:noFill/>
          <a:ln w="9525" cap="flat" cmpd="sng">
            <a:solidFill>
              <a:schemeClr val="dk2"/>
            </a:solidFill>
            <a:prstDash val="solid"/>
            <a:round/>
            <a:headEnd type="none" w="sm" len="sm"/>
            <a:tailEnd type="triangle" w="med" len="med"/>
          </a:ln>
        </p:spPr>
      </p:cxnSp>
      <p:cxnSp>
        <p:nvCxnSpPr>
          <p:cNvPr id="589" name="Google Shape;589;p86"/>
          <p:cNvCxnSpPr/>
          <p:nvPr/>
        </p:nvCxnSpPr>
        <p:spPr>
          <a:xfrm>
            <a:off x="7261400" y="4422051"/>
            <a:ext cx="1272000" cy="446100"/>
          </a:xfrm>
          <a:prstGeom prst="straightConnector1">
            <a:avLst/>
          </a:prstGeom>
          <a:noFill/>
          <a:ln w="9525" cap="flat" cmpd="sng">
            <a:solidFill>
              <a:schemeClr val="dk2"/>
            </a:solidFill>
            <a:prstDash val="solid"/>
            <a:round/>
            <a:headEnd type="none" w="sm" len="sm"/>
            <a:tailEnd type="triangle" w="med" len="med"/>
          </a:ln>
        </p:spPr>
      </p:cxnSp>
      <p:sp>
        <p:nvSpPr>
          <p:cNvPr id="590" name="Google Shape;590;p86"/>
          <p:cNvSpPr txBox="1"/>
          <p:nvPr/>
        </p:nvSpPr>
        <p:spPr>
          <a:xfrm>
            <a:off x="7341275" y="2267700"/>
            <a:ext cx="12900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b</a:t>
            </a:r>
            <a:r>
              <a:rPr lang="en" sz="1200" baseline="-25000">
                <a:solidFill>
                  <a:srgbClr val="000000"/>
                </a:solidFill>
                <a:latin typeface="Arial"/>
                <a:ea typeface="Arial"/>
                <a:cs typeface="Arial"/>
                <a:sym typeface="Arial"/>
              </a:rPr>
              <a:t>1</a:t>
            </a:r>
            <a:r>
              <a:rPr lang="en" sz="1200">
                <a:solidFill>
                  <a:srgbClr val="000000"/>
                </a:solidFill>
                <a:latin typeface="Arial"/>
                <a:ea typeface="Arial"/>
                <a:cs typeface="Arial"/>
                <a:sym typeface="Arial"/>
              </a:rPr>
              <a:t>(V</a:t>
            </a:r>
            <a:r>
              <a:rPr lang="en" sz="1200" baseline="-25000">
                <a:solidFill>
                  <a:srgbClr val="000000"/>
                </a:solidFill>
                <a:latin typeface="Arial"/>
                <a:ea typeface="Arial"/>
                <a:cs typeface="Arial"/>
                <a:sym typeface="Arial"/>
              </a:rPr>
              <a:t>3</a:t>
            </a:r>
            <a:r>
              <a:rPr lang="en" sz="1200">
                <a:solidFill>
                  <a:srgbClr val="000000"/>
                </a:solidFill>
                <a:latin typeface="Arial"/>
                <a:ea typeface="Arial"/>
                <a:cs typeface="Arial"/>
                <a:sym typeface="Arial"/>
              </a:rPr>
              <a:t>) = 0.</a:t>
            </a:r>
            <a:r>
              <a:rPr lang="en" sz="1200">
                <a:solidFill>
                  <a:schemeClr val="dk1"/>
                </a:solidFill>
                <a:latin typeface="Arial"/>
                <a:ea typeface="Arial"/>
                <a:cs typeface="Arial"/>
                <a:sym typeface="Arial"/>
              </a:rPr>
              <a:t>5</a:t>
            </a:r>
            <a:endParaRPr sz="1200">
              <a:solidFill>
                <a:srgbClr val="000000"/>
              </a:solidFill>
              <a:latin typeface="Arial"/>
              <a:ea typeface="Arial"/>
              <a:cs typeface="Arial"/>
              <a:sym typeface="Arial"/>
            </a:endParaRPr>
          </a:p>
          <a:p>
            <a:pPr>
              <a:buClr>
                <a:srgbClr val="000000"/>
              </a:buClr>
              <a:buSzPts val="1400"/>
            </a:pPr>
            <a:endParaRPr sz="1400">
              <a:solidFill>
                <a:srgbClr val="000000"/>
              </a:solidFill>
              <a:latin typeface="Arial"/>
              <a:ea typeface="Arial"/>
              <a:cs typeface="Arial"/>
              <a:sym typeface="Arial"/>
            </a:endParaRPr>
          </a:p>
        </p:txBody>
      </p:sp>
      <p:sp>
        <p:nvSpPr>
          <p:cNvPr id="591" name="Google Shape;591;p86"/>
          <p:cNvSpPr txBox="1"/>
          <p:nvPr/>
        </p:nvSpPr>
        <p:spPr>
          <a:xfrm>
            <a:off x="7252400" y="4732517"/>
            <a:ext cx="12900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b</a:t>
            </a:r>
            <a:r>
              <a:rPr lang="en" sz="1200" baseline="-250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(V</a:t>
            </a:r>
            <a:r>
              <a:rPr lang="en" sz="1200" baseline="-25000">
                <a:solidFill>
                  <a:srgbClr val="000000"/>
                </a:solidFill>
                <a:latin typeface="Arial"/>
                <a:ea typeface="Arial"/>
                <a:cs typeface="Arial"/>
                <a:sym typeface="Arial"/>
              </a:rPr>
              <a:t>3</a:t>
            </a:r>
            <a:r>
              <a:rPr lang="en" sz="1200">
                <a:solidFill>
                  <a:srgbClr val="000000"/>
                </a:solidFill>
                <a:latin typeface="Arial"/>
                <a:ea typeface="Arial"/>
                <a:cs typeface="Arial"/>
                <a:sym typeface="Arial"/>
              </a:rPr>
              <a:t>) = 0.</a:t>
            </a:r>
            <a:r>
              <a:rPr lang="en" sz="1200">
                <a:solidFill>
                  <a:schemeClr val="dk1"/>
                </a:solidFill>
                <a:latin typeface="Arial"/>
                <a:ea typeface="Arial"/>
                <a:cs typeface="Arial"/>
                <a:sym typeface="Arial"/>
              </a:rPr>
              <a:t>2</a:t>
            </a:r>
            <a:endParaRPr sz="1200">
              <a:solidFill>
                <a:srgbClr val="000000"/>
              </a:solidFill>
              <a:latin typeface="Arial"/>
              <a:ea typeface="Arial"/>
              <a:cs typeface="Arial"/>
              <a:sym typeface="Arial"/>
            </a:endParaRPr>
          </a:p>
          <a:p>
            <a:pPr>
              <a:buClr>
                <a:srgbClr val="000000"/>
              </a:buClr>
              <a:buSzPts val="1400"/>
            </a:pPr>
            <a:endParaRPr sz="1400">
              <a:solidFill>
                <a:srgbClr val="000000"/>
              </a:solidFill>
              <a:latin typeface="Arial"/>
              <a:ea typeface="Arial"/>
              <a:cs typeface="Arial"/>
              <a:sym typeface="Arial"/>
            </a:endParaRPr>
          </a:p>
        </p:txBody>
      </p:sp>
      <p:sp>
        <p:nvSpPr>
          <p:cNvPr id="592" name="Google Shape;592;p86"/>
          <p:cNvSpPr txBox="1"/>
          <p:nvPr/>
        </p:nvSpPr>
        <p:spPr>
          <a:xfrm>
            <a:off x="5478725" y="3641984"/>
            <a:ext cx="8121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a</a:t>
            </a:r>
            <a:r>
              <a:rPr lang="en" sz="1200" baseline="-25000">
                <a:solidFill>
                  <a:srgbClr val="000000"/>
                </a:solidFill>
                <a:latin typeface="Arial"/>
                <a:ea typeface="Arial"/>
                <a:cs typeface="Arial"/>
                <a:sym typeface="Arial"/>
              </a:rPr>
              <a:t>21</a:t>
            </a:r>
            <a:r>
              <a:rPr lang="en" sz="1200">
                <a:solidFill>
                  <a:srgbClr val="000000"/>
                </a:solidFill>
                <a:latin typeface="Arial"/>
                <a:ea typeface="Arial"/>
                <a:cs typeface="Arial"/>
                <a:sym typeface="Arial"/>
              </a:rPr>
              <a:t> = 0.3</a:t>
            </a:r>
            <a:endParaRPr sz="1200">
              <a:solidFill>
                <a:srgbClr val="000000"/>
              </a:solidFill>
              <a:latin typeface="Arial"/>
              <a:ea typeface="Arial"/>
              <a:cs typeface="Arial"/>
              <a:sym typeface="Arial"/>
            </a:endParaRPr>
          </a:p>
        </p:txBody>
      </p:sp>
      <p:sp>
        <p:nvSpPr>
          <p:cNvPr id="593" name="Google Shape;593;p86"/>
          <p:cNvSpPr txBox="1"/>
          <p:nvPr/>
        </p:nvSpPr>
        <p:spPr>
          <a:xfrm>
            <a:off x="5689950" y="4089784"/>
            <a:ext cx="812100" cy="432900"/>
          </a:xfrm>
          <a:prstGeom prst="rect">
            <a:avLst/>
          </a:prstGeom>
          <a:noFill/>
          <a:ln>
            <a:noFill/>
          </a:ln>
        </p:spPr>
        <p:txBody>
          <a:bodyPr spcFirstLastPara="1" wrap="square" lIns="91425" tIns="91425" rIns="91425" bIns="91425" anchor="t" anchorCtr="0">
            <a:noAutofit/>
          </a:bodyPr>
          <a:lstStyle/>
          <a:p>
            <a:pPr>
              <a:buClr>
                <a:srgbClr val="000000"/>
              </a:buClr>
              <a:buSzPts val="1200"/>
            </a:pPr>
            <a:r>
              <a:rPr lang="en" sz="1200">
                <a:solidFill>
                  <a:srgbClr val="000000"/>
                </a:solidFill>
                <a:latin typeface="Arial"/>
                <a:ea typeface="Arial"/>
                <a:cs typeface="Arial"/>
                <a:sym typeface="Arial"/>
              </a:rPr>
              <a:t>a</a:t>
            </a:r>
            <a:r>
              <a:rPr lang="en" sz="1200" baseline="-25000">
                <a:solidFill>
                  <a:srgbClr val="000000"/>
                </a:solidFill>
                <a:latin typeface="Arial"/>
                <a:ea typeface="Arial"/>
                <a:cs typeface="Arial"/>
                <a:sym typeface="Arial"/>
              </a:rPr>
              <a:t>22</a:t>
            </a:r>
            <a:r>
              <a:rPr lang="en" sz="1200">
                <a:solidFill>
                  <a:srgbClr val="000000"/>
                </a:solidFill>
                <a:latin typeface="Arial"/>
                <a:ea typeface="Arial"/>
                <a:cs typeface="Arial"/>
                <a:sym typeface="Arial"/>
              </a:rPr>
              <a:t> = 0.7</a:t>
            </a:r>
            <a:endParaRPr sz="1200">
              <a:solidFill>
                <a:srgbClr val="000000"/>
              </a:solidFill>
              <a:latin typeface="Arial"/>
              <a:ea typeface="Arial"/>
              <a:cs typeface="Arial"/>
              <a:sym typeface="Arial"/>
            </a:endParaRPr>
          </a:p>
        </p:txBody>
      </p:sp>
      <p:sp>
        <p:nvSpPr>
          <p:cNvPr id="594" name="Google Shape;594;p86"/>
          <p:cNvSpPr txBox="1"/>
          <p:nvPr/>
        </p:nvSpPr>
        <p:spPr>
          <a:xfrm>
            <a:off x="2646225" y="1583567"/>
            <a:ext cx="6882900" cy="648300"/>
          </a:xfrm>
          <a:prstGeom prst="rect">
            <a:avLst/>
          </a:prstGeom>
          <a:noFill/>
          <a:ln>
            <a:noFill/>
          </a:ln>
        </p:spPr>
        <p:txBody>
          <a:bodyPr spcFirstLastPara="1" wrap="square" lIns="91425" tIns="91425" rIns="91425" bIns="91425" anchor="t" anchorCtr="0">
            <a:noAutofit/>
          </a:bodyPr>
          <a:lstStyle/>
          <a:p>
            <a:pPr>
              <a:buClr>
                <a:srgbClr val="000000"/>
              </a:buClr>
              <a:buSzPts val="1800"/>
            </a:pPr>
            <a:r>
              <a:rPr lang="en">
                <a:solidFill>
                  <a:srgbClr val="000000"/>
                </a:solidFill>
                <a:latin typeface="Arial"/>
                <a:ea typeface="Arial"/>
                <a:cs typeface="Arial"/>
                <a:sym typeface="Arial"/>
              </a:rPr>
              <a:t>Observation sequence</a:t>
            </a:r>
            <a:r>
              <a:rPr lang="en" sz="1400">
                <a:solidFill>
                  <a:srgbClr val="000000"/>
                </a:solidFill>
                <a:latin typeface="Arial"/>
                <a:ea typeface="Arial"/>
                <a:cs typeface="Arial"/>
                <a:sym typeface="Arial"/>
              </a:rPr>
              <a:t> = </a:t>
            </a:r>
            <a:r>
              <a:rPr lang="en" b="1">
                <a:solidFill>
                  <a:schemeClr val="dk2"/>
                </a:solidFill>
                <a:latin typeface="Arial"/>
                <a:ea typeface="Arial"/>
                <a:cs typeface="Arial"/>
                <a:sym typeface="Arial"/>
              </a:rPr>
              <a:t>O = {V</a:t>
            </a:r>
            <a:r>
              <a:rPr lang="en" b="1" baseline="-25000">
                <a:solidFill>
                  <a:schemeClr val="dk2"/>
                </a:solidFill>
                <a:latin typeface="Arial"/>
                <a:ea typeface="Arial"/>
                <a:cs typeface="Arial"/>
                <a:sym typeface="Arial"/>
              </a:rPr>
              <a:t>1</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3</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2</a:t>
            </a:r>
            <a:r>
              <a:rPr lang="en" b="1">
                <a:solidFill>
                  <a:schemeClr val="dk2"/>
                </a:solidFill>
                <a:latin typeface="Arial"/>
                <a:ea typeface="Arial"/>
                <a:cs typeface="Arial"/>
                <a:sym typeface="Arial"/>
              </a:rPr>
              <a:t>}</a:t>
            </a:r>
            <a:endParaRPr sz="1400">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87"/>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Beta Table</a:t>
            </a:r>
            <a:endParaRPr/>
          </a:p>
          <a:p>
            <a:endParaRPr/>
          </a:p>
        </p:txBody>
      </p:sp>
      <p:sp>
        <p:nvSpPr>
          <p:cNvPr id="600" name="Google Shape;600;p87"/>
          <p:cNvSpPr txBox="1">
            <a:spLocks noGrp="1"/>
          </p:cNvSpPr>
          <p:nvPr>
            <p:ph type="body" idx="1"/>
          </p:nvPr>
        </p:nvSpPr>
        <p:spPr>
          <a:xfrm>
            <a:off x="1911900" y="1580800"/>
            <a:ext cx="8520600" cy="4555200"/>
          </a:xfrm>
          <a:prstGeom prst="rect">
            <a:avLst/>
          </a:prstGeom>
          <a:noFill/>
          <a:ln>
            <a:noFill/>
          </a:ln>
        </p:spPr>
        <p:txBody>
          <a:bodyPr spcFirstLastPara="1" vert="horz" wrap="square" lIns="91425" tIns="91425" rIns="91425" bIns="91425" rtlCol="0" anchor="t" anchorCtr="0">
            <a:noAutofit/>
          </a:bodyPr>
          <a:lstStyle/>
          <a:p>
            <a:pPr marL="0" indent="0">
              <a:buNone/>
            </a:pPr>
            <a:endParaRPr/>
          </a:p>
          <a:p>
            <a:pPr marL="0" indent="0">
              <a:spcBef>
                <a:spcPts val="1600"/>
              </a:spcBef>
              <a:buClr>
                <a:schemeClr val="dk1"/>
              </a:buClr>
              <a:buSzPts val="1100"/>
              <a:buNone/>
            </a:pPr>
            <a:endParaRPr/>
          </a:p>
          <a:p>
            <a:pPr marL="0" indent="0">
              <a:spcBef>
                <a:spcPts val="1600"/>
              </a:spcBef>
              <a:spcAft>
                <a:spcPts val="1600"/>
              </a:spcAft>
              <a:buNone/>
            </a:pPr>
            <a:endParaRPr/>
          </a:p>
        </p:txBody>
      </p:sp>
      <p:graphicFrame>
        <p:nvGraphicFramePr>
          <p:cNvPr id="601" name="Google Shape;601;p87"/>
          <p:cNvGraphicFramePr/>
          <p:nvPr/>
        </p:nvGraphicFramePr>
        <p:xfrm>
          <a:off x="2476500" y="27004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0.1484</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0.46</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chemeClr val="dk1"/>
                        </a:buClr>
                        <a:buSzPts val="1500"/>
                        <a:buFont typeface="Arial"/>
                        <a:buNone/>
                      </a:pPr>
                      <a:r>
                        <a:rPr lang="en" sz="1900" u="none" strike="noStrike" cap="none">
                          <a:solidFill>
                            <a:schemeClr val="dk1"/>
                          </a:solidFill>
                        </a:rPr>
                        <a:t>0.1348</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solidFill>
                            <a:schemeClr val="dk1"/>
                          </a:solidFill>
                        </a:rPr>
                        <a:t> 0.47</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602" name="Google Shape;602;p87"/>
          <p:cNvSpPr txBox="1"/>
          <p:nvPr/>
        </p:nvSpPr>
        <p:spPr>
          <a:xfrm>
            <a:off x="2646225" y="1583567"/>
            <a:ext cx="6882900" cy="648300"/>
          </a:xfrm>
          <a:prstGeom prst="rect">
            <a:avLst/>
          </a:prstGeom>
          <a:noFill/>
          <a:ln>
            <a:noFill/>
          </a:ln>
        </p:spPr>
        <p:txBody>
          <a:bodyPr spcFirstLastPara="1" wrap="square" lIns="91425" tIns="91425" rIns="91425" bIns="91425" anchor="t" anchorCtr="0">
            <a:noAutofit/>
          </a:bodyPr>
          <a:lstStyle/>
          <a:p>
            <a:pPr>
              <a:buClr>
                <a:srgbClr val="000000"/>
              </a:buClr>
              <a:buSzPts val="1800"/>
            </a:pPr>
            <a:r>
              <a:rPr lang="en">
                <a:solidFill>
                  <a:srgbClr val="000000"/>
                </a:solidFill>
                <a:latin typeface="Arial"/>
                <a:ea typeface="Arial"/>
                <a:cs typeface="Arial"/>
                <a:sym typeface="Arial"/>
              </a:rPr>
              <a:t>Observation sequence</a:t>
            </a:r>
            <a:r>
              <a:rPr lang="en" sz="1400">
                <a:solidFill>
                  <a:srgbClr val="000000"/>
                </a:solidFill>
                <a:latin typeface="Arial"/>
                <a:ea typeface="Arial"/>
                <a:cs typeface="Arial"/>
                <a:sym typeface="Arial"/>
              </a:rPr>
              <a:t> = </a:t>
            </a:r>
            <a:r>
              <a:rPr lang="en" b="1">
                <a:solidFill>
                  <a:schemeClr val="dk2"/>
                </a:solidFill>
                <a:latin typeface="Arial"/>
                <a:ea typeface="Arial"/>
                <a:cs typeface="Arial"/>
                <a:sym typeface="Arial"/>
              </a:rPr>
              <a:t>O = {V</a:t>
            </a:r>
            <a:r>
              <a:rPr lang="en" b="1" baseline="-25000">
                <a:solidFill>
                  <a:schemeClr val="dk2"/>
                </a:solidFill>
                <a:latin typeface="Arial"/>
                <a:ea typeface="Arial"/>
                <a:cs typeface="Arial"/>
                <a:sym typeface="Arial"/>
              </a:rPr>
              <a:t>1</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3</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2</a:t>
            </a:r>
            <a:r>
              <a:rPr lang="en" b="1">
                <a:solidFill>
                  <a:schemeClr val="dk2"/>
                </a:solidFill>
                <a:latin typeface="Arial"/>
                <a:ea typeface="Arial"/>
                <a:cs typeface="Arial"/>
                <a:sym typeface="Arial"/>
              </a:rPr>
              <a:t>}</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Hidden Markov Model - Formalism</a:t>
            </a:r>
          </a:p>
        </p:txBody>
      </p:sp>
      <p:sp>
        <p:nvSpPr>
          <p:cNvPr id="4" name="Rectangle 3">
            <a:extLst>
              <a:ext uri="{FF2B5EF4-FFF2-40B4-BE49-F238E27FC236}">
                <a16:creationId xmlns:a16="http://schemas.microsoft.com/office/drawing/2014/main" id="{EAE53FB6-4EE4-4134-8DEF-7CE97679CDAC}"/>
              </a:ext>
            </a:extLst>
          </p:cNvPr>
          <p:cNvSpPr/>
          <p:nvPr/>
        </p:nvSpPr>
        <p:spPr>
          <a:xfrm>
            <a:off x="7890325" y="1904660"/>
            <a:ext cx="3975652" cy="1200329"/>
          </a:xfrm>
          <a:prstGeom prst="rect">
            <a:avLst/>
          </a:prstGeom>
          <a:blipFill>
            <a:blip r:embed="rId3"/>
            <a:tile tx="0" ty="0" sx="100000" sy="100000" flip="none" algn="tl"/>
          </a:blipFill>
          <a:ln>
            <a:solidFill>
              <a:srgbClr val="FF0000"/>
            </a:solidFill>
          </a:ln>
        </p:spPr>
        <p:txBody>
          <a:bodyPr wrap="square">
            <a:spAutoFit/>
          </a:bodyPr>
          <a:lstStyle/>
          <a:p>
            <a:r>
              <a:rPr lang="en-US" dirty="0"/>
              <a:t>Hidden states – Markov chain:</a:t>
            </a:r>
          </a:p>
          <a:p>
            <a:r>
              <a:rPr lang="en-US" dirty="0"/>
              <a:t>–Dependent only on the previous state</a:t>
            </a:r>
          </a:p>
          <a:p>
            <a:r>
              <a:rPr lang="en-US" dirty="0"/>
              <a:t>–“The past is independent of the future given the present.”</a:t>
            </a:r>
            <a:endParaRPr lang="en-IN" dirty="0"/>
          </a:p>
        </p:txBody>
      </p:sp>
      <p:pic>
        <p:nvPicPr>
          <p:cNvPr id="5" name="Picture 4">
            <a:extLst>
              <a:ext uri="{FF2B5EF4-FFF2-40B4-BE49-F238E27FC236}">
                <a16:creationId xmlns:a16="http://schemas.microsoft.com/office/drawing/2014/main" id="{FF94C507-85DD-49F0-A790-F7ED2889FD9F}"/>
              </a:ext>
            </a:extLst>
          </p:cNvPr>
          <p:cNvPicPr>
            <a:picLocks noChangeAspect="1"/>
          </p:cNvPicPr>
          <p:nvPr/>
        </p:nvPicPr>
        <p:blipFill>
          <a:blip r:embed="rId4"/>
          <a:stretch>
            <a:fillRect/>
          </a:stretch>
        </p:blipFill>
        <p:spPr>
          <a:xfrm>
            <a:off x="978710" y="1440507"/>
            <a:ext cx="5314978" cy="1077606"/>
          </a:xfrm>
          <a:prstGeom prst="rect">
            <a:avLst/>
          </a:prstGeom>
        </p:spPr>
      </p:pic>
      <p:sp>
        <p:nvSpPr>
          <p:cNvPr id="7" name="Rectangle 6">
            <a:extLst>
              <a:ext uri="{FF2B5EF4-FFF2-40B4-BE49-F238E27FC236}">
                <a16:creationId xmlns:a16="http://schemas.microsoft.com/office/drawing/2014/main" id="{C2467457-D353-4C90-A9C5-77A098BB794C}"/>
              </a:ext>
            </a:extLst>
          </p:cNvPr>
          <p:cNvSpPr/>
          <p:nvPr/>
        </p:nvSpPr>
        <p:spPr>
          <a:xfrm>
            <a:off x="698695" y="2792766"/>
            <a:ext cx="6096000" cy="707886"/>
          </a:xfrm>
          <a:prstGeom prst="rect">
            <a:avLst/>
          </a:prstGeom>
        </p:spPr>
        <p:txBody>
          <a:bodyPr>
            <a:spAutoFit/>
          </a:bodyPr>
          <a:lstStyle/>
          <a:p>
            <a:r>
              <a:rPr lang="en-US" sz="2000" dirty="0"/>
              <a:t>•Shaded nodes are observed variables</a:t>
            </a:r>
          </a:p>
          <a:p>
            <a:r>
              <a:rPr lang="en-US" sz="2000" dirty="0"/>
              <a:t>•Dependent only on their corresponding hidden state</a:t>
            </a:r>
            <a:endParaRPr lang="en-IN" sz="2000" dirty="0"/>
          </a:p>
        </p:txBody>
      </p:sp>
      <p:pic>
        <p:nvPicPr>
          <p:cNvPr id="10" name="Picture 9">
            <a:extLst>
              <a:ext uri="{FF2B5EF4-FFF2-40B4-BE49-F238E27FC236}">
                <a16:creationId xmlns:a16="http://schemas.microsoft.com/office/drawing/2014/main" id="{4255E051-913B-4E76-9659-8B4ABAC09C85}"/>
              </a:ext>
            </a:extLst>
          </p:cNvPr>
          <p:cNvPicPr>
            <a:picLocks noChangeAspect="1"/>
          </p:cNvPicPr>
          <p:nvPr/>
        </p:nvPicPr>
        <p:blipFill>
          <a:blip r:embed="rId5"/>
          <a:stretch>
            <a:fillRect/>
          </a:stretch>
        </p:blipFill>
        <p:spPr>
          <a:xfrm>
            <a:off x="978710" y="3500653"/>
            <a:ext cx="5464294" cy="1582842"/>
          </a:xfrm>
          <a:prstGeom prst="rect">
            <a:avLst/>
          </a:prstGeom>
        </p:spPr>
      </p:pic>
      <p:sp>
        <p:nvSpPr>
          <p:cNvPr id="11" name="Rectangle 10">
            <a:extLst>
              <a:ext uri="{FF2B5EF4-FFF2-40B4-BE49-F238E27FC236}">
                <a16:creationId xmlns:a16="http://schemas.microsoft.com/office/drawing/2014/main" id="{57CC867D-0301-47FD-93EA-A7B881AE57FD}"/>
              </a:ext>
            </a:extLst>
          </p:cNvPr>
          <p:cNvSpPr/>
          <p:nvPr/>
        </p:nvSpPr>
        <p:spPr>
          <a:xfrm>
            <a:off x="931818" y="5324912"/>
            <a:ext cx="6096000" cy="707886"/>
          </a:xfrm>
          <a:prstGeom prst="rect">
            <a:avLst/>
          </a:prstGeom>
        </p:spPr>
        <p:txBody>
          <a:bodyPr>
            <a:spAutoFit/>
          </a:bodyPr>
          <a:lstStyle/>
          <a:p>
            <a:r>
              <a:rPr lang="en-US" sz="2000" dirty="0"/>
              <a:t>•S : {s1…</a:t>
            </a:r>
            <a:r>
              <a:rPr lang="en-US" sz="2000" dirty="0" err="1"/>
              <a:t>sN</a:t>
            </a:r>
            <a:r>
              <a:rPr lang="en-US" sz="2000" dirty="0"/>
              <a:t> } are the values for the hidden states</a:t>
            </a:r>
          </a:p>
          <a:p>
            <a:r>
              <a:rPr lang="en-US" sz="2000" dirty="0"/>
              <a:t>•K : {k1…</a:t>
            </a:r>
            <a:r>
              <a:rPr lang="en-US" sz="2000" dirty="0" err="1"/>
              <a:t>kM</a:t>
            </a:r>
            <a:r>
              <a:rPr lang="en-US" sz="2000" dirty="0"/>
              <a:t> } are the values for the observations</a:t>
            </a:r>
            <a:endParaRPr lang="en-IN" sz="2000" dirty="0"/>
          </a:p>
        </p:txBody>
      </p:sp>
      <p:sp>
        <p:nvSpPr>
          <p:cNvPr id="12" name="Rectangle 11">
            <a:extLst>
              <a:ext uri="{FF2B5EF4-FFF2-40B4-BE49-F238E27FC236}">
                <a16:creationId xmlns:a16="http://schemas.microsoft.com/office/drawing/2014/main" id="{76CD6E9A-E5E7-40A2-963E-3661FE68548F}"/>
              </a:ext>
            </a:extLst>
          </p:cNvPr>
          <p:cNvSpPr/>
          <p:nvPr/>
        </p:nvSpPr>
        <p:spPr>
          <a:xfrm>
            <a:off x="7890325" y="3615060"/>
            <a:ext cx="3975652"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0000"/>
            </a:solidFill>
          </a:ln>
        </p:spPr>
        <p:txBody>
          <a:bodyPr wrap="square">
            <a:spAutoFit/>
          </a:bodyPr>
          <a:lstStyle/>
          <a:p>
            <a:r>
              <a:rPr lang="en-US" dirty="0"/>
              <a:t>N and M are defined implicitly</a:t>
            </a:r>
          </a:p>
        </p:txBody>
      </p:sp>
    </p:spTree>
    <p:extLst>
      <p:ext uri="{BB962C8B-B14F-4D97-AF65-F5344CB8AC3E}">
        <p14:creationId xmlns:p14="http://schemas.microsoft.com/office/powerpoint/2010/main" val="91300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Forward and Backward Procedure</a:t>
            </a:r>
          </a:p>
        </p:txBody>
      </p:sp>
      <p:sp>
        <p:nvSpPr>
          <p:cNvPr id="3" name="Text Box 2"/>
          <p:cNvSpPr txBox="1"/>
          <p:nvPr/>
        </p:nvSpPr>
        <p:spPr>
          <a:xfrm>
            <a:off x="179705" y="1386205"/>
            <a:ext cx="7071360" cy="3970318"/>
          </a:xfrm>
          <a:prstGeom prst="rect">
            <a:avLst/>
          </a:prstGeom>
          <a:noFill/>
        </p:spPr>
        <p:txBody>
          <a:bodyPr wrap="square" rtlCol="0" anchor="t">
            <a:spAutoFit/>
          </a:bodyPr>
          <a:lstStyle/>
          <a:p>
            <a:pPr marL="285750" indent="-285750">
              <a:buFont typeface="Arial" panose="020B0604020202020204" pitchFamily="34" charset="0"/>
              <a:buChar char="•"/>
            </a:pPr>
            <a:r>
              <a:rPr lang="en-US" dirty="0"/>
              <a:t>To learn the HMM model, we need to know what states we are to explain the observations the best. </a:t>
            </a:r>
          </a:p>
          <a:p>
            <a:pPr marL="285750" indent="-285750">
              <a:buFont typeface="Arial" panose="020B0604020202020204" pitchFamily="34" charset="0"/>
              <a:buChar char="•"/>
            </a:pPr>
            <a:r>
              <a:rPr lang="en-US" dirty="0"/>
              <a:t>That will be the </a:t>
            </a:r>
            <a:r>
              <a:rPr lang="en-US" b="1" dirty="0"/>
              <a:t>occupation probability γ — the probability of state </a:t>
            </a:r>
            <a:r>
              <a:rPr lang="en-US" b="1" dirty="0" err="1"/>
              <a:t>i</a:t>
            </a:r>
            <a:r>
              <a:rPr lang="en-US" b="1" dirty="0"/>
              <a:t> at time t given all the observations.</a:t>
            </a:r>
          </a:p>
          <a:p>
            <a:pPr marL="285750" indent="-285750">
              <a:buFont typeface="Arial" panose="020B0604020202020204" pitchFamily="34" charset="0"/>
              <a:buChar char="•"/>
            </a:pPr>
            <a:r>
              <a:rPr lang="en-US" dirty="0"/>
              <a:t>Given the HMM model parameters fixed, we can apply the forward and backward algorithm to calculate α and β from the observations. γ can be calculated by simply multiplying α with β, and then renormalize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a:t>
            </a:r>
          </a:p>
        </p:txBody>
      </p:sp>
      <p:sp>
        <p:nvSpPr>
          <p:cNvPr id="5" name="Rectangle 4">
            <a:extLst>
              <a:ext uri="{FF2B5EF4-FFF2-40B4-BE49-F238E27FC236}">
                <a16:creationId xmlns:a16="http://schemas.microsoft.com/office/drawing/2014/main" id="{D0DFA678-76C1-4C1E-805D-5370AD300E05}"/>
              </a:ext>
            </a:extLst>
          </p:cNvPr>
          <p:cNvSpPr/>
          <p:nvPr/>
        </p:nvSpPr>
        <p:spPr>
          <a:xfrm>
            <a:off x="583565" y="1994090"/>
            <a:ext cx="6492484" cy="601988"/>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Content Placeholder 11">
            <a:extLst>
              <a:ext uri="{FF2B5EF4-FFF2-40B4-BE49-F238E27FC236}">
                <a16:creationId xmlns:a16="http://schemas.microsoft.com/office/drawing/2014/main" id="{5F67B6AD-CCDE-45BE-B2A3-EDAA82512AA2}"/>
              </a:ext>
            </a:extLst>
          </p:cNvPr>
          <p:cNvPicPr>
            <a:picLocks noGrp="1" noChangeAspect="1"/>
          </p:cNvPicPr>
          <p:nvPr>
            <p:ph idx="1"/>
          </p:nvPr>
        </p:nvPicPr>
        <p:blipFill>
          <a:blip r:embed="rId3"/>
          <a:stretch>
            <a:fillRect/>
          </a:stretch>
        </p:blipFill>
        <p:spPr>
          <a:xfrm>
            <a:off x="827649" y="3600450"/>
            <a:ext cx="6248400" cy="2363958"/>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6A32E04-F280-4A94-8C35-02B14EFFD2A2}"/>
                  </a:ext>
                </a:extLst>
              </p:cNvPr>
              <p:cNvSpPr/>
              <p:nvPr/>
            </p:nvSpPr>
            <p:spPr>
              <a:xfrm>
                <a:off x="948739" y="4261923"/>
                <a:ext cx="6302326" cy="2405282"/>
              </a:xfrm>
              <a:prstGeom prst="rect">
                <a:avLst/>
              </a:prstGeom>
              <a:solidFill>
                <a:schemeClr val="accent4">
                  <a:lumMod val="20000"/>
                  <a:lumOff val="80000"/>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825F15A7-03F4-43D7-82C5-3E23DA2F108C}" type="mathplaceholder">
                        <a:rPr lang="en-IN" i="1" smtClean="0">
                          <a:latin typeface="Cambria Math" panose="02040503050406030204" pitchFamily="18" charset="0"/>
                        </a:rPr>
                        <a:t>Type equation here.</a:t>
                      </a:fld>
                    </m:oMath>
                  </m:oMathPara>
                </a14:m>
                <a:endParaRPr lang="en-IN" dirty="0"/>
              </a:p>
            </p:txBody>
          </p:sp>
        </mc:Choice>
        <mc:Fallback xmlns="">
          <p:sp>
            <p:nvSpPr>
              <p:cNvPr id="13" name="Rectangle 12">
                <a:extLst>
                  <a:ext uri="{FF2B5EF4-FFF2-40B4-BE49-F238E27FC236}">
                    <a16:creationId xmlns:a16="http://schemas.microsoft.com/office/drawing/2014/main" id="{06A32E04-F280-4A94-8C35-02B14EFFD2A2}"/>
                  </a:ext>
                </a:extLst>
              </p:cNvPr>
              <p:cNvSpPr>
                <a:spLocks noRot="1" noChangeAspect="1" noMove="1" noResize="1" noEditPoints="1" noAdjustHandles="1" noChangeArrowheads="1" noChangeShapeType="1" noTextEdit="1"/>
              </p:cNvSpPr>
              <p:nvPr/>
            </p:nvSpPr>
            <p:spPr>
              <a:xfrm>
                <a:off x="948739" y="4261923"/>
                <a:ext cx="6302326" cy="2405282"/>
              </a:xfrm>
              <a:prstGeom prst="rect">
                <a:avLst/>
              </a:prstGeom>
              <a:blipFill>
                <a:blip r:embed="rId4"/>
                <a:stretch>
                  <a:fillRect/>
                </a:stretch>
              </a:blipFill>
              <a:ln>
                <a:solidFill>
                  <a:srgbClr val="FF00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CAC41E1-B53A-4B29-83DA-09E1D0C53CCC}"/>
                  </a:ext>
                </a:extLst>
              </p:cNvPr>
              <p:cNvSpPr txBox="1"/>
              <p:nvPr/>
            </p:nvSpPr>
            <p:spPr>
              <a:xfrm>
                <a:off x="8885372" y="3705640"/>
                <a:ext cx="2357889" cy="778996"/>
              </a:xfrm>
              <a:prstGeom prst="rect">
                <a:avLst/>
              </a:prstGeom>
              <a:blipFill>
                <a:blip r:embed="rId5"/>
                <a:tile tx="0" ty="0" sx="100000" sy="100000" flip="none" algn="tl"/>
              </a:bli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𝑝</m:t>
                      </m:r>
                      <m:d>
                        <m:dPr>
                          <m:ctrlPr>
                            <a:rPr lang="en-IN" sz="2400" i="1" smtClean="0">
                              <a:latin typeface="Cambria Math" panose="02040503050406030204" pitchFamily="18" charset="0"/>
                            </a:rPr>
                          </m:ctrlPr>
                        </m:dPr>
                        <m:e>
                          <m:d>
                            <m:dPr>
                              <m:begChr m:val=""/>
                              <m:endChr m:val="|"/>
                              <m:ctrlPr>
                                <a:rPr lang="en-IN" sz="2400" i="1" smtClean="0">
                                  <a:latin typeface="Cambria Math" panose="02040503050406030204" pitchFamily="18" charset="0"/>
                                </a:rPr>
                              </m:ctrlPr>
                            </m:dPr>
                            <m:e>
                              <m:r>
                                <a:rPr lang="en-IN" sz="2400" i="1" smtClean="0">
                                  <a:latin typeface="Cambria Math" panose="02040503050406030204" pitchFamily="18" charset="0"/>
                                </a:rPr>
                                <m:t>𝐴</m:t>
                              </m:r>
                            </m:e>
                          </m:d>
                          <m:r>
                            <a:rPr lang="en-IN" sz="2400" i="1" smtClean="0">
                              <a:latin typeface="Cambria Math" panose="02040503050406030204" pitchFamily="18" charset="0"/>
                            </a:rPr>
                            <m:t>𝐵</m:t>
                          </m:r>
                        </m:e>
                      </m:d>
                      <m:r>
                        <a:rPr lang="en-IN" sz="2400" i="1" smtClean="0">
                          <a:latin typeface="Cambria Math" panose="02040503050406030204" pitchFamily="18" charset="0"/>
                        </a:rPr>
                        <m:t>=</m:t>
                      </m:r>
                      <m:f>
                        <m:fPr>
                          <m:ctrlPr>
                            <a:rPr lang="en-IN" sz="2400" i="1" smtClean="0">
                              <a:latin typeface="Cambria Math" panose="02040503050406030204" pitchFamily="18" charset="0"/>
                            </a:rPr>
                          </m:ctrlPr>
                        </m:fPr>
                        <m:num>
                          <m:r>
                            <a:rPr lang="en-IN" sz="2400" i="1" smtClean="0">
                              <a:latin typeface="Cambria Math" panose="02040503050406030204" pitchFamily="18" charset="0"/>
                            </a:rPr>
                            <m:t>𝑝</m:t>
                          </m:r>
                          <m:d>
                            <m:dPr>
                              <m:ctrlPr>
                                <a:rPr lang="en-IN" sz="2400" i="1" smtClean="0">
                                  <a:latin typeface="Cambria Math" panose="02040503050406030204" pitchFamily="18" charset="0"/>
                                </a:rPr>
                              </m:ctrlPr>
                            </m:dPr>
                            <m:e>
                              <m:r>
                                <a:rPr lang="en-IN" sz="2400" i="1" smtClean="0">
                                  <a:latin typeface="Cambria Math" panose="02040503050406030204" pitchFamily="18" charset="0"/>
                                </a:rPr>
                                <m:t>𝐴</m:t>
                              </m:r>
                              <m:r>
                                <a:rPr lang="en-IN" sz="2400" i="1" smtClean="0">
                                  <a:latin typeface="Cambria Math" panose="02040503050406030204" pitchFamily="18" charset="0"/>
                                </a:rPr>
                                <m:t>,</m:t>
                              </m:r>
                              <m:r>
                                <a:rPr lang="en-IN" sz="2400" i="1" smtClean="0">
                                  <a:latin typeface="Cambria Math" panose="02040503050406030204" pitchFamily="18" charset="0"/>
                                </a:rPr>
                                <m:t>𝐵</m:t>
                              </m:r>
                            </m:e>
                          </m:d>
                        </m:num>
                        <m:den>
                          <m:r>
                            <a:rPr lang="en-IN" sz="2400" i="1" smtClean="0">
                              <a:latin typeface="Cambria Math" panose="02040503050406030204" pitchFamily="18" charset="0"/>
                            </a:rPr>
                            <m:t>𝑝</m:t>
                          </m:r>
                          <m:d>
                            <m:dPr>
                              <m:ctrlPr>
                                <a:rPr lang="en-IN" sz="2400" i="1" smtClean="0">
                                  <a:latin typeface="Cambria Math" panose="02040503050406030204" pitchFamily="18" charset="0"/>
                                </a:rPr>
                              </m:ctrlPr>
                            </m:dPr>
                            <m:e>
                              <m:r>
                                <a:rPr lang="en-IN" sz="2400" i="1" smtClean="0">
                                  <a:latin typeface="Cambria Math" panose="02040503050406030204" pitchFamily="18" charset="0"/>
                                </a:rPr>
                                <m:t>𝐵</m:t>
                              </m:r>
                            </m:e>
                          </m:d>
                        </m:den>
                      </m:f>
                    </m:oMath>
                  </m:oMathPara>
                </a14:m>
                <a:endParaRPr lang="en-IN" sz="2400" i="1" dirty="0">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7CAC41E1-B53A-4B29-83DA-09E1D0C53CCC}"/>
                  </a:ext>
                </a:extLst>
              </p:cNvPr>
              <p:cNvSpPr txBox="1">
                <a:spLocks noRot="1" noChangeAspect="1" noMove="1" noResize="1" noEditPoints="1" noAdjustHandles="1" noChangeArrowheads="1" noChangeShapeType="1" noTextEdit="1"/>
              </p:cNvSpPr>
              <p:nvPr/>
            </p:nvSpPr>
            <p:spPr>
              <a:xfrm>
                <a:off x="8885372" y="3705640"/>
                <a:ext cx="2357889" cy="77899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DB95184-4187-49E3-8815-213AFB714910}"/>
                  </a:ext>
                </a:extLst>
              </p:cNvPr>
              <p:cNvSpPr/>
              <p:nvPr/>
            </p:nvSpPr>
            <p:spPr>
              <a:xfrm>
                <a:off x="8291744" y="2646118"/>
                <a:ext cx="3408562" cy="461665"/>
              </a:xfrm>
              <a:prstGeom prst="rect">
                <a:avLst/>
              </a:prstGeom>
              <a:blipFill>
                <a:blip r:embed="rId5"/>
                <a:tile tx="0" ty="0" sx="100000" sy="100000" flip="none" algn="tl"/>
              </a:blipFill>
            </p:spPr>
            <p:txBody>
              <a:bodyPr wrap="none">
                <a:spAutoFit/>
              </a:bodyPr>
              <a:lstStyle/>
              <a:p>
                <a:pPr lvl="0"/>
                <a14:m>
                  <m:oMathPara xmlns:m="http://schemas.openxmlformats.org/officeDocument/2006/math">
                    <m:oMathParaPr>
                      <m:jc m:val="centerGroup"/>
                    </m:oMathParaPr>
                    <m:oMath xmlns:m="http://schemas.openxmlformats.org/officeDocument/2006/math">
                      <m:r>
                        <a:rPr lang="en-IN" sz="2400" i="1">
                          <a:solidFill>
                            <a:prstClr val="black"/>
                          </a:solidFill>
                          <a:latin typeface="Cambria Math" panose="02040503050406030204" pitchFamily="18" charset="0"/>
                        </a:rPr>
                        <m:t>𝑝</m:t>
                      </m:r>
                      <m:d>
                        <m:dPr>
                          <m:ctrlPr>
                            <a:rPr lang="en-IN" sz="2400" i="1">
                              <a:solidFill>
                                <a:prstClr val="black"/>
                              </a:solidFill>
                              <a:latin typeface="Cambria Math" panose="02040503050406030204" pitchFamily="18" charset="0"/>
                            </a:rPr>
                          </m:ctrlPr>
                        </m:dPr>
                        <m:e>
                          <m:r>
                            <a:rPr lang="en-IN" sz="2400" i="1">
                              <a:solidFill>
                                <a:prstClr val="black"/>
                              </a:solidFill>
                              <a:latin typeface="Cambria Math" panose="02040503050406030204" pitchFamily="18" charset="0"/>
                            </a:rPr>
                            <m:t>𝐴</m:t>
                          </m:r>
                          <m:r>
                            <a:rPr lang="en-IN" sz="2400" i="1">
                              <a:solidFill>
                                <a:prstClr val="black"/>
                              </a:solidFill>
                              <a:latin typeface="Cambria Math" panose="02040503050406030204" pitchFamily="18" charset="0"/>
                            </a:rPr>
                            <m:t>,</m:t>
                          </m:r>
                          <m:r>
                            <a:rPr lang="en-IN" sz="2400" i="1">
                              <a:solidFill>
                                <a:prstClr val="black"/>
                              </a:solidFill>
                              <a:latin typeface="Cambria Math" panose="02040503050406030204" pitchFamily="18" charset="0"/>
                            </a:rPr>
                            <m:t>𝐵</m:t>
                          </m:r>
                        </m:e>
                      </m:d>
                      <m:r>
                        <a:rPr lang="en-IN" sz="2400" i="1">
                          <a:solidFill>
                            <a:prstClr val="black"/>
                          </a:solidFill>
                          <a:latin typeface="Cambria Math" panose="02040503050406030204" pitchFamily="18" charset="0"/>
                        </a:rPr>
                        <m:t>=</m:t>
                      </m:r>
                      <m:r>
                        <a:rPr lang="en-IN" sz="2400" i="1">
                          <a:solidFill>
                            <a:prstClr val="black"/>
                          </a:solidFill>
                          <a:latin typeface="Cambria Math" panose="02040503050406030204" pitchFamily="18" charset="0"/>
                        </a:rPr>
                        <m:t>𝑝</m:t>
                      </m:r>
                      <m:d>
                        <m:dPr>
                          <m:ctrlPr>
                            <a:rPr lang="en-IN" sz="2400" i="1">
                              <a:solidFill>
                                <a:prstClr val="black"/>
                              </a:solidFill>
                              <a:latin typeface="Cambria Math" panose="02040503050406030204" pitchFamily="18" charset="0"/>
                            </a:rPr>
                          </m:ctrlPr>
                        </m:dPr>
                        <m:e>
                          <m:d>
                            <m:dPr>
                              <m:begChr m:val=""/>
                              <m:endChr m:val="|"/>
                              <m:ctrlPr>
                                <a:rPr lang="en-IN" sz="2400" i="1">
                                  <a:solidFill>
                                    <a:prstClr val="black"/>
                                  </a:solidFill>
                                  <a:latin typeface="Cambria Math" panose="02040503050406030204" pitchFamily="18" charset="0"/>
                                </a:rPr>
                              </m:ctrlPr>
                            </m:dPr>
                            <m:e>
                              <m:r>
                                <a:rPr lang="en-IN" sz="2400" i="1">
                                  <a:solidFill>
                                    <a:prstClr val="black"/>
                                  </a:solidFill>
                                  <a:latin typeface="Cambria Math" panose="02040503050406030204" pitchFamily="18" charset="0"/>
                                </a:rPr>
                                <m:t>𝐴</m:t>
                              </m:r>
                            </m:e>
                          </m:d>
                          <m:r>
                            <a:rPr lang="en-IN" sz="2400" i="1">
                              <a:solidFill>
                                <a:prstClr val="black"/>
                              </a:solidFill>
                              <a:latin typeface="Cambria Math" panose="02040503050406030204" pitchFamily="18" charset="0"/>
                            </a:rPr>
                            <m:t>𝐵</m:t>
                          </m:r>
                        </m:e>
                      </m:d>
                      <m:r>
                        <a:rPr lang="en-IN" sz="2400" i="1">
                          <a:solidFill>
                            <a:prstClr val="black"/>
                          </a:solidFill>
                          <a:latin typeface="Cambria Math" panose="02040503050406030204" pitchFamily="18" charset="0"/>
                        </a:rPr>
                        <m:t>⋅</m:t>
                      </m:r>
                      <m:r>
                        <a:rPr lang="en-IN" sz="2400" i="1">
                          <a:solidFill>
                            <a:prstClr val="black"/>
                          </a:solidFill>
                          <a:latin typeface="Cambria Math" panose="02040503050406030204" pitchFamily="18" charset="0"/>
                        </a:rPr>
                        <m:t>𝑝</m:t>
                      </m:r>
                      <m:d>
                        <m:dPr>
                          <m:ctrlPr>
                            <a:rPr lang="en-IN" sz="2400" i="1">
                              <a:solidFill>
                                <a:prstClr val="black"/>
                              </a:solidFill>
                              <a:latin typeface="Cambria Math" panose="02040503050406030204" pitchFamily="18" charset="0"/>
                            </a:rPr>
                          </m:ctrlPr>
                        </m:dPr>
                        <m:e>
                          <m:r>
                            <a:rPr lang="en-IN" sz="2400" i="1">
                              <a:solidFill>
                                <a:prstClr val="black"/>
                              </a:solidFill>
                              <a:latin typeface="Cambria Math" panose="02040503050406030204" pitchFamily="18" charset="0"/>
                            </a:rPr>
                            <m:t>𝐵</m:t>
                          </m:r>
                        </m:e>
                      </m:d>
                    </m:oMath>
                  </m:oMathPara>
                </a14:m>
                <a:endParaRPr lang="en-IN" sz="2400" dirty="0">
                  <a:solidFill>
                    <a:prstClr val="black"/>
                  </a:solidFill>
                </a:endParaRPr>
              </a:p>
            </p:txBody>
          </p:sp>
        </mc:Choice>
        <mc:Fallback xmlns="">
          <p:sp>
            <p:nvSpPr>
              <p:cNvPr id="15" name="Rectangle 14">
                <a:extLst>
                  <a:ext uri="{FF2B5EF4-FFF2-40B4-BE49-F238E27FC236}">
                    <a16:creationId xmlns:a16="http://schemas.microsoft.com/office/drawing/2014/main" id="{9DB95184-4187-49E3-8815-213AFB714910}"/>
                  </a:ext>
                </a:extLst>
              </p:cNvPr>
              <p:cNvSpPr>
                <a:spLocks noRot="1" noChangeAspect="1" noMove="1" noResize="1" noEditPoints="1" noAdjustHandles="1" noChangeArrowheads="1" noChangeShapeType="1" noTextEdit="1"/>
              </p:cNvSpPr>
              <p:nvPr/>
            </p:nvSpPr>
            <p:spPr>
              <a:xfrm>
                <a:off x="8291744" y="2646118"/>
                <a:ext cx="3408562" cy="461665"/>
              </a:xfrm>
              <a:prstGeom prst="rect">
                <a:avLst/>
              </a:prstGeom>
              <a:blipFill>
                <a:blip r:embed="rId7"/>
                <a:stretch>
                  <a:fillRect t="-130263" b="-194737"/>
                </a:stretch>
              </a:blipFill>
            </p:spPr>
            <p:txBody>
              <a:bodyPr/>
              <a:lstStyle/>
              <a:p>
                <a:r>
                  <a:rPr lang="en-IN">
                    <a:noFill/>
                  </a:rPr>
                  <a:t> </a:t>
                </a:r>
              </a:p>
            </p:txBody>
          </p:sp>
        </mc:Fallback>
      </mc:AlternateContent>
      <p:cxnSp>
        <p:nvCxnSpPr>
          <p:cNvPr id="17" name="Connector: Elbow 16">
            <a:extLst>
              <a:ext uri="{FF2B5EF4-FFF2-40B4-BE49-F238E27FC236}">
                <a16:creationId xmlns:a16="http://schemas.microsoft.com/office/drawing/2014/main" id="{2540A6A6-E9EC-49FB-860C-1AEA23B9751C}"/>
              </a:ext>
            </a:extLst>
          </p:cNvPr>
          <p:cNvCxnSpPr/>
          <p:nvPr/>
        </p:nvCxnSpPr>
        <p:spPr>
          <a:xfrm rot="5400000" flipH="1" flipV="1">
            <a:off x="9272966" y="3567320"/>
            <a:ext cx="276640" cy="12700"/>
          </a:xfrm>
          <a:prstGeom prst="bentConnector3">
            <a:avLst>
              <a:gd name="adj1" fmla="val 754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880CF2A-9352-4C2B-9927-406C6F180C0B}"/>
              </a:ext>
            </a:extLst>
          </p:cNvPr>
          <p:cNvCxnSpPr>
            <a:endCxn id="14" idx="1"/>
          </p:cNvCxnSpPr>
          <p:nvPr/>
        </p:nvCxnSpPr>
        <p:spPr>
          <a:xfrm flipV="1">
            <a:off x="2813538" y="4095138"/>
            <a:ext cx="6071834" cy="166785"/>
          </a:xfrm>
          <a:prstGeom prst="bentConnector3">
            <a:avLst>
              <a:gd name="adj1" fmla="val -352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6F5FF56E-94AD-4615-BD9E-E13D1C4CB369}"/>
                  </a:ext>
                </a:extLst>
              </p14:cNvPr>
              <p14:cNvContentPartPr/>
              <p14:nvPr/>
            </p14:nvContentPartPr>
            <p14:xfrm>
              <a:off x="9380825" y="3550320"/>
              <a:ext cx="86760" cy="8280"/>
            </p14:xfrm>
          </p:contentPart>
        </mc:Choice>
        <mc:Fallback xmlns="">
          <p:pic>
            <p:nvPicPr>
              <p:cNvPr id="28" name="Ink 27">
                <a:extLst>
                  <a:ext uri="{FF2B5EF4-FFF2-40B4-BE49-F238E27FC236}">
                    <a16:creationId xmlns:a16="http://schemas.microsoft.com/office/drawing/2014/main" id="{6F5FF56E-94AD-4615-BD9E-E13D1C4CB369}"/>
                  </a:ext>
                </a:extLst>
              </p:cNvPr>
              <p:cNvPicPr/>
              <p:nvPr/>
            </p:nvPicPr>
            <p:blipFill>
              <a:blip r:embed="rId9"/>
              <a:stretch>
                <a:fillRect/>
              </a:stretch>
            </p:blipFill>
            <p:spPr>
              <a:xfrm>
                <a:off x="9372185" y="3541320"/>
                <a:ext cx="104400" cy="25920"/>
              </a:xfrm>
              <a:prstGeom prst="rect">
                <a:avLst/>
              </a:prstGeom>
            </p:spPr>
          </p:pic>
        </mc:Fallback>
      </mc:AlternateContent>
      <p:cxnSp>
        <p:nvCxnSpPr>
          <p:cNvPr id="41" name="Connector: Elbow 40">
            <a:extLst>
              <a:ext uri="{FF2B5EF4-FFF2-40B4-BE49-F238E27FC236}">
                <a16:creationId xmlns:a16="http://schemas.microsoft.com/office/drawing/2014/main" id="{E1C55699-5132-4F97-878B-87B3EA2C0B1B}"/>
              </a:ext>
            </a:extLst>
          </p:cNvPr>
          <p:cNvCxnSpPr>
            <a:stCxn id="13" idx="0"/>
          </p:cNvCxnSpPr>
          <p:nvPr/>
        </p:nvCxnSpPr>
        <p:spPr>
          <a:xfrm rot="5400000" flipH="1" flipV="1">
            <a:off x="7088566" y="690971"/>
            <a:ext cx="582289" cy="655961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132B2F31-7338-49D1-9127-9CEE2F1E18CE}"/>
              </a:ext>
            </a:extLst>
          </p:cNvPr>
          <p:cNvSpPr/>
          <p:nvPr/>
        </p:nvSpPr>
        <p:spPr>
          <a:xfrm>
            <a:off x="1969477" y="4261922"/>
            <a:ext cx="1561514" cy="1270883"/>
          </a:xfrm>
          <a:prstGeom prst="rect">
            <a:avLst/>
          </a:prstGeom>
          <a:solidFill>
            <a:schemeClr val="accent6">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B789AFF4-D4E1-4FD7-B449-94B6B736F865}"/>
              </a:ext>
            </a:extLst>
          </p:cNvPr>
          <p:cNvSpPr/>
          <p:nvPr/>
        </p:nvSpPr>
        <p:spPr>
          <a:xfrm>
            <a:off x="3713871" y="4261922"/>
            <a:ext cx="1451427" cy="1386156"/>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anim calcmode="lin" valueType="num">
                                      <p:cBhvr>
                                        <p:cTn id="22" dur="1000" fill="hold"/>
                                        <p:tgtEl>
                                          <p:spTgt spid="42"/>
                                        </p:tgtEl>
                                        <p:attrNameLst>
                                          <p:attrName>ppt_x</p:attrName>
                                        </p:attrNameLst>
                                      </p:cBhvr>
                                      <p:tavLst>
                                        <p:tav tm="0">
                                          <p:val>
                                            <p:strVal val="#ppt_x"/>
                                          </p:val>
                                        </p:tav>
                                        <p:tav tm="100000">
                                          <p:val>
                                            <p:strVal val="#ppt_x"/>
                                          </p:val>
                                        </p:tav>
                                      </p:tavLst>
                                    </p:anim>
                                    <p:anim calcmode="lin" valueType="num">
                                      <p:cBhvr>
                                        <p:cTn id="2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1000"/>
                                        <p:tgtEl>
                                          <p:spTgt spid="43"/>
                                        </p:tgtEl>
                                      </p:cBhvr>
                                    </p:animEffect>
                                    <p:anim calcmode="lin" valueType="num">
                                      <p:cBhvr>
                                        <p:cTn id="36" dur="1000" fill="hold"/>
                                        <p:tgtEl>
                                          <p:spTgt spid="43"/>
                                        </p:tgtEl>
                                        <p:attrNameLst>
                                          <p:attrName>ppt_x</p:attrName>
                                        </p:attrNameLst>
                                      </p:cBhvr>
                                      <p:tavLst>
                                        <p:tav tm="0">
                                          <p:val>
                                            <p:strVal val="#ppt_x"/>
                                          </p:val>
                                        </p:tav>
                                        <p:tav tm="100000">
                                          <p:val>
                                            <p:strVal val="#ppt_x"/>
                                          </p:val>
                                        </p:tav>
                                      </p:tavLst>
                                    </p:anim>
                                    <p:anim calcmode="lin" valueType="num">
                                      <p:cBhvr>
                                        <p:cTn id="37"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1000"/>
                                        <p:tgtEl>
                                          <p:spTgt spid="41"/>
                                        </p:tgtEl>
                                      </p:cBhvr>
                                    </p:animEffect>
                                    <p:anim calcmode="lin" valueType="num">
                                      <p:cBhvr>
                                        <p:cTn id="43" dur="1000" fill="hold"/>
                                        <p:tgtEl>
                                          <p:spTgt spid="41"/>
                                        </p:tgtEl>
                                        <p:attrNameLst>
                                          <p:attrName>ppt_x</p:attrName>
                                        </p:attrNameLst>
                                      </p:cBhvr>
                                      <p:tavLst>
                                        <p:tav tm="0">
                                          <p:val>
                                            <p:strVal val="#ppt_x"/>
                                          </p:val>
                                        </p:tav>
                                        <p:tav tm="100000">
                                          <p:val>
                                            <p:strVal val="#ppt_x"/>
                                          </p:val>
                                        </p:tav>
                                      </p:tavLst>
                                    </p:anim>
                                    <p:anim calcmode="lin" valueType="num">
                                      <p:cBhvr>
                                        <p:cTn id="4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42" grpId="0" animBg="1"/>
      <p:bldP spid="4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Decoding- 2 methods -1</a:t>
            </a:r>
            <a:r>
              <a:rPr lang="en-US" altLang="en-IN" sz="2400" b="1" baseline="30000" dirty="0">
                <a:solidFill>
                  <a:schemeClr val="accent2">
                    <a:lumMod val="75000"/>
                  </a:schemeClr>
                </a:solidFill>
              </a:rPr>
              <a:t>st</a:t>
            </a:r>
            <a:r>
              <a:rPr lang="en-US" altLang="en-IN" sz="2400" b="1" dirty="0">
                <a:solidFill>
                  <a:schemeClr val="accent2">
                    <a:lumMod val="75000"/>
                  </a:schemeClr>
                </a:solidFill>
              </a:rPr>
              <a:t> Method</a:t>
            </a:r>
          </a:p>
        </p:txBody>
      </p:sp>
      <p:pic>
        <p:nvPicPr>
          <p:cNvPr id="7" name="Picture 6">
            <a:extLst>
              <a:ext uri="{FF2B5EF4-FFF2-40B4-BE49-F238E27FC236}">
                <a16:creationId xmlns:a16="http://schemas.microsoft.com/office/drawing/2014/main" id="{1E2DD491-AB18-44CC-953C-5B3368A667F1}"/>
              </a:ext>
            </a:extLst>
          </p:cNvPr>
          <p:cNvPicPr>
            <a:picLocks noChangeAspect="1"/>
          </p:cNvPicPr>
          <p:nvPr/>
        </p:nvPicPr>
        <p:blipFill>
          <a:blip r:embed="rId3"/>
          <a:stretch>
            <a:fillRect/>
          </a:stretch>
        </p:blipFill>
        <p:spPr>
          <a:xfrm>
            <a:off x="803470" y="1326866"/>
            <a:ext cx="4057650" cy="781050"/>
          </a:xfrm>
          <a:prstGeom prst="rect">
            <a:avLst/>
          </a:prstGeom>
        </p:spPr>
      </p:pic>
      <p:pic>
        <p:nvPicPr>
          <p:cNvPr id="10" name="Picture 9">
            <a:extLst>
              <a:ext uri="{FF2B5EF4-FFF2-40B4-BE49-F238E27FC236}">
                <a16:creationId xmlns:a16="http://schemas.microsoft.com/office/drawing/2014/main" id="{E4B3B7D1-DE77-4974-8D2D-E14CAAE905F0}"/>
              </a:ext>
            </a:extLst>
          </p:cNvPr>
          <p:cNvPicPr>
            <a:picLocks noChangeAspect="1"/>
          </p:cNvPicPr>
          <p:nvPr/>
        </p:nvPicPr>
        <p:blipFill>
          <a:blip r:embed="rId4"/>
          <a:stretch>
            <a:fillRect/>
          </a:stretch>
        </p:blipFill>
        <p:spPr>
          <a:xfrm>
            <a:off x="648725" y="2656556"/>
            <a:ext cx="6143625" cy="2234598"/>
          </a:xfrm>
          <a:prstGeom prst="rect">
            <a:avLst/>
          </a:prstGeom>
        </p:spPr>
      </p:pic>
      <p:pic>
        <p:nvPicPr>
          <p:cNvPr id="11" name="Picture 10">
            <a:extLst>
              <a:ext uri="{FF2B5EF4-FFF2-40B4-BE49-F238E27FC236}">
                <a16:creationId xmlns:a16="http://schemas.microsoft.com/office/drawing/2014/main" id="{BE325142-7674-49A0-AE65-F7A65052A0B7}"/>
              </a:ext>
            </a:extLst>
          </p:cNvPr>
          <p:cNvPicPr>
            <a:picLocks noChangeAspect="1"/>
          </p:cNvPicPr>
          <p:nvPr/>
        </p:nvPicPr>
        <p:blipFill>
          <a:blip r:embed="rId5"/>
          <a:stretch>
            <a:fillRect/>
          </a:stretch>
        </p:blipFill>
        <p:spPr>
          <a:xfrm>
            <a:off x="7259168" y="2130920"/>
            <a:ext cx="3867150" cy="695325"/>
          </a:xfrm>
          <a:prstGeom prst="rect">
            <a:avLst/>
          </a:prstGeom>
        </p:spPr>
      </p:pic>
      <p:sp>
        <p:nvSpPr>
          <p:cNvPr id="12" name="Rectangle 11">
            <a:extLst>
              <a:ext uri="{FF2B5EF4-FFF2-40B4-BE49-F238E27FC236}">
                <a16:creationId xmlns:a16="http://schemas.microsoft.com/office/drawing/2014/main" id="{A4C5B96F-8DA7-45F5-BEB2-ACEF95B46772}"/>
              </a:ext>
            </a:extLst>
          </p:cNvPr>
          <p:cNvSpPr/>
          <p:nvPr/>
        </p:nvSpPr>
        <p:spPr>
          <a:xfrm>
            <a:off x="7272997" y="2107916"/>
            <a:ext cx="3756074" cy="719682"/>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71AFCAB-CAF9-4ABA-BD42-AA9EA7622063}"/>
              </a:ext>
            </a:extLst>
          </p:cNvPr>
          <p:cNvSpPr/>
          <p:nvPr/>
        </p:nvSpPr>
        <p:spPr>
          <a:xfrm>
            <a:off x="2208628" y="3137095"/>
            <a:ext cx="1716258" cy="41745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1E1BD20-26E2-4D7E-A475-0530E2CC4238}"/>
              </a:ext>
            </a:extLst>
          </p:cNvPr>
          <p:cNvSpPr/>
          <p:nvPr/>
        </p:nvSpPr>
        <p:spPr>
          <a:xfrm>
            <a:off x="3924886" y="3137095"/>
            <a:ext cx="647114" cy="417454"/>
          </a:xfrm>
          <a:prstGeom prst="rect">
            <a:avLst/>
          </a:prstGeom>
          <a:solidFill>
            <a:schemeClr val="accent2">
              <a:lumMod val="60000"/>
              <a:lumOff val="4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B7C31A1F-B21E-45F7-B56E-C3DB83DE44C6}"/>
              </a:ext>
            </a:extLst>
          </p:cNvPr>
          <p:cNvPicPr>
            <a:picLocks noChangeAspect="1"/>
          </p:cNvPicPr>
          <p:nvPr/>
        </p:nvPicPr>
        <p:blipFill>
          <a:blip r:embed="rId6"/>
          <a:stretch>
            <a:fillRect/>
          </a:stretch>
        </p:blipFill>
        <p:spPr>
          <a:xfrm>
            <a:off x="8154518" y="3239931"/>
            <a:ext cx="2971800" cy="409575"/>
          </a:xfrm>
          <a:prstGeom prst="rect">
            <a:avLst/>
          </a:prstGeom>
        </p:spPr>
      </p:pic>
      <p:sp>
        <p:nvSpPr>
          <p:cNvPr id="16" name="Rectangle 15">
            <a:extLst>
              <a:ext uri="{FF2B5EF4-FFF2-40B4-BE49-F238E27FC236}">
                <a16:creationId xmlns:a16="http://schemas.microsoft.com/office/drawing/2014/main" id="{09813985-1FEE-45CE-ABE8-CE76ABBA6C5E}"/>
              </a:ext>
            </a:extLst>
          </p:cNvPr>
          <p:cNvSpPr/>
          <p:nvPr/>
        </p:nvSpPr>
        <p:spPr>
          <a:xfrm>
            <a:off x="8145194" y="3137095"/>
            <a:ext cx="2981124" cy="588496"/>
          </a:xfrm>
          <a:prstGeom prst="rect">
            <a:avLst/>
          </a:prstGeom>
          <a:solidFill>
            <a:srgbClr val="92D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A7F0646F-7668-41B2-8367-E9DBD61619C8}"/>
              </a:ext>
            </a:extLst>
          </p:cNvPr>
          <p:cNvPicPr>
            <a:picLocks noChangeAspect="1"/>
          </p:cNvPicPr>
          <p:nvPr/>
        </p:nvPicPr>
        <p:blipFill>
          <a:blip r:embed="rId7"/>
          <a:stretch>
            <a:fillRect/>
          </a:stretch>
        </p:blipFill>
        <p:spPr>
          <a:xfrm>
            <a:off x="1294081" y="5066713"/>
            <a:ext cx="4286250" cy="1676400"/>
          </a:xfrm>
          <a:prstGeom prst="rect">
            <a:avLst/>
          </a:prstGeom>
        </p:spPr>
      </p:pic>
      <p:pic>
        <p:nvPicPr>
          <p:cNvPr id="18" name="Picture 17">
            <a:extLst>
              <a:ext uri="{FF2B5EF4-FFF2-40B4-BE49-F238E27FC236}">
                <a16:creationId xmlns:a16="http://schemas.microsoft.com/office/drawing/2014/main" id="{61623E2A-9E29-4CFF-B58C-171C747C0EFA}"/>
              </a:ext>
            </a:extLst>
          </p:cNvPr>
          <p:cNvPicPr>
            <a:picLocks noChangeAspect="1"/>
          </p:cNvPicPr>
          <p:nvPr/>
        </p:nvPicPr>
        <p:blipFill>
          <a:blip r:embed="rId8"/>
          <a:stretch>
            <a:fillRect/>
          </a:stretch>
        </p:blipFill>
        <p:spPr>
          <a:xfrm>
            <a:off x="5009570" y="1212545"/>
            <a:ext cx="4438650" cy="859316"/>
          </a:xfrm>
          <a:prstGeom prst="rect">
            <a:avLst/>
          </a:prstGeom>
        </p:spPr>
      </p:pic>
      <p:sp>
        <p:nvSpPr>
          <p:cNvPr id="19" name="Rectangle 18">
            <a:extLst>
              <a:ext uri="{FF2B5EF4-FFF2-40B4-BE49-F238E27FC236}">
                <a16:creationId xmlns:a16="http://schemas.microsoft.com/office/drawing/2014/main" id="{DD4C3448-835A-4A52-9EBB-FF20BD82F28C}"/>
              </a:ext>
            </a:extLst>
          </p:cNvPr>
          <p:cNvSpPr/>
          <p:nvPr/>
        </p:nvSpPr>
        <p:spPr>
          <a:xfrm>
            <a:off x="2208628" y="3554549"/>
            <a:ext cx="1899138" cy="41745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6CC298B9-DB64-41FA-8866-B612B144F558}"/>
              </a:ext>
            </a:extLst>
          </p:cNvPr>
          <p:cNvSpPr/>
          <p:nvPr/>
        </p:nvSpPr>
        <p:spPr>
          <a:xfrm>
            <a:off x="4107766" y="3554549"/>
            <a:ext cx="2684584" cy="417454"/>
          </a:xfrm>
          <a:prstGeom prst="rect">
            <a:avLst/>
          </a:prstGeom>
          <a:solidFill>
            <a:schemeClr val="accent2">
              <a:lumMod val="60000"/>
              <a:lumOff val="4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800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9" grpId="0" animBg="1"/>
      <p:bldP spid="2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Posterior Decoding</a:t>
            </a:r>
          </a:p>
        </p:txBody>
      </p:sp>
      <p:pic>
        <p:nvPicPr>
          <p:cNvPr id="5" name="Picture 4">
            <a:extLst>
              <a:ext uri="{FF2B5EF4-FFF2-40B4-BE49-F238E27FC236}">
                <a16:creationId xmlns:a16="http://schemas.microsoft.com/office/drawing/2014/main" id="{24CE3498-58C5-4371-B65E-65D28DEC0E51}"/>
              </a:ext>
            </a:extLst>
          </p:cNvPr>
          <p:cNvPicPr>
            <a:picLocks noChangeAspect="1"/>
          </p:cNvPicPr>
          <p:nvPr/>
        </p:nvPicPr>
        <p:blipFill>
          <a:blip r:embed="rId3"/>
          <a:stretch>
            <a:fillRect/>
          </a:stretch>
        </p:blipFill>
        <p:spPr>
          <a:xfrm>
            <a:off x="266374" y="1635121"/>
            <a:ext cx="8025370" cy="5117367"/>
          </a:xfrm>
          <a:prstGeom prst="rect">
            <a:avLst/>
          </a:prstGeom>
        </p:spPr>
      </p:pic>
      <p:sp>
        <p:nvSpPr>
          <p:cNvPr id="7" name="Rectangle 6">
            <a:extLst>
              <a:ext uri="{FF2B5EF4-FFF2-40B4-BE49-F238E27FC236}">
                <a16:creationId xmlns:a16="http://schemas.microsoft.com/office/drawing/2014/main" id="{51D973BE-4D0F-4F67-864F-E7137EBD5F9B}"/>
              </a:ext>
            </a:extLst>
          </p:cNvPr>
          <p:cNvSpPr/>
          <p:nvPr/>
        </p:nvSpPr>
        <p:spPr>
          <a:xfrm>
            <a:off x="2996418" y="2489982"/>
            <a:ext cx="5190979" cy="449943"/>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82CA075-399D-4547-874E-F4C827C5119A}"/>
              </a:ext>
            </a:extLst>
          </p:cNvPr>
          <p:cNvSpPr/>
          <p:nvPr/>
        </p:nvSpPr>
        <p:spPr>
          <a:xfrm>
            <a:off x="392835" y="2939925"/>
            <a:ext cx="2800531" cy="30971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26A3BE5-1C7F-42CA-8E83-B9DCF27D5A7F}"/>
              </a:ext>
            </a:extLst>
          </p:cNvPr>
          <p:cNvSpPr/>
          <p:nvPr/>
        </p:nvSpPr>
        <p:spPr>
          <a:xfrm>
            <a:off x="858129" y="5852160"/>
            <a:ext cx="7433615" cy="753600"/>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88"/>
          <p:cNvSpPr txBox="1">
            <a:spLocks noGrp="1"/>
          </p:cNvSpPr>
          <p:nvPr>
            <p:ph type="title"/>
          </p:nvPr>
        </p:nvSpPr>
        <p:spPr>
          <a:xfrm>
            <a:off x="1827375" y="144200"/>
            <a:ext cx="8520600" cy="763500"/>
          </a:xfrm>
          <a:prstGeom prst="rect">
            <a:avLst/>
          </a:prstGeom>
          <a:noFill/>
          <a:ln>
            <a:noFill/>
          </a:ln>
        </p:spPr>
        <p:txBody>
          <a:bodyPr spcFirstLastPara="1" vert="horz" wrap="square" lIns="91425" tIns="91425" rIns="91425" bIns="91425" rtlCol="0" anchor="t" anchorCtr="0">
            <a:noAutofit/>
          </a:bodyPr>
          <a:lstStyle/>
          <a:p>
            <a:pPr>
              <a:buClr>
                <a:schemeClr val="dk1"/>
              </a:buClr>
              <a:buSzPts val="1100"/>
            </a:pPr>
            <a:r>
              <a:rPr lang="en" sz="2400" dirty="0"/>
              <a:t>To Find Probability of an Observation Sequence using both Alpha and Beta Tables</a:t>
            </a:r>
            <a:endParaRPr sz="2400" dirty="0"/>
          </a:p>
        </p:txBody>
      </p:sp>
      <p:sp>
        <p:nvSpPr>
          <p:cNvPr id="608" name="Google Shape;608;p88"/>
          <p:cNvSpPr txBox="1">
            <a:spLocks noGrp="1"/>
          </p:cNvSpPr>
          <p:nvPr>
            <p:ph type="body" idx="1"/>
          </p:nvPr>
        </p:nvSpPr>
        <p:spPr>
          <a:xfrm>
            <a:off x="1882475" y="1935633"/>
            <a:ext cx="8520600" cy="4555200"/>
          </a:xfrm>
          <a:prstGeom prst="rect">
            <a:avLst/>
          </a:prstGeom>
          <a:noFill/>
          <a:ln>
            <a:noFill/>
          </a:ln>
        </p:spPr>
        <p:txBody>
          <a:bodyPr spcFirstLastPara="1" vert="horz" wrap="square" lIns="91425" tIns="91425" rIns="91425" bIns="91425" rtlCol="0" anchor="t" anchorCtr="0">
            <a:noAutofit/>
          </a:bodyPr>
          <a:lstStyle/>
          <a:p>
            <a:pPr marL="0" indent="0">
              <a:spcAft>
                <a:spcPts val="1600"/>
              </a:spcAft>
              <a:buNone/>
            </a:pPr>
            <a:r>
              <a:rPr lang="en"/>
              <a:t>	</a:t>
            </a:r>
            <a:r>
              <a:rPr lang="en" sz="1400"/>
              <a:t>Alpha table:</a:t>
            </a:r>
            <a:endParaRPr sz="1400"/>
          </a:p>
        </p:txBody>
      </p:sp>
      <p:graphicFrame>
        <p:nvGraphicFramePr>
          <p:cNvPr id="609" name="Google Shape;609;p88"/>
          <p:cNvGraphicFramePr/>
          <p:nvPr/>
        </p:nvGraphicFramePr>
        <p:xfrm>
          <a:off x="2392200" y="24256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0.02</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         </a:t>
                      </a:r>
                      <a:r>
                        <a:rPr lang="en" sz="1900" u="none" strike="noStrike" cap="none">
                          <a:solidFill>
                            <a:schemeClr val="dk1"/>
                          </a:solidFill>
                        </a:rPr>
                        <a:t>0.04</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0.01072</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0.24</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         0.036</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 0.0246</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610" name="Google Shape;610;p88"/>
          <p:cNvGraphicFramePr/>
          <p:nvPr/>
        </p:nvGraphicFramePr>
        <p:xfrm>
          <a:off x="2392200" y="4876460"/>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0.1484</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0.46</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0.1348</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solidFill>
                            <a:schemeClr val="dk1"/>
                          </a:solidFill>
                        </a:rPr>
                        <a:t> 0.47</a:t>
                      </a:r>
                      <a:endParaRPr sz="19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900"/>
                        <a:buFont typeface="Arial"/>
                        <a:buNone/>
                      </a:pPr>
                      <a:r>
                        <a:rPr lang="en" sz="1900" u="none" strike="noStrike" cap="none"/>
                        <a:t>1</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611" name="Google Shape;611;p88"/>
          <p:cNvSpPr txBox="1"/>
          <p:nvPr/>
        </p:nvSpPr>
        <p:spPr>
          <a:xfrm>
            <a:off x="2392200" y="4492251"/>
            <a:ext cx="1692600" cy="2991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Beta table</a:t>
            </a:r>
            <a:endParaRPr sz="1400">
              <a:solidFill>
                <a:srgbClr val="000000"/>
              </a:solidFill>
              <a:latin typeface="Arial"/>
              <a:ea typeface="Arial"/>
              <a:cs typeface="Arial"/>
              <a:sym typeface="Arial"/>
            </a:endParaRPr>
          </a:p>
        </p:txBody>
      </p:sp>
      <p:sp>
        <p:nvSpPr>
          <p:cNvPr id="612" name="Google Shape;612;p88"/>
          <p:cNvSpPr txBox="1"/>
          <p:nvPr/>
        </p:nvSpPr>
        <p:spPr>
          <a:xfrm>
            <a:off x="2646225" y="1583567"/>
            <a:ext cx="6882900" cy="648300"/>
          </a:xfrm>
          <a:prstGeom prst="rect">
            <a:avLst/>
          </a:prstGeom>
          <a:noFill/>
          <a:ln>
            <a:noFill/>
          </a:ln>
        </p:spPr>
        <p:txBody>
          <a:bodyPr spcFirstLastPara="1" wrap="square" lIns="91425" tIns="91425" rIns="91425" bIns="91425" anchor="t" anchorCtr="0">
            <a:noAutofit/>
          </a:bodyPr>
          <a:lstStyle/>
          <a:p>
            <a:pPr>
              <a:buClr>
                <a:srgbClr val="000000"/>
              </a:buClr>
              <a:buSzPts val="1800"/>
            </a:pPr>
            <a:r>
              <a:rPr lang="en">
                <a:solidFill>
                  <a:srgbClr val="000000"/>
                </a:solidFill>
                <a:latin typeface="Arial"/>
                <a:ea typeface="Arial"/>
                <a:cs typeface="Arial"/>
                <a:sym typeface="Arial"/>
              </a:rPr>
              <a:t>Observation sequence</a:t>
            </a:r>
            <a:r>
              <a:rPr lang="en" sz="1400">
                <a:solidFill>
                  <a:srgbClr val="000000"/>
                </a:solidFill>
                <a:latin typeface="Arial"/>
                <a:ea typeface="Arial"/>
                <a:cs typeface="Arial"/>
                <a:sym typeface="Arial"/>
              </a:rPr>
              <a:t> = </a:t>
            </a:r>
            <a:r>
              <a:rPr lang="en" b="1">
                <a:solidFill>
                  <a:schemeClr val="dk2"/>
                </a:solidFill>
                <a:latin typeface="Arial"/>
                <a:ea typeface="Arial"/>
                <a:cs typeface="Arial"/>
                <a:sym typeface="Arial"/>
              </a:rPr>
              <a:t>O = {V</a:t>
            </a:r>
            <a:r>
              <a:rPr lang="en" b="1" baseline="-25000">
                <a:solidFill>
                  <a:schemeClr val="dk2"/>
                </a:solidFill>
                <a:latin typeface="Arial"/>
                <a:ea typeface="Arial"/>
                <a:cs typeface="Arial"/>
                <a:sym typeface="Arial"/>
              </a:rPr>
              <a:t>1</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3</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2</a:t>
            </a:r>
            <a:r>
              <a:rPr lang="en" b="1">
                <a:solidFill>
                  <a:schemeClr val="dk2"/>
                </a:solidFill>
                <a:latin typeface="Arial"/>
                <a:ea typeface="Arial"/>
                <a:cs typeface="Arial"/>
                <a:sym typeface="Arial"/>
              </a:rPr>
              <a:t>}</a:t>
            </a:r>
            <a:endParaRPr sz="1400">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89"/>
          <p:cNvSpPr txBox="1">
            <a:spLocks noGrp="1"/>
          </p:cNvSpPr>
          <p:nvPr>
            <p:ph type="title"/>
          </p:nvPr>
        </p:nvSpPr>
        <p:spPr>
          <a:xfrm>
            <a:off x="1827375" y="106200"/>
            <a:ext cx="8520600" cy="763500"/>
          </a:xfrm>
          <a:prstGeom prst="rect">
            <a:avLst/>
          </a:prstGeom>
          <a:noFill/>
          <a:ln>
            <a:noFill/>
          </a:ln>
        </p:spPr>
        <p:txBody>
          <a:bodyPr spcFirstLastPara="1" vert="horz" wrap="square" lIns="91425" tIns="91425" rIns="91425" bIns="91425" rtlCol="0" anchor="t" anchorCtr="0">
            <a:noAutofit/>
          </a:bodyPr>
          <a:lstStyle/>
          <a:p>
            <a:r>
              <a:rPr lang="en" sz="2400" dirty="0"/>
              <a:t>To Find Probability of an Observation Sequence using both Alpha and Beta Tables</a:t>
            </a:r>
            <a:endParaRPr sz="2400" dirty="0"/>
          </a:p>
        </p:txBody>
      </p:sp>
      <p:sp>
        <p:nvSpPr>
          <p:cNvPr id="618" name="Google Shape;618;p89"/>
          <p:cNvSpPr txBox="1">
            <a:spLocks noGrp="1"/>
          </p:cNvSpPr>
          <p:nvPr>
            <p:ph type="body" idx="1"/>
          </p:nvPr>
        </p:nvSpPr>
        <p:spPr>
          <a:xfrm>
            <a:off x="2014950" y="2061267"/>
            <a:ext cx="8520600" cy="4555200"/>
          </a:xfrm>
          <a:prstGeom prst="rect">
            <a:avLst/>
          </a:prstGeom>
          <a:noFill/>
          <a:ln>
            <a:noFill/>
          </a:ln>
        </p:spPr>
        <p:txBody>
          <a:bodyPr spcFirstLastPara="1" vert="horz" wrap="square" lIns="91425" tIns="91425" rIns="91425" bIns="91425" rtlCol="0" anchor="t" anchorCtr="0">
            <a:noAutofit/>
          </a:bodyPr>
          <a:lstStyle/>
          <a:p>
            <a:pPr marL="0" indent="0">
              <a:buNone/>
            </a:pPr>
            <a:r>
              <a:rPr lang="en"/>
              <a:t>Take any column of alpha table and then take corresponding column of beta table and do dot product.</a:t>
            </a:r>
            <a:endParaRPr/>
          </a:p>
          <a:p>
            <a:pPr marL="0" indent="0">
              <a:spcBef>
                <a:spcPts val="1600"/>
              </a:spcBef>
              <a:buNone/>
            </a:pPr>
            <a:r>
              <a:rPr lang="en"/>
              <a:t>If we consider first column, to find </a:t>
            </a:r>
            <a:r>
              <a:rPr lang="en" b="1"/>
              <a:t>P(O = {V</a:t>
            </a:r>
            <a:r>
              <a:rPr lang="en" b="1" baseline="-25000"/>
              <a:t>1</a:t>
            </a:r>
            <a:r>
              <a:rPr lang="en" b="1"/>
              <a:t>,V</a:t>
            </a:r>
            <a:r>
              <a:rPr lang="en" b="1" baseline="-25000"/>
              <a:t>3</a:t>
            </a:r>
            <a:r>
              <a:rPr lang="en" b="1"/>
              <a:t>,V</a:t>
            </a:r>
            <a:r>
              <a:rPr lang="en" b="1" baseline="-25000"/>
              <a:t>2</a:t>
            </a:r>
            <a:r>
              <a:rPr lang="en" b="1"/>
              <a:t>} | λ):</a:t>
            </a:r>
            <a:endParaRPr b="1"/>
          </a:p>
          <a:p>
            <a:pPr marL="0" indent="0">
              <a:spcBef>
                <a:spcPts val="1600"/>
              </a:spcBef>
              <a:buNone/>
            </a:pPr>
            <a:r>
              <a:rPr lang="en"/>
              <a:t>First column values of Alpha table = {</a:t>
            </a:r>
            <a:r>
              <a:rPr lang="en">
                <a:solidFill>
                  <a:schemeClr val="dk1"/>
                </a:solidFill>
              </a:rPr>
              <a:t>0.02, 0.24}</a:t>
            </a:r>
            <a:endParaRPr>
              <a:solidFill>
                <a:schemeClr val="dk1"/>
              </a:solidFill>
            </a:endParaRPr>
          </a:p>
          <a:p>
            <a:pPr marL="0" indent="0">
              <a:spcBef>
                <a:spcPts val="1600"/>
              </a:spcBef>
              <a:buNone/>
            </a:pPr>
            <a:r>
              <a:rPr lang="en"/>
              <a:t>First column values of Beta table = {0.1484,0.1348}</a:t>
            </a:r>
            <a:endParaRPr/>
          </a:p>
          <a:p>
            <a:pPr marL="0" indent="0">
              <a:spcBef>
                <a:spcPts val="1600"/>
              </a:spcBef>
              <a:buNone/>
            </a:pPr>
            <a:r>
              <a:rPr lang="en" b="1"/>
              <a:t>P(O = {V</a:t>
            </a:r>
            <a:r>
              <a:rPr lang="en" b="1" baseline="-25000"/>
              <a:t>1</a:t>
            </a:r>
            <a:r>
              <a:rPr lang="en" b="1"/>
              <a:t>,V</a:t>
            </a:r>
            <a:r>
              <a:rPr lang="en" b="1" baseline="-25000"/>
              <a:t>3</a:t>
            </a:r>
            <a:r>
              <a:rPr lang="en" b="1"/>
              <a:t>,V</a:t>
            </a:r>
            <a:r>
              <a:rPr lang="en" b="1" baseline="-25000"/>
              <a:t>2</a:t>
            </a:r>
            <a:r>
              <a:rPr lang="en" b="1"/>
              <a:t>} | λ) = </a:t>
            </a:r>
            <a:r>
              <a:rPr lang="en">
                <a:solidFill>
                  <a:schemeClr val="dk1"/>
                </a:solidFill>
              </a:rPr>
              <a:t>0.02*0.1484+0.24*0.1348 =0.03532</a:t>
            </a:r>
            <a:endParaRPr/>
          </a:p>
          <a:p>
            <a:pPr marL="0" indent="0">
              <a:spcBef>
                <a:spcPts val="1600"/>
              </a:spcBef>
              <a:buNone/>
            </a:pPr>
            <a:endParaRPr sz="1400" b="1">
              <a:solidFill>
                <a:schemeClr val="dk1"/>
              </a:solidFill>
            </a:endParaRPr>
          </a:p>
          <a:p>
            <a:pPr marL="0" indent="0">
              <a:spcBef>
                <a:spcPts val="1600"/>
              </a:spcBef>
              <a:spcAft>
                <a:spcPts val="1600"/>
              </a:spcAft>
              <a:buNone/>
            </a:pPr>
            <a:endParaRPr sz="1400">
              <a:solidFill>
                <a:schemeClr val="dk1"/>
              </a:solidFill>
            </a:endParaRPr>
          </a:p>
        </p:txBody>
      </p:sp>
      <p:sp>
        <p:nvSpPr>
          <p:cNvPr id="619" name="Google Shape;619;p89"/>
          <p:cNvSpPr txBox="1"/>
          <p:nvPr/>
        </p:nvSpPr>
        <p:spPr>
          <a:xfrm>
            <a:off x="2588950" y="1471167"/>
            <a:ext cx="6882900" cy="648300"/>
          </a:xfrm>
          <a:prstGeom prst="rect">
            <a:avLst/>
          </a:prstGeom>
          <a:noFill/>
          <a:ln>
            <a:noFill/>
          </a:ln>
        </p:spPr>
        <p:txBody>
          <a:bodyPr spcFirstLastPara="1" wrap="square" lIns="91425" tIns="91425" rIns="91425" bIns="91425" anchor="t" anchorCtr="0">
            <a:noAutofit/>
          </a:bodyPr>
          <a:lstStyle/>
          <a:p>
            <a:pPr>
              <a:buClr>
                <a:srgbClr val="000000"/>
              </a:buClr>
              <a:buSzPts val="1800"/>
            </a:pPr>
            <a:r>
              <a:rPr lang="en">
                <a:solidFill>
                  <a:srgbClr val="000000"/>
                </a:solidFill>
                <a:latin typeface="Arial"/>
                <a:ea typeface="Arial"/>
                <a:cs typeface="Arial"/>
                <a:sym typeface="Arial"/>
              </a:rPr>
              <a:t>Observation sequence</a:t>
            </a:r>
            <a:r>
              <a:rPr lang="en" sz="1400">
                <a:solidFill>
                  <a:srgbClr val="000000"/>
                </a:solidFill>
                <a:latin typeface="Arial"/>
                <a:ea typeface="Arial"/>
                <a:cs typeface="Arial"/>
                <a:sym typeface="Arial"/>
              </a:rPr>
              <a:t> = </a:t>
            </a:r>
            <a:r>
              <a:rPr lang="en" b="1">
                <a:solidFill>
                  <a:schemeClr val="dk2"/>
                </a:solidFill>
                <a:latin typeface="Arial"/>
                <a:ea typeface="Arial"/>
                <a:cs typeface="Arial"/>
                <a:sym typeface="Arial"/>
              </a:rPr>
              <a:t>O = {V</a:t>
            </a:r>
            <a:r>
              <a:rPr lang="en" b="1" baseline="-25000">
                <a:solidFill>
                  <a:schemeClr val="dk2"/>
                </a:solidFill>
                <a:latin typeface="Arial"/>
                <a:ea typeface="Arial"/>
                <a:cs typeface="Arial"/>
                <a:sym typeface="Arial"/>
              </a:rPr>
              <a:t>1</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3</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2</a:t>
            </a:r>
            <a:r>
              <a:rPr lang="en" b="1">
                <a:solidFill>
                  <a:schemeClr val="dk2"/>
                </a:solidFill>
                <a:latin typeface="Arial"/>
                <a:ea typeface="Arial"/>
                <a:cs typeface="Arial"/>
                <a:sym typeface="Arial"/>
              </a:rPr>
              <a:t>}</a:t>
            </a:r>
            <a:endParaRPr sz="1400">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90"/>
          <p:cNvSpPr txBox="1">
            <a:spLocks noGrp="1"/>
          </p:cNvSpPr>
          <p:nvPr>
            <p:ph type="title"/>
          </p:nvPr>
        </p:nvSpPr>
        <p:spPr>
          <a:xfrm>
            <a:off x="1827375" y="106200"/>
            <a:ext cx="8520600" cy="763500"/>
          </a:xfrm>
          <a:prstGeom prst="rect">
            <a:avLst/>
          </a:prstGeom>
          <a:noFill/>
          <a:ln>
            <a:noFill/>
          </a:ln>
        </p:spPr>
        <p:txBody>
          <a:bodyPr spcFirstLastPara="1" vert="horz" wrap="square" lIns="91425" tIns="91425" rIns="91425" bIns="91425" rtlCol="0" anchor="t" anchorCtr="0">
            <a:noAutofit/>
          </a:bodyPr>
          <a:lstStyle/>
          <a:p>
            <a:r>
              <a:rPr lang="en" sz="2400" dirty="0"/>
              <a:t>To Find Probability of an Observation Sequence using both Alpha and Beta Tables</a:t>
            </a:r>
            <a:endParaRPr sz="2400" dirty="0"/>
          </a:p>
        </p:txBody>
      </p:sp>
      <p:sp>
        <p:nvSpPr>
          <p:cNvPr id="625" name="Google Shape;625;p90"/>
          <p:cNvSpPr txBox="1">
            <a:spLocks noGrp="1"/>
          </p:cNvSpPr>
          <p:nvPr>
            <p:ph type="body" idx="1"/>
          </p:nvPr>
        </p:nvSpPr>
        <p:spPr>
          <a:xfrm>
            <a:off x="2014950" y="2061267"/>
            <a:ext cx="8520600" cy="4555200"/>
          </a:xfrm>
          <a:prstGeom prst="rect">
            <a:avLst/>
          </a:prstGeom>
          <a:noFill/>
          <a:ln>
            <a:noFill/>
          </a:ln>
        </p:spPr>
        <p:txBody>
          <a:bodyPr spcFirstLastPara="1" vert="horz" wrap="square" lIns="91425" tIns="91425" rIns="91425" bIns="91425" rtlCol="0" anchor="t" anchorCtr="0">
            <a:noAutofit/>
          </a:bodyPr>
          <a:lstStyle/>
          <a:p>
            <a:pPr marL="0" indent="0">
              <a:buNone/>
            </a:pPr>
            <a:r>
              <a:rPr lang="en"/>
              <a:t>Take any column of alpha table and then take corresponding column of beta table and do dot product.</a:t>
            </a:r>
            <a:endParaRPr/>
          </a:p>
          <a:p>
            <a:pPr marL="0" indent="0">
              <a:spcBef>
                <a:spcPts val="1600"/>
              </a:spcBef>
              <a:buNone/>
            </a:pPr>
            <a:r>
              <a:rPr lang="en"/>
              <a:t>If we consider second column, to find </a:t>
            </a:r>
            <a:r>
              <a:rPr lang="en" b="1"/>
              <a:t>P(O = {V</a:t>
            </a:r>
            <a:r>
              <a:rPr lang="en" b="1" baseline="-25000"/>
              <a:t>1</a:t>
            </a:r>
            <a:r>
              <a:rPr lang="en" b="1"/>
              <a:t>,V</a:t>
            </a:r>
            <a:r>
              <a:rPr lang="en" b="1" baseline="-25000"/>
              <a:t>3</a:t>
            </a:r>
            <a:r>
              <a:rPr lang="en" b="1"/>
              <a:t>,V</a:t>
            </a:r>
            <a:r>
              <a:rPr lang="en" b="1" baseline="-25000"/>
              <a:t>2</a:t>
            </a:r>
            <a:r>
              <a:rPr lang="en" b="1"/>
              <a:t>} | λ):</a:t>
            </a:r>
            <a:endParaRPr b="1"/>
          </a:p>
          <a:p>
            <a:pPr marL="0" indent="0">
              <a:spcBef>
                <a:spcPts val="1600"/>
              </a:spcBef>
              <a:buNone/>
            </a:pPr>
            <a:r>
              <a:rPr lang="en"/>
              <a:t>Second column values of Alpha table = {</a:t>
            </a:r>
            <a:r>
              <a:rPr lang="en">
                <a:solidFill>
                  <a:schemeClr val="dk1"/>
                </a:solidFill>
              </a:rPr>
              <a:t>0.04, 0.036}</a:t>
            </a:r>
            <a:endParaRPr>
              <a:solidFill>
                <a:schemeClr val="dk1"/>
              </a:solidFill>
            </a:endParaRPr>
          </a:p>
          <a:p>
            <a:pPr marL="0" indent="0">
              <a:spcBef>
                <a:spcPts val="1600"/>
              </a:spcBef>
              <a:buNone/>
            </a:pPr>
            <a:r>
              <a:rPr lang="en"/>
              <a:t>Second column values of Beta table = {0.46,0.47}</a:t>
            </a:r>
            <a:endParaRPr/>
          </a:p>
          <a:p>
            <a:pPr marL="0" indent="0">
              <a:spcBef>
                <a:spcPts val="1600"/>
              </a:spcBef>
              <a:buNone/>
            </a:pPr>
            <a:r>
              <a:rPr lang="en" b="1"/>
              <a:t>P(O = {V</a:t>
            </a:r>
            <a:r>
              <a:rPr lang="en" b="1" baseline="-25000"/>
              <a:t>1</a:t>
            </a:r>
            <a:r>
              <a:rPr lang="en" b="1"/>
              <a:t>,V</a:t>
            </a:r>
            <a:r>
              <a:rPr lang="en" b="1" baseline="-25000"/>
              <a:t>3</a:t>
            </a:r>
            <a:r>
              <a:rPr lang="en" b="1"/>
              <a:t>,V</a:t>
            </a:r>
            <a:r>
              <a:rPr lang="en" b="1" baseline="-25000"/>
              <a:t>2</a:t>
            </a:r>
            <a:r>
              <a:rPr lang="en" b="1"/>
              <a:t>} | λ) = </a:t>
            </a:r>
            <a:r>
              <a:rPr lang="en">
                <a:solidFill>
                  <a:schemeClr val="dk1"/>
                </a:solidFill>
              </a:rPr>
              <a:t>0.04*0.46+0.036*0.47 =0.03532</a:t>
            </a:r>
            <a:endParaRPr/>
          </a:p>
          <a:p>
            <a:pPr marL="0" indent="0">
              <a:spcBef>
                <a:spcPts val="1600"/>
              </a:spcBef>
              <a:buNone/>
            </a:pPr>
            <a:endParaRPr sz="1400" b="1">
              <a:solidFill>
                <a:schemeClr val="dk1"/>
              </a:solidFill>
            </a:endParaRPr>
          </a:p>
          <a:p>
            <a:pPr marL="0" indent="0">
              <a:spcBef>
                <a:spcPts val="1600"/>
              </a:spcBef>
              <a:spcAft>
                <a:spcPts val="1600"/>
              </a:spcAft>
              <a:buNone/>
            </a:pPr>
            <a:endParaRPr sz="1400">
              <a:solidFill>
                <a:schemeClr val="dk1"/>
              </a:solidFill>
            </a:endParaRPr>
          </a:p>
        </p:txBody>
      </p:sp>
      <p:sp>
        <p:nvSpPr>
          <p:cNvPr id="626" name="Google Shape;626;p90"/>
          <p:cNvSpPr txBox="1"/>
          <p:nvPr/>
        </p:nvSpPr>
        <p:spPr>
          <a:xfrm>
            <a:off x="2588950" y="1471167"/>
            <a:ext cx="6882900" cy="648300"/>
          </a:xfrm>
          <a:prstGeom prst="rect">
            <a:avLst/>
          </a:prstGeom>
          <a:noFill/>
          <a:ln>
            <a:noFill/>
          </a:ln>
        </p:spPr>
        <p:txBody>
          <a:bodyPr spcFirstLastPara="1" wrap="square" lIns="91425" tIns="91425" rIns="91425" bIns="91425" anchor="t" anchorCtr="0">
            <a:noAutofit/>
          </a:bodyPr>
          <a:lstStyle/>
          <a:p>
            <a:pPr>
              <a:buClr>
                <a:srgbClr val="000000"/>
              </a:buClr>
              <a:buSzPts val="1800"/>
            </a:pPr>
            <a:r>
              <a:rPr lang="en">
                <a:solidFill>
                  <a:srgbClr val="000000"/>
                </a:solidFill>
                <a:latin typeface="Arial"/>
                <a:ea typeface="Arial"/>
                <a:cs typeface="Arial"/>
                <a:sym typeface="Arial"/>
              </a:rPr>
              <a:t>Observation sequence</a:t>
            </a:r>
            <a:r>
              <a:rPr lang="en" sz="1400">
                <a:solidFill>
                  <a:srgbClr val="000000"/>
                </a:solidFill>
                <a:latin typeface="Arial"/>
                <a:ea typeface="Arial"/>
                <a:cs typeface="Arial"/>
                <a:sym typeface="Arial"/>
              </a:rPr>
              <a:t> = </a:t>
            </a:r>
            <a:r>
              <a:rPr lang="en" b="1">
                <a:solidFill>
                  <a:schemeClr val="dk2"/>
                </a:solidFill>
                <a:latin typeface="Arial"/>
                <a:ea typeface="Arial"/>
                <a:cs typeface="Arial"/>
                <a:sym typeface="Arial"/>
              </a:rPr>
              <a:t>O = {V</a:t>
            </a:r>
            <a:r>
              <a:rPr lang="en" b="1" baseline="-25000">
                <a:solidFill>
                  <a:schemeClr val="dk2"/>
                </a:solidFill>
                <a:latin typeface="Arial"/>
                <a:ea typeface="Arial"/>
                <a:cs typeface="Arial"/>
                <a:sym typeface="Arial"/>
              </a:rPr>
              <a:t>1</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3</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2</a:t>
            </a:r>
            <a:r>
              <a:rPr lang="en" b="1">
                <a:solidFill>
                  <a:schemeClr val="dk2"/>
                </a:solidFill>
                <a:latin typeface="Arial"/>
                <a:ea typeface="Arial"/>
                <a:cs typeface="Arial"/>
                <a:sym typeface="Arial"/>
              </a:rPr>
              <a:t>}</a:t>
            </a:r>
            <a:endParaRPr sz="1400">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91"/>
          <p:cNvSpPr txBox="1">
            <a:spLocks noGrp="1"/>
          </p:cNvSpPr>
          <p:nvPr>
            <p:ph type="title"/>
          </p:nvPr>
        </p:nvSpPr>
        <p:spPr>
          <a:xfrm>
            <a:off x="1827375" y="106200"/>
            <a:ext cx="8520600" cy="763500"/>
          </a:xfrm>
          <a:prstGeom prst="rect">
            <a:avLst/>
          </a:prstGeom>
          <a:noFill/>
          <a:ln>
            <a:noFill/>
          </a:ln>
        </p:spPr>
        <p:txBody>
          <a:bodyPr spcFirstLastPara="1" vert="horz" wrap="square" lIns="91425" tIns="91425" rIns="91425" bIns="91425" rtlCol="0" anchor="t" anchorCtr="0">
            <a:noAutofit/>
          </a:bodyPr>
          <a:lstStyle/>
          <a:p>
            <a:pPr>
              <a:buClr>
                <a:schemeClr val="dk1"/>
              </a:buClr>
              <a:buSzPts val="1100"/>
            </a:pPr>
            <a:r>
              <a:rPr lang="en" sz="2400" dirty="0"/>
              <a:t>To Find Probability of an Observation Sequence using both Alpha and Beta Tables</a:t>
            </a:r>
            <a:endParaRPr sz="2400" dirty="0"/>
          </a:p>
        </p:txBody>
      </p:sp>
      <p:sp>
        <p:nvSpPr>
          <p:cNvPr id="632" name="Google Shape;632;p91"/>
          <p:cNvSpPr txBox="1">
            <a:spLocks noGrp="1"/>
          </p:cNvSpPr>
          <p:nvPr>
            <p:ph type="body" idx="1"/>
          </p:nvPr>
        </p:nvSpPr>
        <p:spPr>
          <a:xfrm>
            <a:off x="2014950" y="2061267"/>
            <a:ext cx="8520600" cy="4555200"/>
          </a:xfrm>
          <a:prstGeom prst="rect">
            <a:avLst/>
          </a:prstGeom>
          <a:noFill/>
          <a:ln>
            <a:noFill/>
          </a:ln>
        </p:spPr>
        <p:txBody>
          <a:bodyPr spcFirstLastPara="1" vert="horz" wrap="square" lIns="91425" tIns="91425" rIns="91425" bIns="91425" rtlCol="0" anchor="t" anchorCtr="0">
            <a:noAutofit/>
          </a:bodyPr>
          <a:lstStyle/>
          <a:p>
            <a:pPr marL="0" indent="0">
              <a:buNone/>
            </a:pPr>
            <a:r>
              <a:rPr lang="en"/>
              <a:t>Take any column of alpha table and then take corresponding column of beta table and do dot product.</a:t>
            </a:r>
            <a:endParaRPr/>
          </a:p>
          <a:p>
            <a:pPr marL="0" indent="0">
              <a:spcBef>
                <a:spcPts val="1600"/>
              </a:spcBef>
              <a:buNone/>
            </a:pPr>
            <a:r>
              <a:rPr lang="en"/>
              <a:t>If we consider last column, to find </a:t>
            </a:r>
            <a:r>
              <a:rPr lang="en" b="1"/>
              <a:t>P(O = {V</a:t>
            </a:r>
            <a:r>
              <a:rPr lang="en" b="1" baseline="-25000"/>
              <a:t>1</a:t>
            </a:r>
            <a:r>
              <a:rPr lang="en" b="1"/>
              <a:t>,V</a:t>
            </a:r>
            <a:r>
              <a:rPr lang="en" b="1" baseline="-25000"/>
              <a:t>3</a:t>
            </a:r>
            <a:r>
              <a:rPr lang="en" b="1"/>
              <a:t>,V</a:t>
            </a:r>
            <a:r>
              <a:rPr lang="en" b="1" baseline="-25000"/>
              <a:t>2</a:t>
            </a:r>
            <a:r>
              <a:rPr lang="en" b="1"/>
              <a:t>} | λ):</a:t>
            </a:r>
            <a:endParaRPr b="1"/>
          </a:p>
          <a:p>
            <a:pPr marL="0" indent="0">
              <a:spcBef>
                <a:spcPts val="1600"/>
              </a:spcBef>
              <a:buNone/>
            </a:pPr>
            <a:r>
              <a:rPr lang="en"/>
              <a:t>Last column values of Alpha table = {</a:t>
            </a:r>
            <a:r>
              <a:rPr lang="en">
                <a:solidFill>
                  <a:schemeClr val="dk1"/>
                </a:solidFill>
              </a:rPr>
              <a:t>0.01072, 0.0246}</a:t>
            </a:r>
            <a:endParaRPr>
              <a:solidFill>
                <a:schemeClr val="dk1"/>
              </a:solidFill>
            </a:endParaRPr>
          </a:p>
          <a:p>
            <a:pPr marL="0" indent="0">
              <a:spcBef>
                <a:spcPts val="1600"/>
              </a:spcBef>
              <a:buNone/>
            </a:pPr>
            <a:r>
              <a:rPr lang="en"/>
              <a:t>Last column values of Beta table = {1,1}</a:t>
            </a:r>
            <a:endParaRPr/>
          </a:p>
          <a:p>
            <a:pPr marL="0" indent="0">
              <a:spcBef>
                <a:spcPts val="1600"/>
              </a:spcBef>
              <a:buClr>
                <a:schemeClr val="dk1"/>
              </a:buClr>
              <a:buSzPts val="1100"/>
              <a:buNone/>
            </a:pPr>
            <a:r>
              <a:rPr lang="en" b="1"/>
              <a:t>P(O = {V</a:t>
            </a:r>
            <a:r>
              <a:rPr lang="en" b="1" baseline="-25000"/>
              <a:t>1</a:t>
            </a:r>
            <a:r>
              <a:rPr lang="en" b="1"/>
              <a:t>,V</a:t>
            </a:r>
            <a:r>
              <a:rPr lang="en" b="1" baseline="-25000"/>
              <a:t>3</a:t>
            </a:r>
            <a:r>
              <a:rPr lang="en" b="1"/>
              <a:t>,V</a:t>
            </a:r>
            <a:r>
              <a:rPr lang="en" b="1" baseline="-25000"/>
              <a:t>2</a:t>
            </a:r>
            <a:r>
              <a:rPr lang="en" b="1"/>
              <a:t>} | λ) = </a:t>
            </a:r>
            <a:r>
              <a:rPr lang="en">
                <a:solidFill>
                  <a:schemeClr val="dk1"/>
                </a:solidFill>
              </a:rPr>
              <a:t>0.01072*1+0.0246*1 =0.03532</a:t>
            </a:r>
            <a:endParaRPr/>
          </a:p>
          <a:p>
            <a:pPr marL="0" indent="0">
              <a:spcBef>
                <a:spcPts val="1600"/>
              </a:spcBef>
              <a:buNone/>
            </a:pPr>
            <a:endParaRPr sz="1400" b="1">
              <a:solidFill>
                <a:schemeClr val="dk1"/>
              </a:solidFill>
            </a:endParaRPr>
          </a:p>
          <a:p>
            <a:pPr marL="0" indent="0">
              <a:spcBef>
                <a:spcPts val="1600"/>
              </a:spcBef>
              <a:spcAft>
                <a:spcPts val="1600"/>
              </a:spcAft>
              <a:buNone/>
            </a:pPr>
            <a:endParaRPr sz="1400">
              <a:solidFill>
                <a:schemeClr val="dk1"/>
              </a:solidFill>
            </a:endParaRPr>
          </a:p>
        </p:txBody>
      </p:sp>
      <p:sp>
        <p:nvSpPr>
          <p:cNvPr id="633" name="Google Shape;633;p91"/>
          <p:cNvSpPr txBox="1"/>
          <p:nvPr/>
        </p:nvSpPr>
        <p:spPr>
          <a:xfrm>
            <a:off x="2588950" y="1471167"/>
            <a:ext cx="6882900" cy="648300"/>
          </a:xfrm>
          <a:prstGeom prst="rect">
            <a:avLst/>
          </a:prstGeom>
          <a:noFill/>
          <a:ln>
            <a:noFill/>
          </a:ln>
        </p:spPr>
        <p:txBody>
          <a:bodyPr spcFirstLastPara="1" wrap="square" lIns="91425" tIns="91425" rIns="91425" bIns="91425" anchor="t" anchorCtr="0">
            <a:noAutofit/>
          </a:bodyPr>
          <a:lstStyle/>
          <a:p>
            <a:pPr>
              <a:buClr>
                <a:srgbClr val="000000"/>
              </a:buClr>
              <a:buSzPts val="1800"/>
            </a:pPr>
            <a:r>
              <a:rPr lang="en">
                <a:solidFill>
                  <a:srgbClr val="000000"/>
                </a:solidFill>
                <a:latin typeface="Arial"/>
                <a:ea typeface="Arial"/>
                <a:cs typeface="Arial"/>
                <a:sym typeface="Arial"/>
              </a:rPr>
              <a:t>Observation sequence</a:t>
            </a:r>
            <a:r>
              <a:rPr lang="en" sz="1400">
                <a:solidFill>
                  <a:srgbClr val="000000"/>
                </a:solidFill>
                <a:latin typeface="Arial"/>
                <a:ea typeface="Arial"/>
                <a:cs typeface="Arial"/>
                <a:sym typeface="Arial"/>
              </a:rPr>
              <a:t> = </a:t>
            </a:r>
            <a:r>
              <a:rPr lang="en" b="1">
                <a:solidFill>
                  <a:schemeClr val="dk2"/>
                </a:solidFill>
                <a:latin typeface="Arial"/>
                <a:ea typeface="Arial"/>
                <a:cs typeface="Arial"/>
                <a:sym typeface="Arial"/>
              </a:rPr>
              <a:t>O = {V</a:t>
            </a:r>
            <a:r>
              <a:rPr lang="en" b="1" baseline="-25000">
                <a:solidFill>
                  <a:schemeClr val="dk2"/>
                </a:solidFill>
                <a:latin typeface="Arial"/>
                <a:ea typeface="Arial"/>
                <a:cs typeface="Arial"/>
                <a:sym typeface="Arial"/>
              </a:rPr>
              <a:t>1</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3</a:t>
            </a:r>
            <a:r>
              <a:rPr lang="en" b="1">
                <a:solidFill>
                  <a:schemeClr val="dk2"/>
                </a:solidFill>
                <a:latin typeface="Arial"/>
                <a:ea typeface="Arial"/>
                <a:cs typeface="Arial"/>
                <a:sym typeface="Arial"/>
              </a:rPr>
              <a:t>,V</a:t>
            </a:r>
            <a:r>
              <a:rPr lang="en" b="1" baseline="-25000">
                <a:solidFill>
                  <a:schemeClr val="dk2"/>
                </a:solidFill>
                <a:latin typeface="Arial"/>
                <a:ea typeface="Arial"/>
                <a:cs typeface="Arial"/>
                <a:sym typeface="Arial"/>
              </a:rPr>
              <a:t>2</a:t>
            </a:r>
            <a:r>
              <a:rPr lang="en" b="1">
                <a:solidFill>
                  <a:schemeClr val="dk2"/>
                </a:solidFill>
                <a:latin typeface="Arial"/>
                <a:ea typeface="Arial"/>
                <a:cs typeface="Arial"/>
                <a:sym typeface="Arial"/>
              </a:rPr>
              <a:t>}</a:t>
            </a:r>
            <a:endParaRPr sz="1400">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92"/>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Gamma Table </a:t>
            </a:r>
            <a:endParaRPr/>
          </a:p>
        </p:txBody>
      </p:sp>
      <p:graphicFrame>
        <p:nvGraphicFramePr>
          <p:cNvPr id="639" name="Google Shape;639;p92"/>
          <p:cNvGraphicFramePr/>
          <p:nvPr/>
        </p:nvGraphicFramePr>
        <p:xfrm>
          <a:off x="2401575" y="48615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         </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         </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 </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640" name="Google Shape;640;p92"/>
          <p:cNvGraphicFramePr/>
          <p:nvPr/>
        </p:nvGraphicFramePr>
        <p:xfrm>
          <a:off x="3654850" y="1390428"/>
          <a:ext cx="4176000" cy="1790225"/>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67507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40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0.02</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0.01072</a:t>
                      </a:r>
                      <a:endParaRPr sz="1200" u="none" strike="noStrike" cap="none"/>
                    </a:p>
                  </a:txBody>
                  <a:tcPr marL="91425" marR="91425" marT="121900" marB="121900"/>
                </a:tc>
                <a:extLst>
                  <a:ext uri="{0D108BD9-81ED-4DB2-BD59-A6C34878D82A}">
                    <a16:rowId xmlns:a16="http://schemas.microsoft.com/office/drawing/2014/main" val="10001"/>
                  </a:ext>
                </a:extLst>
              </a:tr>
              <a:tr h="675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0.24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 0.036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chemeClr val="dk1"/>
                        </a:buClr>
                        <a:buSzPts val="1500"/>
                        <a:buFont typeface="Arial"/>
                        <a:buNone/>
                      </a:pPr>
                      <a:r>
                        <a:rPr lang="en" sz="1200" u="none" strike="noStrike" cap="none">
                          <a:solidFill>
                            <a:schemeClr val="dk1"/>
                          </a:solidFill>
                        </a:rPr>
                        <a:t> 0.0246</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641" name="Google Shape;641;p92"/>
          <p:cNvGraphicFramePr/>
          <p:nvPr/>
        </p:nvGraphicFramePr>
        <p:xfrm>
          <a:off x="3654850" y="3214093"/>
          <a:ext cx="4176000" cy="1540910"/>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5303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0.1484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0.46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1"/>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0.1348</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 0.47</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642" name="Google Shape;642;p92"/>
          <p:cNvSpPr txBox="1"/>
          <p:nvPr/>
        </p:nvSpPr>
        <p:spPr>
          <a:xfrm>
            <a:off x="2179825" y="2166400"/>
            <a:ext cx="1114800" cy="5496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Alpha table</a:t>
            </a:r>
            <a:endParaRPr sz="1400">
              <a:solidFill>
                <a:srgbClr val="000000"/>
              </a:solidFill>
              <a:latin typeface="Arial"/>
              <a:ea typeface="Arial"/>
              <a:cs typeface="Arial"/>
              <a:sym typeface="Arial"/>
            </a:endParaRPr>
          </a:p>
        </p:txBody>
      </p:sp>
      <p:sp>
        <p:nvSpPr>
          <p:cNvPr id="643" name="Google Shape;643;p92"/>
          <p:cNvSpPr txBox="1"/>
          <p:nvPr/>
        </p:nvSpPr>
        <p:spPr>
          <a:xfrm>
            <a:off x="2179825" y="3677900"/>
            <a:ext cx="1105500" cy="412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Beta Table</a:t>
            </a:r>
            <a:endParaRPr sz="1400">
              <a:solidFill>
                <a:srgbClr val="000000"/>
              </a:solidFill>
              <a:latin typeface="Arial"/>
              <a:ea typeface="Arial"/>
              <a:cs typeface="Arial"/>
              <a:sym typeface="Arial"/>
            </a:endParaRPr>
          </a:p>
        </p:txBody>
      </p:sp>
      <p:sp>
        <p:nvSpPr>
          <p:cNvPr id="644" name="Google Shape;644;p92"/>
          <p:cNvSpPr txBox="1"/>
          <p:nvPr/>
        </p:nvSpPr>
        <p:spPr>
          <a:xfrm>
            <a:off x="8250825" y="2128900"/>
            <a:ext cx="2267400" cy="12240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To Find Gamma value at some cell multiply corresponding alpha and beta values at that cell position and divide by probability of observation sequence</a:t>
            </a:r>
            <a:endParaRPr sz="1400">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93"/>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Gamma Table </a:t>
            </a:r>
            <a:endParaRPr/>
          </a:p>
        </p:txBody>
      </p:sp>
      <p:graphicFrame>
        <p:nvGraphicFramePr>
          <p:cNvPr id="650" name="Google Shape;650;p93"/>
          <p:cNvGraphicFramePr/>
          <p:nvPr/>
        </p:nvGraphicFramePr>
        <p:xfrm>
          <a:off x="2401575" y="48615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         </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         </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 </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651" name="Google Shape;651;p93"/>
          <p:cNvGraphicFramePr/>
          <p:nvPr/>
        </p:nvGraphicFramePr>
        <p:xfrm>
          <a:off x="3654850" y="1390428"/>
          <a:ext cx="4176000" cy="1790225"/>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67507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40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0.02</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0.01072</a:t>
                      </a:r>
                      <a:endParaRPr sz="1200" u="none" strike="noStrike" cap="none"/>
                    </a:p>
                  </a:txBody>
                  <a:tcPr marL="91425" marR="91425" marT="121900" marB="121900"/>
                </a:tc>
                <a:extLst>
                  <a:ext uri="{0D108BD9-81ED-4DB2-BD59-A6C34878D82A}">
                    <a16:rowId xmlns:a16="http://schemas.microsoft.com/office/drawing/2014/main" val="10001"/>
                  </a:ext>
                </a:extLst>
              </a:tr>
              <a:tr h="675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0.24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 0.036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chemeClr val="dk1"/>
                        </a:buClr>
                        <a:buSzPts val="1500"/>
                        <a:buFont typeface="Arial"/>
                        <a:buNone/>
                      </a:pPr>
                      <a:r>
                        <a:rPr lang="en" sz="1200" u="none" strike="noStrike" cap="none">
                          <a:solidFill>
                            <a:schemeClr val="dk1"/>
                          </a:solidFill>
                        </a:rPr>
                        <a:t> 0.0246</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652" name="Google Shape;652;p93"/>
          <p:cNvGraphicFramePr/>
          <p:nvPr/>
        </p:nvGraphicFramePr>
        <p:xfrm>
          <a:off x="3654850" y="3214093"/>
          <a:ext cx="4176000" cy="1540910"/>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5303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0.1484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0.46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1"/>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0.1348</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 0.47</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653" name="Google Shape;653;p93"/>
          <p:cNvSpPr txBox="1"/>
          <p:nvPr/>
        </p:nvSpPr>
        <p:spPr>
          <a:xfrm>
            <a:off x="2179825" y="2166400"/>
            <a:ext cx="1114800" cy="5496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Alpha table</a:t>
            </a:r>
            <a:endParaRPr sz="1400">
              <a:solidFill>
                <a:srgbClr val="000000"/>
              </a:solidFill>
              <a:latin typeface="Arial"/>
              <a:ea typeface="Arial"/>
              <a:cs typeface="Arial"/>
              <a:sym typeface="Arial"/>
            </a:endParaRPr>
          </a:p>
        </p:txBody>
      </p:sp>
      <p:sp>
        <p:nvSpPr>
          <p:cNvPr id="654" name="Google Shape;654;p93"/>
          <p:cNvSpPr txBox="1"/>
          <p:nvPr/>
        </p:nvSpPr>
        <p:spPr>
          <a:xfrm>
            <a:off x="2179825" y="3677900"/>
            <a:ext cx="1105500" cy="412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Beta Table</a:t>
            </a:r>
            <a:endParaRPr sz="1400">
              <a:solidFill>
                <a:srgbClr val="000000"/>
              </a:solidFill>
              <a:latin typeface="Arial"/>
              <a:ea typeface="Arial"/>
              <a:cs typeface="Arial"/>
              <a:sym typeface="Arial"/>
            </a:endParaRPr>
          </a:p>
        </p:txBody>
      </p:sp>
      <p:sp>
        <p:nvSpPr>
          <p:cNvPr id="655" name="Google Shape;655;p93"/>
          <p:cNvSpPr txBox="1"/>
          <p:nvPr/>
        </p:nvSpPr>
        <p:spPr>
          <a:xfrm>
            <a:off x="8559425" y="1922567"/>
            <a:ext cx="2267400" cy="2053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gamma at this cell = </a:t>
            </a:r>
            <a:endParaRPr sz="1400">
              <a:solidFill>
                <a:srgbClr val="000000"/>
              </a:solidFill>
              <a:latin typeface="Arial"/>
              <a:ea typeface="Arial"/>
              <a:cs typeface="Arial"/>
              <a:sym typeface="Arial"/>
            </a:endParaRPr>
          </a:p>
          <a:p>
            <a:pPr>
              <a:buClr>
                <a:srgbClr val="000000"/>
              </a:buClr>
              <a:buSzPts val="1400"/>
            </a:pPr>
            <a:r>
              <a:rPr lang="en" sz="1400">
                <a:solidFill>
                  <a:srgbClr val="000000"/>
                </a:solidFill>
                <a:latin typeface="Arial"/>
                <a:ea typeface="Arial"/>
                <a:cs typeface="Arial"/>
                <a:sym typeface="Arial"/>
              </a:rPr>
              <a:t>0.01072 *1/</a:t>
            </a:r>
            <a:r>
              <a:rPr lang="en" sz="1400">
                <a:solidFill>
                  <a:schemeClr val="dk1"/>
                </a:solidFill>
                <a:latin typeface="Arial"/>
                <a:ea typeface="Arial"/>
                <a:cs typeface="Arial"/>
                <a:sym typeface="Arial"/>
              </a:rPr>
              <a:t>0.03532 = 0.30351</a:t>
            </a:r>
            <a:endParaRPr sz="1400">
              <a:solidFill>
                <a:srgbClr val="000000"/>
              </a:solidFill>
              <a:latin typeface="Arial"/>
              <a:ea typeface="Arial"/>
              <a:cs typeface="Arial"/>
              <a:sym typeface="Arial"/>
            </a:endParaRPr>
          </a:p>
        </p:txBody>
      </p:sp>
      <p:cxnSp>
        <p:nvCxnSpPr>
          <p:cNvPr id="656" name="Google Shape;656;p93"/>
          <p:cNvCxnSpPr/>
          <p:nvPr/>
        </p:nvCxnSpPr>
        <p:spPr>
          <a:xfrm>
            <a:off x="7585650" y="2236033"/>
            <a:ext cx="815100" cy="249900"/>
          </a:xfrm>
          <a:prstGeom prst="straightConnector1">
            <a:avLst/>
          </a:prstGeom>
          <a:noFill/>
          <a:ln w="9525" cap="flat" cmpd="sng">
            <a:solidFill>
              <a:schemeClr val="dk2"/>
            </a:solidFill>
            <a:prstDash val="solid"/>
            <a:round/>
            <a:headEnd type="none" w="sm" len="sm"/>
            <a:tailEnd type="triangle" w="med" len="med"/>
          </a:ln>
        </p:spPr>
      </p:cxnSp>
      <p:cxnSp>
        <p:nvCxnSpPr>
          <p:cNvPr id="657" name="Google Shape;657;p93"/>
          <p:cNvCxnSpPr/>
          <p:nvPr/>
        </p:nvCxnSpPr>
        <p:spPr>
          <a:xfrm rot="10800000" flipH="1">
            <a:off x="7641900" y="2910700"/>
            <a:ext cx="768300" cy="1140300"/>
          </a:xfrm>
          <a:prstGeom prst="straightConnector1">
            <a:avLst/>
          </a:prstGeom>
          <a:noFill/>
          <a:ln w="9525" cap="flat" cmpd="sng">
            <a:solidFill>
              <a:schemeClr val="dk2"/>
            </a:solidFill>
            <a:prstDash val="solid"/>
            <a:round/>
            <a:headEnd type="none" w="sm" len="sm"/>
            <a:tailEnd type="triangle" w="med" len="med"/>
          </a:ln>
        </p:spPr>
      </p:cxnSp>
      <p:sp>
        <p:nvSpPr>
          <p:cNvPr id="658" name="Google Shape;658;p93"/>
          <p:cNvSpPr/>
          <p:nvPr/>
        </p:nvSpPr>
        <p:spPr>
          <a:xfrm>
            <a:off x="8559416" y="3297834"/>
            <a:ext cx="300375" cy="2485805"/>
          </a:xfrm>
          <a:custGeom>
            <a:avLst/>
            <a:gdLst/>
            <a:ahLst/>
            <a:cxnLst/>
            <a:rect l="l" t="t" r="r" b="b"/>
            <a:pathLst>
              <a:path w="12015" h="74576" extrusionOk="0">
                <a:moveTo>
                  <a:pt x="12015" y="74576"/>
                </a:moveTo>
                <a:cubicBezTo>
                  <a:pt x="10016" y="68143"/>
                  <a:pt x="210" y="48405"/>
                  <a:pt x="23" y="35976"/>
                </a:cubicBezTo>
                <a:cubicBezTo>
                  <a:pt x="-164" y="23547"/>
                  <a:pt x="9080" y="5996"/>
                  <a:pt x="10891" y="0"/>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94"/>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Gamma Table </a:t>
            </a:r>
            <a:endParaRPr/>
          </a:p>
        </p:txBody>
      </p:sp>
      <p:graphicFrame>
        <p:nvGraphicFramePr>
          <p:cNvPr id="664" name="Google Shape;664;p94"/>
          <p:cNvGraphicFramePr/>
          <p:nvPr/>
        </p:nvGraphicFramePr>
        <p:xfrm>
          <a:off x="2401575" y="48615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         </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0.30351</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         </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 </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665" name="Google Shape;665;p94"/>
          <p:cNvGraphicFramePr/>
          <p:nvPr/>
        </p:nvGraphicFramePr>
        <p:xfrm>
          <a:off x="3654850" y="1390428"/>
          <a:ext cx="4176000" cy="1790225"/>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67507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40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0.02</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0.01072</a:t>
                      </a:r>
                      <a:endParaRPr sz="1200" u="none" strike="noStrike" cap="none"/>
                    </a:p>
                  </a:txBody>
                  <a:tcPr marL="91425" marR="91425" marT="121900" marB="121900"/>
                </a:tc>
                <a:extLst>
                  <a:ext uri="{0D108BD9-81ED-4DB2-BD59-A6C34878D82A}">
                    <a16:rowId xmlns:a16="http://schemas.microsoft.com/office/drawing/2014/main" val="10001"/>
                  </a:ext>
                </a:extLst>
              </a:tr>
              <a:tr h="675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0.24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 0.036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chemeClr val="dk1"/>
                        </a:buClr>
                        <a:buSzPts val="1500"/>
                        <a:buFont typeface="Arial"/>
                        <a:buNone/>
                      </a:pPr>
                      <a:r>
                        <a:rPr lang="en" sz="1200" u="none" strike="noStrike" cap="none">
                          <a:solidFill>
                            <a:schemeClr val="dk1"/>
                          </a:solidFill>
                        </a:rPr>
                        <a:t> 0.0246</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666" name="Google Shape;666;p94"/>
          <p:cNvGraphicFramePr/>
          <p:nvPr/>
        </p:nvGraphicFramePr>
        <p:xfrm>
          <a:off x="3654850" y="3214093"/>
          <a:ext cx="4176000" cy="1540910"/>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5303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0.1484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0.46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1"/>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0.1348</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 0.47</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667" name="Google Shape;667;p94"/>
          <p:cNvSpPr txBox="1"/>
          <p:nvPr/>
        </p:nvSpPr>
        <p:spPr>
          <a:xfrm>
            <a:off x="2179825" y="2166400"/>
            <a:ext cx="1114800" cy="5496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Alpha table</a:t>
            </a:r>
            <a:endParaRPr sz="1400">
              <a:solidFill>
                <a:srgbClr val="000000"/>
              </a:solidFill>
              <a:latin typeface="Arial"/>
              <a:ea typeface="Arial"/>
              <a:cs typeface="Arial"/>
              <a:sym typeface="Arial"/>
            </a:endParaRPr>
          </a:p>
        </p:txBody>
      </p:sp>
      <p:sp>
        <p:nvSpPr>
          <p:cNvPr id="668" name="Google Shape;668;p94"/>
          <p:cNvSpPr txBox="1"/>
          <p:nvPr/>
        </p:nvSpPr>
        <p:spPr>
          <a:xfrm>
            <a:off x="2179825" y="3677900"/>
            <a:ext cx="1105500" cy="412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Beta Table</a:t>
            </a:r>
            <a:endParaRPr sz="1400">
              <a:solidFill>
                <a:srgbClr val="000000"/>
              </a:solidFill>
              <a:latin typeface="Arial"/>
              <a:ea typeface="Arial"/>
              <a:cs typeface="Arial"/>
              <a:sym typeface="Arial"/>
            </a:endParaRPr>
          </a:p>
        </p:txBody>
      </p:sp>
      <p:sp>
        <p:nvSpPr>
          <p:cNvPr id="669" name="Google Shape;669;p94"/>
          <p:cNvSpPr txBox="1"/>
          <p:nvPr/>
        </p:nvSpPr>
        <p:spPr>
          <a:xfrm>
            <a:off x="8559425" y="1922567"/>
            <a:ext cx="2267400" cy="2053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gamma at this cell = </a:t>
            </a:r>
            <a:endParaRPr sz="1400">
              <a:solidFill>
                <a:srgbClr val="000000"/>
              </a:solidFill>
              <a:latin typeface="Arial"/>
              <a:ea typeface="Arial"/>
              <a:cs typeface="Arial"/>
              <a:sym typeface="Arial"/>
            </a:endParaRPr>
          </a:p>
          <a:p>
            <a:pPr>
              <a:buClr>
                <a:srgbClr val="000000"/>
              </a:buClr>
              <a:buSzPts val="1400"/>
            </a:pPr>
            <a:r>
              <a:rPr lang="en" sz="1400">
                <a:solidFill>
                  <a:srgbClr val="000000"/>
                </a:solidFill>
                <a:latin typeface="Arial"/>
                <a:ea typeface="Arial"/>
                <a:cs typeface="Arial"/>
                <a:sym typeface="Arial"/>
              </a:rPr>
              <a:t>0.0246 *1/</a:t>
            </a:r>
            <a:r>
              <a:rPr lang="en" sz="1400">
                <a:solidFill>
                  <a:schemeClr val="dk1"/>
                </a:solidFill>
                <a:latin typeface="Arial"/>
                <a:ea typeface="Arial"/>
                <a:cs typeface="Arial"/>
                <a:sym typeface="Arial"/>
              </a:rPr>
              <a:t>0.03532 = </a:t>
            </a:r>
            <a:endParaRPr sz="1400">
              <a:solidFill>
                <a:schemeClr val="dk1"/>
              </a:solidFill>
              <a:latin typeface="Arial"/>
              <a:ea typeface="Arial"/>
              <a:cs typeface="Arial"/>
              <a:sym typeface="Arial"/>
            </a:endParaRPr>
          </a:p>
          <a:p>
            <a:pPr>
              <a:buClr>
                <a:srgbClr val="000000"/>
              </a:buClr>
              <a:buSzPts val="1400"/>
            </a:pPr>
            <a:r>
              <a:rPr lang="en" sz="1400">
                <a:solidFill>
                  <a:schemeClr val="dk1"/>
                </a:solidFill>
                <a:latin typeface="Arial"/>
                <a:ea typeface="Arial"/>
                <a:cs typeface="Arial"/>
                <a:sym typeface="Arial"/>
              </a:rPr>
              <a:t>0.69648</a:t>
            </a:r>
            <a:endParaRPr sz="1400">
              <a:solidFill>
                <a:schemeClr val="dk1"/>
              </a:solidFill>
              <a:latin typeface="Arial"/>
              <a:ea typeface="Arial"/>
              <a:cs typeface="Arial"/>
              <a:sym typeface="Arial"/>
            </a:endParaRPr>
          </a:p>
        </p:txBody>
      </p:sp>
      <p:cxnSp>
        <p:nvCxnSpPr>
          <p:cNvPr id="670" name="Google Shape;670;p94"/>
          <p:cNvCxnSpPr/>
          <p:nvPr/>
        </p:nvCxnSpPr>
        <p:spPr>
          <a:xfrm rot="10800000" flipH="1">
            <a:off x="7546575" y="2486300"/>
            <a:ext cx="854100" cy="294300"/>
          </a:xfrm>
          <a:prstGeom prst="straightConnector1">
            <a:avLst/>
          </a:prstGeom>
          <a:noFill/>
          <a:ln w="9525" cap="flat" cmpd="sng">
            <a:solidFill>
              <a:schemeClr val="dk2"/>
            </a:solidFill>
            <a:prstDash val="solid"/>
            <a:round/>
            <a:headEnd type="none" w="sm" len="sm"/>
            <a:tailEnd type="triangle" w="med" len="med"/>
          </a:ln>
        </p:spPr>
      </p:cxnSp>
      <p:cxnSp>
        <p:nvCxnSpPr>
          <p:cNvPr id="671" name="Google Shape;671;p94"/>
          <p:cNvCxnSpPr/>
          <p:nvPr/>
        </p:nvCxnSpPr>
        <p:spPr>
          <a:xfrm rot="10800000" flipH="1">
            <a:off x="7649450" y="2910600"/>
            <a:ext cx="760800" cy="1603200"/>
          </a:xfrm>
          <a:prstGeom prst="straightConnector1">
            <a:avLst/>
          </a:prstGeom>
          <a:noFill/>
          <a:ln w="9525" cap="flat" cmpd="sng">
            <a:solidFill>
              <a:schemeClr val="dk2"/>
            </a:solidFill>
            <a:prstDash val="solid"/>
            <a:round/>
            <a:headEnd type="none" w="sm" len="sm"/>
            <a:tailEnd type="triangle" w="med" len="med"/>
          </a:ln>
        </p:spPr>
      </p:cxnSp>
      <p:sp>
        <p:nvSpPr>
          <p:cNvPr id="672" name="Google Shape;672;p94"/>
          <p:cNvSpPr/>
          <p:nvPr/>
        </p:nvSpPr>
        <p:spPr>
          <a:xfrm>
            <a:off x="8559426" y="3297834"/>
            <a:ext cx="300375" cy="3136107"/>
          </a:xfrm>
          <a:custGeom>
            <a:avLst/>
            <a:gdLst/>
            <a:ahLst/>
            <a:cxnLst/>
            <a:rect l="l" t="t" r="r" b="b"/>
            <a:pathLst>
              <a:path w="12015" h="74576" extrusionOk="0">
                <a:moveTo>
                  <a:pt x="12015" y="74576"/>
                </a:moveTo>
                <a:cubicBezTo>
                  <a:pt x="10016" y="68143"/>
                  <a:pt x="210" y="48405"/>
                  <a:pt x="23" y="35976"/>
                </a:cubicBezTo>
                <a:cubicBezTo>
                  <a:pt x="-164" y="23547"/>
                  <a:pt x="9080" y="5996"/>
                  <a:pt x="10891" y="0"/>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Hidden Markov Model - Formalism</a:t>
            </a:r>
          </a:p>
        </p:txBody>
      </p:sp>
      <p:sp>
        <p:nvSpPr>
          <p:cNvPr id="4" name="Rectangle 3">
            <a:extLst>
              <a:ext uri="{FF2B5EF4-FFF2-40B4-BE49-F238E27FC236}">
                <a16:creationId xmlns:a16="http://schemas.microsoft.com/office/drawing/2014/main" id="{EAE53FB6-4EE4-4134-8DEF-7CE97679CDAC}"/>
              </a:ext>
            </a:extLst>
          </p:cNvPr>
          <p:cNvSpPr/>
          <p:nvPr/>
        </p:nvSpPr>
        <p:spPr>
          <a:xfrm>
            <a:off x="7890325" y="1904660"/>
            <a:ext cx="3975652" cy="1200329"/>
          </a:xfrm>
          <a:prstGeom prst="rect">
            <a:avLst/>
          </a:prstGeom>
          <a:blipFill>
            <a:blip r:embed="rId3"/>
            <a:tile tx="0" ty="0" sx="100000" sy="100000" flip="none" algn="tl"/>
          </a:blipFill>
          <a:ln>
            <a:solidFill>
              <a:srgbClr val="FF0000"/>
            </a:solidFill>
          </a:ln>
        </p:spPr>
        <p:txBody>
          <a:bodyPr wrap="square">
            <a:spAutoFit/>
          </a:bodyPr>
          <a:lstStyle/>
          <a:p>
            <a:r>
              <a:rPr lang="en-US" dirty="0"/>
              <a:t>Hidden states – Markov chain:</a:t>
            </a:r>
          </a:p>
          <a:p>
            <a:r>
              <a:rPr lang="en-US" dirty="0"/>
              <a:t>–Dependent only on the previous state</a:t>
            </a:r>
          </a:p>
          <a:p>
            <a:r>
              <a:rPr lang="en-US" dirty="0"/>
              <a:t>–“The past is independent of the future given the present.”</a:t>
            </a:r>
            <a:endParaRPr lang="en-IN" dirty="0"/>
          </a:p>
        </p:txBody>
      </p:sp>
      <p:sp>
        <p:nvSpPr>
          <p:cNvPr id="12" name="Rectangle 11">
            <a:extLst>
              <a:ext uri="{FF2B5EF4-FFF2-40B4-BE49-F238E27FC236}">
                <a16:creationId xmlns:a16="http://schemas.microsoft.com/office/drawing/2014/main" id="{76CD6E9A-E5E7-40A2-963E-3661FE68548F}"/>
              </a:ext>
            </a:extLst>
          </p:cNvPr>
          <p:cNvSpPr/>
          <p:nvPr/>
        </p:nvSpPr>
        <p:spPr>
          <a:xfrm>
            <a:off x="7890325" y="3615060"/>
            <a:ext cx="3975652"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0000"/>
            </a:solidFill>
          </a:ln>
        </p:spPr>
        <p:txBody>
          <a:bodyPr wrap="square">
            <a:spAutoFit/>
          </a:bodyPr>
          <a:lstStyle/>
          <a:p>
            <a:r>
              <a:rPr lang="en-US" dirty="0"/>
              <a:t>N and M are defined implicitly</a:t>
            </a:r>
          </a:p>
        </p:txBody>
      </p:sp>
      <p:pic>
        <p:nvPicPr>
          <p:cNvPr id="3" name="Picture 2">
            <a:extLst>
              <a:ext uri="{FF2B5EF4-FFF2-40B4-BE49-F238E27FC236}">
                <a16:creationId xmlns:a16="http://schemas.microsoft.com/office/drawing/2014/main" id="{D2BC3936-9043-4A96-BBDF-559C3B9E4058}"/>
              </a:ext>
            </a:extLst>
          </p:cNvPr>
          <p:cNvPicPr>
            <a:picLocks noChangeAspect="1"/>
          </p:cNvPicPr>
          <p:nvPr/>
        </p:nvPicPr>
        <p:blipFill>
          <a:blip r:embed="rId4"/>
          <a:stretch>
            <a:fillRect/>
          </a:stretch>
        </p:blipFill>
        <p:spPr>
          <a:xfrm>
            <a:off x="392835" y="1371439"/>
            <a:ext cx="6591300" cy="1733550"/>
          </a:xfrm>
          <a:prstGeom prst="rect">
            <a:avLst/>
          </a:prstGeom>
        </p:spPr>
      </p:pic>
      <p:sp>
        <p:nvSpPr>
          <p:cNvPr id="14" name="Rectangle 13">
            <a:extLst>
              <a:ext uri="{FF2B5EF4-FFF2-40B4-BE49-F238E27FC236}">
                <a16:creationId xmlns:a16="http://schemas.microsoft.com/office/drawing/2014/main" id="{8D3CB8C2-ACAC-4C03-8426-F0DFA30133AA}"/>
              </a:ext>
            </a:extLst>
          </p:cNvPr>
          <p:cNvSpPr/>
          <p:nvPr/>
        </p:nvSpPr>
        <p:spPr>
          <a:xfrm>
            <a:off x="640484" y="3266505"/>
            <a:ext cx="7124881" cy="2985433"/>
          </a:xfrm>
          <a:prstGeom prst="rect">
            <a:avLst/>
          </a:prstGeom>
        </p:spPr>
        <p:txBody>
          <a:bodyPr wrap="square">
            <a:spAutoFit/>
          </a:bodyPr>
          <a:lstStyle/>
          <a:p>
            <a:r>
              <a:rPr lang="en-US" sz="2800" dirty="0">
                <a:solidFill>
                  <a:srgbClr val="000000"/>
                </a:solidFill>
                <a:latin typeface="Times New Roman" panose="02020603050405020304" pitchFamily="18" charset="0"/>
              </a:rPr>
              <a:t>• </a:t>
            </a:r>
            <a:r>
              <a:rPr lang="en-US" sz="2800" dirty="0">
                <a:solidFill>
                  <a:srgbClr val="000000"/>
                </a:solidFill>
              </a:rPr>
              <a:t>Parameters: {</a:t>
            </a:r>
            <a:r>
              <a:rPr lang="en-US" sz="2800" i="1" dirty="0">
                <a:solidFill>
                  <a:srgbClr val="000000"/>
                </a:solidFill>
              </a:rPr>
              <a:t>S, K</a:t>
            </a:r>
            <a:r>
              <a:rPr lang="en-US" sz="2800" dirty="0">
                <a:solidFill>
                  <a:srgbClr val="000000"/>
                </a:solidFill>
              </a:rPr>
              <a:t>, P, A, B} </a:t>
            </a:r>
          </a:p>
          <a:p>
            <a:r>
              <a:rPr lang="en-US" sz="2800" dirty="0">
                <a:solidFill>
                  <a:srgbClr val="000000"/>
                </a:solidFill>
              </a:rPr>
              <a:t>• Initial hidden state probabilities: P = {p</a:t>
            </a:r>
            <a:r>
              <a:rPr lang="en-US" dirty="0">
                <a:solidFill>
                  <a:srgbClr val="000000"/>
                </a:solidFill>
              </a:rPr>
              <a:t>i</a:t>
            </a:r>
            <a:r>
              <a:rPr lang="en-US" sz="2800" dirty="0">
                <a:solidFill>
                  <a:srgbClr val="000000"/>
                </a:solidFill>
              </a:rPr>
              <a:t>} </a:t>
            </a:r>
          </a:p>
          <a:p>
            <a:r>
              <a:rPr lang="en-US" sz="2800" dirty="0">
                <a:solidFill>
                  <a:srgbClr val="000000"/>
                </a:solidFill>
              </a:rPr>
              <a:t>• Transition probabilities. </a:t>
            </a:r>
            <a:r>
              <a:rPr lang="en-US" sz="2800" i="1" dirty="0">
                <a:solidFill>
                  <a:srgbClr val="000000"/>
                </a:solidFill>
              </a:rPr>
              <a:t>A </a:t>
            </a:r>
            <a:r>
              <a:rPr lang="en-US" sz="2800" dirty="0">
                <a:solidFill>
                  <a:srgbClr val="000000"/>
                </a:solidFill>
              </a:rPr>
              <a:t>= {</a:t>
            </a:r>
            <a:r>
              <a:rPr lang="en-US" sz="2800" dirty="0" err="1">
                <a:solidFill>
                  <a:srgbClr val="000000"/>
                </a:solidFill>
              </a:rPr>
              <a:t>a</a:t>
            </a:r>
            <a:r>
              <a:rPr lang="en-US" i="1" dirty="0" err="1">
                <a:solidFill>
                  <a:srgbClr val="000000"/>
                </a:solidFill>
              </a:rPr>
              <a:t>ij</a:t>
            </a:r>
            <a:r>
              <a:rPr lang="en-US" sz="2800" dirty="0">
                <a:solidFill>
                  <a:srgbClr val="000000"/>
                </a:solidFill>
              </a:rPr>
              <a:t>} are the state transition probabilities. </a:t>
            </a:r>
          </a:p>
          <a:p>
            <a:r>
              <a:rPr lang="en-US" sz="2800" dirty="0">
                <a:solidFill>
                  <a:srgbClr val="000000"/>
                </a:solidFill>
              </a:rPr>
              <a:t>• Emission probabilities. </a:t>
            </a:r>
            <a:r>
              <a:rPr lang="en-US" sz="2800" i="1" dirty="0">
                <a:solidFill>
                  <a:srgbClr val="000000"/>
                </a:solidFill>
              </a:rPr>
              <a:t>B </a:t>
            </a:r>
            <a:r>
              <a:rPr lang="en-US" sz="2800" dirty="0">
                <a:solidFill>
                  <a:srgbClr val="000000"/>
                </a:solidFill>
              </a:rPr>
              <a:t>= {</a:t>
            </a:r>
            <a:r>
              <a:rPr lang="en-US" sz="2800" dirty="0" err="1">
                <a:solidFill>
                  <a:srgbClr val="000000"/>
                </a:solidFill>
              </a:rPr>
              <a:t>b</a:t>
            </a:r>
            <a:r>
              <a:rPr lang="en-US" i="1" dirty="0" err="1">
                <a:solidFill>
                  <a:srgbClr val="000000"/>
                </a:solidFill>
              </a:rPr>
              <a:t>ik</a:t>
            </a:r>
            <a:r>
              <a:rPr lang="en-US" sz="2800" dirty="0">
                <a:solidFill>
                  <a:srgbClr val="000000"/>
                </a:solidFill>
              </a:rPr>
              <a:t>} are the observation state probabilities</a:t>
            </a:r>
            <a:r>
              <a:rPr lang="en-US" sz="2800" dirty="0">
                <a:solidFill>
                  <a:srgbClr val="000000"/>
                </a:solidFill>
                <a:latin typeface="Times New Roman" panose="02020603050405020304" pitchFamily="18" charset="0"/>
              </a:rPr>
              <a:t> </a:t>
            </a:r>
            <a:r>
              <a:rPr lang="en-US" sz="2000" dirty="0">
                <a:solidFill>
                  <a:srgbClr val="000000"/>
                </a:solidFill>
                <a:latin typeface="Times New Roman" panose="02020603050405020304" pitchFamily="18" charset="0"/>
              </a:rPr>
              <a:t>(HMM can also work with continues emission probabilities). </a:t>
            </a:r>
          </a:p>
        </p:txBody>
      </p:sp>
    </p:spTree>
    <p:extLst>
      <p:ext uri="{BB962C8B-B14F-4D97-AF65-F5344CB8AC3E}">
        <p14:creationId xmlns:p14="http://schemas.microsoft.com/office/powerpoint/2010/main" val="284404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95"/>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Gamma Table </a:t>
            </a:r>
            <a:endParaRPr/>
          </a:p>
        </p:txBody>
      </p:sp>
      <p:graphicFrame>
        <p:nvGraphicFramePr>
          <p:cNvPr id="678" name="Google Shape;678;p95"/>
          <p:cNvGraphicFramePr/>
          <p:nvPr/>
        </p:nvGraphicFramePr>
        <p:xfrm>
          <a:off x="2401575" y="48615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         </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0.30351</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         </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 0.69648</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679" name="Google Shape;679;p95"/>
          <p:cNvGraphicFramePr/>
          <p:nvPr/>
        </p:nvGraphicFramePr>
        <p:xfrm>
          <a:off x="3654850" y="1390428"/>
          <a:ext cx="4176000" cy="1790225"/>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67507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40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0.02</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0.01072</a:t>
                      </a:r>
                      <a:endParaRPr sz="1200" u="none" strike="noStrike" cap="none"/>
                    </a:p>
                  </a:txBody>
                  <a:tcPr marL="91425" marR="91425" marT="121900" marB="121900"/>
                </a:tc>
                <a:extLst>
                  <a:ext uri="{0D108BD9-81ED-4DB2-BD59-A6C34878D82A}">
                    <a16:rowId xmlns:a16="http://schemas.microsoft.com/office/drawing/2014/main" val="10001"/>
                  </a:ext>
                </a:extLst>
              </a:tr>
              <a:tr h="675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0.24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 0.036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chemeClr val="dk1"/>
                        </a:buClr>
                        <a:buSzPts val="1500"/>
                        <a:buFont typeface="Arial"/>
                        <a:buNone/>
                      </a:pPr>
                      <a:r>
                        <a:rPr lang="en" sz="1200" u="none" strike="noStrike" cap="none">
                          <a:solidFill>
                            <a:schemeClr val="dk1"/>
                          </a:solidFill>
                        </a:rPr>
                        <a:t> 0.0246</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680" name="Google Shape;680;p95"/>
          <p:cNvGraphicFramePr/>
          <p:nvPr/>
        </p:nvGraphicFramePr>
        <p:xfrm>
          <a:off x="3654850" y="3214093"/>
          <a:ext cx="4176000" cy="1540910"/>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5303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0.1484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0.46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1"/>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0.1348</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 0.47</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681" name="Google Shape;681;p95"/>
          <p:cNvSpPr txBox="1"/>
          <p:nvPr/>
        </p:nvSpPr>
        <p:spPr>
          <a:xfrm>
            <a:off x="2179825" y="2166400"/>
            <a:ext cx="1114800" cy="5496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Alpha table</a:t>
            </a:r>
            <a:endParaRPr sz="1400">
              <a:solidFill>
                <a:srgbClr val="000000"/>
              </a:solidFill>
              <a:latin typeface="Arial"/>
              <a:ea typeface="Arial"/>
              <a:cs typeface="Arial"/>
              <a:sym typeface="Arial"/>
            </a:endParaRPr>
          </a:p>
        </p:txBody>
      </p:sp>
      <p:sp>
        <p:nvSpPr>
          <p:cNvPr id="682" name="Google Shape;682;p95"/>
          <p:cNvSpPr txBox="1"/>
          <p:nvPr/>
        </p:nvSpPr>
        <p:spPr>
          <a:xfrm>
            <a:off x="2179825" y="3677900"/>
            <a:ext cx="1105500" cy="412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Beta Table</a:t>
            </a:r>
            <a:endParaRPr sz="1400">
              <a:solidFill>
                <a:srgbClr val="000000"/>
              </a:solidFill>
              <a:latin typeface="Arial"/>
              <a:ea typeface="Arial"/>
              <a:cs typeface="Arial"/>
              <a:sym typeface="Arial"/>
            </a:endParaRPr>
          </a:p>
        </p:txBody>
      </p:sp>
      <p:sp>
        <p:nvSpPr>
          <p:cNvPr id="683" name="Google Shape;683;p95"/>
          <p:cNvSpPr txBox="1"/>
          <p:nvPr/>
        </p:nvSpPr>
        <p:spPr>
          <a:xfrm>
            <a:off x="8559425" y="1922567"/>
            <a:ext cx="2267400" cy="2053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gamma at this cell = </a:t>
            </a:r>
            <a:endParaRPr sz="1400">
              <a:solidFill>
                <a:srgbClr val="000000"/>
              </a:solidFill>
              <a:latin typeface="Arial"/>
              <a:ea typeface="Arial"/>
              <a:cs typeface="Arial"/>
              <a:sym typeface="Arial"/>
            </a:endParaRPr>
          </a:p>
          <a:p>
            <a:pPr>
              <a:buClr>
                <a:srgbClr val="000000"/>
              </a:buClr>
              <a:buSzPts val="1400"/>
            </a:pPr>
            <a:r>
              <a:rPr lang="en" sz="1400">
                <a:solidFill>
                  <a:srgbClr val="000000"/>
                </a:solidFill>
                <a:latin typeface="Arial"/>
                <a:ea typeface="Arial"/>
                <a:cs typeface="Arial"/>
                <a:sym typeface="Arial"/>
              </a:rPr>
              <a:t>0.04 *0.46/</a:t>
            </a:r>
            <a:r>
              <a:rPr lang="en" sz="1400">
                <a:solidFill>
                  <a:schemeClr val="dk1"/>
                </a:solidFill>
                <a:latin typeface="Arial"/>
                <a:ea typeface="Arial"/>
                <a:cs typeface="Arial"/>
                <a:sym typeface="Arial"/>
              </a:rPr>
              <a:t>0.03532 = </a:t>
            </a:r>
            <a:endParaRPr sz="1400">
              <a:solidFill>
                <a:schemeClr val="dk1"/>
              </a:solidFill>
              <a:latin typeface="Arial"/>
              <a:ea typeface="Arial"/>
              <a:cs typeface="Arial"/>
              <a:sym typeface="Arial"/>
            </a:endParaRPr>
          </a:p>
          <a:p>
            <a:pPr>
              <a:buClr>
                <a:srgbClr val="000000"/>
              </a:buClr>
              <a:buSzPts val="1400"/>
            </a:pPr>
            <a:r>
              <a:rPr lang="en" sz="1400">
                <a:solidFill>
                  <a:schemeClr val="dk1"/>
                </a:solidFill>
                <a:latin typeface="Arial"/>
                <a:ea typeface="Arial"/>
                <a:cs typeface="Arial"/>
                <a:sym typeface="Arial"/>
              </a:rPr>
              <a:t>0.52095</a:t>
            </a:r>
            <a:endParaRPr sz="1400">
              <a:solidFill>
                <a:schemeClr val="dk1"/>
              </a:solidFill>
              <a:latin typeface="Arial"/>
              <a:ea typeface="Arial"/>
              <a:cs typeface="Arial"/>
              <a:sym typeface="Arial"/>
            </a:endParaRPr>
          </a:p>
        </p:txBody>
      </p:sp>
      <p:cxnSp>
        <p:nvCxnSpPr>
          <p:cNvPr id="684" name="Google Shape;684;p95"/>
          <p:cNvCxnSpPr/>
          <p:nvPr/>
        </p:nvCxnSpPr>
        <p:spPr>
          <a:xfrm>
            <a:off x="6545700" y="2286000"/>
            <a:ext cx="1854900" cy="200400"/>
          </a:xfrm>
          <a:prstGeom prst="straightConnector1">
            <a:avLst/>
          </a:prstGeom>
          <a:noFill/>
          <a:ln w="9525" cap="flat" cmpd="sng">
            <a:solidFill>
              <a:schemeClr val="dk2"/>
            </a:solidFill>
            <a:prstDash val="solid"/>
            <a:round/>
            <a:headEnd type="none" w="sm" len="sm"/>
            <a:tailEnd type="triangle" w="med" len="med"/>
          </a:ln>
        </p:spPr>
      </p:cxnSp>
      <p:cxnSp>
        <p:nvCxnSpPr>
          <p:cNvPr id="685" name="Google Shape;685;p95"/>
          <p:cNvCxnSpPr/>
          <p:nvPr/>
        </p:nvCxnSpPr>
        <p:spPr>
          <a:xfrm rot="10800000" flipH="1">
            <a:off x="6573800" y="2910700"/>
            <a:ext cx="1836600" cy="1199100"/>
          </a:xfrm>
          <a:prstGeom prst="straightConnector1">
            <a:avLst/>
          </a:prstGeom>
          <a:noFill/>
          <a:ln w="9525" cap="flat" cmpd="sng">
            <a:solidFill>
              <a:schemeClr val="dk2"/>
            </a:solidFill>
            <a:prstDash val="solid"/>
            <a:round/>
            <a:headEnd type="none" w="sm" len="sm"/>
            <a:tailEnd type="triangle" w="med" len="med"/>
          </a:ln>
        </p:spPr>
      </p:cxnSp>
      <p:sp>
        <p:nvSpPr>
          <p:cNvPr id="686" name="Google Shape;686;p95"/>
          <p:cNvSpPr/>
          <p:nvPr/>
        </p:nvSpPr>
        <p:spPr>
          <a:xfrm>
            <a:off x="6939201" y="3372801"/>
            <a:ext cx="1808175" cy="2298409"/>
          </a:xfrm>
          <a:custGeom>
            <a:avLst/>
            <a:gdLst/>
            <a:ahLst/>
            <a:cxnLst/>
            <a:rect l="l" t="t" r="r" b="b"/>
            <a:pathLst>
              <a:path w="72327" h="68954" extrusionOk="0">
                <a:moveTo>
                  <a:pt x="0" y="68954"/>
                </a:moveTo>
                <a:cubicBezTo>
                  <a:pt x="9182" y="62771"/>
                  <a:pt x="43035" y="43346"/>
                  <a:pt x="55089" y="31854"/>
                </a:cubicBezTo>
                <a:cubicBezTo>
                  <a:pt x="67144" y="20362"/>
                  <a:pt x="69454" y="5309"/>
                  <a:pt x="72327" y="0"/>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96"/>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Gamma Table </a:t>
            </a:r>
            <a:endParaRPr/>
          </a:p>
        </p:txBody>
      </p:sp>
      <p:graphicFrame>
        <p:nvGraphicFramePr>
          <p:cNvPr id="692" name="Google Shape;692;p96"/>
          <p:cNvGraphicFramePr/>
          <p:nvPr/>
        </p:nvGraphicFramePr>
        <p:xfrm>
          <a:off x="2401575" y="48615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0.52095</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0.30351</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         </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 0.69648</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693" name="Google Shape;693;p96"/>
          <p:cNvGraphicFramePr/>
          <p:nvPr/>
        </p:nvGraphicFramePr>
        <p:xfrm>
          <a:off x="3654850" y="1390428"/>
          <a:ext cx="4176000" cy="1790225"/>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67507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40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0.02</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0.01072</a:t>
                      </a:r>
                      <a:endParaRPr sz="1200" u="none" strike="noStrike" cap="none"/>
                    </a:p>
                  </a:txBody>
                  <a:tcPr marL="91425" marR="91425" marT="121900" marB="121900"/>
                </a:tc>
                <a:extLst>
                  <a:ext uri="{0D108BD9-81ED-4DB2-BD59-A6C34878D82A}">
                    <a16:rowId xmlns:a16="http://schemas.microsoft.com/office/drawing/2014/main" val="10001"/>
                  </a:ext>
                </a:extLst>
              </a:tr>
              <a:tr h="675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0.24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 0.036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chemeClr val="dk1"/>
                        </a:buClr>
                        <a:buSzPts val="1500"/>
                        <a:buFont typeface="Arial"/>
                        <a:buNone/>
                      </a:pPr>
                      <a:r>
                        <a:rPr lang="en" sz="1200" u="none" strike="noStrike" cap="none">
                          <a:solidFill>
                            <a:schemeClr val="dk1"/>
                          </a:solidFill>
                        </a:rPr>
                        <a:t> 0.0246</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694" name="Google Shape;694;p96"/>
          <p:cNvGraphicFramePr/>
          <p:nvPr/>
        </p:nvGraphicFramePr>
        <p:xfrm>
          <a:off x="3654850" y="3214093"/>
          <a:ext cx="4176000" cy="1540910"/>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5303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0.1484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0.46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1"/>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0.1348</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 0.47</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695" name="Google Shape;695;p96"/>
          <p:cNvSpPr txBox="1"/>
          <p:nvPr/>
        </p:nvSpPr>
        <p:spPr>
          <a:xfrm>
            <a:off x="2179825" y="2166400"/>
            <a:ext cx="1114800" cy="5496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Alpha table</a:t>
            </a:r>
            <a:endParaRPr sz="1400">
              <a:solidFill>
                <a:srgbClr val="000000"/>
              </a:solidFill>
              <a:latin typeface="Arial"/>
              <a:ea typeface="Arial"/>
              <a:cs typeface="Arial"/>
              <a:sym typeface="Arial"/>
            </a:endParaRPr>
          </a:p>
        </p:txBody>
      </p:sp>
      <p:sp>
        <p:nvSpPr>
          <p:cNvPr id="696" name="Google Shape;696;p96"/>
          <p:cNvSpPr txBox="1"/>
          <p:nvPr/>
        </p:nvSpPr>
        <p:spPr>
          <a:xfrm>
            <a:off x="2179825" y="3677900"/>
            <a:ext cx="1105500" cy="412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Beta Table</a:t>
            </a:r>
            <a:endParaRPr sz="1400">
              <a:solidFill>
                <a:srgbClr val="000000"/>
              </a:solidFill>
              <a:latin typeface="Arial"/>
              <a:ea typeface="Arial"/>
              <a:cs typeface="Arial"/>
              <a:sym typeface="Arial"/>
            </a:endParaRPr>
          </a:p>
        </p:txBody>
      </p:sp>
      <p:sp>
        <p:nvSpPr>
          <p:cNvPr id="697" name="Google Shape;697;p96"/>
          <p:cNvSpPr txBox="1"/>
          <p:nvPr/>
        </p:nvSpPr>
        <p:spPr>
          <a:xfrm>
            <a:off x="8559425" y="1922567"/>
            <a:ext cx="2267400" cy="2053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gamma at this cell = </a:t>
            </a:r>
            <a:endParaRPr sz="1400">
              <a:solidFill>
                <a:srgbClr val="000000"/>
              </a:solidFill>
              <a:latin typeface="Arial"/>
              <a:ea typeface="Arial"/>
              <a:cs typeface="Arial"/>
              <a:sym typeface="Arial"/>
            </a:endParaRPr>
          </a:p>
          <a:p>
            <a:pPr>
              <a:buClr>
                <a:srgbClr val="000000"/>
              </a:buClr>
              <a:buSzPts val="1400"/>
            </a:pPr>
            <a:r>
              <a:rPr lang="en" sz="1400">
                <a:solidFill>
                  <a:srgbClr val="000000"/>
                </a:solidFill>
                <a:latin typeface="Arial"/>
                <a:ea typeface="Arial"/>
                <a:cs typeface="Arial"/>
                <a:sym typeface="Arial"/>
              </a:rPr>
              <a:t>0.036 *0.47/</a:t>
            </a:r>
            <a:r>
              <a:rPr lang="en" sz="1400">
                <a:solidFill>
                  <a:schemeClr val="dk1"/>
                </a:solidFill>
                <a:latin typeface="Arial"/>
                <a:ea typeface="Arial"/>
                <a:cs typeface="Arial"/>
                <a:sym typeface="Arial"/>
              </a:rPr>
              <a:t>0.03532 = </a:t>
            </a:r>
            <a:endParaRPr sz="1400">
              <a:solidFill>
                <a:schemeClr val="dk1"/>
              </a:solidFill>
              <a:latin typeface="Arial"/>
              <a:ea typeface="Arial"/>
              <a:cs typeface="Arial"/>
              <a:sym typeface="Arial"/>
            </a:endParaRPr>
          </a:p>
          <a:p>
            <a:pPr>
              <a:buClr>
                <a:srgbClr val="000000"/>
              </a:buClr>
              <a:buSzPts val="1400"/>
            </a:pPr>
            <a:r>
              <a:rPr lang="en" sz="1400">
                <a:solidFill>
                  <a:schemeClr val="dk1"/>
                </a:solidFill>
                <a:latin typeface="Arial"/>
                <a:ea typeface="Arial"/>
                <a:cs typeface="Arial"/>
                <a:sym typeface="Arial"/>
              </a:rPr>
              <a:t>0.47904</a:t>
            </a:r>
            <a:endParaRPr sz="1400">
              <a:solidFill>
                <a:schemeClr val="dk1"/>
              </a:solidFill>
              <a:latin typeface="Arial"/>
              <a:ea typeface="Arial"/>
              <a:cs typeface="Arial"/>
              <a:sym typeface="Arial"/>
            </a:endParaRPr>
          </a:p>
        </p:txBody>
      </p:sp>
      <p:cxnSp>
        <p:nvCxnSpPr>
          <p:cNvPr id="698" name="Google Shape;698;p96"/>
          <p:cNvCxnSpPr/>
          <p:nvPr/>
        </p:nvCxnSpPr>
        <p:spPr>
          <a:xfrm rot="10800000" flipH="1">
            <a:off x="6602025" y="2486300"/>
            <a:ext cx="1798500" cy="294300"/>
          </a:xfrm>
          <a:prstGeom prst="straightConnector1">
            <a:avLst/>
          </a:prstGeom>
          <a:noFill/>
          <a:ln w="9525" cap="flat" cmpd="sng">
            <a:solidFill>
              <a:schemeClr val="dk2"/>
            </a:solidFill>
            <a:prstDash val="solid"/>
            <a:round/>
            <a:headEnd type="none" w="sm" len="sm"/>
            <a:tailEnd type="triangle" w="med" len="med"/>
          </a:ln>
        </p:spPr>
      </p:cxnSp>
      <p:cxnSp>
        <p:nvCxnSpPr>
          <p:cNvPr id="699" name="Google Shape;699;p96"/>
          <p:cNvCxnSpPr/>
          <p:nvPr/>
        </p:nvCxnSpPr>
        <p:spPr>
          <a:xfrm rot="10800000" flipH="1">
            <a:off x="6648800" y="2910400"/>
            <a:ext cx="1761600" cy="1566000"/>
          </a:xfrm>
          <a:prstGeom prst="straightConnector1">
            <a:avLst/>
          </a:prstGeom>
          <a:noFill/>
          <a:ln w="9525" cap="flat" cmpd="sng">
            <a:solidFill>
              <a:schemeClr val="dk2"/>
            </a:solidFill>
            <a:prstDash val="solid"/>
            <a:round/>
            <a:headEnd type="none" w="sm" len="sm"/>
            <a:tailEnd type="triangle" w="med" len="med"/>
          </a:ln>
        </p:spPr>
      </p:cxnSp>
      <p:sp>
        <p:nvSpPr>
          <p:cNvPr id="700" name="Google Shape;700;p96"/>
          <p:cNvSpPr/>
          <p:nvPr/>
        </p:nvSpPr>
        <p:spPr>
          <a:xfrm>
            <a:off x="7247325" y="3372800"/>
            <a:ext cx="1500062" cy="3011394"/>
          </a:xfrm>
          <a:custGeom>
            <a:avLst/>
            <a:gdLst/>
            <a:ahLst/>
            <a:cxnLst/>
            <a:rect l="l" t="t" r="r" b="b"/>
            <a:pathLst>
              <a:path w="72327" h="68954" extrusionOk="0">
                <a:moveTo>
                  <a:pt x="0" y="68954"/>
                </a:moveTo>
                <a:cubicBezTo>
                  <a:pt x="9182" y="62771"/>
                  <a:pt x="43035" y="43346"/>
                  <a:pt x="55089" y="31854"/>
                </a:cubicBezTo>
                <a:cubicBezTo>
                  <a:pt x="67144" y="20362"/>
                  <a:pt x="69454" y="5309"/>
                  <a:pt x="72327" y="0"/>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97"/>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Gamma Table </a:t>
            </a:r>
            <a:endParaRPr/>
          </a:p>
        </p:txBody>
      </p:sp>
      <p:graphicFrame>
        <p:nvGraphicFramePr>
          <p:cNvPr id="706" name="Google Shape;706;p97"/>
          <p:cNvGraphicFramePr/>
          <p:nvPr/>
        </p:nvGraphicFramePr>
        <p:xfrm>
          <a:off x="2401575" y="48615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0.52095</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0.30351</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0.47904</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 0.69648</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707" name="Google Shape;707;p97"/>
          <p:cNvGraphicFramePr/>
          <p:nvPr/>
        </p:nvGraphicFramePr>
        <p:xfrm>
          <a:off x="3654850" y="1390428"/>
          <a:ext cx="4176000" cy="1790225"/>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67507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40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0.02</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0.01072</a:t>
                      </a:r>
                      <a:endParaRPr sz="1200" u="none" strike="noStrike" cap="none"/>
                    </a:p>
                  </a:txBody>
                  <a:tcPr marL="91425" marR="91425" marT="121900" marB="121900"/>
                </a:tc>
                <a:extLst>
                  <a:ext uri="{0D108BD9-81ED-4DB2-BD59-A6C34878D82A}">
                    <a16:rowId xmlns:a16="http://schemas.microsoft.com/office/drawing/2014/main" val="10001"/>
                  </a:ext>
                </a:extLst>
              </a:tr>
              <a:tr h="675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0.24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 0.036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chemeClr val="dk1"/>
                        </a:buClr>
                        <a:buSzPts val="1500"/>
                        <a:buFont typeface="Arial"/>
                        <a:buNone/>
                      </a:pPr>
                      <a:r>
                        <a:rPr lang="en" sz="1200" u="none" strike="noStrike" cap="none">
                          <a:solidFill>
                            <a:schemeClr val="dk1"/>
                          </a:solidFill>
                        </a:rPr>
                        <a:t> 0.0246</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708" name="Google Shape;708;p97"/>
          <p:cNvGraphicFramePr/>
          <p:nvPr/>
        </p:nvGraphicFramePr>
        <p:xfrm>
          <a:off x="3654850" y="3214093"/>
          <a:ext cx="4176000" cy="1540910"/>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5303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0.1484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0.46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1"/>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0.1348</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 0.47</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709" name="Google Shape;709;p97"/>
          <p:cNvSpPr txBox="1"/>
          <p:nvPr/>
        </p:nvSpPr>
        <p:spPr>
          <a:xfrm>
            <a:off x="2179825" y="2166400"/>
            <a:ext cx="1114800" cy="5496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Alpha table</a:t>
            </a:r>
            <a:endParaRPr sz="1400">
              <a:solidFill>
                <a:srgbClr val="000000"/>
              </a:solidFill>
              <a:latin typeface="Arial"/>
              <a:ea typeface="Arial"/>
              <a:cs typeface="Arial"/>
              <a:sym typeface="Arial"/>
            </a:endParaRPr>
          </a:p>
        </p:txBody>
      </p:sp>
      <p:sp>
        <p:nvSpPr>
          <p:cNvPr id="710" name="Google Shape;710;p97"/>
          <p:cNvSpPr txBox="1"/>
          <p:nvPr/>
        </p:nvSpPr>
        <p:spPr>
          <a:xfrm>
            <a:off x="2179825" y="3677900"/>
            <a:ext cx="1105500" cy="412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Beta Table</a:t>
            </a:r>
            <a:endParaRPr sz="1400">
              <a:solidFill>
                <a:srgbClr val="000000"/>
              </a:solidFill>
              <a:latin typeface="Arial"/>
              <a:ea typeface="Arial"/>
              <a:cs typeface="Arial"/>
              <a:sym typeface="Arial"/>
            </a:endParaRPr>
          </a:p>
        </p:txBody>
      </p:sp>
      <p:sp>
        <p:nvSpPr>
          <p:cNvPr id="711" name="Google Shape;711;p97"/>
          <p:cNvSpPr txBox="1"/>
          <p:nvPr/>
        </p:nvSpPr>
        <p:spPr>
          <a:xfrm>
            <a:off x="8559425" y="1922567"/>
            <a:ext cx="2267400" cy="2053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gamma at this cell = </a:t>
            </a:r>
            <a:endParaRPr sz="1400">
              <a:solidFill>
                <a:srgbClr val="000000"/>
              </a:solidFill>
              <a:latin typeface="Arial"/>
              <a:ea typeface="Arial"/>
              <a:cs typeface="Arial"/>
              <a:sym typeface="Arial"/>
            </a:endParaRPr>
          </a:p>
          <a:p>
            <a:pPr>
              <a:buClr>
                <a:srgbClr val="000000"/>
              </a:buClr>
              <a:buSzPts val="1400"/>
            </a:pPr>
            <a:r>
              <a:rPr lang="en" sz="1400">
                <a:solidFill>
                  <a:srgbClr val="000000"/>
                </a:solidFill>
                <a:latin typeface="Arial"/>
                <a:ea typeface="Arial"/>
                <a:cs typeface="Arial"/>
                <a:sym typeface="Arial"/>
              </a:rPr>
              <a:t>0.02 *0.1484/</a:t>
            </a:r>
            <a:r>
              <a:rPr lang="en" sz="1400">
                <a:solidFill>
                  <a:schemeClr val="dk1"/>
                </a:solidFill>
                <a:latin typeface="Arial"/>
                <a:ea typeface="Arial"/>
                <a:cs typeface="Arial"/>
                <a:sym typeface="Arial"/>
              </a:rPr>
              <a:t>0.03532 = </a:t>
            </a:r>
            <a:endParaRPr sz="1400">
              <a:solidFill>
                <a:schemeClr val="dk1"/>
              </a:solidFill>
              <a:latin typeface="Arial"/>
              <a:ea typeface="Arial"/>
              <a:cs typeface="Arial"/>
              <a:sym typeface="Arial"/>
            </a:endParaRPr>
          </a:p>
          <a:p>
            <a:pPr>
              <a:buClr>
                <a:srgbClr val="000000"/>
              </a:buClr>
              <a:buSzPts val="1400"/>
            </a:pPr>
            <a:r>
              <a:rPr lang="en" sz="1400">
                <a:solidFill>
                  <a:schemeClr val="dk1"/>
                </a:solidFill>
                <a:latin typeface="Arial"/>
                <a:ea typeface="Arial"/>
                <a:cs typeface="Arial"/>
                <a:sym typeface="Arial"/>
              </a:rPr>
              <a:t>0.08403</a:t>
            </a:r>
            <a:endParaRPr sz="1400">
              <a:solidFill>
                <a:schemeClr val="dk1"/>
              </a:solidFill>
              <a:latin typeface="Arial"/>
              <a:ea typeface="Arial"/>
              <a:cs typeface="Arial"/>
              <a:sym typeface="Arial"/>
            </a:endParaRPr>
          </a:p>
        </p:txBody>
      </p:sp>
      <p:cxnSp>
        <p:nvCxnSpPr>
          <p:cNvPr id="712" name="Google Shape;712;p97"/>
          <p:cNvCxnSpPr/>
          <p:nvPr/>
        </p:nvCxnSpPr>
        <p:spPr>
          <a:xfrm>
            <a:off x="5618200" y="2373433"/>
            <a:ext cx="2782200" cy="112800"/>
          </a:xfrm>
          <a:prstGeom prst="straightConnector1">
            <a:avLst/>
          </a:prstGeom>
          <a:noFill/>
          <a:ln w="9525" cap="flat" cmpd="sng">
            <a:solidFill>
              <a:schemeClr val="dk2"/>
            </a:solidFill>
            <a:prstDash val="solid"/>
            <a:round/>
            <a:headEnd type="none" w="sm" len="sm"/>
            <a:tailEnd type="triangle" w="med" len="med"/>
          </a:ln>
        </p:spPr>
      </p:cxnSp>
      <p:cxnSp>
        <p:nvCxnSpPr>
          <p:cNvPr id="713" name="Google Shape;713;p97"/>
          <p:cNvCxnSpPr/>
          <p:nvPr/>
        </p:nvCxnSpPr>
        <p:spPr>
          <a:xfrm rot="10800000" flipH="1">
            <a:off x="5618200" y="2585967"/>
            <a:ext cx="2698200" cy="1485600"/>
          </a:xfrm>
          <a:prstGeom prst="straightConnector1">
            <a:avLst/>
          </a:prstGeom>
          <a:noFill/>
          <a:ln w="9525" cap="flat" cmpd="sng">
            <a:solidFill>
              <a:schemeClr val="dk2"/>
            </a:solidFill>
            <a:prstDash val="solid"/>
            <a:round/>
            <a:headEnd type="none" w="sm" len="sm"/>
            <a:tailEnd type="triangle" w="med" len="med"/>
          </a:ln>
        </p:spPr>
      </p:cxnSp>
      <p:sp>
        <p:nvSpPr>
          <p:cNvPr id="714" name="Google Shape;714;p97"/>
          <p:cNvSpPr/>
          <p:nvPr/>
        </p:nvSpPr>
        <p:spPr>
          <a:xfrm>
            <a:off x="5742838" y="3372800"/>
            <a:ext cx="3004464" cy="2503720"/>
          </a:xfrm>
          <a:custGeom>
            <a:avLst/>
            <a:gdLst/>
            <a:ahLst/>
            <a:cxnLst/>
            <a:rect l="l" t="t" r="r" b="b"/>
            <a:pathLst>
              <a:path w="72327" h="68954" extrusionOk="0">
                <a:moveTo>
                  <a:pt x="0" y="68954"/>
                </a:moveTo>
                <a:cubicBezTo>
                  <a:pt x="9182" y="62771"/>
                  <a:pt x="43035" y="43346"/>
                  <a:pt x="55089" y="31854"/>
                </a:cubicBezTo>
                <a:cubicBezTo>
                  <a:pt x="67144" y="20362"/>
                  <a:pt x="69454" y="5309"/>
                  <a:pt x="72327" y="0"/>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98"/>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Gamma Table </a:t>
            </a:r>
            <a:endParaRPr/>
          </a:p>
        </p:txBody>
      </p:sp>
      <p:graphicFrame>
        <p:nvGraphicFramePr>
          <p:cNvPr id="720" name="Google Shape;720;p98"/>
          <p:cNvGraphicFramePr/>
          <p:nvPr/>
        </p:nvGraphicFramePr>
        <p:xfrm>
          <a:off x="2401575" y="48615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0.08403</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0.52095</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0.30351</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0.47904</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 0.69648</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721" name="Google Shape;721;p98"/>
          <p:cNvGraphicFramePr/>
          <p:nvPr/>
        </p:nvGraphicFramePr>
        <p:xfrm>
          <a:off x="3654850" y="1390428"/>
          <a:ext cx="4176000" cy="1790225"/>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67507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40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0.02</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0.01072</a:t>
                      </a:r>
                      <a:endParaRPr sz="1200" u="none" strike="noStrike" cap="none"/>
                    </a:p>
                  </a:txBody>
                  <a:tcPr marL="91425" marR="91425" marT="121900" marB="121900"/>
                </a:tc>
                <a:extLst>
                  <a:ext uri="{0D108BD9-81ED-4DB2-BD59-A6C34878D82A}">
                    <a16:rowId xmlns:a16="http://schemas.microsoft.com/office/drawing/2014/main" val="10001"/>
                  </a:ext>
                </a:extLst>
              </a:tr>
              <a:tr h="675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0.24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 0.036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chemeClr val="dk1"/>
                        </a:buClr>
                        <a:buSzPts val="1500"/>
                        <a:buFont typeface="Arial"/>
                        <a:buNone/>
                      </a:pPr>
                      <a:r>
                        <a:rPr lang="en" sz="1200" u="none" strike="noStrike" cap="none">
                          <a:solidFill>
                            <a:schemeClr val="dk1"/>
                          </a:solidFill>
                        </a:rPr>
                        <a:t> 0.0246</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722" name="Google Shape;722;p98"/>
          <p:cNvGraphicFramePr/>
          <p:nvPr/>
        </p:nvGraphicFramePr>
        <p:xfrm>
          <a:off x="3654850" y="3214093"/>
          <a:ext cx="4176000" cy="1540910"/>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5303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0.1484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0.46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1"/>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0.1348</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 0.47</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723" name="Google Shape;723;p98"/>
          <p:cNvSpPr txBox="1"/>
          <p:nvPr/>
        </p:nvSpPr>
        <p:spPr>
          <a:xfrm>
            <a:off x="2179825" y="2166400"/>
            <a:ext cx="1114800" cy="5496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Alpha table</a:t>
            </a:r>
            <a:endParaRPr sz="1400">
              <a:solidFill>
                <a:srgbClr val="000000"/>
              </a:solidFill>
              <a:latin typeface="Arial"/>
              <a:ea typeface="Arial"/>
              <a:cs typeface="Arial"/>
              <a:sym typeface="Arial"/>
            </a:endParaRPr>
          </a:p>
        </p:txBody>
      </p:sp>
      <p:sp>
        <p:nvSpPr>
          <p:cNvPr id="724" name="Google Shape;724;p98"/>
          <p:cNvSpPr txBox="1"/>
          <p:nvPr/>
        </p:nvSpPr>
        <p:spPr>
          <a:xfrm>
            <a:off x="2179825" y="3677900"/>
            <a:ext cx="1105500" cy="412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Beta Table</a:t>
            </a:r>
            <a:endParaRPr sz="1400">
              <a:solidFill>
                <a:srgbClr val="000000"/>
              </a:solidFill>
              <a:latin typeface="Arial"/>
              <a:ea typeface="Arial"/>
              <a:cs typeface="Arial"/>
              <a:sym typeface="Arial"/>
            </a:endParaRPr>
          </a:p>
        </p:txBody>
      </p:sp>
      <p:sp>
        <p:nvSpPr>
          <p:cNvPr id="725" name="Google Shape;725;p98"/>
          <p:cNvSpPr txBox="1"/>
          <p:nvPr/>
        </p:nvSpPr>
        <p:spPr>
          <a:xfrm>
            <a:off x="8559425" y="1922567"/>
            <a:ext cx="2267400" cy="2053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gamma at this cell = </a:t>
            </a:r>
            <a:endParaRPr sz="1400">
              <a:solidFill>
                <a:srgbClr val="000000"/>
              </a:solidFill>
              <a:latin typeface="Arial"/>
              <a:ea typeface="Arial"/>
              <a:cs typeface="Arial"/>
              <a:sym typeface="Arial"/>
            </a:endParaRPr>
          </a:p>
          <a:p>
            <a:pPr>
              <a:buClr>
                <a:srgbClr val="000000"/>
              </a:buClr>
              <a:buSzPts val="1400"/>
            </a:pPr>
            <a:r>
              <a:rPr lang="en" sz="1400">
                <a:solidFill>
                  <a:srgbClr val="000000"/>
                </a:solidFill>
                <a:latin typeface="Arial"/>
                <a:ea typeface="Arial"/>
                <a:cs typeface="Arial"/>
                <a:sym typeface="Arial"/>
              </a:rPr>
              <a:t>0.24 *0.1348/</a:t>
            </a:r>
            <a:r>
              <a:rPr lang="en" sz="1400">
                <a:solidFill>
                  <a:schemeClr val="dk1"/>
                </a:solidFill>
                <a:latin typeface="Arial"/>
                <a:ea typeface="Arial"/>
                <a:cs typeface="Arial"/>
                <a:sym typeface="Arial"/>
              </a:rPr>
              <a:t>0.03532 = </a:t>
            </a:r>
            <a:endParaRPr sz="1400">
              <a:solidFill>
                <a:schemeClr val="dk1"/>
              </a:solidFill>
              <a:latin typeface="Arial"/>
              <a:ea typeface="Arial"/>
              <a:cs typeface="Arial"/>
              <a:sym typeface="Arial"/>
            </a:endParaRPr>
          </a:p>
          <a:p>
            <a:pPr>
              <a:buClr>
                <a:srgbClr val="000000"/>
              </a:buClr>
              <a:buSzPts val="1400"/>
            </a:pPr>
            <a:r>
              <a:rPr lang="en" sz="1400">
                <a:solidFill>
                  <a:schemeClr val="dk1"/>
                </a:solidFill>
                <a:latin typeface="Arial"/>
                <a:ea typeface="Arial"/>
                <a:cs typeface="Arial"/>
                <a:sym typeface="Arial"/>
              </a:rPr>
              <a:t>0.91596</a:t>
            </a:r>
            <a:endParaRPr sz="1400">
              <a:solidFill>
                <a:schemeClr val="dk1"/>
              </a:solidFill>
              <a:latin typeface="Arial"/>
              <a:ea typeface="Arial"/>
              <a:cs typeface="Arial"/>
              <a:sym typeface="Arial"/>
            </a:endParaRPr>
          </a:p>
        </p:txBody>
      </p:sp>
      <p:cxnSp>
        <p:nvCxnSpPr>
          <p:cNvPr id="726" name="Google Shape;726;p98"/>
          <p:cNvCxnSpPr/>
          <p:nvPr/>
        </p:nvCxnSpPr>
        <p:spPr>
          <a:xfrm rot="10800000" flipH="1">
            <a:off x="5648150" y="2486367"/>
            <a:ext cx="2752200" cy="231900"/>
          </a:xfrm>
          <a:prstGeom prst="straightConnector1">
            <a:avLst/>
          </a:prstGeom>
          <a:noFill/>
          <a:ln w="9525" cap="flat" cmpd="sng">
            <a:solidFill>
              <a:schemeClr val="dk2"/>
            </a:solidFill>
            <a:prstDash val="solid"/>
            <a:round/>
            <a:headEnd type="none" w="sm" len="sm"/>
            <a:tailEnd type="triangle" w="med" len="med"/>
          </a:ln>
        </p:spPr>
      </p:cxnSp>
      <p:cxnSp>
        <p:nvCxnSpPr>
          <p:cNvPr id="727" name="Google Shape;727;p98"/>
          <p:cNvCxnSpPr/>
          <p:nvPr/>
        </p:nvCxnSpPr>
        <p:spPr>
          <a:xfrm rot="10800000" flipH="1">
            <a:off x="5648150" y="2586033"/>
            <a:ext cx="2668200" cy="1952700"/>
          </a:xfrm>
          <a:prstGeom prst="straightConnector1">
            <a:avLst/>
          </a:prstGeom>
          <a:noFill/>
          <a:ln w="9525" cap="flat" cmpd="sng">
            <a:solidFill>
              <a:schemeClr val="dk2"/>
            </a:solidFill>
            <a:prstDash val="solid"/>
            <a:round/>
            <a:headEnd type="none" w="sm" len="sm"/>
            <a:tailEnd type="triangle" w="med" len="med"/>
          </a:ln>
        </p:spPr>
      </p:cxnSp>
      <p:sp>
        <p:nvSpPr>
          <p:cNvPr id="728" name="Google Shape;728;p98"/>
          <p:cNvSpPr/>
          <p:nvPr/>
        </p:nvSpPr>
        <p:spPr>
          <a:xfrm>
            <a:off x="5742850" y="3372800"/>
            <a:ext cx="3004464" cy="2973986"/>
          </a:xfrm>
          <a:custGeom>
            <a:avLst/>
            <a:gdLst/>
            <a:ahLst/>
            <a:cxnLst/>
            <a:rect l="l" t="t" r="r" b="b"/>
            <a:pathLst>
              <a:path w="72327" h="68954" extrusionOk="0">
                <a:moveTo>
                  <a:pt x="0" y="68954"/>
                </a:moveTo>
                <a:cubicBezTo>
                  <a:pt x="9182" y="62771"/>
                  <a:pt x="43035" y="43346"/>
                  <a:pt x="55089" y="31854"/>
                </a:cubicBezTo>
                <a:cubicBezTo>
                  <a:pt x="67144" y="20362"/>
                  <a:pt x="69454" y="5309"/>
                  <a:pt x="72327" y="0"/>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9"/>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r>
              <a:rPr lang="en"/>
              <a:t>Gamma Table </a:t>
            </a:r>
            <a:endParaRPr/>
          </a:p>
        </p:txBody>
      </p:sp>
      <p:graphicFrame>
        <p:nvGraphicFramePr>
          <p:cNvPr id="734" name="Google Shape;734;p99"/>
          <p:cNvGraphicFramePr/>
          <p:nvPr/>
        </p:nvGraphicFramePr>
        <p:xfrm>
          <a:off x="2401575" y="4861593"/>
          <a:ext cx="7239000" cy="2081470"/>
        </p:xfrm>
        <a:graphic>
          <a:graphicData uri="http://schemas.openxmlformats.org/drawingml/2006/table">
            <a:tbl>
              <a:tblPr>
                <a:noFill/>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23225">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=1 (V</a:t>
                      </a:r>
                      <a:r>
                        <a:rPr lang="en" sz="1900" u="none" strike="noStrike" cap="none" baseline="-25000"/>
                        <a:t>1</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t =2 (V</a:t>
                      </a:r>
                      <a:r>
                        <a:rPr lang="en" sz="1900" u="none" strike="noStrike" cap="none" baseline="-25000"/>
                        <a:t>3</a:t>
                      </a:r>
                      <a:r>
                        <a:rPr lang="en" sz="1900" u="none" strike="noStrike" cap="none"/>
                        <a:t> is observed)</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t =3(V</a:t>
                      </a:r>
                      <a:r>
                        <a:rPr lang="en" sz="1900" u="none" strike="noStrike" cap="none" baseline="-25000">
                          <a:solidFill>
                            <a:schemeClr val="dk1"/>
                          </a:solidFill>
                        </a:rPr>
                        <a:t>2</a:t>
                      </a:r>
                      <a:r>
                        <a:rPr lang="en" sz="1900" u="none" strike="noStrike" cap="none">
                          <a:solidFill>
                            <a:schemeClr val="dk1"/>
                          </a:solidFill>
                        </a:rPr>
                        <a:t> is observed)</a:t>
                      </a:r>
                      <a:endParaRPr sz="1900" u="none" strike="noStrike" cap="none"/>
                    </a:p>
                  </a:txBody>
                  <a:tcPr marL="91425" marR="91425" marT="121900" marB="121900"/>
                </a:tc>
                <a:extLst>
                  <a:ext uri="{0D108BD9-81ED-4DB2-BD59-A6C34878D82A}">
                    <a16:rowId xmlns:a16="http://schemas.microsoft.com/office/drawing/2014/main" val="10000"/>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1</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0.08403</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0.52095</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0.30351</a:t>
                      </a:r>
                      <a:endParaRPr sz="1900" u="none" strike="noStrike" cap="none"/>
                    </a:p>
                  </a:txBody>
                  <a:tcPr marL="91425" marR="91425" marT="121900" marB="121900"/>
                </a:tc>
                <a:extLst>
                  <a:ext uri="{0D108BD9-81ED-4DB2-BD59-A6C34878D82A}">
                    <a16:rowId xmlns:a16="http://schemas.microsoft.com/office/drawing/2014/main" val="10001"/>
                  </a:ext>
                </a:extLst>
              </a:tr>
              <a:tr h="629275">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t>S</a:t>
                      </a:r>
                      <a:r>
                        <a:rPr lang="en" sz="1900" u="none" strike="noStrike" cap="none" baseline="-25000"/>
                        <a:t>2</a:t>
                      </a:r>
                      <a:endParaRPr sz="1900" u="none" strike="noStrike" cap="none" baseline="-25000"/>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0.91596</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 sz="1900" u="none" strike="noStrike" cap="none">
                          <a:solidFill>
                            <a:schemeClr val="dk1"/>
                          </a:solidFill>
                        </a:rPr>
                        <a:t>0.47904</a:t>
                      </a:r>
                      <a:endParaRPr sz="19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900" u="none" strike="noStrike" cap="none">
                          <a:solidFill>
                            <a:schemeClr val="dk1"/>
                          </a:solidFill>
                        </a:rPr>
                        <a:t> 0.69648</a:t>
                      </a:r>
                      <a:endParaRPr sz="19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735" name="Google Shape;735;p99"/>
          <p:cNvGraphicFramePr/>
          <p:nvPr/>
        </p:nvGraphicFramePr>
        <p:xfrm>
          <a:off x="3654850" y="1390428"/>
          <a:ext cx="4176000" cy="1790225"/>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67507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40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0.02</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0.01072</a:t>
                      </a:r>
                      <a:endParaRPr sz="1200" u="none" strike="noStrike" cap="none"/>
                    </a:p>
                  </a:txBody>
                  <a:tcPr marL="91425" marR="91425" marT="121900" marB="121900"/>
                </a:tc>
                <a:extLst>
                  <a:ext uri="{0D108BD9-81ED-4DB2-BD59-A6C34878D82A}">
                    <a16:rowId xmlns:a16="http://schemas.microsoft.com/office/drawing/2014/main" val="10001"/>
                  </a:ext>
                </a:extLst>
              </a:tr>
              <a:tr h="6750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0.24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 0.036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chemeClr val="dk1"/>
                        </a:buClr>
                        <a:buSzPts val="1500"/>
                        <a:buFont typeface="Arial"/>
                        <a:buNone/>
                      </a:pPr>
                      <a:r>
                        <a:rPr lang="en" sz="1200" u="none" strike="noStrike" cap="none">
                          <a:solidFill>
                            <a:schemeClr val="dk1"/>
                          </a:solidFill>
                        </a:rPr>
                        <a:t> 0.0246</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graphicFrame>
        <p:nvGraphicFramePr>
          <p:cNvPr id="736" name="Google Shape;736;p99"/>
          <p:cNvGraphicFramePr/>
          <p:nvPr/>
        </p:nvGraphicFramePr>
        <p:xfrm>
          <a:off x="3654850" y="3214093"/>
          <a:ext cx="4176000" cy="1540910"/>
        </p:xfrm>
        <a:graphic>
          <a:graphicData uri="http://schemas.openxmlformats.org/drawingml/2006/table">
            <a:tbl>
              <a:tblPr>
                <a:noFill/>
              </a:tblPr>
              <a:tblGrid>
                <a:gridCol w="1044000">
                  <a:extLst>
                    <a:ext uri="{9D8B030D-6E8A-4147-A177-3AD203B41FA5}">
                      <a16:colId xmlns:a16="http://schemas.microsoft.com/office/drawing/2014/main" val="20000"/>
                    </a:ext>
                  </a:extLst>
                </a:gridCol>
                <a:gridCol w="1044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1044000">
                  <a:extLst>
                    <a:ext uri="{9D8B030D-6E8A-4147-A177-3AD203B41FA5}">
                      <a16:colId xmlns:a16="http://schemas.microsoft.com/office/drawing/2014/main" val="20003"/>
                    </a:ext>
                  </a:extLst>
                </a:gridCol>
              </a:tblGrid>
              <a:tr h="5303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=1 (V</a:t>
                      </a:r>
                      <a:r>
                        <a:rPr lang="en" sz="1200" u="none" strike="noStrike" cap="none" baseline="-25000"/>
                        <a:t>1</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t =2 (V</a:t>
                      </a:r>
                      <a:r>
                        <a:rPr lang="en" sz="1200" u="none" strike="noStrike" cap="none" baseline="-25000"/>
                        <a:t>3</a:t>
                      </a:r>
                      <a:r>
                        <a:rPr lang="en" sz="1200" u="none" strike="noStrike" cap="none"/>
                        <a:t> is observed)</a:t>
                      </a:r>
                      <a:endParaRPr sz="1200" u="none" strike="noStrike" cap="none"/>
                    </a:p>
                  </a:txBody>
                  <a:tcPr marL="91425" marR="91425" marT="121900" marB="121900"/>
                </a:tc>
                <a:tc>
                  <a:txBody>
                    <a:bodyPr/>
                    <a:lstStyle/>
                    <a:p>
                      <a:pPr marL="0" marR="0" lvl="0" indent="0" algn="l" rtl="0">
                        <a:lnSpc>
                          <a:spcPct val="100000"/>
                        </a:lnSpc>
                        <a:spcBef>
                          <a:spcPts val="0"/>
                        </a:spcBef>
                        <a:spcAft>
                          <a:spcPts val="0"/>
                        </a:spcAft>
                        <a:buClr>
                          <a:schemeClr val="dk1"/>
                        </a:buClr>
                        <a:buSzPts val="1500"/>
                        <a:buFont typeface="Arial"/>
                        <a:buNone/>
                      </a:pPr>
                      <a:r>
                        <a:rPr lang="en" sz="1200" u="none" strike="noStrike" cap="none">
                          <a:solidFill>
                            <a:schemeClr val="dk1"/>
                          </a:solidFill>
                        </a:rPr>
                        <a:t>t =3(V</a:t>
                      </a:r>
                      <a:r>
                        <a:rPr lang="en" sz="1200" u="none" strike="noStrike" cap="none" baseline="-25000">
                          <a:solidFill>
                            <a:schemeClr val="dk1"/>
                          </a:solidFill>
                        </a:rPr>
                        <a:t>2</a:t>
                      </a:r>
                      <a:r>
                        <a:rPr lang="en" sz="1200" u="none" strike="noStrike" cap="none">
                          <a:solidFill>
                            <a:schemeClr val="dk1"/>
                          </a:solidFill>
                        </a:rPr>
                        <a:t> is observed)</a:t>
                      </a:r>
                      <a:endParaRPr sz="1200" u="none" strike="noStrike" cap="none"/>
                    </a:p>
                  </a:txBody>
                  <a:tcPr marL="91425" marR="91425" marT="121900" marB="121900"/>
                </a:tc>
                <a:extLst>
                  <a:ext uri="{0D108BD9-81ED-4DB2-BD59-A6C34878D82A}">
                    <a16:rowId xmlns:a16="http://schemas.microsoft.com/office/drawing/2014/main" val="10000"/>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1</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0.1484</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0.46</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1"/>
                  </a:ext>
                </a:extLst>
              </a:tr>
              <a:tr h="465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a:t>
                      </a:r>
                      <a:r>
                        <a:rPr lang="en" sz="1200" u="none" strike="noStrike" cap="none" baseline="-25000"/>
                        <a:t>2</a:t>
                      </a:r>
                      <a:endParaRPr sz="1200" u="none" strike="noStrike" cap="none" baseline="-25000"/>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0.1348</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chemeClr val="dk1"/>
                          </a:solidFill>
                        </a:rPr>
                        <a:t> 0.47</a:t>
                      </a:r>
                      <a:endParaRPr sz="1200" u="none" strike="noStrike" cap="none"/>
                    </a:p>
                  </a:txBody>
                  <a:tcPr marL="91425" marR="91425" marT="121900" marB="121900"/>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1</a:t>
                      </a:r>
                      <a:endParaRPr sz="1200" u="none" strike="noStrike" cap="none"/>
                    </a:p>
                  </a:txBody>
                  <a:tcPr marL="91425" marR="91425" marT="121900" marB="121900"/>
                </a:tc>
                <a:extLst>
                  <a:ext uri="{0D108BD9-81ED-4DB2-BD59-A6C34878D82A}">
                    <a16:rowId xmlns:a16="http://schemas.microsoft.com/office/drawing/2014/main" val="10002"/>
                  </a:ext>
                </a:extLst>
              </a:tr>
            </a:tbl>
          </a:graphicData>
        </a:graphic>
      </p:graphicFrame>
      <p:sp>
        <p:nvSpPr>
          <p:cNvPr id="737" name="Google Shape;737;p99"/>
          <p:cNvSpPr txBox="1"/>
          <p:nvPr/>
        </p:nvSpPr>
        <p:spPr>
          <a:xfrm>
            <a:off x="2179825" y="2166400"/>
            <a:ext cx="1114800" cy="5496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Alpha table</a:t>
            </a:r>
            <a:endParaRPr sz="1400">
              <a:solidFill>
                <a:srgbClr val="000000"/>
              </a:solidFill>
              <a:latin typeface="Arial"/>
              <a:ea typeface="Arial"/>
              <a:cs typeface="Arial"/>
              <a:sym typeface="Arial"/>
            </a:endParaRPr>
          </a:p>
        </p:txBody>
      </p:sp>
      <p:sp>
        <p:nvSpPr>
          <p:cNvPr id="738" name="Google Shape;738;p99"/>
          <p:cNvSpPr txBox="1"/>
          <p:nvPr/>
        </p:nvSpPr>
        <p:spPr>
          <a:xfrm>
            <a:off x="2179825" y="3677900"/>
            <a:ext cx="1105500" cy="412500"/>
          </a:xfrm>
          <a:prstGeom prst="rect">
            <a:avLst/>
          </a:prstGeom>
          <a:noFill/>
          <a:ln>
            <a:noFill/>
          </a:ln>
        </p:spPr>
        <p:txBody>
          <a:bodyPr spcFirstLastPara="1" wrap="square" lIns="91425" tIns="91425" rIns="91425" bIns="91425" anchor="t" anchorCtr="0">
            <a:noAutofit/>
          </a:bodyPr>
          <a:lstStyle/>
          <a:p>
            <a:pPr>
              <a:buClr>
                <a:srgbClr val="000000"/>
              </a:buClr>
              <a:buSzPts val="1400"/>
            </a:pPr>
            <a:r>
              <a:rPr lang="en" sz="1400">
                <a:solidFill>
                  <a:srgbClr val="000000"/>
                </a:solidFill>
                <a:latin typeface="Arial"/>
                <a:ea typeface="Arial"/>
                <a:cs typeface="Arial"/>
                <a:sym typeface="Arial"/>
              </a:rPr>
              <a:t>Beta Table</a:t>
            </a:r>
            <a:endParaRPr sz="1400">
              <a:solidFill>
                <a:srgbClr val="000000"/>
              </a:solidFill>
              <a:latin typeface="Arial"/>
              <a:ea typeface="Arial"/>
              <a:cs typeface="Arial"/>
              <a:sym typeface="Arial"/>
            </a:endParaRPr>
          </a:p>
        </p:txBody>
      </p:sp>
      <p:sp>
        <p:nvSpPr>
          <p:cNvPr id="739" name="Google Shape;739;p99"/>
          <p:cNvSpPr txBox="1"/>
          <p:nvPr/>
        </p:nvSpPr>
        <p:spPr>
          <a:xfrm>
            <a:off x="8191075" y="1910100"/>
            <a:ext cx="2267400" cy="2053500"/>
          </a:xfrm>
          <a:prstGeom prst="rect">
            <a:avLst/>
          </a:prstGeom>
          <a:noFill/>
          <a:ln>
            <a:noFill/>
          </a:ln>
        </p:spPr>
        <p:txBody>
          <a:bodyPr spcFirstLastPara="1" wrap="square" lIns="91425" tIns="91425" rIns="91425" bIns="91425" anchor="t" anchorCtr="0">
            <a:noAutofit/>
          </a:bodyPr>
          <a:lstStyle/>
          <a:p>
            <a:pPr>
              <a:buClr>
                <a:srgbClr val="000000"/>
              </a:buClr>
              <a:buSzPts val="1400"/>
            </a:pPr>
            <a:endParaRPr sz="1400">
              <a:solidFill>
                <a:schemeClr val="dk1"/>
              </a:solidFill>
              <a:latin typeface="Arial"/>
              <a:ea typeface="Arial"/>
              <a:cs typeface="Arial"/>
              <a:sym typeface="Arial"/>
            </a:endParaRPr>
          </a:p>
          <a:p>
            <a:pPr>
              <a:buClr>
                <a:srgbClr val="000000"/>
              </a:buClr>
              <a:buSzPts val="1400"/>
            </a:pPr>
            <a:r>
              <a:rPr lang="en" sz="1400">
                <a:solidFill>
                  <a:schemeClr val="dk1"/>
                </a:solidFill>
                <a:latin typeface="Arial"/>
                <a:ea typeface="Arial"/>
                <a:cs typeface="Arial"/>
                <a:sym typeface="Arial"/>
              </a:rPr>
              <a:t>Sum of gamma values in one column should be 1. (By definition)</a:t>
            </a:r>
            <a:endParaRPr sz="1400">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Decoding-Viterbi algorithm</a:t>
            </a:r>
          </a:p>
        </p:txBody>
      </p:sp>
      <p:sp>
        <p:nvSpPr>
          <p:cNvPr id="3" name="Text Box 2"/>
          <p:cNvSpPr txBox="1"/>
          <p:nvPr/>
        </p:nvSpPr>
        <p:spPr>
          <a:xfrm>
            <a:off x="409575" y="1402715"/>
            <a:ext cx="9873908" cy="2523768"/>
          </a:xfrm>
          <a:prstGeom prst="rect">
            <a:avLst/>
          </a:prstGeom>
          <a:solidFill>
            <a:schemeClr val="bg1"/>
          </a:solidFill>
        </p:spPr>
        <p:txBody>
          <a:bodyPr wrap="square" rtlCol="0">
            <a:spAutoFit/>
          </a:bodyPr>
          <a:lstStyle/>
          <a:p>
            <a:pPr marL="285750" indent="-285750" algn="l">
              <a:buFont typeface="Arial" panose="020B0604020202020204" pitchFamily="34" charset="0"/>
              <a:buChar char="•"/>
            </a:pPr>
            <a:r>
              <a:rPr lang="en-US" sz="2000" dirty="0"/>
              <a:t>The decoding problem is finding the </a:t>
            </a:r>
            <a:r>
              <a:rPr lang="en-US" sz="2000" b="1" u="sng" dirty="0"/>
              <a:t>optimal internal states sequence given a sequence of observations.</a:t>
            </a:r>
          </a:p>
          <a:p>
            <a:pPr marL="285750" indent="-285750" algn="l">
              <a:buFont typeface="Arial" panose="020B0604020202020204" pitchFamily="34" charset="0"/>
              <a:buChar char="•"/>
            </a:pPr>
            <a:r>
              <a:rPr lang="en-US" sz="2000" dirty="0"/>
              <a:t>Again, we want to express our components recursively. </a:t>
            </a:r>
          </a:p>
          <a:p>
            <a:pPr marL="285750" indent="-285750" algn="l">
              <a:buFont typeface="Arial" panose="020B0604020202020204" pitchFamily="34" charset="0"/>
              <a:buChar char="•"/>
            </a:pPr>
            <a:r>
              <a:rPr lang="en-US" sz="2000" dirty="0"/>
              <a:t>Given the state is j at time t, </a:t>
            </a:r>
            <a:r>
              <a:rPr lang="en-US" sz="2000" dirty="0" err="1"/>
              <a:t>v</a:t>
            </a:r>
            <a:r>
              <a:rPr lang="en-US" sz="2000" baseline="-25000" dirty="0" err="1"/>
              <a:t>t</a:t>
            </a:r>
            <a:r>
              <a:rPr lang="en-US" sz="2000" dirty="0"/>
              <a:t>(j) is </a:t>
            </a:r>
            <a:r>
              <a:rPr lang="en-US" sz="2000" dirty="0">
                <a:solidFill>
                  <a:schemeClr val="accent1"/>
                </a:solidFill>
              </a:rPr>
              <a:t>the joint probability of the observation sequence with the best state sequence.</a:t>
            </a:r>
          </a:p>
          <a:p>
            <a:pPr marL="285750" indent="-285750" algn="l">
              <a:buFont typeface="Arial" panose="020B0604020202020204" pitchFamily="34" charset="0"/>
              <a:buChar char="•"/>
            </a:pPr>
            <a:r>
              <a:rPr lang="en-US" sz="2000" dirty="0"/>
              <a:t>If we examine closely, the resulting equation is close to the forward algorithm except the summation is replaced by the max function.</a:t>
            </a:r>
          </a:p>
          <a:p>
            <a:pPr marL="285750" indent="-285750" algn="l">
              <a:buFont typeface="Arial" panose="020B0604020202020204" pitchFamily="34" charset="0"/>
              <a:buChar char="•"/>
            </a:pPr>
            <a:endParaRPr lang="en-US" dirty="0"/>
          </a:p>
        </p:txBody>
      </p:sp>
      <p:pic>
        <p:nvPicPr>
          <p:cNvPr id="4" name="Picture 3" descr="1_45t4_Cz847vJnqeheD29Rw"/>
          <p:cNvPicPr>
            <a:picLocks noChangeAspect="1"/>
          </p:cNvPicPr>
          <p:nvPr/>
        </p:nvPicPr>
        <p:blipFill>
          <a:blip r:embed="rId3"/>
          <a:stretch>
            <a:fillRect/>
          </a:stretch>
        </p:blipFill>
        <p:spPr>
          <a:xfrm>
            <a:off x="1059180" y="3752963"/>
            <a:ext cx="6667500" cy="990600"/>
          </a:xfrm>
          <a:prstGeom prst="rect">
            <a:avLst/>
          </a:prstGeom>
        </p:spPr>
      </p:pic>
      <p:sp>
        <p:nvSpPr>
          <p:cNvPr id="7" name="Rectangle 6">
            <a:extLst>
              <a:ext uri="{FF2B5EF4-FFF2-40B4-BE49-F238E27FC236}">
                <a16:creationId xmlns:a16="http://schemas.microsoft.com/office/drawing/2014/main" id="{15B47BE8-927F-4D5B-9ACA-EDABFB6FEB1E}"/>
              </a:ext>
            </a:extLst>
          </p:cNvPr>
          <p:cNvSpPr/>
          <p:nvPr/>
        </p:nvSpPr>
        <p:spPr>
          <a:xfrm>
            <a:off x="4346917" y="2264898"/>
            <a:ext cx="5697415" cy="506437"/>
          </a:xfrm>
          <a:prstGeom prst="rect">
            <a:avLst/>
          </a:prstGeom>
          <a:solidFill>
            <a:schemeClr val="accent2">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54AF551-30EA-48F1-B622-FE475C31BF5F}"/>
              </a:ext>
            </a:extLst>
          </p:cNvPr>
          <p:cNvSpPr/>
          <p:nvPr/>
        </p:nvSpPr>
        <p:spPr>
          <a:xfrm>
            <a:off x="703385" y="2658794"/>
            <a:ext cx="2644726" cy="362066"/>
          </a:xfrm>
          <a:prstGeom prst="rect">
            <a:avLst/>
          </a:prstGeom>
          <a:solidFill>
            <a:schemeClr val="accent2">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4689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Decoding-Viterbi algorithm</a:t>
            </a:r>
          </a:p>
        </p:txBody>
      </p:sp>
      <p:pic>
        <p:nvPicPr>
          <p:cNvPr id="5" name="Picture 4">
            <a:extLst>
              <a:ext uri="{FF2B5EF4-FFF2-40B4-BE49-F238E27FC236}">
                <a16:creationId xmlns:a16="http://schemas.microsoft.com/office/drawing/2014/main" id="{BBF30E92-D26D-4055-9B99-BA06B4FBF69B}"/>
              </a:ext>
            </a:extLst>
          </p:cNvPr>
          <p:cNvPicPr>
            <a:picLocks noChangeAspect="1"/>
          </p:cNvPicPr>
          <p:nvPr/>
        </p:nvPicPr>
        <p:blipFill>
          <a:blip r:embed="rId3"/>
          <a:stretch>
            <a:fillRect/>
          </a:stretch>
        </p:blipFill>
        <p:spPr>
          <a:xfrm>
            <a:off x="299050" y="1485900"/>
            <a:ext cx="9196642" cy="5119860"/>
          </a:xfrm>
          <a:prstGeom prst="rect">
            <a:avLst/>
          </a:prstGeom>
        </p:spPr>
      </p:pic>
      <p:sp>
        <p:nvSpPr>
          <p:cNvPr id="11" name="Rectangle 10">
            <a:extLst>
              <a:ext uri="{FF2B5EF4-FFF2-40B4-BE49-F238E27FC236}">
                <a16:creationId xmlns:a16="http://schemas.microsoft.com/office/drawing/2014/main" id="{382D3776-6C20-4A52-98B1-1CA5167C0811}"/>
              </a:ext>
            </a:extLst>
          </p:cNvPr>
          <p:cNvSpPr/>
          <p:nvPr/>
        </p:nvSpPr>
        <p:spPr>
          <a:xfrm>
            <a:off x="2743200" y="2250831"/>
            <a:ext cx="4417255" cy="66113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237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Decoding-Viterbi algorithm</a:t>
            </a:r>
          </a:p>
        </p:txBody>
      </p:sp>
      <p:sp>
        <p:nvSpPr>
          <p:cNvPr id="3" name="Text Box 2"/>
          <p:cNvSpPr txBox="1"/>
          <p:nvPr/>
        </p:nvSpPr>
        <p:spPr>
          <a:xfrm>
            <a:off x="-8255" y="2233930"/>
            <a:ext cx="7982585" cy="1198880"/>
          </a:xfrm>
          <a:prstGeom prst="rect">
            <a:avLst/>
          </a:prstGeom>
          <a:noFill/>
        </p:spPr>
        <p:txBody>
          <a:bodyPr wrap="square" rtlCol="0">
            <a:spAutoFit/>
          </a:bodyPr>
          <a:lstStyle/>
          <a:p>
            <a:pPr marL="285750" indent="-285750" algn="l">
              <a:buFont typeface="Arial" panose="020B0604020202020204" pitchFamily="34" charset="0"/>
              <a:buChar char="•"/>
            </a:pPr>
            <a:r>
              <a:rPr lang="en-US" dirty="0"/>
              <a:t>So not only it can be done</a:t>
            </a:r>
            <a:r>
              <a:rPr lang="en-US" b="1" u="sng" dirty="0"/>
              <a:t>, the solution is similar to the forward algorithm except the summation is replaced by the maximum function.</a:t>
            </a:r>
          </a:p>
          <a:p>
            <a:pPr marL="285750" indent="-285750" algn="l">
              <a:buFont typeface="Arial" panose="020B0604020202020204" pitchFamily="34" charset="0"/>
              <a:buChar char="•"/>
            </a:pPr>
            <a:r>
              <a:rPr lang="en-US" dirty="0"/>
              <a:t>Here, instead of summing over all possible state sequences in the forward algorithm, the Viterbi algorithm finds the most likely path.</a:t>
            </a:r>
          </a:p>
        </p:txBody>
      </p:sp>
      <p:pic>
        <p:nvPicPr>
          <p:cNvPr id="4" name="Picture 3" descr="1_45t4_Cz847vJnqeheD29Rw"/>
          <p:cNvPicPr>
            <a:picLocks noChangeAspect="1"/>
          </p:cNvPicPr>
          <p:nvPr/>
        </p:nvPicPr>
        <p:blipFill>
          <a:blip r:embed="rId3"/>
          <a:stretch>
            <a:fillRect/>
          </a:stretch>
        </p:blipFill>
        <p:spPr>
          <a:xfrm>
            <a:off x="207645" y="1243330"/>
            <a:ext cx="6667500" cy="990600"/>
          </a:xfrm>
          <a:prstGeom prst="rect">
            <a:avLst/>
          </a:prstGeom>
        </p:spPr>
      </p:pic>
      <p:pic>
        <p:nvPicPr>
          <p:cNvPr id="5" name="Picture 4" descr="1_QxpJV7dzjvjeEvrpf7FXBQ"/>
          <p:cNvPicPr>
            <a:picLocks noChangeAspect="1"/>
          </p:cNvPicPr>
          <p:nvPr/>
        </p:nvPicPr>
        <p:blipFill>
          <a:blip r:embed="rId4"/>
          <a:srcRect l="12733" r="13248" b="42313"/>
          <a:stretch>
            <a:fillRect/>
          </a:stretch>
        </p:blipFill>
        <p:spPr>
          <a:xfrm>
            <a:off x="1826895" y="3432810"/>
            <a:ext cx="4935220" cy="2011045"/>
          </a:xfrm>
          <a:prstGeom prst="rect">
            <a:avLst/>
          </a:prstGeom>
        </p:spPr>
      </p:pic>
      <p:pic>
        <p:nvPicPr>
          <p:cNvPr id="7" name="Picture 6" descr="1_QxpJV7dzjvjeEvrpf7FXBQ"/>
          <p:cNvPicPr>
            <a:picLocks noChangeAspect="1"/>
          </p:cNvPicPr>
          <p:nvPr/>
        </p:nvPicPr>
        <p:blipFill>
          <a:blip r:embed="rId4"/>
          <a:srcRect l="11904" t="61403" r="35934" b="273"/>
          <a:stretch>
            <a:fillRect/>
          </a:stretch>
        </p:blipFill>
        <p:spPr>
          <a:xfrm>
            <a:off x="1941830" y="5527675"/>
            <a:ext cx="3477895" cy="133604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3" name="Text Box 2"/>
          <p:cNvSpPr txBox="1"/>
          <p:nvPr/>
        </p:nvSpPr>
        <p:spPr>
          <a:xfrm>
            <a:off x="440690" y="1393825"/>
            <a:ext cx="7851140" cy="1015663"/>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t>Finding the internal states that maximize the likelihood of observations is similar to the likelihood method. </a:t>
            </a:r>
          </a:p>
          <a:p>
            <a:pPr marL="285750" indent="-285750" algn="l">
              <a:buFont typeface="Arial" panose="020B0604020202020204" pitchFamily="34" charset="0"/>
              <a:buChar char="•"/>
            </a:pPr>
            <a:r>
              <a:rPr lang="en-US" sz="2000" dirty="0"/>
              <a:t>We just replace the summation with the maximum function.</a:t>
            </a:r>
          </a:p>
        </p:txBody>
      </p:sp>
      <p:pic>
        <p:nvPicPr>
          <p:cNvPr id="4" name="Picture 3" descr="1_BytWrOREcrZcfg2AtNTxig"/>
          <p:cNvPicPr>
            <a:picLocks noChangeAspect="1"/>
          </p:cNvPicPr>
          <p:nvPr/>
        </p:nvPicPr>
        <p:blipFill>
          <a:blip r:embed="rId3"/>
          <a:stretch>
            <a:fillRect/>
          </a:stretch>
        </p:blipFill>
        <p:spPr>
          <a:xfrm>
            <a:off x="1032510" y="2404110"/>
            <a:ext cx="6667500" cy="3600450"/>
          </a:xfrm>
          <a:prstGeom prst="rect">
            <a:avLst/>
          </a:prstGeom>
        </p:spPr>
      </p:pic>
      <p:sp>
        <p:nvSpPr>
          <p:cNvPr id="5" name="Rectangle 4">
            <a:extLst>
              <a:ext uri="{FF2B5EF4-FFF2-40B4-BE49-F238E27FC236}">
                <a16:creationId xmlns:a16="http://schemas.microsoft.com/office/drawing/2014/main" id="{8F71C842-9F78-4A49-B942-329A334ADC01}"/>
              </a:ext>
            </a:extLst>
          </p:cNvPr>
          <p:cNvSpPr/>
          <p:nvPr/>
        </p:nvSpPr>
        <p:spPr>
          <a:xfrm>
            <a:off x="731520" y="2082018"/>
            <a:ext cx="7005711" cy="32747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3" name="Text Box 2"/>
          <p:cNvSpPr txBox="1"/>
          <p:nvPr/>
        </p:nvSpPr>
        <p:spPr>
          <a:xfrm>
            <a:off x="311150" y="1393825"/>
            <a:ext cx="7980045" cy="922020"/>
          </a:xfrm>
          <a:prstGeom prst="rect">
            <a:avLst/>
          </a:prstGeom>
          <a:noFill/>
        </p:spPr>
        <p:txBody>
          <a:bodyPr wrap="square" rtlCol="0">
            <a:spAutoFit/>
          </a:bodyPr>
          <a:lstStyle/>
          <a:p>
            <a:pPr algn="l"/>
            <a:r>
              <a:rPr lang="en-US"/>
              <a:t>In this algorithm, we also record the maximum path leading to each node at time t (the red arrow above). e.g. we are transited from a happy state H at t=1 to the happy state H at t=2 above since it is the most optimal (likely) path.</a:t>
            </a:r>
          </a:p>
        </p:txBody>
      </p:sp>
      <p:pic>
        <p:nvPicPr>
          <p:cNvPr id="4" name="Picture 3" descr="1_MElJ4CMoRtLQ3HVScniiew"/>
          <p:cNvPicPr>
            <a:picLocks noChangeAspect="1"/>
          </p:cNvPicPr>
          <p:nvPr/>
        </p:nvPicPr>
        <p:blipFill>
          <a:blip r:embed="rId3"/>
          <a:stretch>
            <a:fillRect/>
          </a:stretch>
        </p:blipFill>
        <p:spPr>
          <a:xfrm>
            <a:off x="-8255" y="2533650"/>
            <a:ext cx="6667500" cy="2828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Hidden Markov Model - Formalism</a:t>
            </a:r>
          </a:p>
        </p:txBody>
      </p:sp>
      <p:sp>
        <p:nvSpPr>
          <p:cNvPr id="4" name="Rectangle 3">
            <a:extLst>
              <a:ext uri="{FF2B5EF4-FFF2-40B4-BE49-F238E27FC236}">
                <a16:creationId xmlns:a16="http://schemas.microsoft.com/office/drawing/2014/main" id="{EAE53FB6-4EE4-4134-8DEF-7CE97679CDAC}"/>
              </a:ext>
            </a:extLst>
          </p:cNvPr>
          <p:cNvSpPr/>
          <p:nvPr/>
        </p:nvSpPr>
        <p:spPr>
          <a:xfrm>
            <a:off x="7890325" y="1904660"/>
            <a:ext cx="3975652" cy="2031325"/>
          </a:xfrm>
          <a:prstGeom prst="rect">
            <a:avLst/>
          </a:prstGeom>
          <a:blipFill>
            <a:blip r:embed="rId3"/>
            <a:tile tx="0" ty="0" sx="100000" sy="100000" flip="none" algn="tl"/>
          </a:blipFill>
          <a:ln>
            <a:solidFill>
              <a:srgbClr val="FF0000"/>
            </a:solidFill>
          </a:ln>
        </p:spPr>
        <p:txBody>
          <a:bodyPr wrap="square">
            <a:spAutoFit/>
          </a:bodyPr>
          <a:lstStyle/>
          <a:p>
            <a:r>
              <a:rPr lang="en-US" dirty="0">
                <a:solidFill>
                  <a:srgbClr val="000000"/>
                </a:solidFill>
              </a:rPr>
              <a:t>Parameters: {</a:t>
            </a:r>
            <a:r>
              <a:rPr lang="en-US" i="1" dirty="0">
                <a:solidFill>
                  <a:srgbClr val="000000"/>
                </a:solidFill>
              </a:rPr>
              <a:t>S, K</a:t>
            </a:r>
            <a:r>
              <a:rPr lang="en-US" dirty="0">
                <a:solidFill>
                  <a:srgbClr val="000000"/>
                </a:solidFill>
              </a:rPr>
              <a:t>, P, A, B} </a:t>
            </a:r>
          </a:p>
          <a:p>
            <a:r>
              <a:rPr lang="en-US" dirty="0">
                <a:solidFill>
                  <a:srgbClr val="000000"/>
                </a:solidFill>
              </a:rPr>
              <a:t>• Initial hidden state probabilities: P = </a:t>
            </a:r>
            <a:r>
              <a:rPr lang="en-US" dirty="0">
                <a:solidFill>
                  <a:srgbClr val="000000"/>
                </a:solidFill>
                <a:latin typeface="Symbol" panose="05050102010706020507" pitchFamily="18" charset="2"/>
              </a:rPr>
              <a:t>{pi} </a:t>
            </a:r>
          </a:p>
          <a:p>
            <a:r>
              <a:rPr lang="en-US" dirty="0">
                <a:solidFill>
                  <a:srgbClr val="000000"/>
                </a:solidFill>
              </a:rPr>
              <a:t>• Transition probabilities. </a:t>
            </a:r>
            <a:r>
              <a:rPr lang="en-US" i="1" dirty="0">
                <a:solidFill>
                  <a:srgbClr val="000000"/>
                </a:solidFill>
              </a:rPr>
              <a:t>A </a:t>
            </a:r>
            <a:r>
              <a:rPr lang="en-US" dirty="0">
                <a:solidFill>
                  <a:srgbClr val="000000"/>
                </a:solidFill>
              </a:rPr>
              <a:t>= {</a:t>
            </a:r>
            <a:r>
              <a:rPr lang="en-US" dirty="0" err="1">
                <a:solidFill>
                  <a:srgbClr val="000000"/>
                </a:solidFill>
              </a:rPr>
              <a:t>a</a:t>
            </a:r>
            <a:r>
              <a:rPr lang="en-US" i="1" dirty="0" err="1">
                <a:solidFill>
                  <a:srgbClr val="000000"/>
                </a:solidFill>
              </a:rPr>
              <a:t>ij</a:t>
            </a:r>
            <a:r>
              <a:rPr lang="en-US" dirty="0">
                <a:solidFill>
                  <a:srgbClr val="000000"/>
                </a:solidFill>
              </a:rPr>
              <a:t>} are the state transition probabilities. </a:t>
            </a:r>
          </a:p>
          <a:p>
            <a:r>
              <a:rPr lang="en-US" dirty="0">
                <a:solidFill>
                  <a:srgbClr val="000000"/>
                </a:solidFill>
              </a:rPr>
              <a:t>• Emission probabilities. </a:t>
            </a:r>
            <a:r>
              <a:rPr lang="en-US" i="1" dirty="0">
                <a:solidFill>
                  <a:srgbClr val="000000"/>
                </a:solidFill>
              </a:rPr>
              <a:t>B </a:t>
            </a:r>
            <a:r>
              <a:rPr lang="en-US" dirty="0">
                <a:solidFill>
                  <a:srgbClr val="000000"/>
                </a:solidFill>
              </a:rPr>
              <a:t>= {</a:t>
            </a:r>
            <a:r>
              <a:rPr lang="en-US" dirty="0" err="1">
                <a:solidFill>
                  <a:srgbClr val="000000"/>
                </a:solidFill>
              </a:rPr>
              <a:t>b</a:t>
            </a:r>
            <a:r>
              <a:rPr lang="en-US" i="1" dirty="0" err="1">
                <a:solidFill>
                  <a:srgbClr val="000000"/>
                </a:solidFill>
              </a:rPr>
              <a:t>ik</a:t>
            </a:r>
            <a:r>
              <a:rPr lang="en-US" dirty="0">
                <a:solidFill>
                  <a:srgbClr val="000000"/>
                </a:solidFill>
              </a:rPr>
              <a:t>} are the observation state probabilities</a:t>
            </a:r>
            <a:endParaRPr lang="en-US" sz="1400" dirty="0">
              <a:solidFill>
                <a:srgbClr val="000000"/>
              </a:solidFill>
              <a:latin typeface="Times New Roman" panose="02020603050405020304" pitchFamily="18" charset="0"/>
            </a:endParaRPr>
          </a:p>
        </p:txBody>
      </p:sp>
      <p:pic>
        <p:nvPicPr>
          <p:cNvPr id="5" name="Picture 4">
            <a:extLst>
              <a:ext uri="{FF2B5EF4-FFF2-40B4-BE49-F238E27FC236}">
                <a16:creationId xmlns:a16="http://schemas.microsoft.com/office/drawing/2014/main" id="{900387AE-35B1-4A1F-B9AA-B5280B3C55A0}"/>
              </a:ext>
            </a:extLst>
          </p:cNvPr>
          <p:cNvPicPr>
            <a:picLocks noChangeAspect="1"/>
          </p:cNvPicPr>
          <p:nvPr/>
        </p:nvPicPr>
        <p:blipFill>
          <a:blip r:embed="rId4"/>
          <a:stretch>
            <a:fillRect/>
          </a:stretch>
        </p:blipFill>
        <p:spPr>
          <a:xfrm>
            <a:off x="0" y="1456572"/>
            <a:ext cx="7709095" cy="4578468"/>
          </a:xfrm>
          <a:prstGeom prst="rect">
            <a:avLst/>
          </a:prstGeom>
        </p:spPr>
      </p:pic>
    </p:spTree>
    <p:extLst>
      <p:ext uri="{BB962C8B-B14F-4D97-AF65-F5344CB8AC3E}">
        <p14:creationId xmlns:p14="http://schemas.microsoft.com/office/powerpoint/2010/main" val="69325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7946" y="3249144"/>
            <a:ext cx="7497214" cy="461665"/>
          </a:xfrm>
          <a:prstGeom prst="rect">
            <a:avLst/>
          </a:prstGeom>
        </p:spPr>
        <p:txBody>
          <a:bodyPr wrap="square">
            <a:spAutoFit/>
          </a:bodyPr>
          <a:lstStyle/>
          <a:p>
            <a:r>
              <a:rPr lang="en-US" sz="2400" b="1" dirty="0"/>
              <a:t>K.S.Srinivas</a:t>
            </a:r>
            <a:endParaRPr lang="en-IN" sz="2400" b="1" dirty="0"/>
          </a:p>
        </p:txBody>
      </p:sp>
      <p:sp>
        <p:nvSpPr>
          <p:cNvPr id="21" name="Rectangle 20"/>
          <p:cNvSpPr/>
          <p:nvPr/>
        </p:nvSpPr>
        <p:spPr>
          <a:xfrm>
            <a:off x="4287946" y="3540583"/>
            <a:ext cx="7497214" cy="461665"/>
          </a:xfrm>
          <a:prstGeom prst="rect">
            <a:avLst/>
          </a:prstGeom>
        </p:spPr>
        <p:txBody>
          <a:bodyPr wrap="square">
            <a:spAutoFit/>
          </a:bodyPr>
          <a:lstStyle/>
          <a:p>
            <a:r>
              <a:rPr lang="en-US" sz="2400" b="1" dirty="0"/>
              <a:t>srinivasks@pes.edu</a:t>
            </a:r>
            <a:endParaRPr lang="en-IN" sz="2400" b="1" dirty="0"/>
          </a:p>
        </p:txBody>
      </p:sp>
      <p:sp>
        <p:nvSpPr>
          <p:cNvPr id="22" name="Rectangle 21"/>
          <p:cNvSpPr/>
          <p:nvPr/>
        </p:nvSpPr>
        <p:spPr>
          <a:xfrm>
            <a:off x="4173705" y="3937419"/>
            <a:ext cx="7497214" cy="398780"/>
          </a:xfrm>
          <a:prstGeom prst="rect">
            <a:avLst/>
          </a:prstGeom>
        </p:spPr>
        <p:txBody>
          <a:bodyPr wrap="square">
            <a:spAutoFit/>
          </a:bodyPr>
          <a:lstStyle/>
          <a:p>
            <a:r>
              <a:rPr lang="en-US" sz="2000" dirty="0"/>
              <a:t>+91 80 2672 1983 Extn 701</a:t>
            </a:r>
            <a:endParaRPr lang="en-IN" sz="2000" dirty="0"/>
          </a:p>
        </p:txBody>
      </p:sp>
      <p:grpSp>
        <p:nvGrpSpPr>
          <p:cNvPr id="23" name="Group 22"/>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9" name="Rectangle 18"/>
          <p:cNvSpPr/>
          <p:nvPr/>
        </p:nvSpPr>
        <p:spPr>
          <a:xfrm>
            <a:off x="4287946" y="2068426"/>
            <a:ext cx="7497214" cy="553998"/>
          </a:xfrm>
          <a:prstGeom prst="rect">
            <a:avLst/>
          </a:prstGeom>
        </p:spPr>
        <p:txBody>
          <a:bodyPr wrap="square">
            <a:spAutoFit/>
          </a:bodyPr>
          <a:lstStyle/>
          <a:p>
            <a:r>
              <a:rPr lang="en-US" sz="3000" b="1" dirty="0">
                <a:solidFill>
                  <a:srgbClr val="DFA267"/>
                </a:solidFill>
              </a:rPr>
              <a:t>T</a:t>
            </a:r>
            <a:r>
              <a:rPr lang="en-IN" sz="3000" b="1" dirty="0">
                <a:solidFill>
                  <a:srgbClr val="DFA267"/>
                </a:solidFill>
              </a:rPr>
              <a:t>HANK YOU</a:t>
            </a:r>
          </a:p>
        </p:txBody>
      </p:sp>
    </p:spTree>
    <p:extLst>
      <p:ext uri="{BB962C8B-B14F-4D97-AF65-F5344CB8AC3E}">
        <p14:creationId xmlns:p14="http://schemas.microsoft.com/office/powerpoint/2010/main" val="10455267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Casino Time</a:t>
            </a:r>
          </a:p>
        </p:txBody>
      </p:sp>
      <p:sp>
        <p:nvSpPr>
          <p:cNvPr id="3" name="Text Box 2"/>
          <p:cNvSpPr txBox="1"/>
          <p:nvPr/>
        </p:nvSpPr>
        <p:spPr>
          <a:xfrm>
            <a:off x="382905" y="1422400"/>
            <a:ext cx="7908925" cy="2861310"/>
          </a:xfrm>
          <a:prstGeom prst="rect">
            <a:avLst/>
          </a:prstGeom>
          <a:noFill/>
        </p:spPr>
        <p:txBody>
          <a:bodyPr wrap="square" rtlCol="0">
            <a:spAutoFit/>
          </a:bodyPr>
          <a:lstStyle/>
          <a:p>
            <a:pPr marL="285750" indent="-285750" algn="l">
              <a:buFont typeface="Arial" panose="020B0604020202020204" pitchFamily="34" charset="0"/>
              <a:buChar char="•"/>
            </a:pPr>
            <a:r>
              <a:rPr lang="en-US"/>
              <a:t> we will now study famous dishonest casino example.</a:t>
            </a:r>
          </a:p>
          <a:p>
            <a:pPr marL="285750" indent="-285750" algn="l">
              <a:buFont typeface="Arial" panose="020B0604020202020204" pitchFamily="34" charset="0"/>
              <a:buChar char="•"/>
            </a:pPr>
            <a:r>
              <a:rPr lang="en-US"/>
              <a:t>To cheat, a dealer switches between a fair dice and a biased die. But, to avoid detection, the dealer does it infrequently.</a:t>
            </a:r>
          </a:p>
          <a:p>
            <a:pPr marL="285750" indent="-285750" algn="l">
              <a:buFont typeface="Arial" panose="020B0604020202020204" pitchFamily="34" charset="0"/>
              <a:buChar char="•"/>
            </a:pPr>
            <a:r>
              <a:rPr lang="en-US"/>
              <a:t>A transition matrix is provided to model the chance of the dealer in switching between the fair dice or biased dice.</a:t>
            </a:r>
          </a:p>
          <a:p>
            <a:pPr marL="285750" indent="-285750" algn="l">
              <a:buFont typeface="Arial" panose="020B0604020202020204" pitchFamily="34" charset="0"/>
              <a:buChar char="•"/>
            </a:pPr>
            <a:r>
              <a:rPr lang="en-US"/>
              <a:t>We also provide a value distribution (the observed dice value distribution) for each dice. For example, for the fair dice, the dice value will be uniformly distributed — this is the emission probability.</a:t>
            </a:r>
          </a:p>
          <a:p>
            <a:pPr marL="285750" indent="-285750" algn="l">
              <a:buFont typeface="Arial" panose="020B0604020202020204" pitchFamily="34" charset="0"/>
              <a:buChar char="•"/>
            </a:pPr>
            <a:r>
              <a:rPr lang="en-US"/>
              <a:t>We can use the algorithms described before to make inferences by observing the value of the rolling die even though we don’t know which die is used.</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MACHINE </a:t>
            </a:r>
          </a:p>
          <a:p>
            <a:r>
              <a:rPr lang="en-US" sz="3600" b="1" dirty="0">
                <a:solidFill>
                  <a:schemeClr val="accent2">
                    <a:lumMod val="75000"/>
                  </a:schemeClr>
                </a:solidFill>
              </a:rPr>
              <a:t>INTELLIGENCE</a:t>
            </a:r>
          </a:p>
        </p:txBody>
      </p:sp>
      <p:sp>
        <p:nvSpPr>
          <p:cNvPr id="13" name="Rectangle 12"/>
          <p:cNvSpPr/>
          <p:nvPr/>
        </p:nvSpPr>
        <p:spPr>
          <a:xfrm>
            <a:off x="4781916" y="2841955"/>
            <a:ext cx="7497214" cy="645160"/>
          </a:xfrm>
          <a:prstGeom prst="rect">
            <a:avLst/>
          </a:prstGeom>
        </p:spPr>
        <p:txBody>
          <a:bodyPr wrap="square">
            <a:spAutoFit/>
          </a:bodyPr>
          <a:lstStyle/>
          <a:p>
            <a:pPr algn="l">
              <a:lnSpc>
                <a:spcPct val="100000"/>
              </a:lnSpc>
            </a:pPr>
            <a:r>
              <a:rPr lang="en-US" sz="3600" b="1" dirty="0">
                <a:solidFill>
                  <a:schemeClr val="accent1">
                    <a:lumMod val="75000"/>
                  </a:schemeClr>
                </a:solidFill>
              </a:rPr>
              <a:t>Hidden Markov Model</a:t>
            </a: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K.S.Srinivas</a:t>
            </a:r>
            <a:endParaRPr lang="en-IN" sz="2400" b="1" dirty="0"/>
          </a:p>
        </p:txBody>
      </p:sp>
      <p:sp>
        <p:nvSpPr>
          <p:cNvPr id="15" name="Rectangle 14"/>
          <p:cNvSpPr/>
          <p:nvPr/>
        </p:nvSpPr>
        <p:spPr>
          <a:xfrm>
            <a:off x="4781916" y="4813108"/>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43463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98883" y="1849772"/>
            <a:ext cx="7497214" cy="646331"/>
          </a:xfrm>
          <a:prstGeom prst="rect">
            <a:avLst/>
          </a:prstGeom>
        </p:spPr>
        <p:txBody>
          <a:bodyPr wrap="square">
            <a:spAutoFit/>
          </a:bodyPr>
          <a:lstStyle/>
          <a:p>
            <a:r>
              <a:rPr lang="en-US" sz="3600" b="1" cap="all" dirty="0"/>
              <a:t>MACHINE INTELLIGENCE</a:t>
            </a:r>
          </a:p>
        </p:txBody>
      </p:sp>
      <p:sp>
        <p:nvSpPr>
          <p:cNvPr id="14" name="Rectangle 13"/>
          <p:cNvSpPr/>
          <p:nvPr/>
        </p:nvSpPr>
        <p:spPr>
          <a:xfrm>
            <a:off x="598883" y="5489699"/>
            <a:ext cx="7497214" cy="461665"/>
          </a:xfrm>
          <a:prstGeom prst="rect">
            <a:avLst/>
          </a:prstGeom>
        </p:spPr>
        <p:txBody>
          <a:bodyPr wrap="square">
            <a:spAutoFit/>
          </a:bodyPr>
          <a:lstStyle/>
          <a:p>
            <a:r>
              <a:rPr lang="en-US" sz="2400" b="1" dirty="0" err="1"/>
              <a:t>K.S.Srinivas</a:t>
            </a:r>
            <a:endParaRPr lang="en-IN" sz="2400" b="1" dirty="0"/>
          </a:p>
        </p:txBody>
      </p:sp>
      <p:sp>
        <p:nvSpPr>
          <p:cNvPr id="15" name="Rectangle 14"/>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2"/>
          <p:cNvSpPr/>
          <p:nvPr/>
        </p:nvSpPr>
        <p:spPr>
          <a:xfrm>
            <a:off x="313421" y="2829255"/>
            <a:ext cx="7963224" cy="1200329"/>
          </a:xfrm>
          <a:prstGeom prst="rect">
            <a:avLst/>
          </a:prstGeom>
        </p:spPr>
        <p:txBody>
          <a:bodyPr wrap="square">
            <a:spAutoFit/>
          </a:bodyPr>
          <a:lstStyle/>
          <a:p>
            <a:pPr algn="l">
              <a:lnSpc>
                <a:spcPct val="100000"/>
              </a:lnSpc>
            </a:pPr>
            <a:r>
              <a:rPr lang="en-US" sz="3600" b="1" dirty="0">
                <a:solidFill>
                  <a:schemeClr val="accent1">
                    <a:lumMod val="75000"/>
                  </a:schemeClr>
                </a:solidFill>
              </a:rPr>
              <a:t>Finding the parameters – Hidden Markov Model</a:t>
            </a:r>
          </a:p>
        </p:txBody>
      </p:sp>
    </p:spTree>
    <p:extLst>
      <p:ext uri="{BB962C8B-B14F-4D97-AF65-F5344CB8AC3E}">
        <p14:creationId xmlns:p14="http://schemas.microsoft.com/office/powerpoint/2010/main" val="7223202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Casino Time</a:t>
            </a:r>
          </a:p>
        </p:txBody>
      </p:sp>
      <p:sp>
        <p:nvSpPr>
          <p:cNvPr id="5" name="Text Box 4"/>
          <p:cNvSpPr txBox="1"/>
          <p:nvPr/>
        </p:nvSpPr>
        <p:spPr>
          <a:xfrm>
            <a:off x="393065" y="1412240"/>
            <a:ext cx="6972300" cy="3415030"/>
          </a:xfrm>
          <a:prstGeom prst="rect">
            <a:avLst/>
          </a:prstGeom>
          <a:noFill/>
        </p:spPr>
        <p:txBody>
          <a:bodyPr wrap="square" rtlCol="0" anchor="t">
            <a:spAutoFit/>
          </a:bodyPr>
          <a:lstStyle/>
          <a:p>
            <a:pPr marL="285750" indent="-285750">
              <a:buFont typeface="Arial" panose="020B0604020202020204" pitchFamily="34" charset="0"/>
              <a:buChar char="•"/>
            </a:pPr>
            <a:r>
              <a:rPr lang="en-US"/>
              <a:t>The internal state is which die is used. The line curve above is the likelihood to be at a particular state at time t. </a:t>
            </a:r>
          </a:p>
          <a:p>
            <a:pPr marL="285750" indent="-285750">
              <a:buFont typeface="Arial" panose="020B0604020202020204" pitchFamily="34" charset="0"/>
              <a:buChar char="•"/>
            </a:pPr>
            <a:r>
              <a:rPr lang="en-US"/>
              <a:t>It fluctuates a lot. It gives a narrower view of what may happen at time t. </a:t>
            </a:r>
          </a:p>
          <a:p>
            <a:pPr marL="285750" indent="-285750">
              <a:buFont typeface="Arial" panose="020B0604020202020204" pitchFamily="34" charset="0"/>
              <a:buChar char="•"/>
            </a:pPr>
            <a:r>
              <a:rPr lang="en-US"/>
              <a:t>The shaded area is the likely transition between the fair and the biased dice using the Viterbi algorithm. </a:t>
            </a:r>
          </a:p>
          <a:p>
            <a:pPr marL="285750" indent="-285750">
              <a:buFont typeface="Arial" panose="020B0604020202020204" pitchFamily="34" charset="0"/>
              <a:buChar char="•"/>
            </a:pPr>
            <a:r>
              <a:rPr lang="en-US"/>
              <a:t>It is much smoother and reflects the transition better. It gives a global view on when states on transited. </a:t>
            </a:r>
          </a:p>
          <a:p>
            <a:pPr marL="285750" indent="-285750">
              <a:buFont typeface="Arial" panose="020B0604020202020204" pitchFamily="34" charset="0"/>
              <a:buChar char="•"/>
            </a:pPr>
            <a:r>
              <a:rPr lang="en-US"/>
              <a:t>For the Viterbi algorithm, we find the most likely state sequence that explains the observations. For the likelihood, given different possible sequences, we sum them together accordingly to find the most likely state at time t.</a:t>
            </a:r>
          </a:p>
        </p:txBody>
      </p:sp>
      <p:pic>
        <p:nvPicPr>
          <p:cNvPr id="7" name="Picture 6" descr="1_ERiJDNyqrPtB1LqrH9fbug"/>
          <p:cNvPicPr>
            <a:picLocks noChangeAspect="1"/>
          </p:cNvPicPr>
          <p:nvPr/>
        </p:nvPicPr>
        <p:blipFill>
          <a:blip r:embed="rId3"/>
          <a:stretch>
            <a:fillRect/>
          </a:stretch>
        </p:blipFill>
        <p:spPr>
          <a:xfrm>
            <a:off x="393065" y="4283710"/>
            <a:ext cx="6667500" cy="2280920"/>
          </a:xfrm>
          <a:prstGeom prst="rect">
            <a:avLst/>
          </a:prstGeom>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Baum-Welch Algorithm</a:t>
            </a:r>
          </a:p>
        </p:txBody>
      </p:sp>
      <p:sp>
        <p:nvSpPr>
          <p:cNvPr id="3" name="Text Box 2"/>
          <p:cNvSpPr txBox="1"/>
          <p:nvPr/>
        </p:nvSpPr>
        <p:spPr>
          <a:xfrm>
            <a:off x="172720" y="1465580"/>
            <a:ext cx="7938135" cy="4524315"/>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t>Besides likelihood and decoding, the last algorithm learns the HMM model parameters λ given the observation.</a:t>
            </a:r>
          </a:p>
          <a:p>
            <a:pPr algn="l"/>
            <a:r>
              <a:rPr lang="en-US" sz="2400" dirty="0"/>
              <a:t> </a:t>
            </a:r>
          </a:p>
          <a:p>
            <a:pPr marL="285750" indent="-285750" algn="l">
              <a:buFont typeface="Arial" panose="020B0604020202020204" pitchFamily="34" charset="0"/>
              <a:buChar char="•"/>
            </a:pPr>
            <a:r>
              <a:rPr lang="en-US" sz="2400" dirty="0"/>
              <a:t>Here, we will use the Baum–Welch algorithm to learn the transition and the emission probability.</a:t>
            </a:r>
          </a:p>
          <a:p>
            <a:pPr algn="l"/>
            <a:endParaRPr lang="en-US" sz="2400" dirty="0"/>
          </a:p>
          <a:p>
            <a:pPr marL="285750" indent="-285750" algn="l">
              <a:buFont typeface="Arial" panose="020B0604020202020204" pitchFamily="34" charset="0"/>
              <a:buChar char="•"/>
            </a:pPr>
            <a:r>
              <a:rPr lang="en-US" sz="2400" dirty="0"/>
              <a:t>if we know the state occupation probability (the state distribution at time t), we can derive the emission probability and the transition probability. </a:t>
            </a:r>
          </a:p>
          <a:p>
            <a:pPr algn="l"/>
            <a:endParaRPr lang="en-US" sz="2400" dirty="0"/>
          </a:p>
          <a:p>
            <a:pPr marL="285750" indent="-285750" algn="l">
              <a:buFont typeface="Arial" panose="020B0604020202020204" pitchFamily="34" charset="0"/>
              <a:buChar char="•"/>
            </a:pPr>
            <a:r>
              <a:rPr lang="en-US" sz="2400" dirty="0"/>
              <a:t>If we know these two probabilities, we can derive the state distribution at time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Baum-Welsh Algorithm</a:t>
            </a:r>
          </a:p>
        </p:txBody>
      </p:sp>
      <p:sp>
        <p:nvSpPr>
          <p:cNvPr id="10" name="Rectangle 9">
            <a:extLst>
              <a:ext uri="{FF2B5EF4-FFF2-40B4-BE49-F238E27FC236}">
                <a16:creationId xmlns:a16="http://schemas.microsoft.com/office/drawing/2014/main" id="{D446C02F-4D20-4977-B974-F8C20B37CE21}"/>
              </a:ext>
            </a:extLst>
          </p:cNvPr>
          <p:cNvSpPr/>
          <p:nvPr/>
        </p:nvSpPr>
        <p:spPr>
          <a:xfrm>
            <a:off x="598882" y="1407188"/>
            <a:ext cx="7999757" cy="646331"/>
          </a:xfrm>
          <a:prstGeom prst="rect">
            <a:avLst/>
          </a:prstGeom>
        </p:spPr>
        <p:txBody>
          <a:bodyPr wrap="square">
            <a:spAutoFit/>
          </a:bodyPr>
          <a:lstStyle/>
          <a:p>
            <a:r>
              <a:rPr lang="en-US" i="1" dirty="0">
                <a:solidFill>
                  <a:srgbClr val="292929"/>
                </a:solidFill>
                <a:latin typeface="medium-content-serif-font"/>
              </a:rPr>
              <a:t>ξ </a:t>
            </a:r>
            <a:r>
              <a:rPr lang="en-US" dirty="0">
                <a:solidFill>
                  <a:srgbClr val="292929"/>
                </a:solidFill>
                <a:latin typeface="medium-content-serif-font"/>
              </a:rPr>
              <a:t>is the probability of transiting from state </a:t>
            </a:r>
            <a:r>
              <a:rPr lang="en-US" i="1" dirty="0" err="1">
                <a:solidFill>
                  <a:srgbClr val="292929"/>
                </a:solidFill>
                <a:latin typeface="medium-content-serif-font"/>
              </a:rPr>
              <a:t>i</a:t>
            </a:r>
            <a:r>
              <a:rPr lang="en-US" dirty="0">
                <a:solidFill>
                  <a:srgbClr val="292929"/>
                </a:solidFill>
                <a:latin typeface="medium-content-serif-font"/>
              </a:rPr>
              <a:t> to </a:t>
            </a:r>
            <a:r>
              <a:rPr lang="en-US" i="1" dirty="0">
                <a:solidFill>
                  <a:srgbClr val="292929"/>
                </a:solidFill>
                <a:latin typeface="medium-content-serif-font"/>
              </a:rPr>
              <a:t>j </a:t>
            </a:r>
            <a:r>
              <a:rPr lang="en-US" dirty="0">
                <a:solidFill>
                  <a:srgbClr val="292929"/>
                </a:solidFill>
                <a:latin typeface="medium-content-serif-font"/>
              </a:rPr>
              <a:t>after time </a:t>
            </a:r>
            <a:r>
              <a:rPr lang="en-US" i="1" dirty="0">
                <a:solidFill>
                  <a:srgbClr val="292929"/>
                </a:solidFill>
                <a:latin typeface="medium-content-serif-font"/>
              </a:rPr>
              <a:t>t </a:t>
            </a:r>
            <a:r>
              <a:rPr lang="en-US" dirty="0">
                <a:solidFill>
                  <a:srgbClr val="292929"/>
                </a:solidFill>
                <a:latin typeface="medium-content-serif-font"/>
              </a:rPr>
              <a:t>given all the observations. It can be computed by </a:t>
            </a:r>
            <a:r>
              <a:rPr lang="en-US" i="1" dirty="0">
                <a:solidFill>
                  <a:srgbClr val="292929"/>
                </a:solidFill>
                <a:latin typeface="medium-content-serif-font"/>
              </a:rPr>
              <a:t>α </a:t>
            </a:r>
            <a:r>
              <a:rPr lang="en-US" dirty="0">
                <a:solidFill>
                  <a:srgbClr val="292929"/>
                </a:solidFill>
                <a:latin typeface="medium-content-serif-font"/>
              </a:rPr>
              <a:t>and</a:t>
            </a:r>
            <a:r>
              <a:rPr lang="en-US" i="1" dirty="0">
                <a:solidFill>
                  <a:srgbClr val="292929"/>
                </a:solidFill>
                <a:latin typeface="medium-content-serif-font"/>
              </a:rPr>
              <a:t> β </a:t>
            </a:r>
            <a:r>
              <a:rPr lang="en-US" dirty="0">
                <a:solidFill>
                  <a:srgbClr val="292929"/>
                </a:solidFill>
                <a:latin typeface="medium-content-serif-font"/>
              </a:rPr>
              <a:t>similarly</a:t>
            </a:r>
            <a:endParaRPr lang="en-IN" dirty="0"/>
          </a:p>
        </p:txBody>
      </p:sp>
      <p:pic>
        <p:nvPicPr>
          <p:cNvPr id="30722" name="Picture 2" descr="Image for post">
            <a:extLst>
              <a:ext uri="{FF2B5EF4-FFF2-40B4-BE49-F238E27FC236}">
                <a16:creationId xmlns:a16="http://schemas.microsoft.com/office/drawing/2014/main" id="{91A4C23A-F14F-409D-943F-1CFA46B13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33" y="2250784"/>
            <a:ext cx="7342387" cy="32000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1276D5F-300B-4BFA-AA90-E888535C56F3}"/>
              </a:ext>
            </a:extLst>
          </p:cNvPr>
          <p:cNvPicPr>
            <a:picLocks noChangeAspect="1"/>
          </p:cNvPicPr>
          <p:nvPr/>
        </p:nvPicPr>
        <p:blipFill>
          <a:blip r:embed="rId4"/>
          <a:stretch>
            <a:fillRect/>
          </a:stretch>
        </p:blipFill>
        <p:spPr>
          <a:xfrm>
            <a:off x="7230793" y="2053519"/>
            <a:ext cx="4256873" cy="2750963"/>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Baum-Welsh Algorithm</a:t>
            </a:r>
          </a:p>
        </p:txBody>
      </p:sp>
      <p:sp>
        <p:nvSpPr>
          <p:cNvPr id="10" name="Rectangle 9">
            <a:extLst>
              <a:ext uri="{FF2B5EF4-FFF2-40B4-BE49-F238E27FC236}">
                <a16:creationId xmlns:a16="http://schemas.microsoft.com/office/drawing/2014/main" id="{D446C02F-4D20-4977-B974-F8C20B37CE21}"/>
              </a:ext>
            </a:extLst>
          </p:cNvPr>
          <p:cNvSpPr/>
          <p:nvPr/>
        </p:nvSpPr>
        <p:spPr>
          <a:xfrm>
            <a:off x="598882" y="1407188"/>
            <a:ext cx="7999757" cy="646331"/>
          </a:xfrm>
          <a:prstGeom prst="rect">
            <a:avLst/>
          </a:prstGeom>
        </p:spPr>
        <p:txBody>
          <a:bodyPr wrap="square">
            <a:spAutoFit/>
          </a:bodyPr>
          <a:lstStyle/>
          <a:p>
            <a:r>
              <a:rPr lang="en-US" dirty="0"/>
              <a:t>Intuitively, with a fixed HMM model, we refine the state occupation probability (</a:t>
            </a:r>
            <a:r>
              <a:rPr lang="en-US" i="1" dirty="0"/>
              <a:t>γ</a:t>
            </a:r>
            <a:r>
              <a:rPr lang="en-US" dirty="0"/>
              <a:t>) and the transition (</a:t>
            </a:r>
            <a:r>
              <a:rPr lang="en-US" i="1" dirty="0"/>
              <a:t>ξ</a:t>
            </a:r>
            <a:r>
              <a:rPr lang="en-US" dirty="0"/>
              <a:t>) with the given observations.</a:t>
            </a:r>
            <a:endParaRPr lang="en-IN" dirty="0"/>
          </a:p>
        </p:txBody>
      </p:sp>
      <p:pic>
        <p:nvPicPr>
          <p:cNvPr id="3" name="Picture 2">
            <a:extLst>
              <a:ext uri="{FF2B5EF4-FFF2-40B4-BE49-F238E27FC236}">
                <a16:creationId xmlns:a16="http://schemas.microsoft.com/office/drawing/2014/main" id="{B8FB7010-4E97-40DA-8344-4B3724D0E65B}"/>
              </a:ext>
            </a:extLst>
          </p:cNvPr>
          <p:cNvPicPr>
            <a:picLocks noChangeAspect="1"/>
          </p:cNvPicPr>
          <p:nvPr/>
        </p:nvPicPr>
        <p:blipFill>
          <a:blip r:embed="rId3"/>
          <a:stretch>
            <a:fillRect/>
          </a:stretch>
        </p:blipFill>
        <p:spPr>
          <a:xfrm>
            <a:off x="256020" y="2074204"/>
            <a:ext cx="7405635" cy="1054339"/>
          </a:xfrm>
          <a:prstGeom prst="rect">
            <a:avLst/>
          </a:prstGeom>
        </p:spPr>
      </p:pic>
      <p:sp>
        <p:nvSpPr>
          <p:cNvPr id="4" name="Rectangle 3">
            <a:extLst>
              <a:ext uri="{FF2B5EF4-FFF2-40B4-BE49-F238E27FC236}">
                <a16:creationId xmlns:a16="http://schemas.microsoft.com/office/drawing/2014/main" id="{2534558E-0321-49C8-BEB9-A62E00265025}"/>
              </a:ext>
            </a:extLst>
          </p:cNvPr>
          <p:cNvSpPr/>
          <p:nvPr/>
        </p:nvSpPr>
        <p:spPr>
          <a:xfrm>
            <a:off x="392835" y="3519194"/>
            <a:ext cx="8413540" cy="923330"/>
          </a:xfrm>
          <a:prstGeom prst="rect">
            <a:avLst/>
          </a:prstGeom>
        </p:spPr>
        <p:txBody>
          <a:bodyPr wrap="square">
            <a:spAutoFit/>
          </a:bodyPr>
          <a:lstStyle/>
          <a:p>
            <a:r>
              <a:rPr lang="en-US" dirty="0">
                <a:solidFill>
                  <a:srgbClr val="292929"/>
                </a:solidFill>
                <a:latin typeface="medium-content-serif-font"/>
              </a:rPr>
              <a:t>Here comes the chicken and egg part. Once the distribution of </a:t>
            </a:r>
            <a:r>
              <a:rPr lang="en-US" i="1" dirty="0">
                <a:solidFill>
                  <a:srgbClr val="292929"/>
                </a:solidFill>
                <a:latin typeface="medium-content-serif-font"/>
              </a:rPr>
              <a:t>γ </a:t>
            </a:r>
            <a:r>
              <a:rPr lang="en-US" dirty="0">
                <a:solidFill>
                  <a:srgbClr val="292929"/>
                </a:solidFill>
                <a:latin typeface="medium-content-serif-font"/>
              </a:rPr>
              <a:t>and</a:t>
            </a:r>
            <a:r>
              <a:rPr lang="en-US" i="1" dirty="0">
                <a:solidFill>
                  <a:srgbClr val="292929"/>
                </a:solidFill>
                <a:latin typeface="medium-content-serif-font"/>
              </a:rPr>
              <a:t> ξ </a:t>
            </a:r>
            <a:r>
              <a:rPr lang="en-US" dirty="0">
                <a:solidFill>
                  <a:srgbClr val="292929"/>
                </a:solidFill>
                <a:latin typeface="medium-content-serif-font"/>
              </a:rPr>
              <a:t>(</a:t>
            </a:r>
            <a:r>
              <a:rPr lang="en-US" i="1" dirty="0">
                <a:solidFill>
                  <a:srgbClr val="292929"/>
                </a:solidFill>
                <a:latin typeface="medium-content-serif-font"/>
              </a:rPr>
              <a:t>θ₂</a:t>
            </a:r>
            <a:r>
              <a:rPr lang="en-US" dirty="0">
                <a:solidFill>
                  <a:srgbClr val="292929"/>
                </a:solidFill>
                <a:latin typeface="medium-content-serif-font"/>
              </a:rPr>
              <a:t>) are refined, we can perform a point estimate on what will be the best transition and emission probability (</a:t>
            </a:r>
            <a:r>
              <a:rPr lang="en-US" i="1" dirty="0">
                <a:solidFill>
                  <a:srgbClr val="292929"/>
                </a:solidFill>
                <a:latin typeface="medium-content-serif-font"/>
              </a:rPr>
              <a:t>θ₁: a, b</a:t>
            </a:r>
            <a:r>
              <a:rPr lang="en-US" dirty="0">
                <a:solidFill>
                  <a:srgbClr val="292929"/>
                </a:solidFill>
                <a:latin typeface="medium-content-serif-font"/>
              </a:rPr>
              <a:t>).</a:t>
            </a:r>
            <a:endParaRPr lang="en-IN" dirty="0"/>
          </a:p>
        </p:txBody>
      </p:sp>
      <p:pic>
        <p:nvPicPr>
          <p:cNvPr id="5" name="Picture 4">
            <a:extLst>
              <a:ext uri="{FF2B5EF4-FFF2-40B4-BE49-F238E27FC236}">
                <a16:creationId xmlns:a16="http://schemas.microsoft.com/office/drawing/2014/main" id="{22DF2212-BA78-46CB-A082-1B27DCADF6E7}"/>
              </a:ext>
            </a:extLst>
          </p:cNvPr>
          <p:cNvPicPr>
            <a:picLocks noChangeAspect="1"/>
          </p:cNvPicPr>
          <p:nvPr/>
        </p:nvPicPr>
        <p:blipFill>
          <a:blip r:embed="rId4"/>
          <a:stretch>
            <a:fillRect/>
          </a:stretch>
        </p:blipFill>
        <p:spPr>
          <a:xfrm>
            <a:off x="392835" y="4871790"/>
            <a:ext cx="6667500" cy="1552575"/>
          </a:xfrm>
          <a:prstGeom prst="rect">
            <a:avLst/>
          </a:prstGeom>
        </p:spPr>
      </p:pic>
    </p:spTree>
    <p:extLst>
      <p:ext uri="{BB962C8B-B14F-4D97-AF65-F5344CB8AC3E}">
        <p14:creationId xmlns:p14="http://schemas.microsoft.com/office/powerpoint/2010/main" val="2990782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Baum-Welsh Algorithm</a:t>
            </a:r>
          </a:p>
        </p:txBody>
      </p:sp>
      <p:pic>
        <p:nvPicPr>
          <p:cNvPr id="5" name="Picture 4">
            <a:extLst>
              <a:ext uri="{FF2B5EF4-FFF2-40B4-BE49-F238E27FC236}">
                <a16:creationId xmlns:a16="http://schemas.microsoft.com/office/drawing/2014/main" id="{22DF2212-BA78-46CB-A082-1B27DCADF6E7}"/>
              </a:ext>
            </a:extLst>
          </p:cNvPr>
          <p:cNvPicPr>
            <a:picLocks noChangeAspect="1"/>
          </p:cNvPicPr>
          <p:nvPr/>
        </p:nvPicPr>
        <p:blipFill>
          <a:blip r:embed="rId3"/>
          <a:stretch>
            <a:fillRect/>
          </a:stretch>
        </p:blipFill>
        <p:spPr>
          <a:xfrm>
            <a:off x="4572293" y="3132377"/>
            <a:ext cx="6667500" cy="1552575"/>
          </a:xfrm>
          <a:prstGeom prst="rect">
            <a:avLst/>
          </a:prstGeom>
        </p:spPr>
      </p:pic>
      <p:pic>
        <p:nvPicPr>
          <p:cNvPr id="7" name="Picture 6">
            <a:extLst>
              <a:ext uri="{FF2B5EF4-FFF2-40B4-BE49-F238E27FC236}">
                <a16:creationId xmlns:a16="http://schemas.microsoft.com/office/drawing/2014/main" id="{2B00373A-E400-4E1E-A80D-7E84E82A65E2}"/>
              </a:ext>
            </a:extLst>
          </p:cNvPr>
          <p:cNvPicPr>
            <a:picLocks noChangeAspect="1"/>
          </p:cNvPicPr>
          <p:nvPr/>
        </p:nvPicPr>
        <p:blipFill>
          <a:blip r:embed="rId4"/>
          <a:stretch>
            <a:fillRect/>
          </a:stretch>
        </p:blipFill>
        <p:spPr>
          <a:xfrm>
            <a:off x="598882" y="1705939"/>
            <a:ext cx="4352945" cy="1398961"/>
          </a:xfrm>
          <a:prstGeom prst="rect">
            <a:avLst/>
          </a:prstGeom>
        </p:spPr>
      </p:pic>
      <p:pic>
        <p:nvPicPr>
          <p:cNvPr id="11" name="Picture 10">
            <a:extLst>
              <a:ext uri="{FF2B5EF4-FFF2-40B4-BE49-F238E27FC236}">
                <a16:creationId xmlns:a16="http://schemas.microsoft.com/office/drawing/2014/main" id="{795C716B-6329-4BD6-B33D-A48677B48B41}"/>
              </a:ext>
            </a:extLst>
          </p:cNvPr>
          <p:cNvPicPr>
            <a:picLocks noChangeAspect="1"/>
          </p:cNvPicPr>
          <p:nvPr/>
        </p:nvPicPr>
        <p:blipFill>
          <a:blip r:embed="rId5"/>
          <a:stretch>
            <a:fillRect/>
          </a:stretch>
        </p:blipFill>
        <p:spPr>
          <a:xfrm>
            <a:off x="5397306" y="1705939"/>
            <a:ext cx="4755777" cy="1120021"/>
          </a:xfrm>
          <a:prstGeom prst="rect">
            <a:avLst/>
          </a:prstGeom>
          <a:ln>
            <a:solidFill>
              <a:schemeClr val="accent1">
                <a:shade val="50000"/>
              </a:schemeClr>
            </a:solidFill>
          </a:ln>
        </p:spPr>
      </p:pic>
      <p:sp>
        <p:nvSpPr>
          <p:cNvPr id="12" name="Rectangle 11">
            <a:extLst>
              <a:ext uri="{FF2B5EF4-FFF2-40B4-BE49-F238E27FC236}">
                <a16:creationId xmlns:a16="http://schemas.microsoft.com/office/drawing/2014/main" id="{905110B5-35BA-47FD-A028-E04695C918DE}"/>
              </a:ext>
            </a:extLst>
          </p:cNvPr>
          <p:cNvSpPr/>
          <p:nvPr/>
        </p:nvSpPr>
        <p:spPr>
          <a:xfrm>
            <a:off x="1026942" y="1868853"/>
            <a:ext cx="3770141" cy="494519"/>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46FC6F0-C00A-436B-A987-19F88ED82B44}"/>
              </a:ext>
            </a:extLst>
          </p:cNvPr>
          <p:cNvSpPr/>
          <p:nvPr/>
        </p:nvSpPr>
        <p:spPr>
          <a:xfrm>
            <a:off x="6668086" y="2363372"/>
            <a:ext cx="3179299" cy="46035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9C753AE2-5331-4966-8084-586456FF840C}"/>
              </a:ext>
            </a:extLst>
          </p:cNvPr>
          <p:cNvSpPr/>
          <p:nvPr/>
        </p:nvSpPr>
        <p:spPr>
          <a:xfrm>
            <a:off x="7061982" y="3104900"/>
            <a:ext cx="1330611" cy="296623"/>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D0778FD-4FC3-43A4-9B47-F336D0910487}"/>
              </a:ext>
            </a:extLst>
          </p:cNvPr>
          <p:cNvSpPr/>
          <p:nvPr/>
        </p:nvSpPr>
        <p:spPr>
          <a:xfrm>
            <a:off x="1392702" y="2363372"/>
            <a:ext cx="3052689" cy="494519"/>
          </a:xfrm>
          <a:prstGeom prst="rect">
            <a:avLst/>
          </a:prstGeom>
          <a:solidFill>
            <a:schemeClr val="accent2">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D45A6A5-7724-4ABE-9ECB-908DEE9A339A}"/>
              </a:ext>
            </a:extLst>
          </p:cNvPr>
          <p:cNvSpPr/>
          <p:nvPr/>
        </p:nvSpPr>
        <p:spPr>
          <a:xfrm>
            <a:off x="6794695" y="1705939"/>
            <a:ext cx="2222696" cy="460358"/>
          </a:xfrm>
          <a:prstGeom prst="rect">
            <a:avLst/>
          </a:prstGeom>
          <a:solidFill>
            <a:schemeClr val="accent2">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B03E6995-2D51-4D2C-82D4-51B319F6F1FB}"/>
              </a:ext>
            </a:extLst>
          </p:cNvPr>
          <p:cNvSpPr/>
          <p:nvPr/>
        </p:nvSpPr>
        <p:spPr>
          <a:xfrm>
            <a:off x="7061982" y="3429000"/>
            <a:ext cx="1330611" cy="296623"/>
          </a:xfrm>
          <a:prstGeom prst="rect">
            <a:avLst/>
          </a:prstGeom>
          <a:solidFill>
            <a:schemeClr val="accent2">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9ABCC9A2-215E-4FDB-A4F6-B5A2FA7B6E4A}"/>
              </a:ext>
            </a:extLst>
          </p:cNvPr>
          <p:cNvPicPr>
            <a:picLocks noChangeAspect="1"/>
          </p:cNvPicPr>
          <p:nvPr/>
        </p:nvPicPr>
        <p:blipFill>
          <a:blip r:embed="rId6"/>
          <a:stretch>
            <a:fillRect/>
          </a:stretch>
        </p:blipFill>
        <p:spPr>
          <a:xfrm>
            <a:off x="967925" y="3680556"/>
            <a:ext cx="4276725" cy="1263883"/>
          </a:xfrm>
          <a:prstGeom prst="rect">
            <a:avLst/>
          </a:prstGeom>
        </p:spPr>
      </p:pic>
      <p:sp>
        <p:nvSpPr>
          <p:cNvPr id="20" name="Rectangle 19">
            <a:extLst>
              <a:ext uri="{FF2B5EF4-FFF2-40B4-BE49-F238E27FC236}">
                <a16:creationId xmlns:a16="http://schemas.microsoft.com/office/drawing/2014/main" id="{6EB54EBB-721E-410A-A69C-2E570A041452}"/>
              </a:ext>
            </a:extLst>
          </p:cNvPr>
          <p:cNvSpPr/>
          <p:nvPr/>
        </p:nvSpPr>
        <p:spPr>
          <a:xfrm>
            <a:off x="787791" y="3725623"/>
            <a:ext cx="4979963" cy="1196474"/>
          </a:xfrm>
          <a:prstGeom prst="rect">
            <a:avLst/>
          </a:prstGeom>
          <a:solidFill>
            <a:schemeClr val="accent2">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7B136101-7CC8-49EF-99B6-DE2164ECC469}"/>
              </a:ext>
            </a:extLst>
          </p:cNvPr>
          <p:cNvSpPr/>
          <p:nvPr/>
        </p:nvSpPr>
        <p:spPr>
          <a:xfrm>
            <a:off x="6209260" y="3037353"/>
            <a:ext cx="4693870" cy="3242848"/>
          </a:xfrm>
          <a:prstGeom prst="rect">
            <a:avLst/>
          </a:prstGeom>
          <a:solidFill>
            <a:schemeClr val="accent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4DDE1E4-FFBB-49C3-ABE2-249510568711}"/>
              </a:ext>
            </a:extLst>
          </p:cNvPr>
          <p:cNvSpPr txBox="1"/>
          <p:nvPr/>
        </p:nvSpPr>
        <p:spPr>
          <a:xfrm>
            <a:off x="787791" y="5344882"/>
            <a:ext cx="5280416" cy="369332"/>
          </a:xfrm>
          <a:prstGeom prst="rect">
            <a:avLst/>
          </a:prstGeom>
          <a:noFill/>
        </p:spPr>
        <p:txBody>
          <a:bodyPr wrap="square" rtlCol="0">
            <a:spAutoFit/>
          </a:bodyPr>
          <a:lstStyle/>
          <a:p>
            <a:r>
              <a:rPr lang="en-IN" dirty="0"/>
              <a:t>Probability of the system being in state </a:t>
            </a:r>
            <a:r>
              <a:rPr lang="en-IN" dirty="0" err="1"/>
              <a:t>i</a:t>
            </a:r>
            <a:r>
              <a:rPr lang="en-IN" dirty="0"/>
              <a:t> at time 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956D028-0740-496F-AA96-D783142413B2}"/>
                  </a:ext>
                </a:extLst>
              </p:cNvPr>
              <p:cNvSpPr txBox="1"/>
              <p:nvPr/>
            </p:nvSpPr>
            <p:spPr>
              <a:xfrm>
                <a:off x="6668086" y="4954242"/>
                <a:ext cx="10890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𝛱</m:t>
                          </m:r>
                        </m:e>
                        <m:sub>
                          <m:r>
                            <a:rPr lang="en-IN" i="1" smtClean="0">
                              <a:latin typeface="Cambria Math" panose="02040503050406030204" pitchFamily="18" charset="0"/>
                            </a:rPr>
                            <m:t>𝑖</m:t>
                          </m:r>
                        </m:sub>
                      </m:sSub>
                      <m:r>
                        <a:rPr lang="en-IN" i="1" smtClean="0">
                          <a:latin typeface="Cambria Math" panose="02040503050406030204" pitchFamily="18" charset="0"/>
                        </a:rPr>
                        <m:t>=</m:t>
                      </m:r>
                      <m:sSub>
                        <m:sSubPr>
                          <m:ctrlPr>
                            <a:rPr lang="en-IN" i="1" smtClean="0">
                              <a:latin typeface="Cambria Math" panose="02040503050406030204" pitchFamily="18" charset="0"/>
                            </a:rPr>
                          </m:ctrlPr>
                        </m:sSubPr>
                        <m:e>
                          <m:r>
                            <a:rPr lang="en-IN" i="1" smtClean="0">
                              <a:latin typeface="Cambria Math" panose="02040503050406030204" pitchFamily="18" charset="0"/>
                            </a:rPr>
                            <m:t>𝛾</m:t>
                          </m:r>
                        </m:e>
                        <m:sub>
                          <m:r>
                            <a:rPr lang="en-IN" i="1" smtClean="0">
                              <a:latin typeface="Cambria Math" panose="02040503050406030204" pitchFamily="18" charset="0"/>
                            </a:rPr>
                            <m:t>𝑖</m:t>
                          </m:r>
                        </m:sub>
                      </m:sSub>
                      <m:d>
                        <m:dPr>
                          <m:ctrlPr>
                            <a:rPr lang="en-IN" i="1" smtClean="0">
                              <a:latin typeface="Cambria Math" panose="02040503050406030204" pitchFamily="18" charset="0"/>
                            </a:rPr>
                          </m:ctrlPr>
                        </m:dPr>
                        <m:e>
                          <m:r>
                            <a:rPr lang="en-IN" i="1" smtClean="0">
                              <a:latin typeface="Cambria Math" panose="02040503050406030204" pitchFamily="18" charset="0"/>
                            </a:rPr>
                            <m:t>1</m:t>
                          </m:r>
                        </m:e>
                      </m:d>
                    </m:oMath>
                  </m:oMathPara>
                </a14:m>
                <a:endParaRPr lang="en-IN" dirty="0"/>
              </a:p>
            </p:txBody>
          </p:sp>
        </mc:Choice>
        <mc:Fallback xmlns="">
          <p:sp>
            <p:nvSpPr>
              <p:cNvPr id="24" name="TextBox 23">
                <a:extLst>
                  <a:ext uri="{FF2B5EF4-FFF2-40B4-BE49-F238E27FC236}">
                    <a16:creationId xmlns:a16="http://schemas.microsoft.com/office/drawing/2014/main" id="{8956D028-0740-496F-AA96-D783142413B2}"/>
                  </a:ext>
                </a:extLst>
              </p:cNvPr>
              <p:cNvSpPr txBox="1">
                <a:spLocks noRot="1" noChangeAspect="1" noMove="1" noResize="1" noEditPoints="1" noAdjustHandles="1" noChangeArrowheads="1" noChangeShapeType="1" noTextEdit="1"/>
              </p:cNvSpPr>
              <p:nvPr/>
            </p:nvSpPr>
            <p:spPr>
              <a:xfrm>
                <a:off x="6668086" y="4954242"/>
                <a:ext cx="1089080" cy="276999"/>
              </a:xfrm>
              <a:prstGeom prst="rect">
                <a:avLst/>
              </a:prstGeom>
              <a:blipFill>
                <a:blip r:embed="rId7"/>
                <a:stretch>
                  <a:fillRect l="-5028" b="-22222"/>
                </a:stretch>
              </a:blipFill>
            </p:spPr>
            <p:txBody>
              <a:bodyPr/>
              <a:lstStyle/>
              <a:p>
                <a:r>
                  <a:rPr lang="en-IN">
                    <a:noFill/>
                  </a:rPr>
                  <a:t> </a:t>
                </a:r>
              </a:p>
            </p:txBody>
          </p:sp>
        </mc:Fallback>
      </mc:AlternateContent>
    </p:spTree>
    <p:extLst>
      <p:ext uri="{BB962C8B-B14F-4D97-AF65-F5344CB8AC3E}">
        <p14:creationId xmlns:p14="http://schemas.microsoft.com/office/powerpoint/2010/main" val="183074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2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3"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Baum Welsh </a:t>
            </a:r>
            <a:r>
              <a:rPr lang="en-US" altLang="en-IN" sz="2400" b="1" dirty="0" err="1">
                <a:solidFill>
                  <a:schemeClr val="accent2">
                    <a:lumMod val="75000"/>
                  </a:schemeClr>
                </a:solidFill>
              </a:rPr>
              <a:t>Algorith</a:t>
            </a:r>
            <a:r>
              <a:rPr lang="en-US" altLang="en-IN" sz="2400" b="1" dirty="0">
                <a:solidFill>
                  <a:schemeClr val="accent2">
                    <a:lumMod val="75000"/>
                  </a:schemeClr>
                </a:solidFill>
              </a:rPr>
              <a:t>,</a:t>
            </a:r>
          </a:p>
        </p:txBody>
      </p:sp>
      <p:pic>
        <p:nvPicPr>
          <p:cNvPr id="4" name="Picture 3" descr="0_cFEu_jv7V1CWzblp"/>
          <p:cNvPicPr>
            <a:picLocks noChangeAspect="1"/>
          </p:cNvPicPr>
          <p:nvPr/>
        </p:nvPicPr>
        <p:blipFill>
          <a:blip r:embed="rId3"/>
          <a:srcRect r="70876" b="90336"/>
          <a:stretch>
            <a:fillRect/>
          </a:stretch>
        </p:blipFill>
        <p:spPr>
          <a:xfrm>
            <a:off x="684530" y="1670050"/>
            <a:ext cx="1941830" cy="511810"/>
          </a:xfrm>
          <a:prstGeom prst="rect">
            <a:avLst/>
          </a:prstGeom>
        </p:spPr>
      </p:pic>
      <p:pic>
        <p:nvPicPr>
          <p:cNvPr id="5" name="Picture 4" descr="0_cFEu_jv7V1CWzblp"/>
          <p:cNvPicPr>
            <a:picLocks noChangeAspect="1"/>
          </p:cNvPicPr>
          <p:nvPr/>
        </p:nvPicPr>
        <p:blipFill>
          <a:blip r:embed="rId3"/>
          <a:srcRect l="1505" t="6319" r="62190" b="54785"/>
          <a:stretch>
            <a:fillRect/>
          </a:stretch>
        </p:blipFill>
        <p:spPr>
          <a:xfrm>
            <a:off x="684530" y="2059305"/>
            <a:ext cx="2420620" cy="2059940"/>
          </a:xfrm>
          <a:prstGeom prst="rect">
            <a:avLst/>
          </a:prstGeom>
        </p:spPr>
      </p:pic>
      <p:pic>
        <p:nvPicPr>
          <p:cNvPr id="10" name="Picture 9" descr="0_cFEu_jv7V1CWzblp"/>
          <p:cNvPicPr>
            <a:picLocks noChangeAspect="1"/>
          </p:cNvPicPr>
          <p:nvPr/>
        </p:nvPicPr>
        <p:blipFill>
          <a:blip r:embed="rId3"/>
          <a:srcRect l="3229" t="45227" r="16180" b="30829"/>
          <a:stretch>
            <a:fillRect/>
          </a:stretch>
        </p:blipFill>
        <p:spPr>
          <a:xfrm>
            <a:off x="796925" y="4018915"/>
            <a:ext cx="5373370" cy="1268095"/>
          </a:xfrm>
          <a:prstGeom prst="rect">
            <a:avLst/>
          </a:prstGeom>
        </p:spPr>
      </p:pic>
      <p:pic>
        <p:nvPicPr>
          <p:cNvPr id="12" name="Picture 11" descr="0_cFEu_jv7V1CWzblp"/>
          <p:cNvPicPr>
            <a:picLocks noChangeAspect="1"/>
          </p:cNvPicPr>
          <p:nvPr/>
        </p:nvPicPr>
        <p:blipFill>
          <a:blip r:embed="rId3"/>
          <a:srcRect l="3905" t="70250" r="3828" b="-992"/>
          <a:stretch>
            <a:fillRect/>
          </a:stretch>
        </p:blipFill>
        <p:spPr>
          <a:xfrm>
            <a:off x="796925" y="5287010"/>
            <a:ext cx="6151880" cy="1628140"/>
          </a:xfrm>
          <a:prstGeom prst="rect">
            <a:avLst/>
          </a:prstGeom>
        </p:spPr>
      </p:pic>
      <p:sp>
        <p:nvSpPr>
          <p:cNvPr id="14" name="Rectangles 13"/>
          <p:cNvSpPr/>
          <p:nvPr/>
        </p:nvSpPr>
        <p:spPr>
          <a:xfrm>
            <a:off x="4225925" y="3067685"/>
            <a:ext cx="3213100" cy="177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0_cFEu_jv7V1CWzblp"/>
          <p:cNvPicPr>
            <a:picLocks noChangeAspect="1"/>
          </p:cNvPicPr>
          <p:nvPr/>
        </p:nvPicPr>
        <p:blipFill>
          <a:blip r:embed="rId3"/>
          <a:srcRect l="44534" t="1979" r="16180" b="93093"/>
          <a:stretch>
            <a:fillRect/>
          </a:stretch>
        </p:blipFill>
        <p:spPr>
          <a:xfrm>
            <a:off x="4138930" y="1670050"/>
            <a:ext cx="2619375" cy="260985"/>
          </a:xfrm>
          <a:prstGeom prst="rect">
            <a:avLst/>
          </a:prstGeom>
        </p:spPr>
      </p:pic>
      <p:pic>
        <p:nvPicPr>
          <p:cNvPr id="17" name="Picture 16" descr="0_cFEu_jv7V1CWzblp"/>
          <p:cNvPicPr>
            <a:picLocks noChangeAspect="1"/>
          </p:cNvPicPr>
          <p:nvPr/>
        </p:nvPicPr>
        <p:blipFill>
          <a:blip r:embed="rId3"/>
          <a:srcRect l="47820" t="6667" r="3999" b="73477"/>
          <a:stretch>
            <a:fillRect/>
          </a:stretch>
        </p:blipFill>
        <p:spPr>
          <a:xfrm>
            <a:off x="4485005" y="2045335"/>
            <a:ext cx="3212465" cy="1051560"/>
          </a:xfrm>
          <a:prstGeom prst="rect">
            <a:avLst/>
          </a:prstGeom>
        </p:spPr>
      </p:pic>
      <p:pic>
        <p:nvPicPr>
          <p:cNvPr id="19" name="Picture 18" descr="0_cFEu_jv7V1CWzblp"/>
          <p:cNvPicPr>
            <a:picLocks noChangeAspect="1"/>
          </p:cNvPicPr>
          <p:nvPr/>
        </p:nvPicPr>
        <p:blipFill>
          <a:blip r:embed="rId3"/>
          <a:srcRect l="47639" t="27386" r="-8582" b="44053"/>
          <a:stretch>
            <a:fillRect/>
          </a:stretch>
        </p:blipFill>
        <p:spPr>
          <a:xfrm>
            <a:off x="4599940" y="3269615"/>
            <a:ext cx="4063365" cy="1512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dissolv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3" name="Text Box 2"/>
          <p:cNvSpPr txBox="1"/>
          <p:nvPr/>
        </p:nvSpPr>
        <p:spPr>
          <a:xfrm>
            <a:off x="367665" y="1475740"/>
            <a:ext cx="7924165" cy="829945"/>
          </a:xfrm>
          <a:prstGeom prst="rect">
            <a:avLst/>
          </a:prstGeom>
          <a:noFill/>
        </p:spPr>
        <p:txBody>
          <a:bodyPr wrap="square" rtlCol="0">
            <a:spAutoFit/>
          </a:bodyPr>
          <a:lstStyle/>
          <a:p>
            <a:pPr algn="l"/>
            <a:r>
              <a:rPr lang="en-US" sz="2400" dirty="0"/>
              <a:t>The complexity of the problem is that the same observations may be originated from different states (happy or not).</a:t>
            </a:r>
          </a:p>
        </p:txBody>
      </p:sp>
      <p:pic>
        <p:nvPicPr>
          <p:cNvPr id="4" name="Picture 3" descr="1_S4-c2CyaxaTIC8lqJbv-mg"/>
          <p:cNvPicPr>
            <a:picLocks noChangeAspect="1"/>
          </p:cNvPicPr>
          <p:nvPr/>
        </p:nvPicPr>
        <p:blipFill>
          <a:blip r:embed="rId3"/>
          <a:srcRect r="79505"/>
          <a:stretch>
            <a:fillRect/>
          </a:stretch>
        </p:blipFill>
        <p:spPr>
          <a:xfrm>
            <a:off x="-8255" y="2305685"/>
            <a:ext cx="2043430" cy="2848610"/>
          </a:xfrm>
          <a:prstGeom prst="rect">
            <a:avLst/>
          </a:prstGeom>
        </p:spPr>
      </p:pic>
      <p:pic>
        <p:nvPicPr>
          <p:cNvPr id="7" name="Picture 6" descr="1_S4-c2CyaxaTIC8lqJbv-mg"/>
          <p:cNvPicPr>
            <a:picLocks noChangeAspect="1"/>
          </p:cNvPicPr>
          <p:nvPr/>
        </p:nvPicPr>
        <p:blipFill>
          <a:blip r:embed="rId3"/>
          <a:srcRect l="20056" r="44120" b="27597"/>
          <a:stretch>
            <a:fillRect/>
          </a:stretch>
        </p:blipFill>
        <p:spPr>
          <a:xfrm>
            <a:off x="2355850" y="2305685"/>
            <a:ext cx="3571875" cy="2062480"/>
          </a:xfrm>
          <a:prstGeom prst="rect">
            <a:avLst/>
          </a:prstGeom>
        </p:spPr>
      </p:pic>
      <p:pic>
        <p:nvPicPr>
          <p:cNvPr id="11" name="Picture 10" descr="1_S4-c2CyaxaTIC8lqJbv-mg"/>
          <p:cNvPicPr>
            <a:picLocks noChangeAspect="1"/>
          </p:cNvPicPr>
          <p:nvPr/>
        </p:nvPicPr>
        <p:blipFill>
          <a:blip r:embed="rId3"/>
          <a:srcRect l="20056" t="71222" r="38808" b="16384"/>
          <a:stretch>
            <a:fillRect/>
          </a:stretch>
        </p:blipFill>
        <p:spPr>
          <a:xfrm>
            <a:off x="2279015" y="4368165"/>
            <a:ext cx="4101465" cy="353060"/>
          </a:xfrm>
          <a:prstGeom prst="rect">
            <a:avLst/>
          </a:prstGeom>
        </p:spPr>
      </p:pic>
      <p:pic>
        <p:nvPicPr>
          <p:cNvPr id="14" name="Picture 13" descr="1_S4-c2CyaxaTIC8lqJbv-mg"/>
          <p:cNvPicPr>
            <a:picLocks noChangeAspect="1"/>
          </p:cNvPicPr>
          <p:nvPr/>
        </p:nvPicPr>
        <p:blipFill>
          <a:blip r:embed="rId3"/>
          <a:srcRect l="55606" r="545" b="28912"/>
          <a:stretch>
            <a:fillRect/>
          </a:stretch>
        </p:blipFill>
        <p:spPr>
          <a:xfrm>
            <a:off x="6112510" y="2305685"/>
            <a:ext cx="4371975" cy="2025015"/>
          </a:xfrm>
          <a:prstGeom prst="rect">
            <a:avLst/>
          </a:prstGeom>
        </p:spPr>
      </p:pic>
      <p:pic>
        <p:nvPicPr>
          <p:cNvPr id="16" name="Picture 15" descr="1_S4-c2CyaxaTIC8lqJbv-mg"/>
          <p:cNvPicPr>
            <a:picLocks noChangeAspect="1"/>
          </p:cNvPicPr>
          <p:nvPr/>
        </p:nvPicPr>
        <p:blipFill>
          <a:blip r:embed="rId3"/>
          <a:srcRect l="20056" t="79737" r="-5760" b="-178"/>
          <a:stretch>
            <a:fillRect/>
          </a:stretch>
        </p:blipFill>
        <p:spPr>
          <a:xfrm>
            <a:off x="2210283" y="4698000"/>
            <a:ext cx="8916035" cy="5822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par>
                                <p:cTn id="18" presetID="9"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3" name="Text Box 2"/>
          <p:cNvSpPr txBox="1"/>
          <p:nvPr/>
        </p:nvSpPr>
        <p:spPr>
          <a:xfrm>
            <a:off x="393065" y="1506855"/>
            <a:ext cx="6696075" cy="2584450"/>
          </a:xfrm>
          <a:prstGeom prst="rect">
            <a:avLst/>
          </a:prstGeom>
          <a:noFill/>
        </p:spPr>
        <p:txBody>
          <a:bodyPr wrap="square" rtlCol="0" anchor="t">
            <a:spAutoFit/>
          </a:bodyPr>
          <a:lstStyle/>
          <a:p>
            <a:r>
              <a:rPr lang="en-US"/>
              <a:t>We fix one set of parameters to improve others and continue the iteration until the solution converges.</a:t>
            </a:r>
          </a:p>
          <a:p>
            <a:endParaRPr lang="en-US"/>
          </a:p>
          <a:p>
            <a:endParaRPr lang="en-US"/>
          </a:p>
          <a:p>
            <a:endParaRPr lang="en-US"/>
          </a:p>
          <a:p>
            <a:endParaRPr lang="en-US"/>
          </a:p>
          <a:p>
            <a:endParaRPr lang="en-US"/>
          </a:p>
          <a:p>
            <a:endParaRPr lang="en-US"/>
          </a:p>
          <a:p>
            <a:r>
              <a:rPr lang="en-US"/>
              <a:t>The Estimation Maximization algorithm is usually defined as:</a:t>
            </a:r>
          </a:p>
        </p:txBody>
      </p:sp>
      <p:pic>
        <p:nvPicPr>
          <p:cNvPr id="4" name="Picture 3" descr="0_TACSVVyzYaefADqF"/>
          <p:cNvPicPr>
            <a:picLocks noChangeAspect="1"/>
          </p:cNvPicPr>
          <p:nvPr/>
        </p:nvPicPr>
        <p:blipFill>
          <a:blip r:embed="rId3"/>
          <a:stretch>
            <a:fillRect/>
          </a:stretch>
        </p:blipFill>
        <p:spPr>
          <a:xfrm>
            <a:off x="807720" y="2324735"/>
            <a:ext cx="6667500" cy="1085850"/>
          </a:xfrm>
          <a:prstGeom prst="rect">
            <a:avLst/>
          </a:prstGeom>
        </p:spPr>
      </p:pic>
      <p:pic>
        <p:nvPicPr>
          <p:cNvPr id="5" name="Picture 4" descr="1_PmdjzUJIE6jTUYLOJ4SWeA"/>
          <p:cNvPicPr>
            <a:picLocks noChangeAspect="1"/>
          </p:cNvPicPr>
          <p:nvPr/>
        </p:nvPicPr>
        <p:blipFill>
          <a:blip r:embed="rId4"/>
          <a:stretch>
            <a:fillRect/>
          </a:stretch>
        </p:blipFill>
        <p:spPr>
          <a:xfrm>
            <a:off x="808355" y="4309110"/>
            <a:ext cx="6667500" cy="122872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3" name="Text Box 2"/>
          <p:cNvSpPr txBox="1"/>
          <p:nvPr/>
        </p:nvSpPr>
        <p:spPr>
          <a:xfrm>
            <a:off x="393065" y="1339850"/>
            <a:ext cx="6972935" cy="645160"/>
          </a:xfrm>
          <a:prstGeom prst="rect">
            <a:avLst/>
          </a:prstGeom>
          <a:noFill/>
        </p:spPr>
        <p:txBody>
          <a:bodyPr wrap="square" rtlCol="0" anchor="t">
            <a:spAutoFit/>
          </a:bodyPr>
          <a:lstStyle/>
          <a:p>
            <a:r>
              <a:rPr lang="en-US"/>
              <a:t>Here, the E-step establishes p(γ, ξ | x, a, b). Then, the M-step finds a, b that roughly maximizes the objective below.</a:t>
            </a:r>
          </a:p>
        </p:txBody>
      </p:sp>
      <p:pic>
        <p:nvPicPr>
          <p:cNvPr id="4" name="Picture 3" descr="1_iZeV-K6IDT1aLd9-qrN30g"/>
          <p:cNvPicPr>
            <a:picLocks noChangeAspect="1"/>
          </p:cNvPicPr>
          <p:nvPr/>
        </p:nvPicPr>
        <p:blipFill>
          <a:blip r:embed="rId3"/>
          <a:stretch>
            <a:fillRect/>
          </a:stretch>
        </p:blipFill>
        <p:spPr>
          <a:xfrm>
            <a:off x="698500" y="1985010"/>
            <a:ext cx="6667500" cy="16383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7946" y="3249144"/>
            <a:ext cx="7497214" cy="461665"/>
          </a:xfrm>
          <a:prstGeom prst="rect">
            <a:avLst/>
          </a:prstGeom>
        </p:spPr>
        <p:txBody>
          <a:bodyPr wrap="square">
            <a:spAutoFit/>
          </a:bodyPr>
          <a:lstStyle/>
          <a:p>
            <a:r>
              <a:rPr lang="en-US" sz="2400" b="1" dirty="0"/>
              <a:t>K.S.Srinivas</a:t>
            </a:r>
            <a:endParaRPr lang="en-IN" sz="2400" b="1" dirty="0"/>
          </a:p>
        </p:txBody>
      </p:sp>
      <p:sp>
        <p:nvSpPr>
          <p:cNvPr id="21" name="Rectangle 20"/>
          <p:cNvSpPr/>
          <p:nvPr/>
        </p:nvSpPr>
        <p:spPr>
          <a:xfrm>
            <a:off x="4287946" y="3540583"/>
            <a:ext cx="7497214" cy="461665"/>
          </a:xfrm>
          <a:prstGeom prst="rect">
            <a:avLst/>
          </a:prstGeom>
        </p:spPr>
        <p:txBody>
          <a:bodyPr wrap="square">
            <a:spAutoFit/>
          </a:bodyPr>
          <a:lstStyle/>
          <a:p>
            <a:r>
              <a:rPr lang="en-US" sz="2400" b="1" dirty="0"/>
              <a:t>srinivasks@pes.edu</a:t>
            </a:r>
            <a:endParaRPr lang="en-IN" sz="2400" b="1" dirty="0"/>
          </a:p>
        </p:txBody>
      </p:sp>
      <p:sp>
        <p:nvSpPr>
          <p:cNvPr id="22" name="Rectangle 21"/>
          <p:cNvSpPr/>
          <p:nvPr/>
        </p:nvSpPr>
        <p:spPr>
          <a:xfrm>
            <a:off x="4173705" y="3937419"/>
            <a:ext cx="7497214" cy="398780"/>
          </a:xfrm>
          <a:prstGeom prst="rect">
            <a:avLst/>
          </a:prstGeom>
        </p:spPr>
        <p:txBody>
          <a:bodyPr wrap="square">
            <a:spAutoFit/>
          </a:bodyPr>
          <a:lstStyle/>
          <a:p>
            <a:r>
              <a:rPr lang="en-US" sz="2000" dirty="0"/>
              <a:t>+91 80 2672 1983 Extn 701</a:t>
            </a:r>
            <a:endParaRPr lang="en-IN" sz="2000" dirty="0"/>
          </a:p>
        </p:txBody>
      </p:sp>
      <p:grpSp>
        <p:nvGrpSpPr>
          <p:cNvPr id="23" name="Group 22"/>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9" name="Rectangle 18"/>
          <p:cNvSpPr/>
          <p:nvPr/>
        </p:nvSpPr>
        <p:spPr>
          <a:xfrm>
            <a:off x="4287946" y="2068426"/>
            <a:ext cx="7497214" cy="553998"/>
          </a:xfrm>
          <a:prstGeom prst="rect">
            <a:avLst/>
          </a:prstGeom>
        </p:spPr>
        <p:txBody>
          <a:bodyPr wrap="square">
            <a:spAutoFit/>
          </a:bodyPr>
          <a:lstStyle/>
          <a:p>
            <a:r>
              <a:rPr lang="en-US" sz="3000" b="1" dirty="0">
                <a:solidFill>
                  <a:srgbClr val="DFA267"/>
                </a:solidFill>
              </a:rPr>
              <a:t>T</a:t>
            </a:r>
            <a:r>
              <a:rPr lang="en-IN" sz="3000" b="1" dirty="0">
                <a:solidFill>
                  <a:srgbClr val="DFA267"/>
                </a:solidFill>
              </a:rPr>
              <a: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p>
        </p:txBody>
      </p:sp>
      <p:sp>
        <p:nvSpPr>
          <p:cNvPr id="2" name="Rectangle 6"/>
          <p:cNvSpPr/>
          <p:nvPr/>
        </p:nvSpPr>
        <p:spPr>
          <a:xfrm>
            <a:off x="392835" y="713493"/>
            <a:ext cx="7999758" cy="460375"/>
          </a:xfrm>
          <a:prstGeom prst="rect">
            <a:avLst/>
          </a:prstGeom>
        </p:spPr>
        <p:txBody>
          <a:bodyPr wrap="square">
            <a:spAutoFit/>
          </a:bodyPr>
          <a:lstStyle/>
          <a:p>
            <a:r>
              <a:rPr lang="en-US" altLang="en-IN" sz="2400" b="1" dirty="0">
                <a:solidFill>
                  <a:schemeClr val="accent2">
                    <a:lumMod val="75000"/>
                  </a:schemeClr>
                </a:solidFill>
              </a:rPr>
              <a:t>HMM</a:t>
            </a:r>
          </a:p>
        </p:txBody>
      </p:sp>
      <p:sp>
        <p:nvSpPr>
          <p:cNvPr id="3" name="Text Box 2"/>
          <p:cNvSpPr txBox="1"/>
          <p:nvPr/>
        </p:nvSpPr>
        <p:spPr>
          <a:xfrm>
            <a:off x="162560" y="1468755"/>
            <a:ext cx="8129905" cy="829945"/>
          </a:xfrm>
          <a:prstGeom prst="rect">
            <a:avLst/>
          </a:prstGeom>
          <a:noFill/>
        </p:spPr>
        <p:txBody>
          <a:bodyPr wrap="square" rtlCol="0">
            <a:spAutoFit/>
          </a:bodyPr>
          <a:lstStyle/>
          <a:p>
            <a:pPr algn="l"/>
            <a:r>
              <a:rPr lang="en-US" sz="2400"/>
              <a:t>Two major assumptions are made in HMM. The next state and the current observation solely depend on the current state only.</a:t>
            </a:r>
          </a:p>
        </p:txBody>
      </p:sp>
      <p:pic>
        <p:nvPicPr>
          <p:cNvPr id="4" name="Picture 3" descr="1_Msm-zM105zqQnIaSWRKeWg"/>
          <p:cNvPicPr>
            <a:picLocks noChangeAspect="1"/>
          </p:cNvPicPr>
          <p:nvPr/>
        </p:nvPicPr>
        <p:blipFill>
          <a:blip r:embed="rId3"/>
          <a:srcRect l="1486" b="58046"/>
          <a:stretch>
            <a:fillRect/>
          </a:stretch>
        </p:blipFill>
        <p:spPr>
          <a:xfrm>
            <a:off x="993140" y="2501265"/>
            <a:ext cx="6568440" cy="463550"/>
          </a:xfrm>
          <a:prstGeom prst="rect">
            <a:avLst/>
          </a:prstGeom>
        </p:spPr>
      </p:pic>
      <p:pic>
        <p:nvPicPr>
          <p:cNvPr id="5" name="Picture 4" descr="1_Msm-zM105zqQnIaSWRKeWg"/>
          <p:cNvPicPr>
            <a:picLocks noChangeAspect="1"/>
          </p:cNvPicPr>
          <p:nvPr/>
        </p:nvPicPr>
        <p:blipFill>
          <a:blip r:embed="rId3"/>
          <a:srcRect l="1486" t="38563" r="1248" b="30287"/>
          <a:stretch>
            <a:fillRect/>
          </a:stretch>
        </p:blipFill>
        <p:spPr>
          <a:xfrm>
            <a:off x="899160" y="2845435"/>
            <a:ext cx="6485255" cy="344170"/>
          </a:xfrm>
          <a:prstGeom prst="rect">
            <a:avLst/>
          </a:prstGeom>
        </p:spPr>
      </p:pic>
      <p:pic>
        <p:nvPicPr>
          <p:cNvPr id="10" name="Picture 9" descr="1_Msm-zM105zqQnIaSWRKeWg"/>
          <p:cNvPicPr>
            <a:picLocks noChangeAspect="1"/>
          </p:cNvPicPr>
          <p:nvPr/>
        </p:nvPicPr>
        <p:blipFill>
          <a:blip r:embed="rId3"/>
          <a:srcRect l="1486" t="66265" r="2534" b="-8277"/>
          <a:stretch>
            <a:fillRect/>
          </a:stretch>
        </p:blipFill>
        <p:spPr>
          <a:xfrm>
            <a:off x="393065" y="3189605"/>
            <a:ext cx="6399530" cy="464185"/>
          </a:xfrm>
          <a:prstGeom prst="rect">
            <a:avLst/>
          </a:prstGeom>
        </p:spPr>
      </p:pic>
      <p:pic>
        <p:nvPicPr>
          <p:cNvPr id="7" name="Picture 6">
            <a:extLst>
              <a:ext uri="{FF2B5EF4-FFF2-40B4-BE49-F238E27FC236}">
                <a16:creationId xmlns:a16="http://schemas.microsoft.com/office/drawing/2014/main" id="{9AE83337-10F6-47EE-8F64-FEA4E804E4FC}"/>
              </a:ext>
            </a:extLst>
          </p:cNvPr>
          <p:cNvPicPr>
            <a:picLocks noChangeAspect="1"/>
          </p:cNvPicPr>
          <p:nvPr/>
        </p:nvPicPr>
        <p:blipFill>
          <a:blip r:embed="rId4"/>
          <a:stretch>
            <a:fillRect/>
          </a:stretch>
        </p:blipFill>
        <p:spPr>
          <a:xfrm>
            <a:off x="820148" y="3795688"/>
            <a:ext cx="4567778" cy="2591044"/>
          </a:xfrm>
          <a:prstGeom prst="rect">
            <a:avLst/>
          </a:prstGeom>
        </p:spPr>
      </p:pic>
      <p:pic>
        <p:nvPicPr>
          <p:cNvPr id="11" name="Picture 10">
            <a:extLst>
              <a:ext uri="{FF2B5EF4-FFF2-40B4-BE49-F238E27FC236}">
                <a16:creationId xmlns:a16="http://schemas.microsoft.com/office/drawing/2014/main" id="{043DAA2C-866E-4FA9-AE08-5A03DE15FF5E}"/>
              </a:ext>
            </a:extLst>
          </p:cNvPr>
          <p:cNvPicPr>
            <a:picLocks noChangeAspect="1"/>
          </p:cNvPicPr>
          <p:nvPr/>
        </p:nvPicPr>
        <p:blipFill>
          <a:blip r:embed="rId5"/>
          <a:stretch>
            <a:fillRect/>
          </a:stretch>
        </p:blipFill>
        <p:spPr>
          <a:xfrm>
            <a:off x="5358667" y="3795688"/>
            <a:ext cx="3613281" cy="223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TotalTime>
  <Words>5457</Words>
  <Application>Microsoft Office PowerPoint</Application>
  <PresentationFormat>Widescreen</PresentationFormat>
  <Paragraphs>940</Paragraphs>
  <Slides>82</Slides>
  <Notes>19</Notes>
  <HiddenSlides>2</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82</vt:i4>
      </vt:variant>
    </vt:vector>
  </HeadingPairs>
  <TitlesOfParts>
    <vt:vector size="96" baseType="lpstr">
      <vt:lpstr>Arial</vt:lpstr>
      <vt:lpstr>Calibri</vt:lpstr>
      <vt:lpstr>Calibri Light</vt:lpstr>
      <vt:lpstr>Cambria Math</vt:lpstr>
      <vt:lpstr>CMBX12</vt:lpstr>
      <vt:lpstr>CMMI10</vt:lpstr>
      <vt:lpstr>CMMI12</vt:lpstr>
      <vt:lpstr>CMR10</vt:lpstr>
      <vt:lpstr>CMR12</vt:lpstr>
      <vt:lpstr>CMSY10</vt:lpstr>
      <vt:lpstr>medium-content-serif-font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Alpha rule method to find Probability of an Observation Sequence </vt:lpstr>
      <vt:lpstr>Alpha rule method to find Probability of an Observation Sequence </vt:lpstr>
      <vt:lpstr>Alpha rule method to find Probability of an Observation Sequence </vt:lpstr>
      <vt:lpstr>Alpha rule method to find Probability of an Observation Sequence </vt:lpstr>
      <vt:lpstr>Alpha rule method to find Probability of an Observation Sequence </vt:lpstr>
      <vt:lpstr>Alpha rule method to find Probability of an Observation Sequence </vt:lpstr>
      <vt:lpstr>Alpha rule method to find Probability of an Observation Sequence </vt:lpstr>
      <vt:lpstr>Alpha rule method to find Probability of an Observation Sequence </vt:lpstr>
      <vt:lpstr>Alpha rule method to find Probability of an Observation Sequence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Beta Table </vt:lpstr>
      <vt:lpstr>Beta Table </vt:lpstr>
      <vt:lpstr>Beta Table </vt:lpstr>
      <vt:lpstr>Beta Table </vt:lpstr>
      <vt:lpstr>Beta Table </vt:lpstr>
      <vt:lpstr>Beta Table </vt:lpstr>
      <vt:lpstr>Beta Table </vt:lpstr>
      <vt:lpstr>PowerPoint Presentation</vt:lpstr>
      <vt:lpstr>PowerPoint Presentation</vt:lpstr>
      <vt:lpstr>PowerPoint Presentation</vt:lpstr>
      <vt:lpstr>To Find Probability of an Observation Sequence using both Alpha and Beta Tables</vt:lpstr>
      <vt:lpstr>To Find Probability of an Observation Sequence using both Alpha and Beta Tables</vt:lpstr>
      <vt:lpstr>To Find Probability of an Observation Sequence using both Alpha and Beta Tables</vt:lpstr>
      <vt:lpstr>To Find Probability of an Observation Sequence using both Alpha and Beta Tables</vt:lpstr>
      <vt:lpstr>Gamma Table </vt:lpstr>
      <vt:lpstr>Gamma Table </vt:lpstr>
      <vt:lpstr>Gamma Table </vt:lpstr>
      <vt:lpstr>Gamma Table </vt:lpstr>
      <vt:lpstr>Gamma Table </vt:lpstr>
      <vt:lpstr>Gamma Table </vt:lpstr>
      <vt:lpstr>Gamma Table </vt:lpstr>
      <vt:lpstr>Gamma Table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Srinivas Katharguppe</cp:lastModifiedBy>
  <cp:revision>384</cp:revision>
  <dcterms:created xsi:type="dcterms:W3CDTF">2019-05-30T23:14:00Z</dcterms:created>
  <dcterms:modified xsi:type="dcterms:W3CDTF">2020-07-13T00:53:59Z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