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1" r:id="rId2"/>
    <p:sldId id="266" r:id="rId3"/>
    <p:sldId id="275" r:id="rId4"/>
    <p:sldId id="281" r:id="rId5"/>
    <p:sldId id="283" r:id="rId6"/>
    <p:sldId id="282" r:id="rId7"/>
    <p:sldId id="284" r:id="rId8"/>
    <p:sldId id="285" r:id="rId9"/>
    <p:sldId id="286" r:id="rId10"/>
    <p:sldId id="287" r:id="rId11"/>
    <p:sldId id="288" r:id="rId12"/>
    <p:sldId id="289" r:id="rId13"/>
    <p:sldId id="290" r:id="rId14"/>
    <p:sldId id="291"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BA53"/>
    <a:srgbClr val="F4B350"/>
    <a:srgbClr val="DFA267"/>
    <a:srgbClr val="FEDC32"/>
    <a:srgbClr val="10B9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0" autoAdjust="0"/>
    <p:restoredTop sz="95828" autoAdjust="0"/>
  </p:normalViewPr>
  <p:slideViewPr>
    <p:cSldViewPr snapToGrid="0">
      <p:cViewPr varScale="1">
        <p:scale>
          <a:sx n="68" d="100"/>
          <a:sy n="68" d="100"/>
        </p:scale>
        <p:origin x="750" y="72"/>
      </p:cViewPr>
      <p:guideLst>
        <p:guide orient="horz" pos="2160"/>
        <p:guide pos="3840"/>
      </p:guideLst>
    </p:cSldViewPr>
  </p:slideViewPr>
  <p:notesTextViewPr>
    <p:cViewPr>
      <p:scale>
        <a:sx n="3" d="2"/>
        <a:sy n="3" d="2"/>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EB7F9B-9238-4BC3-9E18-D3ACE1D867A9}" type="datetimeFigureOut">
              <a:rPr lang="en-IN" smtClean="0"/>
              <a:t>23-01-2021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71DB59-503D-40F0-9CF4-140C9C261592}" type="slidenum">
              <a:rPr lang="en-IN" smtClean="0"/>
              <a:t>‹#›</a:t>
            </a:fld>
            <a:endParaRPr lang="en-IN"/>
          </a:p>
        </p:txBody>
      </p:sp>
    </p:spTree>
    <p:extLst>
      <p:ext uri="{BB962C8B-B14F-4D97-AF65-F5344CB8AC3E}">
        <p14:creationId xmlns:p14="http://schemas.microsoft.com/office/powerpoint/2010/main" val="3296202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71DB59-503D-40F0-9CF4-140C9C261592}" type="slidenum">
              <a:rPr lang="en-IN" smtClean="0"/>
              <a:t>8</a:t>
            </a:fld>
            <a:endParaRPr lang="en-IN"/>
          </a:p>
        </p:txBody>
      </p:sp>
    </p:spTree>
    <p:extLst>
      <p:ext uri="{BB962C8B-B14F-4D97-AF65-F5344CB8AC3E}">
        <p14:creationId xmlns:p14="http://schemas.microsoft.com/office/powerpoint/2010/main" val="30253585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mailto:phalachandra@pes.edu"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07DF93E-677D-48F6-8B5A-46E43F2C154F}"/>
              </a:ext>
            </a:extLst>
          </p:cNvPr>
          <p:cNvSpPr>
            <a:spLocks noGrp="1"/>
          </p:cNvSpPr>
          <p:nvPr>
            <p:ph type="dt" sz="half" idx="10"/>
          </p:nvPr>
        </p:nvSpPr>
        <p:spPr/>
        <p:txBody>
          <a:bodyPr/>
          <a:lstStyle/>
          <a:p>
            <a:fld id="{C0697723-E498-4D64-BBB6-490ED1364AC9}" type="datetimeFigureOut">
              <a:rPr lang="en-IN" smtClean="0"/>
              <a:pPr/>
              <a:t>23-01-2021</a:t>
            </a:fld>
            <a:endParaRPr lang="en-IN"/>
          </a:p>
        </p:txBody>
      </p:sp>
      <p:sp>
        <p:nvSpPr>
          <p:cNvPr id="5" name="Footer Placeholder 4">
            <a:extLst>
              <a:ext uri="{FF2B5EF4-FFF2-40B4-BE49-F238E27FC236}">
                <a16:creationId xmlns:a16="http://schemas.microsoft.com/office/drawing/2014/main" id="{B1DF4446-763D-4DB5-A60E-E76234DDA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82FF9A-F0E6-4BE5-A785-09D93A759624}"/>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69A9DEB-1C13-4857-BD71-40A875118FFC}"/>
              </a:ext>
            </a:extLst>
          </p:cNvPr>
          <p:cNvPicPr>
            <a:picLocks noChangeAspect="1"/>
          </p:cNvPicPr>
          <p:nvPr userDrawn="1"/>
        </p:nvPicPr>
        <p:blipFill>
          <a:blip r:embed="rId2"/>
          <a:stretch>
            <a:fillRect/>
          </a:stretch>
        </p:blipFill>
        <p:spPr>
          <a:xfrm>
            <a:off x="11158057" y="133515"/>
            <a:ext cx="932769" cy="1402202"/>
          </a:xfrm>
          <a:prstGeom prst="rect">
            <a:avLst/>
          </a:prstGeom>
        </p:spPr>
      </p:pic>
      <p:sp>
        <p:nvSpPr>
          <p:cNvPr id="9" name="Rectangle 8">
            <a:extLst>
              <a:ext uri="{FF2B5EF4-FFF2-40B4-BE49-F238E27FC236}">
                <a16:creationId xmlns:a16="http://schemas.microsoft.com/office/drawing/2014/main" id="{518F317A-78FC-4444-9C1F-7E8DF0E0D0FA}"/>
              </a:ext>
            </a:extLst>
          </p:cNvPr>
          <p:cNvSpPr/>
          <p:nvPr userDrawn="1"/>
        </p:nvSpPr>
        <p:spPr>
          <a:xfrm>
            <a:off x="289993" y="1234181"/>
            <a:ext cx="7497214" cy="646331"/>
          </a:xfrm>
          <a:prstGeom prst="rect">
            <a:avLst/>
          </a:prstGeom>
        </p:spPr>
        <p:txBody>
          <a:bodyPr wrap="square">
            <a:spAutoFit/>
          </a:bodyPr>
          <a:lstStyle/>
          <a:p>
            <a:r>
              <a:rPr lang="en-US" sz="3600" b="1" cap="all" baseline="0" dirty="0">
                <a:solidFill>
                  <a:srgbClr val="0070C0"/>
                </a:solidFill>
              </a:rPr>
              <a:t>Software Engineering </a:t>
            </a:r>
          </a:p>
        </p:txBody>
      </p:sp>
      <p:grpSp>
        <p:nvGrpSpPr>
          <p:cNvPr id="12" name="Group 11">
            <a:extLst>
              <a:ext uri="{FF2B5EF4-FFF2-40B4-BE49-F238E27FC236}">
                <a16:creationId xmlns:a16="http://schemas.microsoft.com/office/drawing/2014/main" id="{B5135EE7-206A-429C-B190-899C81648248}"/>
              </a:ext>
            </a:extLst>
          </p:cNvPr>
          <p:cNvGrpSpPr/>
          <p:nvPr userDrawn="1"/>
        </p:nvGrpSpPr>
        <p:grpSpPr>
          <a:xfrm>
            <a:off x="415018" y="5058775"/>
            <a:ext cx="1066895" cy="1078155"/>
            <a:chOff x="313844" y="5489699"/>
            <a:chExt cx="1066895" cy="1078155"/>
          </a:xfrm>
          <a:solidFill>
            <a:schemeClr val="accent2">
              <a:lumMod val="60000"/>
              <a:lumOff val="40000"/>
            </a:schemeClr>
          </a:solidFill>
        </p:grpSpPr>
        <p:sp>
          <p:nvSpPr>
            <p:cNvPr id="13" name="Rectangle 12">
              <a:extLst>
                <a:ext uri="{FF2B5EF4-FFF2-40B4-BE49-F238E27FC236}">
                  <a16:creationId xmlns:a16="http://schemas.microsoft.com/office/drawing/2014/main" id="{5029FCB8-559D-4FEA-8556-077CA9FD4F37}"/>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CA45174-7366-4EE8-BDB3-9DC17CDCAA55}"/>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5" name="Straight Connector 14">
            <a:extLst>
              <a:ext uri="{FF2B5EF4-FFF2-40B4-BE49-F238E27FC236}">
                <a16:creationId xmlns:a16="http://schemas.microsoft.com/office/drawing/2014/main" id="{49560B36-3F34-4596-862D-5E94AA07B818}"/>
              </a:ext>
            </a:extLst>
          </p:cNvPr>
          <p:cNvCxnSpPr>
            <a:cxnSpLocks/>
          </p:cNvCxnSpPr>
          <p:nvPr userDrawn="1"/>
        </p:nvCxnSpPr>
        <p:spPr>
          <a:xfrm flipV="1">
            <a:off x="3200" y="2094443"/>
            <a:ext cx="6332283"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A11F712-BDBC-450F-9750-5CCCC306CA36}"/>
              </a:ext>
            </a:extLst>
          </p:cNvPr>
          <p:cNvSpPr/>
          <p:nvPr userDrawn="1"/>
        </p:nvSpPr>
        <p:spPr>
          <a:xfrm>
            <a:off x="508014" y="5239098"/>
            <a:ext cx="7497214" cy="769441"/>
          </a:xfrm>
          <a:prstGeom prst="rect">
            <a:avLst/>
          </a:prstGeom>
        </p:spPr>
        <p:txBody>
          <a:bodyPr wrap="square">
            <a:spAutoFit/>
          </a:bodyPr>
          <a:lstStyle/>
          <a:p>
            <a:r>
              <a:rPr lang="en-US" sz="2400" b="1" dirty="0"/>
              <a:t>Prof. 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p:txBody>
      </p:sp>
      <p:sp>
        <p:nvSpPr>
          <p:cNvPr id="17" name="TextBox 17">
            <a:extLst>
              <a:ext uri="{FF2B5EF4-FFF2-40B4-BE49-F238E27FC236}">
                <a16:creationId xmlns:a16="http://schemas.microsoft.com/office/drawing/2014/main" id="{940F542C-B89B-4936-A042-FC9FF2E3ED53}"/>
              </a:ext>
            </a:extLst>
          </p:cNvPr>
          <p:cNvSpPr txBox="1"/>
          <p:nvPr userDrawn="1"/>
        </p:nvSpPr>
        <p:spPr>
          <a:xfrm>
            <a:off x="326749" y="6142419"/>
            <a:ext cx="8055251" cy="71558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050" b="1" dirty="0">
                <a:solidFill>
                  <a:schemeClr val="tx1">
                    <a:lumMod val="50000"/>
                    <a:lumOff val="50000"/>
                  </a:schemeClr>
                </a:solidFill>
              </a:rPr>
              <a:t>Acknowledgements: </a:t>
            </a:r>
            <a:r>
              <a:rPr lang="en-IN" sz="1000" b="1" dirty="0">
                <a:solidFill>
                  <a:schemeClr val="tx1">
                    <a:lumMod val="50000"/>
                    <a:lumOff val="50000"/>
                  </a:schemeClr>
                </a:solidFill>
              </a:rPr>
              <a:t>Significant portions of the information in the slide sets presented through the course in the class, are extracted from the prescribed text books, information from the Internet and supplemented by my experience. Since these are only intended for presentation for teaching within PESU, there was no explicit permission solicited. We would like to sincerely thank and acknowledge that the credit/rights remain with the original authors/creators only</a:t>
            </a:r>
          </a:p>
        </p:txBody>
      </p:sp>
    </p:spTree>
    <p:extLst>
      <p:ext uri="{BB962C8B-B14F-4D97-AF65-F5344CB8AC3E}">
        <p14:creationId xmlns:p14="http://schemas.microsoft.com/office/powerpoint/2010/main" val="218154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262E-9CC6-4471-87B5-E96BB4A83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85306A-CD4B-46EE-9161-2B0A130F2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A59BE6-9514-4D99-A003-32E53BEDF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1144FC-DE55-4C66-B467-EE320664508C}"/>
              </a:ext>
            </a:extLst>
          </p:cNvPr>
          <p:cNvSpPr>
            <a:spLocks noGrp="1"/>
          </p:cNvSpPr>
          <p:nvPr>
            <p:ph type="dt" sz="half" idx="10"/>
          </p:nvPr>
        </p:nvSpPr>
        <p:spPr/>
        <p:txBody>
          <a:bodyPr/>
          <a:lstStyle/>
          <a:p>
            <a:fld id="{C0697723-E498-4D64-BBB6-490ED1364AC9}" type="datetimeFigureOut">
              <a:rPr lang="en-IN" smtClean="0"/>
              <a:pPr/>
              <a:t>23-01-2021</a:t>
            </a:fld>
            <a:endParaRPr lang="en-IN"/>
          </a:p>
        </p:txBody>
      </p:sp>
      <p:sp>
        <p:nvSpPr>
          <p:cNvPr id="6" name="Footer Placeholder 5">
            <a:extLst>
              <a:ext uri="{FF2B5EF4-FFF2-40B4-BE49-F238E27FC236}">
                <a16:creationId xmlns:a16="http://schemas.microsoft.com/office/drawing/2014/main" id="{7ABC472B-5E7F-485E-A706-89B79D412C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56C44B-3BC6-40D9-94ED-B0796F8E132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490178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9C2A-444C-4E85-BF34-29BD3E3F6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688350-F59A-41DF-B2EF-F9EEA24700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5D8DC2-A933-46C8-BE16-322CE1A3E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17E0BD-405F-407D-AAE8-84A2C67291BD}"/>
              </a:ext>
            </a:extLst>
          </p:cNvPr>
          <p:cNvSpPr>
            <a:spLocks noGrp="1"/>
          </p:cNvSpPr>
          <p:nvPr>
            <p:ph type="dt" sz="half" idx="10"/>
          </p:nvPr>
        </p:nvSpPr>
        <p:spPr/>
        <p:txBody>
          <a:bodyPr/>
          <a:lstStyle/>
          <a:p>
            <a:fld id="{C0697723-E498-4D64-BBB6-490ED1364AC9}" type="datetimeFigureOut">
              <a:rPr lang="en-IN" smtClean="0"/>
              <a:pPr/>
              <a:t>23-01-2021</a:t>
            </a:fld>
            <a:endParaRPr lang="en-IN"/>
          </a:p>
        </p:txBody>
      </p:sp>
      <p:sp>
        <p:nvSpPr>
          <p:cNvPr id="6" name="Footer Placeholder 5">
            <a:extLst>
              <a:ext uri="{FF2B5EF4-FFF2-40B4-BE49-F238E27FC236}">
                <a16:creationId xmlns:a16="http://schemas.microsoft.com/office/drawing/2014/main" id="{F5294B3E-2DAE-4C72-9B6F-EE43965DA9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74055D-9410-4E28-8C54-90B4F6E7DBF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2931258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96CC-24D7-4AC0-845A-98CA572FE6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261921-3E80-4007-9849-91F4F1D9CF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091F3-2079-48AC-A58B-4C729775D003}"/>
              </a:ext>
            </a:extLst>
          </p:cNvPr>
          <p:cNvSpPr>
            <a:spLocks noGrp="1"/>
          </p:cNvSpPr>
          <p:nvPr>
            <p:ph type="dt" sz="half" idx="10"/>
          </p:nvPr>
        </p:nvSpPr>
        <p:spPr/>
        <p:txBody>
          <a:bodyPr/>
          <a:lstStyle/>
          <a:p>
            <a:fld id="{C0697723-E498-4D64-BBB6-490ED1364AC9}" type="datetimeFigureOut">
              <a:rPr lang="en-IN" smtClean="0"/>
              <a:pPr/>
              <a:t>23-01-2021</a:t>
            </a:fld>
            <a:endParaRPr lang="en-IN"/>
          </a:p>
        </p:txBody>
      </p:sp>
      <p:sp>
        <p:nvSpPr>
          <p:cNvPr id="5" name="Footer Placeholder 4">
            <a:extLst>
              <a:ext uri="{FF2B5EF4-FFF2-40B4-BE49-F238E27FC236}">
                <a16:creationId xmlns:a16="http://schemas.microsoft.com/office/drawing/2014/main" id="{42536A67-7BBF-4557-B86C-E3D43DA80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F2A7F-20B3-4FEC-B2FB-22B3B56A962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386502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974505-5F88-4C68-B044-B90A875A12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154938-180F-400A-A444-2DAC9B404C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44BC1C-22DF-43AD-B4A1-B55EB4C01F8A}"/>
              </a:ext>
            </a:extLst>
          </p:cNvPr>
          <p:cNvSpPr>
            <a:spLocks noGrp="1"/>
          </p:cNvSpPr>
          <p:nvPr>
            <p:ph type="dt" sz="half" idx="10"/>
          </p:nvPr>
        </p:nvSpPr>
        <p:spPr/>
        <p:txBody>
          <a:bodyPr/>
          <a:lstStyle/>
          <a:p>
            <a:fld id="{C0697723-E498-4D64-BBB6-490ED1364AC9}" type="datetimeFigureOut">
              <a:rPr lang="en-IN" smtClean="0"/>
              <a:pPr/>
              <a:t>23-01-2021</a:t>
            </a:fld>
            <a:endParaRPr lang="en-IN"/>
          </a:p>
        </p:txBody>
      </p:sp>
      <p:sp>
        <p:nvSpPr>
          <p:cNvPr id="5" name="Footer Placeholder 4">
            <a:extLst>
              <a:ext uri="{FF2B5EF4-FFF2-40B4-BE49-F238E27FC236}">
                <a16:creationId xmlns:a16="http://schemas.microsoft.com/office/drawing/2014/main" id="{1C439F43-011E-4BE1-A79A-17FE1495C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25448-2680-4648-B696-07B726E5BEA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1186034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cxnSp>
        <p:nvCxnSpPr>
          <p:cNvPr id="6" name="Straight Connector 5">
            <a:extLst>
              <a:ext uri="{FF2B5EF4-FFF2-40B4-BE49-F238E27FC236}">
                <a16:creationId xmlns:a16="http://schemas.microsoft.com/office/drawing/2014/main" id="{4310FF71-7B06-4782-ACBE-30FF2B272CBF}"/>
              </a:ext>
            </a:extLst>
          </p:cNvPr>
          <p:cNvCxnSpPr>
            <a:cxnSpLocks/>
          </p:cNvCxnSpPr>
          <p:nvPr userDrawn="1"/>
        </p:nvCxnSpPr>
        <p:spPr>
          <a:xfrm flipV="1">
            <a:off x="0" y="1380670"/>
            <a:ext cx="6578936"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D5EB92D-6283-4307-A838-3D93CEE074B0}"/>
              </a:ext>
            </a:extLst>
          </p:cNvPr>
          <p:cNvSpPr txBox="1"/>
          <p:nvPr userDrawn="1"/>
        </p:nvSpPr>
        <p:spPr>
          <a:xfrm>
            <a:off x="90042" y="469466"/>
            <a:ext cx="7175996" cy="646331"/>
          </a:xfrm>
          <a:prstGeom prst="rect">
            <a:avLst/>
          </a:prstGeom>
          <a:noFill/>
        </p:spPr>
        <p:txBody>
          <a:bodyPr wrap="square" rtlCol="0">
            <a:spAutoFit/>
          </a:bodyPr>
          <a:lstStyle/>
          <a:p>
            <a:pPr algn="ctr"/>
            <a:r>
              <a:rPr lang="en-US" sz="3600" b="1" cap="all" baseline="0" dirty="0">
                <a:solidFill>
                  <a:srgbClr val="0070C0"/>
                </a:solidFill>
                <a:latin typeface="+mn-lt"/>
              </a:rPr>
              <a:t>Software Project management</a:t>
            </a:r>
          </a:p>
        </p:txBody>
      </p:sp>
      <p:grpSp>
        <p:nvGrpSpPr>
          <p:cNvPr id="8" name="Group 7">
            <a:extLst>
              <a:ext uri="{FF2B5EF4-FFF2-40B4-BE49-F238E27FC236}">
                <a16:creationId xmlns:a16="http://schemas.microsoft.com/office/drawing/2014/main" id="{ABFB93FB-9F11-4AFC-BCD1-93A67BA9CA28}"/>
              </a:ext>
            </a:extLst>
          </p:cNvPr>
          <p:cNvGrpSpPr/>
          <p:nvPr userDrawn="1"/>
        </p:nvGrpSpPr>
        <p:grpSpPr>
          <a:xfrm>
            <a:off x="292403" y="5543111"/>
            <a:ext cx="545797" cy="1078155"/>
            <a:chOff x="313844" y="5489699"/>
            <a:chExt cx="1066895" cy="1078155"/>
          </a:xfrm>
          <a:solidFill>
            <a:schemeClr val="accent2">
              <a:lumMod val="60000"/>
              <a:lumOff val="40000"/>
            </a:schemeClr>
          </a:solidFill>
        </p:grpSpPr>
        <p:sp>
          <p:nvSpPr>
            <p:cNvPr id="9" name="Rectangle 8">
              <a:extLst>
                <a:ext uri="{FF2B5EF4-FFF2-40B4-BE49-F238E27FC236}">
                  <a16:creationId xmlns:a16="http://schemas.microsoft.com/office/drawing/2014/main" id="{5FDABAA5-0594-4639-BEBC-42ED697572DB}"/>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D69E411B-7B75-4E73-876B-2518053D81BF}"/>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Rectangle 10">
            <a:extLst>
              <a:ext uri="{FF2B5EF4-FFF2-40B4-BE49-F238E27FC236}">
                <a16:creationId xmlns:a16="http://schemas.microsoft.com/office/drawing/2014/main" id="{B8732D7A-0517-45A7-AE64-35251E6EAEE7}"/>
              </a:ext>
            </a:extLst>
          </p:cNvPr>
          <p:cNvSpPr/>
          <p:nvPr userDrawn="1"/>
        </p:nvSpPr>
        <p:spPr>
          <a:xfrm>
            <a:off x="484043" y="5674609"/>
            <a:ext cx="5412104" cy="769441"/>
          </a:xfrm>
          <a:prstGeom prst="rect">
            <a:avLst/>
          </a:prstGeom>
        </p:spPr>
        <p:txBody>
          <a:bodyPr wrap="square">
            <a:spAutoFit/>
          </a:bodyPr>
          <a:lstStyle/>
          <a:p>
            <a:r>
              <a:rPr lang="en-US" sz="2400" b="1" dirty="0"/>
              <a:t>Prof. 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p:txBody>
      </p:sp>
    </p:spTree>
    <p:extLst>
      <p:ext uri="{BB962C8B-B14F-4D97-AF65-F5344CB8AC3E}">
        <p14:creationId xmlns:p14="http://schemas.microsoft.com/office/powerpoint/2010/main" val="3974492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23-01-2021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
        <p:nvSpPr>
          <p:cNvPr id="7" name="Rectangle 6">
            <a:extLst>
              <a:ext uri="{FF2B5EF4-FFF2-40B4-BE49-F238E27FC236}">
                <a16:creationId xmlns:a16="http://schemas.microsoft.com/office/drawing/2014/main" id="{EE79E3F3-4C0D-47B5-BD75-CA3B35ACC577}"/>
              </a:ext>
            </a:extLst>
          </p:cNvPr>
          <p:cNvSpPr/>
          <p:nvPr userDrawn="1"/>
        </p:nvSpPr>
        <p:spPr>
          <a:xfrm>
            <a:off x="101535" y="0"/>
            <a:ext cx="5099730" cy="589072"/>
          </a:xfrm>
          <a:prstGeom prst="rect">
            <a:avLst/>
          </a:prstGeom>
        </p:spPr>
        <p:txBody>
          <a:bodyPr wrap="square">
            <a:spAutoFit/>
          </a:bodyPr>
          <a:lstStyle/>
          <a:p>
            <a:pPr>
              <a:lnSpc>
                <a:spcPct val="150000"/>
              </a:lnSpc>
            </a:pPr>
            <a:r>
              <a:rPr lang="en-IN" sz="2400" b="1" cap="all" dirty="0">
                <a:solidFill>
                  <a:srgbClr val="0070C0"/>
                </a:solidFill>
                <a:latin typeface="+mn-lt"/>
              </a:rPr>
              <a:t>SOFTWARE PROJECT MANAGEMENT</a:t>
            </a:r>
          </a:p>
        </p:txBody>
      </p:sp>
      <p:cxnSp>
        <p:nvCxnSpPr>
          <p:cNvPr id="8" name="Straight Connector 7">
            <a:extLst>
              <a:ext uri="{FF2B5EF4-FFF2-40B4-BE49-F238E27FC236}">
                <a16:creationId xmlns:a16="http://schemas.microsoft.com/office/drawing/2014/main" id="{31AFCC0A-D7B7-4311-9E1E-EA5E151A08DE}"/>
              </a:ext>
            </a:extLst>
          </p:cNvPr>
          <p:cNvCxnSpPr>
            <a:cxnSpLocks/>
          </p:cNvCxnSpPr>
          <p:nvPr userDrawn="1"/>
        </p:nvCxnSpPr>
        <p:spPr>
          <a:xfrm>
            <a:off x="18587" y="1087663"/>
            <a:ext cx="581743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2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CF7A95-22EE-4F22-AEDA-C190D2F87D01}"/>
              </a:ext>
            </a:extLst>
          </p:cNvPr>
          <p:cNvSpPr>
            <a:spLocks noGrp="1"/>
          </p:cNvSpPr>
          <p:nvPr>
            <p:ph type="dt" sz="half" idx="10"/>
          </p:nvPr>
        </p:nvSpPr>
        <p:spPr/>
        <p:txBody>
          <a:bodyPr/>
          <a:lstStyle/>
          <a:p>
            <a:fld id="{C0697723-E498-4D64-BBB6-490ED1364AC9}" type="datetimeFigureOut">
              <a:rPr lang="en-IN" smtClean="0"/>
              <a:pPr/>
              <a:t>23-01-2021</a:t>
            </a:fld>
            <a:endParaRPr lang="en-IN"/>
          </a:p>
        </p:txBody>
      </p:sp>
      <p:sp>
        <p:nvSpPr>
          <p:cNvPr id="5" name="Footer Placeholder 4">
            <a:extLst>
              <a:ext uri="{FF2B5EF4-FFF2-40B4-BE49-F238E27FC236}">
                <a16:creationId xmlns:a16="http://schemas.microsoft.com/office/drawing/2014/main" id="{7C385F91-0601-4D65-A3E8-CFDC20A77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D0A9F0-9DDE-4015-8C5C-5C9D6B60DDA0}"/>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5BD40417-EA7A-44E7-B864-33B255CC44AB}"/>
              </a:ext>
            </a:extLst>
          </p:cNvPr>
          <p:cNvPicPr>
            <a:picLocks noChangeAspect="1"/>
          </p:cNvPicPr>
          <p:nvPr userDrawn="1"/>
        </p:nvPicPr>
        <p:blipFill>
          <a:blip r:embed="rId2"/>
          <a:stretch>
            <a:fillRect/>
          </a:stretch>
        </p:blipFill>
        <p:spPr>
          <a:xfrm>
            <a:off x="1483852" y="1785280"/>
            <a:ext cx="2371550" cy="3554276"/>
          </a:xfrm>
          <a:prstGeom prst="rect">
            <a:avLst/>
          </a:prstGeom>
        </p:spPr>
      </p:pic>
      <p:cxnSp>
        <p:nvCxnSpPr>
          <p:cNvPr id="9" name="Straight Connector 8">
            <a:extLst>
              <a:ext uri="{FF2B5EF4-FFF2-40B4-BE49-F238E27FC236}">
                <a16:creationId xmlns:a16="http://schemas.microsoft.com/office/drawing/2014/main" id="{921F9E58-0D36-495A-93F2-FFB3EB6C56D8}"/>
              </a:ext>
            </a:extLst>
          </p:cNvPr>
          <p:cNvCxnSpPr>
            <a:cxnSpLocks/>
          </p:cNvCxnSpPr>
          <p:nvPr userDrawn="1"/>
        </p:nvCxnSpPr>
        <p:spPr>
          <a:xfrm flipV="1">
            <a:off x="4587993" y="2763967"/>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01ADA6C-FA39-4BCB-9BDA-8B1783D6151E}"/>
              </a:ext>
            </a:extLst>
          </p:cNvPr>
          <p:cNvSpPr txBox="1"/>
          <p:nvPr userDrawn="1"/>
        </p:nvSpPr>
        <p:spPr>
          <a:xfrm>
            <a:off x="4493863" y="1965255"/>
            <a:ext cx="2227469" cy="584775"/>
          </a:xfrm>
          <a:prstGeom prst="rect">
            <a:avLst/>
          </a:prstGeom>
          <a:noFill/>
        </p:spPr>
        <p:txBody>
          <a:bodyPr wrap="none" rtlCol="0">
            <a:spAutoFit/>
          </a:bodyPr>
          <a:lstStyle/>
          <a:p>
            <a:r>
              <a:rPr lang="en-IN" sz="3200" b="1" dirty="0">
                <a:solidFill>
                  <a:srgbClr val="F4B350"/>
                </a:solidFill>
              </a:rPr>
              <a:t>THANK YOU</a:t>
            </a:r>
            <a:endParaRPr lang="en-IN" b="1" dirty="0">
              <a:solidFill>
                <a:srgbClr val="F4B350"/>
              </a:solidFill>
            </a:endParaRPr>
          </a:p>
        </p:txBody>
      </p:sp>
      <p:sp>
        <p:nvSpPr>
          <p:cNvPr id="13" name="Rectangle 12">
            <a:extLst>
              <a:ext uri="{FF2B5EF4-FFF2-40B4-BE49-F238E27FC236}">
                <a16:creationId xmlns:a16="http://schemas.microsoft.com/office/drawing/2014/main" id="{1D8DAB67-9FBA-4299-9B3C-18BC5435B44B}"/>
              </a:ext>
            </a:extLst>
          </p:cNvPr>
          <p:cNvSpPr/>
          <p:nvPr userDrawn="1"/>
        </p:nvSpPr>
        <p:spPr>
          <a:xfrm>
            <a:off x="4587993" y="2890391"/>
            <a:ext cx="7497214" cy="1077218"/>
          </a:xfrm>
          <a:prstGeom prst="rect">
            <a:avLst/>
          </a:prstGeom>
        </p:spPr>
        <p:txBody>
          <a:bodyPr wrap="square">
            <a:spAutoFit/>
          </a:bodyPr>
          <a:lstStyle/>
          <a:p>
            <a:r>
              <a:rPr lang="en-US" sz="2400" b="1" dirty="0"/>
              <a:t>Prof. Phalachandra H.L.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hlinkClick r:id="rId3"/>
              </a:rPr>
              <a:t>phalachandra@pes.edu</a:t>
            </a:r>
            <a:endParaRPr lang="en-US" sz="2000" u="sng" kern="1200" dirty="0">
              <a:solidFill>
                <a:srgbClr val="0070C0"/>
              </a:solidFill>
              <a:latin typeface="+mn-lt"/>
              <a:ea typeface="+mn-ea"/>
              <a:cs typeface="+mn-cs"/>
            </a:endParaRPr>
          </a:p>
        </p:txBody>
      </p:sp>
    </p:spTree>
    <p:extLst>
      <p:ext uri="{BB962C8B-B14F-4D97-AF65-F5344CB8AC3E}">
        <p14:creationId xmlns:p14="http://schemas.microsoft.com/office/powerpoint/2010/main" val="190460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7D49-DB18-4481-BBAD-3CCDB0B6E136}"/>
              </a:ext>
            </a:extLst>
          </p:cNvPr>
          <p:cNvSpPr>
            <a:spLocks noGrp="1"/>
          </p:cNvSpPr>
          <p:nvPr>
            <p:ph type="title"/>
          </p:nvPr>
        </p:nvSpPr>
        <p:spPr>
          <a:xfrm>
            <a:off x="263434" y="344087"/>
            <a:ext cx="10515600" cy="557984"/>
          </a:xfrm>
        </p:spPr>
        <p:txBody>
          <a:bodyPr>
            <a:noAutofit/>
          </a:bodyPr>
          <a:lstStyle>
            <a:lvl1pPr>
              <a:defRPr sz="3600" b="1"/>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a:xfrm>
            <a:off x="416159" y="1453541"/>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23-01-2021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11084484" y="136525"/>
            <a:ext cx="932769" cy="1402202"/>
          </a:xfrm>
          <a:prstGeom prst="rect">
            <a:avLst/>
          </a:prstGeom>
        </p:spPr>
      </p:pic>
      <p:cxnSp>
        <p:nvCxnSpPr>
          <p:cNvPr id="8" name="Straight Connector 7">
            <a:extLst>
              <a:ext uri="{FF2B5EF4-FFF2-40B4-BE49-F238E27FC236}">
                <a16:creationId xmlns:a16="http://schemas.microsoft.com/office/drawing/2014/main" id="{85B75CDB-A1FD-4FE7-804F-9C89D5EE7854}"/>
              </a:ext>
            </a:extLst>
          </p:cNvPr>
          <p:cNvCxnSpPr>
            <a:cxnSpLocks/>
          </p:cNvCxnSpPr>
          <p:nvPr userDrawn="1"/>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E85AF-03C6-4B44-A538-43B0427D31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C33EE5-59F6-4A1A-AE1E-8765B2B76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9D6861-A242-46E3-9BF3-A0C8A8DBB4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9D4037-319B-46C2-9889-B7EE91425689}"/>
              </a:ext>
            </a:extLst>
          </p:cNvPr>
          <p:cNvSpPr>
            <a:spLocks noGrp="1"/>
          </p:cNvSpPr>
          <p:nvPr>
            <p:ph type="dt" sz="half" idx="10"/>
          </p:nvPr>
        </p:nvSpPr>
        <p:spPr/>
        <p:txBody>
          <a:bodyPr/>
          <a:lstStyle/>
          <a:p>
            <a:fld id="{C0697723-E498-4D64-BBB6-490ED1364AC9}" type="datetimeFigureOut">
              <a:rPr lang="en-IN" smtClean="0"/>
              <a:pPr/>
              <a:t>23-01-2021</a:t>
            </a:fld>
            <a:endParaRPr lang="en-IN"/>
          </a:p>
        </p:txBody>
      </p:sp>
      <p:sp>
        <p:nvSpPr>
          <p:cNvPr id="6" name="Footer Placeholder 5">
            <a:extLst>
              <a:ext uri="{FF2B5EF4-FFF2-40B4-BE49-F238E27FC236}">
                <a16:creationId xmlns:a16="http://schemas.microsoft.com/office/drawing/2014/main" id="{C1EE4E15-6B43-42E0-9689-9D809E7745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5B8A2C-7787-42C7-9053-9FAC49800765}"/>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39D39C45-4BFB-45BE-B6CC-7991848CF0AF}"/>
              </a:ext>
            </a:extLst>
          </p:cNvPr>
          <p:cNvPicPr>
            <a:picLocks noChangeAspect="1"/>
          </p:cNvPicPr>
          <p:nvPr userDrawn="1"/>
        </p:nvPicPr>
        <p:blipFill>
          <a:blip r:embed="rId2"/>
          <a:stretch>
            <a:fillRect/>
          </a:stretch>
        </p:blipFill>
        <p:spPr>
          <a:xfrm>
            <a:off x="11000401" y="185738"/>
            <a:ext cx="932769" cy="1402202"/>
          </a:xfrm>
          <a:prstGeom prst="rect">
            <a:avLst/>
          </a:prstGeom>
        </p:spPr>
      </p:pic>
    </p:spTree>
    <p:extLst>
      <p:ext uri="{BB962C8B-B14F-4D97-AF65-F5344CB8AC3E}">
        <p14:creationId xmlns:p14="http://schemas.microsoft.com/office/powerpoint/2010/main" val="4130094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7F82-17CF-402C-A83C-9BB0B0450C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6925B8-18E2-4648-9C7D-9A50568E68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ECAC91-5516-49CF-ABB2-BDCA1101D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3B518C-5424-4D17-AE61-73B5540B3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18E488-5143-4637-878A-8024B768B6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F92FE0-EADD-43E3-B191-7F6FEA9C81E6}"/>
              </a:ext>
            </a:extLst>
          </p:cNvPr>
          <p:cNvSpPr>
            <a:spLocks noGrp="1"/>
          </p:cNvSpPr>
          <p:nvPr>
            <p:ph type="dt" sz="half" idx="10"/>
          </p:nvPr>
        </p:nvSpPr>
        <p:spPr/>
        <p:txBody>
          <a:bodyPr/>
          <a:lstStyle/>
          <a:p>
            <a:fld id="{C0697723-E498-4D64-BBB6-490ED1364AC9}" type="datetimeFigureOut">
              <a:rPr lang="en-IN" smtClean="0"/>
              <a:pPr/>
              <a:t>23-01-2021</a:t>
            </a:fld>
            <a:endParaRPr lang="en-IN"/>
          </a:p>
        </p:txBody>
      </p:sp>
      <p:sp>
        <p:nvSpPr>
          <p:cNvPr id="8" name="Footer Placeholder 7">
            <a:extLst>
              <a:ext uri="{FF2B5EF4-FFF2-40B4-BE49-F238E27FC236}">
                <a16:creationId xmlns:a16="http://schemas.microsoft.com/office/drawing/2014/main" id="{FD4604E9-CD41-4846-B48F-03B22B3709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FE060F-933B-49D3-8FF3-B0DEF9DC648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046113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3CA-B572-4BA7-A189-A42C96F108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23-01-2021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Tree>
    <p:extLst>
      <p:ext uri="{BB962C8B-B14F-4D97-AF65-F5344CB8AC3E}">
        <p14:creationId xmlns:p14="http://schemas.microsoft.com/office/powerpoint/2010/main" val="34773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34E3B9-7089-4D8E-9F92-ED9350E73E40}"/>
              </a:ext>
            </a:extLst>
          </p:cNvPr>
          <p:cNvSpPr>
            <a:spLocks noGrp="1"/>
          </p:cNvSpPr>
          <p:nvPr>
            <p:ph type="dt" sz="half" idx="10"/>
          </p:nvPr>
        </p:nvSpPr>
        <p:spPr/>
        <p:txBody>
          <a:bodyPr/>
          <a:lstStyle/>
          <a:p>
            <a:fld id="{C0697723-E498-4D64-BBB6-490ED1364AC9}" type="datetimeFigureOut">
              <a:rPr lang="en-IN" smtClean="0"/>
              <a:pPr/>
              <a:t>23-01-2021</a:t>
            </a:fld>
            <a:endParaRPr lang="en-IN"/>
          </a:p>
        </p:txBody>
      </p:sp>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spTree>
    <p:extLst>
      <p:ext uri="{BB962C8B-B14F-4D97-AF65-F5344CB8AC3E}">
        <p14:creationId xmlns:p14="http://schemas.microsoft.com/office/powerpoint/2010/main" val="4223190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49A4AD-9C61-4A2F-99E0-675E3359267C}"/>
              </a:ext>
            </a:extLst>
          </p:cNvPr>
          <p:cNvSpPr>
            <a:spLocks noGrp="1"/>
          </p:cNvSpPr>
          <p:nvPr>
            <p:ph type="title"/>
          </p:nvPr>
        </p:nvSpPr>
        <p:spPr>
          <a:xfrm>
            <a:off x="759542" y="118192"/>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A10F732A-189B-4AC1-886A-23584A50B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F3EE23-AF03-4903-9219-60875A711F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97723-E498-4D64-BBB6-490ED1364AC9}" type="datetimeFigureOut">
              <a:rPr lang="en-IN" smtClean="0"/>
              <a:pPr/>
              <a:t>23-01-2021</a:t>
            </a:fld>
            <a:endParaRPr lang="en-IN"/>
          </a:p>
        </p:txBody>
      </p:sp>
      <p:sp>
        <p:nvSpPr>
          <p:cNvPr id="5" name="Footer Placeholder 4">
            <a:extLst>
              <a:ext uri="{FF2B5EF4-FFF2-40B4-BE49-F238E27FC236}">
                <a16:creationId xmlns:a16="http://schemas.microsoft.com/office/drawing/2014/main" id="{957FC4B0-FF26-4AB9-BACD-041A24DCD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C8E684-F46A-48CC-BAD8-663F8E1173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0BA08-B69C-4752-B2CF-0C56A0BACDE6}" type="slidenum">
              <a:rPr lang="en-IN" smtClean="0"/>
              <a:pPr/>
              <a:t>‹#›</a:t>
            </a:fld>
            <a:endParaRPr lang="en-IN"/>
          </a:p>
        </p:txBody>
      </p:sp>
    </p:spTree>
    <p:extLst>
      <p:ext uri="{BB962C8B-B14F-4D97-AF65-F5344CB8AC3E}">
        <p14:creationId xmlns:p14="http://schemas.microsoft.com/office/powerpoint/2010/main" val="471109323"/>
      </p:ext>
    </p:extLst>
  </p:cSld>
  <p:clrMap bg1="lt1" tx1="dk1" bg2="lt2" tx2="dk2" accent1="accent1" accent2="accent2" accent3="accent3" accent4="accent4" accent5="accent5" accent6="accent6" hlink="hlink" folHlink="folHlink"/>
  <p:sldLayoutIdLst>
    <p:sldLayoutId id="2147483662" r:id="rId1"/>
    <p:sldLayoutId id="2147483660" r:id="rId2"/>
    <p:sldLayoutId id="2147483663" r:id="rId3"/>
    <p:sldLayoutId id="2147483661" r:id="rId4"/>
    <p:sldLayoutId id="2147483650"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8175AB9-1397-43BE-9368-1ADC6C085BC0}"/>
              </a:ext>
            </a:extLst>
          </p:cNvPr>
          <p:cNvSpPr/>
          <p:nvPr/>
        </p:nvSpPr>
        <p:spPr>
          <a:xfrm>
            <a:off x="288543" y="2306201"/>
            <a:ext cx="7497214" cy="646331"/>
          </a:xfrm>
          <a:prstGeom prst="rect">
            <a:avLst/>
          </a:prstGeom>
        </p:spPr>
        <p:txBody>
          <a:bodyPr wrap="square">
            <a:spAutoFit/>
          </a:bodyPr>
          <a:lstStyle/>
          <a:p>
            <a:r>
              <a:rPr lang="en-US" sz="3600" b="1" cap="all" dirty="0">
                <a:solidFill>
                  <a:schemeClr val="accent2"/>
                </a:solidFill>
              </a:rPr>
              <a:t>SOFTWARE PROJECT MANAGEMENT</a:t>
            </a:r>
          </a:p>
        </p:txBody>
      </p:sp>
    </p:spTree>
    <p:extLst>
      <p:ext uri="{BB962C8B-B14F-4D97-AF65-F5344CB8AC3E}">
        <p14:creationId xmlns:p14="http://schemas.microsoft.com/office/powerpoint/2010/main" val="104426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5694396" cy="558800"/>
          </a:xfrm>
        </p:spPr>
        <p:txBody>
          <a:bodyPr>
            <a:normAutofit/>
          </a:bodyPr>
          <a:lstStyle/>
          <a:p>
            <a:r>
              <a:rPr lang="en-IN" sz="2400" b="1" dirty="0">
                <a:solidFill>
                  <a:schemeClr val="accent2"/>
                </a:solidFill>
                <a:latin typeface="+mn-lt"/>
              </a:rPr>
              <a:t>Software Project Monitoring and Control</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24513" y="1226679"/>
            <a:ext cx="7969828" cy="2508379"/>
          </a:xfrm>
          <a:prstGeom prst="rect">
            <a:avLst/>
          </a:prstGeom>
          <a:noFill/>
        </p:spPr>
        <p:txBody>
          <a:bodyPr wrap="square" rtlCol="0">
            <a:spAutoFit/>
          </a:bodyPr>
          <a:lstStyle/>
          <a:p>
            <a:pPr>
              <a:spcBef>
                <a:spcPts val="1200"/>
              </a:spcBef>
              <a:spcAft>
                <a:spcPts val="600"/>
              </a:spcAft>
            </a:pPr>
            <a:r>
              <a:rPr lang="en-US" sz="2400" dirty="0">
                <a:cs typeface="Arial"/>
              </a:rPr>
              <a:t>Project monitoring and control dimensions (Cont.)</a:t>
            </a:r>
          </a:p>
          <a:p>
            <a:pPr marL="457200" indent="-457200">
              <a:spcBef>
                <a:spcPts val="600"/>
              </a:spcBef>
              <a:spcAft>
                <a:spcPts val="600"/>
              </a:spcAft>
              <a:buFont typeface="+mj-lt"/>
              <a:buAutoNum type="arabicPeriod" startAt="2"/>
            </a:pPr>
            <a:r>
              <a:rPr lang="en-US" sz="2400" dirty="0">
                <a:cs typeface="Arial"/>
              </a:rPr>
              <a:t>Information (availability, propagation) </a:t>
            </a:r>
            <a:br>
              <a:rPr lang="en-US" sz="2400" dirty="0">
                <a:cs typeface="Arial"/>
              </a:rPr>
            </a:br>
            <a:r>
              <a:rPr lang="en-US" sz="2400" dirty="0">
                <a:cs typeface="Arial"/>
              </a:rPr>
              <a:t>- communication including documentation</a:t>
            </a:r>
          </a:p>
          <a:p>
            <a:pPr marL="342900" indent="-342900">
              <a:spcBef>
                <a:spcPts val="1200"/>
              </a:spcBef>
              <a:spcAft>
                <a:spcPts val="600"/>
              </a:spcAft>
              <a:buFont typeface="Arial" panose="020B0604020202020204" pitchFamily="34" charset="0"/>
              <a:buChar char="•"/>
            </a:pPr>
            <a:endParaRPr lang="en-US" sz="2000" dirty="0">
              <a:latin typeface="Arial"/>
              <a:cs typeface="Arial"/>
            </a:endParaRPr>
          </a:p>
          <a:p>
            <a:pPr>
              <a:spcBef>
                <a:spcPts val="1200"/>
              </a:spcBef>
              <a:spcAft>
                <a:spcPts val="600"/>
              </a:spcAft>
            </a:pPr>
            <a:endParaRPr lang="en-US" sz="2000" dirty="0">
              <a:latin typeface="Arial"/>
              <a:cs typeface="Arial"/>
            </a:endParaRPr>
          </a:p>
        </p:txBody>
      </p:sp>
      <p:pic>
        <p:nvPicPr>
          <p:cNvPr id="6" name="Picture 5">
            <a:extLst>
              <a:ext uri="{FF2B5EF4-FFF2-40B4-BE49-F238E27FC236}">
                <a16:creationId xmlns:a16="http://schemas.microsoft.com/office/drawing/2014/main" id="{4FEC85CD-9B68-4E6E-A620-3CD8AC3C36C6}"/>
              </a:ext>
            </a:extLst>
          </p:cNvPr>
          <p:cNvPicPr>
            <a:picLocks noChangeAspect="1"/>
          </p:cNvPicPr>
          <p:nvPr/>
        </p:nvPicPr>
        <p:blipFill>
          <a:blip r:embed="rId2"/>
          <a:stretch>
            <a:fillRect/>
          </a:stretch>
        </p:blipFill>
        <p:spPr>
          <a:xfrm>
            <a:off x="6373093" y="84918"/>
            <a:ext cx="4371811" cy="1082132"/>
          </a:xfrm>
          <a:prstGeom prst="rect">
            <a:avLst/>
          </a:prstGeom>
        </p:spPr>
      </p:pic>
      <p:sp>
        <p:nvSpPr>
          <p:cNvPr id="8" name="Rectangle 3">
            <a:extLst>
              <a:ext uri="{FF2B5EF4-FFF2-40B4-BE49-F238E27FC236}">
                <a16:creationId xmlns:a16="http://schemas.microsoft.com/office/drawing/2014/main" id="{113929AF-C5CA-4BE1-8477-0BA0D46BFC99}"/>
              </a:ext>
            </a:extLst>
          </p:cNvPr>
          <p:cNvSpPr txBox="1">
            <a:spLocks noChangeArrowheads="1"/>
          </p:cNvSpPr>
          <p:nvPr/>
        </p:nvSpPr>
        <p:spPr>
          <a:xfrm>
            <a:off x="2931376" y="2845345"/>
            <a:ext cx="5064282" cy="3637342"/>
          </a:xfrm>
          <a:prstGeom prst="rect">
            <a:avLst/>
          </a:prstGeom>
          <a:solidFill>
            <a:schemeClr val="accent1">
              <a:lumMod val="60000"/>
              <a:lumOff val="40000"/>
            </a:schemeClr>
          </a:solidFill>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a:buClr>
                <a:srgbClr val="93A299"/>
              </a:buClr>
            </a:pPr>
            <a:r>
              <a:rPr lang="en-US" b="1" dirty="0">
                <a:solidFill>
                  <a:schemeClr val="tx1"/>
                </a:solidFill>
              </a:rPr>
              <a:t>Documentation</a:t>
            </a:r>
          </a:p>
          <a:p>
            <a:pPr lvl="1">
              <a:buClr>
                <a:srgbClr val="CF543F"/>
              </a:buClr>
            </a:pPr>
            <a:r>
              <a:rPr lang="en-US" sz="2400" b="1" dirty="0">
                <a:solidFill>
                  <a:schemeClr val="tx1"/>
                </a:solidFill>
              </a:rPr>
              <a:t>Technical documentation</a:t>
            </a:r>
          </a:p>
          <a:p>
            <a:pPr lvl="1">
              <a:buClr>
                <a:srgbClr val="CF543F"/>
              </a:buClr>
            </a:pPr>
            <a:r>
              <a:rPr lang="en-US" sz="2400" b="1" dirty="0">
                <a:solidFill>
                  <a:schemeClr val="tx1"/>
                </a:solidFill>
              </a:rPr>
              <a:t>Current state of projects</a:t>
            </a:r>
          </a:p>
          <a:p>
            <a:pPr lvl="1">
              <a:buClr>
                <a:srgbClr val="CF543F"/>
              </a:buClr>
            </a:pPr>
            <a:r>
              <a:rPr lang="en-US" sz="2400" b="1" dirty="0">
                <a:solidFill>
                  <a:schemeClr val="tx1"/>
                </a:solidFill>
              </a:rPr>
              <a:t>Changes agreed upon</a:t>
            </a:r>
          </a:p>
          <a:p>
            <a:pPr lvl="1">
              <a:buClr>
                <a:srgbClr val="CF543F"/>
              </a:buClr>
            </a:pPr>
            <a:r>
              <a:rPr lang="en-US" sz="2400" b="1" dirty="0">
                <a:solidFill>
                  <a:schemeClr val="tx1"/>
                </a:solidFill>
              </a:rPr>
              <a:t>…</a:t>
            </a:r>
          </a:p>
          <a:p>
            <a:pPr>
              <a:lnSpc>
                <a:spcPct val="120000"/>
              </a:lnSpc>
              <a:buClr>
                <a:srgbClr val="93A299"/>
              </a:buClr>
            </a:pPr>
            <a:r>
              <a:rPr lang="en-US" b="1" dirty="0">
                <a:solidFill>
                  <a:schemeClr val="tx1"/>
                </a:solidFill>
              </a:rPr>
              <a:t>Agile projects: less attention to explicit documentation, more on tacit knowledge held by people</a:t>
            </a:r>
          </a:p>
        </p:txBody>
      </p:sp>
      <p:pic>
        <p:nvPicPr>
          <p:cNvPr id="2" name="Picture 1">
            <a:extLst>
              <a:ext uri="{FF2B5EF4-FFF2-40B4-BE49-F238E27FC236}">
                <a16:creationId xmlns:a16="http://schemas.microsoft.com/office/drawing/2014/main" id="{D3D879FB-8F46-4098-B4C9-21AD11D89345}"/>
              </a:ext>
            </a:extLst>
          </p:cNvPr>
          <p:cNvPicPr>
            <a:picLocks noChangeAspect="1"/>
          </p:cNvPicPr>
          <p:nvPr/>
        </p:nvPicPr>
        <p:blipFill>
          <a:blip r:embed="rId3"/>
          <a:stretch>
            <a:fillRect/>
          </a:stretch>
        </p:blipFill>
        <p:spPr>
          <a:xfrm>
            <a:off x="580982" y="3278794"/>
            <a:ext cx="2251711" cy="1975275"/>
          </a:xfrm>
          <a:prstGeom prst="rect">
            <a:avLst/>
          </a:prstGeom>
        </p:spPr>
      </p:pic>
    </p:spTree>
    <p:extLst>
      <p:ext uri="{BB962C8B-B14F-4D97-AF65-F5344CB8AC3E}">
        <p14:creationId xmlns:p14="http://schemas.microsoft.com/office/powerpoint/2010/main" val="129324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5694396" cy="558800"/>
          </a:xfrm>
        </p:spPr>
        <p:txBody>
          <a:bodyPr>
            <a:normAutofit/>
          </a:bodyPr>
          <a:lstStyle/>
          <a:p>
            <a:r>
              <a:rPr lang="en-IN" sz="2400" b="1" dirty="0">
                <a:solidFill>
                  <a:schemeClr val="accent2"/>
                </a:solidFill>
                <a:latin typeface="+mn-lt"/>
              </a:rPr>
              <a:t>Software Project Monitoring and Control</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24513" y="1220238"/>
            <a:ext cx="7969828" cy="2508379"/>
          </a:xfrm>
          <a:prstGeom prst="rect">
            <a:avLst/>
          </a:prstGeom>
          <a:noFill/>
        </p:spPr>
        <p:txBody>
          <a:bodyPr wrap="square" rtlCol="0">
            <a:spAutoFit/>
          </a:bodyPr>
          <a:lstStyle/>
          <a:p>
            <a:pPr>
              <a:spcBef>
                <a:spcPts val="1200"/>
              </a:spcBef>
              <a:spcAft>
                <a:spcPts val="600"/>
              </a:spcAft>
            </a:pPr>
            <a:r>
              <a:rPr lang="en-US" sz="2400" dirty="0">
                <a:cs typeface="Arial"/>
              </a:rPr>
              <a:t>Project monitoring and control dimensions (Cont.)</a:t>
            </a:r>
          </a:p>
          <a:p>
            <a:pPr marL="457200" indent="-457200">
              <a:spcBef>
                <a:spcPts val="600"/>
              </a:spcBef>
              <a:spcAft>
                <a:spcPts val="600"/>
              </a:spcAft>
              <a:buFont typeface="+mj-lt"/>
              <a:buAutoNum type="arabicPeriod" startAt="3"/>
            </a:pPr>
            <a:r>
              <a:rPr lang="en-US" sz="2400" dirty="0">
                <a:cs typeface="Arial"/>
              </a:rPr>
              <a:t>Organization and its structure, roles &amp; responsibilities (people and team aspects)</a:t>
            </a:r>
          </a:p>
          <a:p>
            <a:pPr>
              <a:spcBef>
                <a:spcPts val="1200"/>
              </a:spcBef>
              <a:spcAft>
                <a:spcPts val="600"/>
              </a:spcAft>
            </a:pPr>
            <a:endParaRPr lang="en-US" sz="2000" dirty="0">
              <a:latin typeface="Arial"/>
              <a:cs typeface="Arial"/>
            </a:endParaRPr>
          </a:p>
          <a:p>
            <a:pPr>
              <a:spcBef>
                <a:spcPts val="1200"/>
              </a:spcBef>
              <a:spcAft>
                <a:spcPts val="600"/>
              </a:spcAft>
            </a:pPr>
            <a:endParaRPr lang="en-US" sz="2000" dirty="0">
              <a:latin typeface="Arial"/>
              <a:cs typeface="Arial"/>
            </a:endParaRPr>
          </a:p>
        </p:txBody>
      </p:sp>
      <p:pic>
        <p:nvPicPr>
          <p:cNvPr id="6" name="Picture 5">
            <a:extLst>
              <a:ext uri="{FF2B5EF4-FFF2-40B4-BE49-F238E27FC236}">
                <a16:creationId xmlns:a16="http://schemas.microsoft.com/office/drawing/2014/main" id="{4FEC85CD-9B68-4E6E-A620-3CD8AC3C36C6}"/>
              </a:ext>
            </a:extLst>
          </p:cNvPr>
          <p:cNvPicPr>
            <a:picLocks noChangeAspect="1"/>
          </p:cNvPicPr>
          <p:nvPr/>
        </p:nvPicPr>
        <p:blipFill>
          <a:blip r:embed="rId2"/>
          <a:stretch>
            <a:fillRect/>
          </a:stretch>
        </p:blipFill>
        <p:spPr>
          <a:xfrm>
            <a:off x="6373093" y="84918"/>
            <a:ext cx="4371811" cy="1082132"/>
          </a:xfrm>
          <a:prstGeom prst="rect">
            <a:avLst/>
          </a:prstGeom>
        </p:spPr>
      </p:pic>
      <p:pic>
        <p:nvPicPr>
          <p:cNvPr id="9" name="Picture 7" descr="bd05078_">
            <a:extLst>
              <a:ext uri="{FF2B5EF4-FFF2-40B4-BE49-F238E27FC236}">
                <a16:creationId xmlns:a16="http://schemas.microsoft.com/office/drawing/2014/main" id="{ED1BC20A-F556-4A7D-ADF7-6D8B393661A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527124" y="3217972"/>
            <a:ext cx="2378421" cy="3111009"/>
          </a:xfrm>
          <a:prstGeom prst="rect">
            <a:avLst/>
          </a:prstGeom>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Rectangle 3">
            <a:extLst>
              <a:ext uri="{FF2B5EF4-FFF2-40B4-BE49-F238E27FC236}">
                <a16:creationId xmlns:a16="http://schemas.microsoft.com/office/drawing/2014/main" id="{183949A2-2A95-454C-8F29-0870A2470387}"/>
              </a:ext>
            </a:extLst>
          </p:cNvPr>
          <p:cNvSpPr txBox="1">
            <a:spLocks noChangeArrowheads="1"/>
          </p:cNvSpPr>
          <p:nvPr/>
        </p:nvSpPr>
        <p:spPr>
          <a:xfrm>
            <a:off x="3104113" y="2762250"/>
            <a:ext cx="4232602" cy="4010832"/>
          </a:xfrm>
          <a:prstGeom prst="rect">
            <a:avLst/>
          </a:prstGeom>
          <a:solidFill>
            <a:schemeClr val="accent1">
              <a:lumMod val="60000"/>
              <a:lumOff val="40000"/>
            </a:schemeClr>
          </a:solidFill>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a:lnSpc>
                <a:spcPct val="150000"/>
              </a:lnSpc>
              <a:spcBef>
                <a:spcPts val="600"/>
              </a:spcBef>
              <a:spcAft>
                <a:spcPts val="600"/>
              </a:spcAft>
              <a:buClr>
                <a:srgbClr val="C00000"/>
              </a:buClr>
              <a:buFont typeface="Calibri" panose="020F0502020204030204" pitchFamily="34" charset="0"/>
              <a:buChar char="•"/>
            </a:pPr>
            <a:r>
              <a:rPr lang="en-US" b="1" dirty="0">
                <a:solidFill>
                  <a:schemeClr val="tx1"/>
                </a:solidFill>
              </a:rPr>
              <a:t>Building a team </a:t>
            </a:r>
          </a:p>
          <a:p>
            <a:pPr>
              <a:lnSpc>
                <a:spcPct val="150000"/>
              </a:lnSpc>
              <a:spcBef>
                <a:spcPts val="600"/>
              </a:spcBef>
              <a:spcAft>
                <a:spcPts val="600"/>
              </a:spcAft>
              <a:buClr>
                <a:srgbClr val="C00000"/>
              </a:buClr>
              <a:buFont typeface="Calibri" panose="020F0502020204030204" pitchFamily="34" charset="0"/>
              <a:buChar char="•"/>
            </a:pPr>
            <a:r>
              <a:rPr lang="en-US" b="1" dirty="0">
                <a:solidFill>
                  <a:schemeClr val="tx1"/>
                </a:solidFill>
              </a:rPr>
              <a:t>Reorganizing structures</a:t>
            </a:r>
          </a:p>
          <a:p>
            <a:pPr>
              <a:lnSpc>
                <a:spcPct val="150000"/>
              </a:lnSpc>
              <a:spcBef>
                <a:spcPts val="600"/>
              </a:spcBef>
              <a:spcAft>
                <a:spcPts val="600"/>
              </a:spcAft>
              <a:buClr>
                <a:srgbClr val="C00000"/>
              </a:buClr>
              <a:buFont typeface="Calibri" panose="020F0502020204030204" pitchFamily="34" charset="0"/>
              <a:buChar char="•"/>
            </a:pPr>
            <a:r>
              <a:rPr lang="en-US" b="1" dirty="0">
                <a:solidFill>
                  <a:schemeClr val="tx1"/>
                </a:solidFill>
              </a:rPr>
              <a:t>Clarifying, managing expectations and reorienting roles and responsibilities</a:t>
            </a:r>
          </a:p>
          <a:p>
            <a:pPr>
              <a:lnSpc>
                <a:spcPct val="150000"/>
              </a:lnSpc>
              <a:spcBef>
                <a:spcPts val="600"/>
              </a:spcBef>
              <a:spcAft>
                <a:spcPts val="600"/>
              </a:spcAft>
              <a:buClr>
                <a:srgbClr val="C00000"/>
              </a:buClr>
              <a:buFont typeface="Calibri" panose="020F0502020204030204" pitchFamily="34" charset="0"/>
              <a:buChar char="•"/>
            </a:pPr>
            <a:r>
              <a:rPr lang="en-US" b="1" dirty="0">
                <a:solidFill>
                  <a:schemeClr val="tx1"/>
                </a:solidFill>
              </a:rPr>
              <a:t>Coordination of work</a:t>
            </a:r>
          </a:p>
        </p:txBody>
      </p:sp>
    </p:spTree>
    <p:extLst>
      <p:ext uri="{BB962C8B-B14F-4D97-AF65-F5344CB8AC3E}">
        <p14:creationId xmlns:p14="http://schemas.microsoft.com/office/powerpoint/2010/main" val="1575151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5694396" cy="558800"/>
          </a:xfrm>
        </p:spPr>
        <p:txBody>
          <a:bodyPr>
            <a:normAutofit/>
          </a:bodyPr>
          <a:lstStyle/>
          <a:p>
            <a:r>
              <a:rPr lang="en-IN" sz="2400" b="1" dirty="0">
                <a:solidFill>
                  <a:schemeClr val="accent2"/>
                </a:solidFill>
                <a:latin typeface="+mn-lt"/>
              </a:rPr>
              <a:t>Software Project Monitoring and Control</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24513" y="1220238"/>
            <a:ext cx="8159678" cy="2585323"/>
          </a:xfrm>
          <a:prstGeom prst="rect">
            <a:avLst/>
          </a:prstGeom>
          <a:noFill/>
        </p:spPr>
        <p:txBody>
          <a:bodyPr wrap="square" rtlCol="0">
            <a:spAutoFit/>
          </a:bodyPr>
          <a:lstStyle/>
          <a:p>
            <a:pPr>
              <a:spcBef>
                <a:spcPts val="1200"/>
              </a:spcBef>
              <a:spcAft>
                <a:spcPts val="600"/>
              </a:spcAft>
            </a:pPr>
            <a:r>
              <a:rPr lang="en-US" sz="2400" dirty="0">
                <a:cs typeface="Arial"/>
              </a:rPr>
              <a:t>Project monitoring and control dimensions (Cont.)</a:t>
            </a:r>
          </a:p>
          <a:p>
            <a:pPr marL="457200" indent="-457200">
              <a:spcBef>
                <a:spcPts val="600"/>
              </a:spcBef>
              <a:spcAft>
                <a:spcPts val="600"/>
              </a:spcAft>
              <a:buFont typeface="+mj-lt"/>
              <a:buAutoNum type="arabicPeriod" startAt="4"/>
            </a:pPr>
            <a:r>
              <a:rPr lang="en-US" sz="2400" dirty="0">
                <a:cs typeface="Arial"/>
              </a:rPr>
              <a:t>Quality is not an add-on feature; it has to be built in.</a:t>
            </a:r>
          </a:p>
          <a:p>
            <a:pPr>
              <a:spcBef>
                <a:spcPts val="600"/>
              </a:spcBef>
              <a:spcAft>
                <a:spcPts val="600"/>
              </a:spcAft>
            </a:pPr>
            <a:r>
              <a:rPr lang="en-US" sz="2400" dirty="0">
                <a:cs typeface="Arial"/>
              </a:rPr>
              <a:t>      (what are leading indicators and what are lagging indicators)</a:t>
            </a:r>
          </a:p>
          <a:p>
            <a:pPr>
              <a:spcBef>
                <a:spcPts val="1200"/>
              </a:spcBef>
              <a:spcAft>
                <a:spcPts val="600"/>
              </a:spcAft>
            </a:pPr>
            <a:endParaRPr lang="en-US" sz="2000" dirty="0">
              <a:latin typeface="Arial"/>
              <a:cs typeface="Arial"/>
            </a:endParaRPr>
          </a:p>
          <a:p>
            <a:pPr>
              <a:spcBef>
                <a:spcPts val="1200"/>
              </a:spcBef>
              <a:spcAft>
                <a:spcPts val="600"/>
              </a:spcAft>
            </a:pPr>
            <a:endParaRPr lang="en-US" sz="2000" dirty="0">
              <a:latin typeface="Arial"/>
              <a:cs typeface="Arial"/>
            </a:endParaRPr>
          </a:p>
        </p:txBody>
      </p:sp>
      <p:pic>
        <p:nvPicPr>
          <p:cNvPr id="6" name="Picture 5">
            <a:extLst>
              <a:ext uri="{FF2B5EF4-FFF2-40B4-BE49-F238E27FC236}">
                <a16:creationId xmlns:a16="http://schemas.microsoft.com/office/drawing/2014/main" id="{4FEC85CD-9B68-4E6E-A620-3CD8AC3C36C6}"/>
              </a:ext>
            </a:extLst>
          </p:cNvPr>
          <p:cNvPicPr>
            <a:picLocks noChangeAspect="1"/>
          </p:cNvPicPr>
          <p:nvPr/>
        </p:nvPicPr>
        <p:blipFill>
          <a:blip r:embed="rId2"/>
          <a:stretch>
            <a:fillRect/>
          </a:stretch>
        </p:blipFill>
        <p:spPr>
          <a:xfrm>
            <a:off x="6373093" y="84918"/>
            <a:ext cx="4371811" cy="1082132"/>
          </a:xfrm>
          <a:prstGeom prst="rect">
            <a:avLst/>
          </a:prstGeom>
        </p:spPr>
      </p:pic>
      <p:sp>
        <p:nvSpPr>
          <p:cNvPr id="8" name="Rectangle 3">
            <a:extLst>
              <a:ext uri="{FF2B5EF4-FFF2-40B4-BE49-F238E27FC236}">
                <a16:creationId xmlns:a16="http://schemas.microsoft.com/office/drawing/2014/main" id="{8F6F19C7-1939-47A4-B239-409FD44693C8}"/>
              </a:ext>
            </a:extLst>
          </p:cNvPr>
          <p:cNvSpPr txBox="1">
            <a:spLocks noChangeArrowheads="1"/>
          </p:cNvSpPr>
          <p:nvPr/>
        </p:nvSpPr>
        <p:spPr>
          <a:xfrm>
            <a:off x="3039549" y="3012144"/>
            <a:ext cx="4457165" cy="2555082"/>
          </a:xfrm>
          <a:prstGeom prst="rect">
            <a:avLst/>
          </a:prstGeom>
          <a:solidFill>
            <a:schemeClr val="accent1">
              <a:lumMod val="60000"/>
              <a:lumOff val="40000"/>
            </a:schemeClr>
          </a:solidFill>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a:buClr>
                <a:srgbClr val="C00000"/>
              </a:buClr>
            </a:pPr>
            <a:r>
              <a:rPr lang="en-US" b="1" dirty="0">
                <a:solidFill>
                  <a:schemeClr val="tx1"/>
                </a:solidFill>
              </a:rPr>
              <a:t>Quality has to be designed in</a:t>
            </a:r>
          </a:p>
          <a:p>
            <a:pPr>
              <a:buClr>
                <a:srgbClr val="C00000"/>
              </a:buClr>
            </a:pPr>
            <a:r>
              <a:rPr lang="en-US" b="1" dirty="0">
                <a:solidFill>
                  <a:schemeClr val="tx1"/>
                </a:solidFill>
              </a:rPr>
              <a:t>Quality is not an afterthought</a:t>
            </a:r>
          </a:p>
          <a:p>
            <a:pPr>
              <a:buClr>
                <a:srgbClr val="C00000"/>
              </a:buClr>
            </a:pPr>
            <a:r>
              <a:rPr lang="en-US" b="1" dirty="0">
                <a:solidFill>
                  <a:schemeClr val="tx1"/>
                </a:solidFill>
              </a:rPr>
              <a:t>Quality requirements often conflict with each other</a:t>
            </a:r>
          </a:p>
          <a:p>
            <a:pPr>
              <a:buClr>
                <a:srgbClr val="C00000"/>
              </a:buClr>
            </a:pPr>
            <a:r>
              <a:rPr lang="en-US" b="1" dirty="0">
                <a:solidFill>
                  <a:schemeClr val="tx1"/>
                </a:solidFill>
              </a:rPr>
              <a:t>Requires frequent interaction with stakeholders</a:t>
            </a:r>
          </a:p>
        </p:txBody>
      </p:sp>
      <p:pic>
        <p:nvPicPr>
          <p:cNvPr id="11" name="Picture 4" descr="j0355445">
            <a:extLst>
              <a:ext uri="{FF2B5EF4-FFF2-40B4-BE49-F238E27FC236}">
                <a16:creationId xmlns:a16="http://schemas.microsoft.com/office/drawing/2014/main" id="{72D742B6-9700-4AFD-A77D-D65CD726D8B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545652" y="2963842"/>
            <a:ext cx="2293179" cy="2625859"/>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2846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5694396" cy="558800"/>
          </a:xfrm>
        </p:spPr>
        <p:txBody>
          <a:bodyPr>
            <a:normAutofit/>
          </a:bodyPr>
          <a:lstStyle/>
          <a:p>
            <a:r>
              <a:rPr lang="en-IN" sz="2400" b="1" dirty="0">
                <a:solidFill>
                  <a:schemeClr val="accent2"/>
                </a:solidFill>
                <a:latin typeface="+mn-lt"/>
              </a:rPr>
              <a:t>Software Project Monitoring and Control</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24513" y="1220238"/>
            <a:ext cx="7372201" cy="6217087"/>
          </a:xfrm>
          <a:prstGeom prst="rect">
            <a:avLst/>
          </a:prstGeom>
          <a:noFill/>
        </p:spPr>
        <p:txBody>
          <a:bodyPr wrap="square" rtlCol="0">
            <a:spAutoFit/>
          </a:bodyPr>
          <a:lstStyle/>
          <a:p>
            <a:pPr>
              <a:spcBef>
                <a:spcPts val="1200"/>
              </a:spcBef>
              <a:spcAft>
                <a:spcPts val="600"/>
              </a:spcAft>
            </a:pPr>
            <a:r>
              <a:rPr lang="en-US" sz="2400" dirty="0">
                <a:cs typeface="Arial"/>
              </a:rPr>
              <a:t>Project monitoring and control dimensions (Cont.)</a:t>
            </a:r>
          </a:p>
          <a:p>
            <a:pPr marL="457200" indent="-457200">
              <a:spcBef>
                <a:spcPts val="600"/>
              </a:spcBef>
              <a:spcAft>
                <a:spcPts val="600"/>
              </a:spcAft>
              <a:buFont typeface="+mj-lt"/>
              <a:buAutoNum type="arabicPeriod" startAt="5"/>
            </a:pPr>
            <a:r>
              <a:rPr lang="en-US" sz="2400" dirty="0">
                <a:cs typeface="Arial"/>
              </a:rPr>
              <a:t>Cost, Infrastructure &amp; Personnel (Capital and Expense)</a:t>
            </a:r>
          </a:p>
          <a:p>
            <a:pPr marL="457200" indent="-457200">
              <a:spcBef>
                <a:spcPts val="600"/>
              </a:spcBef>
              <a:spcAft>
                <a:spcPts val="600"/>
              </a:spcAft>
              <a:buFont typeface="+mj-lt"/>
              <a:buAutoNum type="arabicPeriod" startAt="5"/>
            </a:pPr>
            <a:endParaRPr lang="en-US" sz="2400" dirty="0">
              <a:latin typeface="Arial"/>
              <a:cs typeface="Arial"/>
            </a:endParaRPr>
          </a:p>
          <a:p>
            <a:pPr marL="457200" indent="-457200">
              <a:spcBef>
                <a:spcPts val="600"/>
              </a:spcBef>
              <a:spcAft>
                <a:spcPts val="600"/>
              </a:spcAft>
              <a:buFont typeface="+mj-lt"/>
              <a:buAutoNum type="arabicPeriod" startAt="5"/>
            </a:pPr>
            <a:endParaRPr lang="en-US" sz="2400" dirty="0">
              <a:latin typeface="Arial"/>
              <a:cs typeface="Arial"/>
            </a:endParaRPr>
          </a:p>
          <a:p>
            <a:pPr marL="457200" indent="-457200">
              <a:spcBef>
                <a:spcPts val="600"/>
              </a:spcBef>
              <a:spcAft>
                <a:spcPts val="600"/>
              </a:spcAft>
              <a:buFont typeface="+mj-lt"/>
              <a:buAutoNum type="arabicPeriod" startAt="5"/>
            </a:pPr>
            <a:endParaRPr lang="en-US" sz="2400" dirty="0">
              <a:latin typeface="Arial"/>
              <a:cs typeface="Arial"/>
            </a:endParaRPr>
          </a:p>
          <a:p>
            <a:pPr marL="457200" indent="-457200">
              <a:spcBef>
                <a:spcPts val="600"/>
              </a:spcBef>
              <a:spcAft>
                <a:spcPts val="600"/>
              </a:spcAft>
              <a:buFont typeface="+mj-lt"/>
              <a:buAutoNum type="arabicPeriod" startAt="5"/>
            </a:pPr>
            <a:endParaRPr lang="en-US" sz="2400" dirty="0">
              <a:latin typeface="Arial"/>
              <a:cs typeface="Arial"/>
            </a:endParaRPr>
          </a:p>
          <a:p>
            <a:pPr>
              <a:spcBef>
                <a:spcPts val="600"/>
              </a:spcBef>
              <a:spcAft>
                <a:spcPts val="600"/>
              </a:spcAft>
            </a:pPr>
            <a:endParaRPr lang="en-US" sz="1050" dirty="0">
              <a:latin typeface="Arial"/>
              <a:cs typeface="Arial"/>
            </a:endParaRPr>
          </a:p>
          <a:p>
            <a:pPr marL="342900" indent="-342900">
              <a:spcBef>
                <a:spcPts val="600"/>
              </a:spcBef>
              <a:spcAft>
                <a:spcPts val="600"/>
              </a:spcAft>
              <a:buFont typeface="Arial" panose="020B0604020202020204" pitchFamily="34" charset="0"/>
              <a:buChar char="•"/>
            </a:pPr>
            <a:r>
              <a:rPr lang="en-US" sz="2400" dirty="0">
                <a:cs typeface="Arial"/>
              </a:rPr>
              <a:t>Project retrospective also needs to happen, using the data collected more like postmortem of this project to operate better in the next project execution</a:t>
            </a:r>
          </a:p>
          <a:p>
            <a:pPr marL="342900" indent="-342900">
              <a:spcBef>
                <a:spcPts val="600"/>
              </a:spcBef>
              <a:spcAft>
                <a:spcPts val="600"/>
              </a:spcAft>
              <a:buFont typeface="Arial" panose="020B0604020202020204" pitchFamily="34" charset="0"/>
              <a:buChar char="•"/>
            </a:pPr>
            <a:r>
              <a:rPr lang="en-US" sz="2400" dirty="0">
                <a:cs typeface="Arial"/>
              </a:rPr>
              <a:t>Capability maturity models which will be discussed later helps in this perspective</a:t>
            </a:r>
          </a:p>
          <a:p>
            <a:pPr>
              <a:spcBef>
                <a:spcPts val="600"/>
              </a:spcBef>
              <a:spcAft>
                <a:spcPts val="600"/>
              </a:spcAft>
            </a:pPr>
            <a:endParaRPr lang="en-US" sz="2000" dirty="0">
              <a:latin typeface="Arial"/>
              <a:cs typeface="Arial"/>
            </a:endParaRPr>
          </a:p>
        </p:txBody>
      </p:sp>
      <p:pic>
        <p:nvPicPr>
          <p:cNvPr id="6" name="Picture 5">
            <a:extLst>
              <a:ext uri="{FF2B5EF4-FFF2-40B4-BE49-F238E27FC236}">
                <a16:creationId xmlns:a16="http://schemas.microsoft.com/office/drawing/2014/main" id="{4FEC85CD-9B68-4E6E-A620-3CD8AC3C36C6}"/>
              </a:ext>
            </a:extLst>
          </p:cNvPr>
          <p:cNvPicPr>
            <a:picLocks noChangeAspect="1"/>
          </p:cNvPicPr>
          <p:nvPr/>
        </p:nvPicPr>
        <p:blipFill>
          <a:blip r:embed="rId2"/>
          <a:stretch>
            <a:fillRect/>
          </a:stretch>
        </p:blipFill>
        <p:spPr>
          <a:xfrm>
            <a:off x="6373093" y="84918"/>
            <a:ext cx="4371811" cy="1082132"/>
          </a:xfrm>
          <a:prstGeom prst="rect">
            <a:avLst/>
          </a:prstGeom>
        </p:spPr>
      </p:pic>
      <p:sp>
        <p:nvSpPr>
          <p:cNvPr id="9" name="Rectangle 3">
            <a:extLst>
              <a:ext uri="{FF2B5EF4-FFF2-40B4-BE49-F238E27FC236}">
                <a16:creationId xmlns:a16="http://schemas.microsoft.com/office/drawing/2014/main" id="{065EF601-6688-4EBC-AF23-81074858B8DB}"/>
              </a:ext>
            </a:extLst>
          </p:cNvPr>
          <p:cNvSpPr txBox="1">
            <a:spLocks noChangeArrowheads="1"/>
          </p:cNvSpPr>
          <p:nvPr/>
        </p:nvSpPr>
        <p:spPr>
          <a:xfrm>
            <a:off x="739115" y="2663062"/>
            <a:ext cx="6084766" cy="1575149"/>
          </a:xfrm>
          <a:prstGeom prst="rect">
            <a:avLst/>
          </a:prstGeom>
          <a:solidFill>
            <a:schemeClr val="accent1">
              <a:lumMod val="60000"/>
              <a:lumOff val="40000"/>
            </a:schemeClr>
          </a:solidFill>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a:spcBef>
                <a:spcPts val="600"/>
              </a:spcBef>
              <a:spcAft>
                <a:spcPts val="600"/>
              </a:spcAft>
              <a:buClr>
                <a:srgbClr val="C00000"/>
              </a:buClr>
            </a:pPr>
            <a:r>
              <a:rPr lang="en-US" b="1" dirty="0">
                <a:solidFill>
                  <a:schemeClr val="tx1"/>
                </a:solidFill>
                <a:cs typeface="Arial"/>
              </a:rPr>
              <a:t>Which factors influence cost?</a:t>
            </a:r>
          </a:p>
          <a:p>
            <a:pPr>
              <a:spcBef>
                <a:spcPts val="600"/>
              </a:spcBef>
              <a:spcAft>
                <a:spcPts val="600"/>
              </a:spcAft>
              <a:buClr>
                <a:srgbClr val="C00000"/>
              </a:buClr>
            </a:pPr>
            <a:r>
              <a:rPr lang="en-US" b="1" dirty="0">
                <a:solidFill>
                  <a:schemeClr val="tx1"/>
                </a:solidFill>
                <a:cs typeface="Arial"/>
              </a:rPr>
              <a:t>What influences productivity?</a:t>
            </a:r>
          </a:p>
          <a:p>
            <a:pPr>
              <a:spcBef>
                <a:spcPts val="600"/>
              </a:spcBef>
              <a:spcAft>
                <a:spcPts val="600"/>
              </a:spcAft>
              <a:buClr>
                <a:srgbClr val="C00000"/>
              </a:buClr>
            </a:pPr>
            <a:r>
              <a:rPr lang="en-US" b="1" dirty="0">
                <a:solidFill>
                  <a:schemeClr val="tx1"/>
                </a:solidFill>
                <a:cs typeface="Arial"/>
              </a:rPr>
              <a:t>Relation between cost and schedule</a:t>
            </a:r>
          </a:p>
        </p:txBody>
      </p:sp>
    </p:spTree>
    <p:extLst>
      <p:ext uri="{BB962C8B-B14F-4D97-AF65-F5344CB8AC3E}">
        <p14:creationId xmlns:p14="http://schemas.microsoft.com/office/powerpoint/2010/main" val="400238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5694396" cy="558800"/>
          </a:xfrm>
        </p:spPr>
        <p:txBody>
          <a:bodyPr>
            <a:normAutofit/>
          </a:bodyPr>
          <a:lstStyle/>
          <a:p>
            <a:r>
              <a:rPr lang="en-IN" sz="2400" b="1" dirty="0">
                <a:solidFill>
                  <a:schemeClr val="accent2"/>
                </a:solidFill>
                <a:latin typeface="+mn-lt"/>
              </a:rPr>
              <a:t>Project Closure</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24512" y="1119600"/>
            <a:ext cx="8479161" cy="5870518"/>
          </a:xfrm>
          <a:prstGeom prst="rect">
            <a:avLst/>
          </a:prstGeom>
          <a:noFill/>
        </p:spPr>
        <p:txBody>
          <a:bodyPr wrap="square" rtlCol="0">
            <a:spAutoFit/>
          </a:bodyPr>
          <a:lstStyle/>
          <a:p>
            <a:pPr indent="0">
              <a:lnSpc>
                <a:spcPct val="110000"/>
              </a:lnSpc>
              <a:spcBef>
                <a:spcPts val="600"/>
              </a:spcBef>
              <a:spcAft>
                <a:spcPts val="600"/>
              </a:spcAft>
              <a:buNone/>
            </a:pPr>
            <a:r>
              <a:rPr lang="en-US" sz="2400" dirty="0">
                <a:cs typeface="Arial"/>
              </a:rPr>
              <a:t>The Project Closure Phase will formally close the project and then report its overall level of success to the sponsor.</a:t>
            </a:r>
          </a:p>
          <a:p>
            <a:pPr indent="0">
              <a:lnSpc>
                <a:spcPct val="110000"/>
              </a:lnSpc>
              <a:spcBef>
                <a:spcPts val="600"/>
              </a:spcBef>
              <a:buNone/>
            </a:pPr>
            <a:r>
              <a:rPr lang="en-US" sz="2400" b="1" dirty="0">
                <a:solidFill>
                  <a:srgbClr val="C00000"/>
                </a:solidFill>
                <a:cs typeface="Arial"/>
              </a:rPr>
              <a:t>Steps Involved</a:t>
            </a:r>
          </a:p>
          <a:p>
            <a:pPr marL="274320" indent="-274320">
              <a:lnSpc>
                <a:spcPct val="110000"/>
              </a:lnSpc>
              <a:spcBef>
                <a:spcPts val="600"/>
              </a:spcBef>
              <a:spcAft>
                <a:spcPts val="600"/>
              </a:spcAft>
              <a:buFont typeface="Arial" panose="020B0604020202020204" pitchFamily="34" charset="0"/>
              <a:buChar char="•"/>
            </a:pPr>
            <a:r>
              <a:rPr lang="en-US" sz="2400" dirty="0">
                <a:cs typeface="Arial"/>
              </a:rPr>
              <a:t>Hand over deliverables to customer &amp; obtain project or UAT (User Acceptance Testing) sign-off from client to confirm that the team has met the project objectives &amp; the agreed requirements</a:t>
            </a:r>
          </a:p>
          <a:p>
            <a:pPr marL="274320" indent="-274320">
              <a:lnSpc>
                <a:spcPct val="110000"/>
              </a:lnSpc>
              <a:spcBef>
                <a:spcPts val="600"/>
              </a:spcBef>
              <a:spcAft>
                <a:spcPts val="600"/>
              </a:spcAft>
              <a:buFont typeface="Arial" panose="020B0604020202020204" pitchFamily="34" charset="0"/>
              <a:buChar char="•"/>
            </a:pPr>
            <a:r>
              <a:rPr lang="en-US" sz="2400" dirty="0">
                <a:cs typeface="Arial"/>
              </a:rPr>
              <a:t>Complete documentation and pass it on to Business and cancel supplier contracts</a:t>
            </a:r>
          </a:p>
          <a:p>
            <a:pPr marL="274320" indent="-274320">
              <a:lnSpc>
                <a:spcPct val="110000"/>
              </a:lnSpc>
              <a:spcBef>
                <a:spcPts val="600"/>
              </a:spcBef>
              <a:spcAft>
                <a:spcPts val="600"/>
              </a:spcAft>
              <a:buFont typeface="Arial" panose="020B0604020202020204" pitchFamily="34" charset="0"/>
              <a:buChar char="•"/>
            </a:pPr>
            <a:r>
              <a:rPr lang="en-US" sz="2400" dirty="0">
                <a:cs typeface="Arial"/>
              </a:rPr>
              <a:t>Release staff and equipment, and inform stakeholders of closure.</a:t>
            </a:r>
          </a:p>
          <a:p>
            <a:pPr marL="274320" indent="-274320">
              <a:lnSpc>
                <a:spcPct val="110000"/>
              </a:lnSpc>
              <a:spcBef>
                <a:spcPts val="600"/>
              </a:spcBef>
              <a:spcAft>
                <a:spcPts val="600"/>
              </a:spcAft>
              <a:buFont typeface="Arial" panose="020B0604020202020204" pitchFamily="34" charset="0"/>
              <a:buChar char="•"/>
            </a:pPr>
            <a:r>
              <a:rPr lang="en-US" sz="2400" dirty="0">
                <a:cs typeface="Arial"/>
              </a:rPr>
              <a:t>Post Mortem - Post Implementation Review is completed to determine the projects success and identify the lessons learned.</a:t>
            </a:r>
          </a:p>
          <a:p>
            <a:pPr marL="274320" indent="-274320">
              <a:lnSpc>
                <a:spcPct val="110000"/>
              </a:lnSpc>
              <a:spcBef>
                <a:spcPts val="600"/>
              </a:spcBef>
              <a:spcAft>
                <a:spcPts val="600"/>
              </a:spcAft>
              <a:buFont typeface="Arial" panose="020B0604020202020204" pitchFamily="34" charset="0"/>
              <a:buChar char="•"/>
            </a:pPr>
            <a:r>
              <a:rPr lang="en-US" sz="2400" dirty="0">
                <a:cs typeface="Arial"/>
              </a:rPr>
              <a:t>Of-course Celebrate Success</a:t>
            </a:r>
            <a:endParaRPr lang="en-US" sz="2400" dirty="0">
              <a:cs typeface="Arial" panose="020B0604020202020204" pitchFamily="34" charset="0"/>
            </a:endParaRPr>
          </a:p>
        </p:txBody>
      </p:sp>
      <p:pic>
        <p:nvPicPr>
          <p:cNvPr id="2" name="Picture 1">
            <a:extLst>
              <a:ext uri="{FF2B5EF4-FFF2-40B4-BE49-F238E27FC236}">
                <a16:creationId xmlns:a16="http://schemas.microsoft.com/office/drawing/2014/main" id="{6B8C5321-19F1-42A1-81D0-F3F3B1CB6857}"/>
              </a:ext>
            </a:extLst>
          </p:cNvPr>
          <p:cNvPicPr>
            <a:picLocks noChangeAspect="1"/>
          </p:cNvPicPr>
          <p:nvPr/>
        </p:nvPicPr>
        <p:blipFill>
          <a:blip r:embed="rId2"/>
          <a:stretch>
            <a:fillRect/>
          </a:stretch>
        </p:blipFill>
        <p:spPr>
          <a:xfrm>
            <a:off x="5960566" y="24963"/>
            <a:ext cx="4925995" cy="1062856"/>
          </a:xfrm>
          <a:prstGeom prst="rect">
            <a:avLst/>
          </a:prstGeom>
        </p:spPr>
      </p:pic>
    </p:spTree>
    <p:extLst>
      <p:ext uri="{BB962C8B-B14F-4D97-AF65-F5344CB8AC3E}">
        <p14:creationId xmlns:p14="http://schemas.microsoft.com/office/powerpoint/2010/main" val="71046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6DD8DCC0-549E-48DB-8CCA-E3FF8FBDEBF0}"/>
              </a:ext>
            </a:extLst>
          </p:cNvPr>
          <p:cNvGrpSpPr/>
          <p:nvPr/>
        </p:nvGrpSpPr>
        <p:grpSpPr>
          <a:xfrm>
            <a:off x="313844" y="349466"/>
            <a:ext cx="11518407" cy="6218388"/>
            <a:chOff x="313844" y="349466"/>
            <a:chExt cx="11518407" cy="6218388"/>
          </a:xfrm>
          <a:solidFill>
            <a:schemeClr val="accent2">
              <a:lumMod val="60000"/>
              <a:lumOff val="40000"/>
            </a:schemeClr>
          </a:solidFill>
        </p:grpSpPr>
        <p:sp>
          <p:nvSpPr>
            <p:cNvPr id="24" name="Rectangle 23">
              <a:extLst>
                <a:ext uri="{FF2B5EF4-FFF2-40B4-BE49-F238E27FC236}">
                  <a16:creationId xmlns:a16="http://schemas.microsoft.com/office/drawing/2014/main" id="{B895392A-2454-40A6-9F7C-BC20D3A463EB}"/>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DC7604FF-DE88-44B6-A0D9-723028500B8B}"/>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35F4DC18-13F2-43D2-9B15-157998AF1875}"/>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34375A76-1BF8-4628-B0FE-78E1BEB569B2}"/>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984292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561ED70-08E5-4039-A948-9AC3C42D8538}"/>
              </a:ext>
            </a:extLst>
          </p:cNvPr>
          <p:cNvSpPr/>
          <p:nvPr/>
        </p:nvSpPr>
        <p:spPr>
          <a:xfrm>
            <a:off x="176247" y="1536180"/>
            <a:ext cx="8915798" cy="646331"/>
          </a:xfrm>
          <a:prstGeom prst="rect">
            <a:avLst/>
          </a:prstGeom>
        </p:spPr>
        <p:txBody>
          <a:bodyPr wrap="square">
            <a:spAutoFit/>
          </a:bodyPr>
          <a:lstStyle/>
          <a:p>
            <a:r>
              <a:rPr lang="en-US" sz="3600" b="1" dirty="0">
                <a:solidFill>
                  <a:schemeClr val="accent2"/>
                </a:solidFill>
              </a:rPr>
              <a:t>Software Project Management Fundamentals</a:t>
            </a:r>
          </a:p>
        </p:txBody>
      </p:sp>
      <p:pic>
        <p:nvPicPr>
          <p:cNvPr id="2" name="Picture 1">
            <a:extLst>
              <a:ext uri="{FF2B5EF4-FFF2-40B4-BE49-F238E27FC236}">
                <a16:creationId xmlns:a16="http://schemas.microsoft.com/office/drawing/2014/main" id="{51E451A6-BD4D-4571-8B2E-9EC7397AF5F4}"/>
              </a:ext>
            </a:extLst>
          </p:cNvPr>
          <p:cNvPicPr>
            <a:picLocks noChangeAspect="1"/>
          </p:cNvPicPr>
          <p:nvPr/>
        </p:nvPicPr>
        <p:blipFill>
          <a:blip r:embed="rId2"/>
          <a:stretch>
            <a:fillRect/>
          </a:stretch>
        </p:blipFill>
        <p:spPr>
          <a:xfrm>
            <a:off x="1073274" y="2375104"/>
            <a:ext cx="4060288" cy="2731245"/>
          </a:xfrm>
          <a:prstGeom prst="rect">
            <a:avLst/>
          </a:prstGeom>
        </p:spPr>
      </p:pic>
    </p:spTree>
    <p:extLst>
      <p:ext uri="{BB962C8B-B14F-4D97-AF65-F5344CB8AC3E}">
        <p14:creationId xmlns:p14="http://schemas.microsoft.com/office/powerpoint/2010/main" val="3458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Software Project Management Fundamentals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62717" y="1319645"/>
            <a:ext cx="10234833" cy="3876126"/>
          </a:xfrm>
          <a:prstGeom prst="rect">
            <a:avLst/>
          </a:prstGeom>
          <a:noFill/>
        </p:spPr>
        <p:txBody>
          <a:bodyPr wrap="square" rtlCol="0">
            <a:spAutoFit/>
          </a:bodyPr>
          <a:lstStyle/>
          <a:p>
            <a:pPr marL="342900" indent="-342900" algn="just">
              <a:lnSpc>
                <a:spcPct val="130000"/>
              </a:lnSpc>
              <a:spcBef>
                <a:spcPts val="600"/>
              </a:spcBef>
              <a:spcAft>
                <a:spcPts val="600"/>
              </a:spcAft>
              <a:buFont typeface="Wingdings" panose="05000000000000000000" pitchFamily="2" charset="2"/>
              <a:buChar char="§"/>
            </a:pPr>
            <a:r>
              <a:rPr lang="en-US" sz="2400" dirty="0"/>
              <a:t>Software Engineering is very relevant for large projects</a:t>
            </a:r>
          </a:p>
          <a:p>
            <a:pPr marL="342900" indent="-342900" algn="just">
              <a:lnSpc>
                <a:spcPct val="130000"/>
              </a:lnSpc>
              <a:spcBef>
                <a:spcPts val="600"/>
              </a:spcBef>
              <a:spcAft>
                <a:spcPts val="600"/>
              </a:spcAft>
              <a:buFont typeface="Wingdings" panose="05000000000000000000" pitchFamily="2" charset="2"/>
              <a:buChar char="§"/>
            </a:pPr>
            <a:r>
              <a:rPr lang="en-US" sz="2400" dirty="0"/>
              <a:t>These large projects could involve several people (10s to 100s to 1000s) working together for a prolonged length of time (several months to years)</a:t>
            </a:r>
          </a:p>
          <a:p>
            <a:pPr marL="342900" indent="-342900" algn="just">
              <a:lnSpc>
                <a:spcPct val="130000"/>
              </a:lnSpc>
              <a:spcBef>
                <a:spcPts val="600"/>
              </a:spcBef>
              <a:spcAft>
                <a:spcPts val="600"/>
              </a:spcAft>
              <a:buFont typeface="Wingdings" panose="05000000000000000000" pitchFamily="2" charset="2"/>
              <a:buChar char="§"/>
            </a:pPr>
            <a:r>
              <a:rPr lang="en-US" sz="2400" dirty="0"/>
              <a:t>These projects need to be planned (which is significant % of the management activity) and controlled</a:t>
            </a:r>
          </a:p>
          <a:p>
            <a:pPr marL="342900" indent="-342900" algn="just">
              <a:lnSpc>
                <a:spcPct val="130000"/>
              </a:lnSpc>
              <a:spcBef>
                <a:spcPts val="600"/>
              </a:spcBef>
              <a:spcAft>
                <a:spcPts val="600"/>
              </a:spcAft>
              <a:buFont typeface="Wingdings" panose="05000000000000000000" pitchFamily="2" charset="2"/>
              <a:buChar char="§"/>
            </a:pPr>
            <a:r>
              <a:rPr lang="en-US" sz="2400" dirty="0"/>
              <a:t>This needs co-ordination for ensuring Integration/ interoperability/ &amp; working together</a:t>
            </a:r>
          </a:p>
        </p:txBody>
      </p:sp>
    </p:spTree>
    <p:extLst>
      <p:ext uri="{BB962C8B-B14F-4D97-AF65-F5344CB8AC3E}">
        <p14:creationId xmlns:p14="http://schemas.microsoft.com/office/powerpoint/2010/main" val="1057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Software Projects and their characteristics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24513" y="1174781"/>
            <a:ext cx="7751796"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24513" y="1242407"/>
            <a:ext cx="9441519" cy="4373185"/>
          </a:xfrm>
          <a:prstGeom prst="rect">
            <a:avLst/>
          </a:prstGeom>
          <a:noFill/>
        </p:spPr>
        <p:txBody>
          <a:bodyPr wrap="square" rtlCol="0">
            <a:spAutoFit/>
          </a:bodyPr>
          <a:lstStyle/>
          <a:p>
            <a:pPr algn="just">
              <a:lnSpc>
                <a:spcPct val="130000"/>
              </a:lnSpc>
              <a:spcBef>
                <a:spcPts val="600"/>
              </a:spcBef>
              <a:spcAft>
                <a:spcPts val="600"/>
              </a:spcAft>
            </a:pPr>
            <a:r>
              <a:rPr lang="en-US" sz="2400" b="1" dirty="0"/>
              <a:t>Software projects </a:t>
            </a:r>
            <a:r>
              <a:rPr lang="en-US" sz="2400" dirty="0"/>
              <a:t>are temporary individual or collaborative enterprises that are carefully planned to achieve a particular aim/or to create a unique product or service. These  projects typically have certain characteristics</a:t>
            </a:r>
          </a:p>
          <a:p>
            <a:pPr marL="342900" indent="-342900" algn="just">
              <a:lnSpc>
                <a:spcPct val="110000"/>
              </a:lnSpc>
              <a:spcBef>
                <a:spcPts val="300"/>
              </a:spcBef>
              <a:spcAft>
                <a:spcPts val="300"/>
              </a:spcAft>
              <a:buFont typeface="Wingdings" panose="05000000000000000000" pitchFamily="2" charset="2"/>
              <a:buChar char="§"/>
            </a:pPr>
            <a:r>
              <a:rPr lang="en-US" sz="2400" dirty="0"/>
              <a:t>They are made up of certain unique activities which do not repeat under similar circumstances</a:t>
            </a:r>
          </a:p>
          <a:p>
            <a:pPr marL="342900" indent="-342900" algn="just">
              <a:lnSpc>
                <a:spcPct val="110000"/>
              </a:lnSpc>
              <a:spcBef>
                <a:spcPts val="300"/>
              </a:spcBef>
              <a:spcAft>
                <a:spcPts val="300"/>
              </a:spcAft>
              <a:buFont typeface="Wingdings" panose="05000000000000000000" pitchFamily="2" charset="2"/>
              <a:buChar char="§"/>
            </a:pPr>
            <a:r>
              <a:rPr lang="en-US" sz="2400" dirty="0"/>
              <a:t>They are goal specific</a:t>
            </a:r>
          </a:p>
          <a:p>
            <a:pPr marL="342900" indent="-342900" algn="just">
              <a:lnSpc>
                <a:spcPct val="110000"/>
              </a:lnSpc>
              <a:spcBef>
                <a:spcPts val="300"/>
              </a:spcBef>
              <a:spcAft>
                <a:spcPts val="300"/>
              </a:spcAft>
              <a:buFont typeface="Wingdings" panose="05000000000000000000" pitchFamily="2" charset="2"/>
              <a:buChar char="§"/>
            </a:pPr>
            <a:r>
              <a:rPr lang="en-US" sz="2400" dirty="0"/>
              <a:t>Typically contain a sequence of activities to deliver the end product</a:t>
            </a:r>
          </a:p>
          <a:p>
            <a:pPr marL="342900" indent="-342900" algn="just">
              <a:lnSpc>
                <a:spcPct val="110000"/>
              </a:lnSpc>
              <a:spcBef>
                <a:spcPts val="300"/>
              </a:spcBef>
              <a:spcAft>
                <a:spcPts val="300"/>
              </a:spcAft>
              <a:buFont typeface="Wingdings" panose="05000000000000000000" pitchFamily="2" charset="2"/>
              <a:buChar char="§"/>
            </a:pPr>
            <a:r>
              <a:rPr lang="en-US" sz="2400" dirty="0"/>
              <a:t>Time bound- Every project has a specified start and end date</a:t>
            </a:r>
          </a:p>
          <a:p>
            <a:pPr marL="342900" indent="-342900" algn="just">
              <a:lnSpc>
                <a:spcPct val="110000"/>
              </a:lnSpc>
              <a:spcBef>
                <a:spcPts val="300"/>
              </a:spcBef>
              <a:spcAft>
                <a:spcPts val="300"/>
              </a:spcAft>
              <a:buFont typeface="Wingdings" panose="05000000000000000000" pitchFamily="2" charset="2"/>
              <a:buChar char="§"/>
            </a:pPr>
            <a:r>
              <a:rPr lang="en-US" sz="2400" dirty="0"/>
              <a:t>Technically inter-related activities</a:t>
            </a:r>
          </a:p>
        </p:txBody>
      </p:sp>
    </p:spTree>
    <p:extLst>
      <p:ext uri="{BB962C8B-B14F-4D97-AF65-F5344CB8AC3E}">
        <p14:creationId xmlns:p14="http://schemas.microsoft.com/office/powerpoint/2010/main" val="2123990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Software Project Management Fundamentals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24513" y="1174781"/>
            <a:ext cx="7751796"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24512" y="1087819"/>
            <a:ext cx="9506375" cy="5291898"/>
          </a:xfrm>
          <a:prstGeom prst="rect">
            <a:avLst/>
          </a:prstGeom>
          <a:noFill/>
        </p:spPr>
        <p:txBody>
          <a:bodyPr wrap="square" rtlCol="0">
            <a:spAutoFit/>
          </a:bodyPr>
          <a:lstStyle/>
          <a:p>
            <a:pPr algn="just">
              <a:lnSpc>
                <a:spcPct val="130000"/>
              </a:lnSpc>
              <a:spcBef>
                <a:spcPts val="600"/>
              </a:spcBef>
              <a:spcAft>
                <a:spcPts val="600"/>
              </a:spcAft>
            </a:pPr>
            <a:r>
              <a:rPr lang="en-US" sz="2400" dirty="0"/>
              <a:t>Projects are constrained by Scope, Time (Schedule), Cost (of all Resources)</a:t>
            </a:r>
          </a:p>
          <a:p>
            <a:pPr algn="just">
              <a:lnSpc>
                <a:spcPct val="130000"/>
              </a:lnSpc>
              <a:spcBef>
                <a:spcPts val="600"/>
              </a:spcBef>
              <a:spcAft>
                <a:spcPts val="600"/>
              </a:spcAft>
            </a:pPr>
            <a:endParaRPr lang="en-US" sz="2400" dirty="0"/>
          </a:p>
          <a:p>
            <a:pPr algn="just">
              <a:lnSpc>
                <a:spcPct val="130000"/>
              </a:lnSpc>
              <a:spcBef>
                <a:spcPts val="600"/>
              </a:spcBef>
              <a:spcAft>
                <a:spcPts val="600"/>
              </a:spcAft>
            </a:pPr>
            <a:endParaRPr lang="en-US" sz="2400" dirty="0"/>
          </a:p>
          <a:p>
            <a:pPr algn="just">
              <a:lnSpc>
                <a:spcPct val="130000"/>
              </a:lnSpc>
              <a:spcBef>
                <a:spcPts val="600"/>
              </a:spcBef>
              <a:spcAft>
                <a:spcPts val="600"/>
              </a:spcAft>
            </a:pPr>
            <a:endParaRPr lang="en-US" sz="2400" dirty="0"/>
          </a:p>
          <a:p>
            <a:pPr algn="just">
              <a:lnSpc>
                <a:spcPct val="130000"/>
              </a:lnSpc>
              <a:spcBef>
                <a:spcPts val="600"/>
              </a:spcBef>
              <a:spcAft>
                <a:spcPts val="600"/>
              </a:spcAft>
            </a:pPr>
            <a:endParaRPr lang="en-US" sz="2400" dirty="0"/>
          </a:p>
          <a:p>
            <a:pPr algn="just">
              <a:lnSpc>
                <a:spcPct val="130000"/>
              </a:lnSpc>
              <a:spcBef>
                <a:spcPts val="600"/>
              </a:spcBef>
              <a:spcAft>
                <a:spcPts val="600"/>
              </a:spcAft>
            </a:pPr>
            <a:endParaRPr lang="en-US" sz="4000" dirty="0"/>
          </a:p>
          <a:p>
            <a:pPr algn="just">
              <a:lnSpc>
                <a:spcPct val="130000"/>
              </a:lnSpc>
              <a:spcBef>
                <a:spcPts val="600"/>
              </a:spcBef>
              <a:spcAft>
                <a:spcPts val="600"/>
              </a:spcAft>
            </a:pPr>
            <a:endParaRPr lang="en-US" sz="2400" dirty="0"/>
          </a:p>
          <a:p>
            <a:pPr algn="just">
              <a:lnSpc>
                <a:spcPct val="130000"/>
              </a:lnSpc>
              <a:spcBef>
                <a:spcPts val="600"/>
              </a:spcBef>
              <a:spcAft>
                <a:spcPts val="600"/>
              </a:spcAft>
            </a:pPr>
            <a:r>
              <a:rPr lang="en-US" sz="2400" dirty="0"/>
              <a:t>Project Management will need to maintain this triangle in Equilibrium</a:t>
            </a:r>
          </a:p>
        </p:txBody>
      </p:sp>
      <p:grpSp>
        <p:nvGrpSpPr>
          <p:cNvPr id="6" name="Group 5">
            <a:extLst>
              <a:ext uri="{FF2B5EF4-FFF2-40B4-BE49-F238E27FC236}">
                <a16:creationId xmlns:a16="http://schemas.microsoft.com/office/drawing/2014/main" id="{045361F7-3523-47A9-A62D-193E08FDFB1C}"/>
              </a:ext>
            </a:extLst>
          </p:cNvPr>
          <p:cNvGrpSpPr/>
          <p:nvPr/>
        </p:nvGrpSpPr>
        <p:grpSpPr>
          <a:xfrm>
            <a:off x="1279992" y="1864752"/>
            <a:ext cx="5043849" cy="3739174"/>
            <a:chOff x="3860922" y="2503822"/>
            <a:chExt cx="5317854" cy="4070246"/>
          </a:xfrm>
        </p:grpSpPr>
        <p:sp>
          <p:nvSpPr>
            <p:cNvPr id="7" name="Isosceles Triangle 6">
              <a:extLst>
                <a:ext uri="{FF2B5EF4-FFF2-40B4-BE49-F238E27FC236}">
                  <a16:creationId xmlns:a16="http://schemas.microsoft.com/office/drawing/2014/main" id="{EA1600E2-2187-45AA-9A49-0E711423964B}"/>
                </a:ext>
              </a:extLst>
            </p:cNvPr>
            <p:cNvSpPr/>
            <p:nvPr/>
          </p:nvSpPr>
          <p:spPr>
            <a:xfrm>
              <a:off x="3860922" y="2826656"/>
              <a:ext cx="5000017" cy="3171217"/>
            </a:xfrm>
            <a:prstGeom prst="triangl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CAB7EA4-AA47-46C1-8CA2-75D18527DAF1}"/>
                </a:ext>
              </a:extLst>
            </p:cNvPr>
            <p:cNvSpPr txBox="1"/>
            <p:nvPr/>
          </p:nvSpPr>
          <p:spPr>
            <a:xfrm>
              <a:off x="5113853" y="4625870"/>
              <a:ext cx="2698797" cy="502542"/>
            </a:xfrm>
            <a:prstGeom prst="rect">
              <a:avLst/>
            </a:prstGeom>
            <a:noFill/>
          </p:spPr>
          <p:txBody>
            <a:bodyPr wrap="none" rtlCol="0">
              <a:spAutoFit/>
            </a:bodyPr>
            <a:lstStyle/>
            <a:p>
              <a:pPr algn="ctr"/>
              <a:r>
                <a:rPr lang="en-US" sz="2400" b="1" dirty="0">
                  <a:solidFill>
                    <a:srgbClr val="C00000"/>
                  </a:solidFill>
                </a:rPr>
                <a:t>Quality of Project  </a:t>
              </a:r>
            </a:p>
          </p:txBody>
        </p:sp>
        <p:sp>
          <p:nvSpPr>
            <p:cNvPr id="9" name="TextBox 8">
              <a:extLst>
                <a:ext uri="{FF2B5EF4-FFF2-40B4-BE49-F238E27FC236}">
                  <a16:creationId xmlns:a16="http://schemas.microsoft.com/office/drawing/2014/main" id="{006B92CB-041E-40A3-8978-EFAF8FFC5487}"/>
                </a:ext>
              </a:extLst>
            </p:cNvPr>
            <p:cNvSpPr txBox="1"/>
            <p:nvPr/>
          </p:nvSpPr>
          <p:spPr>
            <a:xfrm>
              <a:off x="5506645" y="6071527"/>
              <a:ext cx="1012699" cy="502541"/>
            </a:xfrm>
            <a:prstGeom prst="rect">
              <a:avLst/>
            </a:prstGeom>
            <a:noFill/>
          </p:spPr>
          <p:txBody>
            <a:bodyPr wrap="none" rtlCol="0">
              <a:spAutoFit/>
            </a:bodyPr>
            <a:lstStyle/>
            <a:p>
              <a:r>
                <a:rPr lang="en-US" sz="2400" b="1" dirty="0">
                  <a:solidFill>
                    <a:srgbClr val="002060"/>
                  </a:solidFill>
                </a:rPr>
                <a:t> Time</a:t>
              </a:r>
            </a:p>
          </p:txBody>
        </p:sp>
        <p:sp>
          <p:nvSpPr>
            <p:cNvPr id="10" name="TextBox 9">
              <a:extLst>
                <a:ext uri="{FF2B5EF4-FFF2-40B4-BE49-F238E27FC236}">
                  <a16:creationId xmlns:a16="http://schemas.microsoft.com/office/drawing/2014/main" id="{97D9D210-BD13-48AE-A249-BDD2F11B861F}"/>
                </a:ext>
              </a:extLst>
            </p:cNvPr>
            <p:cNvSpPr txBox="1"/>
            <p:nvPr/>
          </p:nvSpPr>
          <p:spPr>
            <a:xfrm rot="18600000">
              <a:off x="4207053" y="3811266"/>
              <a:ext cx="925166" cy="486745"/>
            </a:xfrm>
            <a:prstGeom prst="rect">
              <a:avLst/>
            </a:prstGeom>
            <a:noFill/>
          </p:spPr>
          <p:txBody>
            <a:bodyPr wrap="none" rtlCol="0">
              <a:spAutoFit/>
            </a:bodyPr>
            <a:lstStyle/>
            <a:p>
              <a:r>
                <a:rPr lang="en-US" sz="2400" b="1" dirty="0">
                  <a:solidFill>
                    <a:srgbClr val="002060"/>
                  </a:solidFill>
                </a:rPr>
                <a:t>Cost</a:t>
              </a:r>
            </a:p>
          </p:txBody>
        </p:sp>
        <p:sp>
          <p:nvSpPr>
            <p:cNvPr id="11" name="TextBox 10">
              <a:extLst>
                <a:ext uri="{FF2B5EF4-FFF2-40B4-BE49-F238E27FC236}">
                  <a16:creationId xmlns:a16="http://schemas.microsoft.com/office/drawing/2014/main" id="{3182310B-43B1-489F-9269-7559D67FFB39}"/>
                </a:ext>
              </a:extLst>
            </p:cNvPr>
            <p:cNvSpPr txBox="1"/>
            <p:nvPr/>
          </p:nvSpPr>
          <p:spPr>
            <a:xfrm rot="3120000">
              <a:off x="7511382" y="4069832"/>
              <a:ext cx="1026511" cy="486745"/>
            </a:xfrm>
            <a:prstGeom prst="rect">
              <a:avLst/>
            </a:prstGeom>
            <a:noFill/>
          </p:spPr>
          <p:txBody>
            <a:bodyPr wrap="none" rtlCol="0">
              <a:spAutoFit/>
            </a:bodyPr>
            <a:lstStyle/>
            <a:p>
              <a:r>
                <a:rPr lang="en-US" sz="2400" b="1" dirty="0">
                  <a:solidFill>
                    <a:srgbClr val="002060"/>
                  </a:solidFill>
                </a:rPr>
                <a:t>Scope</a:t>
              </a:r>
            </a:p>
          </p:txBody>
        </p:sp>
        <p:cxnSp>
          <p:nvCxnSpPr>
            <p:cNvPr id="12" name="Straight Arrow Connector 11">
              <a:extLst>
                <a:ext uri="{FF2B5EF4-FFF2-40B4-BE49-F238E27FC236}">
                  <a16:creationId xmlns:a16="http://schemas.microsoft.com/office/drawing/2014/main" id="{A901F3A4-A97F-4C42-9CA8-88055E8C0792}"/>
                </a:ext>
              </a:extLst>
            </p:cNvPr>
            <p:cNvCxnSpPr>
              <a:stCxn id="7" idx="2"/>
            </p:cNvCxnSpPr>
            <p:nvPr/>
          </p:nvCxnSpPr>
          <p:spPr>
            <a:xfrm>
              <a:off x="3860922" y="5997873"/>
              <a:ext cx="5317854" cy="39316"/>
            </a:xfrm>
            <a:prstGeom prst="straightConnector1">
              <a:avLst/>
            </a:prstGeom>
            <a:ln w="635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AC360AE-E51E-4234-B1EC-1FE0DDF2934F}"/>
                </a:ext>
              </a:extLst>
            </p:cNvPr>
            <p:cNvCxnSpPr>
              <a:stCxn id="7" idx="0"/>
            </p:cNvCxnSpPr>
            <p:nvPr/>
          </p:nvCxnSpPr>
          <p:spPr>
            <a:xfrm>
              <a:off x="6360931" y="2826656"/>
              <a:ext cx="2817845" cy="365206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C7AD7A8-A415-4403-A5E9-F7A7F6355138}"/>
                </a:ext>
              </a:extLst>
            </p:cNvPr>
            <p:cNvCxnSpPr>
              <a:stCxn id="7" idx="2"/>
            </p:cNvCxnSpPr>
            <p:nvPr/>
          </p:nvCxnSpPr>
          <p:spPr>
            <a:xfrm flipV="1">
              <a:off x="3860922" y="2503822"/>
              <a:ext cx="2800595" cy="34940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5" name="Straight Arrow Connector 14">
            <a:extLst>
              <a:ext uri="{FF2B5EF4-FFF2-40B4-BE49-F238E27FC236}">
                <a16:creationId xmlns:a16="http://schemas.microsoft.com/office/drawing/2014/main" id="{BD165974-3B72-444E-99A9-C09C90982020}"/>
              </a:ext>
            </a:extLst>
          </p:cNvPr>
          <p:cNvCxnSpPr/>
          <p:nvPr/>
        </p:nvCxnSpPr>
        <p:spPr>
          <a:xfrm flipV="1">
            <a:off x="3651186" y="2455016"/>
            <a:ext cx="0" cy="9349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49A64C2-3AD5-48A9-BB90-15C6BDFABC28}"/>
              </a:ext>
            </a:extLst>
          </p:cNvPr>
          <p:cNvCxnSpPr>
            <a:cxnSpLocks/>
          </p:cNvCxnSpPr>
          <p:nvPr/>
        </p:nvCxnSpPr>
        <p:spPr>
          <a:xfrm flipH="1">
            <a:off x="1795115" y="4478481"/>
            <a:ext cx="968867" cy="3934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49B12F6-0CC3-4C77-8CE8-0545257078DE}"/>
              </a:ext>
            </a:extLst>
          </p:cNvPr>
          <p:cNvCxnSpPr/>
          <p:nvPr/>
        </p:nvCxnSpPr>
        <p:spPr>
          <a:xfrm>
            <a:off x="4586581" y="4448276"/>
            <a:ext cx="883049" cy="4052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1511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Software Project Management Lifecycle</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24513" y="1174781"/>
            <a:ext cx="7751796"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grpSp>
        <p:nvGrpSpPr>
          <p:cNvPr id="38" name="Group 37">
            <a:extLst>
              <a:ext uri="{FF2B5EF4-FFF2-40B4-BE49-F238E27FC236}">
                <a16:creationId xmlns:a16="http://schemas.microsoft.com/office/drawing/2014/main" id="{3A2563CC-0AA2-4C7F-9BEE-2C09374FFFF7}"/>
              </a:ext>
            </a:extLst>
          </p:cNvPr>
          <p:cNvGrpSpPr/>
          <p:nvPr/>
        </p:nvGrpSpPr>
        <p:grpSpPr>
          <a:xfrm>
            <a:off x="4881195" y="2661963"/>
            <a:ext cx="1734457" cy="1712686"/>
            <a:chOff x="4985658" y="3094780"/>
            <a:chExt cx="1734457" cy="1712686"/>
          </a:xfrm>
        </p:grpSpPr>
        <p:sp>
          <p:nvSpPr>
            <p:cNvPr id="39" name="Speech Bubble: Oval 38">
              <a:extLst>
                <a:ext uri="{FF2B5EF4-FFF2-40B4-BE49-F238E27FC236}">
                  <a16:creationId xmlns:a16="http://schemas.microsoft.com/office/drawing/2014/main" id="{FCD0B6EE-4D9C-4358-A6B9-A82F8FAB848D}"/>
                </a:ext>
              </a:extLst>
            </p:cNvPr>
            <p:cNvSpPr/>
            <p:nvPr/>
          </p:nvSpPr>
          <p:spPr>
            <a:xfrm>
              <a:off x="4985658" y="3094780"/>
              <a:ext cx="1734457" cy="1712686"/>
            </a:xfrm>
            <a:prstGeom prst="wedgeEllipseCallout">
              <a:avLst>
                <a:gd name="adj1" fmla="val -44264"/>
                <a:gd name="adj2" fmla="val -48517"/>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D272D1E0-48A1-406C-92EF-2116620A295E}"/>
                </a:ext>
              </a:extLst>
            </p:cNvPr>
            <p:cNvSpPr txBox="1"/>
            <p:nvPr/>
          </p:nvSpPr>
          <p:spPr>
            <a:xfrm flipH="1">
              <a:off x="5425554" y="3777651"/>
              <a:ext cx="1129938" cy="369332"/>
            </a:xfrm>
            <a:prstGeom prst="rect">
              <a:avLst/>
            </a:prstGeom>
            <a:noFill/>
          </p:spPr>
          <p:txBody>
            <a:bodyPr wrap="square" rtlCol="0">
              <a:spAutoFit/>
            </a:bodyPr>
            <a:lstStyle/>
            <a:p>
              <a:r>
                <a:rPr lang="en-US" b="1" dirty="0">
                  <a:solidFill>
                    <a:srgbClr val="C00000"/>
                  </a:solidFill>
                </a:rPr>
                <a:t>Step 2</a:t>
              </a:r>
            </a:p>
          </p:txBody>
        </p:sp>
      </p:grpSp>
      <p:pic>
        <p:nvPicPr>
          <p:cNvPr id="48" name="Picture 47">
            <a:extLst>
              <a:ext uri="{FF2B5EF4-FFF2-40B4-BE49-F238E27FC236}">
                <a16:creationId xmlns:a16="http://schemas.microsoft.com/office/drawing/2014/main" id="{00B8F3A6-76AB-46B6-8478-1AAFADB67EB6}"/>
              </a:ext>
            </a:extLst>
          </p:cNvPr>
          <p:cNvPicPr>
            <a:picLocks noChangeAspect="1"/>
          </p:cNvPicPr>
          <p:nvPr/>
        </p:nvPicPr>
        <p:blipFill>
          <a:blip r:embed="rId2"/>
          <a:stretch>
            <a:fillRect/>
          </a:stretch>
        </p:blipFill>
        <p:spPr>
          <a:xfrm>
            <a:off x="62025" y="1161701"/>
            <a:ext cx="7814284" cy="5604859"/>
          </a:xfrm>
          <a:prstGeom prst="rect">
            <a:avLst/>
          </a:prstGeom>
        </p:spPr>
      </p:pic>
      <p:sp>
        <p:nvSpPr>
          <p:cNvPr id="49" name="TextBox 48">
            <a:extLst>
              <a:ext uri="{FF2B5EF4-FFF2-40B4-BE49-F238E27FC236}">
                <a16:creationId xmlns:a16="http://schemas.microsoft.com/office/drawing/2014/main" id="{D547F984-CD25-4A71-A520-4EBDF3F91DA4}"/>
              </a:ext>
            </a:extLst>
          </p:cNvPr>
          <p:cNvSpPr txBox="1"/>
          <p:nvPr/>
        </p:nvSpPr>
        <p:spPr>
          <a:xfrm>
            <a:off x="2463647" y="2161065"/>
            <a:ext cx="1278990" cy="400110"/>
          </a:xfrm>
          <a:prstGeom prst="rect">
            <a:avLst/>
          </a:prstGeom>
          <a:noFill/>
        </p:spPr>
        <p:txBody>
          <a:bodyPr wrap="square" rtlCol="0">
            <a:spAutoFit/>
          </a:bodyPr>
          <a:lstStyle/>
          <a:p>
            <a:r>
              <a:rPr lang="en-US" sz="2000" b="1" dirty="0"/>
              <a:t>Planning</a:t>
            </a:r>
          </a:p>
        </p:txBody>
      </p:sp>
      <p:sp>
        <p:nvSpPr>
          <p:cNvPr id="50" name="TextBox 49">
            <a:extLst>
              <a:ext uri="{FF2B5EF4-FFF2-40B4-BE49-F238E27FC236}">
                <a16:creationId xmlns:a16="http://schemas.microsoft.com/office/drawing/2014/main" id="{1B660154-ED55-4AC4-8965-C1CBA8A627FD}"/>
              </a:ext>
            </a:extLst>
          </p:cNvPr>
          <p:cNvSpPr txBox="1"/>
          <p:nvPr/>
        </p:nvSpPr>
        <p:spPr>
          <a:xfrm>
            <a:off x="265981" y="5688283"/>
            <a:ext cx="1572803" cy="646331"/>
          </a:xfrm>
          <a:prstGeom prst="rect">
            <a:avLst/>
          </a:prstGeom>
          <a:noFill/>
        </p:spPr>
        <p:txBody>
          <a:bodyPr wrap="none" rtlCol="0">
            <a:spAutoFit/>
          </a:bodyPr>
          <a:lstStyle/>
          <a:p>
            <a:r>
              <a:rPr lang="en-US" b="1" dirty="0"/>
              <a:t>Requirements </a:t>
            </a:r>
            <a:br>
              <a:rPr lang="en-US" b="1" dirty="0"/>
            </a:br>
            <a:r>
              <a:rPr lang="en-US" b="1" dirty="0"/>
              <a:t>       Eng.</a:t>
            </a:r>
          </a:p>
        </p:txBody>
      </p:sp>
      <p:sp>
        <p:nvSpPr>
          <p:cNvPr id="51" name="TextBox 50">
            <a:extLst>
              <a:ext uri="{FF2B5EF4-FFF2-40B4-BE49-F238E27FC236}">
                <a16:creationId xmlns:a16="http://schemas.microsoft.com/office/drawing/2014/main" id="{17D386BE-CE80-48C0-9290-EDC92A903962}"/>
              </a:ext>
            </a:extLst>
          </p:cNvPr>
          <p:cNvSpPr txBox="1"/>
          <p:nvPr/>
        </p:nvSpPr>
        <p:spPr>
          <a:xfrm>
            <a:off x="2111891" y="5826782"/>
            <a:ext cx="1365438" cy="369332"/>
          </a:xfrm>
          <a:prstGeom prst="rect">
            <a:avLst/>
          </a:prstGeom>
          <a:noFill/>
        </p:spPr>
        <p:txBody>
          <a:bodyPr wrap="none" rtlCol="0">
            <a:spAutoFit/>
          </a:bodyPr>
          <a:lstStyle/>
          <a:p>
            <a:r>
              <a:rPr lang="en-US" b="1" dirty="0"/>
              <a:t>Architecture</a:t>
            </a:r>
          </a:p>
        </p:txBody>
      </p:sp>
      <p:sp>
        <p:nvSpPr>
          <p:cNvPr id="52" name="Rectangle 51">
            <a:extLst>
              <a:ext uri="{FF2B5EF4-FFF2-40B4-BE49-F238E27FC236}">
                <a16:creationId xmlns:a16="http://schemas.microsoft.com/office/drawing/2014/main" id="{D43C0269-7B99-433D-BB62-05E45E9A73B8}"/>
              </a:ext>
            </a:extLst>
          </p:cNvPr>
          <p:cNvSpPr/>
          <p:nvPr/>
        </p:nvSpPr>
        <p:spPr>
          <a:xfrm>
            <a:off x="3682547" y="5485668"/>
            <a:ext cx="1130872" cy="1028700"/>
          </a:xfrm>
          <a:prstGeom prst="rect">
            <a:avLst/>
          </a:prstGeom>
          <a:solidFill>
            <a:srgbClr val="FDBA5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9C536221-AC4A-471E-87A5-19EC2D8975B3}"/>
              </a:ext>
            </a:extLst>
          </p:cNvPr>
          <p:cNvSpPr txBox="1"/>
          <p:nvPr/>
        </p:nvSpPr>
        <p:spPr>
          <a:xfrm flipH="1">
            <a:off x="3889408" y="5815352"/>
            <a:ext cx="980934" cy="369332"/>
          </a:xfrm>
          <a:prstGeom prst="rect">
            <a:avLst/>
          </a:prstGeom>
          <a:noFill/>
        </p:spPr>
        <p:txBody>
          <a:bodyPr wrap="square" rtlCol="0">
            <a:spAutoFit/>
          </a:bodyPr>
          <a:lstStyle/>
          <a:p>
            <a:r>
              <a:rPr lang="en-US" b="1" dirty="0"/>
              <a:t>Design</a:t>
            </a:r>
          </a:p>
        </p:txBody>
      </p:sp>
      <p:sp>
        <p:nvSpPr>
          <p:cNvPr id="54" name="Rectangle 53">
            <a:extLst>
              <a:ext uri="{FF2B5EF4-FFF2-40B4-BE49-F238E27FC236}">
                <a16:creationId xmlns:a16="http://schemas.microsoft.com/office/drawing/2014/main" id="{0F35CB9F-7E64-4A80-BFB8-1AB120144E69}"/>
              </a:ext>
            </a:extLst>
          </p:cNvPr>
          <p:cNvSpPr/>
          <p:nvPr/>
        </p:nvSpPr>
        <p:spPr>
          <a:xfrm>
            <a:off x="3994751" y="1763817"/>
            <a:ext cx="2326037" cy="1145780"/>
          </a:xfrm>
          <a:prstGeom prst="rect">
            <a:avLst/>
          </a:prstGeom>
          <a:solidFill>
            <a:srgbClr val="FDBA5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Monitoring Execution and Control</a:t>
            </a:r>
          </a:p>
        </p:txBody>
      </p:sp>
      <p:sp>
        <p:nvSpPr>
          <p:cNvPr id="55" name="Rectangle 54">
            <a:extLst>
              <a:ext uri="{FF2B5EF4-FFF2-40B4-BE49-F238E27FC236}">
                <a16:creationId xmlns:a16="http://schemas.microsoft.com/office/drawing/2014/main" id="{25860826-412F-4D99-9F9A-7C2E1559D0E9}"/>
              </a:ext>
            </a:extLst>
          </p:cNvPr>
          <p:cNvSpPr/>
          <p:nvPr/>
        </p:nvSpPr>
        <p:spPr>
          <a:xfrm>
            <a:off x="4813419" y="5485668"/>
            <a:ext cx="1637610" cy="1027968"/>
          </a:xfrm>
          <a:prstGeom prst="rect">
            <a:avLst/>
          </a:prstGeom>
          <a:solidFill>
            <a:srgbClr val="FDBA53"/>
          </a:solidFill>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r>
              <a:rPr lang="en-US" sz="1600" b="1" dirty="0">
                <a:solidFill>
                  <a:schemeClr val="tx1"/>
                </a:solidFill>
              </a:rPr>
              <a:t>Implementation</a:t>
            </a:r>
          </a:p>
        </p:txBody>
      </p:sp>
      <p:sp>
        <p:nvSpPr>
          <p:cNvPr id="57" name="Rectangle 56">
            <a:extLst>
              <a:ext uri="{FF2B5EF4-FFF2-40B4-BE49-F238E27FC236}">
                <a16:creationId xmlns:a16="http://schemas.microsoft.com/office/drawing/2014/main" id="{ECDECD10-9E0F-40AC-A392-6AC62B6014D4}"/>
              </a:ext>
            </a:extLst>
          </p:cNvPr>
          <p:cNvSpPr/>
          <p:nvPr/>
        </p:nvSpPr>
        <p:spPr>
          <a:xfrm>
            <a:off x="6941099" y="5497464"/>
            <a:ext cx="865591" cy="1027968"/>
          </a:xfrm>
          <a:prstGeom prst="rect">
            <a:avLst/>
          </a:prstGeom>
          <a:solidFill>
            <a:srgbClr val="FDBA5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302C7B79-1C08-4442-A6BC-AD0224E8187C}"/>
              </a:ext>
            </a:extLst>
          </p:cNvPr>
          <p:cNvSpPr txBox="1"/>
          <p:nvPr/>
        </p:nvSpPr>
        <p:spPr>
          <a:xfrm>
            <a:off x="7054757" y="5846130"/>
            <a:ext cx="1200708" cy="338554"/>
          </a:xfrm>
          <a:prstGeom prst="rect">
            <a:avLst/>
          </a:prstGeom>
          <a:noFill/>
        </p:spPr>
        <p:txBody>
          <a:bodyPr wrap="square" rtlCol="0">
            <a:spAutoFit/>
          </a:bodyPr>
          <a:lstStyle/>
          <a:p>
            <a:r>
              <a:rPr lang="en-US" sz="1600" b="1" dirty="0"/>
              <a:t>Deploy</a:t>
            </a:r>
          </a:p>
        </p:txBody>
      </p:sp>
      <p:sp>
        <p:nvSpPr>
          <p:cNvPr id="56" name="Rectangle 55">
            <a:extLst>
              <a:ext uri="{FF2B5EF4-FFF2-40B4-BE49-F238E27FC236}">
                <a16:creationId xmlns:a16="http://schemas.microsoft.com/office/drawing/2014/main" id="{8AB2A272-F8CC-48EC-BBEA-5C4AF1806CC6}"/>
              </a:ext>
            </a:extLst>
          </p:cNvPr>
          <p:cNvSpPr/>
          <p:nvPr/>
        </p:nvSpPr>
        <p:spPr>
          <a:xfrm>
            <a:off x="6343649" y="5485668"/>
            <a:ext cx="711107" cy="1027968"/>
          </a:xfrm>
          <a:prstGeom prst="rect">
            <a:avLst/>
          </a:prstGeom>
          <a:solidFill>
            <a:srgbClr val="FDBA53"/>
          </a:solidFill>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r>
              <a:rPr lang="en-US" sz="1600" b="1" dirty="0">
                <a:solidFill>
                  <a:schemeClr val="tx1"/>
                </a:solidFill>
              </a:rPr>
              <a:t>Testing</a:t>
            </a:r>
          </a:p>
        </p:txBody>
      </p:sp>
      <p:sp>
        <p:nvSpPr>
          <p:cNvPr id="59" name="Rectangle 58">
            <a:extLst>
              <a:ext uri="{FF2B5EF4-FFF2-40B4-BE49-F238E27FC236}">
                <a16:creationId xmlns:a16="http://schemas.microsoft.com/office/drawing/2014/main" id="{8CC08A44-D0BC-45C6-BDE5-21E2236E09F2}"/>
              </a:ext>
            </a:extLst>
          </p:cNvPr>
          <p:cNvSpPr/>
          <p:nvPr/>
        </p:nvSpPr>
        <p:spPr>
          <a:xfrm>
            <a:off x="6320788" y="1763817"/>
            <a:ext cx="1394462" cy="114578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F2E74ACA-4027-4EBD-B981-CF90AC503B8C}"/>
              </a:ext>
            </a:extLst>
          </p:cNvPr>
          <p:cNvSpPr txBox="1"/>
          <p:nvPr/>
        </p:nvSpPr>
        <p:spPr>
          <a:xfrm>
            <a:off x="6576760" y="2176454"/>
            <a:ext cx="1229930" cy="369332"/>
          </a:xfrm>
          <a:prstGeom prst="rect">
            <a:avLst/>
          </a:prstGeom>
          <a:noFill/>
        </p:spPr>
        <p:txBody>
          <a:bodyPr wrap="square" rtlCol="0">
            <a:spAutoFit/>
          </a:bodyPr>
          <a:lstStyle/>
          <a:p>
            <a:r>
              <a:rPr lang="en-US" b="1" dirty="0">
                <a:solidFill>
                  <a:schemeClr val="bg1"/>
                </a:solidFill>
              </a:rPr>
              <a:t>Closing</a:t>
            </a:r>
          </a:p>
        </p:txBody>
      </p:sp>
      <p:sp>
        <p:nvSpPr>
          <p:cNvPr id="61" name="Rectangle 60">
            <a:extLst>
              <a:ext uri="{FF2B5EF4-FFF2-40B4-BE49-F238E27FC236}">
                <a16:creationId xmlns:a16="http://schemas.microsoft.com/office/drawing/2014/main" id="{9EDAF6BF-F82C-4D9B-BAE2-1CDB2882AE45}"/>
              </a:ext>
            </a:extLst>
          </p:cNvPr>
          <p:cNvSpPr/>
          <p:nvPr/>
        </p:nvSpPr>
        <p:spPr>
          <a:xfrm>
            <a:off x="124513" y="1786677"/>
            <a:ext cx="1869543" cy="11229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Initiation and Approval</a:t>
            </a:r>
          </a:p>
        </p:txBody>
      </p:sp>
      <p:sp>
        <p:nvSpPr>
          <p:cNvPr id="62" name="Rectangle 61">
            <a:extLst>
              <a:ext uri="{FF2B5EF4-FFF2-40B4-BE49-F238E27FC236}">
                <a16:creationId xmlns:a16="http://schemas.microsoft.com/office/drawing/2014/main" id="{345D0227-FD72-4E7E-B1CB-43E69CC8DD74}"/>
              </a:ext>
            </a:extLst>
          </p:cNvPr>
          <p:cNvSpPr/>
          <p:nvPr/>
        </p:nvSpPr>
        <p:spPr>
          <a:xfrm>
            <a:off x="62025" y="1209071"/>
            <a:ext cx="7653225" cy="587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Project Management Life Cycle</a:t>
            </a:r>
          </a:p>
        </p:txBody>
      </p:sp>
      <p:sp>
        <p:nvSpPr>
          <p:cNvPr id="63" name="Rectangle 62">
            <a:extLst>
              <a:ext uri="{FF2B5EF4-FFF2-40B4-BE49-F238E27FC236}">
                <a16:creationId xmlns:a16="http://schemas.microsoft.com/office/drawing/2014/main" id="{6E1E9FDB-18C8-4D3E-B7E1-6B7D125BB1CB}"/>
              </a:ext>
            </a:extLst>
          </p:cNvPr>
          <p:cNvSpPr/>
          <p:nvPr/>
        </p:nvSpPr>
        <p:spPr>
          <a:xfrm>
            <a:off x="168138" y="4994911"/>
            <a:ext cx="7653225" cy="4789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System/Software Development Life Cycle</a:t>
            </a:r>
          </a:p>
        </p:txBody>
      </p:sp>
      <p:grpSp>
        <p:nvGrpSpPr>
          <p:cNvPr id="35" name="Group 34">
            <a:extLst>
              <a:ext uri="{FF2B5EF4-FFF2-40B4-BE49-F238E27FC236}">
                <a16:creationId xmlns:a16="http://schemas.microsoft.com/office/drawing/2014/main" id="{112FEF90-F9E7-44B8-BF1B-914F72E7AC4A}"/>
              </a:ext>
            </a:extLst>
          </p:cNvPr>
          <p:cNvGrpSpPr/>
          <p:nvPr/>
        </p:nvGrpSpPr>
        <p:grpSpPr>
          <a:xfrm>
            <a:off x="815315" y="3163009"/>
            <a:ext cx="1240306" cy="1086651"/>
            <a:chOff x="2784203" y="3171371"/>
            <a:chExt cx="1734457" cy="1712686"/>
          </a:xfrm>
        </p:grpSpPr>
        <p:sp>
          <p:nvSpPr>
            <p:cNvPr id="36" name="Speech Bubble: Oval 35">
              <a:extLst>
                <a:ext uri="{FF2B5EF4-FFF2-40B4-BE49-F238E27FC236}">
                  <a16:creationId xmlns:a16="http://schemas.microsoft.com/office/drawing/2014/main" id="{9DC39295-C485-47C9-BD6E-9DECE11E7651}"/>
                </a:ext>
              </a:extLst>
            </p:cNvPr>
            <p:cNvSpPr/>
            <p:nvPr/>
          </p:nvSpPr>
          <p:spPr>
            <a:xfrm>
              <a:off x="2784203" y="3171371"/>
              <a:ext cx="1734457" cy="1712686"/>
            </a:xfrm>
            <a:prstGeom prst="wedgeEllipseCallout">
              <a:avLst>
                <a:gd name="adj1" fmla="val -17455"/>
                <a:gd name="adj2" fmla="val -88679"/>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71E61130-58EB-4679-8045-B17D351E6C68}"/>
                </a:ext>
              </a:extLst>
            </p:cNvPr>
            <p:cNvSpPr txBox="1"/>
            <p:nvPr/>
          </p:nvSpPr>
          <p:spPr>
            <a:xfrm flipH="1">
              <a:off x="3086461" y="3766457"/>
              <a:ext cx="1275081" cy="630619"/>
            </a:xfrm>
            <a:prstGeom prst="rect">
              <a:avLst/>
            </a:prstGeom>
            <a:noFill/>
          </p:spPr>
          <p:txBody>
            <a:bodyPr wrap="square" rtlCol="0">
              <a:spAutoFit/>
            </a:bodyPr>
            <a:lstStyle/>
            <a:p>
              <a:r>
                <a:rPr lang="en-US" sz="2000" b="1" dirty="0">
                  <a:solidFill>
                    <a:srgbClr val="C00000"/>
                  </a:solidFill>
                </a:rPr>
                <a:t>Step 1</a:t>
              </a:r>
            </a:p>
          </p:txBody>
        </p:sp>
      </p:grpSp>
      <p:grpSp>
        <p:nvGrpSpPr>
          <p:cNvPr id="72" name="Group 71">
            <a:extLst>
              <a:ext uri="{FF2B5EF4-FFF2-40B4-BE49-F238E27FC236}">
                <a16:creationId xmlns:a16="http://schemas.microsoft.com/office/drawing/2014/main" id="{490B35A1-DEF3-495D-8020-17D98AD2D776}"/>
              </a:ext>
            </a:extLst>
          </p:cNvPr>
          <p:cNvGrpSpPr/>
          <p:nvPr/>
        </p:nvGrpSpPr>
        <p:grpSpPr>
          <a:xfrm>
            <a:off x="2475461" y="3109788"/>
            <a:ext cx="1240306" cy="1086651"/>
            <a:chOff x="2475461" y="3130570"/>
            <a:chExt cx="1240306" cy="1086651"/>
          </a:xfrm>
        </p:grpSpPr>
        <p:sp>
          <p:nvSpPr>
            <p:cNvPr id="64" name="Speech Bubble: Oval 63">
              <a:extLst>
                <a:ext uri="{FF2B5EF4-FFF2-40B4-BE49-F238E27FC236}">
                  <a16:creationId xmlns:a16="http://schemas.microsoft.com/office/drawing/2014/main" id="{93671CA8-948D-41FF-A739-0CED9D0F716C}"/>
                </a:ext>
              </a:extLst>
            </p:cNvPr>
            <p:cNvSpPr/>
            <p:nvPr/>
          </p:nvSpPr>
          <p:spPr>
            <a:xfrm>
              <a:off x="2475461" y="3130570"/>
              <a:ext cx="1240306" cy="1086651"/>
            </a:xfrm>
            <a:prstGeom prst="wedgeEllipseCallout">
              <a:avLst>
                <a:gd name="adj1" fmla="val -17455"/>
                <a:gd name="adj2" fmla="val -88679"/>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5FA2041D-F375-4215-AEA7-007D6BB26075}"/>
                </a:ext>
              </a:extLst>
            </p:cNvPr>
            <p:cNvSpPr txBox="1"/>
            <p:nvPr/>
          </p:nvSpPr>
          <p:spPr>
            <a:xfrm flipH="1">
              <a:off x="2707018" y="3527062"/>
              <a:ext cx="911807" cy="400110"/>
            </a:xfrm>
            <a:prstGeom prst="rect">
              <a:avLst/>
            </a:prstGeom>
            <a:noFill/>
          </p:spPr>
          <p:txBody>
            <a:bodyPr wrap="square" rtlCol="0">
              <a:spAutoFit/>
            </a:bodyPr>
            <a:lstStyle/>
            <a:p>
              <a:r>
                <a:rPr lang="en-US" sz="2000" b="1" dirty="0">
                  <a:solidFill>
                    <a:srgbClr val="C00000"/>
                  </a:solidFill>
                </a:rPr>
                <a:t>Step 2</a:t>
              </a:r>
            </a:p>
          </p:txBody>
        </p:sp>
      </p:grpSp>
      <p:grpSp>
        <p:nvGrpSpPr>
          <p:cNvPr id="66" name="Group 65">
            <a:extLst>
              <a:ext uri="{FF2B5EF4-FFF2-40B4-BE49-F238E27FC236}">
                <a16:creationId xmlns:a16="http://schemas.microsoft.com/office/drawing/2014/main" id="{EED00300-8358-4127-99F3-165E4F903261}"/>
              </a:ext>
            </a:extLst>
          </p:cNvPr>
          <p:cNvGrpSpPr/>
          <p:nvPr/>
        </p:nvGrpSpPr>
        <p:grpSpPr>
          <a:xfrm>
            <a:off x="4853452" y="3065807"/>
            <a:ext cx="1240306" cy="1086651"/>
            <a:chOff x="2784203" y="3171371"/>
            <a:chExt cx="1734457" cy="1712686"/>
          </a:xfrm>
        </p:grpSpPr>
        <p:sp>
          <p:nvSpPr>
            <p:cNvPr id="67" name="Speech Bubble: Oval 66">
              <a:extLst>
                <a:ext uri="{FF2B5EF4-FFF2-40B4-BE49-F238E27FC236}">
                  <a16:creationId xmlns:a16="http://schemas.microsoft.com/office/drawing/2014/main" id="{121DBA4A-71ED-4700-A90B-36A165F0AB10}"/>
                </a:ext>
              </a:extLst>
            </p:cNvPr>
            <p:cNvSpPr/>
            <p:nvPr/>
          </p:nvSpPr>
          <p:spPr>
            <a:xfrm>
              <a:off x="2784203" y="3171371"/>
              <a:ext cx="1734457" cy="1712686"/>
            </a:xfrm>
            <a:prstGeom prst="wedgeEllipseCallout">
              <a:avLst>
                <a:gd name="adj1" fmla="val -17455"/>
                <a:gd name="adj2" fmla="val -88679"/>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5C6AAC67-F979-4F43-BEC4-7A1568279C32}"/>
                </a:ext>
              </a:extLst>
            </p:cNvPr>
            <p:cNvSpPr txBox="1"/>
            <p:nvPr/>
          </p:nvSpPr>
          <p:spPr>
            <a:xfrm flipH="1">
              <a:off x="3086461" y="3766457"/>
              <a:ext cx="1275081" cy="630619"/>
            </a:xfrm>
            <a:prstGeom prst="rect">
              <a:avLst/>
            </a:prstGeom>
            <a:noFill/>
          </p:spPr>
          <p:txBody>
            <a:bodyPr wrap="square" rtlCol="0">
              <a:spAutoFit/>
            </a:bodyPr>
            <a:lstStyle/>
            <a:p>
              <a:r>
                <a:rPr lang="en-US" sz="2000" b="1" dirty="0">
                  <a:solidFill>
                    <a:srgbClr val="C00000"/>
                  </a:solidFill>
                </a:rPr>
                <a:t>Step 3</a:t>
              </a:r>
            </a:p>
          </p:txBody>
        </p:sp>
      </p:grpSp>
      <p:grpSp>
        <p:nvGrpSpPr>
          <p:cNvPr id="69" name="Group 68">
            <a:extLst>
              <a:ext uri="{FF2B5EF4-FFF2-40B4-BE49-F238E27FC236}">
                <a16:creationId xmlns:a16="http://schemas.microsoft.com/office/drawing/2014/main" id="{8A88B53F-E7CF-4FDC-A65F-9E1921B5A91B}"/>
              </a:ext>
            </a:extLst>
          </p:cNvPr>
          <p:cNvGrpSpPr/>
          <p:nvPr/>
        </p:nvGrpSpPr>
        <p:grpSpPr>
          <a:xfrm>
            <a:off x="6718315" y="3043155"/>
            <a:ext cx="1240306" cy="1086651"/>
            <a:chOff x="2784203" y="3171371"/>
            <a:chExt cx="1734457" cy="1712686"/>
          </a:xfrm>
        </p:grpSpPr>
        <p:sp>
          <p:nvSpPr>
            <p:cNvPr id="70" name="Speech Bubble: Oval 69">
              <a:extLst>
                <a:ext uri="{FF2B5EF4-FFF2-40B4-BE49-F238E27FC236}">
                  <a16:creationId xmlns:a16="http://schemas.microsoft.com/office/drawing/2014/main" id="{5CA8868B-B71B-471F-AEC3-036548EBC170}"/>
                </a:ext>
              </a:extLst>
            </p:cNvPr>
            <p:cNvSpPr/>
            <p:nvPr/>
          </p:nvSpPr>
          <p:spPr>
            <a:xfrm>
              <a:off x="2784203" y="3171371"/>
              <a:ext cx="1734457" cy="1712686"/>
            </a:xfrm>
            <a:prstGeom prst="wedgeEllipseCallout">
              <a:avLst>
                <a:gd name="adj1" fmla="val -17455"/>
                <a:gd name="adj2" fmla="val -88679"/>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BF091EE2-FFB7-4BCC-B78E-75F847D20356}"/>
                </a:ext>
              </a:extLst>
            </p:cNvPr>
            <p:cNvSpPr txBox="1"/>
            <p:nvPr/>
          </p:nvSpPr>
          <p:spPr>
            <a:xfrm flipH="1">
              <a:off x="3086461" y="3766457"/>
              <a:ext cx="1275081" cy="630619"/>
            </a:xfrm>
            <a:prstGeom prst="rect">
              <a:avLst/>
            </a:prstGeom>
            <a:noFill/>
          </p:spPr>
          <p:txBody>
            <a:bodyPr wrap="square" rtlCol="0">
              <a:spAutoFit/>
            </a:bodyPr>
            <a:lstStyle/>
            <a:p>
              <a:r>
                <a:rPr lang="en-US" sz="2000" b="1" dirty="0">
                  <a:solidFill>
                    <a:srgbClr val="C00000"/>
                  </a:solidFill>
                </a:rPr>
                <a:t>Step 4</a:t>
              </a:r>
            </a:p>
          </p:txBody>
        </p:sp>
      </p:grpSp>
    </p:spTree>
    <p:extLst>
      <p:ext uri="{BB962C8B-B14F-4D97-AF65-F5344CB8AC3E}">
        <p14:creationId xmlns:p14="http://schemas.microsoft.com/office/powerpoint/2010/main" val="3386332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35"/>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72"/>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66"/>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5684005" cy="558800"/>
          </a:xfrm>
        </p:spPr>
        <p:txBody>
          <a:bodyPr>
            <a:normAutofit/>
          </a:bodyPr>
          <a:lstStyle/>
          <a:p>
            <a:r>
              <a:rPr lang="en-IN" sz="2400" b="1" dirty="0">
                <a:solidFill>
                  <a:schemeClr val="accent2"/>
                </a:solidFill>
                <a:latin typeface="+mn-lt"/>
              </a:rPr>
              <a:t>Project planning process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24513" y="1174781"/>
            <a:ext cx="7751796"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pic>
        <p:nvPicPr>
          <p:cNvPr id="29" name="Picture 28">
            <a:extLst>
              <a:ext uri="{FF2B5EF4-FFF2-40B4-BE49-F238E27FC236}">
                <a16:creationId xmlns:a16="http://schemas.microsoft.com/office/drawing/2014/main" id="{5CE0699B-9530-45C6-85E4-3631EEEA8AC7}"/>
              </a:ext>
            </a:extLst>
          </p:cNvPr>
          <p:cNvPicPr>
            <a:picLocks noChangeAspect="1"/>
          </p:cNvPicPr>
          <p:nvPr/>
        </p:nvPicPr>
        <p:blipFill>
          <a:blip r:embed="rId2"/>
          <a:stretch>
            <a:fillRect/>
          </a:stretch>
        </p:blipFill>
        <p:spPr>
          <a:xfrm>
            <a:off x="124513" y="1491418"/>
            <a:ext cx="8032351" cy="5188146"/>
          </a:xfrm>
          <a:prstGeom prst="rect">
            <a:avLst/>
          </a:prstGeom>
        </p:spPr>
      </p:pic>
      <p:pic>
        <p:nvPicPr>
          <p:cNvPr id="4" name="Picture 3">
            <a:extLst>
              <a:ext uri="{FF2B5EF4-FFF2-40B4-BE49-F238E27FC236}">
                <a16:creationId xmlns:a16="http://schemas.microsoft.com/office/drawing/2014/main" id="{776679D4-DB2E-4FA9-8D5C-F0EB0A628FB5}"/>
              </a:ext>
            </a:extLst>
          </p:cNvPr>
          <p:cNvPicPr>
            <a:picLocks noChangeAspect="1"/>
          </p:cNvPicPr>
          <p:nvPr/>
        </p:nvPicPr>
        <p:blipFill>
          <a:blip r:embed="rId3"/>
          <a:stretch>
            <a:fillRect/>
          </a:stretch>
        </p:blipFill>
        <p:spPr>
          <a:xfrm>
            <a:off x="6596372" y="105156"/>
            <a:ext cx="4248150" cy="847725"/>
          </a:xfrm>
          <a:prstGeom prst="rect">
            <a:avLst/>
          </a:prstGeom>
        </p:spPr>
      </p:pic>
      <p:sp>
        <p:nvSpPr>
          <p:cNvPr id="6" name="TextBox 5">
            <a:extLst>
              <a:ext uri="{FF2B5EF4-FFF2-40B4-BE49-F238E27FC236}">
                <a16:creationId xmlns:a16="http://schemas.microsoft.com/office/drawing/2014/main" id="{62C23DD8-AE42-41D5-B6B1-2901D968D57A}"/>
              </a:ext>
            </a:extLst>
          </p:cNvPr>
          <p:cNvSpPr txBox="1"/>
          <p:nvPr/>
        </p:nvSpPr>
        <p:spPr>
          <a:xfrm>
            <a:off x="8383979" y="1816925"/>
            <a:ext cx="3396343" cy="646331"/>
          </a:xfrm>
          <a:prstGeom prst="rect">
            <a:avLst/>
          </a:prstGeom>
          <a:noFill/>
        </p:spPr>
        <p:txBody>
          <a:bodyPr wrap="square" rtlCol="0">
            <a:spAutoFit/>
          </a:bodyPr>
          <a:lstStyle/>
          <a:p>
            <a:r>
              <a:rPr lang="en-US" dirty="0"/>
              <a:t>More details towards planning will be discussed in the next session</a:t>
            </a:r>
          </a:p>
        </p:txBody>
      </p:sp>
    </p:spTree>
    <p:extLst>
      <p:ext uri="{BB962C8B-B14F-4D97-AF65-F5344CB8AC3E}">
        <p14:creationId xmlns:p14="http://schemas.microsoft.com/office/powerpoint/2010/main" val="508922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5694396" cy="558800"/>
          </a:xfrm>
        </p:spPr>
        <p:txBody>
          <a:bodyPr>
            <a:normAutofit/>
          </a:bodyPr>
          <a:lstStyle/>
          <a:p>
            <a:r>
              <a:rPr lang="en-IN" sz="2400" b="1" dirty="0">
                <a:solidFill>
                  <a:schemeClr val="accent2"/>
                </a:solidFill>
                <a:latin typeface="+mn-lt"/>
              </a:rPr>
              <a:t>Software Project Monitoring and Control</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0" y="1179755"/>
            <a:ext cx="8213558" cy="5408853"/>
          </a:xfrm>
          <a:prstGeom prst="rect">
            <a:avLst/>
          </a:prstGeom>
          <a:noFill/>
        </p:spPr>
        <p:txBody>
          <a:bodyPr wrap="square" rtlCol="0">
            <a:spAutoFit/>
          </a:bodyPr>
          <a:lstStyle/>
          <a:p>
            <a:pPr marL="342900" indent="-342900" algn="just">
              <a:lnSpc>
                <a:spcPct val="110000"/>
              </a:lnSpc>
              <a:spcBef>
                <a:spcPts val="600"/>
              </a:spcBef>
              <a:spcAft>
                <a:spcPts val="600"/>
              </a:spcAft>
              <a:buFont typeface="Wingdings" panose="05000000000000000000" pitchFamily="2" charset="2"/>
              <a:buChar char="§"/>
            </a:pPr>
            <a:r>
              <a:rPr lang="en-US" sz="2400" b="1" dirty="0">
                <a:solidFill>
                  <a:srgbClr val="0070C0"/>
                </a:solidFill>
                <a:cs typeface="Arial"/>
              </a:rPr>
              <a:t>Project Monitoring and control </a:t>
            </a:r>
            <a:r>
              <a:rPr lang="en-US" sz="2400" dirty="0">
                <a:cs typeface="Arial"/>
              </a:rPr>
              <a:t>of the project begins once the project plan is created. </a:t>
            </a:r>
          </a:p>
          <a:p>
            <a:pPr marL="342900" indent="-342900" algn="just">
              <a:lnSpc>
                <a:spcPct val="110000"/>
              </a:lnSpc>
              <a:spcBef>
                <a:spcPts val="600"/>
              </a:spcBef>
              <a:spcAft>
                <a:spcPts val="600"/>
              </a:spcAft>
              <a:buFont typeface="Wingdings" panose="05000000000000000000" pitchFamily="2" charset="2"/>
              <a:buChar char="§"/>
            </a:pPr>
            <a:r>
              <a:rPr lang="en-US" sz="2400" dirty="0">
                <a:cs typeface="Arial" panose="020B0604020202020204" pitchFamily="34" charset="0"/>
              </a:rPr>
              <a:t>The </a:t>
            </a:r>
            <a:r>
              <a:rPr lang="en-US" sz="2400" b="1" dirty="0">
                <a:solidFill>
                  <a:srgbClr val="0070C0"/>
                </a:solidFill>
                <a:cs typeface="Arial" panose="020B0604020202020204" pitchFamily="34" charset="0"/>
              </a:rPr>
              <a:t>Monitoring</a:t>
            </a:r>
            <a:r>
              <a:rPr lang="en-US" sz="2400" dirty="0">
                <a:cs typeface="Arial" panose="020B0604020202020204" pitchFamily="34" charset="0"/>
              </a:rPr>
              <a:t> and </a:t>
            </a:r>
            <a:r>
              <a:rPr lang="en-US" sz="2400" b="1" dirty="0">
                <a:solidFill>
                  <a:srgbClr val="0070C0"/>
                </a:solidFill>
                <a:cs typeface="Arial" panose="020B0604020202020204" pitchFamily="34" charset="0"/>
              </a:rPr>
              <a:t>Controlling</a:t>
            </a:r>
            <a:r>
              <a:rPr lang="en-US" sz="2400" dirty="0">
                <a:cs typeface="Arial" panose="020B0604020202020204" pitchFamily="34" charset="0"/>
              </a:rPr>
              <a:t> process is continuously performed and encompasses all the tasks and uses all the measures and metrics necessary to ensure that the </a:t>
            </a:r>
            <a:r>
              <a:rPr lang="en-US" sz="2400" b="1" dirty="0">
                <a:solidFill>
                  <a:srgbClr val="0070C0"/>
                </a:solidFill>
                <a:cs typeface="Arial" panose="020B0604020202020204" pitchFamily="34" charset="0"/>
              </a:rPr>
              <a:t>project</a:t>
            </a:r>
            <a:r>
              <a:rPr lang="en-US" sz="2400" dirty="0">
                <a:cs typeface="Arial" panose="020B0604020202020204" pitchFamily="34" charset="0"/>
              </a:rPr>
              <a:t> is on track e.g. within scope, on-time, within budget and proceeds with minimal risk.  </a:t>
            </a:r>
          </a:p>
          <a:p>
            <a:pPr marL="342900" indent="-342900" algn="just">
              <a:lnSpc>
                <a:spcPct val="110000"/>
              </a:lnSpc>
              <a:spcBef>
                <a:spcPts val="600"/>
              </a:spcBef>
              <a:spcAft>
                <a:spcPts val="600"/>
              </a:spcAft>
              <a:buFont typeface="Wingdings" panose="05000000000000000000" pitchFamily="2" charset="2"/>
              <a:buChar char="§"/>
            </a:pPr>
            <a:r>
              <a:rPr lang="en-US" sz="2400" dirty="0">
                <a:cs typeface="Arial" panose="020B0604020202020204" pitchFamily="34" charset="0"/>
              </a:rPr>
              <a:t>Project monitoring involves using Quantitative data which is continuously collected all along the project</a:t>
            </a:r>
          </a:p>
          <a:p>
            <a:pPr marL="342900" indent="-342900" algn="just">
              <a:lnSpc>
                <a:spcPct val="110000"/>
              </a:lnSpc>
              <a:spcBef>
                <a:spcPts val="600"/>
              </a:spcBef>
              <a:spcAft>
                <a:spcPts val="600"/>
              </a:spcAft>
              <a:buFont typeface="Wingdings" panose="05000000000000000000" pitchFamily="2" charset="2"/>
              <a:buChar char="§"/>
            </a:pPr>
            <a:r>
              <a:rPr lang="en-US" sz="2400" dirty="0">
                <a:cs typeface="Arial" panose="020B0604020202020204" pitchFamily="34" charset="0"/>
              </a:rPr>
              <a:t>Project control activities involves making decisions or adjustments in dimensions like time, cost, organizational structure, Scope etc. for the project under execution</a:t>
            </a:r>
          </a:p>
        </p:txBody>
      </p:sp>
      <p:pic>
        <p:nvPicPr>
          <p:cNvPr id="2" name="Picture 1">
            <a:extLst>
              <a:ext uri="{FF2B5EF4-FFF2-40B4-BE49-F238E27FC236}">
                <a16:creationId xmlns:a16="http://schemas.microsoft.com/office/drawing/2014/main" id="{63B5C460-B5EC-4E87-BBEA-C70AF1703FE7}"/>
              </a:ext>
            </a:extLst>
          </p:cNvPr>
          <p:cNvPicPr>
            <a:picLocks noChangeAspect="1"/>
          </p:cNvPicPr>
          <p:nvPr/>
        </p:nvPicPr>
        <p:blipFill>
          <a:blip r:embed="rId3"/>
          <a:stretch>
            <a:fillRect/>
          </a:stretch>
        </p:blipFill>
        <p:spPr>
          <a:xfrm>
            <a:off x="6373093" y="84918"/>
            <a:ext cx="4371811" cy="1082132"/>
          </a:xfrm>
          <a:prstGeom prst="rect">
            <a:avLst/>
          </a:prstGeom>
        </p:spPr>
      </p:pic>
    </p:spTree>
    <p:extLst>
      <p:ext uri="{BB962C8B-B14F-4D97-AF65-F5344CB8AC3E}">
        <p14:creationId xmlns:p14="http://schemas.microsoft.com/office/powerpoint/2010/main" val="1790603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5694396" cy="558800"/>
          </a:xfrm>
        </p:spPr>
        <p:txBody>
          <a:bodyPr>
            <a:normAutofit/>
          </a:bodyPr>
          <a:lstStyle/>
          <a:p>
            <a:r>
              <a:rPr lang="en-IN" sz="2400" b="1" dirty="0">
                <a:solidFill>
                  <a:schemeClr val="accent2"/>
                </a:solidFill>
                <a:latin typeface="+mn-lt"/>
              </a:rPr>
              <a:t>Software Project Monitoring and Control</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98567" y="1189068"/>
            <a:ext cx="7969828" cy="2508379"/>
          </a:xfrm>
          <a:prstGeom prst="rect">
            <a:avLst/>
          </a:prstGeom>
          <a:noFill/>
        </p:spPr>
        <p:txBody>
          <a:bodyPr wrap="square" rtlCol="0">
            <a:spAutoFit/>
          </a:bodyPr>
          <a:lstStyle/>
          <a:p>
            <a:pPr>
              <a:spcBef>
                <a:spcPts val="1200"/>
              </a:spcBef>
              <a:spcAft>
                <a:spcPts val="600"/>
              </a:spcAft>
            </a:pPr>
            <a:r>
              <a:rPr lang="en-US" sz="2400" dirty="0">
                <a:cs typeface="Arial"/>
              </a:rPr>
              <a:t>Project monitoring and control dimensions could be  :</a:t>
            </a:r>
          </a:p>
          <a:p>
            <a:pPr marL="457200" indent="-457200">
              <a:spcBef>
                <a:spcPts val="600"/>
              </a:spcBef>
              <a:spcAft>
                <a:spcPts val="600"/>
              </a:spcAft>
              <a:buFont typeface="+mj-lt"/>
              <a:buAutoNum type="arabicPeriod"/>
            </a:pPr>
            <a:r>
              <a:rPr lang="en-US" sz="2400" dirty="0">
                <a:cs typeface="Arial"/>
              </a:rPr>
              <a:t>Time, both the in terms of effort (number of man-months) and the schedule </a:t>
            </a:r>
          </a:p>
          <a:p>
            <a:pPr marL="342900" indent="-342900">
              <a:spcBef>
                <a:spcPts val="1200"/>
              </a:spcBef>
              <a:spcAft>
                <a:spcPts val="600"/>
              </a:spcAft>
              <a:buFont typeface="Arial" panose="020B0604020202020204" pitchFamily="34" charset="0"/>
              <a:buChar char="•"/>
            </a:pPr>
            <a:endParaRPr lang="en-US" sz="2000" dirty="0">
              <a:latin typeface="Arial"/>
              <a:cs typeface="Arial"/>
            </a:endParaRPr>
          </a:p>
          <a:p>
            <a:pPr>
              <a:spcBef>
                <a:spcPts val="1200"/>
              </a:spcBef>
              <a:spcAft>
                <a:spcPts val="600"/>
              </a:spcAft>
            </a:pPr>
            <a:endParaRPr lang="en-US" sz="2000" dirty="0">
              <a:latin typeface="Arial"/>
              <a:cs typeface="Arial"/>
            </a:endParaRPr>
          </a:p>
        </p:txBody>
      </p:sp>
      <p:pic>
        <p:nvPicPr>
          <p:cNvPr id="6" name="Picture 5">
            <a:extLst>
              <a:ext uri="{FF2B5EF4-FFF2-40B4-BE49-F238E27FC236}">
                <a16:creationId xmlns:a16="http://schemas.microsoft.com/office/drawing/2014/main" id="{4FEC85CD-9B68-4E6E-A620-3CD8AC3C36C6}"/>
              </a:ext>
            </a:extLst>
          </p:cNvPr>
          <p:cNvPicPr>
            <a:picLocks noChangeAspect="1"/>
          </p:cNvPicPr>
          <p:nvPr/>
        </p:nvPicPr>
        <p:blipFill>
          <a:blip r:embed="rId2"/>
          <a:stretch>
            <a:fillRect/>
          </a:stretch>
        </p:blipFill>
        <p:spPr>
          <a:xfrm>
            <a:off x="6373093" y="84918"/>
            <a:ext cx="4371811" cy="1082132"/>
          </a:xfrm>
          <a:prstGeom prst="rect">
            <a:avLst/>
          </a:prstGeom>
        </p:spPr>
      </p:pic>
      <p:sp>
        <p:nvSpPr>
          <p:cNvPr id="7" name="Rectangle 6">
            <a:extLst>
              <a:ext uri="{FF2B5EF4-FFF2-40B4-BE49-F238E27FC236}">
                <a16:creationId xmlns:a16="http://schemas.microsoft.com/office/drawing/2014/main" id="{AC8A813A-3A10-42AB-8E93-E9FF144358DC}"/>
              </a:ext>
            </a:extLst>
          </p:cNvPr>
          <p:cNvSpPr/>
          <p:nvPr/>
        </p:nvSpPr>
        <p:spPr>
          <a:xfrm>
            <a:off x="697583" y="2714735"/>
            <a:ext cx="6492759" cy="29541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200"/>
              </a:spcBef>
              <a:spcAft>
                <a:spcPts val="600"/>
              </a:spcAft>
            </a:pPr>
            <a:endParaRPr lang="en-US" sz="2400" b="1" dirty="0">
              <a:solidFill>
                <a:schemeClr val="tx1"/>
              </a:solidFill>
            </a:endParaRPr>
          </a:p>
          <a:p>
            <a:pPr marL="285750" indent="-285750">
              <a:spcBef>
                <a:spcPts val="1200"/>
              </a:spcBef>
              <a:spcAft>
                <a:spcPts val="600"/>
              </a:spcAft>
              <a:buFont typeface="Arial" pitchFamily="34" charset="0"/>
              <a:buChar char="•"/>
            </a:pPr>
            <a:r>
              <a:rPr lang="en-US" sz="2400" b="1" dirty="0">
                <a:solidFill>
                  <a:schemeClr val="tx1"/>
                </a:solidFill>
              </a:rPr>
              <a:t>Measuring progress is hard (“we spent half the money, so we must be halfway”)</a:t>
            </a:r>
          </a:p>
          <a:p>
            <a:pPr marL="285750" indent="-285750">
              <a:spcBef>
                <a:spcPts val="600"/>
              </a:spcBef>
              <a:spcAft>
                <a:spcPts val="600"/>
              </a:spcAft>
              <a:buFont typeface="Arial" pitchFamily="34" charset="0"/>
              <a:buChar char="•"/>
            </a:pPr>
            <a:r>
              <a:rPr lang="en-US" sz="2400" b="1" dirty="0">
                <a:solidFill>
                  <a:schemeClr val="tx1"/>
                </a:solidFill>
              </a:rPr>
              <a:t>Development models serve to manage time</a:t>
            </a:r>
          </a:p>
          <a:p>
            <a:pPr marL="285750" indent="-285750">
              <a:spcBef>
                <a:spcPts val="600"/>
              </a:spcBef>
              <a:spcAft>
                <a:spcPts val="600"/>
              </a:spcAft>
              <a:buFont typeface="Arial" pitchFamily="34" charset="0"/>
              <a:buChar char="•"/>
            </a:pPr>
            <a:r>
              <a:rPr lang="en-US" sz="2400" b="1" dirty="0">
                <a:solidFill>
                  <a:schemeClr val="tx1"/>
                </a:solidFill>
              </a:rPr>
              <a:t>More people  </a:t>
            </a:r>
            <a:r>
              <a:rPr lang="en-US" sz="2400" b="1" dirty="0">
                <a:solidFill>
                  <a:schemeClr val="tx1"/>
                </a:solidFill>
                <a:sym typeface="Symbol" pitchFamily="18" charset="2"/>
              </a:rPr>
              <a:t> less time?</a:t>
            </a:r>
          </a:p>
          <a:p>
            <a:pPr lvl="1">
              <a:spcBef>
                <a:spcPts val="600"/>
              </a:spcBef>
              <a:spcAft>
                <a:spcPts val="600"/>
              </a:spcAft>
            </a:pPr>
            <a:r>
              <a:rPr lang="en-US" sz="2400" b="1" dirty="0">
                <a:solidFill>
                  <a:schemeClr val="tx1"/>
                </a:solidFill>
                <a:sym typeface="Symbol" pitchFamily="18" charset="2"/>
              </a:rPr>
              <a:t>Brooks’ law: adding people to a late project makes it later</a:t>
            </a:r>
            <a:endParaRPr lang="en-US" sz="2400" b="1" dirty="0">
              <a:solidFill>
                <a:schemeClr val="tx1"/>
              </a:solidFill>
            </a:endParaRPr>
          </a:p>
          <a:p>
            <a:pPr algn="ctr"/>
            <a:endParaRPr lang="en-IN" dirty="0">
              <a:solidFill>
                <a:prstClr val="black"/>
              </a:solidFill>
            </a:endParaRPr>
          </a:p>
        </p:txBody>
      </p:sp>
    </p:spTree>
    <p:extLst>
      <p:ext uri="{BB962C8B-B14F-4D97-AF65-F5344CB8AC3E}">
        <p14:creationId xmlns:p14="http://schemas.microsoft.com/office/powerpoint/2010/main" val="312110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3811</TotalTime>
  <Words>764</Words>
  <Application>Microsoft Office PowerPoint</Application>
  <PresentationFormat>Widescreen</PresentationFormat>
  <Paragraphs>106</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PowerPoint Presentation</vt:lpstr>
      <vt:lpstr>PowerPoint Presentation</vt:lpstr>
      <vt:lpstr>Software Project Management Fundamentals</vt:lpstr>
      <vt:lpstr>Software Projects and their characteristics</vt:lpstr>
      <vt:lpstr>Software Project Management Fundamentals</vt:lpstr>
      <vt:lpstr>Software Project Management Lifecycle</vt:lpstr>
      <vt:lpstr>Project planning process</vt:lpstr>
      <vt:lpstr>Software Project Monitoring and Control</vt:lpstr>
      <vt:lpstr>Software Project Monitoring and Control</vt:lpstr>
      <vt:lpstr>Software Project Monitoring and Control</vt:lpstr>
      <vt:lpstr>Software Project Monitoring and Control</vt:lpstr>
      <vt:lpstr>Software Project Monitoring and Control</vt:lpstr>
      <vt:lpstr>Software Project Monitoring and Control</vt:lpstr>
      <vt:lpstr>Project Closure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CCBD-PES</cp:lastModifiedBy>
  <cp:revision>286</cp:revision>
  <dcterms:created xsi:type="dcterms:W3CDTF">2019-05-30T23:14:36Z</dcterms:created>
  <dcterms:modified xsi:type="dcterms:W3CDTF">2021-01-23T05:46:34Z</dcterms:modified>
</cp:coreProperties>
</file>