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1" r:id="rId2"/>
    <p:sldId id="266" r:id="rId3"/>
    <p:sldId id="275" r:id="rId4"/>
    <p:sldId id="281" r:id="rId5"/>
    <p:sldId id="283" r:id="rId6"/>
    <p:sldId id="284" r:id="rId7"/>
    <p:sldId id="285" r:id="rId8"/>
    <p:sldId id="276" r:id="rId9"/>
    <p:sldId id="277" r:id="rId10"/>
    <p:sldId id="278" r:id="rId11"/>
    <p:sldId id="286" r:id="rId12"/>
    <p:sldId id="287" r:id="rId13"/>
    <p:sldId id="294" r:id="rId14"/>
    <p:sldId id="288" r:id="rId15"/>
    <p:sldId id="289" r:id="rId16"/>
    <p:sldId id="290" r:id="rId17"/>
    <p:sldId id="279" r:id="rId18"/>
    <p:sldId id="296" r:id="rId19"/>
    <p:sldId id="280" r:id="rId20"/>
    <p:sldId id="291" r:id="rId21"/>
    <p:sldId id="292" r:id="rId22"/>
    <p:sldId id="293" r:id="rId23"/>
    <p:sldId id="295"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50" d="100"/>
          <a:sy n="50" d="100"/>
        </p:scale>
        <p:origin x="528" y="54"/>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90042" y="469466"/>
            <a:ext cx="7175996" cy="646331"/>
          </a:xfrm>
          <a:prstGeom prst="rect">
            <a:avLst/>
          </a:prstGeom>
          <a:noFill/>
        </p:spPr>
        <p:txBody>
          <a:bodyPr wrap="square" rtlCol="0">
            <a:spAutoFit/>
          </a:bodyPr>
          <a:lstStyle/>
          <a:p>
            <a:pPr algn="ctr"/>
            <a:r>
              <a:rPr lang="en-US" sz="3600" b="1" cap="all" baseline="0" dirty="0">
                <a:solidFill>
                  <a:srgbClr val="0070C0"/>
                </a:solidFill>
                <a:latin typeface="+mn-lt"/>
              </a:rPr>
              <a:t>Software Project management</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PROJECT MANAGEMENT</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PROJECT MANAGEMENT</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576951" y="1800152"/>
            <a:ext cx="5615049" cy="4972930"/>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659674" y="1635052"/>
            <a:ext cx="2233114" cy="1284848"/>
          </a:xfrm>
          <a:prstGeom prst="wedgeEllipseCallout">
            <a:avLst>
              <a:gd name="adj1" fmla="val 28164"/>
              <a:gd name="adj2" fmla="val 413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2ED90F9-E879-46C5-8BF0-2D3C6E37C561}"/>
              </a:ext>
            </a:extLst>
          </p:cNvPr>
          <p:cNvSpPr/>
          <p:nvPr/>
        </p:nvSpPr>
        <p:spPr>
          <a:xfrm>
            <a:off x="124513" y="1139551"/>
            <a:ext cx="6130814" cy="4707122"/>
          </a:xfrm>
          <a:prstGeom prst="rect">
            <a:avLst/>
          </a:prstGeom>
        </p:spPr>
        <p:txBody>
          <a:bodyPr wrap="square">
            <a:spAutoFit/>
          </a:bodyPr>
          <a:lstStyle/>
          <a:p>
            <a:pPr marL="182880" lvl="1" indent="-182880">
              <a:lnSpc>
                <a:spcPct val="110000"/>
              </a:lnSpc>
              <a:spcBef>
                <a:spcPts val="1200"/>
              </a:spcBef>
              <a:spcAft>
                <a:spcPts val="600"/>
              </a:spcAft>
            </a:pPr>
            <a:r>
              <a:rPr lang="en-US" sz="2000" b="1" dirty="0">
                <a:solidFill>
                  <a:srgbClr val="0070C0"/>
                </a:solidFill>
                <a:latin typeface="Arial" panose="020B0604020202020204" pitchFamily="34" charset="0"/>
                <a:cs typeface="Arial" panose="020B0604020202020204" pitchFamily="34" charset="0"/>
              </a:rPr>
              <a:t>Models, Standards, guidelines, procedures</a:t>
            </a:r>
          </a:p>
          <a:p>
            <a:pPr marL="548640" lvl="1" indent="-342900">
              <a:lnSpc>
                <a:spcPct val="120000"/>
              </a:lnSpc>
              <a:spcBef>
                <a:spcPts val="600"/>
              </a:spcBef>
              <a:spcAft>
                <a:spcPts val="600"/>
              </a:spcAft>
              <a:buFont typeface="Arial" panose="020B0604020202020204" pitchFamily="34" charset="0"/>
              <a:buChar char="•"/>
            </a:pPr>
            <a:r>
              <a:rPr lang="en-US" sz="2400" dirty="0">
                <a:cs typeface="Arial"/>
              </a:rPr>
              <a:t>What processes model and procedures are to be followed?</a:t>
            </a:r>
          </a:p>
          <a:p>
            <a:pPr marL="548640" lvl="1" indent="-342900">
              <a:spcBef>
                <a:spcPts val="600"/>
              </a:spcBef>
              <a:buFont typeface="Arial" panose="020B0604020202020204" pitchFamily="34" charset="0"/>
              <a:buChar char="•"/>
            </a:pPr>
            <a:r>
              <a:rPr lang="en-US" sz="2400" dirty="0">
                <a:cs typeface="Arial"/>
              </a:rPr>
              <a:t>What standards should this conform to? </a:t>
            </a:r>
            <a:br>
              <a:rPr lang="en-US" sz="2400" dirty="0">
                <a:cs typeface="Arial"/>
              </a:rPr>
            </a:br>
            <a:r>
              <a:rPr lang="en-US" sz="2400" dirty="0">
                <a:solidFill>
                  <a:srgbClr val="C00000"/>
                </a:solidFill>
                <a:cs typeface="Arial"/>
              </a:rPr>
              <a:t>Technical, Interoperability, Quality, Regulatory etc.</a:t>
            </a:r>
          </a:p>
          <a:p>
            <a:pPr marL="548640" lvl="1" indent="-342900">
              <a:lnSpc>
                <a:spcPct val="120000"/>
              </a:lnSpc>
              <a:spcBef>
                <a:spcPts val="600"/>
              </a:spcBef>
              <a:spcAft>
                <a:spcPts val="600"/>
              </a:spcAft>
              <a:buFont typeface="Arial" panose="020B0604020202020204" pitchFamily="34" charset="0"/>
              <a:buChar char="•"/>
            </a:pPr>
            <a:r>
              <a:rPr lang="en-US" sz="2400" dirty="0">
                <a:cs typeface="Arial"/>
              </a:rPr>
              <a:t>Configuration Management, Change management, Quality Plans</a:t>
            </a:r>
          </a:p>
          <a:p>
            <a:pPr marL="548640" lvl="1" indent="-342900">
              <a:lnSpc>
                <a:spcPct val="120000"/>
              </a:lnSpc>
              <a:spcBef>
                <a:spcPts val="600"/>
              </a:spcBef>
              <a:spcAft>
                <a:spcPts val="600"/>
              </a:spcAft>
              <a:buFont typeface="Arial" panose="020B0604020202020204" pitchFamily="34" charset="0"/>
              <a:buChar char="•"/>
            </a:pPr>
            <a:r>
              <a:rPr lang="en-US" sz="2400" dirty="0">
                <a:cs typeface="Arial"/>
              </a:rPr>
              <a:t>Identifying the tools that needs to be used through the lifecycle</a:t>
            </a:r>
          </a:p>
        </p:txBody>
      </p:sp>
    </p:spTree>
    <p:extLst>
      <p:ext uri="{BB962C8B-B14F-4D97-AF65-F5344CB8AC3E}">
        <p14:creationId xmlns:p14="http://schemas.microsoft.com/office/powerpoint/2010/main" val="104739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62600" y="1049418"/>
            <a:ext cx="7822699" cy="5839740"/>
          </a:xfrm>
          <a:prstGeom prst="rect">
            <a:avLst/>
          </a:prstGeom>
          <a:noFill/>
        </p:spPr>
        <p:txBody>
          <a:bodyPr wrap="square" rtlCol="0">
            <a:spAutoFit/>
          </a:bodyPr>
          <a:lstStyle/>
          <a:p>
            <a:pPr marL="274320" indent="-365760">
              <a:lnSpc>
                <a:spcPct val="120000"/>
              </a:lnSpc>
              <a:spcBef>
                <a:spcPts val="600"/>
              </a:spcBef>
              <a:buFont typeface="+mj-lt"/>
              <a:buAutoNum type="arabicPeriod" startAt="3"/>
            </a:pPr>
            <a:r>
              <a:rPr lang="en-US" sz="2400" b="1" dirty="0"/>
              <a:t>Organize the project</a:t>
            </a:r>
          </a:p>
          <a:p>
            <a:pPr marL="708660" indent="-342900" algn="just">
              <a:spcAft>
                <a:spcPts val="300"/>
              </a:spcAft>
              <a:buFont typeface="Wingdings" panose="05000000000000000000" pitchFamily="2" charset="2"/>
              <a:buChar char="§"/>
            </a:pPr>
            <a:r>
              <a:rPr lang="en-US" sz="2400" b="1" dirty="0">
                <a:solidFill>
                  <a:srgbClr val="C00000"/>
                </a:solidFill>
              </a:rPr>
              <a:t>Structure:</a:t>
            </a:r>
          </a:p>
          <a:p>
            <a:pPr marL="1005840" lvl="2" indent="-274320">
              <a:spcBef>
                <a:spcPts val="300"/>
              </a:spcBef>
              <a:spcAft>
                <a:spcPts val="300"/>
              </a:spcAft>
              <a:buFont typeface="Arial" panose="020B0604020202020204" pitchFamily="34" charset="0"/>
              <a:buChar char="•"/>
            </a:pPr>
            <a:r>
              <a:rPr lang="en-US" sz="2400" dirty="0">
                <a:cs typeface="Arial"/>
              </a:rPr>
              <a:t>Organizational Structure in terms of people, team, responsibilities </a:t>
            </a:r>
            <a:br>
              <a:rPr lang="en-US" sz="2400" dirty="0">
                <a:cs typeface="Arial"/>
              </a:rPr>
            </a:br>
            <a:r>
              <a:rPr lang="en-US" sz="2400" dirty="0">
                <a:cs typeface="Arial"/>
              </a:rPr>
              <a:t>E.g. Project Manager, Programmer,</a:t>
            </a:r>
            <a:br>
              <a:rPr lang="en-US" sz="2400" dirty="0">
                <a:cs typeface="Arial"/>
              </a:rPr>
            </a:br>
            <a:r>
              <a:rPr lang="en-US" sz="2400" dirty="0">
                <a:cs typeface="Arial"/>
              </a:rPr>
              <a:t>        Architects, Engineers etc. </a:t>
            </a:r>
          </a:p>
          <a:p>
            <a:pPr marL="1005840" lvl="2" indent="-274320">
              <a:spcBef>
                <a:spcPts val="300"/>
              </a:spcBef>
              <a:spcAft>
                <a:spcPts val="300"/>
              </a:spcAft>
              <a:buFont typeface="Arial" panose="020B0604020202020204" pitchFamily="34" charset="0"/>
              <a:buChar char="•"/>
            </a:pPr>
            <a:r>
              <a:rPr lang="en-US" sz="2400" dirty="0">
                <a:cs typeface="Arial"/>
              </a:rPr>
              <a:t>Context of Hierarchical, Flat, Functional, </a:t>
            </a:r>
            <a:br>
              <a:rPr lang="en-US" sz="2400" dirty="0">
                <a:cs typeface="Arial"/>
              </a:rPr>
            </a:br>
            <a:r>
              <a:rPr lang="en-US" sz="2400" dirty="0">
                <a:cs typeface="Arial"/>
              </a:rPr>
              <a:t>Matrix, Line Organizations</a:t>
            </a:r>
          </a:p>
          <a:p>
            <a:pPr marL="708660" indent="-342900" algn="just">
              <a:lnSpc>
                <a:spcPct val="120000"/>
              </a:lnSpc>
              <a:spcBef>
                <a:spcPts val="300"/>
              </a:spcBef>
              <a:spcAft>
                <a:spcPts val="300"/>
              </a:spcAft>
              <a:buFont typeface="Wingdings" panose="05000000000000000000" pitchFamily="2" charset="2"/>
              <a:buChar char="§"/>
            </a:pPr>
            <a:r>
              <a:rPr lang="en-US" sz="2400" b="1" dirty="0">
                <a:solidFill>
                  <a:srgbClr val="C00000"/>
                </a:solidFill>
              </a:rPr>
              <a:t>Partners :</a:t>
            </a:r>
          </a:p>
          <a:p>
            <a:pPr marL="1005840" lvl="2" indent="-274320">
              <a:spcBef>
                <a:spcPts val="300"/>
              </a:spcBef>
              <a:spcAft>
                <a:spcPts val="300"/>
              </a:spcAft>
              <a:buFont typeface="Arial" panose="020B0604020202020204" pitchFamily="34" charset="0"/>
              <a:buChar char="•"/>
            </a:pPr>
            <a:r>
              <a:rPr lang="en-US" sz="2400" dirty="0">
                <a:cs typeface="Arial"/>
              </a:rPr>
              <a:t>Identification of eco-system partners for the </a:t>
            </a:r>
            <a:br>
              <a:rPr lang="en-US" sz="2400" dirty="0">
                <a:cs typeface="Arial"/>
              </a:rPr>
            </a:br>
            <a:r>
              <a:rPr lang="en-US" sz="2400" dirty="0">
                <a:cs typeface="Arial"/>
              </a:rPr>
              <a:t>project Build, Install, Localization, </a:t>
            </a:r>
            <a:br>
              <a:rPr lang="en-US" sz="2400" dirty="0">
                <a:cs typeface="Arial"/>
              </a:rPr>
            </a:br>
            <a:r>
              <a:rPr lang="en-US" sz="2400" dirty="0">
                <a:cs typeface="Arial"/>
              </a:rPr>
              <a:t>Documentation, Product Management, </a:t>
            </a:r>
            <a:br>
              <a:rPr lang="en-US" sz="2400" dirty="0">
                <a:cs typeface="Arial"/>
              </a:rPr>
            </a:br>
            <a:r>
              <a:rPr lang="en-US" sz="2400" dirty="0">
                <a:cs typeface="Arial"/>
              </a:rPr>
              <a:t>Product marketing, Sales, Pre-Sales, Support etc.</a:t>
            </a:r>
          </a:p>
          <a:p>
            <a:pPr marL="708660" lvl="2" indent="-342900" algn="just">
              <a:lnSpc>
                <a:spcPct val="120000"/>
              </a:lnSpc>
              <a:spcBef>
                <a:spcPts val="300"/>
              </a:spcBef>
              <a:spcAft>
                <a:spcPts val="300"/>
              </a:spcAft>
              <a:buFont typeface="Wingdings" panose="05000000000000000000" pitchFamily="2" charset="2"/>
              <a:buChar char="§"/>
            </a:pPr>
            <a:r>
              <a:rPr lang="en-US" sz="2400" b="1" dirty="0">
                <a:solidFill>
                  <a:srgbClr val="C00000"/>
                </a:solidFill>
              </a:rPr>
              <a:t>Relationship of Partners – Upstream and Downstream</a:t>
            </a: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737507" y="1617254"/>
            <a:ext cx="5320642" cy="5038867"/>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939646" y="2842279"/>
            <a:ext cx="2252354" cy="1230958"/>
          </a:xfrm>
          <a:prstGeom prst="wedgeEllipseCallout">
            <a:avLst>
              <a:gd name="adj1" fmla="val 28691"/>
              <a:gd name="adj2" fmla="val 42223"/>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0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12538" y="1037264"/>
            <a:ext cx="8291699" cy="5953618"/>
          </a:xfrm>
          <a:prstGeom prst="rect">
            <a:avLst/>
          </a:prstGeom>
          <a:noFill/>
        </p:spPr>
        <p:txBody>
          <a:bodyPr wrap="square" rtlCol="0">
            <a:spAutoFit/>
          </a:bodyPr>
          <a:lstStyle/>
          <a:p>
            <a:pPr marL="365760" indent="-457200">
              <a:lnSpc>
                <a:spcPct val="120000"/>
              </a:lnSpc>
              <a:spcBef>
                <a:spcPts val="300"/>
              </a:spcBef>
              <a:spcAft>
                <a:spcPts val="300"/>
              </a:spcAft>
              <a:buFont typeface="+mj-lt"/>
              <a:buAutoNum type="arabicPeriod" startAt="4"/>
            </a:pPr>
            <a:r>
              <a:rPr lang="en-US" sz="2400" b="1" dirty="0"/>
              <a:t>Determining Deliverables</a:t>
            </a:r>
          </a:p>
          <a:p>
            <a:pPr marL="708660" indent="-342900" algn="just">
              <a:spcAft>
                <a:spcPts val="300"/>
              </a:spcAft>
              <a:buFont typeface="Wingdings" panose="05000000000000000000" pitchFamily="2" charset="2"/>
              <a:buChar char="§"/>
            </a:pPr>
            <a:r>
              <a:rPr lang="en-US" sz="2400" b="1" dirty="0">
                <a:solidFill>
                  <a:srgbClr val="C00000"/>
                </a:solidFill>
              </a:rPr>
              <a:t>Buy vs. Develop vs. Reuse</a:t>
            </a:r>
          </a:p>
          <a:p>
            <a:pPr indent="-457200" algn="just">
              <a:spcAft>
                <a:spcPts val="300"/>
              </a:spcAft>
              <a:buFont typeface="+mj-lt"/>
              <a:buAutoNum type="arabicPeriod" startAt="5"/>
            </a:pPr>
            <a:r>
              <a:rPr lang="en-US" sz="2400" b="1" dirty="0"/>
              <a:t>WBS</a:t>
            </a:r>
          </a:p>
          <a:p>
            <a:pPr marL="800100" lvl="1" indent="-342900">
              <a:lnSpc>
                <a:spcPct val="110000"/>
              </a:lnSpc>
              <a:spcAft>
                <a:spcPts val="300"/>
              </a:spcAft>
              <a:buFont typeface="Wingdings" panose="05000000000000000000" pitchFamily="2" charset="2"/>
              <a:buChar char="§"/>
            </a:pPr>
            <a:r>
              <a:rPr lang="en-US" sz="2400" dirty="0"/>
              <a:t>Typically its an iterative process</a:t>
            </a:r>
          </a:p>
          <a:p>
            <a:pPr marL="800100" lvl="1" indent="-342900">
              <a:lnSpc>
                <a:spcPct val="110000"/>
              </a:lnSpc>
              <a:spcAft>
                <a:spcPts val="300"/>
              </a:spcAft>
              <a:buFont typeface="Wingdings" panose="05000000000000000000" pitchFamily="2" charset="2"/>
              <a:buChar char="§"/>
            </a:pPr>
            <a:r>
              <a:rPr lang="en-US" sz="2400" dirty="0"/>
              <a:t>Considering the requirements and in discussion</a:t>
            </a:r>
            <a:br>
              <a:rPr lang="en-US" sz="2400" dirty="0"/>
            </a:br>
            <a:r>
              <a:rPr lang="en-US" sz="2400" dirty="0"/>
              <a:t>with a few key team members, </a:t>
            </a:r>
            <a:br>
              <a:rPr lang="en-US" sz="2400" dirty="0"/>
            </a:br>
            <a:r>
              <a:rPr lang="en-US" sz="2400" dirty="0"/>
              <a:t>Split project into Level 1 - Tasks/Activities</a:t>
            </a:r>
            <a:br>
              <a:rPr lang="en-US" sz="2400" dirty="0"/>
            </a:br>
            <a:r>
              <a:rPr lang="en-US" sz="2400" dirty="0"/>
              <a:t>or subprojects</a:t>
            </a:r>
          </a:p>
          <a:p>
            <a:pPr marL="800100" lvl="1" indent="-342900">
              <a:lnSpc>
                <a:spcPct val="110000"/>
              </a:lnSpc>
              <a:spcAft>
                <a:spcPts val="300"/>
              </a:spcAft>
              <a:buFont typeface="Wingdings" panose="05000000000000000000" pitchFamily="2" charset="2"/>
              <a:buChar char="§"/>
            </a:pPr>
            <a:r>
              <a:rPr lang="en-US" sz="2400" dirty="0"/>
              <a:t>Decompose these into more detailed tasks/</a:t>
            </a:r>
            <a:br>
              <a:rPr lang="en-US" sz="2400" dirty="0"/>
            </a:br>
            <a:r>
              <a:rPr lang="en-US" sz="2400" dirty="0"/>
              <a:t>Activities (Level 2) … and do this till you believe</a:t>
            </a:r>
            <a:br>
              <a:rPr lang="en-US" sz="2400" dirty="0"/>
            </a:br>
            <a:r>
              <a:rPr lang="en-US" sz="2400" dirty="0"/>
              <a:t>you have enough granularity in the tasks which</a:t>
            </a:r>
            <a:br>
              <a:rPr lang="en-US" sz="2400" dirty="0"/>
            </a:br>
            <a:r>
              <a:rPr lang="en-US" sz="2400" dirty="0"/>
              <a:t>can be meaningfully tracked</a:t>
            </a:r>
          </a:p>
          <a:p>
            <a:pPr marL="800100" lvl="1" indent="-342900">
              <a:lnSpc>
                <a:spcPct val="110000"/>
              </a:lnSpc>
              <a:spcAft>
                <a:spcPts val="300"/>
              </a:spcAft>
              <a:buFont typeface="Wingdings" panose="05000000000000000000" pitchFamily="2" charset="2"/>
              <a:buChar char="§"/>
            </a:pPr>
            <a:r>
              <a:rPr lang="en-US" sz="2400" dirty="0"/>
              <a:t>This hierarchical tree structure is called Work breakdown</a:t>
            </a:r>
            <a:br>
              <a:rPr lang="en-US" sz="2400" dirty="0"/>
            </a:br>
            <a:r>
              <a:rPr lang="en-US" sz="2400" dirty="0"/>
              <a:t>structure or WBS</a:t>
            </a: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669976" y="1656364"/>
            <a:ext cx="5549014" cy="4899722"/>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660997" y="5460387"/>
            <a:ext cx="1434617" cy="987918"/>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Oval 8">
            <a:extLst>
              <a:ext uri="{FF2B5EF4-FFF2-40B4-BE49-F238E27FC236}">
                <a16:creationId xmlns:a16="http://schemas.microsoft.com/office/drawing/2014/main" id="{D560309E-7ABE-49CD-887A-A72656281F33}"/>
              </a:ext>
            </a:extLst>
          </p:cNvPr>
          <p:cNvSpPr/>
          <p:nvPr/>
        </p:nvSpPr>
        <p:spPr>
          <a:xfrm>
            <a:off x="9936180" y="4026870"/>
            <a:ext cx="1820391" cy="1174526"/>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3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087819"/>
            <a:ext cx="8291699" cy="6015493"/>
          </a:xfrm>
          <a:prstGeom prst="rect">
            <a:avLst/>
          </a:prstGeom>
          <a:noFill/>
        </p:spPr>
        <p:txBody>
          <a:bodyPr wrap="square" rtlCol="0">
            <a:spAutoFit/>
          </a:bodyPr>
          <a:lstStyle/>
          <a:p>
            <a:pPr indent="-457200" algn="just">
              <a:spcAft>
                <a:spcPts val="300"/>
              </a:spcAft>
              <a:buFont typeface="+mj-lt"/>
              <a:buAutoNum type="arabicPeriod" startAt="5"/>
            </a:pPr>
            <a:r>
              <a:rPr lang="en-US" sz="2400" b="1" dirty="0"/>
              <a:t>WBS (Cont.)</a:t>
            </a:r>
          </a:p>
          <a:p>
            <a:pPr marL="800100" lvl="1" indent="-342900">
              <a:lnSpc>
                <a:spcPct val="110000"/>
              </a:lnSpc>
              <a:spcAft>
                <a:spcPts val="300"/>
              </a:spcAft>
              <a:buFont typeface="Wingdings" panose="05000000000000000000" pitchFamily="2" charset="2"/>
              <a:buChar char="§"/>
            </a:pPr>
            <a:r>
              <a:rPr lang="en-US" sz="2400" dirty="0"/>
              <a:t>Aggregate these tasks into Phases</a:t>
            </a:r>
          </a:p>
          <a:p>
            <a:pPr marL="800100" lvl="1" indent="-342900">
              <a:lnSpc>
                <a:spcPct val="110000"/>
              </a:lnSpc>
              <a:spcAft>
                <a:spcPts val="300"/>
              </a:spcAft>
              <a:buFont typeface="Wingdings" panose="05000000000000000000" pitchFamily="2" charset="2"/>
              <a:buChar char="§"/>
            </a:pPr>
            <a:r>
              <a:rPr lang="en-US" sz="2400" dirty="0"/>
              <a:t>Identification of Milestones/Checkpoints/</a:t>
            </a:r>
            <a:br>
              <a:rPr lang="en-US" sz="2400" dirty="0"/>
            </a:br>
            <a:r>
              <a:rPr lang="en-US" sz="2400" dirty="0"/>
              <a:t>Toll Gates for these Phases/Tasks</a:t>
            </a:r>
          </a:p>
          <a:p>
            <a:pPr marL="800100" lvl="1" indent="-342900">
              <a:lnSpc>
                <a:spcPct val="110000"/>
              </a:lnSpc>
              <a:spcAft>
                <a:spcPts val="300"/>
              </a:spcAft>
              <a:buFont typeface="Wingdings" panose="05000000000000000000" pitchFamily="2" charset="2"/>
              <a:buChar char="§"/>
            </a:pPr>
            <a:r>
              <a:rPr lang="en-US" sz="2400" dirty="0"/>
              <a:t>Entry Criteria &amp; Exit criteria for the phases/</a:t>
            </a:r>
            <a:br>
              <a:rPr lang="en-US" sz="2400" dirty="0"/>
            </a:br>
            <a:r>
              <a:rPr lang="en-US" sz="2400" dirty="0"/>
              <a:t>milestones/ check points</a:t>
            </a:r>
          </a:p>
          <a:p>
            <a:pPr marL="800100" lvl="1" indent="-342900">
              <a:lnSpc>
                <a:spcPct val="110000"/>
              </a:lnSpc>
              <a:spcAft>
                <a:spcPts val="300"/>
              </a:spcAft>
              <a:buFont typeface="Wingdings" panose="05000000000000000000" pitchFamily="2" charset="2"/>
              <a:buChar char="§"/>
            </a:pPr>
            <a:r>
              <a:rPr lang="en-US" sz="2400" dirty="0"/>
              <a:t>Identification of Work Packages for final product</a:t>
            </a:r>
          </a:p>
          <a:p>
            <a:pPr marL="457200" lvl="2" algn="just">
              <a:spcAft>
                <a:spcPts val="300"/>
              </a:spcAft>
            </a:pPr>
            <a:r>
              <a:rPr lang="en-US" sz="2400" b="1" dirty="0">
                <a:solidFill>
                  <a:srgbClr val="0070C0"/>
                </a:solidFill>
              </a:rPr>
              <a:t>Estimation of the Tasks/Activities (effort and time)</a:t>
            </a:r>
          </a:p>
          <a:p>
            <a:pPr marL="800100" lvl="1" indent="-342900">
              <a:lnSpc>
                <a:spcPct val="110000"/>
              </a:lnSpc>
              <a:spcAft>
                <a:spcPts val="300"/>
              </a:spcAft>
              <a:buFont typeface="Wingdings" panose="05000000000000000000" pitchFamily="2" charset="2"/>
              <a:buChar char="§"/>
            </a:pPr>
            <a:r>
              <a:rPr lang="en-US" sz="2400" dirty="0"/>
              <a:t>Estimation is typically done for effort needed for</a:t>
            </a:r>
            <a:br>
              <a:rPr lang="en-US" sz="2400" dirty="0"/>
            </a:br>
            <a:r>
              <a:rPr lang="en-US" sz="2400" dirty="0"/>
              <a:t>executing each of the tasks in the WBS</a:t>
            </a:r>
          </a:p>
          <a:p>
            <a:pPr marL="800100" lvl="1" indent="-342900">
              <a:lnSpc>
                <a:spcPct val="110000"/>
              </a:lnSpc>
              <a:spcAft>
                <a:spcPts val="300"/>
              </a:spcAft>
              <a:buFont typeface="Wingdings" panose="05000000000000000000" pitchFamily="2" charset="2"/>
              <a:buChar char="§"/>
            </a:pPr>
            <a:r>
              <a:rPr lang="en-US" sz="2400" dirty="0"/>
              <a:t>WBS itself is an estimation of all the tasks</a:t>
            </a:r>
            <a:br>
              <a:rPr lang="en-US" sz="2400" dirty="0"/>
            </a:br>
            <a:r>
              <a:rPr lang="en-US" sz="2400" dirty="0"/>
              <a:t>involved in the project, there can be estimate for cost ..etc.</a:t>
            </a:r>
          </a:p>
          <a:p>
            <a:pPr marL="800100" lvl="1" indent="-342900">
              <a:lnSpc>
                <a:spcPct val="110000"/>
              </a:lnSpc>
              <a:spcAft>
                <a:spcPts val="300"/>
              </a:spcAft>
              <a:buFont typeface="Wingdings" panose="05000000000000000000" pitchFamily="2" charset="2"/>
              <a:buChar char="§"/>
            </a:pPr>
            <a:r>
              <a:rPr lang="en-US" sz="2400" dirty="0"/>
              <a:t>Estimation can be done top down or bottoms up</a:t>
            </a:r>
          </a:p>
          <a:p>
            <a:pPr marL="0" lvl="1" indent="-457200" algn="just">
              <a:spcAft>
                <a:spcPts val="300"/>
              </a:spcAft>
              <a:buFont typeface="+mj-lt"/>
              <a:buAutoNum type="arabicPeriod" startAt="4"/>
            </a:pPr>
            <a:endParaRPr lang="en-US" sz="2400" b="1" dirty="0"/>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983410" y="1540250"/>
            <a:ext cx="5208590" cy="4899722"/>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820650" y="5344273"/>
            <a:ext cx="1434617" cy="987918"/>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Oval 8">
            <a:extLst>
              <a:ext uri="{FF2B5EF4-FFF2-40B4-BE49-F238E27FC236}">
                <a16:creationId xmlns:a16="http://schemas.microsoft.com/office/drawing/2014/main" id="{D560309E-7ABE-49CD-887A-A72656281F33}"/>
              </a:ext>
            </a:extLst>
          </p:cNvPr>
          <p:cNvSpPr/>
          <p:nvPr/>
        </p:nvSpPr>
        <p:spPr>
          <a:xfrm>
            <a:off x="9998873" y="3910996"/>
            <a:ext cx="1820391" cy="1174526"/>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1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Estimation approaches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02415" y="1151341"/>
            <a:ext cx="8229778" cy="3399072"/>
          </a:xfrm>
          <a:prstGeom prst="rect">
            <a:avLst/>
          </a:prstGeom>
          <a:noFill/>
        </p:spPr>
        <p:txBody>
          <a:bodyPr wrap="square" rtlCol="0">
            <a:spAutoFit/>
          </a:bodyPr>
          <a:lstStyle/>
          <a:p>
            <a:pPr>
              <a:lnSpc>
                <a:spcPct val="110000"/>
              </a:lnSpc>
              <a:spcAft>
                <a:spcPts val="300"/>
              </a:spcAft>
            </a:pPr>
            <a:r>
              <a:rPr lang="en-US" sz="2400" dirty="0"/>
              <a:t>Estimation could be</a:t>
            </a:r>
          </a:p>
          <a:p>
            <a:pPr marL="342900" indent="-342900">
              <a:lnSpc>
                <a:spcPct val="110000"/>
              </a:lnSpc>
              <a:spcAft>
                <a:spcPts val="300"/>
              </a:spcAft>
              <a:buFont typeface="Wingdings" panose="05000000000000000000" pitchFamily="2" charset="2"/>
              <a:buChar char="§"/>
            </a:pPr>
            <a:r>
              <a:rPr lang="en-US" sz="2400" dirty="0"/>
              <a:t>Experience based like based Delphi, Modified Delphi,</a:t>
            </a:r>
            <a:br>
              <a:rPr lang="en-US" sz="2400" dirty="0"/>
            </a:br>
            <a:r>
              <a:rPr lang="en-US" sz="2400" dirty="0"/>
              <a:t>Expert judgement, comparative studies</a:t>
            </a:r>
          </a:p>
          <a:p>
            <a:pPr marL="342900" indent="-342900">
              <a:lnSpc>
                <a:spcPct val="110000"/>
              </a:lnSpc>
              <a:spcAft>
                <a:spcPts val="300"/>
              </a:spcAft>
              <a:buFont typeface="Wingdings" panose="05000000000000000000" pitchFamily="2" charset="2"/>
              <a:buChar char="§"/>
            </a:pPr>
            <a:r>
              <a:rPr lang="en-US" sz="2400" dirty="0"/>
              <a:t>Formal techniques based like the formula based </a:t>
            </a:r>
            <a:br>
              <a:rPr lang="en-US" sz="2400" dirty="0"/>
            </a:br>
            <a:r>
              <a:rPr lang="en-US" sz="2400" dirty="0"/>
              <a:t>CoCoMo for project effort, where the formula is  based </a:t>
            </a:r>
            <a:br>
              <a:rPr lang="en-US" sz="2400" dirty="0"/>
            </a:br>
            <a:r>
              <a:rPr lang="en-US" sz="2400" dirty="0"/>
              <a:t>on historical estimates of product attributes, such as </a:t>
            </a:r>
            <a:br>
              <a:rPr lang="en-US" sz="2400" dirty="0"/>
            </a:br>
            <a:r>
              <a:rPr lang="en-US" sz="2400" dirty="0"/>
              <a:t>size, and process characteristics and experience of staff </a:t>
            </a:r>
            <a:br>
              <a:rPr lang="en-US" sz="2400" dirty="0"/>
            </a:br>
            <a:r>
              <a:rPr lang="en-US" sz="2400" dirty="0"/>
              <a:t>involved E.g. </a:t>
            </a:r>
            <a:endParaRPr lang="en-US" sz="2400" b="1" dirty="0"/>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7286030" y="807519"/>
            <a:ext cx="3730130" cy="3257696"/>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337247" y="3292180"/>
            <a:ext cx="1088021" cy="859420"/>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C67ED6-BC3C-4366-B817-2A2240B5265B}"/>
              </a:ext>
            </a:extLst>
          </p:cNvPr>
          <p:cNvSpPr txBox="1"/>
          <p:nvPr/>
        </p:nvSpPr>
        <p:spPr>
          <a:xfrm>
            <a:off x="102414" y="4383588"/>
            <a:ext cx="12089585" cy="2497607"/>
          </a:xfrm>
          <a:prstGeom prst="rect">
            <a:avLst/>
          </a:prstGeom>
          <a:noFill/>
        </p:spPr>
        <p:txBody>
          <a:bodyPr wrap="square">
            <a:spAutoFit/>
          </a:bodyPr>
          <a:lstStyle/>
          <a:p>
            <a:pPr marL="342900" indent="-342900">
              <a:lnSpc>
                <a:spcPct val="110000"/>
              </a:lnSpc>
              <a:spcAft>
                <a:spcPts val="300"/>
              </a:spcAft>
              <a:buFont typeface="Wingdings" panose="05000000000000000000" pitchFamily="2" charset="2"/>
              <a:buChar char="§"/>
            </a:pPr>
            <a:r>
              <a:rPr lang="en-US" sz="2400" dirty="0"/>
              <a:t>In </a:t>
            </a:r>
            <a:r>
              <a:rPr lang="en-US" sz="2400" b="1" dirty="0">
                <a:solidFill>
                  <a:srgbClr val="FF0000"/>
                </a:solidFill>
              </a:rPr>
              <a:t>CoCoMo (Constructive Cost Model), </a:t>
            </a:r>
            <a:r>
              <a:rPr lang="en-US" sz="2400" dirty="0"/>
              <a:t>projects are categorized into organic, embedded and semi detached. </a:t>
            </a:r>
          </a:p>
          <a:p>
            <a:pPr marL="365760" lvl="1">
              <a:spcAft>
                <a:spcPts val="300"/>
              </a:spcAft>
            </a:pPr>
            <a:r>
              <a:rPr lang="en-US" sz="2400" b="1" dirty="0">
                <a:solidFill>
                  <a:srgbClr val="0070C0"/>
                </a:solidFill>
              </a:rPr>
              <a:t>Organic :</a:t>
            </a:r>
            <a:r>
              <a:rPr lang="en-US" sz="2400" b="1" dirty="0"/>
              <a:t> </a:t>
            </a:r>
            <a:r>
              <a:rPr lang="en-US" sz="2400" dirty="0"/>
              <a:t>Team size is small, problem is well understood, people have experience of solving it earlier.</a:t>
            </a:r>
          </a:p>
          <a:p>
            <a:pPr marL="365760" lvl="1">
              <a:spcAft>
                <a:spcPts val="300"/>
              </a:spcAft>
            </a:pPr>
            <a:r>
              <a:rPr lang="en-US" sz="2400" b="1" dirty="0">
                <a:solidFill>
                  <a:srgbClr val="0070C0"/>
                </a:solidFill>
              </a:rPr>
              <a:t>Embedded : </a:t>
            </a:r>
            <a:r>
              <a:rPr lang="en-US" sz="2400" dirty="0"/>
              <a:t>Large team size, complex, need people with sufficient experience</a:t>
            </a:r>
          </a:p>
          <a:p>
            <a:pPr marL="365760" lvl="1">
              <a:spcAft>
                <a:spcPts val="300"/>
              </a:spcAft>
            </a:pPr>
            <a:r>
              <a:rPr lang="en-US" sz="2400" b="1" dirty="0">
                <a:solidFill>
                  <a:srgbClr val="0070C0"/>
                </a:solidFill>
              </a:rPr>
              <a:t>Semi-detached : </a:t>
            </a:r>
            <a:r>
              <a:rPr lang="en-US" sz="2400" dirty="0"/>
              <a:t>In between these two</a:t>
            </a:r>
          </a:p>
        </p:txBody>
      </p:sp>
    </p:spTree>
    <p:extLst>
      <p:ext uri="{BB962C8B-B14F-4D97-AF65-F5344CB8AC3E}">
        <p14:creationId xmlns:p14="http://schemas.microsoft.com/office/powerpoint/2010/main" val="33104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Estimation Approaches</a:t>
            </a: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60409" y="1246027"/>
            <a:ext cx="8291699" cy="6092437"/>
          </a:xfrm>
          <a:prstGeom prst="rect">
            <a:avLst/>
          </a:prstGeom>
          <a:noFill/>
        </p:spPr>
        <p:txBody>
          <a:bodyPr wrap="square" rtlCol="0">
            <a:spAutoFit/>
          </a:bodyPr>
          <a:lstStyle/>
          <a:p>
            <a:pPr marL="365760" lvl="1">
              <a:lnSpc>
                <a:spcPct val="110000"/>
              </a:lnSpc>
              <a:spcAft>
                <a:spcPts val="300"/>
              </a:spcAft>
            </a:pPr>
            <a:r>
              <a:rPr lang="en-US" sz="2400" dirty="0"/>
              <a:t>and</a:t>
            </a:r>
          </a:p>
          <a:p>
            <a:pPr marL="365760" lvl="1">
              <a:lnSpc>
                <a:spcPct val="110000"/>
              </a:lnSpc>
              <a:spcAft>
                <a:spcPts val="300"/>
              </a:spcAft>
            </a:pPr>
            <a:r>
              <a:rPr lang="en-US" sz="2400" dirty="0">
                <a:solidFill>
                  <a:srgbClr val="FF0000"/>
                </a:solidFill>
              </a:rPr>
              <a:t>Effort </a:t>
            </a:r>
            <a:r>
              <a:rPr lang="en-GB" sz="2400" dirty="0">
                <a:solidFill>
                  <a:srgbClr val="FF0000"/>
                </a:solidFill>
                <a:cs typeface="Arial"/>
              </a:rPr>
              <a:t>E = a</a:t>
            </a:r>
            <a:r>
              <a:rPr lang="en-GB" sz="3600" baseline="-25000" dirty="0">
                <a:solidFill>
                  <a:srgbClr val="FF0000"/>
                </a:solidFill>
                <a:cs typeface="Arial"/>
              </a:rPr>
              <a:t>b</a:t>
            </a:r>
            <a:r>
              <a:rPr lang="en-GB" sz="2400" dirty="0">
                <a:solidFill>
                  <a:srgbClr val="FF0000"/>
                </a:solidFill>
                <a:cs typeface="Arial"/>
              </a:rPr>
              <a:t>(KLOC)</a:t>
            </a:r>
            <a:r>
              <a:rPr lang="en-GB" sz="2400" baseline="30000" dirty="0">
                <a:solidFill>
                  <a:srgbClr val="FF0000"/>
                </a:solidFill>
                <a:cs typeface="Arial"/>
              </a:rPr>
              <a:t>b</a:t>
            </a:r>
            <a:r>
              <a:rPr lang="en-GB" sz="2400" dirty="0">
                <a:solidFill>
                  <a:srgbClr val="FF0000"/>
                </a:solidFill>
                <a:cs typeface="Arial"/>
              </a:rPr>
              <a:t>  Person months, </a:t>
            </a:r>
            <a:r>
              <a:rPr lang="en-US" sz="2400" dirty="0">
                <a:solidFill>
                  <a:srgbClr val="FF0000"/>
                </a:solidFill>
                <a:cs typeface="Arial"/>
              </a:rPr>
              <a:t>Where </a:t>
            </a:r>
          </a:p>
          <a:p>
            <a:pPr marL="365760" lvl="1">
              <a:lnSpc>
                <a:spcPct val="110000"/>
              </a:lnSpc>
              <a:spcAft>
                <a:spcPts val="300"/>
              </a:spcAft>
            </a:pPr>
            <a:r>
              <a:rPr lang="en-US" dirty="0">
                <a:solidFill>
                  <a:srgbClr val="FF0000"/>
                </a:solidFill>
                <a:cs typeface="Arial"/>
              </a:rPr>
              <a:t> </a:t>
            </a: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endParaRPr lang="en-US" sz="1050" dirty="0">
              <a:solidFill>
                <a:srgbClr val="FF0000"/>
              </a:solidFill>
              <a:cs typeface="Arial"/>
            </a:endParaRPr>
          </a:p>
          <a:p>
            <a:pPr marL="365760" lvl="1">
              <a:lnSpc>
                <a:spcPct val="110000"/>
              </a:lnSpc>
              <a:spcAft>
                <a:spcPts val="300"/>
              </a:spcAft>
            </a:pPr>
            <a:r>
              <a:rPr lang="en-US" sz="2400" dirty="0">
                <a:cs typeface="Arial"/>
              </a:rPr>
              <a:t>Similarly there is an formula for Schedule.</a:t>
            </a:r>
          </a:p>
          <a:p>
            <a:pPr marL="365760" lvl="1">
              <a:lnSpc>
                <a:spcPct val="110000"/>
              </a:lnSpc>
              <a:spcAft>
                <a:spcPts val="300"/>
              </a:spcAft>
            </a:pPr>
            <a:r>
              <a:rPr lang="en-US" sz="2400" dirty="0">
                <a:cs typeface="Arial"/>
              </a:rPr>
              <a:t>Types of CoCoMo models</a:t>
            </a:r>
          </a:p>
          <a:p>
            <a:pPr marL="822960" lvl="1" indent="-457200">
              <a:lnSpc>
                <a:spcPct val="110000"/>
              </a:lnSpc>
              <a:spcAft>
                <a:spcPts val="300"/>
              </a:spcAft>
              <a:buFont typeface="+mj-lt"/>
              <a:buAutoNum type="arabicPeriod"/>
            </a:pPr>
            <a:r>
              <a:rPr lang="en-US" sz="2400" dirty="0">
                <a:cs typeface="Arial"/>
              </a:rPr>
              <a:t>Basic – for quick rough calculations</a:t>
            </a:r>
          </a:p>
          <a:p>
            <a:pPr marL="822960" lvl="1" indent="-457200">
              <a:lnSpc>
                <a:spcPct val="110000"/>
              </a:lnSpc>
              <a:spcAft>
                <a:spcPts val="300"/>
              </a:spcAft>
              <a:buFont typeface="+mj-lt"/>
              <a:buAutoNum type="arabicPeriod"/>
            </a:pPr>
            <a:r>
              <a:rPr lang="en-US" sz="2400" dirty="0">
                <a:cs typeface="Arial"/>
              </a:rPr>
              <a:t>Intermediate takes cost drivers into consideration</a:t>
            </a:r>
          </a:p>
          <a:p>
            <a:pPr marL="822960" lvl="1" indent="-457200">
              <a:lnSpc>
                <a:spcPct val="110000"/>
              </a:lnSpc>
              <a:spcAft>
                <a:spcPts val="300"/>
              </a:spcAft>
              <a:buFont typeface="+mj-lt"/>
              <a:buAutoNum type="arabicPeriod"/>
            </a:pPr>
            <a:r>
              <a:rPr lang="en-US" sz="2400" dirty="0">
                <a:cs typeface="Arial"/>
              </a:rPr>
              <a:t>Detailed in addition factors in dependencies </a:t>
            </a:r>
            <a:endParaRPr lang="en-US" sz="2400" dirty="0"/>
          </a:p>
          <a:p>
            <a:pPr marL="342900" indent="-342900">
              <a:lnSpc>
                <a:spcPct val="110000"/>
              </a:lnSpc>
              <a:spcAft>
                <a:spcPts val="300"/>
              </a:spcAft>
              <a:buFont typeface="Wingdings" panose="05000000000000000000" pitchFamily="2" charset="2"/>
              <a:buChar char="§"/>
            </a:pPr>
            <a:endParaRPr lang="en-US" sz="2400" dirty="0"/>
          </a:p>
          <a:p>
            <a:pPr marL="0" lvl="1" indent="-457200" algn="just">
              <a:spcAft>
                <a:spcPts val="300"/>
              </a:spcAft>
              <a:buFont typeface="+mj-lt"/>
              <a:buAutoNum type="arabicPeriod" startAt="4"/>
            </a:pPr>
            <a:endParaRPr lang="en-US" sz="2400" b="1" dirty="0"/>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709407" y="2054194"/>
            <a:ext cx="5482593" cy="4136191"/>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814569" y="5127657"/>
            <a:ext cx="1129202" cy="1091178"/>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7D389B0-8CA2-42B8-9EAF-667D498D602C}"/>
              </a:ext>
            </a:extLst>
          </p:cNvPr>
          <p:cNvPicPr>
            <a:picLocks noChangeAspect="1"/>
          </p:cNvPicPr>
          <p:nvPr/>
        </p:nvPicPr>
        <p:blipFill>
          <a:blip r:embed="rId3"/>
          <a:stretch>
            <a:fillRect/>
          </a:stretch>
        </p:blipFill>
        <p:spPr>
          <a:xfrm>
            <a:off x="702720" y="2293318"/>
            <a:ext cx="5212962" cy="1727372"/>
          </a:xfrm>
          <a:prstGeom prst="rect">
            <a:avLst/>
          </a:prstGeom>
        </p:spPr>
      </p:pic>
    </p:spTree>
    <p:extLst>
      <p:ext uri="{BB962C8B-B14F-4D97-AF65-F5344CB8AC3E}">
        <p14:creationId xmlns:p14="http://schemas.microsoft.com/office/powerpoint/2010/main" val="37295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089118"/>
            <a:ext cx="6477993" cy="5824671"/>
          </a:xfrm>
          <a:prstGeom prst="rect">
            <a:avLst/>
          </a:prstGeom>
          <a:noFill/>
        </p:spPr>
        <p:txBody>
          <a:bodyPr wrap="square" rtlCol="0">
            <a:spAutoFit/>
          </a:bodyPr>
          <a:lstStyle/>
          <a:p>
            <a:pPr lvl="1" indent="-457200" algn="just">
              <a:spcAft>
                <a:spcPts val="300"/>
              </a:spcAft>
              <a:buFont typeface="+mj-lt"/>
              <a:buAutoNum type="arabicPeriod" startAt="6"/>
            </a:pPr>
            <a:r>
              <a:rPr lang="en-US" sz="2400" b="1" dirty="0">
                <a:solidFill>
                  <a:srgbClr val="0070C0"/>
                </a:solidFill>
              </a:rPr>
              <a:t>Scheduling and allocating resources</a:t>
            </a:r>
            <a:endParaRPr lang="en-US" sz="2400" dirty="0"/>
          </a:p>
          <a:p>
            <a:pPr lvl="1">
              <a:spcAft>
                <a:spcPts val="300"/>
              </a:spcAft>
            </a:pPr>
            <a:r>
              <a:rPr lang="en-US" sz="2400" dirty="0"/>
              <a:t>Schedule is created using outcomes of WBS &amp; estimation, and is the calendarization of the work activities</a:t>
            </a:r>
          </a:p>
          <a:p>
            <a:pPr marL="822960" lvl="1" indent="-365760">
              <a:spcAft>
                <a:spcPts val="300"/>
              </a:spcAft>
              <a:buFont typeface="+mj-lt"/>
              <a:buAutoNum type="arabicPeriod"/>
            </a:pPr>
            <a:r>
              <a:rPr lang="en-US" sz="2400" dirty="0"/>
              <a:t>Involves bringing all concerned individuals to participate in building this schedule</a:t>
            </a:r>
          </a:p>
          <a:p>
            <a:pPr marL="822960" lvl="1" indent="-365760">
              <a:spcAft>
                <a:spcPts val="300"/>
              </a:spcAft>
              <a:buFont typeface="+mj-lt"/>
              <a:buAutoNum type="arabicPeriod"/>
            </a:pPr>
            <a:r>
              <a:rPr lang="en-US" sz="2400" dirty="0"/>
              <a:t>Identification and allocation of the resources to the broken down project activities (WBS). </a:t>
            </a:r>
          </a:p>
          <a:p>
            <a:pPr marL="1097280" lvl="2" indent="-342900">
              <a:spcAft>
                <a:spcPts val="300"/>
              </a:spcAft>
              <a:buClr>
                <a:srgbClr val="C00000"/>
              </a:buClr>
              <a:buFont typeface="Wingdings" panose="05000000000000000000" pitchFamily="2" charset="2"/>
              <a:buChar char="§"/>
            </a:pPr>
            <a:r>
              <a:rPr lang="en-US" sz="2400" dirty="0"/>
              <a:t>Hardware, Software, Human</a:t>
            </a:r>
          </a:p>
          <a:p>
            <a:pPr marL="1097280" lvl="2" indent="-342900">
              <a:buClr>
                <a:srgbClr val="C00000"/>
              </a:buClr>
              <a:buFont typeface="Wingdings" panose="05000000000000000000" pitchFamily="2" charset="2"/>
              <a:buChar char="§"/>
            </a:pPr>
            <a:r>
              <a:rPr lang="en-US" sz="2400" dirty="0"/>
              <a:t>Rework on estimates and schedule based on their competencies/lack of competencies</a:t>
            </a:r>
          </a:p>
          <a:p>
            <a:pPr marL="822960" lvl="1" indent="-365760">
              <a:spcAft>
                <a:spcPts val="300"/>
              </a:spcAft>
              <a:buFont typeface="+mj-lt"/>
              <a:buAutoNum type="arabicPeriod"/>
            </a:pPr>
            <a:r>
              <a:rPr lang="en-US" sz="2400" dirty="0"/>
              <a:t>Validation of upstream and downstream dependencies for these Tasks/Phases</a:t>
            </a: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436252" y="1800151"/>
            <a:ext cx="5626010" cy="4790653"/>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7756678" y="5418111"/>
            <a:ext cx="1874210" cy="1263832"/>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79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087819"/>
            <a:ext cx="11910305" cy="5316840"/>
          </a:xfrm>
          <a:prstGeom prst="rect">
            <a:avLst/>
          </a:prstGeom>
          <a:noFill/>
        </p:spPr>
        <p:txBody>
          <a:bodyPr wrap="square" rtlCol="0">
            <a:spAutoFit/>
          </a:bodyPr>
          <a:lstStyle/>
          <a:p>
            <a:pPr lvl="1" indent="-457200" algn="just">
              <a:spcAft>
                <a:spcPts val="1200"/>
              </a:spcAft>
              <a:buFont typeface="+mj-lt"/>
              <a:buAutoNum type="arabicPeriod" startAt="6"/>
            </a:pPr>
            <a:r>
              <a:rPr lang="en-US" sz="2400" b="1" dirty="0">
                <a:solidFill>
                  <a:srgbClr val="0070C0"/>
                </a:solidFill>
              </a:rPr>
              <a:t>Scheduling and allocating resources (Contd.)</a:t>
            </a:r>
            <a:endParaRPr lang="en-US" sz="2400" dirty="0"/>
          </a:p>
          <a:p>
            <a:pPr marL="822960" lvl="1" indent="-365760">
              <a:spcAft>
                <a:spcPts val="300"/>
              </a:spcAft>
              <a:buFont typeface="+mj-lt"/>
              <a:buAutoNum type="arabicPeriod" startAt="4"/>
            </a:pPr>
            <a:r>
              <a:rPr lang="en-US" sz="2400" dirty="0"/>
              <a:t>Organizing tasks concurrently to make optimal use of people working on the project and sequentially to manage dependencies</a:t>
            </a:r>
          </a:p>
          <a:p>
            <a:pPr marL="822960" lvl="1" indent="-365760">
              <a:spcAft>
                <a:spcPts val="300"/>
              </a:spcAft>
              <a:buFont typeface="+mj-lt"/>
              <a:buAutoNum type="arabicPeriod" startAt="4"/>
            </a:pPr>
            <a:r>
              <a:rPr lang="en-US" sz="2400" dirty="0"/>
              <a:t>Use of graphical tools like Gantt chart to visualize these </a:t>
            </a:r>
          </a:p>
          <a:p>
            <a:pPr marL="822960" lvl="1" indent="-365760">
              <a:spcAft>
                <a:spcPts val="300"/>
              </a:spcAft>
              <a:buFont typeface="+mj-lt"/>
              <a:buAutoNum type="arabicPeriod" startAt="4"/>
            </a:pPr>
            <a:r>
              <a:rPr lang="en-US" sz="2400" dirty="0"/>
              <a:t>Identification of schedule risks and mitigation plans</a:t>
            </a:r>
          </a:p>
          <a:p>
            <a:pPr marL="822960" lvl="1" indent="-365760">
              <a:spcAft>
                <a:spcPts val="300"/>
              </a:spcAft>
              <a:buFont typeface="+mj-lt"/>
              <a:buAutoNum type="arabicPeriod" startAt="4"/>
            </a:pPr>
            <a:r>
              <a:rPr lang="en-US" sz="2400" dirty="0"/>
              <a:t>Minimize task dependencies to avoid delays </a:t>
            </a:r>
            <a:br>
              <a:rPr lang="en-US" sz="2400" dirty="0"/>
            </a:br>
            <a:r>
              <a:rPr lang="en-US" sz="2400" dirty="0"/>
              <a:t>caused by one task waiting for another to complete</a:t>
            </a:r>
          </a:p>
          <a:p>
            <a:pPr marL="822960" lvl="1" indent="-365760">
              <a:spcAft>
                <a:spcPts val="300"/>
              </a:spcAft>
              <a:buFont typeface="+mj-lt"/>
              <a:buAutoNum type="arabicPeriod" startAt="4"/>
            </a:pPr>
            <a:r>
              <a:rPr lang="en-US" sz="2400" dirty="0"/>
              <a:t>Taking care of working conditions such as holidays, </a:t>
            </a:r>
            <a:br>
              <a:rPr lang="en-US" sz="2400" dirty="0"/>
            </a:br>
            <a:r>
              <a:rPr lang="en-US" sz="2400" dirty="0"/>
              <a:t>work shifts, resource availability and so on</a:t>
            </a:r>
          </a:p>
          <a:p>
            <a:pPr marL="822960" lvl="1" indent="-365760">
              <a:spcAft>
                <a:spcPts val="300"/>
              </a:spcAft>
              <a:buFont typeface="+mj-lt"/>
              <a:buAutoNum type="arabicPeriod" startAt="4"/>
            </a:pPr>
            <a:r>
              <a:rPr lang="en-US" sz="2400" dirty="0"/>
              <a:t>Involves multiple iterations of looking at Feature requirements- Schedule/Calendar - Resource/people and costs</a:t>
            </a:r>
          </a:p>
          <a:p>
            <a:pPr marL="822960" lvl="1" indent="-365760" algn="just">
              <a:spcAft>
                <a:spcPts val="300"/>
              </a:spcAft>
              <a:buFont typeface="+mj-lt"/>
              <a:buAutoNum type="arabicPeriod" startAt="4"/>
            </a:pPr>
            <a:r>
              <a:rPr lang="en-US" sz="2400" dirty="0"/>
              <a:t>Costing in terms of Budget, Capital and Expenses</a:t>
            </a:r>
          </a:p>
          <a:p>
            <a:pPr lvl="1" algn="just">
              <a:spcAft>
                <a:spcPts val="300"/>
              </a:spcAft>
            </a:pPr>
            <a:r>
              <a:rPr lang="en-US" sz="2400" dirty="0"/>
              <a:t>Tools like the </a:t>
            </a:r>
            <a:r>
              <a:rPr lang="en-US" sz="2400" b="1" i="1" dirty="0">
                <a:solidFill>
                  <a:srgbClr val="C00000"/>
                </a:solidFill>
              </a:rPr>
              <a:t>Microsoft project </a:t>
            </a:r>
            <a:r>
              <a:rPr lang="en-US" sz="2400" dirty="0"/>
              <a:t>are used for scheduling</a:t>
            </a:r>
          </a:p>
        </p:txBody>
      </p:sp>
      <p:pic>
        <p:nvPicPr>
          <p:cNvPr id="10" name="Picture 9">
            <a:extLst>
              <a:ext uri="{FF2B5EF4-FFF2-40B4-BE49-F238E27FC236}">
                <a16:creationId xmlns:a16="http://schemas.microsoft.com/office/drawing/2014/main" id="{7CD1FE7C-247D-4603-A8CB-5C544927D224}"/>
              </a:ext>
            </a:extLst>
          </p:cNvPr>
          <p:cNvPicPr>
            <a:picLocks noChangeAspect="1"/>
          </p:cNvPicPr>
          <p:nvPr/>
        </p:nvPicPr>
        <p:blipFill>
          <a:blip r:embed="rId2"/>
          <a:stretch>
            <a:fillRect/>
          </a:stretch>
        </p:blipFill>
        <p:spPr>
          <a:xfrm>
            <a:off x="7886700" y="2010898"/>
            <a:ext cx="4251951" cy="2751602"/>
          </a:xfrm>
          <a:prstGeom prst="rect">
            <a:avLst/>
          </a:prstGeom>
        </p:spPr>
      </p:pic>
      <p:sp>
        <p:nvSpPr>
          <p:cNvPr id="11" name="TextBox 10">
            <a:extLst>
              <a:ext uri="{FF2B5EF4-FFF2-40B4-BE49-F238E27FC236}">
                <a16:creationId xmlns:a16="http://schemas.microsoft.com/office/drawing/2014/main" id="{CA4FE703-A09B-444B-B401-30BB63304A5D}"/>
              </a:ext>
            </a:extLst>
          </p:cNvPr>
          <p:cNvSpPr txBox="1"/>
          <p:nvPr/>
        </p:nvSpPr>
        <p:spPr>
          <a:xfrm>
            <a:off x="9497629" y="1987467"/>
            <a:ext cx="1298753" cy="369332"/>
          </a:xfrm>
          <a:prstGeom prst="rect">
            <a:avLst/>
          </a:prstGeom>
          <a:noFill/>
        </p:spPr>
        <p:txBody>
          <a:bodyPr wrap="none" rtlCol="0">
            <a:spAutoFit/>
          </a:bodyPr>
          <a:lstStyle/>
          <a:p>
            <a:r>
              <a:rPr lang="en-IN" b="1" dirty="0"/>
              <a:t>Gantt Chart</a:t>
            </a:r>
          </a:p>
        </p:txBody>
      </p:sp>
    </p:spTree>
    <p:extLst>
      <p:ext uri="{BB962C8B-B14F-4D97-AF65-F5344CB8AC3E}">
        <p14:creationId xmlns:p14="http://schemas.microsoft.com/office/powerpoint/2010/main" val="375842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2C42C5-5B83-49B3-B847-B30567C38806}"/>
              </a:ext>
            </a:extLst>
          </p:cNvPr>
          <p:cNvSpPr txBox="1"/>
          <p:nvPr/>
        </p:nvSpPr>
        <p:spPr>
          <a:xfrm>
            <a:off x="0" y="626327"/>
            <a:ext cx="8250592" cy="830997"/>
          </a:xfrm>
          <a:prstGeom prst="rect">
            <a:avLst/>
          </a:prstGeom>
          <a:solidFill>
            <a:schemeClr val="bg1"/>
          </a:solidFill>
        </p:spPr>
        <p:txBody>
          <a:bodyPr wrap="none" rtlCol="0">
            <a:spAutoFit/>
          </a:bodyPr>
          <a:lstStyle/>
          <a:p>
            <a:r>
              <a:rPr lang="en-IN" sz="2400" b="1" dirty="0"/>
              <a:t> </a:t>
            </a:r>
            <a:r>
              <a:rPr lang="en-IN" sz="2400" b="1" dirty="0">
                <a:solidFill>
                  <a:srgbClr val="C00000"/>
                </a:solidFill>
              </a:rPr>
              <a:t>View of what you would see with a tool like Microsoft Project :</a:t>
            </a:r>
            <a:r>
              <a:rPr lang="en-IN" sz="2400" b="1" dirty="0"/>
              <a:t> </a:t>
            </a:r>
          </a:p>
          <a:p>
            <a:r>
              <a:rPr lang="en-IN" sz="2400" b="1" dirty="0"/>
              <a:t> Gantt Chart .. WBS, Schedule, Dependencies etc</a:t>
            </a:r>
          </a:p>
        </p:txBody>
      </p:sp>
      <p:pic>
        <p:nvPicPr>
          <p:cNvPr id="4" name="Picture 3">
            <a:extLst>
              <a:ext uri="{FF2B5EF4-FFF2-40B4-BE49-F238E27FC236}">
                <a16:creationId xmlns:a16="http://schemas.microsoft.com/office/drawing/2014/main" id="{181866C7-0E76-437F-883C-225B4C4D174D}"/>
              </a:ext>
            </a:extLst>
          </p:cNvPr>
          <p:cNvPicPr>
            <a:picLocks noChangeAspect="1"/>
          </p:cNvPicPr>
          <p:nvPr/>
        </p:nvPicPr>
        <p:blipFill>
          <a:blip r:embed="rId2"/>
          <a:stretch>
            <a:fillRect/>
          </a:stretch>
        </p:blipFill>
        <p:spPr>
          <a:xfrm>
            <a:off x="212995" y="1457324"/>
            <a:ext cx="11674205" cy="5400676"/>
          </a:xfrm>
          <a:prstGeom prst="rect">
            <a:avLst/>
          </a:prstGeom>
        </p:spPr>
      </p:pic>
      <p:pic>
        <p:nvPicPr>
          <p:cNvPr id="1026" name="Picture 2" descr="SharePoint Project Management and Time Tracking - Features">
            <a:extLst>
              <a:ext uri="{FF2B5EF4-FFF2-40B4-BE49-F238E27FC236}">
                <a16:creationId xmlns:a16="http://schemas.microsoft.com/office/drawing/2014/main" id="{C0CF2A5B-BC23-4190-9BCD-F47204B01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90648"/>
            <a:ext cx="12192001" cy="546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6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149595"/>
            <a:ext cx="6248580" cy="3749744"/>
          </a:xfrm>
          <a:prstGeom prst="rect">
            <a:avLst/>
          </a:prstGeom>
          <a:noFill/>
        </p:spPr>
        <p:txBody>
          <a:bodyPr wrap="square" rtlCol="0">
            <a:spAutoFit/>
          </a:bodyPr>
          <a:lstStyle/>
          <a:p>
            <a:pPr lvl="1" indent="-457200" algn="just">
              <a:spcAft>
                <a:spcPts val="300"/>
              </a:spcAft>
              <a:buFont typeface="+mj-lt"/>
              <a:buAutoNum type="arabicPeriod" startAt="7"/>
            </a:pPr>
            <a:r>
              <a:rPr lang="en-US" sz="2400" b="1" dirty="0">
                <a:solidFill>
                  <a:srgbClr val="0070C0"/>
                </a:solidFill>
              </a:rPr>
              <a:t>Identifying and Managing risks</a:t>
            </a:r>
            <a:endParaRPr lang="en-US" sz="2400" dirty="0"/>
          </a:p>
          <a:p>
            <a:pPr marL="822960" lvl="1" indent="-342900">
              <a:lnSpc>
                <a:spcPct val="120000"/>
              </a:lnSpc>
              <a:spcBef>
                <a:spcPts val="500"/>
              </a:spcBef>
              <a:spcAft>
                <a:spcPts val="500"/>
              </a:spcAft>
              <a:buFont typeface="Wingdings" panose="05000000000000000000" pitchFamily="2" charset="2"/>
              <a:buChar char="§"/>
            </a:pPr>
            <a:r>
              <a:rPr lang="en-US" sz="2400" dirty="0"/>
              <a:t>Risk is any unexpected event that might affect the people, processes, technology, and resources involved. </a:t>
            </a:r>
          </a:p>
          <a:p>
            <a:pPr marL="822960" lvl="1" indent="-342900">
              <a:lnSpc>
                <a:spcPct val="120000"/>
              </a:lnSpc>
              <a:spcBef>
                <a:spcPts val="500"/>
              </a:spcBef>
              <a:spcAft>
                <a:spcPts val="500"/>
              </a:spcAft>
              <a:buFont typeface="Wingdings" panose="05000000000000000000" pitchFamily="2" charset="2"/>
              <a:buChar char="§"/>
            </a:pPr>
            <a:r>
              <a:rPr lang="en-US" sz="2400" dirty="0"/>
              <a:t>Risk Management can be for Products, Projects, Organizations etc.</a:t>
            </a:r>
          </a:p>
          <a:p>
            <a:pPr marL="342900" lvl="1" indent="-342900">
              <a:spcAft>
                <a:spcPts val="300"/>
              </a:spcAft>
              <a:buFont typeface="Wingdings" panose="05000000000000000000" pitchFamily="2" charset="2"/>
              <a:buChar char="§"/>
            </a:pPr>
            <a:endParaRPr lang="en-US" sz="2400" dirty="0"/>
          </a:p>
          <a:p>
            <a:pPr marL="342900" lvl="1" indent="-342900">
              <a:spcAft>
                <a:spcPts val="300"/>
              </a:spcAft>
              <a:buFont typeface="Wingdings" panose="05000000000000000000" pitchFamily="2" charset="2"/>
              <a:buChar char="§"/>
            </a:pPr>
            <a:endParaRPr lang="en-US" sz="2400" dirty="0"/>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447147" y="1706808"/>
            <a:ext cx="5628089" cy="5028633"/>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6447147" y="4868062"/>
            <a:ext cx="1517252" cy="1326615"/>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85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65856" y="1463443"/>
            <a:ext cx="8915798" cy="646331"/>
          </a:xfrm>
          <a:prstGeom prst="rect">
            <a:avLst/>
          </a:prstGeom>
        </p:spPr>
        <p:txBody>
          <a:bodyPr wrap="square">
            <a:spAutoFit/>
          </a:bodyPr>
          <a:lstStyle/>
          <a:p>
            <a:r>
              <a:rPr lang="en-US" sz="3600" b="1" dirty="0">
                <a:solidFill>
                  <a:schemeClr val="accent2"/>
                </a:solidFill>
              </a:rPr>
              <a:t>Software Project Planning</a:t>
            </a:r>
          </a:p>
        </p:txBody>
      </p:sp>
      <p:pic>
        <p:nvPicPr>
          <p:cNvPr id="2" name="Picture 1">
            <a:extLst>
              <a:ext uri="{FF2B5EF4-FFF2-40B4-BE49-F238E27FC236}">
                <a16:creationId xmlns:a16="http://schemas.microsoft.com/office/drawing/2014/main" id="{BA055A67-BAEC-40F6-BF8D-9BB1F80FA8DE}"/>
              </a:ext>
            </a:extLst>
          </p:cNvPr>
          <p:cNvPicPr>
            <a:picLocks noChangeAspect="1"/>
          </p:cNvPicPr>
          <p:nvPr/>
        </p:nvPicPr>
        <p:blipFill>
          <a:blip r:embed="rId2"/>
          <a:stretch>
            <a:fillRect/>
          </a:stretch>
        </p:blipFill>
        <p:spPr>
          <a:xfrm>
            <a:off x="730374" y="2437449"/>
            <a:ext cx="4060288" cy="2731245"/>
          </a:xfrm>
          <a:prstGeom prst="rect">
            <a:avLst/>
          </a:prstGeom>
        </p:spPr>
      </p:pic>
      <p:pic>
        <p:nvPicPr>
          <p:cNvPr id="4" name="Picture 3">
            <a:extLst>
              <a:ext uri="{FF2B5EF4-FFF2-40B4-BE49-F238E27FC236}">
                <a16:creationId xmlns:a16="http://schemas.microsoft.com/office/drawing/2014/main" id="{7D8539C7-E3ED-4313-8AF9-A4E099F2E3C3}"/>
              </a:ext>
            </a:extLst>
          </p:cNvPr>
          <p:cNvPicPr>
            <a:picLocks noChangeAspect="1"/>
          </p:cNvPicPr>
          <p:nvPr/>
        </p:nvPicPr>
        <p:blipFill>
          <a:blip r:embed="rId3"/>
          <a:stretch>
            <a:fillRect/>
          </a:stretch>
        </p:blipFill>
        <p:spPr>
          <a:xfrm>
            <a:off x="4978789" y="2959964"/>
            <a:ext cx="7050234" cy="1612037"/>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14148" y="1149595"/>
            <a:ext cx="6248580" cy="5441170"/>
          </a:xfrm>
          <a:prstGeom prst="rect">
            <a:avLst/>
          </a:prstGeom>
          <a:noFill/>
        </p:spPr>
        <p:txBody>
          <a:bodyPr wrap="square" rtlCol="0">
            <a:spAutoFit/>
          </a:bodyPr>
          <a:lstStyle/>
          <a:p>
            <a:pPr marL="0" lvl="1" algn="just">
              <a:spcBef>
                <a:spcPts val="900"/>
              </a:spcBef>
              <a:spcAft>
                <a:spcPts val="300"/>
              </a:spcAft>
            </a:pPr>
            <a:r>
              <a:rPr lang="en-US" sz="2400" b="1" dirty="0">
                <a:solidFill>
                  <a:srgbClr val="0070C0"/>
                </a:solidFill>
              </a:rPr>
              <a:t>Steps involved in Risk Management</a:t>
            </a:r>
          </a:p>
          <a:p>
            <a:pPr lvl="1" indent="-457200" algn="just">
              <a:lnSpc>
                <a:spcPct val="120000"/>
              </a:lnSpc>
              <a:spcBef>
                <a:spcPts val="600"/>
              </a:spcBef>
              <a:spcAft>
                <a:spcPts val="300"/>
              </a:spcAft>
              <a:buFont typeface="Wingdings" panose="05000000000000000000" pitchFamily="2" charset="2"/>
              <a:buChar char="§"/>
            </a:pPr>
            <a:r>
              <a:rPr lang="en-US" sz="2400" dirty="0"/>
              <a:t>Identification of the Risk (what might go wrong)</a:t>
            </a:r>
          </a:p>
          <a:p>
            <a:pPr lvl="1" indent="-457200" algn="just">
              <a:lnSpc>
                <a:spcPct val="120000"/>
              </a:lnSpc>
              <a:spcBef>
                <a:spcPts val="600"/>
              </a:spcBef>
              <a:spcAft>
                <a:spcPts val="300"/>
              </a:spcAft>
              <a:buFont typeface="Wingdings" panose="05000000000000000000" pitchFamily="2" charset="2"/>
              <a:buChar char="§"/>
            </a:pPr>
            <a:r>
              <a:rPr lang="en-US" sz="2400" dirty="0"/>
              <a:t>Assessment and analysis (assessment of probability of occurrence and impact)</a:t>
            </a:r>
          </a:p>
          <a:p>
            <a:pPr lvl="1" indent="-457200" algn="just">
              <a:lnSpc>
                <a:spcPct val="120000"/>
              </a:lnSpc>
              <a:spcBef>
                <a:spcPts val="600"/>
              </a:spcBef>
              <a:spcAft>
                <a:spcPts val="300"/>
              </a:spcAft>
              <a:buFont typeface="Wingdings" panose="05000000000000000000" pitchFamily="2" charset="2"/>
              <a:buChar char="§"/>
            </a:pPr>
            <a:r>
              <a:rPr lang="en-US" sz="2400" dirty="0"/>
              <a:t>Mitigation/Fall back planning (what can we do about it? What might we have to do)</a:t>
            </a:r>
          </a:p>
          <a:p>
            <a:pPr lvl="1" indent="-457200" algn="just">
              <a:lnSpc>
                <a:spcPct val="120000"/>
              </a:lnSpc>
              <a:spcBef>
                <a:spcPts val="600"/>
              </a:spcBef>
              <a:spcAft>
                <a:spcPts val="300"/>
              </a:spcAft>
              <a:buFont typeface="Wingdings" panose="05000000000000000000" pitchFamily="2" charset="2"/>
              <a:buChar char="§"/>
            </a:pPr>
            <a:r>
              <a:rPr lang="en-US" sz="2400" dirty="0"/>
              <a:t>Identification and Catching the Trigger (how will we know the risk has happened)</a:t>
            </a:r>
          </a:p>
          <a:p>
            <a:pPr lvl="1" indent="-457200" algn="just">
              <a:lnSpc>
                <a:spcPct val="120000"/>
              </a:lnSpc>
              <a:spcBef>
                <a:spcPts val="600"/>
              </a:spcBef>
              <a:spcAft>
                <a:spcPts val="300"/>
              </a:spcAft>
              <a:buFont typeface="Wingdings" panose="05000000000000000000" pitchFamily="2" charset="2"/>
              <a:buChar char="§"/>
            </a:pPr>
            <a:r>
              <a:rPr lang="en-US" sz="2400" dirty="0"/>
              <a:t>Execution and monitoring of the Mitigation Plan</a:t>
            </a:r>
          </a:p>
        </p:txBody>
      </p:sp>
      <p:pic>
        <p:nvPicPr>
          <p:cNvPr id="2" name="Picture 1">
            <a:extLst>
              <a:ext uri="{FF2B5EF4-FFF2-40B4-BE49-F238E27FC236}">
                <a16:creationId xmlns:a16="http://schemas.microsoft.com/office/drawing/2014/main" id="{F4B1E220-9E3C-4F2B-BE29-6164D2124CD3}"/>
              </a:ext>
            </a:extLst>
          </p:cNvPr>
          <p:cNvPicPr>
            <a:picLocks noChangeAspect="1"/>
          </p:cNvPicPr>
          <p:nvPr/>
        </p:nvPicPr>
        <p:blipFill>
          <a:blip r:embed="rId2"/>
          <a:stretch>
            <a:fillRect/>
          </a:stretch>
        </p:blipFill>
        <p:spPr>
          <a:xfrm>
            <a:off x="7058396" y="2028055"/>
            <a:ext cx="4320235" cy="3651295"/>
          </a:xfrm>
          <a:prstGeom prst="rect">
            <a:avLst/>
          </a:prstGeom>
        </p:spPr>
      </p:pic>
      <p:sp>
        <p:nvSpPr>
          <p:cNvPr id="6" name="Arrow: Down 5">
            <a:extLst>
              <a:ext uri="{FF2B5EF4-FFF2-40B4-BE49-F238E27FC236}">
                <a16:creationId xmlns:a16="http://schemas.microsoft.com/office/drawing/2014/main" id="{44A06C07-3BFB-4B96-BA50-AB4E9E2C8E17}"/>
              </a:ext>
            </a:extLst>
          </p:cNvPr>
          <p:cNvSpPr/>
          <p:nvPr/>
        </p:nvSpPr>
        <p:spPr>
          <a:xfrm>
            <a:off x="9053450" y="1752178"/>
            <a:ext cx="301336" cy="197427"/>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4FE70648-FC72-4F89-9096-AAF530802461}"/>
              </a:ext>
            </a:extLst>
          </p:cNvPr>
          <p:cNvSpPr/>
          <p:nvPr/>
        </p:nvSpPr>
        <p:spPr>
          <a:xfrm>
            <a:off x="11268555" y="3365926"/>
            <a:ext cx="405114" cy="266218"/>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A8972B66-2CBD-45D8-AA74-4D21C4E69BE7}"/>
              </a:ext>
            </a:extLst>
          </p:cNvPr>
          <p:cNvSpPr/>
          <p:nvPr/>
        </p:nvSpPr>
        <p:spPr>
          <a:xfrm>
            <a:off x="10888458" y="4992169"/>
            <a:ext cx="381965" cy="23149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44B53C2-6AD3-4221-B570-51D5B0A430FE}"/>
              </a:ext>
            </a:extLst>
          </p:cNvPr>
          <p:cNvSpPr/>
          <p:nvPr/>
        </p:nvSpPr>
        <p:spPr>
          <a:xfrm>
            <a:off x="7058396" y="4992169"/>
            <a:ext cx="543819" cy="23149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AB7F2CE0-AB89-4D9D-83CC-4FBA426CECD4}"/>
              </a:ext>
            </a:extLst>
          </p:cNvPr>
          <p:cNvSpPr/>
          <p:nvPr/>
        </p:nvSpPr>
        <p:spPr>
          <a:xfrm>
            <a:off x="7602215" y="2549911"/>
            <a:ext cx="301395" cy="37704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480960-4E46-4DF7-884E-2BD832A8A730}"/>
              </a:ext>
            </a:extLst>
          </p:cNvPr>
          <p:cNvSpPr/>
          <p:nvPr/>
        </p:nvSpPr>
        <p:spPr>
          <a:xfrm>
            <a:off x="9412599" y="4566153"/>
            <a:ext cx="1274619" cy="1083526"/>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00" b="1" dirty="0">
                <a:solidFill>
                  <a:schemeClr val="bg1"/>
                </a:solidFill>
              </a:rPr>
              <a:t>Mitigation Planning</a:t>
            </a:r>
          </a:p>
        </p:txBody>
      </p:sp>
      <p:sp>
        <p:nvSpPr>
          <p:cNvPr id="13" name="Rectangle: Rounded Corners 12">
            <a:extLst>
              <a:ext uri="{FF2B5EF4-FFF2-40B4-BE49-F238E27FC236}">
                <a16:creationId xmlns:a16="http://schemas.microsoft.com/office/drawing/2014/main" id="{B00E21D2-95FC-4D9C-844B-78C7CD616CE0}"/>
              </a:ext>
            </a:extLst>
          </p:cNvPr>
          <p:cNvSpPr/>
          <p:nvPr/>
        </p:nvSpPr>
        <p:spPr>
          <a:xfrm>
            <a:off x="9111204" y="4808403"/>
            <a:ext cx="272445" cy="7204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8B14C7BA-01C6-4E86-85E9-7204B1B6B16F}"/>
              </a:ext>
            </a:extLst>
          </p:cNvPr>
          <p:cNvSpPr/>
          <p:nvPr/>
        </p:nvSpPr>
        <p:spPr>
          <a:xfrm>
            <a:off x="9082254" y="4993131"/>
            <a:ext cx="296514" cy="29556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19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P spid="10" grpId="1"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04253" y="1197049"/>
            <a:ext cx="6653321" cy="4671728"/>
          </a:xfrm>
          <a:prstGeom prst="rect">
            <a:avLst/>
          </a:prstGeom>
          <a:noFill/>
        </p:spPr>
        <p:txBody>
          <a:bodyPr wrap="square" rtlCol="0">
            <a:spAutoFit/>
          </a:bodyPr>
          <a:lstStyle/>
          <a:p>
            <a:pPr lvl="1" indent="-457200" algn="just">
              <a:spcAft>
                <a:spcPts val="300"/>
              </a:spcAft>
              <a:buFont typeface="+mj-lt"/>
              <a:buAutoNum type="arabicPeriod" startAt="8"/>
            </a:pPr>
            <a:r>
              <a:rPr lang="en-US" sz="2400" b="1" dirty="0">
                <a:solidFill>
                  <a:srgbClr val="0070C0"/>
                </a:solidFill>
              </a:rPr>
              <a:t>Developing a quality management process</a:t>
            </a:r>
            <a:endParaRPr lang="en-US" sz="2400" dirty="0"/>
          </a:p>
          <a:p>
            <a:pPr marL="822960" lvl="2" indent="-365760">
              <a:spcBef>
                <a:spcPts val="600"/>
              </a:spcBef>
              <a:spcAft>
                <a:spcPts val="600"/>
              </a:spcAft>
              <a:buClr>
                <a:srgbClr val="002060"/>
              </a:buClr>
              <a:buFont typeface="+mj-lt"/>
              <a:buAutoNum type="arabicPeriod"/>
            </a:pPr>
            <a:r>
              <a:rPr lang="en-US" sz="2200" dirty="0">
                <a:latin typeface="Arial"/>
                <a:cs typeface="Arial"/>
              </a:rPr>
              <a:t>Plans for Tracking of the projects/product </a:t>
            </a:r>
            <a:br>
              <a:rPr lang="en-US" sz="2200" dirty="0">
                <a:latin typeface="Arial"/>
                <a:cs typeface="Arial"/>
              </a:rPr>
            </a:br>
            <a:r>
              <a:rPr lang="en-US" sz="2200" dirty="0">
                <a:latin typeface="Arial"/>
                <a:cs typeface="Arial"/>
              </a:rPr>
              <a:t>progress</a:t>
            </a:r>
          </a:p>
          <a:p>
            <a:pPr marL="822960" lvl="2" indent="-365760">
              <a:spcBef>
                <a:spcPts val="600"/>
              </a:spcBef>
              <a:spcAft>
                <a:spcPts val="600"/>
              </a:spcAft>
              <a:buClr>
                <a:srgbClr val="002060"/>
              </a:buClr>
              <a:buFont typeface="+mj-lt"/>
              <a:buAutoNum type="arabicPeriod"/>
            </a:pPr>
            <a:r>
              <a:rPr lang="en-US" sz="2200" dirty="0">
                <a:latin typeface="Arial"/>
                <a:cs typeface="Arial"/>
              </a:rPr>
              <a:t>Communication plans (Verbal/Written)</a:t>
            </a:r>
          </a:p>
          <a:p>
            <a:pPr marL="822960" lvl="2" indent="-365760">
              <a:spcBef>
                <a:spcPts val="600"/>
              </a:spcBef>
              <a:spcAft>
                <a:spcPts val="600"/>
              </a:spcAft>
              <a:buClr>
                <a:srgbClr val="002060"/>
              </a:buClr>
              <a:buFont typeface="+mj-lt"/>
              <a:buAutoNum type="arabicPeriod"/>
            </a:pPr>
            <a:r>
              <a:rPr lang="en-US" sz="2200" dirty="0">
                <a:latin typeface="Arial"/>
                <a:cs typeface="Arial"/>
              </a:rPr>
              <a:t>Quality assurance plans (including all</a:t>
            </a:r>
            <a:br>
              <a:rPr lang="en-US" sz="2200" dirty="0">
                <a:latin typeface="Arial"/>
                <a:cs typeface="Arial"/>
              </a:rPr>
            </a:br>
            <a:r>
              <a:rPr lang="en-US" sz="2200" dirty="0">
                <a:latin typeface="Arial"/>
                <a:cs typeface="Arial"/>
              </a:rPr>
              <a:t>processes planned</a:t>
            </a:r>
          </a:p>
          <a:p>
            <a:pPr marL="822960" lvl="2" indent="-365760">
              <a:lnSpc>
                <a:spcPct val="120000"/>
              </a:lnSpc>
              <a:spcBef>
                <a:spcPts val="600"/>
              </a:spcBef>
              <a:spcAft>
                <a:spcPts val="600"/>
              </a:spcAft>
              <a:buClr>
                <a:srgbClr val="002060"/>
              </a:buClr>
              <a:buFont typeface="+mj-lt"/>
              <a:buAutoNum type="arabicPeriod"/>
            </a:pPr>
            <a:r>
              <a:rPr lang="en-US" sz="2200" dirty="0">
                <a:latin typeface="Arial"/>
                <a:cs typeface="Arial"/>
              </a:rPr>
              <a:t>Test Completion criteria’s</a:t>
            </a:r>
          </a:p>
          <a:p>
            <a:pPr marL="822960" lvl="2" indent="-365760">
              <a:lnSpc>
                <a:spcPct val="120000"/>
              </a:lnSpc>
              <a:spcBef>
                <a:spcPts val="600"/>
              </a:spcBef>
              <a:spcAft>
                <a:spcPts val="600"/>
              </a:spcAft>
              <a:buClr>
                <a:srgbClr val="002060"/>
              </a:buClr>
              <a:buFont typeface="+mj-lt"/>
              <a:buAutoNum type="arabicPeriod"/>
            </a:pPr>
            <a:r>
              <a:rPr lang="en-US" sz="2200" dirty="0">
                <a:latin typeface="Arial"/>
                <a:cs typeface="Arial"/>
              </a:rPr>
              <a:t>Early verification or Customer validation e.g. Beta </a:t>
            </a:r>
          </a:p>
          <a:p>
            <a:pPr marL="822960" lvl="2" indent="-365760">
              <a:lnSpc>
                <a:spcPct val="120000"/>
              </a:lnSpc>
              <a:spcBef>
                <a:spcPts val="600"/>
              </a:spcBef>
              <a:spcAft>
                <a:spcPts val="600"/>
              </a:spcAft>
              <a:buClr>
                <a:srgbClr val="002060"/>
              </a:buClr>
              <a:buNone/>
            </a:pPr>
            <a:endParaRPr lang="en-US" sz="2400" dirty="0"/>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777834" y="1800151"/>
            <a:ext cx="5289653" cy="4755027"/>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6663259" y="3428999"/>
            <a:ext cx="1542589" cy="1404257"/>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66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63530" y="1183382"/>
            <a:ext cx="6258553" cy="3992953"/>
          </a:xfrm>
          <a:prstGeom prst="rect">
            <a:avLst/>
          </a:prstGeom>
          <a:noFill/>
        </p:spPr>
        <p:txBody>
          <a:bodyPr wrap="square" rtlCol="0">
            <a:spAutoFit/>
          </a:bodyPr>
          <a:lstStyle/>
          <a:p>
            <a:pPr marL="274320" lvl="1" indent="-274320" algn="just">
              <a:spcAft>
                <a:spcPts val="300"/>
              </a:spcAft>
              <a:buFont typeface="+mj-lt"/>
              <a:buAutoNum type="arabicPeriod" startAt="9"/>
            </a:pPr>
            <a:r>
              <a:rPr lang="en-US" sz="2400" b="1" dirty="0">
                <a:solidFill>
                  <a:srgbClr val="0070C0"/>
                </a:solidFill>
              </a:rPr>
              <a:t>Plans for tracking Project Plan &amp; Delivery plan</a:t>
            </a:r>
            <a:endParaRPr lang="en-US" sz="2400" dirty="0"/>
          </a:p>
          <a:p>
            <a:pPr marL="822960" lvl="2" indent="-457200">
              <a:spcBef>
                <a:spcPts val="600"/>
              </a:spcBef>
              <a:spcAft>
                <a:spcPts val="600"/>
              </a:spcAft>
              <a:buClr>
                <a:srgbClr val="002060"/>
              </a:buClr>
              <a:buFont typeface="+mj-lt"/>
              <a:buAutoNum type="arabicPeriod"/>
            </a:pPr>
            <a:r>
              <a:rPr lang="en-US" sz="2200" dirty="0">
                <a:latin typeface="Arial"/>
                <a:cs typeface="Arial"/>
              </a:rPr>
              <a:t>Plans for Managing the Project Plan</a:t>
            </a:r>
          </a:p>
          <a:p>
            <a:pPr marL="822960" lvl="2" indent="-457200">
              <a:spcBef>
                <a:spcPts val="600"/>
              </a:spcBef>
              <a:spcAft>
                <a:spcPts val="600"/>
              </a:spcAft>
              <a:buClr>
                <a:srgbClr val="002060"/>
              </a:buClr>
              <a:buFont typeface="+mj-lt"/>
              <a:buAutoNum type="arabicPeriod"/>
            </a:pPr>
            <a:r>
              <a:rPr lang="en-US" sz="2200" dirty="0">
                <a:latin typeface="Arial"/>
                <a:cs typeface="Arial"/>
              </a:rPr>
              <a:t>Procedures to be followed to release the </a:t>
            </a:r>
            <a:br>
              <a:rPr lang="en-US" sz="2200" dirty="0">
                <a:latin typeface="Arial"/>
                <a:cs typeface="Arial"/>
              </a:rPr>
            </a:br>
            <a:r>
              <a:rPr lang="en-US" sz="2200" dirty="0">
                <a:latin typeface="Arial"/>
                <a:cs typeface="Arial"/>
              </a:rPr>
              <a:t>product to customer</a:t>
            </a:r>
          </a:p>
          <a:p>
            <a:pPr marL="274320" lvl="1">
              <a:spcBef>
                <a:spcPts val="600"/>
              </a:spcBef>
              <a:spcAft>
                <a:spcPts val="600"/>
              </a:spcAft>
              <a:buClr>
                <a:srgbClr val="002060"/>
              </a:buClr>
            </a:pPr>
            <a:r>
              <a:rPr lang="en-US" sz="2400" b="1" dirty="0">
                <a:solidFill>
                  <a:srgbClr val="0070C0"/>
                </a:solidFill>
                <a:cs typeface="Arial"/>
              </a:rPr>
              <a:t>Independently there would be activities towards</a:t>
            </a:r>
          </a:p>
          <a:p>
            <a:pPr marL="822960" lvl="2" indent="-457200">
              <a:spcBef>
                <a:spcPts val="600"/>
              </a:spcBef>
              <a:spcAft>
                <a:spcPts val="600"/>
              </a:spcAft>
              <a:buClr>
                <a:srgbClr val="002060"/>
              </a:buClr>
              <a:buFont typeface="+mj-lt"/>
              <a:buAutoNum type="arabicPeriod"/>
            </a:pPr>
            <a:r>
              <a:rPr lang="en-US" sz="2200" dirty="0">
                <a:latin typeface="Arial"/>
                <a:cs typeface="Arial"/>
              </a:rPr>
              <a:t>Staffing and people engagement/ performance management activities</a:t>
            </a:r>
          </a:p>
          <a:p>
            <a:pPr marL="822960" lvl="2" indent="-457200">
              <a:lnSpc>
                <a:spcPct val="120000"/>
              </a:lnSpc>
              <a:spcBef>
                <a:spcPts val="600"/>
              </a:spcBef>
              <a:spcAft>
                <a:spcPts val="600"/>
              </a:spcAft>
              <a:buClr>
                <a:srgbClr val="002060"/>
              </a:buClr>
              <a:buFont typeface="+mj-lt"/>
              <a:buAutoNum type="arabicPeriod"/>
            </a:pPr>
            <a:r>
              <a:rPr lang="en-US" sz="2200" dirty="0">
                <a:latin typeface="Arial"/>
                <a:cs typeface="Arial"/>
              </a:rPr>
              <a:t>Compensation and Benefits management</a:t>
            </a: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187045" y="1526546"/>
            <a:ext cx="6004956" cy="5331453"/>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6187045" y="2022498"/>
            <a:ext cx="1618850" cy="1406502"/>
          </a:xfrm>
          <a:prstGeom prst="wedgeEllipseCallout">
            <a:avLst>
              <a:gd name="adj1" fmla="val 28164"/>
              <a:gd name="adj2" fmla="val 4137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Outcome &amp; Role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63530" y="1183382"/>
            <a:ext cx="10814020" cy="5532284"/>
          </a:xfrm>
          <a:prstGeom prst="rect">
            <a:avLst/>
          </a:prstGeom>
          <a:noFill/>
        </p:spPr>
        <p:txBody>
          <a:bodyPr wrap="square" rtlCol="0">
            <a:spAutoFit/>
          </a:bodyPr>
          <a:lstStyle/>
          <a:p>
            <a:pPr marL="342900" lvl="1" indent="-342900" algn="just">
              <a:spcAft>
                <a:spcPts val="300"/>
              </a:spcAft>
              <a:buFont typeface="Wingdings" panose="05000000000000000000" pitchFamily="2" charset="2"/>
              <a:buChar char="§"/>
            </a:pPr>
            <a:r>
              <a:rPr lang="en-US" sz="2400" b="1" dirty="0">
                <a:solidFill>
                  <a:srgbClr val="0070C0"/>
                </a:solidFill>
              </a:rPr>
              <a:t>The out come of the list of activities done as part of the planning would be</a:t>
            </a:r>
            <a:endParaRPr lang="en-US" sz="2400" dirty="0"/>
          </a:p>
          <a:p>
            <a:pPr marL="972000" lvl="2" indent="-457200">
              <a:spcBef>
                <a:spcPts val="600"/>
              </a:spcBef>
              <a:spcAft>
                <a:spcPts val="600"/>
              </a:spcAft>
              <a:buClr>
                <a:srgbClr val="002060"/>
              </a:buClr>
              <a:buFont typeface="+mj-lt"/>
              <a:buAutoNum type="arabicPeriod"/>
            </a:pPr>
            <a:r>
              <a:rPr lang="en-US" sz="2200" dirty="0">
                <a:latin typeface="Arial"/>
                <a:cs typeface="Arial"/>
              </a:rPr>
              <a:t>Project Plan</a:t>
            </a:r>
          </a:p>
          <a:p>
            <a:pPr marL="972000" lvl="2" indent="-457200">
              <a:spcBef>
                <a:spcPts val="600"/>
              </a:spcBef>
              <a:spcAft>
                <a:spcPts val="600"/>
              </a:spcAft>
              <a:buClr>
                <a:srgbClr val="002060"/>
              </a:buClr>
              <a:buFont typeface="+mj-lt"/>
              <a:buAutoNum type="arabicPeriod"/>
            </a:pPr>
            <a:r>
              <a:rPr lang="en-US" sz="2200" dirty="0">
                <a:latin typeface="Arial"/>
                <a:cs typeface="Arial"/>
              </a:rPr>
              <a:t>Work Breakdown – List of Tasks in a granular form</a:t>
            </a:r>
          </a:p>
          <a:p>
            <a:pPr marL="972000" lvl="2" indent="-457200">
              <a:spcBef>
                <a:spcPts val="600"/>
              </a:spcBef>
              <a:spcAft>
                <a:spcPts val="600"/>
              </a:spcAft>
              <a:buClr>
                <a:srgbClr val="002060"/>
              </a:buClr>
              <a:buFont typeface="+mj-lt"/>
              <a:buAutoNum type="arabicPeriod"/>
            </a:pPr>
            <a:r>
              <a:rPr lang="en-US" sz="2200" dirty="0">
                <a:latin typeface="Arial"/>
                <a:cs typeface="Arial"/>
              </a:rPr>
              <a:t>Schedule – Calendarized plan for implementation and delivery</a:t>
            </a:r>
          </a:p>
          <a:p>
            <a:pPr marL="972000" lvl="2" indent="-457200">
              <a:spcBef>
                <a:spcPts val="600"/>
              </a:spcBef>
              <a:spcAft>
                <a:spcPts val="600"/>
              </a:spcAft>
              <a:buClr>
                <a:srgbClr val="002060"/>
              </a:buClr>
              <a:buFont typeface="+mj-lt"/>
              <a:buAutoNum type="arabicPeriod"/>
            </a:pPr>
            <a:r>
              <a:rPr lang="en-US" sz="2200" dirty="0">
                <a:latin typeface="Arial"/>
                <a:cs typeface="Arial"/>
              </a:rPr>
              <a:t>Resource Management – Allocation, Balancing of workload, orchestration for parallelism/sequencing for efficiency and dependency management, defining of roles and responsibilities</a:t>
            </a:r>
          </a:p>
          <a:p>
            <a:pPr marL="972000" lvl="2" indent="-457200">
              <a:spcBef>
                <a:spcPts val="600"/>
              </a:spcBef>
              <a:spcAft>
                <a:spcPts val="600"/>
              </a:spcAft>
              <a:buClr>
                <a:srgbClr val="002060"/>
              </a:buClr>
              <a:buFont typeface="+mj-lt"/>
              <a:buAutoNum type="arabicPeriod"/>
            </a:pPr>
            <a:r>
              <a:rPr lang="en-US" sz="2200" dirty="0">
                <a:latin typeface="Arial"/>
                <a:cs typeface="Arial"/>
              </a:rPr>
              <a:t>Plans for communication, metrics, checkpoints, criteria’s for completion etc.</a:t>
            </a:r>
          </a:p>
          <a:p>
            <a:pPr marL="972000" lvl="2" indent="-457200">
              <a:spcBef>
                <a:spcPts val="600"/>
              </a:spcBef>
              <a:spcAft>
                <a:spcPts val="600"/>
              </a:spcAft>
              <a:buClr>
                <a:srgbClr val="002060"/>
              </a:buClr>
              <a:buFont typeface="+mj-lt"/>
              <a:buAutoNum type="arabicPeriod"/>
            </a:pPr>
            <a:r>
              <a:rPr lang="en-US" sz="2200" dirty="0">
                <a:latin typeface="Arial"/>
                <a:cs typeface="Arial"/>
              </a:rPr>
              <a:t>Risk management Plan, Quality Plan – SQA  ..</a:t>
            </a:r>
          </a:p>
          <a:p>
            <a:pPr marL="342900" lvl="1" indent="-342900" algn="just">
              <a:spcBef>
                <a:spcPts val="600"/>
              </a:spcBef>
              <a:spcAft>
                <a:spcPts val="300"/>
              </a:spcAft>
              <a:buClr>
                <a:srgbClr val="002060"/>
              </a:buClr>
              <a:buFont typeface="Wingdings" panose="05000000000000000000" pitchFamily="2" charset="2"/>
              <a:buChar char="§"/>
            </a:pPr>
            <a:r>
              <a:rPr lang="en-US" sz="2400" b="1" dirty="0">
                <a:solidFill>
                  <a:srgbClr val="0070C0"/>
                </a:solidFill>
              </a:rPr>
              <a:t>Roles in Project Management</a:t>
            </a:r>
          </a:p>
          <a:p>
            <a:pPr marL="972000" lvl="3" indent="-457200">
              <a:spcBef>
                <a:spcPts val="600"/>
              </a:spcBef>
              <a:spcAft>
                <a:spcPts val="600"/>
              </a:spcAft>
              <a:buClr>
                <a:srgbClr val="002060"/>
              </a:buClr>
              <a:buFont typeface="+mj-lt"/>
              <a:buAutoNum type="arabicPeriod"/>
            </a:pPr>
            <a:r>
              <a:rPr lang="en-US" sz="2200" dirty="0">
                <a:latin typeface="Arial"/>
                <a:cs typeface="Arial"/>
              </a:rPr>
              <a:t>Project Manager .. Different levels</a:t>
            </a:r>
          </a:p>
          <a:p>
            <a:pPr marL="972000" lvl="3" indent="-457200">
              <a:spcBef>
                <a:spcPts val="600"/>
              </a:spcBef>
              <a:spcAft>
                <a:spcPts val="600"/>
              </a:spcAft>
              <a:buClr>
                <a:srgbClr val="002060"/>
              </a:buClr>
              <a:buFont typeface="+mj-lt"/>
              <a:buAutoNum type="arabicPeriod"/>
            </a:pPr>
            <a:r>
              <a:rPr lang="en-US" sz="2200" dirty="0">
                <a:latin typeface="Arial"/>
                <a:cs typeface="Arial"/>
              </a:rPr>
              <a:t>Program Management ..</a:t>
            </a:r>
          </a:p>
        </p:txBody>
      </p:sp>
    </p:spTree>
    <p:extLst>
      <p:ext uri="{BB962C8B-B14F-4D97-AF65-F5344CB8AC3E}">
        <p14:creationId xmlns:p14="http://schemas.microsoft.com/office/powerpoint/2010/main" val="292985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(Recap)</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72370" y="1327655"/>
            <a:ext cx="10682032" cy="5387629"/>
          </a:xfrm>
          <a:prstGeom prst="rect">
            <a:avLst/>
          </a:prstGeom>
          <a:noFill/>
        </p:spPr>
        <p:txBody>
          <a:bodyPr wrap="square" rtlCol="0">
            <a:spAutoFit/>
          </a:bodyPr>
          <a:lstStyle/>
          <a:p>
            <a:pPr marL="342900" indent="-342900" algn="just">
              <a:lnSpc>
                <a:spcPct val="120000"/>
              </a:lnSpc>
              <a:spcBef>
                <a:spcPts val="300"/>
              </a:spcBef>
              <a:spcAft>
                <a:spcPts val="300"/>
              </a:spcAft>
              <a:buFont typeface="Wingdings" panose="05000000000000000000" pitchFamily="2" charset="2"/>
              <a:buChar char="§"/>
            </a:pPr>
            <a:r>
              <a:rPr lang="en-US" sz="2400" dirty="0"/>
              <a:t>Initiation and approval of the project typically happens at the end of the Feasibility study</a:t>
            </a:r>
          </a:p>
          <a:p>
            <a:pPr marL="342900" indent="-342900" algn="just">
              <a:lnSpc>
                <a:spcPct val="120000"/>
              </a:lnSpc>
              <a:spcBef>
                <a:spcPts val="300"/>
              </a:spcBef>
              <a:spcAft>
                <a:spcPts val="300"/>
              </a:spcAft>
              <a:buFont typeface="Wingdings" panose="05000000000000000000" pitchFamily="2" charset="2"/>
              <a:buChar char="§"/>
            </a:pPr>
            <a:r>
              <a:rPr lang="en-US" sz="2400" b="1" dirty="0">
                <a:solidFill>
                  <a:srgbClr val="0070C0"/>
                </a:solidFill>
              </a:rPr>
              <a:t>Planning</a:t>
            </a:r>
            <a:r>
              <a:rPr lang="en-US" sz="2400" dirty="0"/>
              <a:t> is one of the first tasks in the project where the Project Manager focusses on what needs to be achieved and how. </a:t>
            </a:r>
          </a:p>
          <a:p>
            <a:pPr marL="342900" indent="-342900" algn="just">
              <a:lnSpc>
                <a:spcPct val="120000"/>
              </a:lnSpc>
              <a:spcBef>
                <a:spcPts val="300"/>
              </a:spcBef>
              <a:spcAft>
                <a:spcPts val="300"/>
              </a:spcAft>
              <a:buFont typeface="Wingdings" panose="05000000000000000000" pitchFamily="2" charset="2"/>
              <a:buChar char="§"/>
            </a:pPr>
            <a:r>
              <a:rPr lang="en-US" sz="2400" dirty="0"/>
              <a:t>Planning involves looking ahead and making provisions for the required resources so that the project will be executed smoothly without surprises</a:t>
            </a:r>
          </a:p>
          <a:p>
            <a:pPr marL="342900" indent="-342900" algn="just">
              <a:lnSpc>
                <a:spcPct val="120000"/>
              </a:lnSpc>
              <a:spcBef>
                <a:spcPts val="300"/>
              </a:spcBef>
              <a:spcAft>
                <a:spcPts val="300"/>
              </a:spcAft>
              <a:buFont typeface="Wingdings" panose="05000000000000000000" pitchFamily="2" charset="2"/>
              <a:buChar char="§"/>
            </a:pPr>
            <a:r>
              <a:rPr lang="en-US" sz="2400" dirty="0"/>
              <a:t>The outcome of the planning phase would typically be a Project Plan</a:t>
            </a:r>
          </a:p>
          <a:p>
            <a:pPr marL="800100" lvl="1" indent="-342900">
              <a:buFont typeface="Wingdings" panose="05000000000000000000" pitchFamily="2" charset="2"/>
              <a:buChar char="§"/>
            </a:pPr>
            <a:r>
              <a:rPr lang="en-US" sz="2400" dirty="0"/>
              <a:t>The level of this project plan would depend on the nature of the project whether it is a exploratory, research or development etc.</a:t>
            </a:r>
          </a:p>
          <a:p>
            <a:pPr marL="800100" lvl="1" indent="-342900">
              <a:spcBef>
                <a:spcPts val="600"/>
              </a:spcBef>
              <a:buFont typeface="Wingdings" panose="05000000000000000000" pitchFamily="2" charset="2"/>
              <a:buChar char="§"/>
            </a:pPr>
            <a:r>
              <a:rPr lang="en-US" sz="2400" dirty="0"/>
              <a:t>The project plan can evolves over the lifecycle of the project based on the progress achieved, changes in context, risks encountered or any unforeseen changes.</a:t>
            </a:r>
          </a:p>
        </p:txBody>
      </p:sp>
      <p:pic>
        <p:nvPicPr>
          <p:cNvPr id="2" name="Picture 1">
            <a:extLst>
              <a:ext uri="{FF2B5EF4-FFF2-40B4-BE49-F238E27FC236}">
                <a16:creationId xmlns:a16="http://schemas.microsoft.com/office/drawing/2014/main" id="{69B140E0-7737-4AF3-BC3A-68C0257CE985}"/>
              </a:ext>
            </a:extLst>
          </p:cNvPr>
          <p:cNvPicPr>
            <a:picLocks noChangeAspect="1"/>
          </p:cNvPicPr>
          <p:nvPr/>
        </p:nvPicPr>
        <p:blipFill>
          <a:blip r:embed="rId2"/>
          <a:stretch>
            <a:fillRect/>
          </a:stretch>
        </p:blipFill>
        <p:spPr>
          <a:xfrm>
            <a:off x="6154446" y="43492"/>
            <a:ext cx="4567358" cy="1044327"/>
          </a:xfrm>
          <a:prstGeom prst="rect">
            <a:avLst/>
          </a:prstGeom>
        </p:spPr>
      </p:pic>
      <p:sp>
        <p:nvSpPr>
          <p:cNvPr id="6" name="Rectangle 5">
            <a:extLst>
              <a:ext uri="{FF2B5EF4-FFF2-40B4-BE49-F238E27FC236}">
                <a16:creationId xmlns:a16="http://schemas.microsoft.com/office/drawing/2014/main" id="{71234F36-812B-4B38-9977-3C82664976D1}"/>
              </a:ext>
            </a:extLst>
          </p:cNvPr>
          <p:cNvSpPr/>
          <p:nvPr/>
        </p:nvSpPr>
        <p:spPr>
          <a:xfrm>
            <a:off x="7346373" y="529019"/>
            <a:ext cx="1049482" cy="4581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B6B705-CF0C-4088-8F2C-16B39A14A85F}"/>
              </a:ext>
            </a:extLst>
          </p:cNvPr>
          <p:cNvSpPr txBox="1"/>
          <p:nvPr/>
        </p:nvSpPr>
        <p:spPr>
          <a:xfrm>
            <a:off x="8478982" y="441488"/>
            <a:ext cx="1433946" cy="646331"/>
          </a:xfrm>
          <a:prstGeom prst="rect">
            <a:avLst/>
          </a:prstGeom>
          <a:solidFill>
            <a:schemeClr val="accent2">
              <a:lumMod val="60000"/>
              <a:lumOff val="40000"/>
            </a:schemeClr>
          </a:solidFill>
        </p:spPr>
        <p:txBody>
          <a:bodyPr wrap="square" tIns="0" bIns="0" rtlCol="0">
            <a:spAutoFit/>
          </a:bodyPr>
          <a:lstStyle/>
          <a:p>
            <a:pPr algn="ctr"/>
            <a:r>
              <a:rPr lang="en-US" sz="1400" b="1" dirty="0"/>
              <a:t>Monitoring </a:t>
            </a:r>
            <a:br>
              <a:rPr lang="en-US" sz="1400" b="1" dirty="0"/>
            </a:br>
            <a:r>
              <a:rPr lang="en-US" sz="1400" b="1" dirty="0"/>
              <a:t>Execution &amp;</a:t>
            </a:r>
            <a:br>
              <a:rPr lang="en-US" sz="1400" b="1" dirty="0"/>
            </a:br>
            <a:r>
              <a:rPr lang="en-US" sz="1400" b="1" dirty="0"/>
              <a:t>Control</a:t>
            </a:r>
          </a:p>
        </p:txBody>
      </p:sp>
    </p:spTree>
    <p:extLst>
      <p:ext uri="{BB962C8B-B14F-4D97-AF65-F5344CB8AC3E}">
        <p14:creationId xmlns:p14="http://schemas.microsoft.com/office/powerpoint/2010/main" val="10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A Project plan needs to answer questions from</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3" y="1087819"/>
            <a:ext cx="11942974" cy="5310364"/>
          </a:xfrm>
          <a:prstGeom prst="rect">
            <a:avLst/>
          </a:prstGeom>
          <a:noFill/>
        </p:spPr>
        <p:txBody>
          <a:bodyPr wrap="square" rtlCol="0">
            <a:spAutoFit/>
          </a:bodyPr>
          <a:lstStyle/>
          <a:p>
            <a:pPr algn="just">
              <a:lnSpc>
                <a:spcPct val="110000"/>
              </a:lnSpc>
              <a:spcBef>
                <a:spcPts val="300"/>
              </a:spcBef>
              <a:spcAft>
                <a:spcPts val="300"/>
              </a:spcAft>
            </a:pPr>
            <a:r>
              <a:rPr lang="en-US" sz="2400" b="1" dirty="0">
                <a:solidFill>
                  <a:srgbClr val="0070C0"/>
                </a:solidFill>
              </a:rPr>
              <a:t>Sponsors Perspective like</a:t>
            </a:r>
          </a:p>
          <a:p>
            <a:pPr marL="365760" lvl="1" indent="-365760" algn="just">
              <a:lnSpc>
                <a:spcPct val="110000"/>
              </a:lnSpc>
              <a:spcBef>
                <a:spcPts val="300"/>
              </a:spcBef>
              <a:spcAft>
                <a:spcPts val="300"/>
              </a:spcAft>
              <a:buFont typeface="Wingdings" panose="05000000000000000000" pitchFamily="2" charset="2"/>
              <a:buChar char="§"/>
            </a:pPr>
            <a:r>
              <a:rPr lang="en-US" sz="2400" dirty="0"/>
              <a:t>Where does this product/project fit strategically to the vision/roadmap of the organization</a:t>
            </a:r>
          </a:p>
          <a:p>
            <a:pPr marL="365760" lvl="1" indent="-365760" algn="just">
              <a:lnSpc>
                <a:spcPct val="110000"/>
              </a:lnSpc>
              <a:spcBef>
                <a:spcPts val="300"/>
              </a:spcBef>
              <a:spcAft>
                <a:spcPts val="300"/>
              </a:spcAft>
              <a:buFont typeface="Wingdings" panose="05000000000000000000" pitchFamily="2" charset="2"/>
              <a:buChar char="§"/>
            </a:pPr>
            <a:r>
              <a:rPr lang="en-US" sz="2400" dirty="0"/>
              <a:t>What is the investment (Budget) / Revenue expected (Predicted)</a:t>
            </a:r>
          </a:p>
          <a:p>
            <a:pPr marL="182880" lvl="1" indent="-342900" algn="just">
              <a:lnSpc>
                <a:spcPct val="110000"/>
              </a:lnSpc>
              <a:spcBef>
                <a:spcPts val="300"/>
              </a:spcBef>
              <a:spcAft>
                <a:spcPts val="300"/>
              </a:spcAft>
              <a:buFont typeface="Wingdings" panose="05000000000000000000" pitchFamily="2" charset="2"/>
              <a:buChar char="§"/>
            </a:pPr>
            <a:r>
              <a:rPr lang="en-US" sz="2400" dirty="0"/>
              <a:t>How long will this take to build and what are the risks</a:t>
            </a:r>
          </a:p>
          <a:p>
            <a:pPr marL="182880" lvl="1" indent="-342900" algn="just">
              <a:lnSpc>
                <a:spcPct val="110000"/>
              </a:lnSpc>
              <a:spcBef>
                <a:spcPts val="300"/>
              </a:spcBef>
              <a:spcAft>
                <a:spcPts val="300"/>
              </a:spcAft>
              <a:buFont typeface="Wingdings" panose="05000000000000000000" pitchFamily="2" charset="2"/>
              <a:buChar char="§"/>
            </a:pPr>
            <a:r>
              <a:rPr lang="en-US" sz="2400" dirty="0"/>
              <a:t>Who is responsible and how is the progress tracked</a:t>
            </a:r>
          </a:p>
          <a:p>
            <a:pPr marL="182880" lvl="1" indent="-342900" algn="just">
              <a:lnSpc>
                <a:spcPct val="110000"/>
              </a:lnSpc>
              <a:spcBef>
                <a:spcPts val="300"/>
              </a:spcBef>
              <a:spcAft>
                <a:spcPts val="300"/>
              </a:spcAft>
              <a:buFont typeface="Wingdings" panose="05000000000000000000" pitchFamily="2" charset="2"/>
              <a:buChar char="§"/>
            </a:pPr>
            <a:r>
              <a:rPr lang="en-US" sz="2400" dirty="0"/>
              <a:t>What resources are required and what are the deliverables</a:t>
            </a:r>
          </a:p>
          <a:p>
            <a:pPr marL="365760" lvl="1" indent="-365760" algn="just">
              <a:lnSpc>
                <a:spcPct val="110000"/>
              </a:lnSpc>
              <a:spcBef>
                <a:spcPts val="300"/>
              </a:spcBef>
              <a:spcAft>
                <a:spcPts val="300"/>
              </a:spcAft>
              <a:buFont typeface="Wingdings" panose="05000000000000000000" pitchFamily="2" charset="2"/>
              <a:buChar char="§"/>
            </a:pPr>
            <a:r>
              <a:rPr lang="en-US" sz="2400" dirty="0"/>
              <a:t>How will we say that the project is Complete/successful/has met exit criteria.</a:t>
            </a:r>
          </a:p>
          <a:p>
            <a:pPr marL="0" lvl="1" algn="just">
              <a:lnSpc>
                <a:spcPct val="110000"/>
              </a:lnSpc>
              <a:spcBef>
                <a:spcPts val="300"/>
              </a:spcBef>
              <a:spcAft>
                <a:spcPts val="300"/>
              </a:spcAft>
            </a:pPr>
            <a:r>
              <a:rPr lang="en-US" sz="2400" b="1" dirty="0">
                <a:solidFill>
                  <a:srgbClr val="0070C0"/>
                </a:solidFill>
              </a:rPr>
              <a:t>Customer perspective</a:t>
            </a:r>
          </a:p>
          <a:p>
            <a:pPr marL="365760" lvl="1" indent="-365760" algn="just">
              <a:lnSpc>
                <a:spcPct val="110000"/>
              </a:lnSpc>
              <a:spcBef>
                <a:spcPts val="300"/>
              </a:spcBef>
              <a:spcAft>
                <a:spcPts val="300"/>
              </a:spcAft>
              <a:buFont typeface="Wingdings" panose="05000000000000000000" pitchFamily="2" charset="2"/>
              <a:buChar char="§"/>
            </a:pPr>
            <a:r>
              <a:rPr lang="en-US" sz="2400" dirty="0"/>
              <a:t>Does the team working on the product/project understand the problem</a:t>
            </a:r>
          </a:p>
          <a:p>
            <a:pPr marL="182880" lvl="1" indent="-342900" algn="just">
              <a:lnSpc>
                <a:spcPct val="110000"/>
              </a:lnSpc>
              <a:spcBef>
                <a:spcPts val="300"/>
              </a:spcBef>
              <a:spcAft>
                <a:spcPts val="300"/>
              </a:spcAft>
              <a:buFont typeface="Wingdings" panose="05000000000000000000" pitchFamily="2" charset="2"/>
              <a:buChar char="§"/>
            </a:pPr>
            <a:r>
              <a:rPr lang="en-US" sz="2400" dirty="0"/>
              <a:t>How long will it take, how much will it cost</a:t>
            </a:r>
          </a:p>
          <a:p>
            <a:pPr marL="182880" lvl="1" indent="-342900" algn="just">
              <a:lnSpc>
                <a:spcPct val="110000"/>
              </a:lnSpc>
              <a:spcBef>
                <a:spcPts val="300"/>
              </a:spcBef>
              <a:spcAft>
                <a:spcPts val="300"/>
              </a:spcAft>
              <a:buFont typeface="Wingdings" panose="05000000000000000000" pitchFamily="2" charset="2"/>
              <a:buChar char="§"/>
            </a:pPr>
            <a:r>
              <a:rPr lang="en-US" sz="2400" dirty="0"/>
              <a:t>Criteria for accepting the product/project to be complete and meeting expectations</a:t>
            </a:r>
          </a:p>
        </p:txBody>
      </p:sp>
    </p:spTree>
    <p:extLst>
      <p:ext uri="{BB962C8B-B14F-4D97-AF65-F5344CB8AC3E}">
        <p14:creationId xmlns:p14="http://schemas.microsoft.com/office/powerpoint/2010/main" val="212399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Project plan needs to answer questions from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2" y="1087819"/>
            <a:ext cx="11679561" cy="4827155"/>
          </a:xfrm>
          <a:prstGeom prst="rect">
            <a:avLst/>
          </a:prstGeom>
          <a:noFill/>
        </p:spPr>
        <p:txBody>
          <a:bodyPr wrap="square" rtlCol="0">
            <a:spAutoFit/>
          </a:bodyPr>
          <a:lstStyle/>
          <a:p>
            <a:pPr algn="just">
              <a:lnSpc>
                <a:spcPct val="110000"/>
              </a:lnSpc>
              <a:spcBef>
                <a:spcPts val="300"/>
              </a:spcBef>
              <a:spcAft>
                <a:spcPts val="300"/>
              </a:spcAft>
            </a:pPr>
            <a:r>
              <a:rPr lang="en-US" sz="2400" b="1" dirty="0">
                <a:solidFill>
                  <a:srgbClr val="0070C0"/>
                </a:solidFill>
              </a:rPr>
              <a:t>Execution Stakeholders perspective</a:t>
            </a:r>
          </a:p>
          <a:p>
            <a:pPr marL="182880" lvl="1" indent="-342900" algn="just">
              <a:lnSpc>
                <a:spcPct val="110000"/>
              </a:lnSpc>
              <a:spcBef>
                <a:spcPts val="300"/>
              </a:spcBef>
              <a:spcAft>
                <a:spcPts val="300"/>
              </a:spcAft>
              <a:buFont typeface="Wingdings" panose="05000000000000000000" pitchFamily="2" charset="2"/>
              <a:buChar char="§"/>
            </a:pPr>
            <a:r>
              <a:rPr lang="en-US" sz="2400" dirty="0"/>
              <a:t>What Lifecycle are we going to follow</a:t>
            </a:r>
          </a:p>
          <a:p>
            <a:pPr marL="182880" lvl="1" indent="-342900" algn="just">
              <a:lnSpc>
                <a:spcPct val="110000"/>
              </a:lnSpc>
              <a:spcBef>
                <a:spcPts val="300"/>
              </a:spcBef>
              <a:spcAft>
                <a:spcPts val="300"/>
              </a:spcAft>
              <a:buFont typeface="Wingdings" panose="05000000000000000000" pitchFamily="2" charset="2"/>
              <a:buChar char="§"/>
            </a:pPr>
            <a:r>
              <a:rPr lang="en-US" sz="2400" dirty="0"/>
              <a:t>Criteria for prioritizing of requirements</a:t>
            </a:r>
          </a:p>
          <a:p>
            <a:pPr marL="182880" lvl="1" indent="-342900" algn="just">
              <a:lnSpc>
                <a:spcPct val="110000"/>
              </a:lnSpc>
              <a:spcBef>
                <a:spcPts val="300"/>
              </a:spcBef>
              <a:spcAft>
                <a:spcPts val="300"/>
              </a:spcAft>
              <a:buFont typeface="Wingdings" panose="05000000000000000000" pitchFamily="2" charset="2"/>
              <a:buChar char="§"/>
            </a:pPr>
            <a:r>
              <a:rPr lang="en-US" sz="2400" dirty="0"/>
              <a:t>Project Organization: </a:t>
            </a:r>
          </a:p>
          <a:p>
            <a:pPr marL="640080" lvl="2" indent="-365760" algn="just">
              <a:lnSpc>
                <a:spcPct val="110000"/>
              </a:lnSpc>
              <a:spcBef>
                <a:spcPts val="300"/>
              </a:spcBef>
              <a:spcAft>
                <a:spcPts val="300"/>
              </a:spcAft>
              <a:buFont typeface="Wingdings" panose="05000000000000000000" pitchFamily="2" charset="2"/>
              <a:buChar char="§"/>
            </a:pPr>
            <a:r>
              <a:rPr lang="en-US" sz="2400" dirty="0"/>
              <a:t>Relationships to other parts of the organization (Upstream/Downstream)</a:t>
            </a:r>
          </a:p>
          <a:p>
            <a:pPr marL="640080" lvl="2" indent="-342900" algn="just">
              <a:lnSpc>
                <a:spcPct val="110000"/>
              </a:lnSpc>
              <a:spcBef>
                <a:spcPts val="300"/>
              </a:spcBef>
              <a:spcAft>
                <a:spcPts val="300"/>
              </a:spcAft>
              <a:buFont typeface="Wingdings" panose="05000000000000000000" pitchFamily="2" charset="2"/>
              <a:buChar char="§"/>
            </a:pPr>
            <a:r>
              <a:rPr lang="en-US" sz="2400" dirty="0"/>
              <a:t>Roles of people</a:t>
            </a:r>
          </a:p>
          <a:p>
            <a:pPr marL="640080" lvl="2" indent="-342900" algn="just">
              <a:lnSpc>
                <a:spcPct val="110000"/>
              </a:lnSpc>
              <a:spcBef>
                <a:spcPts val="300"/>
              </a:spcBef>
              <a:spcAft>
                <a:spcPts val="300"/>
              </a:spcAft>
              <a:buFont typeface="Wingdings" panose="05000000000000000000" pitchFamily="2" charset="2"/>
              <a:buChar char="§"/>
            </a:pPr>
            <a:r>
              <a:rPr lang="en-US" sz="2400" dirty="0"/>
              <a:t>User involvement</a:t>
            </a:r>
          </a:p>
          <a:p>
            <a:pPr marL="182880" lvl="1" indent="-342900" algn="just">
              <a:lnSpc>
                <a:spcPct val="110000"/>
              </a:lnSpc>
              <a:spcBef>
                <a:spcPts val="300"/>
              </a:spcBef>
              <a:spcAft>
                <a:spcPts val="300"/>
              </a:spcAft>
              <a:buFont typeface="Wingdings" panose="05000000000000000000" pitchFamily="2" charset="2"/>
              <a:buChar char="§"/>
            </a:pPr>
            <a:r>
              <a:rPr lang="en-US" sz="2400" dirty="0"/>
              <a:t>Standards-Guidelines-Procedures to be followed</a:t>
            </a:r>
          </a:p>
          <a:p>
            <a:pPr marL="182880" lvl="1" indent="-342900" algn="just">
              <a:lnSpc>
                <a:spcPct val="110000"/>
              </a:lnSpc>
              <a:spcBef>
                <a:spcPts val="300"/>
              </a:spcBef>
              <a:spcAft>
                <a:spcPts val="300"/>
              </a:spcAft>
              <a:buFont typeface="Wingdings" panose="05000000000000000000" pitchFamily="2" charset="2"/>
              <a:buChar char="§"/>
            </a:pPr>
            <a:r>
              <a:rPr lang="en-US" sz="2400" dirty="0"/>
              <a:t>Communication Mechanisms</a:t>
            </a:r>
          </a:p>
          <a:p>
            <a:pPr marL="182880" lvl="1" indent="-342900" algn="just">
              <a:lnSpc>
                <a:spcPct val="110000"/>
              </a:lnSpc>
              <a:spcBef>
                <a:spcPts val="300"/>
              </a:spcBef>
              <a:spcAft>
                <a:spcPts val="300"/>
              </a:spcAft>
              <a:buFont typeface="Wingdings" panose="05000000000000000000" pitchFamily="2" charset="2"/>
              <a:buChar char="§"/>
            </a:pPr>
            <a:r>
              <a:rPr lang="en-US" sz="2400" dirty="0"/>
              <a:t>Schedule with Detailed Work Breakdown and Ownership</a:t>
            </a:r>
          </a:p>
        </p:txBody>
      </p:sp>
    </p:spTree>
    <p:extLst>
      <p:ext uri="{BB962C8B-B14F-4D97-AF65-F5344CB8AC3E}">
        <p14:creationId xmlns:p14="http://schemas.microsoft.com/office/powerpoint/2010/main" val="106731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84005" cy="558800"/>
          </a:xfrm>
        </p:spPr>
        <p:txBody>
          <a:bodyPr>
            <a:normAutofit/>
          </a:bodyPr>
          <a:lstStyle/>
          <a:p>
            <a:r>
              <a:rPr lang="en-IN" sz="2400" b="1" dirty="0">
                <a:solidFill>
                  <a:schemeClr val="accent2"/>
                </a:solidFill>
                <a:latin typeface="+mn-lt"/>
              </a:rPr>
              <a:t>Project planning process (Recap)</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24513" y="1174781"/>
            <a:ext cx="7751796"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29" name="Picture 28">
            <a:extLst>
              <a:ext uri="{FF2B5EF4-FFF2-40B4-BE49-F238E27FC236}">
                <a16:creationId xmlns:a16="http://schemas.microsoft.com/office/drawing/2014/main" id="{5CE0699B-9530-45C6-85E4-3631EEEA8AC7}"/>
              </a:ext>
            </a:extLst>
          </p:cNvPr>
          <p:cNvPicPr>
            <a:picLocks noChangeAspect="1"/>
          </p:cNvPicPr>
          <p:nvPr/>
        </p:nvPicPr>
        <p:blipFill>
          <a:blip r:embed="rId2"/>
          <a:stretch>
            <a:fillRect/>
          </a:stretch>
        </p:blipFill>
        <p:spPr>
          <a:xfrm>
            <a:off x="433271" y="1333098"/>
            <a:ext cx="10397025" cy="5419215"/>
          </a:xfrm>
          <a:prstGeom prst="rect">
            <a:avLst/>
          </a:prstGeom>
        </p:spPr>
      </p:pic>
      <p:pic>
        <p:nvPicPr>
          <p:cNvPr id="6" name="Picture 5">
            <a:extLst>
              <a:ext uri="{FF2B5EF4-FFF2-40B4-BE49-F238E27FC236}">
                <a16:creationId xmlns:a16="http://schemas.microsoft.com/office/drawing/2014/main" id="{F3D9308C-C14D-4A29-BE92-A4E02B1424C3}"/>
              </a:ext>
            </a:extLst>
          </p:cNvPr>
          <p:cNvPicPr>
            <a:picLocks noChangeAspect="1"/>
          </p:cNvPicPr>
          <p:nvPr/>
        </p:nvPicPr>
        <p:blipFill>
          <a:blip r:embed="rId3"/>
          <a:stretch>
            <a:fillRect/>
          </a:stretch>
        </p:blipFill>
        <p:spPr>
          <a:xfrm>
            <a:off x="6154446" y="43492"/>
            <a:ext cx="4567358" cy="1044327"/>
          </a:xfrm>
          <a:prstGeom prst="rect">
            <a:avLst/>
          </a:prstGeom>
        </p:spPr>
      </p:pic>
    </p:spTree>
    <p:extLst>
      <p:ext uri="{BB962C8B-B14F-4D97-AF65-F5344CB8AC3E}">
        <p14:creationId xmlns:p14="http://schemas.microsoft.com/office/powerpoint/2010/main" val="50892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2" y="1171553"/>
            <a:ext cx="7298147" cy="4993355"/>
          </a:xfrm>
          <a:prstGeom prst="rect">
            <a:avLst/>
          </a:prstGeom>
          <a:noFill/>
        </p:spPr>
        <p:txBody>
          <a:bodyPr wrap="square" rtlCol="0">
            <a:spAutoFit/>
          </a:bodyPr>
          <a:lstStyle/>
          <a:p>
            <a:pPr marL="274320" indent="-274320">
              <a:lnSpc>
                <a:spcPct val="120000"/>
              </a:lnSpc>
              <a:spcBef>
                <a:spcPts val="300"/>
              </a:spcBef>
              <a:spcAft>
                <a:spcPts val="300"/>
              </a:spcAft>
              <a:buFont typeface="+mj-lt"/>
              <a:buAutoNum type="arabicPeriod"/>
            </a:pPr>
            <a:r>
              <a:rPr lang="en-US" sz="2400" b="1" dirty="0"/>
              <a:t>Understanding the expected deliverables of the project</a:t>
            </a:r>
            <a:endParaRPr lang="en-US" sz="2400" dirty="0"/>
          </a:p>
          <a:p>
            <a:pPr marL="731520" lvl="2" indent="-274320">
              <a:lnSpc>
                <a:spcPct val="150000"/>
              </a:lnSpc>
              <a:spcBef>
                <a:spcPts val="600"/>
              </a:spcBef>
              <a:spcAft>
                <a:spcPts val="600"/>
              </a:spcAft>
              <a:buFont typeface="Arial" panose="020B0604020202020204" pitchFamily="34" charset="0"/>
              <a:buChar char="•"/>
            </a:pPr>
            <a:r>
              <a:rPr lang="en-US" dirty="0">
                <a:latin typeface="Arial"/>
                <a:cs typeface="Arial"/>
              </a:rPr>
              <a:t>Expectations of customers, stakeholders in terms of the deliverables</a:t>
            </a:r>
          </a:p>
          <a:p>
            <a:pPr marL="731520" lvl="2" indent="-274320">
              <a:lnSpc>
                <a:spcPct val="150000"/>
              </a:lnSpc>
              <a:spcBef>
                <a:spcPts val="600"/>
              </a:spcBef>
              <a:spcAft>
                <a:spcPts val="600"/>
              </a:spcAft>
              <a:buFont typeface="Arial" panose="020B0604020202020204" pitchFamily="34" charset="0"/>
              <a:buChar char="•"/>
            </a:pPr>
            <a:r>
              <a:rPr lang="en-US" dirty="0">
                <a:latin typeface="Arial"/>
                <a:cs typeface="Arial"/>
              </a:rPr>
              <a:t>The market forces driving the project (technology/</a:t>
            </a:r>
            <a:br>
              <a:rPr lang="en-US" dirty="0">
                <a:latin typeface="Arial"/>
                <a:cs typeface="Arial"/>
              </a:rPr>
            </a:br>
            <a:r>
              <a:rPr lang="en-US" dirty="0">
                <a:latin typeface="Arial"/>
                <a:cs typeface="Arial"/>
              </a:rPr>
              <a:t>competition etc.)</a:t>
            </a:r>
          </a:p>
          <a:p>
            <a:pPr marL="731520" lvl="2" indent="-274320">
              <a:lnSpc>
                <a:spcPct val="150000"/>
              </a:lnSpc>
              <a:spcBef>
                <a:spcPts val="600"/>
              </a:spcBef>
              <a:spcAft>
                <a:spcPts val="600"/>
              </a:spcAft>
              <a:buFont typeface="Arial" panose="020B0604020202020204" pitchFamily="34" charset="0"/>
              <a:buChar char="•"/>
            </a:pPr>
            <a:r>
              <a:rPr lang="en-US" dirty="0">
                <a:latin typeface="Arial"/>
                <a:cs typeface="Arial"/>
              </a:rPr>
              <a:t>Looking at the high level decisions of Make-Buy-Reuse</a:t>
            </a:r>
          </a:p>
          <a:p>
            <a:pPr marL="182880" lvl="1">
              <a:lnSpc>
                <a:spcPct val="150000"/>
              </a:lnSpc>
              <a:spcBef>
                <a:spcPts val="600"/>
              </a:spcBef>
              <a:spcAft>
                <a:spcPts val="600"/>
              </a:spcAft>
            </a:pPr>
            <a:r>
              <a:rPr lang="en-US" dirty="0">
                <a:latin typeface="Arial"/>
                <a:cs typeface="Arial"/>
              </a:rPr>
              <a:t>This is typically supported by the results of the feasibility study and the requirements elicited.</a:t>
            </a:r>
          </a:p>
          <a:p>
            <a:pPr marL="342900" indent="-342900" algn="just">
              <a:lnSpc>
                <a:spcPct val="120000"/>
              </a:lnSpc>
              <a:spcBef>
                <a:spcPts val="300"/>
              </a:spcBef>
              <a:spcAft>
                <a:spcPts val="300"/>
              </a:spcAft>
              <a:buFont typeface="Wingdings" panose="05000000000000000000" pitchFamily="2" charset="2"/>
              <a:buChar char="§"/>
            </a:pPr>
            <a:endParaRPr lang="en-US" sz="2400" dirty="0"/>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7242848" y="2332005"/>
            <a:ext cx="4824639" cy="3257696"/>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8569508" y="2332005"/>
            <a:ext cx="1378440" cy="1099646"/>
          </a:xfrm>
          <a:prstGeom prst="wedgeEllipseCallout">
            <a:avLst>
              <a:gd name="adj1" fmla="val 28164"/>
              <a:gd name="adj2" fmla="val 413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86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 y="1161163"/>
            <a:ext cx="6808519" cy="5264454"/>
          </a:xfrm>
          <a:prstGeom prst="rect">
            <a:avLst/>
          </a:prstGeom>
          <a:noFill/>
        </p:spPr>
        <p:txBody>
          <a:bodyPr wrap="square" rtlCol="0">
            <a:spAutoFit/>
          </a:bodyPr>
          <a:lstStyle/>
          <a:p>
            <a:pPr marL="365760" indent="-365760">
              <a:lnSpc>
                <a:spcPct val="120000"/>
              </a:lnSpc>
              <a:spcBef>
                <a:spcPts val="300"/>
              </a:spcBef>
              <a:spcAft>
                <a:spcPts val="300"/>
              </a:spcAft>
              <a:buFont typeface="+mj-lt"/>
              <a:buAutoNum type="arabicPeriod" startAt="2"/>
            </a:pPr>
            <a:r>
              <a:rPr lang="en-US" sz="2400" b="1" dirty="0"/>
              <a:t>Planning the process</a:t>
            </a:r>
          </a:p>
          <a:p>
            <a:pPr marL="548640" lvl="1" indent="-182880">
              <a:lnSpc>
                <a:spcPct val="110000"/>
              </a:lnSpc>
              <a:spcBef>
                <a:spcPts val="1200"/>
              </a:spcBef>
              <a:buFont typeface="Arial" panose="020B0604020202020204" pitchFamily="34" charset="0"/>
              <a:buNone/>
            </a:pPr>
            <a:r>
              <a:rPr lang="en-US" altLang="en-US" sz="2000" b="1" dirty="0">
                <a:solidFill>
                  <a:srgbClr val="0070C0"/>
                </a:solidFill>
                <a:latin typeface="Arial" panose="020B0604020202020204" pitchFamily="34" charset="0"/>
                <a:cs typeface="Arial" panose="020B0604020202020204" pitchFamily="34" charset="0"/>
              </a:rPr>
              <a:t>Choice of the lifecycle can be based on </a:t>
            </a:r>
          </a:p>
          <a:p>
            <a:pPr marL="731520" lvl="1" indent="-274320" algn="just">
              <a:lnSpc>
                <a:spcPct val="120000"/>
              </a:lnSpc>
              <a:spcBef>
                <a:spcPts val="600"/>
              </a:spcBef>
              <a:spcAft>
                <a:spcPts val="300"/>
              </a:spcAft>
              <a:buFont typeface="Arial" panose="020B0604020202020204" pitchFamily="34" charset="0"/>
              <a:buChar char="•"/>
            </a:pPr>
            <a:r>
              <a:rPr lang="en-US" sz="2000" dirty="0">
                <a:latin typeface="Arial"/>
                <a:cs typeface="Arial"/>
              </a:rPr>
              <a:t>Generics on project/product characteristics which can be used to help on the choice of the lifecycle in terms of the activities, goals, time boundedness, inter-related activities and constraints on scope, time and other resources</a:t>
            </a:r>
          </a:p>
          <a:p>
            <a:pPr marL="731520" lvl="1" indent="-274320" algn="just">
              <a:lnSpc>
                <a:spcPct val="120000"/>
              </a:lnSpc>
              <a:spcBef>
                <a:spcPts val="600"/>
              </a:spcBef>
              <a:spcAft>
                <a:spcPts val="300"/>
              </a:spcAft>
              <a:buFont typeface="Arial" panose="020B0604020202020204" pitchFamily="34" charset="0"/>
              <a:buChar char="•"/>
            </a:pPr>
            <a:r>
              <a:rPr lang="en-US" sz="2000" dirty="0">
                <a:latin typeface="Arial"/>
                <a:cs typeface="Arial"/>
              </a:rPr>
              <a:t>We can also characterize it based on the </a:t>
            </a:r>
            <a:r>
              <a:rPr lang="en-US" sz="2000" b="1" dirty="0">
                <a:solidFill>
                  <a:srgbClr val="C00000"/>
                </a:solidFill>
                <a:latin typeface="Arial"/>
                <a:cs typeface="Arial"/>
              </a:rPr>
              <a:t>degree of certainty </a:t>
            </a:r>
            <a:r>
              <a:rPr lang="en-US" sz="2000" dirty="0">
                <a:latin typeface="Arial"/>
                <a:cs typeface="Arial"/>
              </a:rPr>
              <a:t>as High or Low of</a:t>
            </a:r>
          </a:p>
          <a:p>
            <a:pPr marL="1188720" lvl="2" indent="-274320" algn="just">
              <a:lnSpc>
                <a:spcPct val="120000"/>
              </a:lnSpc>
              <a:spcBef>
                <a:spcPts val="600"/>
              </a:spcBef>
              <a:spcAft>
                <a:spcPts val="300"/>
              </a:spcAft>
              <a:buFont typeface="Arial" panose="020B0604020202020204" pitchFamily="34" charset="0"/>
              <a:buChar char="•"/>
            </a:pPr>
            <a:r>
              <a:rPr lang="en-US" sz="2000" b="1" dirty="0">
                <a:solidFill>
                  <a:srgbClr val="0070C0"/>
                </a:solidFill>
                <a:latin typeface="Arial"/>
                <a:cs typeface="Arial"/>
              </a:rPr>
              <a:t>Product</a:t>
            </a:r>
          </a:p>
          <a:p>
            <a:pPr marL="1188720" lvl="2" indent="-274320" algn="just">
              <a:lnSpc>
                <a:spcPct val="120000"/>
              </a:lnSpc>
              <a:spcBef>
                <a:spcPts val="600"/>
              </a:spcBef>
              <a:spcAft>
                <a:spcPts val="300"/>
              </a:spcAft>
              <a:buFont typeface="Arial" panose="020B0604020202020204" pitchFamily="34" charset="0"/>
              <a:buChar char="•"/>
            </a:pPr>
            <a:r>
              <a:rPr lang="en-US" sz="2000" b="1" dirty="0">
                <a:solidFill>
                  <a:srgbClr val="0070C0"/>
                </a:solidFill>
                <a:latin typeface="Arial"/>
                <a:cs typeface="Arial"/>
              </a:rPr>
              <a:t>Process</a:t>
            </a:r>
          </a:p>
          <a:p>
            <a:pPr marL="1188720" lvl="2" indent="-274320" algn="just">
              <a:lnSpc>
                <a:spcPct val="120000"/>
              </a:lnSpc>
              <a:spcBef>
                <a:spcPts val="600"/>
              </a:spcBef>
              <a:spcAft>
                <a:spcPts val="300"/>
              </a:spcAft>
              <a:buFont typeface="Arial" panose="020B0604020202020204" pitchFamily="34" charset="0"/>
              <a:buChar char="•"/>
            </a:pPr>
            <a:r>
              <a:rPr lang="en-US" sz="2000" b="1" dirty="0">
                <a:solidFill>
                  <a:srgbClr val="0070C0"/>
                </a:solidFill>
                <a:latin typeface="Arial"/>
                <a:cs typeface="Arial"/>
              </a:rPr>
              <a:t>Resource</a:t>
            </a: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808519" y="1984970"/>
            <a:ext cx="5383481" cy="4451455"/>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766551" y="1819871"/>
            <a:ext cx="2141019" cy="1150116"/>
          </a:xfrm>
          <a:prstGeom prst="wedgeEllipseCallout">
            <a:avLst>
              <a:gd name="adj1" fmla="val 28164"/>
              <a:gd name="adj2" fmla="val 413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8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Software Project Planning Steps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7" name="Picture 6">
            <a:extLst>
              <a:ext uri="{FF2B5EF4-FFF2-40B4-BE49-F238E27FC236}">
                <a16:creationId xmlns:a16="http://schemas.microsoft.com/office/drawing/2014/main" id="{043AFEE4-6FC1-467C-B179-FA71D78DBD6E}"/>
              </a:ext>
            </a:extLst>
          </p:cNvPr>
          <p:cNvPicPr>
            <a:picLocks noChangeAspect="1"/>
          </p:cNvPicPr>
          <p:nvPr/>
        </p:nvPicPr>
        <p:blipFill>
          <a:blip r:embed="rId2"/>
          <a:stretch>
            <a:fillRect/>
          </a:stretch>
        </p:blipFill>
        <p:spPr>
          <a:xfrm>
            <a:off x="6369132" y="1876134"/>
            <a:ext cx="5822868" cy="4500915"/>
          </a:xfrm>
          <a:prstGeom prst="rect">
            <a:avLst/>
          </a:prstGeom>
        </p:spPr>
      </p:pic>
      <p:sp>
        <p:nvSpPr>
          <p:cNvPr id="8" name="Speech Bubble: Oval 7">
            <a:extLst>
              <a:ext uri="{FF2B5EF4-FFF2-40B4-BE49-F238E27FC236}">
                <a16:creationId xmlns:a16="http://schemas.microsoft.com/office/drawing/2014/main" id="{076B35EF-C97C-46D9-8C26-6F3A8A5ADD00}"/>
              </a:ext>
            </a:extLst>
          </p:cNvPr>
          <p:cNvSpPr/>
          <p:nvPr/>
        </p:nvSpPr>
        <p:spPr>
          <a:xfrm>
            <a:off x="9630888" y="1698171"/>
            <a:ext cx="2232561" cy="1223159"/>
          </a:xfrm>
          <a:prstGeom prst="wedgeEllipseCallout">
            <a:avLst>
              <a:gd name="adj1" fmla="val 28164"/>
              <a:gd name="adj2" fmla="val 413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C84275-A7B4-4D04-8D5D-EA286C8CD0B3}"/>
              </a:ext>
            </a:extLst>
          </p:cNvPr>
          <p:cNvPicPr>
            <a:picLocks noChangeAspect="1"/>
          </p:cNvPicPr>
          <p:nvPr/>
        </p:nvPicPr>
        <p:blipFill>
          <a:blip r:embed="rId3"/>
          <a:stretch>
            <a:fillRect/>
          </a:stretch>
        </p:blipFill>
        <p:spPr>
          <a:xfrm>
            <a:off x="117589" y="1500530"/>
            <a:ext cx="5978412" cy="5357469"/>
          </a:xfrm>
          <a:prstGeom prst="rect">
            <a:avLst/>
          </a:prstGeom>
        </p:spPr>
      </p:pic>
    </p:spTree>
    <p:extLst>
      <p:ext uri="{BB962C8B-B14F-4D97-AF65-F5344CB8AC3E}">
        <p14:creationId xmlns:p14="http://schemas.microsoft.com/office/powerpoint/2010/main" val="50441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4282</TotalTime>
  <Words>1510</Words>
  <Application>Microsoft Office PowerPoint</Application>
  <PresentationFormat>Widescreen</PresentationFormat>
  <Paragraphs>164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PowerPoint Presentation</vt:lpstr>
      <vt:lpstr>Software Project Planning (Recap)</vt:lpstr>
      <vt:lpstr>A Project plan needs to answer questions from</vt:lpstr>
      <vt:lpstr>Project plan needs to answer questions from -</vt:lpstr>
      <vt:lpstr>Project planning process (Recap)</vt:lpstr>
      <vt:lpstr>Software Project Planning Steps</vt:lpstr>
      <vt:lpstr>Software Project Planning Steps</vt:lpstr>
      <vt:lpstr>Software Project Planning Steps</vt:lpstr>
      <vt:lpstr>Software Project Planning Steps</vt:lpstr>
      <vt:lpstr>Software Project Planning Steps</vt:lpstr>
      <vt:lpstr>Software Project Planning Steps</vt:lpstr>
      <vt:lpstr>Software Project Planning Steps</vt:lpstr>
      <vt:lpstr>Software Estimation approaches</vt:lpstr>
      <vt:lpstr>Estimation Approaches</vt:lpstr>
      <vt:lpstr>Software Project Planning Steps</vt:lpstr>
      <vt:lpstr>Software Project Planning Steps</vt:lpstr>
      <vt:lpstr>PowerPoint Presentation</vt:lpstr>
      <vt:lpstr>Software Project Planning Steps</vt:lpstr>
      <vt:lpstr>Software Project Planning Steps</vt:lpstr>
      <vt:lpstr>Software Project Planning Steps</vt:lpstr>
      <vt:lpstr>Software Project Planning Steps</vt:lpstr>
      <vt:lpstr>Outcome &amp; Role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311</cp:revision>
  <dcterms:created xsi:type="dcterms:W3CDTF">2019-05-30T23:14:36Z</dcterms:created>
  <dcterms:modified xsi:type="dcterms:W3CDTF">2021-01-27T04:08:32Z</dcterms:modified>
</cp:coreProperties>
</file>