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1" r:id="rId2"/>
    <p:sldId id="266" r:id="rId3"/>
    <p:sldId id="269" r:id="rId4"/>
    <p:sldId id="434" r:id="rId5"/>
    <p:sldId id="436" r:id="rId6"/>
    <p:sldId id="435" r:id="rId7"/>
    <p:sldId id="437" r:id="rId8"/>
    <p:sldId id="438" r:id="rId9"/>
    <p:sldId id="431" r:id="rId10"/>
    <p:sldId id="376" r:id="rId11"/>
    <p:sldId id="430" r:id="rId12"/>
    <p:sldId id="43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350"/>
    <a:srgbClr val="DFA267"/>
    <a:srgbClr val="FEDC32"/>
    <a:srgbClr val="FDBA53"/>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274" autoAdjust="0"/>
  </p:normalViewPr>
  <p:slideViewPr>
    <p:cSldViewPr snapToGrid="0">
      <p:cViewPr varScale="1">
        <p:scale>
          <a:sx n="60" d="100"/>
          <a:sy n="60" d="100"/>
        </p:scale>
        <p:origin x="198" y="4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Create a Budget for Building Your Home. ...</a:t>
            </a:r>
          </a:p>
          <a:p>
            <a:r>
              <a:rPr lang="en-GB" sz="1200" b="0" i="0" kern="1200" dirty="0">
                <a:solidFill>
                  <a:schemeClr val="tx1"/>
                </a:solidFill>
                <a:effectLst/>
                <a:latin typeface="+mn-lt"/>
                <a:ea typeface="+mn-ea"/>
                <a:cs typeface="+mn-cs"/>
              </a:rPr>
              <a:t>Buy Some Land. ...</a:t>
            </a:r>
          </a:p>
          <a:p>
            <a:r>
              <a:rPr lang="en-GB" sz="1200" b="0" i="0" kern="1200" dirty="0">
                <a:solidFill>
                  <a:schemeClr val="tx1"/>
                </a:solidFill>
                <a:effectLst/>
                <a:latin typeface="+mn-lt"/>
                <a:ea typeface="+mn-ea"/>
                <a:cs typeface="+mn-cs"/>
              </a:rPr>
              <a:t>Plan Your Home's Layout. ...</a:t>
            </a:r>
          </a:p>
          <a:p>
            <a:r>
              <a:rPr lang="en-GB" sz="1200" b="0" i="0" kern="1200" dirty="0">
                <a:solidFill>
                  <a:schemeClr val="tx1"/>
                </a:solidFill>
                <a:effectLst/>
                <a:latin typeface="+mn-lt"/>
                <a:ea typeface="+mn-ea"/>
                <a:cs typeface="+mn-cs"/>
              </a:rPr>
              <a:t>Find a Builder and an Architect. ...</a:t>
            </a:r>
          </a:p>
          <a:p>
            <a:r>
              <a:rPr lang="en-GB" dirty="0"/>
              <a:t>Floor Plan.</a:t>
            </a:r>
          </a:p>
          <a:p>
            <a:r>
              <a:rPr lang="en-GB" dirty="0"/>
              <a:t>Elevation 3-D.</a:t>
            </a:r>
          </a:p>
          <a:p>
            <a:r>
              <a:rPr lang="en-GB" dirty="0"/>
              <a:t>Structure Drawings.</a:t>
            </a:r>
          </a:p>
          <a:p>
            <a:r>
              <a:rPr lang="en-GB" dirty="0"/>
              <a:t>Working Drawings.</a:t>
            </a:r>
          </a:p>
          <a:p>
            <a:r>
              <a:rPr lang="en-GB" dirty="0"/>
              <a:t>Electrical layout.</a:t>
            </a:r>
          </a:p>
          <a:p>
            <a:r>
              <a:rPr lang="en-GB" dirty="0"/>
              <a:t>Plumbing layout.</a:t>
            </a:r>
          </a:p>
          <a:p>
            <a:r>
              <a:rPr lang="en-GB" dirty="0"/>
              <a:t>Drainage Drawings.</a:t>
            </a:r>
          </a:p>
          <a:p>
            <a:endParaRPr lang="en-GB" dirty="0"/>
          </a:p>
        </p:txBody>
      </p:sp>
      <p:sp>
        <p:nvSpPr>
          <p:cNvPr id="4" name="Slide Number Placeholder 3"/>
          <p:cNvSpPr>
            <a:spLocks noGrp="1"/>
          </p:cNvSpPr>
          <p:nvPr>
            <p:ph type="sldNum" sz="quarter" idx="5"/>
          </p:nvPr>
        </p:nvSpPr>
        <p:spPr/>
        <p:txBody>
          <a:bodyPr/>
          <a:lstStyle/>
          <a:p>
            <a:fld id="{8871DB59-503D-40F0-9CF4-140C9C261592}" type="slidenum">
              <a:rPr lang="en-IN" smtClean="0"/>
              <a:t>3</a:t>
            </a:fld>
            <a:endParaRPr lang="en-IN"/>
          </a:p>
        </p:txBody>
      </p:sp>
    </p:spTree>
    <p:extLst>
      <p:ext uri="{BB962C8B-B14F-4D97-AF65-F5344CB8AC3E}">
        <p14:creationId xmlns:p14="http://schemas.microsoft.com/office/powerpoint/2010/main" val="303978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40190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101174" y="1374649"/>
            <a:ext cx="7497214" cy="646331"/>
          </a:xfrm>
          <a:prstGeom prst="rect">
            <a:avLst/>
          </a:prstGeom>
        </p:spPr>
        <p:txBody>
          <a:bodyPr wrap="square">
            <a:spAutoFit/>
          </a:bodyPr>
          <a:lstStyle/>
          <a:p>
            <a:r>
              <a:rPr lang="en-US" sz="3600" b="1" cap="all" baseline="0" dirty="0">
                <a:solidFill>
                  <a:schemeClr val="accent1">
                    <a:lumMod val="75000"/>
                  </a:schemeClr>
                </a:solidFill>
              </a:rPr>
              <a:t>Software Engineering </a:t>
            </a:r>
          </a:p>
        </p:txBody>
      </p:sp>
      <p:sp>
        <p:nvSpPr>
          <p:cNvPr id="10" name="Rectangle 9">
            <a:extLst>
              <a:ext uri="{FF2B5EF4-FFF2-40B4-BE49-F238E27FC236}">
                <a16:creationId xmlns:a16="http://schemas.microsoft.com/office/drawing/2014/main" id="{CBE382F9-039C-4A53-B07A-445BB2348540}"/>
              </a:ext>
            </a:extLst>
          </p:cNvPr>
          <p:cNvSpPr/>
          <p:nvPr userDrawn="1"/>
        </p:nvSpPr>
        <p:spPr>
          <a:xfrm>
            <a:off x="508014" y="5115864"/>
            <a:ext cx="7497214" cy="1138773"/>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a:p>
            <a:endParaRPr lang="en-IN" sz="2400" b="1" dirty="0"/>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101174" y="216589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7301F1-95EF-4EF9-8851-10EB778B2F97}"/>
              </a:ext>
            </a:extLst>
          </p:cNvPr>
          <p:cNvSpPr txBox="1"/>
          <p:nvPr userDrawn="1"/>
        </p:nvSpPr>
        <p:spPr>
          <a:xfrm>
            <a:off x="289992" y="6154411"/>
            <a:ext cx="8055251" cy="715581"/>
          </a:xfrm>
          <a:prstGeom prst="rect">
            <a:avLst/>
          </a:prstGeom>
          <a:noFill/>
        </p:spPr>
        <p:txBody>
          <a:bodyPr wrap="square" rtlCol="0">
            <a:spAutoFit/>
          </a:body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sp>
        <p:nvSpPr>
          <p:cNvPr id="8" name="Rectangle 7">
            <a:extLst>
              <a:ext uri="{FF2B5EF4-FFF2-40B4-BE49-F238E27FC236}">
                <a16:creationId xmlns:a16="http://schemas.microsoft.com/office/drawing/2014/main" id="{9D175094-D492-48A0-A198-ECEFBFB3D585}"/>
              </a:ext>
            </a:extLst>
          </p:cNvPr>
          <p:cNvSpPr/>
          <p:nvPr userDrawn="1"/>
        </p:nvSpPr>
        <p:spPr>
          <a:xfrm>
            <a:off x="80682" y="0"/>
            <a:ext cx="9022976" cy="589072"/>
          </a:xfrm>
          <a:prstGeom prst="rect">
            <a:avLst/>
          </a:prstGeom>
        </p:spPr>
        <p:txBody>
          <a:bodyPr wrap="square">
            <a:spAutoFit/>
          </a:bodyPr>
          <a:lstStyle/>
          <a:p>
            <a:pPr>
              <a:lnSpc>
                <a:spcPct val="150000"/>
              </a:lnSpc>
            </a:pPr>
            <a:r>
              <a:rPr lang="en-IN" sz="2400" b="1" cap="all" dirty="0">
                <a:solidFill>
                  <a:srgbClr val="0070C0"/>
                </a:solidFill>
              </a:rPr>
              <a:t>Introduction to Software Engineering</a:t>
            </a:r>
          </a:p>
        </p:txBody>
      </p:sp>
      <p:cxnSp>
        <p:nvCxnSpPr>
          <p:cNvPr id="9" name="Straight Connector 8">
            <a:extLst>
              <a:ext uri="{FF2B5EF4-FFF2-40B4-BE49-F238E27FC236}">
                <a16:creationId xmlns:a16="http://schemas.microsoft.com/office/drawing/2014/main" id="{D1118853-D6CE-4382-A13C-F08D88A6A536}"/>
              </a:ext>
            </a:extLst>
          </p:cNvPr>
          <p:cNvCxnSpPr>
            <a:cxnSpLocks/>
          </p:cNvCxnSpPr>
          <p:nvPr userDrawn="1"/>
        </p:nvCxnSpPr>
        <p:spPr>
          <a:xfrm>
            <a:off x="0" y="1179628"/>
            <a:ext cx="7933765"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964052C-6E06-453D-861D-5288AD79F4C0}"/>
              </a:ext>
            </a:extLst>
          </p:cNvPr>
          <p:cNvSpPr/>
          <p:nvPr userDrawn="1"/>
        </p:nvSpPr>
        <p:spPr>
          <a:xfrm>
            <a:off x="4587993" y="2890391"/>
            <a:ext cx="7497214" cy="1077218"/>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
        <p:nvSpPr>
          <p:cNvPr id="2" name="TextBox 1">
            <a:extLst>
              <a:ext uri="{FF2B5EF4-FFF2-40B4-BE49-F238E27FC236}">
                <a16:creationId xmlns:a16="http://schemas.microsoft.com/office/drawing/2014/main" id="{34C2C472-38E8-410A-AF86-F0CCD2145608}"/>
              </a:ext>
            </a:extLst>
          </p:cNvPr>
          <p:cNvSpPr txBox="1"/>
          <p:nvPr userDrawn="1"/>
        </p:nvSpPr>
        <p:spPr>
          <a:xfrm>
            <a:off x="4587993" y="1980389"/>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56D8C10-59C3-4474-88B6-95FE3B241D7C}"/>
              </a:ext>
            </a:extLst>
          </p:cNvPr>
          <p:cNvSpPr/>
          <p:nvPr userDrawn="1"/>
        </p:nvSpPr>
        <p:spPr>
          <a:xfrm>
            <a:off x="53788" y="0"/>
            <a:ext cx="9022976" cy="589072"/>
          </a:xfrm>
          <a:prstGeom prst="rect">
            <a:avLst/>
          </a:prstGeom>
        </p:spPr>
        <p:txBody>
          <a:bodyPr wrap="square">
            <a:spAutoFit/>
          </a:bodyPr>
          <a:lstStyle/>
          <a:p>
            <a:pPr>
              <a:lnSpc>
                <a:spcPct val="150000"/>
              </a:lnSpc>
            </a:pPr>
            <a:r>
              <a:rPr lang="en-IN" sz="2400" b="1" cap="all" dirty="0">
                <a:solidFill>
                  <a:srgbClr val="0070C0"/>
                </a:solidFill>
              </a:rPr>
              <a:t>Introduction to Software Engineering</a:t>
            </a:r>
          </a:p>
        </p:txBody>
      </p:sp>
      <p:cxnSp>
        <p:nvCxnSpPr>
          <p:cNvPr id="8" name="Straight Connector 7">
            <a:extLst>
              <a:ext uri="{FF2B5EF4-FFF2-40B4-BE49-F238E27FC236}">
                <a16:creationId xmlns:a16="http://schemas.microsoft.com/office/drawing/2014/main" id="{40D65FAE-DA02-4800-A307-2A4D39DD0972}"/>
              </a:ext>
            </a:extLst>
          </p:cNvPr>
          <p:cNvCxnSpPr>
            <a:cxnSpLocks/>
          </p:cNvCxnSpPr>
          <p:nvPr userDrawn="1"/>
        </p:nvCxnSpPr>
        <p:spPr>
          <a:xfrm>
            <a:off x="0" y="1179628"/>
            <a:ext cx="5983941"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7" name="Straight Connector 6">
            <a:extLst>
              <a:ext uri="{FF2B5EF4-FFF2-40B4-BE49-F238E27FC236}">
                <a16:creationId xmlns:a16="http://schemas.microsoft.com/office/drawing/2014/main" id="{53D544CD-A157-424D-83A9-5BE7A75C9AB3}"/>
              </a:ext>
            </a:extLst>
          </p:cNvPr>
          <p:cNvCxnSpPr>
            <a:cxnSpLocks/>
          </p:cNvCxnSpPr>
          <p:nvPr userDrawn="1"/>
        </p:nvCxnSpPr>
        <p:spPr>
          <a:xfrm>
            <a:off x="0" y="1179628"/>
            <a:ext cx="782618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123239" y="2496613"/>
            <a:ext cx="8954501" cy="646331"/>
          </a:xfrm>
          <a:prstGeom prst="rect">
            <a:avLst/>
          </a:prstGeom>
        </p:spPr>
        <p:txBody>
          <a:bodyPr wrap="square">
            <a:spAutoFit/>
          </a:bodyPr>
          <a:lstStyle/>
          <a:p>
            <a:r>
              <a:rPr lang="en-US" sz="3600" b="1" cap="all" dirty="0">
                <a:solidFill>
                  <a:schemeClr val="accent2"/>
                </a:solidFill>
              </a:rPr>
              <a:t>Introduction to Software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1992" y="136525"/>
            <a:ext cx="10515600" cy="1325563"/>
          </a:xfrm>
        </p:spPr>
        <p:txBody>
          <a:bodyPr>
            <a:normAutofit/>
          </a:bodyPr>
          <a:lstStyle/>
          <a:p>
            <a:r>
              <a:rPr lang="en-GB" sz="2800" b="1" dirty="0">
                <a:solidFill>
                  <a:schemeClr val="accent2"/>
                </a:solidFill>
                <a:latin typeface="+mn-lt"/>
                <a:ea typeface="+mn-ea"/>
                <a:cs typeface="+mn-cs"/>
              </a:rPr>
              <a:t>The software Lifecycle</a:t>
            </a:r>
          </a:p>
        </p:txBody>
      </p:sp>
      <p:sp>
        <p:nvSpPr>
          <p:cNvPr id="17411" name="Rectangle 3"/>
          <p:cNvSpPr>
            <a:spLocks noGrp="1" noChangeArrowheads="1"/>
          </p:cNvSpPr>
          <p:nvPr>
            <p:ph type="body" idx="1"/>
          </p:nvPr>
        </p:nvSpPr>
        <p:spPr>
          <a:xfrm>
            <a:off x="109463" y="1224385"/>
            <a:ext cx="8348737" cy="5497090"/>
          </a:xfrm>
        </p:spPr>
        <p:txBody>
          <a:bodyPr>
            <a:noAutofit/>
          </a:bodyPr>
          <a:lstStyle/>
          <a:p>
            <a:pPr>
              <a:lnSpc>
                <a:spcPct val="120000"/>
              </a:lnSpc>
              <a:spcBef>
                <a:spcPts val="600"/>
              </a:spcBef>
              <a:spcAft>
                <a:spcPts val="600"/>
              </a:spcAft>
            </a:pPr>
            <a:r>
              <a:rPr lang="en-GB" sz="2400" dirty="0">
                <a:solidFill>
                  <a:srgbClr val="C00000"/>
                </a:solidFill>
                <a:cs typeface="Arial" panose="020B0604020202020204" pitchFamily="34" charset="0"/>
              </a:rPr>
              <a:t>Software Process </a:t>
            </a:r>
            <a:r>
              <a:rPr lang="en-GB" sz="2400" dirty="0">
                <a:cs typeface="Arial" panose="020B0604020202020204" pitchFamily="34" charset="0"/>
              </a:rPr>
              <a:t>(is also called Lifecycle or process model or lifecycle model)</a:t>
            </a:r>
          </a:p>
          <a:p>
            <a:pPr lvl="1" algn="just">
              <a:lnSpc>
                <a:spcPct val="120000"/>
              </a:lnSpc>
              <a:spcBef>
                <a:spcPts val="600"/>
              </a:spcBef>
              <a:spcAft>
                <a:spcPts val="600"/>
              </a:spcAft>
            </a:pPr>
            <a:r>
              <a:rPr lang="en-GB" dirty="0">
                <a:cs typeface="Arial" panose="020B0604020202020204" pitchFamily="34" charset="0"/>
              </a:rPr>
              <a:t>Involves </a:t>
            </a:r>
            <a:r>
              <a:rPr lang="en-GB" dirty="0">
                <a:solidFill>
                  <a:srgbClr val="C00000"/>
                </a:solidFill>
                <a:cs typeface="Arial" panose="020B0604020202020204" pitchFamily="34" charset="0"/>
              </a:rPr>
              <a:t>structured set (procedure/recipe) of activities </a:t>
            </a:r>
            <a:r>
              <a:rPr lang="en-GB" dirty="0">
                <a:cs typeface="Arial" panose="020B0604020202020204" pitchFamily="34" charset="0"/>
              </a:rPr>
              <a:t>(steps or phases mostly in a particular order) </a:t>
            </a:r>
            <a:r>
              <a:rPr lang="en-GB" dirty="0">
                <a:solidFill>
                  <a:srgbClr val="C00000"/>
                </a:solidFill>
                <a:cs typeface="Arial" panose="020B0604020202020204" pitchFamily="34" charset="0"/>
              </a:rPr>
              <a:t>producing</a:t>
            </a:r>
            <a:r>
              <a:rPr lang="en-GB" dirty="0">
                <a:solidFill>
                  <a:srgbClr val="0070C0"/>
                </a:solidFill>
                <a:cs typeface="Arial" panose="020B0604020202020204" pitchFamily="34" charset="0"/>
              </a:rPr>
              <a:t> </a:t>
            </a:r>
            <a:r>
              <a:rPr lang="en-GB" dirty="0">
                <a:solidFill>
                  <a:srgbClr val="C00000"/>
                </a:solidFill>
                <a:cs typeface="Arial" panose="020B0604020202020204" pitchFamily="34" charset="0"/>
              </a:rPr>
              <a:t>intermediate and final products</a:t>
            </a:r>
          </a:p>
          <a:p>
            <a:pPr lvl="1">
              <a:lnSpc>
                <a:spcPct val="120000"/>
              </a:lnSpc>
              <a:spcBef>
                <a:spcPts val="600"/>
              </a:spcBef>
              <a:spcAft>
                <a:spcPts val="600"/>
              </a:spcAft>
            </a:pPr>
            <a:r>
              <a:rPr lang="en-GB" dirty="0">
                <a:cs typeface="Arial" panose="020B0604020202020204" pitchFamily="34" charset="0"/>
              </a:rPr>
              <a:t>Every lifecycle step has a </a:t>
            </a:r>
            <a:r>
              <a:rPr lang="en-GB" dirty="0">
                <a:solidFill>
                  <a:srgbClr val="C00000"/>
                </a:solidFill>
                <a:cs typeface="Arial" panose="020B0604020202020204" pitchFamily="34" charset="0"/>
              </a:rPr>
              <a:t>guiding principle </a:t>
            </a:r>
            <a:r>
              <a:rPr lang="en-GB" dirty="0">
                <a:cs typeface="Arial" panose="020B0604020202020204" pitchFamily="34" charset="0"/>
              </a:rPr>
              <a:t>that explain the </a:t>
            </a:r>
            <a:r>
              <a:rPr lang="en-GB" dirty="0">
                <a:solidFill>
                  <a:srgbClr val="C00000"/>
                </a:solidFill>
                <a:cs typeface="Arial" panose="020B0604020202020204" pitchFamily="34" charset="0"/>
              </a:rPr>
              <a:t>goal</a:t>
            </a:r>
            <a:r>
              <a:rPr lang="en-GB" dirty="0">
                <a:cs typeface="Arial" panose="020B0604020202020204" pitchFamily="34" charset="0"/>
              </a:rPr>
              <a:t> of each phase. E.g. Requirements Engineering defines what the system should do.</a:t>
            </a:r>
          </a:p>
          <a:p>
            <a:pPr lvl="3">
              <a:lnSpc>
                <a:spcPct val="120000"/>
              </a:lnSpc>
              <a:spcBef>
                <a:spcPts val="600"/>
              </a:spcBef>
              <a:spcAft>
                <a:spcPts val="600"/>
              </a:spcAft>
            </a:pPr>
            <a:r>
              <a:rPr lang="en-GB" sz="2400" dirty="0">
                <a:cs typeface="Arial" panose="020B0604020202020204" pitchFamily="34" charset="0"/>
              </a:rPr>
              <a:t>Each of the steps in a phase can be a process by itself</a:t>
            </a:r>
          </a:p>
          <a:p>
            <a:pPr marL="342900" lvl="2">
              <a:lnSpc>
                <a:spcPct val="120000"/>
              </a:lnSpc>
              <a:spcBef>
                <a:spcPts val="600"/>
              </a:spcBef>
              <a:spcAft>
                <a:spcPts val="600"/>
              </a:spcAft>
              <a:buClr>
                <a:schemeClr val="accent1"/>
              </a:buClr>
            </a:pPr>
            <a:r>
              <a:rPr lang="en-IN" sz="2400" dirty="0">
                <a:solidFill>
                  <a:srgbClr val="C00000"/>
                </a:solidFill>
                <a:cs typeface="Arial" panose="020B0604020202020204" pitchFamily="34" charset="0"/>
              </a:rPr>
              <a:t>Products</a:t>
            </a:r>
            <a:r>
              <a:rPr lang="en-IN" sz="2400" dirty="0">
                <a:cs typeface="Arial" panose="020B0604020202020204" pitchFamily="34" charset="0"/>
              </a:rPr>
              <a:t> are outcomes of executing a process (or a set of processes) on a project</a:t>
            </a:r>
            <a:endParaRPr lang="en-GB" sz="24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solidFill>
                  <a:srgbClr val="564B3C"/>
                </a:solidFill>
              </a:rPr>
              <a:pPr>
                <a:defRPr/>
              </a:pPr>
              <a:t>10</a:t>
            </a:fld>
            <a:endParaRPr lang="en-US">
              <a:solidFill>
                <a:srgbClr val="564B3C"/>
              </a:solidFill>
            </a:endParaRPr>
          </a:p>
        </p:txBody>
      </p:sp>
    </p:spTree>
    <p:extLst>
      <p:ext uri="{BB962C8B-B14F-4D97-AF65-F5344CB8AC3E}">
        <p14:creationId xmlns:p14="http://schemas.microsoft.com/office/powerpoint/2010/main" val="1668258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79847" y="591297"/>
            <a:ext cx="7999758" cy="523220"/>
          </a:xfrm>
          <a:prstGeom prst="rect">
            <a:avLst/>
          </a:prstGeom>
        </p:spPr>
        <p:txBody>
          <a:bodyPr wrap="square">
            <a:spAutoFit/>
          </a:bodyPr>
          <a:lstStyle/>
          <a:p>
            <a:r>
              <a:rPr lang="en-IN" sz="2800" b="1" dirty="0">
                <a:solidFill>
                  <a:schemeClr val="accent2"/>
                </a:solidFill>
              </a:rPr>
              <a:t>The Software Lifecycle</a:t>
            </a:r>
          </a:p>
        </p:txBody>
      </p:sp>
      <p:sp>
        <p:nvSpPr>
          <p:cNvPr id="5" name="Rectangle 3">
            <a:extLst>
              <a:ext uri="{FF2B5EF4-FFF2-40B4-BE49-F238E27FC236}">
                <a16:creationId xmlns:a16="http://schemas.microsoft.com/office/drawing/2014/main" id="{A0471E8C-0407-41B5-ABEA-A6A2639B3C76}"/>
              </a:ext>
            </a:extLst>
          </p:cNvPr>
          <p:cNvSpPr txBox="1">
            <a:spLocks noChangeArrowheads="1"/>
          </p:cNvSpPr>
          <p:nvPr/>
        </p:nvSpPr>
        <p:spPr>
          <a:xfrm>
            <a:off x="-371062" y="1152940"/>
            <a:ext cx="8653671" cy="57050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20000"/>
              </a:lnSpc>
              <a:spcBef>
                <a:spcPts val="600"/>
              </a:spcBef>
              <a:spcAft>
                <a:spcPts val="600"/>
              </a:spcAft>
              <a:buNone/>
            </a:pPr>
            <a:r>
              <a:rPr lang="en-GB" dirty="0"/>
              <a:t>Each of these activities/steps/phases produces an intended output of some kind, required to develop a software system and either implicitly/explicitly has :</a:t>
            </a:r>
          </a:p>
          <a:p>
            <a:pPr marL="914400" lvl="3" indent="0">
              <a:lnSpc>
                <a:spcPct val="120000"/>
              </a:lnSpc>
              <a:spcBef>
                <a:spcPts val="600"/>
              </a:spcBef>
              <a:spcAft>
                <a:spcPts val="600"/>
              </a:spcAft>
              <a:buFont typeface="Arial" panose="020B0604020202020204" pitchFamily="34" charset="0"/>
              <a:buNone/>
            </a:pPr>
            <a:r>
              <a:rPr lang="en-US" sz="2400" dirty="0">
                <a:solidFill>
                  <a:srgbClr val="C00000"/>
                </a:solidFill>
              </a:rPr>
              <a:t>Entry criteria                  </a:t>
            </a:r>
            <a:r>
              <a:rPr lang="en-US" sz="2400" dirty="0">
                <a:solidFill>
                  <a:srgbClr val="0070C0"/>
                </a:solidFill>
              </a:rPr>
              <a:t>: </a:t>
            </a:r>
            <a:r>
              <a:rPr lang="en-US" sz="2400" dirty="0"/>
              <a:t>What conditions must be satisfied for</a:t>
            </a:r>
            <a:br>
              <a:rPr lang="en-US" sz="2400" dirty="0"/>
            </a:br>
            <a:r>
              <a:rPr lang="en-US" sz="2400" dirty="0"/>
              <a:t>                                            initiating this phase</a:t>
            </a:r>
          </a:p>
          <a:p>
            <a:pPr marL="914400" lvl="3" indent="0">
              <a:lnSpc>
                <a:spcPct val="120000"/>
              </a:lnSpc>
              <a:spcBef>
                <a:spcPts val="600"/>
              </a:spcBef>
              <a:spcAft>
                <a:spcPts val="600"/>
              </a:spcAft>
              <a:buFont typeface="Arial" panose="020B0604020202020204" pitchFamily="34" charset="0"/>
              <a:buNone/>
            </a:pPr>
            <a:r>
              <a:rPr lang="en-US" sz="2400" dirty="0">
                <a:solidFill>
                  <a:srgbClr val="C00000"/>
                </a:solidFill>
              </a:rPr>
              <a:t>Task and its deliverable</a:t>
            </a:r>
            <a:r>
              <a:rPr lang="en-US" sz="2400" dirty="0">
                <a:solidFill>
                  <a:srgbClr val="0070C0"/>
                </a:solidFill>
              </a:rPr>
              <a:t>: </a:t>
            </a:r>
            <a:r>
              <a:rPr lang="en-US" sz="2400" dirty="0"/>
              <a:t>What should to be done in this phase</a:t>
            </a:r>
          </a:p>
          <a:p>
            <a:pPr marL="914400" lvl="3" indent="0">
              <a:lnSpc>
                <a:spcPct val="120000"/>
              </a:lnSpc>
              <a:spcBef>
                <a:spcPts val="600"/>
              </a:spcBef>
              <a:spcAft>
                <a:spcPts val="600"/>
              </a:spcAft>
              <a:buFont typeface="Arial" panose="020B0604020202020204" pitchFamily="34" charset="0"/>
              <a:buNone/>
            </a:pPr>
            <a:r>
              <a:rPr lang="en-US" sz="2400" dirty="0">
                <a:solidFill>
                  <a:srgbClr val="C00000"/>
                </a:solidFill>
              </a:rPr>
              <a:t>Exit criteria                     </a:t>
            </a:r>
            <a:r>
              <a:rPr lang="en-US" sz="2400" dirty="0">
                <a:solidFill>
                  <a:srgbClr val="0070C0"/>
                </a:solidFill>
              </a:rPr>
              <a:t>: </a:t>
            </a:r>
            <a:r>
              <a:rPr lang="en-US" sz="2400" dirty="0"/>
              <a:t>When can this phase be considered done</a:t>
            </a:r>
            <a:br>
              <a:rPr lang="en-US" sz="2400" dirty="0"/>
            </a:br>
            <a:r>
              <a:rPr lang="en-US" sz="2400" dirty="0"/>
              <a:t>                                            successful</a:t>
            </a:r>
          </a:p>
          <a:p>
            <a:pPr marL="914400" lvl="3" indent="0">
              <a:lnSpc>
                <a:spcPct val="120000"/>
              </a:lnSpc>
              <a:spcBef>
                <a:spcPts val="600"/>
              </a:spcBef>
              <a:spcAft>
                <a:spcPts val="600"/>
              </a:spcAft>
              <a:buFont typeface="Arial" panose="020B0604020202020204" pitchFamily="34" charset="0"/>
              <a:buNone/>
            </a:pPr>
            <a:r>
              <a:rPr lang="en-US" sz="2400" dirty="0">
                <a:solidFill>
                  <a:srgbClr val="C00000"/>
                </a:solidFill>
              </a:rPr>
              <a:t>Who </a:t>
            </a:r>
            <a:r>
              <a:rPr lang="en-US" sz="2400" dirty="0">
                <a:solidFill>
                  <a:srgbClr val="0070C0"/>
                </a:solidFill>
              </a:rPr>
              <a:t>                                : </a:t>
            </a:r>
            <a:r>
              <a:rPr lang="en-US" sz="2400" dirty="0"/>
              <a:t>Who is responsible</a:t>
            </a:r>
          </a:p>
          <a:p>
            <a:pPr marL="914400" lvl="3" indent="0">
              <a:lnSpc>
                <a:spcPct val="120000"/>
              </a:lnSpc>
              <a:spcBef>
                <a:spcPts val="600"/>
              </a:spcBef>
              <a:spcAft>
                <a:spcPts val="600"/>
              </a:spcAft>
              <a:buFont typeface="Arial" panose="020B0604020202020204" pitchFamily="34" charset="0"/>
              <a:buNone/>
            </a:pPr>
            <a:r>
              <a:rPr lang="en-US" sz="2400" dirty="0">
                <a:solidFill>
                  <a:srgbClr val="C00000"/>
                </a:solidFill>
              </a:rPr>
              <a:t>Dependencies</a:t>
            </a:r>
            <a:r>
              <a:rPr lang="en-US" sz="2400" dirty="0">
                <a:solidFill>
                  <a:srgbClr val="0070C0"/>
                </a:solidFill>
              </a:rPr>
              <a:t>                : </a:t>
            </a:r>
            <a:r>
              <a:rPr lang="en-US" sz="2400" dirty="0"/>
              <a:t>What are the dependencies for this </a:t>
            </a:r>
            <a:br>
              <a:rPr lang="en-US" sz="2400" dirty="0"/>
            </a:br>
            <a:r>
              <a:rPr lang="en-US" sz="2400" dirty="0"/>
              <a:t>                                            phase  ..etc.</a:t>
            </a:r>
          </a:p>
          <a:p>
            <a:pPr marL="914400" lvl="3" indent="0">
              <a:lnSpc>
                <a:spcPct val="120000"/>
              </a:lnSpc>
              <a:spcBef>
                <a:spcPts val="600"/>
              </a:spcBef>
              <a:spcAft>
                <a:spcPts val="600"/>
              </a:spcAft>
              <a:buFont typeface="Arial" panose="020B0604020202020204" pitchFamily="34" charset="0"/>
              <a:buNone/>
            </a:pPr>
            <a:r>
              <a:rPr lang="en-US" sz="2400" dirty="0">
                <a:solidFill>
                  <a:srgbClr val="C00000"/>
                </a:solidFill>
              </a:rPr>
              <a:t>Constraints    </a:t>
            </a:r>
            <a:r>
              <a:rPr lang="en-US" sz="2400" dirty="0">
                <a:solidFill>
                  <a:srgbClr val="0070C0"/>
                </a:solidFill>
              </a:rPr>
              <a:t>                 : </a:t>
            </a:r>
            <a:r>
              <a:rPr lang="en-US" sz="2400" dirty="0"/>
              <a:t>e.g. Schedule</a:t>
            </a:r>
            <a:endParaRPr lang="en-GB" sz="2400" dirty="0"/>
          </a:p>
        </p:txBody>
      </p:sp>
    </p:spTree>
    <p:extLst>
      <p:ext uri="{BB962C8B-B14F-4D97-AF65-F5344CB8AC3E}">
        <p14:creationId xmlns:p14="http://schemas.microsoft.com/office/powerpoint/2010/main" val="397469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61918" y="575850"/>
            <a:ext cx="7999758" cy="523220"/>
          </a:xfrm>
          <a:prstGeom prst="rect">
            <a:avLst/>
          </a:prstGeom>
        </p:spPr>
        <p:txBody>
          <a:bodyPr wrap="square">
            <a:spAutoFit/>
          </a:bodyPr>
          <a:lstStyle/>
          <a:p>
            <a:r>
              <a:rPr lang="en-IN" sz="2800" b="1" dirty="0">
                <a:solidFill>
                  <a:schemeClr val="accent2"/>
                </a:solidFill>
              </a:rPr>
              <a:t>The Software Process</a:t>
            </a:r>
          </a:p>
        </p:txBody>
      </p:sp>
      <p:sp>
        <p:nvSpPr>
          <p:cNvPr id="5" name="Rectangle 3">
            <a:extLst>
              <a:ext uri="{FF2B5EF4-FFF2-40B4-BE49-F238E27FC236}">
                <a16:creationId xmlns:a16="http://schemas.microsoft.com/office/drawing/2014/main" id="{A0471E8C-0407-41B5-ABEA-A6A2639B3C76}"/>
              </a:ext>
            </a:extLst>
          </p:cNvPr>
          <p:cNvSpPr txBox="1">
            <a:spLocks noChangeArrowheads="1"/>
          </p:cNvSpPr>
          <p:nvPr/>
        </p:nvSpPr>
        <p:spPr>
          <a:xfrm>
            <a:off x="-8309" y="1209922"/>
            <a:ext cx="8300053" cy="5489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a:lnSpc>
                <a:spcPct val="130000"/>
              </a:lnSpc>
              <a:spcBef>
                <a:spcPts val="600"/>
              </a:spcBef>
              <a:spcAft>
                <a:spcPts val="600"/>
              </a:spcAft>
            </a:pPr>
            <a:r>
              <a:rPr lang="en-GB" dirty="0"/>
              <a:t>Structure allows us to examine, understand, control and improve the activities in the process</a:t>
            </a:r>
          </a:p>
          <a:p>
            <a:pPr marL="457200" lvl="1">
              <a:lnSpc>
                <a:spcPct val="130000"/>
              </a:lnSpc>
              <a:spcBef>
                <a:spcPts val="600"/>
              </a:spcBef>
              <a:spcAft>
                <a:spcPts val="600"/>
              </a:spcAft>
            </a:pPr>
            <a:r>
              <a:rPr lang="en-GB" dirty="0"/>
              <a:t>There are other relevant processes like management process, configuration management process, change management process, Inspection process etc. which are part of the Software Development too</a:t>
            </a:r>
          </a:p>
        </p:txBody>
      </p:sp>
    </p:spTree>
    <p:extLst>
      <p:ext uri="{BB962C8B-B14F-4D97-AF65-F5344CB8AC3E}">
        <p14:creationId xmlns:p14="http://schemas.microsoft.com/office/powerpoint/2010/main" val="31492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10962" y="366784"/>
            <a:ext cx="8874012" cy="646331"/>
          </a:xfrm>
          <a:prstGeom prst="rect">
            <a:avLst/>
          </a:prstGeom>
        </p:spPr>
        <p:txBody>
          <a:bodyPr wrap="square">
            <a:spAutoFit/>
          </a:bodyPr>
          <a:lstStyle/>
          <a:p>
            <a:r>
              <a:rPr lang="en-GB" sz="3600" b="1" cap="all" dirty="0">
                <a:solidFill>
                  <a:srgbClr val="0070C0"/>
                </a:solidFill>
              </a:rPr>
              <a:t>Introduction to Software Engineering</a:t>
            </a:r>
            <a:endParaRPr lang="en-IN" sz="3600" b="1" cap="all" dirty="0">
              <a:solidFill>
                <a:srgbClr val="0070C0"/>
              </a:solidFill>
            </a:endParaRPr>
          </a:p>
        </p:txBody>
      </p:sp>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03" y="2640910"/>
            <a:ext cx="4188763" cy="320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FA75CFAA-9734-4A80-8448-9443E7355B45}"/>
              </a:ext>
            </a:extLst>
          </p:cNvPr>
          <p:cNvSpPr/>
          <p:nvPr/>
        </p:nvSpPr>
        <p:spPr>
          <a:xfrm>
            <a:off x="110962" y="1226848"/>
            <a:ext cx="8227377" cy="1200329"/>
          </a:xfrm>
          <a:prstGeom prst="rect">
            <a:avLst/>
          </a:prstGeom>
        </p:spPr>
        <p:txBody>
          <a:bodyPr wrap="square">
            <a:spAutoFit/>
          </a:bodyPr>
          <a:lstStyle/>
          <a:p>
            <a:r>
              <a:rPr lang="en-US" sz="3600" b="1" dirty="0">
                <a:solidFill>
                  <a:schemeClr val="accent2"/>
                </a:solidFill>
              </a:rPr>
              <a:t>Evolving into a software development lifecycle &amp; process</a:t>
            </a:r>
            <a:endParaRPr lang="en-US" sz="4400" b="1" dirty="0">
              <a:solidFill>
                <a:schemeClr val="accent2"/>
              </a:solidFill>
            </a:endParaRPr>
          </a:p>
        </p:txBody>
      </p:sp>
      <p:grpSp>
        <p:nvGrpSpPr>
          <p:cNvPr id="5" name="Group 4">
            <a:extLst>
              <a:ext uri="{FF2B5EF4-FFF2-40B4-BE49-F238E27FC236}">
                <a16:creationId xmlns:a16="http://schemas.microsoft.com/office/drawing/2014/main" id="{58793BA7-E093-46BE-A2C1-040AA9E2928F}"/>
              </a:ext>
            </a:extLst>
          </p:cNvPr>
          <p:cNvGrpSpPr/>
          <p:nvPr/>
        </p:nvGrpSpPr>
        <p:grpSpPr>
          <a:xfrm>
            <a:off x="286681" y="5413061"/>
            <a:ext cx="1066895" cy="1078155"/>
            <a:chOff x="313844" y="5489699"/>
            <a:chExt cx="1066895" cy="1078155"/>
          </a:xfrm>
          <a:solidFill>
            <a:schemeClr val="accent2">
              <a:lumMod val="60000"/>
              <a:lumOff val="40000"/>
            </a:schemeClr>
          </a:solidFill>
        </p:grpSpPr>
        <p:sp>
          <p:nvSpPr>
            <p:cNvPr id="6" name="Rectangle 5">
              <a:extLst>
                <a:ext uri="{FF2B5EF4-FFF2-40B4-BE49-F238E27FC236}">
                  <a16:creationId xmlns:a16="http://schemas.microsoft.com/office/drawing/2014/main" id="{6832F0DA-07C5-4A99-98F4-008D2877A7F8}"/>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6019679-69B8-4655-BB64-49162046909A}"/>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0667C072-CE91-4AF5-8D17-B5E648641393}"/>
              </a:ext>
            </a:extLst>
          </p:cNvPr>
          <p:cNvSpPr/>
          <p:nvPr/>
        </p:nvSpPr>
        <p:spPr>
          <a:xfrm>
            <a:off x="379677" y="5593384"/>
            <a:ext cx="7497214" cy="769441"/>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p:txBody>
      </p:sp>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8488" y="622347"/>
            <a:ext cx="7999758" cy="480131"/>
          </a:xfrm>
          <a:prstGeom prst="rect">
            <a:avLst/>
          </a:prstGeom>
        </p:spPr>
        <p:txBody>
          <a:bodyPr wrap="square">
            <a:spAutoFit/>
          </a:bodyPr>
          <a:lstStyle/>
          <a:p>
            <a:pPr>
              <a:lnSpc>
                <a:spcPct val="90000"/>
              </a:lnSpc>
              <a:spcBef>
                <a:spcPct val="0"/>
              </a:spcBef>
            </a:pPr>
            <a:r>
              <a:rPr lang="en-IN" sz="2800" b="1" dirty="0">
                <a:solidFill>
                  <a:schemeClr val="accent2"/>
                </a:solidFill>
              </a:rPr>
              <a:t>House Construction Lifecycle</a:t>
            </a:r>
          </a:p>
        </p:txBody>
      </p:sp>
      <p:sp>
        <p:nvSpPr>
          <p:cNvPr id="52" name="Rectangle 51">
            <a:extLst>
              <a:ext uri="{FF2B5EF4-FFF2-40B4-BE49-F238E27FC236}">
                <a16:creationId xmlns:a16="http://schemas.microsoft.com/office/drawing/2014/main" id="{F539318D-2AE0-457D-826C-BA2B5A15D6E8}"/>
              </a:ext>
            </a:extLst>
          </p:cNvPr>
          <p:cNvSpPr/>
          <p:nvPr/>
        </p:nvSpPr>
        <p:spPr>
          <a:xfrm>
            <a:off x="491150" y="2653891"/>
            <a:ext cx="6293963" cy="1091966"/>
          </a:xfrm>
          <a:prstGeom prst="rect">
            <a:avLst/>
          </a:prstGeom>
        </p:spPr>
        <p:txBody>
          <a:bodyPr wrap="square">
            <a:spAutoFit/>
          </a:bodyPr>
          <a:lstStyle/>
          <a:p>
            <a:pPr lvl="0" algn="ctr">
              <a:lnSpc>
                <a:spcPct val="120000"/>
              </a:lnSpc>
              <a:spcBef>
                <a:spcPts val="600"/>
              </a:spcBef>
            </a:pPr>
            <a:r>
              <a:rPr lang="en-IN" sz="2800" b="1" dirty="0">
                <a:solidFill>
                  <a:srgbClr val="C00000"/>
                </a:solidFill>
                <a:cs typeface="Calibri Light" panose="020F0302020204030204" pitchFamily="34" charset="0"/>
              </a:rPr>
              <a:t>Could you think of the steps involved in the construction of a House</a:t>
            </a:r>
            <a:endParaRPr lang="en-IN" sz="2400" b="1" dirty="0">
              <a:solidFill>
                <a:srgbClr val="C00000"/>
              </a:solidFill>
              <a:cs typeface="Calibri Light" panose="020F0302020204030204" pitchFamily="34" charset="0"/>
            </a:endParaRPr>
          </a:p>
        </p:txBody>
      </p: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5345" y="610161"/>
            <a:ext cx="7999758" cy="480131"/>
          </a:xfrm>
          <a:prstGeom prst="rect">
            <a:avLst/>
          </a:prstGeom>
        </p:spPr>
        <p:txBody>
          <a:bodyPr wrap="square">
            <a:spAutoFit/>
          </a:bodyPr>
          <a:lstStyle/>
          <a:p>
            <a:pPr>
              <a:lnSpc>
                <a:spcPct val="90000"/>
              </a:lnSpc>
              <a:spcBef>
                <a:spcPct val="0"/>
              </a:spcBef>
            </a:pPr>
            <a:r>
              <a:rPr lang="en-IN" sz="2800" b="1" dirty="0">
                <a:solidFill>
                  <a:schemeClr val="accent2"/>
                </a:solidFill>
              </a:rPr>
              <a:t>House Construction Lifecycle</a:t>
            </a:r>
          </a:p>
        </p:txBody>
      </p:sp>
      <p:sp>
        <p:nvSpPr>
          <p:cNvPr id="3" name="Rectangle 2">
            <a:extLst>
              <a:ext uri="{FF2B5EF4-FFF2-40B4-BE49-F238E27FC236}">
                <a16:creationId xmlns:a16="http://schemas.microsoft.com/office/drawing/2014/main" id="{F6DB566D-6311-4C87-A2A2-BB52D7714C70}"/>
              </a:ext>
            </a:extLst>
          </p:cNvPr>
          <p:cNvSpPr/>
          <p:nvPr/>
        </p:nvSpPr>
        <p:spPr>
          <a:xfrm>
            <a:off x="0" y="1202587"/>
            <a:ext cx="12192000" cy="1684992"/>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A6EE687-5B99-45AA-A8DD-7108BE07B281}"/>
              </a:ext>
            </a:extLst>
          </p:cNvPr>
          <p:cNvSpPr/>
          <p:nvPr/>
        </p:nvSpPr>
        <p:spPr>
          <a:xfrm>
            <a:off x="0" y="3211033"/>
            <a:ext cx="12192000" cy="3036806"/>
          </a:xfrm>
          <a:prstGeom prst="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F539318D-2AE0-457D-826C-BA2B5A15D6E8}"/>
              </a:ext>
            </a:extLst>
          </p:cNvPr>
          <p:cNvSpPr/>
          <p:nvPr/>
        </p:nvSpPr>
        <p:spPr>
          <a:xfrm>
            <a:off x="95345" y="1202587"/>
            <a:ext cx="12096655" cy="5781391"/>
          </a:xfrm>
          <a:prstGeom prst="rect">
            <a:avLst/>
          </a:prstGeom>
        </p:spPr>
        <p:txBody>
          <a:bodyPr wrap="square">
            <a:spAutoFit/>
          </a:bodyPr>
          <a:lstStyle/>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You realize that you have the means or you have a want or you want to save money on rentals and think you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want to build your own house</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Collect information on the where you want to build it and the cost of site, cost of building, commute, ambience, green, investment. - distance to family/friends, etc.</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Analyse whether it makes financial sense – rental/loan repayment/interest which can be earned .. </a:t>
            </a:r>
          </a:p>
          <a:p>
            <a:pPr marL="342900" lvl="0" indent="-342900">
              <a:lnSpc>
                <a:spcPct val="107000"/>
              </a:lnSpc>
              <a:spcBef>
                <a:spcPts val="1800"/>
              </a:spcBef>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Hire a broker .. look at sites and select a site and buy a Site</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Hire an Architect to evolve an conversion/rendering of your dream to an implementable Plan.</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Meetings between you and the Architect to describe what you want</a:t>
            </a:r>
          </a:p>
          <a:p>
            <a:pPr marL="742950" lvl="1" indent="-285750">
              <a:lnSpc>
                <a:spcPct val="107000"/>
              </a:lnSpc>
              <a:spcAft>
                <a:spcPts val="800"/>
              </a:spcAft>
              <a:buFont typeface="+mj-lt"/>
              <a:buAutoNum type="arabicPeriod"/>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Includes what you want it to look like</a:t>
            </a:r>
          </a:p>
          <a:p>
            <a:pPr marL="742950" lvl="1" indent="-285750">
              <a:lnSpc>
                <a:spcPct val="107000"/>
              </a:lnSpc>
              <a:spcAft>
                <a:spcPts val="800"/>
              </a:spcAft>
              <a:buFont typeface="+mj-lt"/>
              <a:buAutoNum type="arabicPeriod"/>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Features to be included</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Architect draws up the rendering/models/drawings - elevation/plans</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Interactions between you and architect and the requirements are finalized post relooking at renderings/models/drawings and get regulatory approvals</a:t>
            </a:r>
          </a:p>
          <a:p>
            <a:pPr marL="342900" lvl="0" indent="-342900">
              <a:lnSpc>
                <a:spcPct val="107000"/>
              </a:lnSpc>
              <a:spcAft>
                <a:spcPts val="800"/>
              </a:spcAft>
              <a:buFont typeface="+mj-lt"/>
              <a:buAutoNum type="arabicPeriod"/>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Time plan with what are different specializations needed and dependencies are identified ..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Scope – Schedule - Resources</a:t>
            </a:r>
          </a:p>
        </p:txBody>
      </p:sp>
      <p:sp>
        <p:nvSpPr>
          <p:cNvPr id="2" name="Speech Bubble: Rectangle 1">
            <a:extLst>
              <a:ext uri="{FF2B5EF4-FFF2-40B4-BE49-F238E27FC236}">
                <a16:creationId xmlns:a16="http://schemas.microsoft.com/office/drawing/2014/main" id="{4D4426A8-9932-4BD8-B6C0-19E21051C323}"/>
              </a:ext>
            </a:extLst>
          </p:cNvPr>
          <p:cNvSpPr/>
          <p:nvPr/>
        </p:nvSpPr>
        <p:spPr>
          <a:xfrm>
            <a:off x="9667229" y="2759701"/>
            <a:ext cx="1433908" cy="1092949"/>
          </a:xfrm>
          <a:prstGeom prst="wedgeRectCallout">
            <a:avLst>
              <a:gd name="adj1" fmla="val -709408"/>
              <a:gd name="adj2" fmla="val -19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FF00"/>
                </a:solidFill>
              </a:rPr>
              <a:t>Decision Made</a:t>
            </a:r>
          </a:p>
        </p:txBody>
      </p:sp>
    </p:spTree>
    <p:extLst>
      <p:ext uri="{BB962C8B-B14F-4D97-AF65-F5344CB8AC3E}">
        <p14:creationId xmlns:p14="http://schemas.microsoft.com/office/powerpoint/2010/main" val="30559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5345" y="610161"/>
            <a:ext cx="7999758" cy="480131"/>
          </a:xfrm>
          <a:prstGeom prst="rect">
            <a:avLst/>
          </a:prstGeom>
        </p:spPr>
        <p:txBody>
          <a:bodyPr wrap="square">
            <a:spAutoFit/>
          </a:bodyPr>
          <a:lstStyle/>
          <a:p>
            <a:pPr>
              <a:lnSpc>
                <a:spcPct val="90000"/>
              </a:lnSpc>
              <a:spcBef>
                <a:spcPct val="0"/>
              </a:spcBef>
            </a:pPr>
            <a:r>
              <a:rPr lang="en-IN" sz="2800" b="1" dirty="0">
                <a:solidFill>
                  <a:schemeClr val="accent2"/>
                </a:solidFill>
              </a:rPr>
              <a:t>House Construction Lifecycle</a:t>
            </a:r>
          </a:p>
        </p:txBody>
      </p:sp>
      <p:sp>
        <p:nvSpPr>
          <p:cNvPr id="2" name="Rectangle 1">
            <a:extLst>
              <a:ext uri="{FF2B5EF4-FFF2-40B4-BE49-F238E27FC236}">
                <a16:creationId xmlns:a16="http://schemas.microsoft.com/office/drawing/2014/main" id="{0190168B-7E75-4AF2-AAAF-C7CBB589F048}"/>
              </a:ext>
            </a:extLst>
          </p:cNvPr>
          <p:cNvSpPr/>
          <p:nvPr/>
        </p:nvSpPr>
        <p:spPr>
          <a:xfrm>
            <a:off x="32084" y="1177839"/>
            <a:ext cx="12175958" cy="1820542"/>
          </a:xfrm>
          <a:prstGeom prst="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FE3BAC1-00F5-4DA9-A6E7-8CCB4DDAAC94}"/>
              </a:ext>
            </a:extLst>
          </p:cNvPr>
          <p:cNvSpPr/>
          <p:nvPr/>
        </p:nvSpPr>
        <p:spPr>
          <a:xfrm>
            <a:off x="16042" y="2998381"/>
            <a:ext cx="12175958" cy="1424763"/>
          </a:xfrm>
          <a:prstGeom prst="rect">
            <a:avLst/>
          </a:prstGeom>
          <a:solidFill>
            <a:schemeClr val="accent6">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79BCE2D-76AC-4A5D-9184-61BEAE951A89}"/>
              </a:ext>
            </a:extLst>
          </p:cNvPr>
          <p:cNvSpPr/>
          <p:nvPr/>
        </p:nvSpPr>
        <p:spPr>
          <a:xfrm>
            <a:off x="0" y="6485860"/>
            <a:ext cx="12192000" cy="372140"/>
          </a:xfrm>
          <a:prstGeom prst="rect">
            <a:avLst/>
          </a:prstGeom>
          <a:solidFill>
            <a:schemeClr val="accent2">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F539318D-2AE0-457D-826C-BA2B5A15D6E8}"/>
              </a:ext>
            </a:extLst>
          </p:cNvPr>
          <p:cNvSpPr/>
          <p:nvPr/>
        </p:nvSpPr>
        <p:spPr>
          <a:xfrm>
            <a:off x="95345" y="1177839"/>
            <a:ext cx="12096655" cy="5744329"/>
          </a:xfrm>
          <a:prstGeom prst="rect">
            <a:avLst/>
          </a:prstGeom>
        </p:spPr>
        <p:txBody>
          <a:bodyPr wrap="square">
            <a:spAutoFit/>
          </a:bodyPr>
          <a:lstStyle/>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Architect – and you together identify and hire a contractor to build a house  ..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additional specializations like leads towards a structural engineer, plumbing, electrical, carpentry etc. </a:t>
            </a:r>
          </a:p>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Architect provides different views and drawings/requirements for each of the person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Electrical drawing, Plumbing drawing, Structural diagram etc.</a:t>
            </a:r>
          </a:p>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Further discussions, changes and everyone agrees to the plans and parallelly contractor begins constructing the house</a:t>
            </a:r>
          </a:p>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In between you would visit the site and indicate changes you would like .. Several changes and then house is constructed</a:t>
            </a:r>
          </a:p>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There are different phases .. Columns, rest of Foundation, Walls, Roof, Plastering .. dependencies and implementation</a:t>
            </a:r>
          </a:p>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Contractor believes its complete .. Has each of the things checked independently as a unit by the respective actors … electrician has checked wiring - points, plumber has checked for leakages … etc .. painter has done his parts etc.</a:t>
            </a:r>
          </a:p>
          <a:p>
            <a:pPr marL="342900" lvl="0" indent="-342900">
              <a:lnSpc>
                <a:spcPct val="107000"/>
              </a:lnSpc>
              <a:spcAft>
                <a:spcPts val="800"/>
              </a:spcAft>
              <a:buFont typeface="+mj-lt"/>
              <a:buAutoNum type="arabicPeriod" startAt="10"/>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Contractor (and maybe you too) look to see after all of them have completed (Integration and as complete function as a system) are there issues which are cropping up .. say wires showing up .. missing cable or network points or door being obstructed .. something not being able to be closed etc.</a:t>
            </a:r>
          </a:p>
          <a:p>
            <a:pPr marL="342900" indent="-342900">
              <a:lnSpc>
                <a:spcPct val="107000"/>
              </a:lnSpc>
              <a:spcAft>
                <a:spcPts val="800"/>
              </a:spcAft>
              <a:buFont typeface="+mj-lt"/>
              <a:buAutoNum type="arabicPeriod" startAt="10"/>
              <a:tabLst>
                <a:tab pos="457200" algn="l"/>
              </a:tabLst>
            </a:pPr>
            <a:r>
              <a:rPr lang="en-IN" dirty="0">
                <a:latin typeface="Calibri" panose="020F0502020204030204" pitchFamily="34" charset="0"/>
                <a:cs typeface="Times New Roman" panose="02020603050405020304" pitchFamily="18" charset="0"/>
              </a:rPr>
              <a:t>Before you move in, you go out to check several things (Switch too close to wardrobe and not easy to operate, Switch not next to the door etc.. )  (User acceptance testing) and then accept and do .. </a:t>
            </a:r>
            <a:r>
              <a:rPr lang="en-IN" dirty="0" err="1">
                <a:latin typeface="Calibri" panose="020F0502020204030204" pitchFamily="34" charset="0"/>
                <a:cs typeface="Times New Roman" panose="02020603050405020304" pitchFamily="18" charset="0"/>
              </a:rPr>
              <a:t>Grihapravesha</a:t>
            </a:r>
            <a:r>
              <a:rPr lang="en-IN" dirty="0">
                <a:latin typeface="Calibri" panose="020F0502020204030204" pitchFamily="34" charset="0"/>
                <a:cs typeface="Times New Roman" panose="02020603050405020304" pitchFamily="18" charset="0"/>
              </a:rPr>
              <a:t> .. </a:t>
            </a:r>
          </a:p>
          <a:p>
            <a:pPr marL="342900" lvl="0" indent="-342900">
              <a:lnSpc>
                <a:spcPct val="107000"/>
              </a:lnSpc>
              <a:spcAft>
                <a:spcPts val="800"/>
              </a:spcAft>
              <a:buFont typeface="+mj-lt"/>
              <a:buAutoNum type="arabicPeriod" startAt="10"/>
              <a:tabLst>
                <a:tab pos="457200" algn="l"/>
              </a:tabLst>
            </a:pPr>
            <a:r>
              <a:rPr lang="en-IN" dirty="0">
                <a:latin typeface="Calibri" panose="020F0502020204030204" pitchFamily="34" charset="0"/>
                <a:cs typeface="Times New Roman" panose="02020603050405020304" pitchFamily="18" charset="0"/>
              </a:rPr>
              <a:t>Initial hiccups when you would call the contractor A .. water not getting drained away .. and then you move in.</a:t>
            </a:r>
          </a:p>
          <a:p>
            <a:pPr marL="342900" lvl="0" indent="-342900">
              <a:lnSpc>
                <a:spcPct val="107000"/>
              </a:lnSpc>
              <a:spcAft>
                <a:spcPts val="800"/>
              </a:spcAft>
              <a:buFont typeface="+mj-lt"/>
              <a:buAutoNum type="arabicPeriod" startAt="10"/>
              <a:tabLst>
                <a:tab pos="457200" algn="l"/>
              </a:tabLst>
            </a:pPr>
            <a:r>
              <a:rPr lang="en-IN" dirty="0">
                <a:latin typeface="Calibri" panose="020F0502020204030204" pitchFamily="34" charset="0"/>
                <a:cs typeface="Times New Roman" panose="02020603050405020304" pitchFamily="18" charset="0"/>
              </a:rPr>
              <a:t>Now you are responsible for the house and you maintain the house later by calling the respective plumber etc.</a:t>
            </a:r>
          </a:p>
        </p:txBody>
      </p:sp>
    </p:spTree>
    <p:extLst>
      <p:ext uri="{BB962C8B-B14F-4D97-AF65-F5344CB8AC3E}">
        <p14:creationId xmlns:p14="http://schemas.microsoft.com/office/powerpoint/2010/main" val="19425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5345" y="610161"/>
            <a:ext cx="7999758" cy="480131"/>
          </a:xfrm>
          <a:prstGeom prst="rect">
            <a:avLst/>
          </a:prstGeom>
        </p:spPr>
        <p:txBody>
          <a:bodyPr wrap="square">
            <a:spAutoFit/>
          </a:bodyPr>
          <a:lstStyle/>
          <a:p>
            <a:pPr>
              <a:lnSpc>
                <a:spcPct val="90000"/>
              </a:lnSpc>
              <a:spcBef>
                <a:spcPct val="0"/>
              </a:spcBef>
            </a:pPr>
            <a:r>
              <a:rPr lang="en-IN" sz="2800" b="1" dirty="0">
                <a:solidFill>
                  <a:schemeClr val="accent2"/>
                </a:solidFill>
              </a:rPr>
              <a:t>House Construction Lifecycle</a:t>
            </a:r>
          </a:p>
        </p:txBody>
      </p:sp>
      <p:sp>
        <p:nvSpPr>
          <p:cNvPr id="52" name="Rectangle 51">
            <a:extLst>
              <a:ext uri="{FF2B5EF4-FFF2-40B4-BE49-F238E27FC236}">
                <a16:creationId xmlns:a16="http://schemas.microsoft.com/office/drawing/2014/main" id="{F539318D-2AE0-457D-826C-BA2B5A15D6E8}"/>
              </a:ext>
            </a:extLst>
          </p:cNvPr>
          <p:cNvSpPr/>
          <p:nvPr/>
        </p:nvSpPr>
        <p:spPr>
          <a:xfrm>
            <a:off x="95345" y="1090292"/>
            <a:ext cx="9094849" cy="5824351"/>
          </a:xfrm>
          <a:prstGeom prst="rect">
            <a:avLst/>
          </a:prstGeom>
        </p:spPr>
        <p:txBody>
          <a:bodyPr wrap="square">
            <a:spAutoFit/>
          </a:bodyPr>
          <a:lstStyle/>
          <a:p>
            <a:pPr lvl="0">
              <a:lnSpc>
                <a:spcPct val="120000"/>
              </a:lnSpc>
              <a:spcBef>
                <a:spcPts val="600"/>
              </a:spcBef>
            </a:pPr>
            <a:r>
              <a:rPr lang="en-IN" sz="2400" dirty="0">
                <a:cs typeface="Calibri Light" panose="020F0302020204030204" pitchFamily="34" charset="0"/>
              </a:rPr>
              <a:t>So we could describe this as </a:t>
            </a:r>
          </a:p>
          <a:p>
            <a:pPr marL="457200" lvl="0" indent="-457200">
              <a:lnSpc>
                <a:spcPct val="120000"/>
              </a:lnSpc>
              <a:buFont typeface="+mj-lt"/>
              <a:buAutoNum type="arabicPeriod"/>
            </a:pPr>
            <a:r>
              <a:rPr lang="en-IN" sz="2400" dirty="0">
                <a:cs typeface="Calibri Light" panose="020F0302020204030204" pitchFamily="34" charset="0"/>
              </a:rPr>
              <a:t>Initiation (budget, site, architect)</a:t>
            </a:r>
          </a:p>
          <a:p>
            <a:pPr marL="457200" lvl="0" indent="-457200">
              <a:lnSpc>
                <a:spcPct val="120000"/>
              </a:lnSpc>
              <a:buFont typeface="+mj-lt"/>
              <a:buAutoNum type="arabicPeriod"/>
            </a:pPr>
            <a:r>
              <a:rPr lang="en-IN" sz="2400" dirty="0">
                <a:cs typeface="Calibri Light" panose="020F0302020204030204" pitchFamily="34" charset="0"/>
              </a:rPr>
              <a:t>Initial requirements and feasibility </a:t>
            </a:r>
          </a:p>
          <a:p>
            <a:pPr marL="457200" lvl="0" indent="-457200">
              <a:lnSpc>
                <a:spcPct val="120000"/>
              </a:lnSpc>
              <a:buFont typeface="+mj-lt"/>
              <a:buAutoNum type="arabicPeriod"/>
            </a:pPr>
            <a:r>
              <a:rPr lang="en-IN" sz="2400" dirty="0">
                <a:cs typeface="Calibri Light" panose="020F0302020204030204" pitchFamily="34" charset="0"/>
              </a:rPr>
              <a:t>Crystallization of requirements, needs, wants working with architect</a:t>
            </a:r>
          </a:p>
          <a:p>
            <a:pPr marL="457200" lvl="0">
              <a:lnSpc>
                <a:spcPct val="120000"/>
              </a:lnSpc>
            </a:pPr>
            <a:r>
              <a:rPr lang="en-US" sz="2400" i="1" dirty="0">
                <a:solidFill>
                  <a:srgbClr val="C00000"/>
                </a:solidFill>
                <a:cs typeface="Calibri Light" panose="020F0302020204030204" pitchFamily="34" charset="0"/>
              </a:rPr>
              <a:t>Need to consider the Social, economic and government regulations like offset .. Social expectations/constraints (.. Vaastu .. Agni.. Etc.)</a:t>
            </a:r>
            <a:endParaRPr lang="en-IN" sz="2400" i="1" dirty="0">
              <a:solidFill>
                <a:srgbClr val="C00000"/>
              </a:solidFill>
              <a:cs typeface="Calibri Light" panose="020F0302020204030204" pitchFamily="34" charset="0"/>
            </a:endParaRPr>
          </a:p>
          <a:p>
            <a:pPr marL="457200" lvl="0" indent="-457200">
              <a:lnSpc>
                <a:spcPct val="120000"/>
              </a:lnSpc>
              <a:buFont typeface="+mj-lt"/>
              <a:buAutoNum type="arabicPeriod" startAt="4"/>
            </a:pPr>
            <a:r>
              <a:rPr lang="en-US" sz="2400" dirty="0">
                <a:cs typeface="Calibri Light" panose="020F0302020204030204" pitchFamily="34" charset="0"/>
              </a:rPr>
              <a:t>Designing and Planning (plans, layouts, contractor, approvals)</a:t>
            </a:r>
            <a:endParaRPr lang="en-IN" sz="2400" dirty="0">
              <a:cs typeface="Calibri Light" panose="020F0302020204030204" pitchFamily="34" charset="0"/>
            </a:endParaRPr>
          </a:p>
          <a:p>
            <a:pPr marL="457200" lvl="0" indent="-457200">
              <a:lnSpc>
                <a:spcPct val="120000"/>
              </a:lnSpc>
              <a:buFont typeface="+mj-lt"/>
              <a:buAutoNum type="arabicPeriod" startAt="4"/>
            </a:pPr>
            <a:r>
              <a:rPr lang="en-IN" sz="2400" dirty="0">
                <a:cs typeface="Calibri Light" panose="020F0302020204030204" pitchFamily="34" charset="0"/>
              </a:rPr>
              <a:t>Execution – Build, Monitor</a:t>
            </a:r>
          </a:p>
          <a:p>
            <a:pPr marL="457200" lvl="0" indent="-457200">
              <a:lnSpc>
                <a:spcPct val="120000"/>
              </a:lnSpc>
              <a:buFont typeface="+mj-lt"/>
              <a:buAutoNum type="arabicPeriod" startAt="4"/>
            </a:pPr>
            <a:r>
              <a:rPr lang="en-IN" sz="2400" dirty="0">
                <a:cs typeface="Calibri Light" panose="020F0302020204030204" pitchFamily="34" charset="0"/>
              </a:rPr>
              <a:t>Completion – testing and verification </a:t>
            </a:r>
          </a:p>
          <a:p>
            <a:pPr marL="457200" lvl="0" indent="-457200">
              <a:lnSpc>
                <a:spcPct val="120000"/>
              </a:lnSpc>
              <a:buFont typeface="+mj-lt"/>
              <a:buAutoNum type="arabicPeriod" startAt="4"/>
            </a:pPr>
            <a:r>
              <a:rPr lang="en-IN" sz="2400" dirty="0">
                <a:cs typeface="Calibri Light" panose="020F0302020204030204" pitchFamily="34" charset="0"/>
              </a:rPr>
              <a:t>Acceptance by you </a:t>
            </a:r>
          </a:p>
          <a:p>
            <a:pPr marL="457200" lvl="0" indent="-457200">
              <a:lnSpc>
                <a:spcPct val="120000"/>
              </a:lnSpc>
              <a:buFont typeface="+mj-lt"/>
              <a:buAutoNum type="arabicPeriod" startAt="4"/>
            </a:pPr>
            <a:r>
              <a:rPr lang="en-IN" sz="2400" dirty="0">
                <a:cs typeface="Calibri Light" panose="020F0302020204030204" pitchFamily="34" charset="0"/>
              </a:rPr>
              <a:t>Move in and fixing initial issues with modifications after the residents have moved in</a:t>
            </a:r>
          </a:p>
          <a:p>
            <a:pPr marL="457200" lvl="0" indent="-457200">
              <a:lnSpc>
                <a:spcPct val="120000"/>
              </a:lnSpc>
              <a:buFont typeface="+mj-lt"/>
              <a:buAutoNum type="arabicPeriod" startAt="4"/>
            </a:pPr>
            <a:r>
              <a:rPr lang="en-IN" sz="2400" dirty="0">
                <a:cs typeface="Calibri Light" panose="020F0302020204030204" pitchFamily="34" charset="0"/>
              </a:rPr>
              <a:t>Continuing maintenance by the residents of the house</a:t>
            </a:r>
          </a:p>
        </p:txBody>
      </p:sp>
    </p:spTree>
    <p:extLst>
      <p:ext uri="{BB962C8B-B14F-4D97-AF65-F5344CB8AC3E}">
        <p14:creationId xmlns:p14="http://schemas.microsoft.com/office/powerpoint/2010/main" val="177808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5345" y="610161"/>
            <a:ext cx="7999758" cy="480131"/>
          </a:xfrm>
          <a:prstGeom prst="rect">
            <a:avLst/>
          </a:prstGeom>
        </p:spPr>
        <p:txBody>
          <a:bodyPr wrap="square">
            <a:spAutoFit/>
          </a:bodyPr>
          <a:lstStyle/>
          <a:p>
            <a:pPr>
              <a:lnSpc>
                <a:spcPct val="90000"/>
              </a:lnSpc>
              <a:spcBef>
                <a:spcPct val="0"/>
              </a:spcBef>
            </a:pPr>
            <a:r>
              <a:rPr lang="en-IN" sz="2800" b="1" dirty="0">
                <a:solidFill>
                  <a:schemeClr val="accent2"/>
                </a:solidFill>
              </a:rPr>
              <a:t>House Construction Lifecycle</a:t>
            </a:r>
          </a:p>
        </p:txBody>
      </p:sp>
      <p:sp>
        <p:nvSpPr>
          <p:cNvPr id="52" name="Rectangle 51">
            <a:extLst>
              <a:ext uri="{FF2B5EF4-FFF2-40B4-BE49-F238E27FC236}">
                <a16:creationId xmlns:a16="http://schemas.microsoft.com/office/drawing/2014/main" id="{F539318D-2AE0-457D-826C-BA2B5A15D6E8}"/>
              </a:ext>
            </a:extLst>
          </p:cNvPr>
          <p:cNvSpPr/>
          <p:nvPr/>
        </p:nvSpPr>
        <p:spPr>
          <a:xfrm>
            <a:off x="95344" y="1090292"/>
            <a:ext cx="12096655" cy="5824351"/>
          </a:xfrm>
          <a:prstGeom prst="rect">
            <a:avLst/>
          </a:prstGeom>
        </p:spPr>
        <p:txBody>
          <a:bodyPr wrap="square">
            <a:spAutoFit/>
          </a:bodyPr>
          <a:lstStyle/>
          <a:p>
            <a:pPr lvl="0">
              <a:lnSpc>
                <a:spcPct val="120000"/>
              </a:lnSpc>
              <a:spcBef>
                <a:spcPts val="600"/>
              </a:spcBef>
            </a:pPr>
            <a:r>
              <a:rPr lang="en-IN" sz="2400" dirty="0">
                <a:cs typeface="Calibri Light" panose="020F0302020204030204" pitchFamily="34" charset="0"/>
              </a:rPr>
              <a:t>Few things to keep in context</a:t>
            </a:r>
          </a:p>
          <a:p>
            <a:pPr marL="457200" lvl="0" indent="-457200">
              <a:lnSpc>
                <a:spcPct val="120000"/>
              </a:lnSpc>
              <a:buFont typeface="+mj-lt"/>
              <a:buAutoNum type="arabicPeriod"/>
            </a:pPr>
            <a:r>
              <a:rPr lang="en-IN" sz="2400" dirty="0">
                <a:cs typeface="Calibri Light" panose="020F0302020204030204" pitchFamily="34" charset="0"/>
              </a:rPr>
              <a:t>You could get into the steps of constructing based on understanding the feasibility and decisioning to go ahead.</a:t>
            </a:r>
          </a:p>
          <a:p>
            <a:pPr marL="457200" lvl="0" indent="-457200">
              <a:lnSpc>
                <a:spcPct val="120000"/>
              </a:lnSpc>
              <a:buFont typeface="+mj-lt"/>
              <a:buAutoNum type="arabicPeriod"/>
            </a:pPr>
            <a:r>
              <a:rPr lang="en-IN" sz="2400" dirty="0">
                <a:cs typeface="Calibri Light" panose="020F0302020204030204" pitchFamily="34" charset="0"/>
              </a:rPr>
              <a:t>There could have been multiple rounds of discussions, validating your requirements, </a:t>
            </a:r>
            <a:r>
              <a:rPr lang="en-IN" sz="2400" dirty="0">
                <a:effectLst/>
                <a:latin typeface="Calibri" panose="020F0502020204030204" pitchFamily="34" charset="0"/>
                <a:ea typeface="Calibri" panose="020F0502020204030204" pitchFamily="34" charset="0"/>
                <a:cs typeface="Times New Roman" panose="02020603050405020304" pitchFamily="18" charset="0"/>
              </a:rPr>
              <a:t>rendering/converting of your dream </a:t>
            </a:r>
            <a:r>
              <a:rPr lang="en-IN" sz="2400" dirty="0">
                <a:latin typeface="Calibri" panose="020F0502020204030204" pitchFamily="34" charset="0"/>
                <a:ea typeface="Calibri" panose="020F0502020204030204" pitchFamily="34" charset="0"/>
                <a:cs typeface="Calibri Light" panose="020F0302020204030204" pitchFamily="34" charset="0"/>
              </a:rPr>
              <a:t>into a set of requirement which could be acted on.</a:t>
            </a:r>
            <a:endParaRPr lang="en-IN" sz="2400" dirty="0">
              <a:cs typeface="Calibri Light" panose="020F0302020204030204" pitchFamily="34" charset="0"/>
            </a:endParaRPr>
          </a:p>
          <a:p>
            <a:pPr marL="457200" lvl="0" indent="-457200">
              <a:lnSpc>
                <a:spcPct val="120000"/>
              </a:lnSpc>
              <a:buFont typeface="+mj-lt"/>
              <a:buAutoNum type="arabicPeriod"/>
            </a:pPr>
            <a:r>
              <a:rPr lang="en-IN" sz="2400" dirty="0">
                <a:cs typeface="Calibri Light" panose="020F0302020204030204" pitchFamily="34" charset="0"/>
              </a:rPr>
              <a:t>Since there are number of stakeholders contributing to ensure that they all are working towards the same goal .. Lots of diagrams with different views details, designs, plans are done and shared [Documentation]</a:t>
            </a:r>
          </a:p>
          <a:p>
            <a:pPr marL="457200" lvl="0" indent="-457200">
              <a:lnSpc>
                <a:spcPct val="120000"/>
              </a:lnSpc>
              <a:buFont typeface="+mj-lt"/>
              <a:buAutoNum type="arabicPeriod"/>
            </a:pPr>
            <a:r>
              <a:rPr lang="en-IN" sz="2400" dirty="0">
                <a:cs typeface="Calibri Light" panose="020F0302020204030204" pitchFamily="34" charset="0"/>
              </a:rPr>
              <a:t>Give that everything is not easily visualizable, there may be changes, refinements which might need to be done during the construction of the house. Say like</a:t>
            </a:r>
          </a:p>
          <a:p>
            <a:pPr marL="914400" lvl="1" indent="-457200">
              <a:lnSpc>
                <a:spcPct val="120000"/>
              </a:lnSpc>
              <a:buFont typeface="Arial" panose="020B0604020202020204" pitchFamily="34" charset="0"/>
              <a:buChar char="•"/>
            </a:pPr>
            <a:r>
              <a:rPr lang="en-IN" sz="2400" dirty="0">
                <a:cs typeface="Calibri Light" panose="020F0302020204030204" pitchFamily="34" charset="0"/>
              </a:rPr>
              <a:t>Sky light or a anteroom etc</a:t>
            </a:r>
          </a:p>
          <a:p>
            <a:pPr marL="914400" lvl="1" indent="-457200">
              <a:lnSpc>
                <a:spcPct val="120000"/>
              </a:lnSpc>
              <a:buFont typeface="Arial" panose="020B0604020202020204" pitchFamily="34" charset="0"/>
              <a:buChar char="•"/>
            </a:pPr>
            <a:r>
              <a:rPr lang="en-IN" sz="2400" dirty="0">
                <a:cs typeface="Calibri Light" panose="020F0302020204030204" pitchFamily="34" charset="0"/>
              </a:rPr>
              <a:t>Cost escalations which may need to reduction of scope</a:t>
            </a:r>
          </a:p>
          <a:p>
            <a:pPr marL="914400" lvl="1" indent="-457200">
              <a:lnSpc>
                <a:spcPct val="120000"/>
              </a:lnSpc>
              <a:buFont typeface="Arial" panose="020B0604020202020204" pitchFamily="34" charset="0"/>
              <a:buChar char="•"/>
            </a:pPr>
            <a:r>
              <a:rPr lang="en-IN" sz="2400" dirty="0">
                <a:cs typeface="Calibri Light" panose="020F0302020204030204" pitchFamily="34" charset="0"/>
              </a:rPr>
              <a:t>Non-availability of some material leading to change in the plan etc</a:t>
            </a:r>
          </a:p>
        </p:txBody>
      </p:sp>
    </p:spTree>
    <p:extLst>
      <p:ext uri="{BB962C8B-B14F-4D97-AF65-F5344CB8AC3E}">
        <p14:creationId xmlns:p14="http://schemas.microsoft.com/office/powerpoint/2010/main" val="210977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5345" y="610161"/>
            <a:ext cx="7999758" cy="480131"/>
          </a:xfrm>
          <a:prstGeom prst="rect">
            <a:avLst/>
          </a:prstGeom>
        </p:spPr>
        <p:txBody>
          <a:bodyPr wrap="square">
            <a:spAutoFit/>
          </a:bodyPr>
          <a:lstStyle/>
          <a:p>
            <a:pPr>
              <a:lnSpc>
                <a:spcPct val="90000"/>
              </a:lnSpc>
              <a:spcBef>
                <a:spcPct val="0"/>
              </a:spcBef>
            </a:pPr>
            <a:r>
              <a:rPr lang="en-IN" sz="2800" b="1" dirty="0">
                <a:solidFill>
                  <a:schemeClr val="accent2"/>
                </a:solidFill>
              </a:rPr>
              <a:t>House Construction Lifecycle</a:t>
            </a:r>
          </a:p>
        </p:txBody>
      </p:sp>
      <p:sp>
        <p:nvSpPr>
          <p:cNvPr id="52" name="Rectangle 51">
            <a:extLst>
              <a:ext uri="{FF2B5EF4-FFF2-40B4-BE49-F238E27FC236}">
                <a16:creationId xmlns:a16="http://schemas.microsoft.com/office/drawing/2014/main" id="{F539318D-2AE0-457D-826C-BA2B5A15D6E8}"/>
              </a:ext>
            </a:extLst>
          </p:cNvPr>
          <p:cNvSpPr/>
          <p:nvPr/>
        </p:nvSpPr>
        <p:spPr>
          <a:xfrm>
            <a:off x="95345" y="1090292"/>
            <a:ext cx="11086002" cy="5824351"/>
          </a:xfrm>
          <a:prstGeom prst="rect">
            <a:avLst/>
          </a:prstGeom>
        </p:spPr>
        <p:txBody>
          <a:bodyPr wrap="square">
            <a:spAutoFit/>
          </a:bodyPr>
          <a:lstStyle/>
          <a:p>
            <a:pPr marL="457200" indent="-457200">
              <a:lnSpc>
                <a:spcPct val="120000"/>
              </a:lnSpc>
              <a:buFont typeface="+mj-lt"/>
              <a:buAutoNum type="arabicPeriod" startAt="5"/>
            </a:pPr>
            <a:r>
              <a:rPr lang="en-GB" sz="2400" dirty="0">
                <a:cs typeface="Calibri Light" panose="020F0302020204030204" pitchFamily="34" charset="0"/>
              </a:rPr>
              <a:t>You would definitely not want to finalize the plan and come back in the end to see the house .. You want to come in periodically see the progress which gives better understanding .. Which may need to make changes which needs to be done as and when and not waited till the end.</a:t>
            </a:r>
            <a:endParaRPr lang="en-IN" sz="2400" dirty="0">
              <a:cs typeface="Calibri Light" panose="020F0302020204030204" pitchFamily="34" charset="0"/>
            </a:endParaRPr>
          </a:p>
          <a:p>
            <a:pPr marL="457200" lvl="0" indent="-457200">
              <a:lnSpc>
                <a:spcPct val="120000"/>
              </a:lnSpc>
              <a:buFont typeface="+mj-lt"/>
              <a:buAutoNum type="arabicPeriod" startAt="5"/>
            </a:pPr>
            <a:r>
              <a:rPr lang="en-IN" sz="2400" dirty="0">
                <a:cs typeface="Calibri Light" panose="020F0302020204030204" pitchFamily="34" charset="0"/>
              </a:rPr>
              <a:t>You would like to see the house after different phases of execution of the construction</a:t>
            </a:r>
          </a:p>
          <a:p>
            <a:pPr marL="914400" lvl="1" indent="-457200">
              <a:lnSpc>
                <a:spcPct val="120000"/>
              </a:lnSpc>
              <a:buFont typeface="+mj-lt"/>
              <a:buAutoNum type="arabicPeriod"/>
            </a:pPr>
            <a:r>
              <a:rPr lang="en-IN" sz="2400" dirty="0">
                <a:cs typeface="Calibri Light" panose="020F0302020204030204" pitchFamily="34" charset="0"/>
              </a:rPr>
              <a:t>Columns are constructed</a:t>
            </a:r>
          </a:p>
          <a:p>
            <a:pPr marL="914400" lvl="1" indent="-457200">
              <a:lnSpc>
                <a:spcPct val="120000"/>
              </a:lnSpc>
              <a:buFont typeface="+mj-lt"/>
              <a:buAutoNum type="arabicPeriod"/>
            </a:pPr>
            <a:r>
              <a:rPr lang="en-IN" sz="2400" dirty="0">
                <a:cs typeface="Calibri Light" panose="020F0302020204030204" pitchFamily="34" charset="0"/>
              </a:rPr>
              <a:t>Foundation is done</a:t>
            </a:r>
          </a:p>
          <a:p>
            <a:pPr marL="914400" lvl="1" indent="-457200">
              <a:lnSpc>
                <a:spcPct val="120000"/>
              </a:lnSpc>
              <a:buFont typeface="+mj-lt"/>
              <a:buAutoNum type="arabicPeriod"/>
            </a:pPr>
            <a:r>
              <a:rPr lang="en-IN" sz="2400" dirty="0">
                <a:cs typeface="Calibri Light" panose="020F0302020204030204" pitchFamily="34" charset="0"/>
              </a:rPr>
              <a:t>Lintel and after the walls and before the roof is done</a:t>
            </a:r>
          </a:p>
          <a:p>
            <a:pPr marL="914400" lvl="1" indent="-457200">
              <a:lnSpc>
                <a:spcPct val="120000"/>
              </a:lnSpc>
              <a:buFont typeface="+mj-lt"/>
              <a:buAutoNum type="arabicPeriod"/>
            </a:pPr>
            <a:r>
              <a:rPr lang="en-IN" sz="2400" dirty="0">
                <a:cs typeface="Calibri Light" panose="020F0302020204030204" pitchFamily="34" charset="0"/>
              </a:rPr>
              <a:t>Once after the supports are removed and the electrical and plumbing points are identified</a:t>
            </a:r>
          </a:p>
          <a:p>
            <a:pPr marL="914400" lvl="1" indent="-457200">
              <a:lnSpc>
                <a:spcPct val="120000"/>
              </a:lnSpc>
              <a:buFont typeface="+mj-lt"/>
              <a:buAutoNum type="arabicPeriod"/>
            </a:pPr>
            <a:r>
              <a:rPr lang="en-IN" sz="2400" dirty="0">
                <a:cs typeface="Calibri Light" panose="020F0302020204030204" pitchFamily="34" charset="0"/>
              </a:rPr>
              <a:t>Once carpentry is done before final painting …etc</a:t>
            </a:r>
          </a:p>
          <a:p>
            <a:pPr marL="457200" indent="-457200">
              <a:lnSpc>
                <a:spcPct val="120000"/>
              </a:lnSpc>
              <a:buFont typeface="+mj-lt"/>
              <a:buAutoNum type="arabicPeriod" startAt="5"/>
            </a:pPr>
            <a:r>
              <a:rPr lang="en-IN" sz="2400" dirty="0">
                <a:cs typeface="Calibri Light" panose="020F0302020204030204" pitchFamily="34" charset="0"/>
              </a:rPr>
              <a:t>Validation at different levels, Acceptance and Maintenance</a:t>
            </a:r>
          </a:p>
        </p:txBody>
      </p:sp>
    </p:spTree>
    <p:extLst>
      <p:ext uri="{BB962C8B-B14F-4D97-AF65-F5344CB8AC3E}">
        <p14:creationId xmlns:p14="http://schemas.microsoft.com/office/powerpoint/2010/main" val="299758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87749" y="584171"/>
            <a:ext cx="10068804" cy="480131"/>
          </a:xfrm>
          <a:prstGeom prst="rect">
            <a:avLst/>
          </a:prstGeom>
        </p:spPr>
        <p:txBody>
          <a:bodyPr wrap="square">
            <a:spAutoFit/>
          </a:bodyPr>
          <a:lstStyle/>
          <a:p>
            <a:pPr>
              <a:lnSpc>
                <a:spcPct val="90000"/>
              </a:lnSpc>
              <a:spcBef>
                <a:spcPct val="0"/>
              </a:spcBef>
            </a:pPr>
            <a:r>
              <a:rPr lang="en-IN" sz="2800" b="1" dirty="0">
                <a:solidFill>
                  <a:schemeClr val="accent2"/>
                </a:solidFill>
              </a:rPr>
              <a:t>A simplistic view of a Software Development Lifecycle</a:t>
            </a:r>
          </a:p>
        </p:txBody>
      </p:sp>
      <p:sp>
        <p:nvSpPr>
          <p:cNvPr id="5" name="Rectangle 16">
            <a:extLst>
              <a:ext uri="{FF2B5EF4-FFF2-40B4-BE49-F238E27FC236}">
                <a16:creationId xmlns:a16="http://schemas.microsoft.com/office/drawing/2014/main" id="{31836AC9-1B4E-4CC4-B9B0-70C41B6E2307}"/>
              </a:ext>
            </a:extLst>
          </p:cNvPr>
          <p:cNvSpPr>
            <a:spLocks noChangeArrowheads="1"/>
          </p:cNvSpPr>
          <p:nvPr/>
        </p:nvSpPr>
        <p:spPr bwMode="auto">
          <a:xfrm>
            <a:off x="3451225" y="4819067"/>
            <a:ext cx="2117658" cy="352425"/>
          </a:xfrm>
          <a:prstGeom prst="rect">
            <a:avLst/>
          </a:prstGeom>
          <a:noFill/>
          <a:ln w="111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9" name="Freeform 4">
            <a:extLst>
              <a:ext uri="{FF2B5EF4-FFF2-40B4-BE49-F238E27FC236}">
                <a16:creationId xmlns:a16="http://schemas.microsoft.com/office/drawing/2014/main" id="{DEE0182A-53DC-48E6-898E-7ED72B6DD5C3}"/>
              </a:ext>
            </a:extLst>
          </p:cNvPr>
          <p:cNvSpPr>
            <a:spLocks/>
          </p:cNvSpPr>
          <p:nvPr/>
        </p:nvSpPr>
        <p:spPr bwMode="auto">
          <a:xfrm>
            <a:off x="3498850" y="1780083"/>
            <a:ext cx="1909763" cy="442912"/>
          </a:xfrm>
          <a:custGeom>
            <a:avLst/>
            <a:gdLst>
              <a:gd name="T0" fmla="*/ 1052588 w 5209"/>
              <a:gd name="T1" fmla="*/ 441590 h 1675"/>
              <a:gd name="T2" fmla="*/ 1193373 w 5209"/>
              <a:gd name="T3" fmla="*/ 435773 h 1675"/>
              <a:gd name="T4" fmla="*/ 1326825 w 5209"/>
              <a:gd name="T5" fmla="*/ 425460 h 1675"/>
              <a:gd name="T6" fmla="*/ 1450012 w 5209"/>
              <a:gd name="T7" fmla="*/ 410917 h 1675"/>
              <a:gd name="T8" fmla="*/ 1562200 w 5209"/>
              <a:gd name="T9" fmla="*/ 392407 h 1675"/>
              <a:gd name="T10" fmla="*/ 1661556 w 5209"/>
              <a:gd name="T11" fmla="*/ 370195 h 1675"/>
              <a:gd name="T12" fmla="*/ 1746614 w 5209"/>
              <a:gd name="T13" fmla="*/ 345339 h 1675"/>
              <a:gd name="T14" fmla="*/ 1815906 w 5209"/>
              <a:gd name="T15" fmla="*/ 317575 h 1675"/>
              <a:gd name="T16" fmla="*/ 1866868 w 5209"/>
              <a:gd name="T17" fmla="*/ 287430 h 1675"/>
              <a:gd name="T18" fmla="*/ 1898398 w 5209"/>
              <a:gd name="T19" fmla="*/ 255170 h 1675"/>
              <a:gd name="T20" fmla="*/ 1909763 w 5209"/>
              <a:gd name="T21" fmla="*/ 221588 h 1675"/>
              <a:gd name="T22" fmla="*/ 1898398 w 5209"/>
              <a:gd name="T23" fmla="*/ 187742 h 1675"/>
              <a:gd name="T24" fmla="*/ 1866868 w 5209"/>
              <a:gd name="T25" fmla="*/ 155746 h 1675"/>
              <a:gd name="T26" fmla="*/ 1815906 w 5209"/>
              <a:gd name="T27" fmla="*/ 125602 h 1675"/>
              <a:gd name="T28" fmla="*/ 1746614 w 5209"/>
              <a:gd name="T29" fmla="*/ 97837 h 1675"/>
              <a:gd name="T30" fmla="*/ 1661556 w 5209"/>
              <a:gd name="T31" fmla="*/ 72717 h 1675"/>
              <a:gd name="T32" fmla="*/ 1562200 w 5209"/>
              <a:gd name="T33" fmla="*/ 50770 h 1675"/>
              <a:gd name="T34" fmla="*/ 1450012 w 5209"/>
              <a:gd name="T35" fmla="*/ 32260 h 1675"/>
              <a:gd name="T36" fmla="*/ 1326825 w 5209"/>
              <a:gd name="T37" fmla="*/ 17716 h 1675"/>
              <a:gd name="T38" fmla="*/ 1193373 w 5209"/>
              <a:gd name="T39" fmla="*/ 7139 h 1675"/>
              <a:gd name="T40" fmla="*/ 1052588 w 5209"/>
              <a:gd name="T41" fmla="*/ 1322 h 1675"/>
              <a:gd name="T42" fmla="*/ 905937 w 5209"/>
              <a:gd name="T43" fmla="*/ 264 h 1675"/>
              <a:gd name="T44" fmla="*/ 762585 w 5209"/>
              <a:gd name="T45" fmla="*/ 4760 h 1675"/>
              <a:gd name="T46" fmla="*/ 626567 w 5209"/>
              <a:gd name="T47" fmla="*/ 13750 h 1675"/>
              <a:gd name="T48" fmla="*/ 500080 w 5209"/>
              <a:gd name="T49" fmla="*/ 26971 h 1675"/>
              <a:gd name="T50" fmla="*/ 383859 w 5209"/>
              <a:gd name="T51" fmla="*/ 44159 h 1675"/>
              <a:gd name="T52" fmla="*/ 279737 w 5209"/>
              <a:gd name="T53" fmla="*/ 65049 h 1675"/>
              <a:gd name="T54" fmla="*/ 189913 w 5209"/>
              <a:gd name="T55" fmla="*/ 89111 h 1675"/>
              <a:gd name="T56" fmla="*/ 115488 w 5209"/>
              <a:gd name="T57" fmla="*/ 116083 h 1675"/>
              <a:gd name="T58" fmla="*/ 57927 w 5209"/>
              <a:gd name="T59" fmla="*/ 145434 h 1675"/>
              <a:gd name="T60" fmla="*/ 19431 w 5209"/>
              <a:gd name="T61" fmla="*/ 177165 h 1675"/>
              <a:gd name="T62" fmla="*/ 1100 w 5209"/>
              <a:gd name="T63" fmla="*/ 210218 h 1675"/>
              <a:gd name="T64" fmla="*/ 5133 w 5209"/>
              <a:gd name="T65" fmla="*/ 244064 h 1675"/>
              <a:gd name="T66" fmla="*/ 30063 w 5209"/>
              <a:gd name="T67" fmla="*/ 276853 h 1675"/>
              <a:gd name="T68" fmla="*/ 74792 w 5209"/>
              <a:gd name="T69" fmla="*/ 307791 h 1675"/>
              <a:gd name="T70" fmla="*/ 138585 w 5209"/>
              <a:gd name="T71" fmla="*/ 336349 h 1675"/>
              <a:gd name="T72" fmla="*/ 218143 w 5209"/>
              <a:gd name="T73" fmla="*/ 362262 h 1675"/>
              <a:gd name="T74" fmla="*/ 312733 w 5209"/>
              <a:gd name="T75" fmla="*/ 385267 h 1675"/>
              <a:gd name="T76" fmla="*/ 421255 w 5209"/>
              <a:gd name="T77" fmla="*/ 405099 h 1675"/>
              <a:gd name="T78" fmla="*/ 540776 w 5209"/>
              <a:gd name="T79" fmla="*/ 420965 h 1675"/>
              <a:gd name="T80" fmla="*/ 671295 w 5209"/>
              <a:gd name="T81" fmla="*/ 433128 h 1675"/>
              <a:gd name="T82" fmla="*/ 809514 w 5209"/>
              <a:gd name="T83" fmla="*/ 440532 h 1675"/>
              <a:gd name="T84" fmla="*/ 954698 w 5209"/>
              <a:gd name="T85" fmla="*/ 442912 h 16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09" h="1675">
                <a:moveTo>
                  <a:pt x="2604" y="1675"/>
                </a:moveTo>
                <a:lnTo>
                  <a:pt x="2738" y="1674"/>
                </a:lnTo>
                <a:lnTo>
                  <a:pt x="2871" y="1670"/>
                </a:lnTo>
                <a:lnTo>
                  <a:pt x="3001" y="1666"/>
                </a:lnTo>
                <a:lnTo>
                  <a:pt x="3129" y="1658"/>
                </a:lnTo>
                <a:lnTo>
                  <a:pt x="3255" y="1648"/>
                </a:lnTo>
                <a:lnTo>
                  <a:pt x="3379" y="1638"/>
                </a:lnTo>
                <a:lnTo>
                  <a:pt x="3500" y="1624"/>
                </a:lnTo>
                <a:lnTo>
                  <a:pt x="3619" y="1609"/>
                </a:lnTo>
                <a:lnTo>
                  <a:pt x="3734" y="1592"/>
                </a:lnTo>
                <a:lnTo>
                  <a:pt x="3845" y="1574"/>
                </a:lnTo>
                <a:lnTo>
                  <a:pt x="3955" y="1554"/>
                </a:lnTo>
                <a:lnTo>
                  <a:pt x="4060" y="1532"/>
                </a:lnTo>
                <a:lnTo>
                  <a:pt x="4163" y="1509"/>
                </a:lnTo>
                <a:lnTo>
                  <a:pt x="4261" y="1484"/>
                </a:lnTo>
                <a:lnTo>
                  <a:pt x="4355" y="1457"/>
                </a:lnTo>
                <a:lnTo>
                  <a:pt x="4447" y="1430"/>
                </a:lnTo>
                <a:lnTo>
                  <a:pt x="4532" y="1400"/>
                </a:lnTo>
                <a:lnTo>
                  <a:pt x="4614" y="1370"/>
                </a:lnTo>
                <a:lnTo>
                  <a:pt x="4691" y="1339"/>
                </a:lnTo>
                <a:lnTo>
                  <a:pt x="4764" y="1306"/>
                </a:lnTo>
                <a:lnTo>
                  <a:pt x="4832" y="1272"/>
                </a:lnTo>
                <a:lnTo>
                  <a:pt x="4894" y="1237"/>
                </a:lnTo>
                <a:lnTo>
                  <a:pt x="4953" y="1201"/>
                </a:lnTo>
                <a:lnTo>
                  <a:pt x="5004" y="1164"/>
                </a:lnTo>
                <a:lnTo>
                  <a:pt x="5051" y="1126"/>
                </a:lnTo>
                <a:lnTo>
                  <a:pt x="5092" y="1087"/>
                </a:lnTo>
                <a:lnTo>
                  <a:pt x="5127" y="1047"/>
                </a:lnTo>
                <a:lnTo>
                  <a:pt x="5156" y="1007"/>
                </a:lnTo>
                <a:lnTo>
                  <a:pt x="5178" y="965"/>
                </a:lnTo>
                <a:lnTo>
                  <a:pt x="5195" y="923"/>
                </a:lnTo>
                <a:lnTo>
                  <a:pt x="5206" y="881"/>
                </a:lnTo>
                <a:lnTo>
                  <a:pt x="5209" y="838"/>
                </a:lnTo>
                <a:lnTo>
                  <a:pt x="5206" y="795"/>
                </a:lnTo>
                <a:lnTo>
                  <a:pt x="5195" y="752"/>
                </a:lnTo>
                <a:lnTo>
                  <a:pt x="5178" y="710"/>
                </a:lnTo>
                <a:lnTo>
                  <a:pt x="5156" y="670"/>
                </a:lnTo>
                <a:lnTo>
                  <a:pt x="5127" y="629"/>
                </a:lnTo>
                <a:lnTo>
                  <a:pt x="5092" y="589"/>
                </a:lnTo>
                <a:lnTo>
                  <a:pt x="5051" y="550"/>
                </a:lnTo>
                <a:lnTo>
                  <a:pt x="5004" y="512"/>
                </a:lnTo>
                <a:lnTo>
                  <a:pt x="4953" y="475"/>
                </a:lnTo>
                <a:lnTo>
                  <a:pt x="4894" y="439"/>
                </a:lnTo>
                <a:lnTo>
                  <a:pt x="4832" y="404"/>
                </a:lnTo>
                <a:lnTo>
                  <a:pt x="4764" y="370"/>
                </a:lnTo>
                <a:lnTo>
                  <a:pt x="4691" y="337"/>
                </a:lnTo>
                <a:lnTo>
                  <a:pt x="4614" y="305"/>
                </a:lnTo>
                <a:lnTo>
                  <a:pt x="4532" y="275"/>
                </a:lnTo>
                <a:lnTo>
                  <a:pt x="4447" y="246"/>
                </a:lnTo>
                <a:lnTo>
                  <a:pt x="4355" y="218"/>
                </a:lnTo>
                <a:lnTo>
                  <a:pt x="4261" y="192"/>
                </a:lnTo>
                <a:lnTo>
                  <a:pt x="4163" y="167"/>
                </a:lnTo>
                <a:lnTo>
                  <a:pt x="4060" y="143"/>
                </a:lnTo>
                <a:lnTo>
                  <a:pt x="3955" y="122"/>
                </a:lnTo>
                <a:lnTo>
                  <a:pt x="3845" y="102"/>
                </a:lnTo>
                <a:lnTo>
                  <a:pt x="3734" y="83"/>
                </a:lnTo>
                <a:lnTo>
                  <a:pt x="3619" y="67"/>
                </a:lnTo>
                <a:lnTo>
                  <a:pt x="3500" y="52"/>
                </a:lnTo>
                <a:lnTo>
                  <a:pt x="3379" y="39"/>
                </a:lnTo>
                <a:lnTo>
                  <a:pt x="3255" y="27"/>
                </a:lnTo>
                <a:lnTo>
                  <a:pt x="3129" y="18"/>
                </a:lnTo>
                <a:lnTo>
                  <a:pt x="3001" y="11"/>
                </a:lnTo>
                <a:lnTo>
                  <a:pt x="2871" y="5"/>
                </a:lnTo>
                <a:lnTo>
                  <a:pt x="2738" y="1"/>
                </a:lnTo>
                <a:lnTo>
                  <a:pt x="2604" y="0"/>
                </a:lnTo>
                <a:lnTo>
                  <a:pt x="2471" y="1"/>
                </a:lnTo>
                <a:lnTo>
                  <a:pt x="2338" y="5"/>
                </a:lnTo>
                <a:lnTo>
                  <a:pt x="2208" y="11"/>
                </a:lnTo>
                <a:lnTo>
                  <a:pt x="2080" y="18"/>
                </a:lnTo>
                <a:lnTo>
                  <a:pt x="1954" y="27"/>
                </a:lnTo>
                <a:lnTo>
                  <a:pt x="1831" y="39"/>
                </a:lnTo>
                <a:lnTo>
                  <a:pt x="1709" y="52"/>
                </a:lnTo>
                <a:lnTo>
                  <a:pt x="1591" y="67"/>
                </a:lnTo>
                <a:lnTo>
                  <a:pt x="1475" y="83"/>
                </a:lnTo>
                <a:lnTo>
                  <a:pt x="1364" y="102"/>
                </a:lnTo>
                <a:lnTo>
                  <a:pt x="1254" y="122"/>
                </a:lnTo>
                <a:lnTo>
                  <a:pt x="1149" y="143"/>
                </a:lnTo>
                <a:lnTo>
                  <a:pt x="1047" y="167"/>
                </a:lnTo>
                <a:lnTo>
                  <a:pt x="948" y="192"/>
                </a:lnTo>
                <a:lnTo>
                  <a:pt x="853" y="218"/>
                </a:lnTo>
                <a:lnTo>
                  <a:pt x="763" y="246"/>
                </a:lnTo>
                <a:lnTo>
                  <a:pt x="677" y="275"/>
                </a:lnTo>
                <a:lnTo>
                  <a:pt x="595" y="305"/>
                </a:lnTo>
                <a:lnTo>
                  <a:pt x="518" y="337"/>
                </a:lnTo>
                <a:lnTo>
                  <a:pt x="445" y="370"/>
                </a:lnTo>
                <a:lnTo>
                  <a:pt x="378" y="404"/>
                </a:lnTo>
                <a:lnTo>
                  <a:pt x="315" y="439"/>
                </a:lnTo>
                <a:lnTo>
                  <a:pt x="257" y="475"/>
                </a:lnTo>
                <a:lnTo>
                  <a:pt x="204" y="512"/>
                </a:lnTo>
                <a:lnTo>
                  <a:pt x="158" y="550"/>
                </a:lnTo>
                <a:lnTo>
                  <a:pt x="118" y="589"/>
                </a:lnTo>
                <a:lnTo>
                  <a:pt x="82" y="629"/>
                </a:lnTo>
                <a:lnTo>
                  <a:pt x="53" y="670"/>
                </a:lnTo>
                <a:lnTo>
                  <a:pt x="30" y="710"/>
                </a:lnTo>
                <a:lnTo>
                  <a:pt x="14" y="752"/>
                </a:lnTo>
                <a:lnTo>
                  <a:pt x="3" y="795"/>
                </a:lnTo>
                <a:lnTo>
                  <a:pt x="0" y="838"/>
                </a:lnTo>
                <a:lnTo>
                  <a:pt x="3" y="881"/>
                </a:lnTo>
                <a:lnTo>
                  <a:pt x="14" y="923"/>
                </a:lnTo>
                <a:lnTo>
                  <a:pt x="30" y="965"/>
                </a:lnTo>
                <a:lnTo>
                  <a:pt x="53" y="1007"/>
                </a:lnTo>
                <a:lnTo>
                  <a:pt x="82" y="1047"/>
                </a:lnTo>
                <a:lnTo>
                  <a:pt x="118" y="1087"/>
                </a:lnTo>
                <a:lnTo>
                  <a:pt x="158" y="1126"/>
                </a:lnTo>
                <a:lnTo>
                  <a:pt x="204" y="1164"/>
                </a:lnTo>
                <a:lnTo>
                  <a:pt x="257" y="1201"/>
                </a:lnTo>
                <a:lnTo>
                  <a:pt x="315" y="1237"/>
                </a:lnTo>
                <a:lnTo>
                  <a:pt x="378" y="1272"/>
                </a:lnTo>
                <a:lnTo>
                  <a:pt x="445" y="1306"/>
                </a:lnTo>
                <a:lnTo>
                  <a:pt x="518" y="1339"/>
                </a:lnTo>
                <a:lnTo>
                  <a:pt x="595" y="1370"/>
                </a:lnTo>
                <a:lnTo>
                  <a:pt x="677" y="1400"/>
                </a:lnTo>
                <a:lnTo>
                  <a:pt x="763" y="1430"/>
                </a:lnTo>
                <a:lnTo>
                  <a:pt x="853" y="1457"/>
                </a:lnTo>
                <a:lnTo>
                  <a:pt x="948" y="1484"/>
                </a:lnTo>
                <a:lnTo>
                  <a:pt x="1047" y="1509"/>
                </a:lnTo>
                <a:lnTo>
                  <a:pt x="1149" y="1532"/>
                </a:lnTo>
                <a:lnTo>
                  <a:pt x="1254" y="1554"/>
                </a:lnTo>
                <a:lnTo>
                  <a:pt x="1364" y="1574"/>
                </a:lnTo>
                <a:lnTo>
                  <a:pt x="1475" y="1592"/>
                </a:lnTo>
                <a:lnTo>
                  <a:pt x="1591" y="1609"/>
                </a:lnTo>
                <a:lnTo>
                  <a:pt x="1709" y="1624"/>
                </a:lnTo>
                <a:lnTo>
                  <a:pt x="1831" y="1638"/>
                </a:lnTo>
                <a:lnTo>
                  <a:pt x="1954" y="1648"/>
                </a:lnTo>
                <a:lnTo>
                  <a:pt x="2080" y="1658"/>
                </a:lnTo>
                <a:lnTo>
                  <a:pt x="2208" y="1666"/>
                </a:lnTo>
                <a:lnTo>
                  <a:pt x="2338" y="1670"/>
                </a:lnTo>
                <a:lnTo>
                  <a:pt x="2471" y="1674"/>
                </a:lnTo>
                <a:lnTo>
                  <a:pt x="2604" y="1675"/>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10" name="Rectangle 5">
            <a:extLst>
              <a:ext uri="{FF2B5EF4-FFF2-40B4-BE49-F238E27FC236}">
                <a16:creationId xmlns:a16="http://schemas.microsoft.com/office/drawing/2014/main" id="{B0CCB46B-CE86-46C7-87B1-C4F4784E4241}"/>
              </a:ext>
            </a:extLst>
          </p:cNvPr>
          <p:cNvSpPr>
            <a:spLocks noChangeArrowheads="1"/>
          </p:cNvSpPr>
          <p:nvPr/>
        </p:nvSpPr>
        <p:spPr bwMode="auto">
          <a:xfrm>
            <a:off x="3509963" y="3355392"/>
            <a:ext cx="1889125" cy="352425"/>
          </a:xfrm>
          <a:prstGeom prst="rect">
            <a:avLst/>
          </a:prstGeom>
          <a:solidFill>
            <a:srgbClr val="CC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11" name="Rectangle 6">
            <a:extLst>
              <a:ext uri="{FF2B5EF4-FFF2-40B4-BE49-F238E27FC236}">
                <a16:creationId xmlns:a16="http://schemas.microsoft.com/office/drawing/2014/main" id="{C36180CB-92C2-4D22-9E8F-26B8A6058A8F}"/>
              </a:ext>
            </a:extLst>
          </p:cNvPr>
          <p:cNvSpPr>
            <a:spLocks noChangeArrowheads="1"/>
          </p:cNvSpPr>
          <p:nvPr/>
        </p:nvSpPr>
        <p:spPr bwMode="auto">
          <a:xfrm>
            <a:off x="3509963" y="4107867"/>
            <a:ext cx="1889125" cy="352425"/>
          </a:xfrm>
          <a:prstGeom prst="rect">
            <a:avLst/>
          </a:prstGeom>
          <a:solidFill>
            <a:srgbClr val="CC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13" name="Rectangle 8">
            <a:extLst>
              <a:ext uri="{FF2B5EF4-FFF2-40B4-BE49-F238E27FC236}">
                <a16:creationId xmlns:a16="http://schemas.microsoft.com/office/drawing/2014/main" id="{D8580194-DBCE-4A82-BAD9-41F2EE4619AE}"/>
              </a:ext>
            </a:extLst>
          </p:cNvPr>
          <p:cNvSpPr>
            <a:spLocks noChangeArrowheads="1"/>
          </p:cNvSpPr>
          <p:nvPr/>
        </p:nvSpPr>
        <p:spPr bwMode="auto">
          <a:xfrm>
            <a:off x="3509963" y="5612817"/>
            <a:ext cx="1889125" cy="352425"/>
          </a:xfrm>
          <a:prstGeom prst="rect">
            <a:avLst/>
          </a:prstGeom>
          <a:solidFill>
            <a:srgbClr val="CC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14" name="Freeform 9">
            <a:extLst>
              <a:ext uri="{FF2B5EF4-FFF2-40B4-BE49-F238E27FC236}">
                <a16:creationId xmlns:a16="http://schemas.microsoft.com/office/drawing/2014/main" id="{763C545E-164E-4654-89BC-A89B6D8C16FB}"/>
              </a:ext>
            </a:extLst>
          </p:cNvPr>
          <p:cNvSpPr>
            <a:spLocks/>
          </p:cNvSpPr>
          <p:nvPr/>
        </p:nvSpPr>
        <p:spPr bwMode="auto">
          <a:xfrm>
            <a:off x="3441700" y="1738808"/>
            <a:ext cx="1908175" cy="442912"/>
          </a:xfrm>
          <a:custGeom>
            <a:avLst/>
            <a:gdLst>
              <a:gd name="T0" fmla="*/ 1051548 w 5208"/>
              <a:gd name="T1" fmla="*/ 441590 h 1675"/>
              <a:gd name="T2" fmla="*/ 1192609 w 5208"/>
              <a:gd name="T3" fmla="*/ 435773 h 1675"/>
              <a:gd name="T4" fmla="*/ 1325244 w 5208"/>
              <a:gd name="T5" fmla="*/ 425460 h 1675"/>
              <a:gd name="T6" fmla="*/ 1449085 w 5208"/>
              <a:gd name="T7" fmla="*/ 410917 h 1675"/>
              <a:gd name="T8" fmla="*/ 1561201 w 5208"/>
              <a:gd name="T9" fmla="*/ 392142 h 1675"/>
              <a:gd name="T10" fmla="*/ 1660493 w 5208"/>
              <a:gd name="T11" fmla="*/ 370195 h 1675"/>
              <a:gd name="T12" fmla="*/ 1745496 w 5208"/>
              <a:gd name="T13" fmla="*/ 345339 h 1675"/>
              <a:gd name="T14" fmla="*/ 1814012 w 5208"/>
              <a:gd name="T15" fmla="*/ 317310 h 1675"/>
              <a:gd name="T16" fmla="*/ 1865307 w 5208"/>
              <a:gd name="T17" fmla="*/ 287166 h 1675"/>
              <a:gd name="T18" fmla="*/ 1897183 w 5208"/>
              <a:gd name="T19" fmla="*/ 255170 h 1675"/>
              <a:gd name="T20" fmla="*/ 1908175 w 5208"/>
              <a:gd name="T21" fmla="*/ 221324 h 1675"/>
              <a:gd name="T22" fmla="*/ 1897183 w 5208"/>
              <a:gd name="T23" fmla="*/ 187742 h 1675"/>
              <a:gd name="T24" fmla="*/ 1865307 w 5208"/>
              <a:gd name="T25" fmla="*/ 155482 h 1675"/>
              <a:gd name="T26" fmla="*/ 1814012 w 5208"/>
              <a:gd name="T27" fmla="*/ 125602 h 1675"/>
              <a:gd name="T28" fmla="*/ 1745496 w 5208"/>
              <a:gd name="T29" fmla="*/ 97573 h 1675"/>
              <a:gd name="T30" fmla="*/ 1660493 w 5208"/>
              <a:gd name="T31" fmla="*/ 72717 h 1675"/>
              <a:gd name="T32" fmla="*/ 1561201 w 5208"/>
              <a:gd name="T33" fmla="*/ 50505 h 1675"/>
              <a:gd name="T34" fmla="*/ 1449085 w 5208"/>
              <a:gd name="T35" fmla="*/ 31995 h 1675"/>
              <a:gd name="T36" fmla="*/ 1325244 w 5208"/>
              <a:gd name="T37" fmla="*/ 17716 h 1675"/>
              <a:gd name="T38" fmla="*/ 1192609 w 5208"/>
              <a:gd name="T39" fmla="*/ 7139 h 1675"/>
              <a:gd name="T40" fmla="*/ 1051548 w 5208"/>
              <a:gd name="T41" fmla="*/ 1322 h 1675"/>
              <a:gd name="T42" fmla="*/ 904991 w 5208"/>
              <a:gd name="T43" fmla="*/ 264 h 1675"/>
              <a:gd name="T44" fmla="*/ 761731 w 5208"/>
              <a:gd name="T45" fmla="*/ 4760 h 1675"/>
              <a:gd name="T46" fmla="*/ 625799 w 5208"/>
              <a:gd name="T47" fmla="*/ 13750 h 1675"/>
              <a:gd name="T48" fmla="*/ 499027 w 5208"/>
              <a:gd name="T49" fmla="*/ 26971 h 1675"/>
              <a:gd name="T50" fmla="*/ 382881 w 5208"/>
              <a:gd name="T51" fmla="*/ 44159 h 1675"/>
              <a:gd name="T52" fmla="*/ 279192 w 5208"/>
              <a:gd name="T53" fmla="*/ 65049 h 1675"/>
              <a:gd name="T54" fmla="*/ 189059 w 5208"/>
              <a:gd name="T55" fmla="*/ 89111 h 1675"/>
              <a:gd name="T56" fmla="*/ 114681 w 5208"/>
              <a:gd name="T57" fmla="*/ 115818 h 1675"/>
              <a:gd name="T58" fmla="*/ 57890 w 5208"/>
              <a:gd name="T59" fmla="*/ 145434 h 1675"/>
              <a:gd name="T60" fmla="*/ 19052 w 5208"/>
              <a:gd name="T61" fmla="*/ 176636 h 1675"/>
              <a:gd name="T62" fmla="*/ 1099 w 5208"/>
              <a:gd name="T63" fmla="*/ 209954 h 1675"/>
              <a:gd name="T64" fmla="*/ 4763 w 5208"/>
              <a:gd name="T65" fmla="*/ 244064 h 1675"/>
              <a:gd name="T66" fmla="*/ 30044 w 5208"/>
              <a:gd name="T67" fmla="*/ 276853 h 1675"/>
              <a:gd name="T68" fmla="*/ 74744 w 5208"/>
              <a:gd name="T69" fmla="*/ 307526 h 1675"/>
              <a:gd name="T70" fmla="*/ 137764 w 5208"/>
              <a:gd name="T71" fmla="*/ 336084 h 1675"/>
              <a:gd name="T72" fmla="*/ 217637 w 5208"/>
              <a:gd name="T73" fmla="*/ 362262 h 1675"/>
              <a:gd name="T74" fmla="*/ 312533 w 5208"/>
              <a:gd name="T75" fmla="*/ 385267 h 1675"/>
              <a:gd name="T76" fmla="*/ 420253 w 5208"/>
              <a:gd name="T77" fmla="*/ 405099 h 1675"/>
              <a:gd name="T78" fmla="*/ 540430 w 5208"/>
              <a:gd name="T79" fmla="*/ 420965 h 1675"/>
              <a:gd name="T80" fmla="*/ 670133 w 5208"/>
              <a:gd name="T81" fmla="*/ 432864 h 1675"/>
              <a:gd name="T82" fmla="*/ 808629 w 5208"/>
              <a:gd name="T83" fmla="*/ 440268 h 1675"/>
              <a:gd name="T84" fmla="*/ 954088 w 5208"/>
              <a:gd name="T85" fmla="*/ 442912 h 16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08" h="1675">
                <a:moveTo>
                  <a:pt x="2604" y="1675"/>
                </a:moveTo>
                <a:lnTo>
                  <a:pt x="2738" y="1674"/>
                </a:lnTo>
                <a:lnTo>
                  <a:pt x="2870" y="1670"/>
                </a:lnTo>
                <a:lnTo>
                  <a:pt x="3001" y="1665"/>
                </a:lnTo>
                <a:lnTo>
                  <a:pt x="3129" y="1658"/>
                </a:lnTo>
                <a:lnTo>
                  <a:pt x="3255" y="1648"/>
                </a:lnTo>
                <a:lnTo>
                  <a:pt x="3378" y="1637"/>
                </a:lnTo>
                <a:lnTo>
                  <a:pt x="3500" y="1624"/>
                </a:lnTo>
                <a:lnTo>
                  <a:pt x="3617" y="1609"/>
                </a:lnTo>
                <a:lnTo>
                  <a:pt x="3732" y="1592"/>
                </a:lnTo>
                <a:lnTo>
                  <a:pt x="3845" y="1574"/>
                </a:lnTo>
                <a:lnTo>
                  <a:pt x="3955" y="1554"/>
                </a:lnTo>
                <a:lnTo>
                  <a:pt x="4060" y="1532"/>
                </a:lnTo>
                <a:lnTo>
                  <a:pt x="4162" y="1509"/>
                </a:lnTo>
                <a:lnTo>
                  <a:pt x="4261" y="1483"/>
                </a:lnTo>
                <a:lnTo>
                  <a:pt x="4355" y="1457"/>
                </a:lnTo>
                <a:lnTo>
                  <a:pt x="4445" y="1430"/>
                </a:lnTo>
                <a:lnTo>
                  <a:pt x="4532" y="1400"/>
                </a:lnTo>
                <a:lnTo>
                  <a:pt x="4614" y="1370"/>
                </a:lnTo>
                <a:lnTo>
                  <a:pt x="4691" y="1339"/>
                </a:lnTo>
                <a:lnTo>
                  <a:pt x="4764" y="1306"/>
                </a:lnTo>
                <a:lnTo>
                  <a:pt x="4831" y="1271"/>
                </a:lnTo>
                <a:lnTo>
                  <a:pt x="4894" y="1236"/>
                </a:lnTo>
                <a:lnTo>
                  <a:pt x="4951" y="1200"/>
                </a:lnTo>
                <a:lnTo>
                  <a:pt x="5004" y="1163"/>
                </a:lnTo>
                <a:lnTo>
                  <a:pt x="5050" y="1126"/>
                </a:lnTo>
                <a:lnTo>
                  <a:pt x="5091" y="1086"/>
                </a:lnTo>
                <a:lnTo>
                  <a:pt x="5126" y="1047"/>
                </a:lnTo>
                <a:lnTo>
                  <a:pt x="5156" y="1006"/>
                </a:lnTo>
                <a:lnTo>
                  <a:pt x="5178" y="965"/>
                </a:lnTo>
                <a:lnTo>
                  <a:pt x="5195" y="923"/>
                </a:lnTo>
                <a:lnTo>
                  <a:pt x="5206" y="880"/>
                </a:lnTo>
                <a:lnTo>
                  <a:pt x="5208" y="837"/>
                </a:lnTo>
                <a:lnTo>
                  <a:pt x="5206" y="794"/>
                </a:lnTo>
                <a:lnTo>
                  <a:pt x="5195" y="752"/>
                </a:lnTo>
                <a:lnTo>
                  <a:pt x="5178" y="710"/>
                </a:lnTo>
                <a:lnTo>
                  <a:pt x="5156" y="668"/>
                </a:lnTo>
                <a:lnTo>
                  <a:pt x="5126" y="629"/>
                </a:lnTo>
                <a:lnTo>
                  <a:pt x="5091" y="588"/>
                </a:lnTo>
                <a:lnTo>
                  <a:pt x="5050" y="550"/>
                </a:lnTo>
                <a:lnTo>
                  <a:pt x="5004" y="511"/>
                </a:lnTo>
                <a:lnTo>
                  <a:pt x="4951" y="475"/>
                </a:lnTo>
                <a:lnTo>
                  <a:pt x="4894" y="438"/>
                </a:lnTo>
                <a:lnTo>
                  <a:pt x="4831" y="403"/>
                </a:lnTo>
                <a:lnTo>
                  <a:pt x="4764" y="369"/>
                </a:lnTo>
                <a:lnTo>
                  <a:pt x="4691" y="337"/>
                </a:lnTo>
                <a:lnTo>
                  <a:pt x="4614" y="305"/>
                </a:lnTo>
                <a:lnTo>
                  <a:pt x="4532" y="275"/>
                </a:lnTo>
                <a:lnTo>
                  <a:pt x="4445" y="246"/>
                </a:lnTo>
                <a:lnTo>
                  <a:pt x="4355" y="218"/>
                </a:lnTo>
                <a:lnTo>
                  <a:pt x="4261" y="191"/>
                </a:lnTo>
                <a:lnTo>
                  <a:pt x="4162" y="167"/>
                </a:lnTo>
                <a:lnTo>
                  <a:pt x="4060" y="143"/>
                </a:lnTo>
                <a:lnTo>
                  <a:pt x="3955" y="121"/>
                </a:lnTo>
                <a:lnTo>
                  <a:pt x="3845" y="102"/>
                </a:lnTo>
                <a:lnTo>
                  <a:pt x="3732" y="83"/>
                </a:lnTo>
                <a:lnTo>
                  <a:pt x="3617" y="67"/>
                </a:lnTo>
                <a:lnTo>
                  <a:pt x="3500" y="52"/>
                </a:lnTo>
                <a:lnTo>
                  <a:pt x="3378" y="38"/>
                </a:lnTo>
                <a:lnTo>
                  <a:pt x="3255" y="27"/>
                </a:lnTo>
                <a:lnTo>
                  <a:pt x="3129" y="18"/>
                </a:lnTo>
                <a:lnTo>
                  <a:pt x="3001" y="10"/>
                </a:lnTo>
                <a:lnTo>
                  <a:pt x="2870" y="5"/>
                </a:lnTo>
                <a:lnTo>
                  <a:pt x="2738" y="1"/>
                </a:lnTo>
                <a:lnTo>
                  <a:pt x="2604" y="0"/>
                </a:lnTo>
                <a:lnTo>
                  <a:pt x="2470" y="1"/>
                </a:lnTo>
                <a:lnTo>
                  <a:pt x="2338" y="5"/>
                </a:lnTo>
                <a:lnTo>
                  <a:pt x="2207" y="10"/>
                </a:lnTo>
                <a:lnTo>
                  <a:pt x="2079" y="18"/>
                </a:lnTo>
                <a:lnTo>
                  <a:pt x="1953" y="27"/>
                </a:lnTo>
                <a:lnTo>
                  <a:pt x="1829" y="38"/>
                </a:lnTo>
                <a:lnTo>
                  <a:pt x="1708" y="52"/>
                </a:lnTo>
                <a:lnTo>
                  <a:pt x="1590" y="67"/>
                </a:lnTo>
                <a:lnTo>
                  <a:pt x="1475" y="83"/>
                </a:lnTo>
                <a:lnTo>
                  <a:pt x="1362" y="102"/>
                </a:lnTo>
                <a:lnTo>
                  <a:pt x="1253" y="121"/>
                </a:lnTo>
                <a:lnTo>
                  <a:pt x="1147" y="143"/>
                </a:lnTo>
                <a:lnTo>
                  <a:pt x="1045" y="167"/>
                </a:lnTo>
                <a:lnTo>
                  <a:pt x="948" y="191"/>
                </a:lnTo>
                <a:lnTo>
                  <a:pt x="853" y="218"/>
                </a:lnTo>
                <a:lnTo>
                  <a:pt x="762" y="246"/>
                </a:lnTo>
                <a:lnTo>
                  <a:pt x="676" y="275"/>
                </a:lnTo>
                <a:lnTo>
                  <a:pt x="594" y="305"/>
                </a:lnTo>
                <a:lnTo>
                  <a:pt x="516" y="337"/>
                </a:lnTo>
                <a:lnTo>
                  <a:pt x="444" y="369"/>
                </a:lnTo>
                <a:lnTo>
                  <a:pt x="376" y="403"/>
                </a:lnTo>
                <a:lnTo>
                  <a:pt x="313" y="438"/>
                </a:lnTo>
                <a:lnTo>
                  <a:pt x="256" y="475"/>
                </a:lnTo>
                <a:lnTo>
                  <a:pt x="204" y="511"/>
                </a:lnTo>
                <a:lnTo>
                  <a:pt x="158" y="550"/>
                </a:lnTo>
                <a:lnTo>
                  <a:pt x="116" y="588"/>
                </a:lnTo>
                <a:lnTo>
                  <a:pt x="82" y="629"/>
                </a:lnTo>
                <a:lnTo>
                  <a:pt x="52" y="668"/>
                </a:lnTo>
                <a:lnTo>
                  <a:pt x="29" y="710"/>
                </a:lnTo>
                <a:lnTo>
                  <a:pt x="13" y="752"/>
                </a:lnTo>
                <a:lnTo>
                  <a:pt x="3" y="794"/>
                </a:lnTo>
                <a:lnTo>
                  <a:pt x="0" y="837"/>
                </a:lnTo>
                <a:lnTo>
                  <a:pt x="3" y="880"/>
                </a:lnTo>
                <a:lnTo>
                  <a:pt x="13" y="923"/>
                </a:lnTo>
                <a:lnTo>
                  <a:pt x="29" y="965"/>
                </a:lnTo>
                <a:lnTo>
                  <a:pt x="52" y="1006"/>
                </a:lnTo>
                <a:lnTo>
                  <a:pt x="82" y="1047"/>
                </a:lnTo>
                <a:lnTo>
                  <a:pt x="116" y="1086"/>
                </a:lnTo>
                <a:lnTo>
                  <a:pt x="158" y="1126"/>
                </a:lnTo>
                <a:lnTo>
                  <a:pt x="204" y="1163"/>
                </a:lnTo>
                <a:lnTo>
                  <a:pt x="256" y="1200"/>
                </a:lnTo>
                <a:lnTo>
                  <a:pt x="313" y="1236"/>
                </a:lnTo>
                <a:lnTo>
                  <a:pt x="376" y="1271"/>
                </a:lnTo>
                <a:lnTo>
                  <a:pt x="444" y="1306"/>
                </a:lnTo>
                <a:lnTo>
                  <a:pt x="516" y="1339"/>
                </a:lnTo>
                <a:lnTo>
                  <a:pt x="594" y="1370"/>
                </a:lnTo>
                <a:lnTo>
                  <a:pt x="676" y="1400"/>
                </a:lnTo>
                <a:lnTo>
                  <a:pt x="762" y="1430"/>
                </a:lnTo>
                <a:lnTo>
                  <a:pt x="853" y="1457"/>
                </a:lnTo>
                <a:lnTo>
                  <a:pt x="948" y="1483"/>
                </a:lnTo>
                <a:lnTo>
                  <a:pt x="1045" y="1509"/>
                </a:lnTo>
                <a:lnTo>
                  <a:pt x="1147" y="1532"/>
                </a:lnTo>
                <a:lnTo>
                  <a:pt x="1253" y="1554"/>
                </a:lnTo>
                <a:lnTo>
                  <a:pt x="1362" y="1574"/>
                </a:lnTo>
                <a:lnTo>
                  <a:pt x="1475" y="1592"/>
                </a:lnTo>
                <a:lnTo>
                  <a:pt x="1590" y="1609"/>
                </a:lnTo>
                <a:lnTo>
                  <a:pt x="1708" y="1624"/>
                </a:lnTo>
                <a:lnTo>
                  <a:pt x="1829" y="1637"/>
                </a:lnTo>
                <a:lnTo>
                  <a:pt x="1953" y="1648"/>
                </a:lnTo>
                <a:lnTo>
                  <a:pt x="2079" y="1658"/>
                </a:lnTo>
                <a:lnTo>
                  <a:pt x="2207" y="1665"/>
                </a:lnTo>
                <a:lnTo>
                  <a:pt x="2338" y="1670"/>
                </a:lnTo>
                <a:lnTo>
                  <a:pt x="2470" y="1674"/>
                </a:lnTo>
                <a:lnTo>
                  <a:pt x="2604" y="167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15" name="Freeform 10">
            <a:extLst>
              <a:ext uri="{FF2B5EF4-FFF2-40B4-BE49-F238E27FC236}">
                <a16:creationId xmlns:a16="http://schemas.microsoft.com/office/drawing/2014/main" id="{A3B71463-4AAB-4DB9-A509-91D9C584AEE5}"/>
              </a:ext>
            </a:extLst>
          </p:cNvPr>
          <p:cNvSpPr>
            <a:spLocks/>
          </p:cNvSpPr>
          <p:nvPr/>
        </p:nvSpPr>
        <p:spPr bwMode="auto">
          <a:xfrm>
            <a:off x="3441700" y="1738808"/>
            <a:ext cx="1908175" cy="442912"/>
          </a:xfrm>
          <a:custGeom>
            <a:avLst/>
            <a:gdLst>
              <a:gd name="T0" fmla="*/ 1051548 w 5208"/>
              <a:gd name="T1" fmla="*/ 441590 h 1675"/>
              <a:gd name="T2" fmla="*/ 1192609 w 5208"/>
              <a:gd name="T3" fmla="*/ 435773 h 1675"/>
              <a:gd name="T4" fmla="*/ 1325244 w 5208"/>
              <a:gd name="T5" fmla="*/ 425460 h 1675"/>
              <a:gd name="T6" fmla="*/ 1449085 w 5208"/>
              <a:gd name="T7" fmla="*/ 410917 h 1675"/>
              <a:gd name="T8" fmla="*/ 1561201 w 5208"/>
              <a:gd name="T9" fmla="*/ 392142 h 1675"/>
              <a:gd name="T10" fmla="*/ 1660493 w 5208"/>
              <a:gd name="T11" fmla="*/ 370195 h 1675"/>
              <a:gd name="T12" fmla="*/ 1745496 w 5208"/>
              <a:gd name="T13" fmla="*/ 345339 h 1675"/>
              <a:gd name="T14" fmla="*/ 1814012 w 5208"/>
              <a:gd name="T15" fmla="*/ 317310 h 1675"/>
              <a:gd name="T16" fmla="*/ 1865307 w 5208"/>
              <a:gd name="T17" fmla="*/ 287166 h 1675"/>
              <a:gd name="T18" fmla="*/ 1897183 w 5208"/>
              <a:gd name="T19" fmla="*/ 255170 h 1675"/>
              <a:gd name="T20" fmla="*/ 1908175 w 5208"/>
              <a:gd name="T21" fmla="*/ 221324 h 1675"/>
              <a:gd name="T22" fmla="*/ 1897183 w 5208"/>
              <a:gd name="T23" fmla="*/ 187742 h 1675"/>
              <a:gd name="T24" fmla="*/ 1865307 w 5208"/>
              <a:gd name="T25" fmla="*/ 155482 h 1675"/>
              <a:gd name="T26" fmla="*/ 1814012 w 5208"/>
              <a:gd name="T27" fmla="*/ 125602 h 1675"/>
              <a:gd name="T28" fmla="*/ 1745496 w 5208"/>
              <a:gd name="T29" fmla="*/ 97573 h 1675"/>
              <a:gd name="T30" fmla="*/ 1660493 w 5208"/>
              <a:gd name="T31" fmla="*/ 72717 h 1675"/>
              <a:gd name="T32" fmla="*/ 1561201 w 5208"/>
              <a:gd name="T33" fmla="*/ 50505 h 1675"/>
              <a:gd name="T34" fmla="*/ 1449085 w 5208"/>
              <a:gd name="T35" fmla="*/ 31995 h 1675"/>
              <a:gd name="T36" fmla="*/ 1325244 w 5208"/>
              <a:gd name="T37" fmla="*/ 17716 h 1675"/>
              <a:gd name="T38" fmla="*/ 1192609 w 5208"/>
              <a:gd name="T39" fmla="*/ 7139 h 1675"/>
              <a:gd name="T40" fmla="*/ 1051548 w 5208"/>
              <a:gd name="T41" fmla="*/ 1322 h 1675"/>
              <a:gd name="T42" fmla="*/ 904991 w 5208"/>
              <a:gd name="T43" fmla="*/ 264 h 1675"/>
              <a:gd name="T44" fmla="*/ 761731 w 5208"/>
              <a:gd name="T45" fmla="*/ 4760 h 1675"/>
              <a:gd name="T46" fmla="*/ 625799 w 5208"/>
              <a:gd name="T47" fmla="*/ 13750 h 1675"/>
              <a:gd name="T48" fmla="*/ 499027 w 5208"/>
              <a:gd name="T49" fmla="*/ 26971 h 1675"/>
              <a:gd name="T50" fmla="*/ 382881 w 5208"/>
              <a:gd name="T51" fmla="*/ 44159 h 1675"/>
              <a:gd name="T52" fmla="*/ 279192 w 5208"/>
              <a:gd name="T53" fmla="*/ 65049 h 1675"/>
              <a:gd name="T54" fmla="*/ 189059 w 5208"/>
              <a:gd name="T55" fmla="*/ 89111 h 1675"/>
              <a:gd name="T56" fmla="*/ 114681 w 5208"/>
              <a:gd name="T57" fmla="*/ 115818 h 1675"/>
              <a:gd name="T58" fmla="*/ 57890 w 5208"/>
              <a:gd name="T59" fmla="*/ 145434 h 1675"/>
              <a:gd name="T60" fmla="*/ 19052 w 5208"/>
              <a:gd name="T61" fmla="*/ 176636 h 1675"/>
              <a:gd name="T62" fmla="*/ 1099 w 5208"/>
              <a:gd name="T63" fmla="*/ 209954 h 1675"/>
              <a:gd name="T64" fmla="*/ 4763 w 5208"/>
              <a:gd name="T65" fmla="*/ 244064 h 1675"/>
              <a:gd name="T66" fmla="*/ 30044 w 5208"/>
              <a:gd name="T67" fmla="*/ 276853 h 1675"/>
              <a:gd name="T68" fmla="*/ 74744 w 5208"/>
              <a:gd name="T69" fmla="*/ 307526 h 1675"/>
              <a:gd name="T70" fmla="*/ 137764 w 5208"/>
              <a:gd name="T71" fmla="*/ 336084 h 1675"/>
              <a:gd name="T72" fmla="*/ 217637 w 5208"/>
              <a:gd name="T73" fmla="*/ 362262 h 1675"/>
              <a:gd name="T74" fmla="*/ 312533 w 5208"/>
              <a:gd name="T75" fmla="*/ 385267 h 1675"/>
              <a:gd name="T76" fmla="*/ 420253 w 5208"/>
              <a:gd name="T77" fmla="*/ 405099 h 1675"/>
              <a:gd name="T78" fmla="*/ 540430 w 5208"/>
              <a:gd name="T79" fmla="*/ 420965 h 1675"/>
              <a:gd name="T80" fmla="*/ 670133 w 5208"/>
              <a:gd name="T81" fmla="*/ 432864 h 1675"/>
              <a:gd name="T82" fmla="*/ 808629 w 5208"/>
              <a:gd name="T83" fmla="*/ 440268 h 1675"/>
              <a:gd name="T84" fmla="*/ 954088 w 5208"/>
              <a:gd name="T85" fmla="*/ 442912 h 16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208" h="1675">
                <a:moveTo>
                  <a:pt x="2604" y="1675"/>
                </a:moveTo>
                <a:lnTo>
                  <a:pt x="2738" y="1674"/>
                </a:lnTo>
                <a:lnTo>
                  <a:pt x="2870" y="1670"/>
                </a:lnTo>
                <a:lnTo>
                  <a:pt x="3001" y="1665"/>
                </a:lnTo>
                <a:lnTo>
                  <a:pt x="3129" y="1658"/>
                </a:lnTo>
                <a:lnTo>
                  <a:pt x="3255" y="1648"/>
                </a:lnTo>
                <a:lnTo>
                  <a:pt x="3378" y="1637"/>
                </a:lnTo>
                <a:lnTo>
                  <a:pt x="3500" y="1624"/>
                </a:lnTo>
                <a:lnTo>
                  <a:pt x="3617" y="1609"/>
                </a:lnTo>
                <a:lnTo>
                  <a:pt x="3732" y="1592"/>
                </a:lnTo>
                <a:lnTo>
                  <a:pt x="3845" y="1574"/>
                </a:lnTo>
                <a:lnTo>
                  <a:pt x="3955" y="1554"/>
                </a:lnTo>
                <a:lnTo>
                  <a:pt x="4060" y="1532"/>
                </a:lnTo>
                <a:lnTo>
                  <a:pt x="4162" y="1509"/>
                </a:lnTo>
                <a:lnTo>
                  <a:pt x="4261" y="1483"/>
                </a:lnTo>
                <a:lnTo>
                  <a:pt x="4355" y="1457"/>
                </a:lnTo>
                <a:lnTo>
                  <a:pt x="4445" y="1430"/>
                </a:lnTo>
                <a:lnTo>
                  <a:pt x="4532" y="1400"/>
                </a:lnTo>
                <a:lnTo>
                  <a:pt x="4614" y="1370"/>
                </a:lnTo>
                <a:lnTo>
                  <a:pt x="4691" y="1339"/>
                </a:lnTo>
                <a:lnTo>
                  <a:pt x="4764" y="1306"/>
                </a:lnTo>
                <a:lnTo>
                  <a:pt x="4831" y="1271"/>
                </a:lnTo>
                <a:lnTo>
                  <a:pt x="4894" y="1236"/>
                </a:lnTo>
                <a:lnTo>
                  <a:pt x="4951" y="1200"/>
                </a:lnTo>
                <a:lnTo>
                  <a:pt x="5004" y="1163"/>
                </a:lnTo>
                <a:lnTo>
                  <a:pt x="5050" y="1126"/>
                </a:lnTo>
                <a:lnTo>
                  <a:pt x="5091" y="1086"/>
                </a:lnTo>
                <a:lnTo>
                  <a:pt x="5126" y="1047"/>
                </a:lnTo>
                <a:lnTo>
                  <a:pt x="5156" y="1006"/>
                </a:lnTo>
                <a:lnTo>
                  <a:pt x="5178" y="965"/>
                </a:lnTo>
                <a:lnTo>
                  <a:pt x="5195" y="923"/>
                </a:lnTo>
                <a:lnTo>
                  <a:pt x="5206" y="880"/>
                </a:lnTo>
                <a:lnTo>
                  <a:pt x="5208" y="837"/>
                </a:lnTo>
                <a:lnTo>
                  <a:pt x="5206" y="794"/>
                </a:lnTo>
                <a:lnTo>
                  <a:pt x="5195" y="752"/>
                </a:lnTo>
                <a:lnTo>
                  <a:pt x="5178" y="710"/>
                </a:lnTo>
                <a:lnTo>
                  <a:pt x="5156" y="668"/>
                </a:lnTo>
                <a:lnTo>
                  <a:pt x="5126" y="629"/>
                </a:lnTo>
                <a:lnTo>
                  <a:pt x="5091" y="588"/>
                </a:lnTo>
                <a:lnTo>
                  <a:pt x="5050" y="550"/>
                </a:lnTo>
                <a:lnTo>
                  <a:pt x="5004" y="511"/>
                </a:lnTo>
                <a:lnTo>
                  <a:pt x="4951" y="475"/>
                </a:lnTo>
                <a:lnTo>
                  <a:pt x="4894" y="438"/>
                </a:lnTo>
                <a:lnTo>
                  <a:pt x="4831" y="403"/>
                </a:lnTo>
                <a:lnTo>
                  <a:pt x="4764" y="369"/>
                </a:lnTo>
                <a:lnTo>
                  <a:pt x="4691" y="337"/>
                </a:lnTo>
                <a:lnTo>
                  <a:pt x="4614" y="305"/>
                </a:lnTo>
                <a:lnTo>
                  <a:pt x="4532" y="275"/>
                </a:lnTo>
                <a:lnTo>
                  <a:pt x="4445" y="246"/>
                </a:lnTo>
                <a:lnTo>
                  <a:pt x="4355" y="218"/>
                </a:lnTo>
                <a:lnTo>
                  <a:pt x="4261" y="191"/>
                </a:lnTo>
                <a:lnTo>
                  <a:pt x="4162" y="167"/>
                </a:lnTo>
                <a:lnTo>
                  <a:pt x="4060" y="143"/>
                </a:lnTo>
                <a:lnTo>
                  <a:pt x="3955" y="121"/>
                </a:lnTo>
                <a:lnTo>
                  <a:pt x="3845" y="102"/>
                </a:lnTo>
                <a:lnTo>
                  <a:pt x="3732" y="83"/>
                </a:lnTo>
                <a:lnTo>
                  <a:pt x="3617" y="67"/>
                </a:lnTo>
                <a:lnTo>
                  <a:pt x="3500" y="52"/>
                </a:lnTo>
                <a:lnTo>
                  <a:pt x="3378" y="38"/>
                </a:lnTo>
                <a:lnTo>
                  <a:pt x="3255" y="27"/>
                </a:lnTo>
                <a:lnTo>
                  <a:pt x="3129" y="18"/>
                </a:lnTo>
                <a:lnTo>
                  <a:pt x="3001" y="10"/>
                </a:lnTo>
                <a:lnTo>
                  <a:pt x="2870" y="5"/>
                </a:lnTo>
                <a:lnTo>
                  <a:pt x="2738" y="1"/>
                </a:lnTo>
                <a:lnTo>
                  <a:pt x="2604" y="0"/>
                </a:lnTo>
                <a:lnTo>
                  <a:pt x="2470" y="1"/>
                </a:lnTo>
                <a:lnTo>
                  <a:pt x="2338" y="5"/>
                </a:lnTo>
                <a:lnTo>
                  <a:pt x="2207" y="10"/>
                </a:lnTo>
                <a:lnTo>
                  <a:pt x="2079" y="18"/>
                </a:lnTo>
                <a:lnTo>
                  <a:pt x="1953" y="27"/>
                </a:lnTo>
                <a:lnTo>
                  <a:pt x="1829" y="38"/>
                </a:lnTo>
                <a:lnTo>
                  <a:pt x="1708" y="52"/>
                </a:lnTo>
                <a:lnTo>
                  <a:pt x="1590" y="67"/>
                </a:lnTo>
                <a:lnTo>
                  <a:pt x="1475" y="83"/>
                </a:lnTo>
                <a:lnTo>
                  <a:pt x="1362" y="102"/>
                </a:lnTo>
                <a:lnTo>
                  <a:pt x="1253" y="121"/>
                </a:lnTo>
                <a:lnTo>
                  <a:pt x="1147" y="143"/>
                </a:lnTo>
                <a:lnTo>
                  <a:pt x="1045" y="167"/>
                </a:lnTo>
                <a:lnTo>
                  <a:pt x="948" y="191"/>
                </a:lnTo>
                <a:lnTo>
                  <a:pt x="853" y="218"/>
                </a:lnTo>
                <a:lnTo>
                  <a:pt x="762" y="246"/>
                </a:lnTo>
                <a:lnTo>
                  <a:pt x="676" y="275"/>
                </a:lnTo>
                <a:lnTo>
                  <a:pt x="594" y="305"/>
                </a:lnTo>
                <a:lnTo>
                  <a:pt x="516" y="337"/>
                </a:lnTo>
                <a:lnTo>
                  <a:pt x="444" y="369"/>
                </a:lnTo>
                <a:lnTo>
                  <a:pt x="376" y="403"/>
                </a:lnTo>
                <a:lnTo>
                  <a:pt x="313" y="438"/>
                </a:lnTo>
                <a:lnTo>
                  <a:pt x="256" y="475"/>
                </a:lnTo>
                <a:lnTo>
                  <a:pt x="204" y="511"/>
                </a:lnTo>
                <a:lnTo>
                  <a:pt x="158" y="550"/>
                </a:lnTo>
                <a:lnTo>
                  <a:pt x="116" y="588"/>
                </a:lnTo>
                <a:lnTo>
                  <a:pt x="82" y="629"/>
                </a:lnTo>
                <a:lnTo>
                  <a:pt x="52" y="668"/>
                </a:lnTo>
                <a:lnTo>
                  <a:pt x="29" y="710"/>
                </a:lnTo>
                <a:lnTo>
                  <a:pt x="13" y="752"/>
                </a:lnTo>
                <a:lnTo>
                  <a:pt x="3" y="794"/>
                </a:lnTo>
                <a:lnTo>
                  <a:pt x="0" y="837"/>
                </a:lnTo>
                <a:lnTo>
                  <a:pt x="3" y="880"/>
                </a:lnTo>
                <a:lnTo>
                  <a:pt x="13" y="923"/>
                </a:lnTo>
                <a:lnTo>
                  <a:pt x="29" y="965"/>
                </a:lnTo>
                <a:lnTo>
                  <a:pt x="52" y="1006"/>
                </a:lnTo>
                <a:lnTo>
                  <a:pt x="82" y="1047"/>
                </a:lnTo>
                <a:lnTo>
                  <a:pt x="116" y="1086"/>
                </a:lnTo>
                <a:lnTo>
                  <a:pt x="158" y="1126"/>
                </a:lnTo>
                <a:lnTo>
                  <a:pt x="204" y="1163"/>
                </a:lnTo>
                <a:lnTo>
                  <a:pt x="256" y="1200"/>
                </a:lnTo>
                <a:lnTo>
                  <a:pt x="313" y="1236"/>
                </a:lnTo>
                <a:lnTo>
                  <a:pt x="376" y="1271"/>
                </a:lnTo>
                <a:lnTo>
                  <a:pt x="444" y="1306"/>
                </a:lnTo>
                <a:lnTo>
                  <a:pt x="516" y="1339"/>
                </a:lnTo>
                <a:lnTo>
                  <a:pt x="594" y="1370"/>
                </a:lnTo>
                <a:lnTo>
                  <a:pt x="676" y="1400"/>
                </a:lnTo>
                <a:lnTo>
                  <a:pt x="762" y="1430"/>
                </a:lnTo>
                <a:lnTo>
                  <a:pt x="853" y="1457"/>
                </a:lnTo>
                <a:lnTo>
                  <a:pt x="948" y="1483"/>
                </a:lnTo>
                <a:lnTo>
                  <a:pt x="1045" y="1509"/>
                </a:lnTo>
                <a:lnTo>
                  <a:pt x="1147" y="1532"/>
                </a:lnTo>
                <a:lnTo>
                  <a:pt x="1253" y="1554"/>
                </a:lnTo>
                <a:lnTo>
                  <a:pt x="1362" y="1574"/>
                </a:lnTo>
                <a:lnTo>
                  <a:pt x="1475" y="1592"/>
                </a:lnTo>
                <a:lnTo>
                  <a:pt x="1590" y="1609"/>
                </a:lnTo>
                <a:lnTo>
                  <a:pt x="1708" y="1624"/>
                </a:lnTo>
                <a:lnTo>
                  <a:pt x="1829" y="1637"/>
                </a:lnTo>
                <a:lnTo>
                  <a:pt x="1953" y="1648"/>
                </a:lnTo>
                <a:lnTo>
                  <a:pt x="2079" y="1658"/>
                </a:lnTo>
                <a:lnTo>
                  <a:pt x="2207" y="1665"/>
                </a:lnTo>
                <a:lnTo>
                  <a:pt x="2338" y="1670"/>
                </a:lnTo>
                <a:lnTo>
                  <a:pt x="2470" y="1674"/>
                </a:lnTo>
                <a:lnTo>
                  <a:pt x="2604" y="167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6" name="Rectangle 11">
            <a:extLst>
              <a:ext uri="{FF2B5EF4-FFF2-40B4-BE49-F238E27FC236}">
                <a16:creationId xmlns:a16="http://schemas.microsoft.com/office/drawing/2014/main" id="{DF3CEA02-1ED3-4D1A-B482-6D8C7D0AA5AE}"/>
              </a:ext>
            </a:extLst>
          </p:cNvPr>
          <p:cNvSpPr>
            <a:spLocks noChangeArrowheads="1"/>
          </p:cNvSpPr>
          <p:nvPr/>
        </p:nvSpPr>
        <p:spPr bwMode="auto">
          <a:xfrm>
            <a:off x="3451225" y="3314117"/>
            <a:ext cx="1889125" cy="352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17" name="Rectangle 12">
            <a:extLst>
              <a:ext uri="{FF2B5EF4-FFF2-40B4-BE49-F238E27FC236}">
                <a16:creationId xmlns:a16="http://schemas.microsoft.com/office/drawing/2014/main" id="{209C0552-3E27-4D9D-9A8B-96997E15350C}"/>
              </a:ext>
            </a:extLst>
          </p:cNvPr>
          <p:cNvSpPr>
            <a:spLocks noChangeArrowheads="1"/>
          </p:cNvSpPr>
          <p:nvPr/>
        </p:nvSpPr>
        <p:spPr bwMode="auto">
          <a:xfrm>
            <a:off x="3451225" y="3314117"/>
            <a:ext cx="1889125" cy="352425"/>
          </a:xfrm>
          <a:prstGeom prst="rect">
            <a:avLst/>
          </a:prstGeom>
          <a:noFill/>
          <a:ln w="111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8" name="Rectangle 13">
            <a:extLst>
              <a:ext uri="{FF2B5EF4-FFF2-40B4-BE49-F238E27FC236}">
                <a16:creationId xmlns:a16="http://schemas.microsoft.com/office/drawing/2014/main" id="{DF94067E-120C-425B-9564-30E10579D44A}"/>
              </a:ext>
            </a:extLst>
          </p:cNvPr>
          <p:cNvSpPr>
            <a:spLocks noChangeArrowheads="1"/>
          </p:cNvSpPr>
          <p:nvPr/>
        </p:nvSpPr>
        <p:spPr bwMode="auto">
          <a:xfrm>
            <a:off x="3451225" y="4066592"/>
            <a:ext cx="1889125" cy="352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19" name="Rectangle 14">
            <a:extLst>
              <a:ext uri="{FF2B5EF4-FFF2-40B4-BE49-F238E27FC236}">
                <a16:creationId xmlns:a16="http://schemas.microsoft.com/office/drawing/2014/main" id="{B8645BA5-BC6F-4D24-A6D8-94C65696CCBF}"/>
              </a:ext>
            </a:extLst>
          </p:cNvPr>
          <p:cNvSpPr>
            <a:spLocks noChangeArrowheads="1"/>
          </p:cNvSpPr>
          <p:nvPr/>
        </p:nvSpPr>
        <p:spPr bwMode="auto">
          <a:xfrm>
            <a:off x="3451225" y="4066592"/>
            <a:ext cx="1889125" cy="352425"/>
          </a:xfrm>
          <a:prstGeom prst="rect">
            <a:avLst/>
          </a:prstGeom>
          <a:noFill/>
          <a:ln w="111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 name="Rectangle 17">
            <a:extLst>
              <a:ext uri="{FF2B5EF4-FFF2-40B4-BE49-F238E27FC236}">
                <a16:creationId xmlns:a16="http://schemas.microsoft.com/office/drawing/2014/main" id="{40F3E3F8-5D5D-49E3-8065-E6505215E5B5}"/>
              </a:ext>
            </a:extLst>
          </p:cNvPr>
          <p:cNvSpPr>
            <a:spLocks noChangeArrowheads="1"/>
          </p:cNvSpPr>
          <p:nvPr/>
        </p:nvSpPr>
        <p:spPr bwMode="auto">
          <a:xfrm>
            <a:off x="3451225" y="5571542"/>
            <a:ext cx="1889125" cy="352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23" name="Rectangle 18">
            <a:extLst>
              <a:ext uri="{FF2B5EF4-FFF2-40B4-BE49-F238E27FC236}">
                <a16:creationId xmlns:a16="http://schemas.microsoft.com/office/drawing/2014/main" id="{CDDEC776-2B30-4610-883D-75F06BEFE5E3}"/>
              </a:ext>
            </a:extLst>
          </p:cNvPr>
          <p:cNvSpPr>
            <a:spLocks noChangeArrowheads="1"/>
          </p:cNvSpPr>
          <p:nvPr/>
        </p:nvSpPr>
        <p:spPr bwMode="auto">
          <a:xfrm>
            <a:off x="3451225" y="5571542"/>
            <a:ext cx="1889125" cy="352425"/>
          </a:xfrm>
          <a:prstGeom prst="rect">
            <a:avLst/>
          </a:prstGeom>
          <a:noFill/>
          <a:ln w="111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4" name="Line 19">
            <a:extLst>
              <a:ext uri="{FF2B5EF4-FFF2-40B4-BE49-F238E27FC236}">
                <a16:creationId xmlns:a16="http://schemas.microsoft.com/office/drawing/2014/main" id="{D9C778D6-6EC6-4953-A396-76865C0990DC}"/>
              </a:ext>
            </a:extLst>
          </p:cNvPr>
          <p:cNvSpPr>
            <a:spLocks noChangeShapeType="1"/>
          </p:cNvSpPr>
          <p:nvPr/>
        </p:nvSpPr>
        <p:spPr bwMode="auto">
          <a:xfrm flipH="1">
            <a:off x="4385343" y="2733917"/>
            <a:ext cx="10445" cy="513526"/>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25" name="Freeform 20">
            <a:extLst>
              <a:ext uri="{FF2B5EF4-FFF2-40B4-BE49-F238E27FC236}">
                <a16:creationId xmlns:a16="http://schemas.microsoft.com/office/drawing/2014/main" id="{D65A9745-4876-45D6-961C-D5F082D7440B}"/>
              </a:ext>
            </a:extLst>
          </p:cNvPr>
          <p:cNvSpPr>
            <a:spLocks/>
          </p:cNvSpPr>
          <p:nvPr/>
        </p:nvSpPr>
        <p:spPr bwMode="auto">
          <a:xfrm>
            <a:off x="4359275" y="3225217"/>
            <a:ext cx="71438" cy="84137"/>
          </a:xfrm>
          <a:custGeom>
            <a:avLst/>
            <a:gdLst>
              <a:gd name="T0" fmla="*/ 35719 w 196"/>
              <a:gd name="T1" fmla="*/ 15129 h 317"/>
              <a:gd name="T2" fmla="*/ 70709 w 196"/>
              <a:gd name="T3" fmla="*/ 0 h 317"/>
              <a:gd name="T4" fmla="*/ 71438 w 196"/>
              <a:gd name="T5" fmla="*/ 796 h 317"/>
              <a:gd name="T6" fmla="*/ 48476 w 196"/>
              <a:gd name="T7" fmla="*/ 41405 h 317"/>
              <a:gd name="T8" fmla="*/ 45560 w 196"/>
              <a:gd name="T9" fmla="*/ 52287 h 317"/>
              <a:gd name="T10" fmla="*/ 42280 w 196"/>
              <a:gd name="T11" fmla="*/ 62638 h 317"/>
              <a:gd name="T12" fmla="*/ 38999 w 196"/>
              <a:gd name="T13" fmla="*/ 73255 h 317"/>
              <a:gd name="T14" fmla="*/ 35719 w 196"/>
              <a:gd name="T15" fmla="*/ 84137 h 317"/>
              <a:gd name="T16" fmla="*/ 32439 w 196"/>
              <a:gd name="T17" fmla="*/ 73255 h 317"/>
              <a:gd name="T18" fmla="*/ 29158 w 196"/>
              <a:gd name="T19" fmla="*/ 62638 h 317"/>
              <a:gd name="T20" fmla="*/ 25514 w 196"/>
              <a:gd name="T21" fmla="*/ 52287 h 317"/>
              <a:gd name="T22" fmla="*/ 22598 w 196"/>
              <a:gd name="T23" fmla="*/ 41405 h 317"/>
              <a:gd name="T24" fmla="*/ 0 w 196"/>
              <a:gd name="T25" fmla="*/ 796 h 317"/>
              <a:gd name="T26" fmla="*/ 729 w 196"/>
              <a:gd name="T27" fmla="*/ 0 h 317"/>
              <a:gd name="T28" fmla="*/ 35719 w 196"/>
              <a:gd name="T29" fmla="*/ 15129 h 3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6" h="317">
                <a:moveTo>
                  <a:pt x="98" y="57"/>
                </a:moveTo>
                <a:lnTo>
                  <a:pt x="194" y="0"/>
                </a:lnTo>
                <a:lnTo>
                  <a:pt x="196" y="3"/>
                </a:lnTo>
                <a:lnTo>
                  <a:pt x="133" y="156"/>
                </a:lnTo>
                <a:lnTo>
                  <a:pt x="125" y="197"/>
                </a:lnTo>
                <a:lnTo>
                  <a:pt x="116" y="236"/>
                </a:lnTo>
                <a:lnTo>
                  <a:pt x="107" y="276"/>
                </a:lnTo>
                <a:lnTo>
                  <a:pt x="98" y="317"/>
                </a:lnTo>
                <a:lnTo>
                  <a:pt x="89" y="276"/>
                </a:lnTo>
                <a:lnTo>
                  <a:pt x="80" y="236"/>
                </a:lnTo>
                <a:lnTo>
                  <a:pt x="70" y="197"/>
                </a:lnTo>
                <a:lnTo>
                  <a:pt x="62" y="156"/>
                </a:lnTo>
                <a:lnTo>
                  <a:pt x="0" y="3"/>
                </a:lnTo>
                <a:lnTo>
                  <a:pt x="2" y="0"/>
                </a:lnTo>
                <a:lnTo>
                  <a:pt x="98"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26" name="Line 21">
            <a:extLst>
              <a:ext uri="{FF2B5EF4-FFF2-40B4-BE49-F238E27FC236}">
                <a16:creationId xmlns:a16="http://schemas.microsoft.com/office/drawing/2014/main" id="{79A6BD63-3643-409A-8173-D210101B661E}"/>
              </a:ext>
            </a:extLst>
          </p:cNvPr>
          <p:cNvSpPr>
            <a:spLocks noChangeShapeType="1"/>
          </p:cNvSpPr>
          <p:nvPr/>
        </p:nvSpPr>
        <p:spPr bwMode="auto">
          <a:xfrm>
            <a:off x="4395788" y="3668129"/>
            <a:ext cx="1587" cy="3317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27" name="Freeform 22">
            <a:extLst>
              <a:ext uri="{FF2B5EF4-FFF2-40B4-BE49-F238E27FC236}">
                <a16:creationId xmlns:a16="http://schemas.microsoft.com/office/drawing/2014/main" id="{483DE208-C1E3-468D-A392-5DE7D5C4BD60}"/>
              </a:ext>
            </a:extLst>
          </p:cNvPr>
          <p:cNvSpPr>
            <a:spLocks/>
          </p:cNvSpPr>
          <p:nvPr/>
        </p:nvSpPr>
        <p:spPr bwMode="auto">
          <a:xfrm>
            <a:off x="4359275" y="3977692"/>
            <a:ext cx="71438" cy="84137"/>
          </a:xfrm>
          <a:custGeom>
            <a:avLst/>
            <a:gdLst>
              <a:gd name="T0" fmla="*/ 35719 w 196"/>
              <a:gd name="T1" fmla="*/ 15129 h 317"/>
              <a:gd name="T2" fmla="*/ 70709 w 196"/>
              <a:gd name="T3" fmla="*/ 0 h 317"/>
              <a:gd name="T4" fmla="*/ 71438 w 196"/>
              <a:gd name="T5" fmla="*/ 1062 h 317"/>
              <a:gd name="T6" fmla="*/ 48476 w 196"/>
              <a:gd name="T7" fmla="*/ 41405 h 317"/>
              <a:gd name="T8" fmla="*/ 45560 w 196"/>
              <a:gd name="T9" fmla="*/ 52287 h 317"/>
              <a:gd name="T10" fmla="*/ 42280 w 196"/>
              <a:gd name="T11" fmla="*/ 62638 h 317"/>
              <a:gd name="T12" fmla="*/ 38999 w 196"/>
              <a:gd name="T13" fmla="*/ 73520 h 317"/>
              <a:gd name="T14" fmla="*/ 35719 w 196"/>
              <a:gd name="T15" fmla="*/ 84137 h 317"/>
              <a:gd name="T16" fmla="*/ 32439 w 196"/>
              <a:gd name="T17" fmla="*/ 73520 h 317"/>
              <a:gd name="T18" fmla="*/ 29158 w 196"/>
              <a:gd name="T19" fmla="*/ 62638 h 317"/>
              <a:gd name="T20" fmla="*/ 25514 w 196"/>
              <a:gd name="T21" fmla="*/ 52287 h 317"/>
              <a:gd name="T22" fmla="*/ 22598 w 196"/>
              <a:gd name="T23" fmla="*/ 41405 h 317"/>
              <a:gd name="T24" fmla="*/ 0 w 196"/>
              <a:gd name="T25" fmla="*/ 1062 h 317"/>
              <a:gd name="T26" fmla="*/ 729 w 196"/>
              <a:gd name="T27" fmla="*/ 0 h 317"/>
              <a:gd name="T28" fmla="*/ 35719 w 196"/>
              <a:gd name="T29" fmla="*/ 15129 h 3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6" h="317">
                <a:moveTo>
                  <a:pt x="98" y="57"/>
                </a:moveTo>
                <a:lnTo>
                  <a:pt x="194" y="0"/>
                </a:lnTo>
                <a:lnTo>
                  <a:pt x="196" y="4"/>
                </a:lnTo>
                <a:lnTo>
                  <a:pt x="133" y="156"/>
                </a:lnTo>
                <a:lnTo>
                  <a:pt x="125" y="197"/>
                </a:lnTo>
                <a:lnTo>
                  <a:pt x="116" y="236"/>
                </a:lnTo>
                <a:lnTo>
                  <a:pt x="107" y="277"/>
                </a:lnTo>
                <a:lnTo>
                  <a:pt x="98" y="317"/>
                </a:lnTo>
                <a:lnTo>
                  <a:pt x="89" y="277"/>
                </a:lnTo>
                <a:lnTo>
                  <a:pt x="80" y="236"/>
                </a:lnTo>
                <a:lnTo>
                  <a:pt x="70" y="197"/>
                </a:lnTo>
                <a:lnTo>
                  <a:pt x="62" y="156"/>
                </a:lnTo>
                <a:lnTo>
                  <a:pt x="0" y="4"/>
                </a:lnTo>
                <a:lnTo>
                  <a:pt x="2" y="0"/>
                </a:lnTo>
                <a:lnTo>
                  <a:pt x="98"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28" name="Line 23">
            <a:extLst>
              <a:ext uri="{FF2B5EF4-FFF2-40B4-BE49-F238E27FC236}">
                <a16:creationId xmlns:a16="http://schemas.microsoft.com/office/drawing/2014/main" id="{8437B25A-2768-453E-8EDA-29D6D6EDF1BE}"/>
              </a:ext>
            </a:extLst>
          </p:cNvPr>
          <p:cNvSpPr>
            <a:spLocks noChangeShapeType="1"/>
          </p:cNvSpPr>
          <p:nvPr/>
        </p:nvSpPr>
        <p:spPr bwMode="auto">
          <a:xfrm>
            <a:off x="4395788" y="4420604"/>
            <a:ext cx="1587" cy="3317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29" name="Freeform 24">
            <a:extLst>
              <a:ext uri="{FF2B5EF4-FFF2-40B4-BE49-F238E27FC236}">
                <a16:creationId xmlns:a16="http://schemas.microsoft.com/office/drawing/2014/main" id="{37B9DBFB-8C1E-4723-A81D-453D5D2D2A5F}"/>
              </a:ext>
            </a:extLst>
          </p:cNvPr>
          <p:cNvSpPr>
            <a:spLocks/>
          </p:cNvSpPr>
          <p:nvPr/>
        </p:nvSpPr>
        <p:spPr bwMode="auto">
          <a:xfrm>
            <a:off x="4359275" y="4730167"/>
            <a:ext cx="71438" cy="84137"/>
          </a:xfrm>
          <a:custGeom>
            <a:avLst/>
            <a:gdLst>
              <a:gd name="T0" fmla="*/ 35719 w 196"/>
              <a:gd name="T1" fmla="*/ 15177 h 316"/>
              <a:gd name="T2" fmla="*/ 70709 w 196"/>
              <a:gd name="T3" fmla="*/ 0 h 316"/>
              <a:gd name="T4" fmla="*/ 71438 w 196"/>
              <a:gd name="T5" fmla="*/ 799 h 316"/>
              <a:gd name="T6" fmla="*/ 48476 w 196"/>
              <a:gd name="T7" fmla="*/ 41802 h 316"/>
              <a:gd name="T8" fmla="*/ 45560 w 196"/>
              <a:gd name="T9" fmla="*/ 52186 h 316"/>
              <a:gd name="T10" fmla="*/ 42280 w 196"/>
              <a:gd name="T11" fmla="*/ 62836 h 316"/>
              <a:gd name="T12" fmla="*/ 38999 w 196"/>
              <a:gd name="T13" fmla="*/ 73753 h 316"/>
              <a:gd name="T14" fmla="*/ 35719 w 196"/>
              <a:gd name="T15" fmla="*/ 84137 h 316"/>
              <a:gd name="T16" fmla="*/ 32439 w 196"/>
              <a:gd name="T17" fmla="*/ 73753 h 316"/>
              <a:gd name="T18" fmla="*/ 29158 w 196"/>
              <a:gd name="T19" fmla="*/ 62836 h 316"/>
              <a:gd name="T20" fmla="*/ 25514 w 196"/>
              <a:gd name="T21" fmla="*/ 52186 h 316"/>
              <a:gd name="T22" fmla="*/ 22598 w 196"/>
              <a:gd name="T23" fmla="*/ 41802 h 316"/>
              <a:gd name="T24" fmla="*/ 0 w 196"/>
              <a:gd name="T25" fmla="*/ 799 h 316"/>
              <a:gd name="T26" fmla="*/ 729 w 196"/>
              <a:gd name="T27" fmla="*/ 0 h 316"/>
              <a:gd name="T28" fmla="*/ 35719 w 196"/>
              <a:gd name="T29" fmla="*/ 15177 h 3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6" h="316">
                <a:moveTo>
                  <a:pt x="98" y="57"/>
                </a:moveTo>
                <a:lnTo>
                  <a:pt x="194" y="0"/>
                </a:lnTo>
                <a:lnTo>
                  <a:pt x="196" y="3"/>
                </a:lnTo>
                <a:lnTo>
                  <a:pt x="133" y="157"/>
                </a:lnTo>
                <a:lnTo>
                  <a:pt x="125" y="196"/>
                </a:lnTo>
                <a:lnTo>
                  <a:pt x="116" y="236"/>
                </a:lnTo>
                <a:lnTo>
                  <a:pt x="107" y="277"/>
                </a:lnTo>
                <a:lnTo>
                  <a:pt x="98" y="316"/>
                </a:lnTo>
                <a:lnTo>
                  <a:pt x="89" y="277"/>
                </a:lnTo>
                <a:lnTo>
                  <a:pt x="80" y="236"/>
                </a:lnTo>
                <a:lnTo>
                  <a:pt x="70" y="196"/>
                </a:lnTo>
                <a:lnTo>
                  <a:pt x="62" y="157"/>
                </a:lnTo>
                <a:lnTo>
                  <a:pt x="0" y="3"/>
                </a:lnTo>
                <a:lnTo>
                  <a:pt x="2" y="0"/>
                </a:lnTo>
                <a:lnTo>
                  <a:pt x="98"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30" name="Line 25">
            <a:extLst>
              <a:ext uri="{FF2B5EF4-FFF2-40B4-BE49-F238E27FC236}">
                <a16:creationId xmlns:a16="http://schemas.microsoft.com/office/drawing/2014/main" id="{07967BBC-36A8-4971-BF93-218E979285F9}"/>
              </a:ext>
            </a:extLst>
          </p:cNvPr>
          <p:cNvSpPr>
            <a:spLocks noChangeShapeType="1"/>
          </p:cNvSpPr>
          <p:nvPr/>
        </p:nvSpPr>
        <p:spPr bwMode="auto">
          <a:xfrm>
            <a:off x="4395788" y="5173079"/>
            <a:ext cx="1587" cy="3317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31" name="Freeform 26">
            <a:extLst>
              <a:ext uri="{FF2B5EF4-FFF2-40B4-BE49-F238E27FC236}">
                <a16:creationId xmlns:a16="http://schemas.microsoft.com/office/drawing/2014/main" id="{028B5DD8-5F16-40D9-A9BF-3D774F4CE688}"/>
              </a:ext>
            </a:extLst>
          </p:cNvPr>
          <p:cNvSpPr>
            <a:spLocks/>
          </p:cNvSpPr>
          <p:nvPr/>
        </p:nvSpPr>
        <p:spPr bwMode="auto">
          <a:xfrm>
            <a:off x="4359275" y="5482642"/>
            <a:ext cx="71438" cy="84137"/>
          </a:xfrm>
          <a:custGeom>
            <a:avLst/>
            <a:gdLst>
              <a:gd name="T0" fmla="*/ 35719 w 196"/>
              <a:gd name="T1" fmla="*/ 15225 h 315"/>
              <a:gd name="T2" fmla="*/ 70709 w 196"/>
              <a:gd name="T3" fmla="*/ 0 h 315"/>
              <a:gd name="T4" fmla="*/ 71438 w 196"/>
              <a:gd name="T5" fmla="*/ 534 h 315"/>
              <a:gd name="T6" fmla="*/ 48476 w 196"/>
              <a:gd name="T7" fmla="*/ 41668 h 315"/>
              <a:gd name="T8" fmla="*/ 45560 w 196"/>
              <a:gd name="T9" fmla="*/ 52352 h 315"/>
              <a:gd name="T10" fmla="*/ 42280 w 196"/>
              <a:gd name="T11" fmla="*/ 63036 h 315"/>
              <a:gd name="T12" fmla="*/ 38999 w 196"/>
              <a:gd name="T13" fmla="*/ 73720 h 315"/>
              <a:gd name="T14" fmla="*/ 35719 w 196"/>
              <a:gd name="T15" fmla="*/ 84137 h 315"/>
              <a:gd name="T16" fmla="*/ 32439 w 196"/>
              <a:gd name="T17" fmla="*/ 73720 h 315"/>
              <a:gd name="T18" fmla="*/ 29158 w 196"/>
              <a:gd name="T19" fmla="*/ 63036 h 315"/>
              <a:gd name="T20" fmla="*/ 25514 w 196"/>
              <a:gd name="T21" fmla="*/ 52352 h 315"/>
              <a:gd name="T22" fmla="*/ 22598 w 196"/>
              <a:gd name="T23" fmla="*/ 41668 h 315"/>
              <a:gd name="T24" fmla="*/ 0 w 196"/>
              <a:gd name="T25" fmla="*/ 534 h 315"/>
              <a:gd name="T26" fmla="*/ 729 w 196"/>
              <a:gd name="T27" fmla="*/ 0 h 315"/>
              <a:gd name="T28" fmla="*/ 35719 w 196"/>
              <a:gd name="T29" fmla="*/ 15225 h 3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6" h="315">
                <a:moveTo>
                  <a:pt x="98" y="57"/>
                </a:moveTo>
                <a:lnTo>
                  <a:pt x="194" y="0"/>
                </a:lnTo>
                <a:lnTo>
                  <a:pt x="196" y="2"/>
                </a:lnTo>
                <a:lnTo>
                  <a:pt x="133" y="156"/>
                </a:lnTo>
                <a:lnTo>
                  <a:pt x="125" y="196"/>
                </a:lnTo>
                <a:lnTo>
                  <a:pt x="116" y="236"/>
                </a:lnTo>
                <a:lnTo>
                  <a:pt x="107" y="276"/>
                </a:lnTo>
                <a:lnTo>
                  <a:pt x="98" y="315"/>
                </a:lnTo>
                <a:lnTo>
                  <a:pt x="89" y="276"/>
                </a:lnTo>
                <a:lnTo>
                  <a:pt x="80" y="236"/>
                </a:lnTo>
                <a:lnTo>
                  <a:pt x="70" y="196"/>
                </a:lnTo>
                <a:lnTo>
                  <a:pt x="62" y="156"/>
                </a:lnTo>
                <a:lnTo>
                  <a:pt x="0" y="2"/>
                </a:lnTo>
                <a:lnTo>
                  <a:pt x="2" y="0"/>
                </a:lnTo>
                <a:lnTo>
                  <a:pt x="98"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32" name="Line 27">
            <a:extLst>
              <a:ext uri="{FF2B5EF4-FFF2-40B4-BE49-F238E27FC236}">
                <a16:creationId xmlns:a16="http://schemas.microsoft.com/office/drawing/2014/main" id="{40DBC80B-6E98-4429-BE5A-4082A434681F}"/>
              </a:ext>
            </a:extLst>
          </p:cNvPr>
          <p:cNvSpPr>
            <a:spLocks noChangeShapeType="1"/>
          </p:cNvSpPr>
          <p:nvPr/>
        </p:nvSpPr>
        <p:spPr bwMode="auto">
          <a:xfrm>
            <a:off x="4395788" y="5925554"/>
            <a:ext cx="1587" cy="3317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33" name="Freeform 28">
            <a:extLst>
              <a:ext uri="{FF2B5EF4-FFF2-40B4-BE49-F238E27FC236}">
                <a16:creationId xmlns:a16="http://schemas.microsoft.com/office/drawing/2014/main" id="{9DAEB073-B3A4-4A14-A109-0B7B2790EA6F}"/>
              </a:ext>
            </a:extLst>
          </p:cNvPr>
          <p:cNvSpPr>
            <a:spLocks/>
          </p:cNvSpPr>
          <p:nvPr/>
        </p:nvSpPr>
        <p:spPr bwMode="auto">
          <a:xfrm>
            <a:off x="4359275" y="6235117"/>
            <a:ext cx="71438" cy="84137"/>
          </a:xfrm>
          <a:custGeom>
            <a:avLst/>
            <a:gdLst>
              <a:gd name="T0" fmla="*/ 35719 w 196"/>
              <a:gd name="T1" fmla="*/ 15129 h 317"/>
              <a:gd name="T2" fmla="*/ 70709 w 196"/>
              <a:gd name="T3" fmla="*/ 0 h 317"/>
              <a:gd name="T4" fmla="*/ 71438 w 196"/>
              <a:gd name="T5" fmla="*/ 1062 h 317"/>
              <a:gd name="T6" fmla="*/ 48476 w 196"/>
              <a:gd name="T7" fmla="*/ 41405 h 317"/>
              <a:gd name="T8" fmla="*/ 45560 w 196"/>
              <a:gd name="T9" fmla="*/ 52287 h 317"/>
              <a:gd name="T10" fmla="*/ 42280 w 196"/>
              <a:gd name="T11" fmla="*/ 62904 h 317"/>
              <a:gd name="T12" fmla="*/ 38999 w 196"/>
              <a:gd name="T13" fmla="*/ 73255 h 317"/>
              <a:gd name="T14" fmla="*/ 35719 w 196"/>
              <a:gd name="T15" fmla="*/ 84137 h 317"/>
              <a:gd name="T16" fmla="*/ 32439 w 196"/>
              <a:gd name="T17" fmla="*/ 73255 h 317"/>
              <a:gd name="T18" fmla="*/ 29158 w 196"/>
              <a:gd name="T19" fmla="*/ 62904 h 317"/>
              <a:gd name="T20" fmla="*/ 25514 w 196"/>
              <a:gd name="T21" fmla="*/ 52287 h 317"/>
              <a:gd name="T22" fmla="*/ 22598 w 196"/>
              <a:gd name="T23" fmla="*/ 41405 h 317"/>
              <a:gd name="T24" fmla="*/ 0 w 196"/>
              <a:gd name="T25" fmla="*/ 1062 h 317"/>
              <a:gd name="T26" fmla="*/ 729 w 196"/>
              <a:gd name="T27" fmla="*/ 0 h 317"/>
              <a:gd name="T28" fmla="*/ 35719 w 196"/>
              <a:gd name="T29" fmla="*/ 15129 h 3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6" h="317">
                <a:moveTo>
                  <a:pt x="98" y="57"/>
                </a:moveTo>
                <a:lnTo>
                  <a:pt x="194" y="0"/>
                </a:lnTo>
                <a:lnTo>
                  <a:pt x="196" y="4"/>
                </a:lnTo>
                <a:lnTo>
                  <a:pt x="133" y="156"/>
                </a:lnTo>
                <a:lnTo>
                  <a:pt x="125" y="197"/>
                </a:lnTo>
                <a:lnTo>
                  <a:pt x="116" y="237"/>
                </a:lnTo>
                <a:lnTo>
                  <a:pt x="107" y="276"/>
                </a:lnTo>
                <a:lnTo>
                  <a:pt x="98" y="317"/>
                </a:lnTo>
                <a:lnTo>
                  <a:pt x="89" y="276"/>
                </a:lnTo>
                <a:lnTo>
                  <a:pt x="80" y="237"/>
                </a:lnTo>
                <a:lnTo>
                  <a:pt x="70" y="197"/>
                </a:lnTo>
                <a:lnTo>
                  <a:pt x="62" y="156"/>
                </a:lnTo>
                <a:lnTo>
                  <a:pt x="0" y="4"/>
                </a:lnTo>
                <a:lnTo>
                  <a:pt x="2" y="0"/>
                </a:lnTo>
                <a:lnTo>
                  <a:pt x="98"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34" name="Line 29">
            <a:extLst>
              <a:ext uri="{FF2B5EF4-FFF2-40B4-BE49-F238E27FC236}">
                <a16:creationId xmlns:a16="http://schemas.microsoft.com/office/drawing/2014/main" id="{0C9693B8-E0B2-44E1-8856-2F6A9A06915F}"/>
              </a:ext>
            </a:extLst>
          </p:cNvPr>
          <p:cNvSpPr>
            <a:spLocks noChangeShapeType="1"/>
          </p:cNvSpPr>
          <p:nvPr/>
        </p:nvSpPr>
        <p:spPr bwMode="auto">
          <a:xfrm flipH="1">
            <a:off x="3451225" y="6324017"/>
            <a:ext cx="188912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35" name="Text Box 30">
            <a:extLst>
              <a:ext uri="{FF2B5EF4-FFF2-40B4-BE49-F238E27FC236}">
                <a16:creationId xmlns:a16="http://schemas.microsoft.com/office/drawing/2014/main" id="{E98FB7E7-7EFD-4683-9342-A4BCE2E54C7C}"/>
              </a:ext>
            </a:extLst>
          </p:cNvPr>
          <p:cNvSpPr txBox="1">
            <a:spLocks noChangeArrowheads="1"/>
          </p:cNvSpPr>
          <p:nvPr/>
        </p:nvSpPr>
        <p:spPr bwMode="auto">
          <a:xfrm>
            <a:off x="3938588" y="1800720"/>
            <a:ext cx="10287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a:t>problem</a:t>
            </a:r>
            <a:endParaRPr lang="en-US" sz="1200" b="1"/>
          </a:p>
        </p:txBody>
      </p:sp>
      <p:sp>
        <p:nvSpPr>
          <p:cNvPr id="36" name="Text Box 31">
            <a:extLst>
              <a:ext uri="{FF2B5EF4-FFF2-40B4-BE49-F238E27FC236}">
                <a16:creationId xmlns:a16="http://schemas.microsoft.com/office/drawing/2014/main" id="{EA339DFC-B96D-403D-BFB6-D5529CEB778A}"/>
              </a:ext>
            </a:extLst>
          </p:cNvPr>
          <p:cNvSpPr txBox="1">
            <a:spLocks noChangeArrowheads="1"/>
          </p:cNvSpPr>
          <p:nvPr/>
        </p:nvSpPr>
        <p:spPr bwMode="auto">
          <a:xfrm>
            <a:off x="3470237" y="3295450"/>
            <a:ext cx="180209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err="1"/>
              <a:t>req</a:t>
            </a:r>
            <a:r>
              <a:rPr lang="en-US" sz="1200" b="1" dirty="0"/>
              <a:t> </a:t>
            </a:r>
            <a:r>
              <a:rPr lang="en-US" sz="1600" b="1" dirty="0"/>
              <a:t>specification</a:t>
            </a:r>
            <a:endParaRPr lang="en-US" sz="1200" b="1" dirty="0"/>
          </a:p>
        </p:txBody>
      </p:sp>
      <p:sp>
        <p:nvSpPr>
          <p:cNvPr id="37" name="Text Box 32">
            <a:extLst>
              <a:ext uri="{FF2B5EF4-FFF2-40B4-BE49-F238E27FC236}">
                <a16:creationId xmlns:a16="http://schemas.microsoft.com/office/drawing/2014/main" id="{7EF4FA2D-9FC5-4936-9167-E1B2F958FD28}"/>
              </a:ext>
            </a:extLst>
          </p:cNvPr>
          <p:cNvSpPr txBox="1">
            <a:spLocks noChangeArrowheads="1"/>
          </p:cNvSpPr>
          <p:nvPr/>
        </p:nvSpPr>
        <p:spPr bwMode="auto">
          <a:xfrm>
            <a:off x="4559968" y="2807366"/>
            <a:ext cx="14847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requirements</a:t>
            </a:r>
          </a:p>
        </p:txBody>
      </p:sp>
      <p:sp>
        <p:nvSpPr>
          <p:cNvPr id="38" name="Text Box 33">
            <a:extLst>
              <a:ext uri="{FF2B5EF4-FFF2-40B4-BE49-F238E27FC236}">
                <a16:creationId xmlns:a16="http://schemas.microsoft.com/office/drawing/2014/main" id="{F29DE352-1F09-48E5-B8FE-61D304BC7D65}"/>
              </a:ext>
            </a:extLst>
          </p:cNvPr>
          <p:cNvSpPr txBox="1">
            <a:spLocks noChangeArrowheads="1"/>
          </p:cNvSpPr>
          <p:nvPr/>
        </p:nvSpPr>
        <p:spPr bwMode="auto">
          <a:xfrm>
            <a:off x="4641850" y="3677654"/>
            <a:ext cx="179247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Architect/design</a:t>
            </a:r>
          </a:p>
        </p:txBody>
      </p:sp>
      <p:sp>
        <p:nvSpPr>
          <p:cNvPr id="39" name="Text Box 34">
            <a:extLst>
              <a:ext uri="{FF2B5EF4-FFF2-40B4-BE49-F238E27FC236}">
                <a16:creationId xmlns:a16="http://schemas.microsoft.com/office/drawing/2014/main" id="{5CD8815E-61FD-4784-8AC3-86B1CE4D9842}"/>
              </a:ext>
            </a:extLst>
          </p:cNvPr>
          <p:cNvSpPr txBox="1">
            <a:spLocks noChangeArrowheads="1"/>
          </p:cNvSpPr>
          <p:nvPr/>
        </p:nvSpPr>
        <p:spPr bwMode="auto">
          <a:xfrm>
            <a:off x="3473438" y="4057652"/>
            <a:ext cx="190468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Design document</a:t>
            </a:r>
          </a:p>
        </p:txBody>
      </p:sp>
      <p:sp>
        <p:nvSpPr>
          <p:cNvPr id="40" name="Text Box 35">
            <a:extLst>
              <a:ext uri="{FF2B5EF4-FFF2-40B4-BE49-F238E27FC236}">
                <a16:creationId xmlns:a16="http://schemas.microsoft.com/office/drawing/2014/main" id="{869AAC10-BA57-42D8-8B1B-9A19AC9E8A6D}"/>
              </a:ext>
            </a:extLst>
          </p:cNvPr>
          <p:cNvSpPr txBox="1">
            <a:spLocks noChangeArrowheads="1"/>
          </p:cNvSpPr>
          <p:nvPr/>
        </p:nvSpPr>
        <p:spPr bwMode="auto">
          <a:xfrm>
            <a:off x="4572000" y="4439654"/>
            <a:ext cx="121219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implement</a:t>
            </a:r>
          </a:p>
        </p:txBody>
      </p:sp>
      <p:sp>
        <p:nvSpPr>
          <p:cNvPr id="41" name="Text Box 36">
            <a:extLst>
              <a:ext uri="{FF2B5EF4-FFF2-40B4-BE49-F238E27FC236}">
                <a16:creationId xmlns:a16="http://schemas.microsoft.com/office/drawing/2014/main" id="{551FA9C1-3CAC-47CE-85C7-25EA28715E9B}"/>
              </a:ext>
            </a:extLst>
          </p:cNvPr>
          <p:cNvSpPr txBox="1">
            <a:spLocks noChangeArrowheads="1"/>
          </p:cNvSpPr>
          <p:nvPr/>
        </p:nvSpPr>
        <p:spPr bwMode="auto">
          <a:xfrm>
            <a:off x="3451225" y="4812508"/>
            <a:ext cx="279015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System which works</a:t>
            </a:r>
          </a:p>
        </p:txBody>
      </p:sp>
      <p:sp>
        <p:nvSpPr>
          <p:cNvPr id="42" name="Text Box 37">
            <a:extLst>
              <a:ext uri="{FF2B5EF4-FFF2-40B4-BE49-F238E27FC236}">
                <a16:creationId xmlns:a16="http://schemas.microsoft.com/office/drawing/2014/main" id="{247EEF17-46CE-44C1-BE5F-9454C99DDFCC}"/>
              </a:ext>
            </a:extLst>
          </p:cNvPr>
          <p:cNvSpPr txBox="1">
            <a:spLocks noChangeArrowheads="1"/>
          </p:cNvSpPr>
          <p:nvPr/>
        </p:nvSpPr>
        <p:spPr bwMode="auto">
          <a:xfrm>
            <a:off x="4572000" y="5201654"/>
            <a:ext cx="55015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test</a:t>
            </a:r>
          </a:p>
        </p:txBody>
      </p:sp>
      <p:sp>
        <p:nvSpPr>
          <p:cNvPr id="43" name="Text Box 38">
            <a:extLst>
              <a:ext uri="{FF2B5EF4-FFF2-40B4-BE49-F238E27FC236}">
                <a16:creationId xmlns:a16="http://schemas.microsoft.com/office/drawing/2014/main" id="{04768218-D7E0-4135-97E0-0A4EC9E88D6A}"/>
              </a:ext>
            </a:extLst>
          </p:cNvPr>
          <p:cNvSpPr txBox="1">
            <a:spLocks noChangeArrowheads="1"/>
          </p:cNvSpPr>
          <p:nvPr/>
        </p:nvSpPr>
        <p:spPr bwMode="auto">
          <a:xfrm>
            <a:off x="3432560" y="5590559"/>
            <a:ext cx="198644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Functional system</a:t>
            </a:r>
          </a:p>
        </p:txBody>
      </p:sp>
      <p:sp>
        <p:nvSpPr>
          <p:cNvPr id="44" name="Text Box 39">
            <a:extLst>
              <a:ext uri="{FF2B5EF4-FFF2-40B4-BE49-F238E27FC236}">
                <a16:creationId xmlns:a16="http://schemas.microsoft.com/office/drawing/2014/main" id="{22CECC1B-CC98-4BF5-BC28-EAEAFD8765FA}"/>
              </a:ext>
            </a:extLst>
          </p:cNvPr>
          <p:cNvSpPr txBox="1">
            <a:spLocks noChangeArrowheads="1"/>
          </p:cNvSpPr>
          <p:nvPr/>
        </p:nvSpPr>
        <p:spPr bwMode="auto">
          <a:xfrm>
            <a:off x="4572000" y="5963654"/>
            <a:ext cx="131603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a:t>maintenance</a:t>
            </a:r>
          </a:p>
        </p:txBody>
      </p:sp>
      <p:sp>
        <p:nvSpPr>
          <p:cNvPr id="45" name="Rectangle 5">
            <a:extLst>
              <a:ext uri="{FF2B5EF4-FFF2-40B4-BE49-F238E27FC236}">
                <a16:creationId xmlns:a16="http://schemas.microsoft.com/office/drawing/2014/main" id="{55F45C5F-6C5E-4F3F-9107-C6254C1042ED}"/>
              </a:ext>
            </a:extLst>
          </p:cNvPr>
          <p:cNvSpPr>
            <a:spLocks noChangeArrowheads="1"/>
          </p:cNvSpPr>
          <p:nvPr/>
        </p:nvSpPr>
        <p:spPr bwMode="auto">
          <a:xfrm>
            <a:off x="3505033" y="2425356"/>
            <a:ext cx="1889125" cy="352425"/>
          </a:xfrm>
          <a:prstGeom prst="rect">
            <a:avLst/>
          </a:prstGeom>
          <a:solidFill>
            <a:srgbClr val="CC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46" name="Rectangle 11">
            <a:extLst>
              <a:ext uri="{FF2B5EF4-FFF2-40B4-BE49-F238E27FC236}">
                <a16:creationId xmlns:a16="http://schemas.microsoft.com/office/drawing/2014/main" id="{36F0E09F-7B60-4A26-88BE-D3E1365A43BE}"/>
              </a:ext>
            </a:extLst>
          </p:cNvPr>
          <p:cNvSpPr>
            <a:spLocks noChangeArrowheads="1"/>
          </p:cNvSpPr>
          <p:nvPr/>
        </p:nvSpPr>
        <p:spPr bwMode="auto">
          <a:xfrm>
            <a:off x="3446295" y="2384081"/>
            <a:ext cx="1889125" cy="3524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a:p>
        </p:txBody>
      </p:sp>
      <p:sp>
        <p:nvSpPr>
          <p:cNvPr id="47" name="Rectangle 12">
            <a:extLst>
              <a:ext uri="{FF2B5EF4-FFF2-40B4-BE49-F238E27FC236}">
                <a16:creationId xmlns:a16="http://schemas.microsoft.com/office/drawing/2014/main" id="{A0FBAED6-D7E4-4B37-834D-CEE163FBBAB2}"/>
              </a:ext>
            </a:extLst>
          </p:cNvPr>
          <p:cNvSpPr>
            <a:spLocks noChangeArrowheads="1"/>
          </p:cNvSpPr>
          <p:nvPr/>
        </p:nvSpPr>
        <p:spPr bwMode="auto">
          <a:xfrm>
            <a:off x="3446296" y="2384081"/>
            <a:ext cx="2417013" cy="333975"/>
          </a:xfrm>
          <a:prstGeom prst="rect">
            <a:avLst/>
          </a:prstGeom>
          <a:noFill/>
          <a:ln w="111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48" name="Freeform 20">
            <a:extLst>
              <a:ext uri="{FF2B5EF4-FFF2-40B4-BE49-F238E27FC236}">
                <a16:creationId xmlns:a16="http://schemas.microsoft.com/office/drawing/2014/main" id="{AC3E0ACC-16C4-402B-B05E-73B7C55590F4}"/>
              </a:ext>
            </a:extLst>
          </p:cNvPr>
          <p:cNvSpPr>
            <a:spLocks/>
          </p:cNvSpPr>
          <p:nvPr/>
        </p:nvSpPr>
        <p:spPr bwMode="auto">
          <a:xfrm>
            <a:off x="4354345" y="2295181"/>
            <a:ext cx="71438" cy="84137"/>
          </a:xfrm>
          <a:custGeom>
            <a:avLst/>
            <a:gdLst>
              <a:gd name="T0" fmla="*/ 35719 w 196"/>
              <a:gd name="T1" fmla="*/ 15129 h 317"/>
              <a:gd name="T2" fmla="*/ 70709 w 196"/>
              <a:gd name="T3" fmla="*/ 0 h 317"/>
              <a:gd name="T4" fmla="*/ 71438 w 196"/>
              <a:gd name="T5" fmla="*/ 796 h 317"/>
              <a:gd name="T6" fmla="*/ 48476 w 196"/>
              <a:gd name="T7" fmla="*/ 41405 h 317"/>
              <a:gd name="T8" fmla="*/ 45560 w 196"/>
              <a:gd name="T9" fmla="*/ 52287 h 317"/>
              <a:gd name="T10" fmla="*/ 42280 w 196"/>
              <a:gd name="T11" fmla="*/ 62638 h 317"/>
              <a:gd name="T12" fmla="*/ 38999 w 196"/>
              <a:gd name="T13" fmla="*/ 73255 h 317"/>
              <a:gd name="T14" fmla="*/ 35719 w 196"/>
              <a:gd name="T15" fmla="*/ 84137 h 317"/>
              <a:gd name="T16" fmla="*/ 32439 w 196"/>
              <a:gd name="T17" fmla="*/ 73255 h 317"/>
              <a:gd name="T18" fmla="*/ 29158 w 196"/>
              <a:gd name="T19" fmla="*/ 62638 h 317"/>
              <a:gd name="T20" fmla="*/ 25514 w 196"/>
              <a:gd name="T21" fmla="*/ 52287 h 317"/>
              <a:gd name="T22" fmla="*/ 22598 w 196"/>
              <a:gd name="T23" fmla="*/ 41405 h 317"/>
              <a:gd name="T24" fmla="*/ 0 w 196"/>
              <a:gd name="T25" fmla="*/ 796 h 317"/>
              <a:gd name="T26" fmla="*/ 729 w 196"/>
              <a:gd name="T27" fmla="*/ 0 h 317"/>
              <a:gd name="T28" fmla="*/ 35719 w 196"/>
              <a:gd name="T29" fmla="*/ 15129 h 3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6" h="317">
                <a:moveTo>
                  <a:pt x="98" y="57"/>
                </a:moveTo>
                <a:lnTo>
                  <a:pt x="194" y="0"/>
                </a:lnTo>
                <a:lnTo>
                  <a:pt x="196" y="3"/>
                </a:lnTo>
                <a:lnTo>
                  <a:pt x="133" y="156"/>
                </a:lnTo>
                <a:lnTo>
                  <a:pt x="125" y="197"/>
                </a:lnTo>
                <a:lnTo>
                  <a:pt x="116" y="236"/>
                </a:lnTo>
                <a:lnTo>
                  <a:pt x="107" y="276"/>
                </a:lnTo>
                <a:lnTo>
                  <a:pt x="98" y="317"/>
                </a:lnTo>
                <a:lnTo>
                  <a:pt x="89" y="276"/>
                </a:lnTo>
                <a:lnTo>
                  <a:pt x="80" y="236"/>
                </a:lnTo>
                <a:lnTo>
                  <a:pt x="70" y="197"/>
                </a:lnTo>
                <a:lnTo>
                  <a:pt x="62" y="156"/>
                </a:lnTo>
                <a:lnTo>
                  <a:pt x="0" y="3"/>
                </a:lnTo>
                <a:lnTo>
                  <a:pt x="2" y="0"/>
                </a:lnTo>
                <a:lnTo>
                  <a:pt x="98" y="5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49" name="Text Box 31">
            <a:extLst>
              <a:ext uri="{FF2B5EF4-FFF2-40B4-BE49-F238E27FC236}">
                <a16:creationId xmlns:a16="http://schemas.microsoft.com/office/drawing/2014/main" id="{56FCC7D1-FE3F-4474-B978-830ABB77D6EE}"/>
              </a:ext>
            </a:extLst>
          </p:cNvPr>
          <p:cNvSpPr txBox="1">
            <a:spLocks noChangeArrowheads="1"/>
          </p:cNvSpPr>
          <p:nvPr/>
        </p:nvSpPr>
        <p:spPr bwMode="auto">
          <a:xfrm>
            <a:off x="3463255" y="2402714"/>
            <a:ext cx="2400054"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Arial" charset="0"/>
              </a:defRPr>
            </a:lvl9pPr>
          </a:lstStyle>
          <a:p>
            <a:pPr>
              <a:spcBef>
                <a:spcPct val="0"/>
              </a:spcBef>
              <a:buClrTx/>
              <a:buFontTx/>
              <a:buNone/>
            </a:pPr>
            <a:r>
              <a:rPr lang="en-US" sz="1600" b="1" dirty="0"/>
              <a:t>Elaborate the problem</a:t>
            </a:r>
            <a:endParaRPr lang="en-US" sz="1200" b="1" dirty="0"/>
          </a:p>
        </p:txBody>
      </p:sp>
      <p:sp>
        <p:nvSpPr>
          <p:cNvPr id="50" name="Line 19">
            <a:extLst>
              <a:ext uri="{FF2B5EF4-FFF2-40B4-BE49-F238E27FC236}">
                <a16:creationId xmlns:a16="http://schemas.microsoft.com/office/drawing/2014/main" id="{559E58F5-2C73-4D28-AA7C-A5D82B4AC511}"/>
              </a:ext>
            </a:extLst>
          </p:cNvPr>
          <p:cNvSpPr>
            <a:spLocks noChangeShapeType="1"/>
          </p:cNvSpPr>
          <p:nvPr/>
        </p:nvSpPr>
        <p:spPr bwMode="auto">
          <a:xfrm>
            <a:off x="4385343" y="2178544"/>
            <a:ext cx="0" cy="16426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a:p>
        </p:txBody>
      </p:sp>
      <p:sp>
        <p:nvSpPr>
          <p:cNvPr id="51" name="Rectangle 50">
            <a:extLst>
              <a:ext uri="{FF2B5EF4-FFF2-40B4-BE49-F238E27FC236}">
                <a16:creationId xmlns:a16="http://schemas.microsoft.com/office/drawing/2014/main" id="{2E6CC804-CB3A-41F5-979E-93E4ADD10B89}"/>
              </a:ext>
            </a:extLst>
          </p:cNvPr>
          <p:cNvSpPr/>
          <p:nvPr/>
        </p:nvSpPr>
        <p:spPr>
          <a:xfrm>
            <a:off x="1907704" y="1916832"/>
            <a:ext cx="864096" cy="446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b="1" dirty="0">
                <a:solidFill>
                  <a:schemeClr val="tx1"/>
                </a:solidFill>
              </a:rPr>
              <a:t>Project Management</a:t>
            </a:r>
          </a:p>
        </p:txBody>
      </p:sp>
    </p:spTree>
    <p:extLst>
      <p:ext uri="{BB962C8B-B14F-4D97-AF65-F5344CB8AC3E}">
        <p14:creationId xmlns:p14="http://schemas.microsoft.com/office/powerpoint/2010/main" val="177457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43" grpId="0"/>
      <p:bldP spid="44" grpId="0"/>
      <p:bldP spid="45" grpId="0" animBg="1"/>
      <p:bldP spid="46" grpId="0" animBg="1"/>
      <p:bldP spid="47" grpId="0" animBg="1"/>
      <p:bldP spid="48" grpId="0" animBg="1"/>
      <p:bldP spid="49" grpId="0" animBg="1"/>
      <p:bldP spid="50" grpId="0" animBg="1"/>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1244</Words>
  <Application>Microsoft Office PowerPoint</Application>
  <PresentationFormat>Widescreen</PresentationFormat>
  <Paragraphs>104</Paragraphs>
  <Slides>13</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software Lifecycle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189</cp:revision>
  <dcterms:created xsi:type="dcterms:W3CDTF">2019-05-30T23:14:36Z</dcterms:created>
  <dcterms:modified xsi:type="dcterms:W3CDTF">2021-01-12T06:34:33Z</dcterms:modified>
</cp:coreProperties>
</file>