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6" r:id="rId3"/>
    <p:sldId id="269" r:id="rId4"/>
    <p:sldId id="430" r:id="rId5"/>
    <p:sldId id="431" r:id="rId6"/>
    <p:sldId id="432" r:id="rId7"/>
    <p:sldId id="433" r:id="rId8"/>
    <p:sldId id="42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F99CC"/>
    <a:srgbClr val="F4B350"/>
    <a:srgbClr val="DFA267"/>
    <a:srgbClr val="FEDC32"/>
    <a:srgbClr val="FDBA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26" autoAdjust="0"/>
  </p:normalViewPr>
  <p:slideViewPr>
    <p:cSldViewPr snapToGrid="0">
      <p:cViewPr varScale="1">
        <p:scale>
          <a:sx n="63" d="100"/>
          <a:sy n="63" d="100"/>
        </p:scale>
        <p:origin x="84" y="186"/>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13-01-2021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7368AE7-E8BA-4F61-B711-A67F64E284FA}" type="slidenum">
              <a:rPr lang="en-IN" smtClean="0"/>
              <a:pPr/>
              <a:t>8</a:t>
            </a:fld>
            <a:endParaRPr lang="en-IN" dirty="0"/>
          </a:p>
        </p:txBody>
      </p:sp>
    </p:spTree>
    <p:extLst>
      <p:ext uri="{BB962C8B-B14F-4D97-AF65-F5344CB8AC3E}">
        <p14:creationId xmlns:p14="http://schemas.microsoft.com/office/powerpoint/2010/main" val="395314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101174" y="1374649"/>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101174" y="216589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5C3FE9-3ED3-48D8-84BB-94B17C70D56F}"/>
              </a:ext>
            </a:extLst>
          </p:cNvPr>
          <p:cNvSpPr/>
          <p:nvPr userDrawn="1"/>
        </p:nvSpPr>
        <p:spPr>
          <a:xfrm>
            <a:off x="508014" y="5207501"/>
            <a:ext cx="7497214" cy="830997"/>
          </a:xfrm>
          <a:prstGeom prst="rect">
            <a:avLst/>
          </a:prstGeom>
        </p:spPr>
        <p:txBody>
          <a:bodyPr wrap="square">
            <a:spAutoFit/>
          </a:bodyPr>
          <a:lstStyle/>
          <a:p>
            <a:r>
              <a:rPr lang="en-US" sz="2400" b="1" dirty="0"/>
              <a:t>Phalachandra H.L.</a:t>
            </a:r>
          </a:p>
          <a:p>
            <a:r>
              <a:rPr lang="en-US" sz="2400" b="0" dirty="0"/>
              <a:t>Department of Computer Science and Engineering</a:t>
            </a:r>
            <a:endParaRPr lang="en-IN" sz="2000" b="0" dirty="0"/>
          </a:p>
        </p:txBody>
      </p:sp>
      <p:sp>
        <p:nvSpPr>
          <p:cNvPr id="18" name="TextBox 17">
            <a:extLst>
              <a:ext uri="{FF2B5EF4-FFF2-40B4-BE49-F238E27FC236}">
                <a16:creationId xmlns:a16="http://schemas.microsoft.com/office/drawing/2014/main" id="{925E651E-6A1B-4ED8-8B33-500A6B3CA0F9}"/>
              </a:ext>
            </a:extLst>
          </p:cNvPr>
          <p:cNvSpPr txBox="1"/>
          <p:nvPr userDrawn="1"/>
        </p:nvSpPr>
        <p:spPr>
          <a:xfrm>
            <a:off x="289992" y="6154411"/>
            <a:ext cx="8055251" cy="715581"/>
          </a:xfrm>
          <a:prstGeom prst="rect">
            <a:avLst/>
          </a:prstGeom>
          <a:noFill/>
        </p:spPr>
        <p:txBody>
          <a:bodyPr wrap="square" rtlCol="0">
            <a:spAutoFit/>
          </a:body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sp>
        <p:nvSpPr>
          <p:cNvPr id="8" name="Rectangle 7">
            <a:extLst>
              <a:ext uri="{FF2B5EF4-FFF2-40B4-BE49-F238E27FC236}">
                <a16:creationId xmlns:a16="http://schemas.microsoft.com/office/drawing/2014/main" id="{6E975006-C105-4E02-B9BC-41708B821BE1}"/>
              </a:ext>
            </a:extLst>
          </p:cNvPr>
          <p:cNvSpPr/>
          <p:nvPr userDrawn="1"/>
        </p:nvSpPr>
        <p:spPr>
          <a:xfrm>
            <a:off x="80682" y="0"/>
            <a:ext cx="9022976" cy="589072"/>
          </a:xfrm>
          <a:prstGeom prst="rect">
            <a:avLst/>
          </a:prstGeom>
        </p:spPr>
        <p:txBody>
          <a:bodyPr wrap="square">
            <a:spAutoFit/>
          </a:bodyPr>
          <a:lstStyle/>
          <a:p>
            <a:pPr>
              <a:lnSpc>
                <a:spcPct val="150000"/>
              </a:lnSpc>
            </a:pPr>
            <a:r>
              <a:rPr lang="en-IN" sz="2400" b="1" cap="all" dirty="0">
                <a:solidFill>
                  <a:srgbClr val="0070C0"/>
                </a:solidFill>
              </a:rPr>
              <a:t>Introduction to Software Engineering</a:t>
            </a:r>
          </a:p>
        </p:txBody>
      </p:sp>
      <p:cxnSp>
        <p:nvCxnSpPr>
          <p:cNvPr id="9" name="Straight Connector 8">
            <a:extLst>
              <a:ext uri="{FF2B5EF4-FFF2-40B4-BE49-F238E27FC236}">
                <a16:creationId xmlns:a16="http://schemas.microsoft.com/office/drawing/2014/main" id="{B920660F-9C7A-4A72-A542-D0C1947E3AAF}"/>
              </a:ext>
            </a:extLst>
          </p:cNvPr>
          <p:cNvCxnSpPr>
            <a:cxnSpLocks/>
          </p:cNvCxnSpPr>
          <p:nvPr userDrawn="1"/>
        </p:nvCxnSpPr>
        <p:spPr>
          <a:xfrm>
            <a:off x="0" y="1179628"/>
            <a:ext cx="7933765"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C2C472-38E8-410A-AF86-F0CCD2145608}"/>
              </a:ext>
            </a:extLst>
          </p:cNvPr>
          <p:cNvSpPr txBox="1"/>
          <p:nvPr userDrawn="1"/>
        </p:nvSpPr>
        <p:spPr>
          <a:xfrm>
            <a:off x="4587993" y="1980389"/>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207357E-1F92-4AC9-8F96-2CB84082EAEE}"/>
              </a:ext>
            </a:extLst>
          </p:cNvPr>
          <p:cNvSpPr/>
          <p:nvPr userDrawn="1"/>
        </p:nvSpPr>
        <p:spPr>
          <a:xfrm>
            <a:off x="4587993" y="2890391"/>
            <a:ext cx="7497214" cy="1077218"/>
          </a:xfrm>
          <a:prstGeom prst="rect">
            <a:avLst/>
          </a:prstGeom>
        </p:spPr>
        <p:txBody>
          <a:bodyPr wrap="square">
            <a:spAutoFit/>
          </a:bodyPr>
          <a:lstStyle/>
          <a:p>
            <a:r>
              <a:rPr lang="en-US" sz="2400" b="1" dirty="0"/>
              <a:t>Phalachandra H.L.</a:t>
            </a:r>
            <a:br>
              <a:rPr lang="en-US" sz="2400" b="1" dirty="0"/>
            </a:b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a:xfrm>
            <a:off x="1030136" y="6353868"/>
            <a:ext cx="2743200" cy="365125"/>
          </a:xfrm>
        </p:spPr>
        <p:txBody>
          <a:bodyPr/>
          <a:lstStyle/>
          <a:p>
            <a:fld id="{C0697723-E498-4D64-BBB6-490ED1364AC9}" type="datetimeFigureOut">
              <a:rPr lang="en-IN" smtClean="0"/>
              <a:pPr/>
              <a:t>13-01-2021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139007"/>
            <a:ext cx="5379136" cy="1200329"/>
          </a:xfrm>
          <a:prstGeom prst="rect">
            <a:avLst/>
          </a:prstGeom>
          <a:noFill/>
        </p:spPr>
        <p:txBody>
          <a:bodyPr wrap="square" rtlCol="0">
            <a:spAutoFit/>
          </a:bodyPr>
          <a:lstStyle/>
          <a:p>
            <a:pPr algn="ctr"/>
            <a:r>
              <a:rPr lang="en-US" sz="3600" b="1" cap="all" baseline="0" dirty="0">
                <a:solidFill>
                  <a:srgbClr val="0070C0"/>
                </a:solidFill>
                <a:latin typeface="+mn-lt"/>
              </a:rPr>
              <a:t>Introduction to </a:t>
            </a:r>
          </a:p>
          <a:p>
            <a:pPr algn="ctr"/>
            <a:r>
              <a:rPr lang="en-US" sz="3600" b="1" cap="all" baseline="0" dirty="0">
                <a:solidFill>
                  <a:srgbClr val="0070C0"/>
                </a:solidFill>
                <a:latin typeface="+mn-lt"/>
              </a:rPr>
              <a:t>Software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385399" y="5723434"/>
            <a:ext cx="3835386" cy="769441"/>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p:txBody>
      </p:sp>
    </p:spTree>
    <p:extLst>
      <p:ext uri="{BB962C8B-B14F-4D97-AF65-F5344CB8AC3E}">
        <p14:creationId xmlns:p14="http://schemas.microsoft.com/office/powerpoint/2010/main" val="89544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13-01-2021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13-01-2021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176247" y="2562874"/>
            <a:ext cx="7497214" cy="1200329"/>
          </a:xfrm>
          <a:prstGeom prst="rect">
            <a:avLst/>
          </a:prstGeom>
        </p:spPr>
        <p:txBody>
          <a:bodyPr wrap="square">
            <a:spAutoFit/>
          </a:bodyPr>
          <a:lstStyle/>
          <a:p>
            <a:r>
              <a:rPr lang="en-US" sz="3600" b="1" cap="all" dirty="0">
                <a:solidFill>
                  <a:schemeClr val="accent2"/>
                </a:solidFill>
              </a:rPr>
              <a:t>Introduction to Software Engineering</a:t>
            </a:r>
          </a:p>
        </p:txBody>
      </p:sp>
    </p:spTree>
    <p:extLst>
      <p:ext uri="{BB962C8B-B14F-4D97-AF65-F5344CB8AC3E}">
        <p14:creationId xmlns:p14="http://schemas.microsoft.com/office/powerpoint/2010/main" val="10442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811" y="2525248"/>
            <a:ext cx="3705726" cy="31215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B5F4EBF-FE1A-49E0-87D9-55F5090D0BA1}"/>
              </a:ext>
            </a:extLst>
          </p:cNvPr>
          <p:cNvSpPr/>
          <p:nvPr/>
        </p:nvSpPr>
        <p:spPr>
          <a:xfrm>
            <a:off x="851769" y="1460257"/>
            <a:ext cx="5317353" cy="646331"/>
          </a:xfrm>
          <a:prstGeom prst="rect">
            <a:avLst/>
          </a:prstGeom>
        </p:spPr>
        <p:txBody>
          <a:bodyPr wrap="none">
            <a:spAutoFit/>
          </a:bodyPr>
          <a:lstStyle/>
          <a:p>
            <a:r>
              <a:rPr lang="en-US" sz="3600" b="1" dirty="0">
                <a:solidFill>
                  <a:schemeClr val="accent2"/>
                </a:solidFill>
              </a:rPr>
              <a:t>SDLC, PDLC, PMLC  &amp; SMLC</a:t>
            </a:r>
          </a:p>
        </p:txBody>
      </p:sp>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88051" y="589665"/>
            <a:ext cx="7999758" cy="461665"/>
          </a:xfrm>
          <a:prstGeom prst="rect">
            <a:avLst/>
          </a:prstGeom>
        </p:spPr>
        <p:txBody>
          <a:bodyPr wrap="square">
            <a:spAutoFit/>
          </a:bodyPr>
          <a:lstStyle/>
          <a:p>
            <a:r>
              <a:rPr lang="en-IN" sz="2400" b="1" dirty="0">
                <a:solidFill>
                  <a:schemeClr val="accent2"/>
                </a:solidFill>
              </a:rPr>
              <a:t>SDLC (Software Development Lifecyle)</a:t>
            </a:r>
          </a:p>
        </p:txBody>
      </p:sp>
      <p:pic>
        <p:nvPicPr>
          <p:cNvPr id="7" name="Picture 6">
            <a:extLst>
              <a:ext uri="{FF2B5EF4-FFF2-40B4-BE49-F238E27FC236}">
                <a16:creationId xmlns:a16="http://schemas.microsoft.com/office/drawing/2014/main" id="{3CF33053-B06E-47BA-952D-E2449239D1FE}"/>
              </a:ext>
            </a:extLst>
          </p:cNvPr>
          <p:cNvPicPr>
            <a:picLocks noChangeAspect="1"/>
          </p:cNvPicPr>
          <p:nvPr/>
        </p:nvPicPr>
        <p:blipFill>
          <a:blip r:embed="rId2"/>
          <a:stretch>
            <a:fillRect/>
          </a:stretch>
        </p:blipFill>
        <p:spPr>
          <a:xfrm>
            <a:off x="240145" y="1339252"/>
            <a:ext cx="7767782" cy="5518748"/>
          </a:xfrm>
          <a:prstGeom prst="rect">
            <a:avLst/>
          </a:prstGeom>
        </p:spPr>
      </p:pic>
      <p:sp>
        <p:nvSpPr>
          <p:cNvPr id="8" name="TextBox 7">
            <a:extLst>
              <a:ext uri="{FF2B5EF4-FFF2-40B4-BE49-F238E27FC236}">
                <a16:creationId xmlns:a16="http://schemas.microsoft.com/office/drawing/2014/main" id="{DE1365B0-7D58-4DF7-BA17-DAD316B581D4}"/>
              </a:ext>
            </a:extLst>
          </p:cNvPr>
          <p:cNvSpPr txBox="1"/>
          <p:nvPr/>
        </p:nvSpPr>
        <p:spPr>
          <a:xfrm>
            <a:off x="6215601" y="3470950"/>
            <a:ext cx="1872208" cy="523220"/>
          </a:xfrm>
          <a:prstGeom prst="rect">
            <a:avLst/>
          </a:prstGeom>
          <a:noFill/>
        </p:spPr>
        <p:txBody>
          <a:bodyPr wrap="square" rtlCol="0">
            <a:spAutoFit/>
          </a:bodyPr>
          <a:lstStyle/>
          <a:p>
            <a:r>
              <a:rPr lang="en-US" sz="1400" dirty="0">
                <a:latin typeface="Arial Rounded MT Bold" panose="020F0704030504030204" pitchFamily="34" charset="0"/>
              </a:rPr>
              <a:t>  - Architecture</a:t>
            </a:r>
            <a:br>
              <a:rPr lang="en-US" sz="1400" dirty="0">
                <a:latin typeface="Arial Rounded MT Bold" panose="020F0704030504030204" pitchFamily="34" charset="0"/>
              </a:rPr>
            </a:br>
            <a:r>
              <a:rPr lang="en-US" sz="1400" dirty="0">
                <a:latin typeface="Arial Rounded MT Bold" panose="020F0704030504030204" pitchFamily="34" charset="0"/>
              </a:rPr>
              <a:t>  - Design</a:t>
            </a:r>
          </a:p>
        </p:txBody>
      </p:sp>
      <p:sp>
        <p:nvSpPr>
          <p:cNvPr id="9" name="TextBox 8">
            <a:extLst>
              <a:ext uri="{FF2B5EF4-FFF2-40B4-BE49-F238E27FC236}">
                <a16:creationId xmlns:a16="http://schemas.microsoft.com/office/drawing/2014/main" id="{0F9A0EF2-0C7F-491C-A538-EDDA778BA4C7}"/>
              </a:ext>
            </a:extLst>
          </p:cNvPr>
          <p:cNvSpPr txBox="1"/>
          <p:nvPr/>
        </p:nvSpPr>
        <p:spPr>
          <a:xfrm>
            <a:off x="4822275" y="2159361"/>
            <a:ext cx="1872208" cy="523220"/>
          </a:xfrm>
          <a:prstGeom prst="rect">
            <a:avLst/>
          </a:prstGeom>
          <a:noFill/>
        </p:spPr>
        <p:txBody>
          <a:bodyPr wrap="square" rtlCol="0">
            <a:spAutoFit/>
          </a:bodyPr>
          <a:lstStyle/>
          <a:p>
            <a:r>
              <a:rPr lang="en-US" sz="1400" dirty="0">
                <a:latin typeface="Arial Rounded MT Bold" panose="020F0704030504030204" pitchFamily="34" charset="0"/>
              </a:rPr>
              <a:t>  - Feasibility Study</a:t>
            </a:r>
            <a:br>
              <a:rPr lang="en-US" sz="1400" dirty="0">
                <a:latin typeface="Arial Rounded MT Bold" panose="020F0704030504030204" pitchFamily="34" charset="0"/>
              </a:rPr>
            </a:br>
            <a:r>
              <a:rPr lang="en-US" sz="1400" dirty="0">
                <a:latin typeface="Arial Rounded MT Bold" panose="020F0704030504030204" pitchFamily="34" charset="0"/>
              </a:rPr>
              <a:t>  - Requirements</a:t>
            </a:r>
          </a:p>
        </p:txBody>
      </p:sp>
    </p:spTree>
    <p:extLst>
      <p:ext uri="{BB962C8B-B14F-4D97-AF65-F5344CB8AC3E}">
        <p14:creationId xmlns:p14="http://schemas.microsoft.com/office/powerpoint/2010/main" val="11396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80682" y="588786"/>
            <a:ext cx="7999758" cy="461665"/>
          </a:xfrm>
          <a:prstGeom prst="rect">
            <a:avLst/>
          </a:prstGeom>
        </p:spPr>
        <p:txBody>
          <a:bodyPr wrap="square">
            <a:spAutoFit/>
          </a:bodyPr>
          <a:lstStyle/>
          <a:p>
            <a:r>
              <a:rPr lang="en-IN" sz="2400" b="1" dirty="0">
                <a:solidFill>
                  <a:schemeClr val="accent2"/>
                </a:solidFill>
              </a:rPr>
              <a:t>PDLC (Product Development Lifecyle)</a:t>
            </a:r>
          </a:p>
        </p:txBody>
      </p:sp>
      <p:pic>
        <p:nvPicPr>
          <p:cNvPr id="6" name="Picture 2" descr="http://www.xenglobaltech.com/images/devlife-cycle.jpg">
            <a:extLst>
              <a:ext uri="{FF2B5EF4-FFF2-40B4-BE49-F238E27FC236}">
                <a16:creationId xmlns:a16="http://schemas.microsoft.com/office/drawing/2014/main" id="{D9F27AF2-1D1B-40B6-A005-22EC31A0F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76" y="1352644"/>
            <a:ext cx="7999758" cy="538433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id="{1CBB3F98-E161-429E-993C-D711FF572981}"/>
              </a:ext>
            </a:extLst>
          </p:cNvPr>
          <p:cNvSpPr txBox="1"/>
          <p:nvPr/>
        </p:nvSpPr>
        <p:spPr>
          <a:xfrm>
            <a:off x="7962314" y="3882683"/>
            <a:ext cx="1972591" cy="646331"/>
          </a:xfrm>
          <a:prstGeom prst="rect">
            <a:avLst/>
          </a:prstGeom>
          <a:solidFill>
            <a:schemeClr val="bg1"/>
          </a:solidFill>
        </p:spPr>
        <p:txBody>
          <a:bodyPr wrap="none" rtlCol="0">
            <a:spAutoFit/>
          </a:bodyPr>
          <a:lstStyle/>
          <a:p>
            <a:r>
              <a:rPr lang="en-IN" b="1" dirty="0"/>
              <a:t>(Iterate and refine </a:t>
            </a:r>
            <a:br>
              <a:rPr lang="en-IN" b="1" dirty="0"/>
            </a:br>
            <a:r>
              <a:rPr lang="en-IN" b="1" dirty="0"/>
              <a:t>      prototype)</a:t>
            </a:r>
          </a:p>
        </p:txBody>
      </p:sp>
      <p:sp>
        <p:nvSpPr>
          <p:cNvPr id="4" name="Rectangle 3">
            <a:extLst>
              <a:ext uri="{FF2B5EF4-FFF2-40B4-BE49-F238E27FC236}">
                <a16:creationId xmlns:a16="http://schemas.microsoft.com/office/drawing/2014/main" id="{88D51C9B-26F9-49F6-A0A1-946EB8ABBD39}"/>
              </a:ext>
            </a:extLst>
          </p:cNvPr>
          <p:cNvSpPr/>
          <p:nvPr/>
        </p:nvSpPr>
        <p:spPr>
          <a:xfrm>
            <a:off x="6392041" y="1716259"/>
            <a:ext cx="4749571" cy="2936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223BBEC-F82A-4FC1-877F-4E76E8591B81}"/>
              </a:ext>
            </a:extLst>
          </p:cNvPr>
          <p:cNvSpPr/>
          <p:nvPr/>
        </p:nvSpPr>
        <p:spPr>
          <a:xfrm>
            <a:off x="4811151" y="1505244"/>
            <a:ext cx="6330461" cy="5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E157542-89BB-4BB2-868E-65D71C3A2A65}"/>
              </a:ext>
            </a:extLst>
          </p:cNvPr>
          <p:cNvSpPr/>
          <p:nvPr/>
        </p:nvSpPr>
        <p:spPr>
          <a:xfrm>
            <a:off x="5627077" y="2039816"/>
            <a:ext cx="764964" cy="534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D7154B8-0F74-49FD-9EA9-8A72C9B8EBA9}"/>
              </a:ext>
            </a:extLst>
          </p:cNvPr>
          <p:cNvSpPr/>
          <p:nvPr/>
        </p:nvSpPr>
        <p:spPr>
          <a:xfrm>
            <a:off x="6096000" y="2475914"/>
            <a:ext cx="558018" cy="773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41C0FC8-5448-4835-BE8F-BB7C370C2BE8}"/>
              </a:ext>
            </a:extLst>
          </p:cNvPr>
          <p:cNvSpPr txBox="1"/>
          <p:nvPr/>
        </p:nvSpPr>
        <p:spPr>
          <a:xfrm>
            <a:off x="7653863" y="1505244"/>
            <a:ext cx="2589491" cy="369332"/>
          </a:xfrm>
          <a:prstGeom prst="rect">
            <a:avLst/>
          </a:prstGeom>
          <a:solidFill>
            <a:schemeClr val="bg1"/>
          </a:solidFill>
        </p:spPr>
        <p:txBody>
          <a:bodyPr wrap="none" rtlCol="0">
            <a:spAutoFit/>
          </a:bodyPr>
          <a:lstStyle/>
          <a:p>
            <a:r>
              <a:rPr lang="en-IN" b="1" dirty="0"/>
              <a:t>Using a different lifecycle</a:t>
            </a:r>
          </a:p>
        </p:txBody>
      </p:sp>
      <p:sp>
        <p:nvSpPr>
          <p:cNvPr id="14" name="TextBox 13">
            <a:extLst>
              <a:ext uri="{FF2B5EF4-FFF2-40B4-BE49-F238E27FC236}">
                <a16:creationId xmlns:a16="http://schemas.microsoft.com/office/drawing/2014/main" id="{DF89E966-E871-4410-8633-7E511E7A3468}"/>
              </a:ext>
            </a:extLst>
          </p:cNvPr>
          <p:cNvSpPr txBox="1"/>
          <p:nvPr/>
        </p:nvSpPr>
        <p:spPr>
          <a:xfrm>
            <a:off x="4796489" y="1712688"/>
            <a:ext cx="2698111" cy="369332"/>
          </a:xfrm>
          <a:prstGeom prst="rect">
            <a:avLst/>
          </a:prstGeom>
          <a:solidFill>
            <a:schemeClr val="bg1"/>
          </a:solidFill>
        </p:spPr>
        <p:txBody>
          <a:bodyPr wrap="none" rtlCol="0">
            <a:spAutoFit/>
          </a:bodyPr>
          <a:lstStyle/>
          <a:p>
            <a:r>
              <a:rPr lang="en-IN" b="1" dirty="0"/>
              <a:t>Requirements Engineering</a:t>
            </a:r>
          </a:p>
        </p:txBody>
      </p:sp>
      <p:sp>
        <p:nvSpPr>
          <p:cNvPr id="15" name="TextBox 14">
            <a:extLst>
              <a:ext uri="{FF2B5EF4-FFF2-40B4-BE49-F238E27FC236}">
                <a16:creationId xmlns:a16="http://schemas.microsoft.com/office/drawing/2014/main" id="{BA3552F8-C978-49AB-9CF4-FFC86A669285}"/>
              </a:ext>
            </a:extLst>
          </p:cNvPr>
          <p:cNvSpPr txBox="1"/>
          <p:nvPr/>
        </p:nvSpPr>
        <p:spPr>
          <a:xfrm>
            <a:off x="5709322" y="2250831"/>
            <a:ext cx="1365438" cy="369332"/>
          </a:xfrm>
          <a:prstGeom prst="rect">
            <a:avLst/>
          </a:prstGeom>
          <a:solidFill>
            <a:schemeClr val="bg1"/>
          </a:solidFill>
        </p:spPr>
        <p:txBody>
          <a:bodyPr wrap="none" rtlCol="0">
            <a:spAutoFit/>
          </a:bodyPr>
          <a:lstStyle/>
          <a:p>
            <a:r>
              <a:rPr lang="en-IN" b="1" dirty="0"/>
              <a:t>Architecture</a:t>
            </a:r>
          </a:p>
        </p:txBody>
      </p:sp>
      <p:sp>
        <p:nvSpPr>
          <p:cNvPr id="16" name="TextBox 15">
            <a:extLst>
              <a:ext uri="{FF2B5EF4-FFF2-40B4-BE49-F238E27FC236}">
                <a16:creationId xmlns:a16="http://schemas.microsoft.com/office/drawing/2014/main" id="{88BA7663-FCF5-4FEF-BEBC-8722A9C5E90A}"/>
              </a:ext>
            </a:extLst>
          </p:cNvPr>
          <p:cNvSpPr txBox="1"/>
          <p:nvPr/>
        </p:nvSpPr>
        <p:spPr>
          <a:xfrm>
            <a:off x="6184079" y="3042196"/>
            <a:ext cx="825867" cy="369332"/>
          </a:xfrm>
          <a:prstGeom prst="rect">
            <a:avLst/>
          </a:prstGeom>
          <a:solidFill>
            <a:schemeClr val="bg1"/>
          </a:solidFill>
        </p:spPr>
        <p:txBody>
          <a:bodyPr wrap="none" rtlCol="0">
            <a:spAutoFit/>
          </a:bodyPr>
          <a:lstStyle/>
          <a:p>
            <a:r>
              <a:rPr lang="en-IN" b="1" dirty="0"/>
              <a:t>Design</a:t>
            </a:r>
          </a:p>
        </p:txBody>
      </p:sp>
      <p:sp>
        <p:nvSpPr>
          <p:cNvPr id="17" name="TextBox 16">
            <a:extLst>
              <a:ext uri="{FF2B5EF4-FFF2-40B4-BE49-F238E27FC236}">
                <a16:creationId xmlns:a16="http://schemas.microsoft.com/office/drawing/2014/main" id="{012C4719-6D31-4AF5-82F1-07F958CF1B7B}"/>
              </a:ext>
            </a:extLst>
          </p:cNvPr>
          <p:cNvSpPr txBox="1"/>
          <p:nvPr/>
        </p:nvSpPr>
        <p:spPr>
          <a:xfrm>
            <a:off x="6248397" y="4093700"/>
            <a:ext cx="1725088" cy="369332"/>
          </a:xfrm>
          <a:prstGeom prst="rect">
            <a:avLst/>
          </a:prstGeom>
          <a:solidFill>
            <a:schemeClr val="bg1"/>
          </a:solidFill>
        </p:spPr>
        <p:txBody>
          <a:bodyPr wrap="none" rtlCol="0">
            <a:spAutoFit/>
          </a:bodyPr>
          <a:lstStyle/>
          <a:p>
            <a:r>
              <a:rPr lang="en-IN" b="1" dirty="0"/>
              <a:t>Implementation</a:t>
            </a:r>
          </a:p>
        </p:txBody>
      </p:sp>
    </p:spTree>
    <p:extLst>
      <p:ext uri="{BB962C8B-B14F-4D97-AF65-F5344CB8AC3E}">
        <p14:creationId xmlns:p14="http://schemas.microsoft.com/office/powerpoint/2010/main" val="290626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82B8D8C-1465-4A9E-A3BB-76D6E57DA77D}"/>
              </a:ext>
            </a:extLst>
          </p:cNvPr>
          <p:cNvSpPr/>
          <p:nvPr/>
        </p:nvSpPr>
        <p:spPr>
          <a:xfrm>
            <a:off x="15831" y="1209922"/>
            <a:ext cx="1578415" cy="56480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620A7DEA-950C-4954-B3B7-2672370FABF4}"/>
              </a:ext>
            </a:extLst>
          </p:cNvPr>
          <p:cNvSpPr/>
          <p:nvPr/>
        </p:nvSpPr>
        <p:spPr>
          <a:xfrm>
            <a:off x="110364" y="560187"/>
            <a:ext cx="9094849" cy="461665"/>
          </a:xfrm>
          <a:prstGeom prst="rect">
            <a:avLst/>
          </a:prstGeom>
        </p:spPr>
        <p:txBody>
          <a:bodyPr wrap="square">
            <a:spAutoFit/>
          </a:bodyPr>
          <a:lstStyle/>
          <a:p>
            <a:r>
              <a:rPr lang="en-GB" sz="2400" b="1" dirty="0">
                <a:solidFill>
                  <a:schemeClr val="accent2"/>
                </a:solidFill>
              </a:rPr>
              <a:t>Project Management in System Dev Lifecycle</a:t>
            </a:r>
            <a:endParaRPr lang="en-IN" sz="2400" b="1" dirty="0">
              <a:solidFill>
                <a:schemeClr val="accent2"/>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A806300-C7FB-4979-963C-88BF467BE459}"/>
              </a:ext>
            </a:extLst>
          </p:cNvPr>
          <p:cNvSpPr/>
          <p:nvPr/>
        </p:nvSpPr>
        <p:spPr>
          <a:xfrm>
            <a:off x="1644769" y="1339337"/>
            <a:ext cx="1578415" cy="672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 Analysis</a:t>
            </a:r>
          </a:p>
        </p:txBody>
      </p:sp>
      <p:sp>
        <p:nvSpPr>
          <p:cNvPr id="24" name="Rectangle: Rounded Corners 23">
            <a:extLst>
              <a:ext uri="{FF2B5EF4-FFF2-40B4-BE49-F238E27FC236}">
                <a16:creationId xmlns:a16="http://schemas.microsoft.com/office/drawing/2014/main" id="{8A372774-D835-4A4C-A973-9651E66FC9E4}"/>
              </a:ext>
            </a:extLst>
          </p:cNvPr>
          <p:cNvSpPr/>
          <p:nvPr/>
        </p:nvSpPr>
        <p:spPr>
          <a:xfrm>
            <a:off x="2879811" y="2203282"/>
            <a:ext cx="1578415" cy="6723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Requirements Engineering</a:t>
            </a:r>
          </a:p>
        </p:txBody>
      </p:sp>
      <p:sp>
        <p:nvSpPr>
          <p:cNvPr id="25" name="Rectangle: Rounded Corners 24">
            <a:extLst>
              <a:ext uri="{FF2B5EF4-FFF2-40B4-BE49-F238E27FC236}">
                <a16:creationId xmlns:a16="http://schemas.microsoft.com/office/drawing/2014/main" id="{E761C440-D688-4806-A40B-7BECD8300FD5}"/>
              </a:ext>
            </a:extLst>
          </p:cNvPr>
          <p:cNvSpPr/>
          <p:nvPr/>
        </p:nvSpPr>
        <p:spPr>
          <a:xfrm>
            <a:off x="4137821" y="3067227"/>
            <a:ext cx="1578415" cy="6723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Architecture &amp; Design</a:t>
            </a:r>
          </a:p>
        </p:txBody>
      </p:sp>
      <p:sp>
        <p:nvSpPr>
          <p:cNvPr id="26" name="Rectangle: Rounded Corners 25">
            <a:extLst>
              <a:ext uri="{FF2B5EF4-FFF2-40B4-BE49-F238E27FC236}">
                <a16:creationId xmlns:a16="http://schemas.microsoft.com/office/drawing/2014/main" id="{FE4ACF73-02BB-46FC-A93D-A7FCA80F9A5A}"/>
              </a:ext>
            </a:extLst>
          </p:cNvPr>
          <p:cNvSpPr/>
          <p:nvPr/>
        </p:nvSpPr>
        <p:spPr>
          <a:xfrm>
            <a:off x="5265829" y="3941159"/>
            <a:ext cx="1814749" cy="67232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Implementation</a:t>
            </a:r>
          </a:p>
        </p:txBody>
      </p:sp>
      <p:sp>
        <p:nvSpPr>
          <p:cNvPr id="27" name="Rectangle: Rounded Corners 26">
            <a:extLst>
              <a:ext uri="{FF2B5EF4-FFF2-40B4-BE49-F238E27FC236}">
                <a16:creationId xmlns:a16="http://schemas.microsoft.com/office/drawing/2014/main" id="{9D7F1563-9021-42B4-83AE-A5B9289CC898}"/>
              </a:ext>
            </a:extLst>
          </p:cNvPr>
          <p:cNvSpPr/>
          <p:nvPr/>
        </p:nvSpPr>
        <p:spPr>
          <a:xfrm>
            <a:off x="6511845" y="4806607"/>
            <a:ext cx="1578415" cy="67232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Testing</a:t>
            </a:r>
          </a:p>
        </p:txBody>
      </p:sp>
      <p:sp>
        <p:nvSpPr>
          <p:cNvPr id="28" name="Rectangle: Rounded Corners 27">
            <a:extLst>
              <a:ext uri="{FF2B5EF4-FFF2-40B4-BE49-F238E27FC236}">
                <a16:creationId xmlns:a16="http://schemas.microsoft.com/office/drawing/2014/main" id="{C01339CC-4EA5-4567-B4C5-0AEB1C5C0BAC}"/>
              </a:ext>
            </a:extLst>
          </p:cNvPr>
          <p:cNvSpPr/>
          <p:nvPr/>
        </p:nvSpPr>
        <p:spPr>
          <a:xfrm>
            <a:off x="7847585" y="5672055"/>
            <a:ext cx="1578415" cy="67232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Operation &amp; Maintenance</a:t>
            </a:r>
          </a:p>
        </p:txBody>
      </p:sp>
      <p:cxnSp>
        <p:nvCxnSpPr>
          <p:cNvPr id="29" name="Connector: Elbow 28">
            <a:extLst>
              <a:ext uri="{FF2B5EF4-FFF2-40B4-BE49-F238E27FC236}">
                <a16:creationId xmlns:a16="http://schemas.microsoft.com/office/drawing/2014/main" id="{E1630827-7C33-415C-A434-E30E76744580}"/>
              </a:ext>
            </a:extLst>
          </p:cNvPr>
          <p:cNvCxnSpPr>
            <a:stCxn id="5" idx="3"/>
            <a:endCxn id="24" idx="0"/>
          </p:cNvCxnSpPr>
          <p:nvPr/>
        </p:nvCxnSpPr>
        <p:spPr>
          <a:xfrm>
            <a:off x="3223184" y="1675501"/>
            <a:ext cx="445835" cy="527781"/>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0" name="Connector: Elbow 29">
            <a:extLst>
              <a:ext uri="{FF2B5EF4-FFF2-40B4-BE49-F238E27FC236}">
                <a16:creationId xmlns:a16="http://schemas.microsoft.com/office/drawing/2014/main" id="{92DA3E0D-E0A0-49BE-81CB-6986358E79F4}"/>
              </a:ext>
            </a:extLst>
          </p:cNvPr>
          <p:cNvCxnSpPr/>
          <p:nvPr/>
        </p:nvCxnSpPr>
        <p:spPr>
          <a:xfrm>
            <a:off x="4458226" y="2539446"/>
            <a:ext cx="445835" cy="527781"/>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1" name="Connector: Elbow 30">
            <a:extLst>
              <a:ext uri="{FF2B5EF4-FFF2-40B4-BE49-F238E27FC236}">
                <a16:creationId xmlns:a16="http://schemas.microsoft.com/office/drawing/2014/main" id="{91FC6095-AE95-494F-8086-243CEBF84A15}"/>
              </a:ext>
            </a:extLst>
          </p:cNvPr>
          <p:cNvCxnSpPr/>
          <p:nvPr/>
        </p:nvCxnSpPr>
        <p:spPr>
          <a:xfrm>
            <a:off x="5727368" y="3440277"/>
            <a:ext cx="445835" cy="527781"/>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2" name="Connector: Elbow 31">
            <a:extLst>
              <a:ext uri="{FF2B5EF4-FFF2-40B4-BE49-F238E27FC236}">
                <a16:creationId xmlns:a16="http://schemas.microsoft.com/office/drawing/2014/main" id="{2BF6A769-184D-40A1-B8DE-145840E25756}"/>
              </a:ext>
            </a:extLst>
          </p:cNvPr>
          <p:cNvCxnSpPr/>
          <p:nvPr/>
        </p:nvCxnSpPr>
        <p:spPr>
          <a:xfrm>
            <a:off x="7086769" y="4278826"/>
            <a:ext cx="445835" cy="527781"/>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3" name="Connector: Elbow 32">
            <a:extLst>
              <a:ext uri="{FF2B5EF4-FFF2-40B4-BE49-F238E27FC236}">
                <a16:creationId xmlns:a16="http://schemas.microsoft.com/office/drawing/2014/main" id="{6693DEEF-F2AE-4100-B8C9-51BE488982F3}"/>
              </a:ext>
            </a:extLst>
          </p:cNvPr>
          <p:cNvCxnSpPr/>
          <p:nvPr/>
        </p:nvCxnSpPr>
        <p:spPr>
          <a:xfrm>
            <a:off x="8090260" y="5144274"/>
            <a:ext cx="445835" cy="527781"/>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grpSp>
        <p:nvGrpSpPr>
          <p:cNvPr id="3" name="Group 2">
            <a:extLst>
              <a:ext uri="{FF2B5EF4-FFF2-40B4-BE49-F238E27FC236}">
                <a16:creationId xmlns:a16="http://schemas.microsoft.com/office/drawing/2014/main" id="{55B9B107-E923-4180-88BF-9AB782748CE1}"/>
              </a:ext>
            </a:extLst>
          </p:cNvPr>
          <p:cNvGrpSpPr/>
          <p:nvPr/>
        </p:nvGrpSpPr>
        <p:grpSpPr>
          <a:xfrm>
            <a:off x="-189990" y="1278167"/>
            <a:ext cx="1965917" cy="5549812"/>
            <a:chOff x="-189990" y="1278167"/>
            <a:chExt cx="1965917" cy="5549812"/>
          </a:xfrm>
        </p:grpSpPr>
        <p:cxnSp>
          <p:nvCxnSpPr>
            <p:cNvPr id="21" name="Straight Connector 20">
              <a:extLst>
                <a:ext uri="{FF2B5EF4-FFF2-40B4-BE49-F238E27FC236}">
                  <a16:creationId xmlns:a16="http://schemas.microsoft.com/office/drawing/2014/main" id="{02633B04-25C8-4BF7-A1B6-6B9FDED071FC}"/>
                </a:ext>
              </a:extLst>
            </p:cNvPr>
            <p:cNvCxnSpPr>
              <a:cxnSpLocks/>
            </p:cNvCxnSpPr>
            <p:nvPr/>
          </p:nvCxnSpPr>
          <p:spPr>
            <a:xfrm flipV="1">
              <a:off x="62896" y="2170491"/>
              <a:ext cx="153135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FF20CE-44E0-46F1-8559-E8424175F1A6}"/>
                </a:ext>
              </a:extLst>
            </p:cNvPr>
            <p:cNvCxnSpPr>
              <a:cxnSpLocks/>
            </p:cNvCxnSpPr>
            <p:nvPr/>
          </p:nvCxnSpPr>
          <p:spPr>
            <a:xfrm>
              <a:off x="-8308" y="5627650"/>
              <a:ext cx="1602554" cy="693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B5846C-578F-4BA7-B1AC-C50C0532C06A}"/>
                </a:ext>
              </a:extLst>
            </p:cNvPr>
            <p:cNvSpPr txBox="1"/>
            <p:nvPr/>
          </p:nvSpPr>
          <p:spPr>
            <a:xfrm>
              <a:off x="-189990" y="5627650"/>
              <a:ext cx="1965917" cy="1200329"/>
            </a:xfrm>
            <a:prstGeom prst="rect">
              <a:avLst/>
            </a:prstGeom>
            <a:noFill/>
          </p:spPr>
          <p:txBody>
            <a:bodyPr wrap="square" rtlCol="0">
              <a:spAutoFit/>
            </a:bodyPr>
            <a:lstStyle/>
            <a:p>
              <a:pPr algn="ctr"/>
              <a:r>
                <a:rPr lang="en-IN" b="1" dirty="0"/>
                <a:t>Closure, Project review and </a:t>
              </a:r>
              <a:br>
                <a:rPr lang="en-IN" b="1" dirty="0"/>
              </a:br>
              <a:r>
                <a:rPr lang="en-IN" b="1" dirty="0"/>
                <a:t>process </a:t>
              </a:r>
              <a:br>
                <a:rPr lang="en-IN" b="1" dirty="0"/>
              </a:br>
              <a:r>
                <a:rPr lang="en-IN" b="1" dirty="0"/>
                <a:t>improvement</a:t>
              </a:r>
            </a:p>
          </p:txBody>
        </p:sp>
        <p:sp>
          <p:nvSpPr>
            <p:cNvPr id="37" name="TextBox 36">
              <a:extLst>
                <a:ext uri="{FF2B5EF4-FFF2-40B4-BE49-F238E27FC236}">
                  <a16:creationId xmlns:a16="http://schemas.microsoft.com/office/drawing/2014/main" id="{66F997A6-66C4-4552-8630-C0CC79770A71}"/>
                </a:ext>
              </a:extLst>
            </p:cNvPr>
            <p:cNvSpPr txBox="1"/>
            <p:nvPr/>
          </p:nvSpPr>
          <p:spPr>
            <a:xfrm>
              <a:off x="43642" y="1278167"/>
              <a:ext cx="1550604" cy="923330"/>
            </a:xfrm>
            <a:prstGeom prst="rect">
              <a:avLst/>
            </a:prstGeom>
            <a:noFill/>
          </p:spPr>
          <p:txBody>
            <a:bodyPr wrap="square" rtlCol="0">
              <a:spAutoFit/>
            </a:bodyPr>
            <a:lstStyle/>
            <a:p>
              <a:pPr algn="ctr"/>
              <a:r>
                <a:rPr lang="en-IN" b="1" dirty="0"/>
                <a:t>Initiation, Planning and Organization</a:t>
              </a:r>
            </a:p>
          </p:txBody>
        </p:sp>
      </p:grpSp>
      <p:sp>
        <p:nvSpPr>
          <p:cNvPr id="39" name="Oval 38">
            <a:extLst>
              <a:ext uri="{FF2B5EF4-FFF2-40B4-BE49-F238E27FC236}">
                <a16:creationId xmlns:a16="http://schemas.microsoft.com/office/drawing/2014/main" id="{3D6AE8D0-4EC0-489A-AF0A-3D05AB50B032}"/>
              </a:ext>
            </a:extLst>
          </p:cNvPr>
          <p:cNvSpPr/>
          <p:nvPr/>
        </p:nvSpPr>
        <p:spPr>
          <a:xfrm>
            <a:off x="7468582" y="1502957"/>
            <a:ext cx="2076232" cy="2510475"/>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Project Plan:  Product, Schedule, Budget, Tasks</a:t>
            </a:r>
          </a:p>
        </p:txBody>
      </p:sp>
      <p:cxnSp>
        <p:nvCxnSpPr>
          <p:cNvPr id="41" name="Straight Arrow Connector 40">
            <a:extLst>
              <a:ext uri="{FF2B5EF4-FFF2-40B4-BE49-F238E27FC236}">
                <a16:creationId xmlns:a16="http://schemas.microsoft.com/office/drawing/2014/main" id="{FE2B9BA7-D24A-4055-9CE9-338E0EF9FEB8}"/>
              </a:ext>
            </a:extLst>
          </p:cNvPr>
          <p:cNvCxnSpPr/>
          <p:nvPr/>
        </p:nvCxnSpPr>
        <p:spPr>
          <a:xfrm>
            <a:off x="4458226" y="2320972"/>
            <a:ext cx="3074378" cy="0"/>
          </a:xfrm>
          <a:prstGeom prst="straightConnector1">
            <a:avLst/>
          </a:prstGeom>
          <a:ln w="28575">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32998B2-E8B6-4396-94C8-8680D8C95B31}"/>
              </a:ext>
            </a:extLst>
          </p:cNvPr>
          <p:cNvCxnSpPr>
            <a:endCxn id="39" idx="2"/>
          </p:cNvCxnSpPr>
          <p:nvPr/>
        </p:nvCxnSpPr>
        <p:spPr>
          <a:xfrm flipV="1">
            <a:off x="5727368" y="2758195"/>
            <a:ext cx="1741214" cy="463730"/>
          </a:xfrm>
          <a:prstGeom prst="straightConnector1">
            <a:avLst/>
          </a:prstGeom>
          <a:ln w="28575">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63425D8-81EA-4427-B135-740700E74CDD}"/>
              </a:ext>
            </a:extLst>
          </p:cNvPr>
          <p:cNvCxnSpPr>
            <a:endCxn id="39" idx="3"/>
          </p:cNvCxnSpPr>
          <p:nvPr/>
        </p:nvCxnSpPr>
        <p:spPr>
          <a:xfrm flipV="1">
            <a:off x="7080578" y="3645781"/>
            <a:ext cx="692061" cy="367651"/>
          </a:xfrm>
          <a:prstGeom prst="straightConnector1">
            <a:avLst/>
          </a:prstGeom>
          <a:ln w="28575">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AB22AC-93F8-4A68-8BDB-8333253ED9D0}"/>
              </a:ext>
            </a:extLst>
          </p:cNvPr>
          <p:cNvCxnSpPr/>
          <p:nvPr/>
        </p:nvCxnSpPr>
        <p:spPr>
          <a:xfrm flipV="1">
            <a:off x="8060862" y="4013432"/>
            <a:ext cx="219895" cy="818015"/>
          </a:xfrm>
          <a:prstGeom prst="straightConnector1">
            <a:avLst/>
          </a:prstGeom>
          <a:ln w="28575">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0B8F476-EEF7-43D8-9091-DB05AB3BD107}"/>
              </a:ext>
            </a:extLst>
          </p:cNvPr>
          <p:cNvCxnSpPr>
            <a:cxnSpLocks/>
          </p:cNvCxnSpPr>
          <p:nvPr/>
        </p:nvCxnSpPr>
        <p:spPr>
          <a:xfrm flipH="1" flipV="1">
            <a:off x="9043848" y="3800235"/>
            <a:ext cx="161365" cy="1871820"/>
          </a:xfrm>
          <a:prstGeom prst="straightConnector1">
            <a:avLst/>
          </a:prstGeom>
          <a:ln w="28575">
            <a:prstDash val="dash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D24246A-1684-4982-A617-F138066628C6}"/>
              </a:ext>
            </a:extLst>
          </p:cNvPr>
          <p:cNvSpPr txBox="1"/>
          <p:nvPr/>
        </p:nvSpPr>
        <p:spPr>
          <a:xfrm>
            <a:off x="32308" y="3228144"/>
            <a:ext cx="1664177" cy="1200329"/>
          </a:xfrm>
          <a:prstGeom prst="rect">
            <a:avLst/>
          </a:prstGeom>
          <a:noFill/>
        </p:spPr>
        <p:txBody>
          <a:bodyPr wrap="square" rtlCol="0">
            <a:spAutoFit/>
          </a:bodyPr>
          <a:lstStyle/>
          <a:p>
            <a:pPr algn="ctr"/>
            <a:r>
              <a:rPr lang="en-IN" b="1" dirty="0"/>
              <a:t>Project Execution, Direction and Control</a:t>
            </a:r>
          </a:p>
        </p:txBody>
      </p:sp>
    </p:spTree>
    <p:extLst>
      <p:ext uri="{BB962C8B-B14F-4D97-AF65-F5344CB8AC3E}">
        <p14:creationId xmlns:p14="http://schemas.microsoft.com/office/powerpoint/2010/main" val="97182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89505" y="553668"/>
            <a:ext cx="7999758" cy="461665"/>
          </a:xfrm>
          <a:prstGeom prst="rect">
            <a:avLst/>
          </a:prstGeom>
        </p:spPr>
        <p:txBody>
          <a:bodyPr wrap="square">
            <a:spAutoFit/>
          </a:bodyPr>
          <a:lstStyle/>
          <a:p>
            <a:r>
              <a:rPr lang="en-IN" sz="2400" b="1" dirty="0">
                <a:solidFill>
                  <a:schemeClr val="accent2"/>
                </a:solidFill>
              </a:rPr>
              <a:t>Software Maintenance Lifecycle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10553" y="1187782"/>
            <a:ext cx="7484629"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EB7C3A8-A6D4-46F8-95F3-C645BE828C63}"/>
              </a:ext>
            </a:extLst>
          </p:cNvPr>
          <p:cNvSpPr/>
          <p:nvPr/>
        </p:nvSpPr>
        <p:spPr>
          <a:xfrm>
            <a:off x="2962154" y="2272483"/>
            <a:ext cx="2254460" cy="99414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Problem/Task Identification</a:t>
            </a:r>
          </a:p>
        </p:txBody>
      </p:sp>
      <p:sp>
        <p:nvSpPr>
          <p:cNvPr id="3" name="Rectangle 2">
            <a:extLst>
              <a:ext uri="{FF2B5EF4-FFF2-40B4-BE49-F238E27FC236}">
                <a16:creationId xmlns:a16="http://schemas.microsoft.com/office/drawing/2014/main" id="{C7D58DE4-6000-414A-B3A6-3A53D97B1B40}"/>
              </a:ext>
            </a:extLst>
          </p:cNvPr>
          <p:cNvSpPr/>
          <p:nvPr/>
        </p:nvSpPr>
        <p:spPr>
          <a:xfrm>
            <a:off x="815856" y="1644595"/>
            <a:ext cx="1794645" cy="5363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Delivered S/W component</a:t>
            </a:r>
          </a:p>
        </p:txBody>
      </p:sp>
      <p:cxnSp>
        <p:nvCxnSpPr>
          <p:cNvPr id="5" name="Connector: Curved 4">
            <a:extLst>
              <a:ext uri="{FF2B5EF4-FFF2-40B4-BE49-F238E27FC236}">
                <a16:creationId xmlns:a16="http://schemas.microsoft.com/office/drawing/2014/main" id="{57BD0776-A79A-4596-BADA-7EF618A778BA}"/>
              </a:ext>
            </a:extLst>
          </p:cNvPr>
          <p:cNvCxnSpPr>
            <a:cxnSpLocks/>
            <a:endCxn id="2" idx="1"/>
          </p:cNvCxnSpPr>
          <p:nvPr/>
        </p:nvCxnSpPr>
        <p:spPr>
          <a:xfrm>
            <a:off x="2610501" y="2037025"/>
            <a:ext cx="681811" cy="381048"/>
          </a:xfrm>
          <a:prstGeom prst="curved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2989E2-5636-40E9-8519-0BBDAFD05765}"/>
              </a:ext>
            </a:extLst>
          </p:cNvPr>
          <p:cNvSpPr txBox="1"/>
          <p:nvPr/>
        </p:nvSpPr>
        <p:spPr>
          <a:xfrm>
            <a:off x="2920220" y="1488368"/>
            <a:ext cx="2089180" cy="628735"/>
          </a:xfrm>
          <a:prstGeom prst="rect">
            <a:avLst/>
          </a:prstGeom>
          <a:noFill/>
        </p:spPr>
        <p:txBody>
          <a:bodyPr wrap="none" rtlCol="0">
            <a:spAutoFit/>
          </a:bodyPr>
          <a:lstStyle/>
          <a:p>
            <a:r>
              <a:rPr lang="en-IN" b="1" dirty="0"/>
              <a:t>Problem/Modification</a:t>
            </a:r>
            <a:br>
              <a:rPr lang="en-IN" b="1" dirty="0"/>
            </a:br>
            <a:r>
              <a:rPr lang="en-IN" b="1" dirty="0"/>
              <a:t>/Enhancement</a:t>
            </a:r>
          </a:p>
        </p:txBody>
      </p:sp>
      <p:sp>
        <p:nvSpPr>
          <p:cNvPr id="9" name="Oval 8">
            <a:extLst>
              <a:ext uri="{FF2B5EF4-FFF2-40B4-BE49-F238E27FC236}">
                <a16:creationId xmlns:a16="http://schemas.microsoft.com/office/drawing/2014/main" id="{F3E62BB2-F11D-45B8-A757-C9A257E1FF3D}"/>
              </a:ext>
            </a:extLst>
          </p:cNvPr>
          <p:cNvSpPr/>
          <p:nvPr/>
        </p:nvSpPr>
        <p:spPr>
          <a:xfrm>
            <a:off x="6029439" y="3018097"/>
            <a:ext cx="1540587" cy="824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Analysis</a:t>
            </a:r>
          </a:p>
        </p:txBody>
      </p:sp>
      <p:cxnSp>
        <p:nvCxnSpPr>
          <p:cNvPr id="11" name="Connector: Curved 10">
            <a:extLst>
              <a:ext uri="{FF2B5EF4-FFF2-40B4-BE49-F238E27FC236}">
                <a16:creationId xmlns:a16="http://schemas.microsoft.com/office/drawing/2014/main" id="{81E22245-9020-49FA-999C-67D8A1F5E536}"/>
              </a:ext>
            </a:extLst>
          </p:cNvPr>
          <p:cNvCxnSpPr>
            <a:cxnSpLocks/>
            <a:stCxn id="2" idx="7"/>
            <a:endCxn id="9" idx="1"/>
          </p:cNvCxnSpPr>
          <p:nvPr/>
        </p:nvCxnSpPr>
        <p:spPr>
          <a:xfrm rot="16200000" flipH="1">
            <a:off x="5210398" y="2094130"/>
            <a:ext cx="720711" cy="1368597"/>
          </a:xfrm>
          <a:prstGeom prst="curvedConnector3">
            <a:avLst>
              <a:gd name="adj1" fmla="val 4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A570D24-F953-4BD0-9649-4063D6187D1D}"/>
              </a:ext>
            </a:extLst>
          </p:cNvPr>
          <p:cNvSpPr/>
          <p:nvPr/>
        </p:nvSpPr>
        <p:spPr>
          <a:xfrm>
            <a:off x="6903866" y="4311833"/>
            <a:ext cx="1782519" cy="680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Approval for change</a:t>
            </a:r>
          </a:p>
        </p:txBody>
      </p:sp>
      <p:cxnSp>
        <p:nvCxnSpPr>
          <p:cNvPr id="16" name="Connector: Curved 15">
            <a:extLst>
              <a:ext uri="{FF2B5EF4-FFF2-40B4-BE49-F238E27FC236}">
                <a16:creationId xmlns:a16="http://schemas.microsoft.com/office/drawing/2014/main" id="{4C9F2071-33AC-4AFE-AD92-AAC00DFF1D28}"/>
              </a:ext>
            </a:extLst>
          </p:cNvPr>
          <p:cNvCxnSpPr>
            <a:cxnSpLocks/>
            <a:stCxn id="9" idx="5"/>
            <a:endCxn id="14" idx="0"/>
          </p:cNvCxnSpPr>
          <p:nvPr/>
        </p:nvCxnSpPr>
        <p:spPr>
          <a:xfrm rot="16200000" flipH="1">
            <a:off x="7274609" y="3791315"/>
            <a:ext cx="590321" cy="450714"/>
          </a:xfrm>
          <a:prstGeom prst="curved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5579AE-0656-4CAE-AF5D-35A1F95975CA}"/>
              </a:ext>
            </a:extLst>
          </p:cNvPr>
          <p:cNvSpPr txBox="1"/>
          <p:nvPr/>
        </p:nvSpPr>
        <p:spPr>
          <a:xfrm>
            <a:off x="5155706" y="2681871"/>
            <a:ext cx="1778162" cy="359277"/>
          </a:xfrm>
          <a:prstGeom prst="rect">
            <a:avLst/>
          </a:prstGeom>
          <a:noFill/>
        </p:spPr>
        <p:txBody>
          <a:bodyPr wrap="none" rtlCol="0">
            <a:spAutoFit/>
          </a:bodyPr>
          <a:lstStyle/>
          <a:p>
            <a:r>
              <a:rPr lang="en-IN" b="1" dirty="0"/>
              <a:t>Identified problem</a:t>
            </a:r>
          </a:p>
        </p:txBody>
      </p:sp>
      <p:sp>
        <p:nvSpPr>
          <p:cNvPr id="19" name="TextBox 18">
            <a:extLst>
              <a:ext uri="{FF2B5EF4-FFF2-40B4-BE49-F238E27FC236}">
                <a16:creationId xmlns:a16="http://schemas.microsoft.com/office/drawing/2014/main" id="{E53D004C-CE49-4E6B-BAE0-DFDB1AEA81E7}"/>
              </a:ext>
            </a:extLst>
          </p:cNvPr>
          <p:cNvSpPr txBox="1"/>
          <p:nvPr/>
        </p:nvSpPr>
        <p:spPr>
          <a:xfrm>
            <a:off x="4932361" y="3935829"/>
            <a:ext cx="2412051" cy="359277"/>
          </a:xfrm>
          <a:prstGeom prst="rect">
            <a:avLst/>
          </a:prstGeom>
          <a:noFill/>
        </p:spPr>
        <p:txBody>
          <a:bodyPr wrap="none" rtlCol="0">
            <a:spAutoFit/>
          </a:bodyPr>
          <a:lstStyle/>
          <a:p>
            <a:r>
              <a:rPr lang="en-IN" b="1" dirty="0"/>
              <a:t>Impact, Criticality, Priority</a:t>
            </a:r>
          </a:p>
        </p:txBody>
      </p:sp>
      <p:sp>
        <p:nvSpPr>
          <p:cNvPr id="20" name="Oval 19">
            <a:extLst>
              <a:ext uri="{FF2B5EF4-FFF2-40B4-BE49-F238E27FC236}">
                <a16:creationId xmlns:a16="http://schemas.microsoft.com/office/drawing/2014/main" id="{6ECC9609-A787-4A4A-ACE5-D750655BCB9E}"/>
              </a:ext>
            </a:extLst>
          </p:cNvPr>
          <p:cNvSpPr/>
          <p:nvPr/>
        </p:nvSpPr>
        <p:spPr>
          <a:xfrm>
            <a:off x="6455452" y="5279827"/>
            <a:ext cx="1873757" cy="824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Design the Change</a:t>
            </a:r>
          </a:p>
        </p:txBody>
      </p:sp>
      <p:sp>
        <p:nvSpPr>
          <p:cNvPr id="21" name="Oval 20">
            <a:extLst>
              <a:ext uri="{FF2B5EF4-FFF2-40B4-BE49-F238E27FC236}">
                <a16:creationId xmlns:a16="http://schemas.microsoft.com/office/drawing/2014/main" id="{0AFBB177-5CD3-4F2B-8882-E7425C36BD5C}"/>
              </a:ext>
            </a:extLst>
          </p:cNvPr>
          <p:cNvSpPr/>
          <p:nvPr/>
        </p:nvSpPr>
        <p:spPr>
          <a:xfrm>
            <a:off x="3890669" y="5738927"/>
            <a:ext cx="1746560" cy="994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Implement the change</a:t>
            </a:r>
          </a:p>
        </p:txBody>
      </p:sp>
      <p:sp>
        <p:nvSpPr>
          <p:cNvPr id="23" name="Oval 22">
            <a:extLst>
              <a:ext uri="{FF2B5EF4-FFF2-40B4-BE49-F238E27FC236}">
                <a16:creationId xmlns:a16="http://schemas.microsoft.com/office/drawing/2014/main" id="{D6F461E3-DCE8-4F01-B4C7-3E40216AA0AC}"/>
              </a:ext>
            </a:extLst>
          </p:cNvPr>
          <p:cNvSpPr/>
          <p:nvPr/>
        </p:nvSpPr>
        <p:spPr>
          <a:xfrm>
            <a:off x="1473286" y="5043059"/>
            <a:ext cx="2254460" cy="82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Review/Unit Test Change</a:t>
            </a:r>
          </a:p>
        </p:txBody>
      </p:sp>
      <p:sp>
        <p:nvSpPr>
          <p:cNvPr id="24" name="Oval 23">
            <a:extLst>
              <a:ext uri="{FF2B5EF4-FFF2-40B4-BE49-F238E27FC236}">
                <a16:creationId xmlns:a16="http://schemas.microsoft.com/office/drawing/2014/main" id="{B127632D-AE39-49EC-8B22-93E337756D8A}"/>
              </a:ext>
            </a:extLst>
          </p:cNvPr>
          <p:cNvSpPr/>
          <p:nvPr/>
        </p:nvSpPr>
        <p:spPr>
          <a:xfrm>
            <a:off x="340769" y="3622412"/>
            <a:ext cx="2744818" cy="1159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System, Regression, Acceptance Testing</a:t>
            </a:r>
          </a:p>
        </p:txBody>
      </p:sp>
      <p:sp>
        <p:nvSpPr>
          <p:cNvPr id="25" name="Oval 24">
            <a:extLst>
              <a:ext uri="{FF2B5EF4-FFF2-40B4-BE49-F238E27FC236}">
                <a16:creationId xmlns:a16="http://schemas.microsoft.com/office/drawing/2014/main" id="{1AADC5C9-1EA1-4465-AC0F-CD97FE9BA37C}"/>
              </a:ext>
            </a:extLst>
          </p:cNvPr>
          <p:cNvSpPr/>
          <p:nvPr/>
        </p:nvSpPr>
        <p:spPr>
          <a:xfrm>
            <a:off x="256563" y="2536689"/>
            <a:ext cx="2532449" cy="824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FF00"/>
                </a:solidFill>
              </a:rPr>
              <a:t>Delivery (Patches, Releases)</a:t>
            </a:r>
          </a:p>
        </p:txBody>
      </p:sp>
      <p:cxnSp>
        <p:nvCxnSpPr>
          <p:cNvPr id="27" name="Connector: Curved 26">
            <a:extLst>
              <a:ext uri="{FF2B5EF4-FFF2-40B4-BE49-F238E27FC236}">
                <a16:creationId xmlns:a16="http://schemas.microsoft.com/office/drawing/2014/main" id="{8B939E38-257A-47D1-9F19-EF96E4C86F77}"/>
              </a:ext>
            </a:extLst>
          </p:cNvPr>
          <p:cNvCxnSpPr>
            <a:cxnSpLocks/>
            <a:stCxn id="14" idx="4"/>
          </p:cNvCxnSpPr>
          <p:nvPr/>
        </p:nvCxnSpPr>
        <p:spPr>
          <a:xfrm rot="5400000">
            <a:off x="7549854" y="5034554"/>
            <a:ext cx="287783" cy="202763"/>
          </a:xfrm>
          <a:prstGeom prst="curved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E7C1C8FF-4D37-4269-8B24-BD8588E2372B}"/>
              </a:ext>
            </a:extLst>
          </p:cNvPr>
          <p:cNvCxnSpPr>
            <a:cxnSpLocks/>
            <a:stCxn id="20" idx="2"/>
            <a:endCxn id="21" idx="6"/>
          </p:cNvCxnSpPr>
          <p:nvPr/>
        </p:nvCxnSpPr>
        <p:spPr>
          <a:xfrm rot="10800000" flipV="1">
            <a:off x="5637230" y="5691878"/>
            <a:ext cx="818223" cy="544124"/>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31CFAFEA-05A9-4383-BB51-5CEA35DEDB1E}"/>
              </a:ext>
            </a:extLst>
          </p:cNvPr>
          <p:cNvCxnSpPr>
            <a:cxnSpLocks/>
            <a:stCxn id="21" idx="2"/>
            <a:endCxn id="23" idx="5"/>
          </p:cNvCxnSpPr>
          <p:nvPr/>
        </p:nvCxnSpPr>
        <p:spPr>
          <a:xfrm rot="10800000">
            <a:off x="3397589" y="5746474"/>
            <a:ext cx="493081" cy="489529"/>
          </a:xfrm>
          <a:prstGeom prst="curvedConnector2">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B114D6BE-6B03-4605-8553-A1712DB79AC3}"/>
              </a:ext>
            </a:extLst>
          </p:cNvPr>
          <p:cNvCxnSpPr>
            <a:cxnSpLocks/>
          </p:cNvCxnSpPr>
          <p:nvPr/>
        </p:nvCxnSpPr>
        <p:spPr>
          <a:xfrm rot="10800000">
            <a:off x="2088613" y="4778521"/>
            <a:ext cx="329530" cy="264539"/>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5480DB8A-827F-4F71-8151-B8583CB2473F}"/>
              </a:ext>
            </a:extLst>
          </p:cNvPr>
          <p:cNvCxnSpPr>
            <a:cxnSpLocks/>
          </p:cNvCxnSpPr>
          <p:nvPr/>
        </p:nvCxnSpPr>
        <p:spPr>
          <a:xfrm rot="5400000" flipH="1" flipV="1">
            <a:off x="1401309" y="3496848"/>
            <a:ext cx="272113" cy="12700"/>
          </a:xfrm>
          <a:prstGeom prst="curvedConnector3">
            <a:avLst>
              <a:gd name="adj1" fmla="val 5000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8FA09069-55BD-4268-96DD-D299C5C901FC}"/>
              </a:ext>
            </a:extLst>
          </p:cNvPr>
          <p:cNvCxnSpPr>
            <a:cxnSpLocks/>
            <a:stCxn id="25" idx="7"/>
          </p:cNvCxnSpPr>
          <p:nvPr/>
        </p:nvCxnSpPr>
        <p:spPr>
          <a:xfrm rot="5400000" flipH="1" flipV="1">
            <a:off x="2720086" y="2285937"/>
            <a:ext cx="69497" cy="673383"/>
          </a:xfrm>
          <a:prstGeom prst="curvedConnector4">
            <a:avLst>
              <a:gd name="adj1" fmla="val 328935"/>
              <a:gd name="adj2" fmla="val 77538"/>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84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60690" y="510715"/>
            <a:ext cx="7999758" cy="461665"/>
          </a:xfrm>
          <a:prstGeom prst="rect">
            <a:avLst/>
          </a:prstGeom>
        </p:spPr>
        <p:txBody>
          <a:bodyPr wrap="square">
            <a:spAutoFit/>
          </a:bodyPr>
          <a:lstStyle/>
          <a:p>
            <a:r>
              <a:rPr lang="en-IN" sz="2400" b="1" dirty="0">
                <a:solidFill>
                  <a:schemeClr val="accent2"/>
                </a:solidFill>
              </a:rPr>
              <a:t>Product Lifecycle</a:t>
            </a:r>
          </a:p>
        </p:txBody>
      </p:sp>
      <p:sp>
        <p:nvSpPr>
          <p:cNvPr id="5" name="Rectangle 4">
            <a:extLst>
              <a:ext uri="{FF2B5EF4-FFF2-40B4-BE49-F238E27FC236}">
                <a16:creationId xmlns:a16="http://schemas.microsoft.com/office/drawing/2014/main" id="{E21A6B4C-9213-4B0A-8F36-D8A56D9607D2}"/>
              </a:ext>
            </a:extLst>
          </p:cNvPr>
          <p:cNvSpPr/>
          <p:nvPr/>
        </p:nvSpPr>
        <p:spPr>
          <a:xfrm>
            <a:off x="3704195" y="1616778"/>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5D061A-E17E-497F-A64E-BD08734A7268}"/>
              </a:ext>
            </a:extLst>
          </p:cNvPr>
          <p:cNvSpPr txBox="1"/>
          <p:nvPr/>
        </p:nvSpPr>
        <p:spPr>
          <a:xfrm>
            <a:off x="4348850" y="1720144"/>
            <a:ext cx="1524776" cy="369332"/>
          </a:xfrm>
          <a:prstGeom prst="rect">
            <a:avLst/>
          </a:prstGeom>
          <a:noFill/>
        </p:spPr>
        <p:txBody>
          <a:bodyPr wrap="none" rtlCol="0">
            <a:spAutoFit/>
          </a:bodyPr>
          <a:lstStyle/>
          <a:p>
            <a:r>
              <a:rPr lang="en-US" b="1" dirty="0">
                <a:solidFill>
                  <a:schemeClr val="bg1"/>
                </a:solidFill>
              </a:rPr>
              <a:t>Introduction</a:t>
            </a:r>
          </a:p>
        </p:txBody>
      </p:sp>
      <p:sp>
        <p:nvSpPr>
          <p:cNvPr id="9" name="Rectangle 8">
            <a:extLst>
              <a:ext uri="{FF2B5EF4-FFF2-40B4-BE49-F238E27FC236}">
                <a16:creationId xmlns:a16="http://schemas.microsoft.com/office/drawing/2014/main" id="{017323BF-B7E5-4567-BCCB-43BA6DE775FB}"/>
              </a:ext>
            </a:extLst>
          </p:cNvPr>
          <p:cNvSpPr/>
          <p:nvPr/>
        </p:nvSpPr>
        <p:spPr>
          <a:xfrm>
            <a:off x="3704195" y="2624890"/>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1A618DE-B665-48D7-89B4-970CE3759D9F}"/>
              </a:ext>
            </a:extLst>
          </p:cNvPr>
          <p:cNvSpPr txBox="1"/>
          <p:nvPr/>
        </p:nvSpPr>
        <p:spPr>
          <a:xfrm>
            <a:off x="4712307" y="2697714"/>
            <a:ext cx="990977" cy="252259"/>
          </a:xfrm>
          <a:prstGeom prst="rect">
            <a:avLst/>
          </a:prstGeom>
          <a:noFill/>
        </p:spPr>
        <p:txBody>
          <a:bodyPr wrap="none" rtlCol="0">
            <a:spAutoFit/>
          </a:bodyPr>
          <a:lstStyle/>
          <a:p>
            <a:r>
              <a:rPr lang="en-US" b="1" dirty="0">
                <a:solidFill>
                  <a:schemeClr val="bg1"/>
                </a:solidFill>
              </a:rPr>
              <a:t>Growth</a:t>
            </a:r>
          </a:p>
        </p:txBody>
      </p:sp>
      <p:sp>
        <p:nvSpPr>
          <p:cNvPr id="11" name="Rectangle 10">
            <a:extLst>
              <a:ext uri="{FF2B5EF4-FFF2-40B4-BE49-F238E27FC236}">
                <a16:creationId xmlns:a16="http://schemas.microsoft.com/office/drawing/2014/main" id="{0762C908-5D82-4BAC-AB69-13CF40606A14}"/>
              </a:ext>
            </a:extLst>
          </p:cNvPr>
          <p:cNvSpPr/>
          <p:nvPr/>
        </p:nvSpPr>
        <p:spPr>
          <a:xfrm>
            <a:off x="3721930" y="3633002"/>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3678206-C091-435D-B045-C5474D172D91}"/>
              </a:ext>
            </a:extLst>
          </p:cNvPr>
          <p:cNvSpPr txBox="1"/>
          <p:nvPr/>
        </p:nvSpPr>
        <p:spPr>
          <a:xfrm>
            <a:off x="4730042" y="3705826"/>
            <a:ext cx="1085554" cy="369332"/>
          </a:xfrm>
          <a:prstGeom prst="rect">
            <a:avLst/>
          </a:prstGeom>
          <a:noFill/>
        </p:spPr>
        <p:txBody>
          <a:bodyPr wrap="none" rtlCol="0">
            <a:spAutoFit/>
          </a:bodyPr>
          <a:lstStyle/>
          <a:p>
            <a:r>
              <a:rPr lang="en-US" b="1" dirty="0">
                <a:solidFill>
                  <a:schemeClr val="bg1"/>
                </a:solidFill>
              </a:rPr>
              <a:t>Maturity</a:t>
            </a:r>
          </a:p>
        </p:txBody>
      </p:sp>
      <p:sp>
        <p:nvSpPr>
          <p:cNvPr id="13" name="Rectangle 12">
            <a:extLst>
              <a:ext uri="{FF2B5EF4-FFF2-40B4-BE49-F238E27FC236}">
                <a16:creationId xmlns:a16="http://schemas.microsoft.com/office/drawing/2014/main" id="{9501F03D-A4A5-476E-BB80-31F3350DDAC8}"/>
              </a:ext>
            </a:extLst>
          </p:cNvPr>
          <p:cNvSpPr/>
          <p:nvPr/>
        </p:nvSpPr>
        <p:spPr>
          <a:xfrm>
            <a:off x="3721930" y="4641114"/>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404AF5-7DB5-4A3B-A310-FFF388B4FCBD}"/>
              </a:ext>
            </a:extLst>
          </p:cNvPr>
          <p:cNvSpPr txBox="1"/>
          <p:nvPr/>
        </p:nvSpPr>
        <p:spPr>
          <a:xfrm>
            <a:off x="4355745" y="4718749"/>
            <a:ext cx="1922321" cy="369332"/>
          </a:xfrm>
          <a:prstGeom prst="rect">
            <a:avLst/>
          </a:prstGeom>
          <a:noFill/>
        </p:spPr>
        <p:txBody>
          <a:bodyPr wrap="none" rtlCol="0">
            <a:spAutoFit/>
          </a:bodyPr>
          <a:lstStyle/>
          <a:p>
            <a:r>
              <a:rPr lang="en-US" b="1" dirty="0">
                <a:solidFill>
                  <a:schemeClr val="bg1"/>
                </a:solidFill>
              </a:rPr>
              <a:t>Discontinuance</a:t>
            </a:r>
          </a:p>
        </p:txBody>
      </p:sp>
      <p:sp>
        <p:nvSpPr>
          <p:cNvPr id="15" name="Rectangle 14">
            <a:extLst>
              <a:ext uri="{FF2B5EF4-FFF2-40B4-BE49-F238E27FC236}">
                <a16:creationId xmlns:a16="http://schemas.microsoft.com/office/drawing/2014/main" id="{82E812C9-ED2D-4B48-8206-1D4E67DBAE17}"/>
              </a:ext>
            </a:extLst>
          </p:cNvPr>
          <p:cNvSpPr/>
          <p:nvPr/>
        </p:nvSpPr>
        <p:spPr>
          <a:xfrm>
            <a:off x="3721930" y="5545979"/>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227D52B-CA6A-4676-841B-2222E2C80A42}"/>
              </a:ext>
            </a:extLst>
          </p:cNvPr>
          <p:cNvSpPr txBox="1"/>
          <p:nvPr/>
        </p:nvSpPr>
        <p:spPr>
          <a:xfrm>
            <a:off x="4355745" y="5623614"/>
            <a:ext cx="1811714" cy="369332"/>
          </a:xfrm>
          <a:prstGeom prst="rect">
            <a:avLst/>
          </a:prstGeom>
          <a:noFill/>
        </p:spPr>
        <p:txBody>
          <a:bodyPr wrap="none" rtlCol="0">
            <a:spAutoFit/>
          </a:bodyPr>
          <a:lstStyle/>
          <a:p>
            <a:r>
              <a:rPr lang="en-US" b="1" dirty="0">
                <a:solidFill>
                  <a:schemeClr val="bg1"/>
                </a:solidFill>
              </a:rPr>
              <a:t>Obsolescence</a:t>
            </a:r>
          </a:p>
        </p:txBody>
      </p:sp>
      <p:cxnSp>
        <p:nvCxnSpPr>
          <p:cNvPr id="17" name="Straight Arrow Connector 16">
            <a:extLst>
              <a:ext uri="{FF2B5EF4-FFF2-40B4-BE49-F238E27FC236}">
                <a16:creationId xmlns:a16="http://schemas.microsoft.com/office/drawing/2014/main" id="{6E9014A7-699C-4A4D-9F89-8FFDCE4170EC}"/>
              </a:ext>
            </a:extLst>
          </p:cNvPr>
          <p:cNvCxnSpPr>
            <a:cxnSpLocks/>
          </p:cNvCxnSpPr>
          <p:nvPr/>
        </p:nvCxnSpPr>
        <p:spPr>
          <a:xfrm flipH="1">
            <a:off x="6890282" y="1882539"/>
            <a:ext cx="6269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A573FE-CA1C-46DE-BFE0-5E4BAB2EF97B}"/>
              </a:ext>
            </a:extLst>
          </p:cNvPr>
          <p:cNvCxnSpPr>
            <a:stCxn id="5" idx="2"/>
            <a:endCxn id="9" idx="0"/>
          </p:cNvCxnSpPr>
          <p:nvPr/>
        </p:nvCxnSpPr>
        <p:spPr>
          <a:xfrm>
            <a:off x="5288371" y="2192842"/>
            <a:ext cx="0" cy="4320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0F6187-8A35-4CC6-B5B1-C1EB82987F48}"/>
              </a:ext>
            </a:extLst>
          </p:cNvPr>
          <p:cNvCxnSpPr/>
          <p:nvPr/>
        </p:nvCxnSpPr>
        <p:spPr>
          <a:xfrm>
            <a:off x="5256095" y="3200954"/>
            <a:ext cx="0" cy="4320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C07722-26E8-47DD-87CE-AC416A8760DB}"/>
              </a:ext>
            </a:extLst>
          </p:cNvPr>
          <p:cNvCxnSpPr/>
          <p:nvPr/>
        </p:nvCxnSpPr>
        <p:spPr>
          <a:xfrm>
            <a:off x="5207795" y="4209066"/>
            <a:ext cx="0" cy="4320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D863F6-223A-41A6-BFCA-2ED0604D4B27}"/>
              </a:ext>
            </a:extLst>
          </p:cNvPr>
          <p:cNvCxnSpPr/>
          <p:nvPr/>
        </p:nvCxnSpPr>
        <p:spPr>
          <a:xfrm>
            <a:off x="5202288" y="5113931"/>
            <a:ext cx="0" cy="4320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3E8CED-E04A-4CE3-B750-B329C41CDF2F}"/>
              </a:ext>
            </a:extLst>
          </p:cNvPr>
          <p:cNvSpPr txBox="1"/>
          <p:nvPr/>
        </p:nvSpPr>
        <p:spPr>
          <a:xfrm>
            <a:off x="7517202" y="1485536"/>
            <a:ext cx="3384376" cy="646331"/>
          </a:xfrm>
          <a:prstGeom prst="rect">
            <a:avLst/>
          </a:prstGeom>
          <a:noFill/>
        </p:spPr>
        <p:txBody>
          <a:bodyPr wrap="square" rtlCol="0">
            <a:spAutoFit/>
          </a:bodyPr>
          <a:lstStyle/>
          <a:p>
            <a:r>
              <a:rPr lang="en-US" dirty="0"/>
              <a:t>Product built using a SDLC is initially released into market</a:t>
            </a:r>
          </a:p>
        </p:txBody>
      </p:sp>
      <p:sp>
        <p:nvSpPr>
          <p:cNvPr id="2" name="Speech Bubble: Rectangle 1">
            <a:extLst>
              <a:ext uri="{FF2B5EF4-FFF2-40B4-BE49-F238E27FC236}">
                <a16:creationId xmlns:a16="http://schemas.microsoft.com/office/drawing/2014/main" id="{46A17088-DCDB-4C2D-BDB8-A6E0BCA39732}"/>
              </a:ext>
            </a:extLst>
          </p:cNvPr>
          <p:cNvSpPr/>
          <p:nvPr/>
        </p:nvSpPr>
        <p:spPr>
          <a:xfrm>
            <a:off x="178566" y="1588873"/>
            <a:ext cx="3168347" cy="3277041"/>
          </a:xfrm>
          <a:prstGeom prst="wedgeRect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rgbClr val="C00000"/>
                </a:solidFill>
              </a:rPr>
              <a:t>Attributes to Consider</a:t>
            </a:r>
          </a:p>
          <a:p>
            <a:pPr marL="342900" indent="-342900">
              <a:buAutoNum type="arabicPeriod"/>
            </a:pPr>
            <a:r>
              <a:rPr lang="en-IN" sz="2400" b="1" dirty="0">
                <a:solidFill>
                  <a:srgbClr val="C00000"/>
                </a:solidFill>
              </a:rPr>
              <a:t>Market capitalization</a:t>
            </a:r>
          </a:p>
          <a:p>
            <a:pPr marL="342900" indent="-342900">
              <a:buAutoNum type="arabicPeriod"/>
            </a:pPr>
            <a:r>
              <a:rPr lang="en-IN" sz="2400" b="1" dirty="0">
                <a:solidFill>
                  <a:srgbClr val="C00000"/>
                </a:solidFill>
              </a:rPr>
              <a:t>Sales</a:t>
            </a:r>
          </a:p>
          <a:p>
            <a:pPr marL="342900" indent="-342900">
              <a:buAutoNum type="arabicPeriod"/>
            </a:pPr>
            <a:r>
              <a:rPr lang="en-IN" sz="2400" b="1" dirty="0">
                <a:solidFill>
                  <a:srgbClr val="C00000"/>
                </a:solidFill>
              </a:rPr>
              <a:t>Investment</a:t>
            </a:r>
          </a:p>
          <a:p>
            <a:pPr marL="342900" indent="-342900">
              <a:buAutoNum type="arabicPeriod"/>
            </a:pPr>
            <a:r>
              <a:rPr lang="en-IN" sz="2400" b="1" dirty="0">
                <a:solidFill>
                  <a:srgbClr val="C00000"/>
                </a:solidFill>
              </a:rPr>
              <a:t>Competition</a:t>
            </a:r>
          </a:p>
          <a:p>
            <a:pPr marL="342900" indent="-342900">
              <a:buAutoNum type="arabicPeriod"/>
            </a:pPr>
            <a:r>
              <a:rPr lang="en-IN" sz="2400" b="1" dirty="0">
                <a:solidFill>
                  <a:srgbClr val="C00000"/>
                </a:solidFill>
              </a:rPr>
              <a:t>Profit</a:t>
            </a:r>
          </a:p>
          <a:p>
            <a:pPr marL="342900" indent="-342900">
              <a:buAutoNum type="arabicPeriod"/>
            </a:pPr>
            <a:r>
              <a:rPr lang="en-IN" sz="2400" b="1" dirty="0">
                <a:solidFill>
                  <a:srgbClr val="C00000"/>
                </a:solidFill>
              </a:rPr>
              <a:t>Support</a:t>
            </a:r>
          </a:p>
        </p:txBody>
      </p:sp>
    </p:spTree>
    <p:extLst>
      <p:ext uri="{BB962C8B-B14F-4D97-AF65-F5344CB8AC3E}">
        <p14:creationId xmlns:p14="http://schemas.microsoft.com/office/powerpoint/2010/main" val="235442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25625"/>
            <a:ext cx="5775158" cy="712654"/>
          </a:xfrm>
        </p:spPr>
        <p:txBody>
          <a:bodyPr>
            <a:normAutofit/>
          </a:bodyPr>
          <a:lstStyle/>
          <a:p>
            <a:r>
              <a:rPr lang="en-US" sz="2400" b="1" dirty="0">
                <a:solidFill>
                  <a:schemeClr val="accent2"/>
                </a:solidFill>
                <a:latin typeface="+mn-lt"/>
              </a:rPr>
              <a:t>Product Life Cycle Characteristics</a:t>
            </a:r>
          </a:p>
        </p:txBody>
      </p:sp>
      <p:pic>
        <p:nvPicPr>
          <p:cNvPr id="5" name="Picture 4">
            <a:extLst>
              <a:ext uri="{FF2B5EF4-FFF2-40B4-BE49-F238E27FC236}">
                <a16:creationId xmlns:a16="http://schemas.microsoft.com/office/drawing/2014/main" id="{6AB57182-52D8-42F2-9D68-6B7E1C3A6F56}"/>
              </a:ext>
            </a:extLst>
          </p:cNvPr>
          <p:cNvPicPr>
            <a:picLocks noChangeAspect="1"/>
          </p:cNvPicPr>
          <p:nvPr/>
        </p:nvPicPr>
        <p:blipFill>
          <a:blip r:embed="rId3"/>
          <a:stretch>
            <a:fillRect/>
          </a:stretch>
        </p:blipFill>
        <p:spPr>
          <a:xfrm>
            <a:off x="621590" y="1978363"/>
            <a:ext cx="8677275" cy="4238625"/>
          </a:xfrm>
          <a:prstGeom prst="rect">
            <a:avLst/>
          </a:prstGeom>
        </p:spPr>
      </p:pic>
      <p:pic>
        <p:nvPicPr>
          <p:cNvPr id="6" name="Picture 5">
            <a:extLst>
              <a:ext uri="{FF2B5EF4-FFF2-40B4-BE49-F238E27FC236}">
                <a16:creationId xmlns:a16="http://schemas.microsoft.com/office/drawing/2014/main" id="{B575DBB8-4654-4745-B85A-389AFA684BBB}"/>
              </a:ext>
            </a:extLst>
          </p:cNvPr>
          <p:cNvPicPr>
            <a:picLocks noChangeAspect="1"/>
          </p:cNvPicPr>
          <p:nvPr/>
        </p:nvPicPr>
        <p:blipFill>
          <a:blip r:embed="rId4"/>
          <a:stretch>
            <a:fillRect/>
          </a:stretch>
        </p:blipFill>
        <p:spPr>
          <a:xfrm>
            <a:off x="1004828" y="2588876"/>
            <a:ext cx="6977666" cy="3184236"/>
          </a:xfrm>
          <a:prstGeom prst="rect">
            <a:avLst/>
          </a:prstGeom>
          <a:solidFill>
            <a:schemeClr val="accent1">
              <a:lumMod val="40000"/>
              <a:lumOff val="60000"/>
            </a:schemeClr>
          </a:solidFill>
        </p:spPr>
      </p:pic>
      <p:sp>
        <p:nvSpPr>
          <p:cNvPr id="7" name="TextBox 6">
            <a:extLst>
              <a:ext uri="{FF2B5EF4-FFF2-40B4-BE49-F238E27FC236}">
                <a16:creationId xmlns:a16="http://schemas.microsoft.com/office/drawing/2014/main" id="{3D15BB10-C5B5-40AB-8191-AC5C2F5CFCB7}"/>
              </a:ext>
            </a:extLst>
          </p:cNvPr>
          <p:cNvSpPr txBox="1"/>
          <p:nvPr/>
        </p:nvSpPr>
        <p:spPr>
          <a:xfrm>
            <a:off x="543163" y="3031342"/>
            <a:ext cx="461665" cy="2064027"/>
          </a:xfrm>
          <a:prstGeom prst="rect">
            <a:avLst/>
          </a:prstGeom>
          <a:noFill/>
        </p:spPr>
        <p:txBody>
          <a:bodyPr vert="vert270" wrap="none" rtlCol="0">
            <a:spAutoFit/>
          </a:bodyPr>
          <a:lstStyle/>
          <a:p>
            <a:r>
              <a:rPr lang="en-US" dirty="0"/>
              <a:t>SALES / REVENUES</a:t>
            </a:r>
          </a:p>
        </p:txBody>
      </p:sp>
      <p:sp>
        <p:nvSpPr>
          <p:cNvPr id="8" name="TextBox 7">
            <a:extLst>
              <a:ext uri="{FF2B5EF4-FFF2-40B4-BE49-F238E27FC236}">
                <a16:creationId xmlns:a16="http://schemas.microsoft.com/office/drawing/2014/main" id="{9DD29617-83FE-4DF7-8769-6BE45A505460}"/>
              </a:ext>
            </a:extLst>
          </p:cNvPr>
          <p:cNvSpPr txBox="1"/>
          <p:nvPr/>
        </p:nvSpPr>
        <p:spPr>
          <a:xfrm>
            <a:off x="451791" y="2749171"/>
            <a:ext cx="474874" cy="3023941"/>
          </a:xfrm>
          <a:prstGeom prst="rect">
            <a:avLst/>
          </a:prstGeom>
          <a:solidFill>
            <a:schemeClr val="bg1">
              <a:lumMod val="85000"/>
            </a:schemeClr>
          </a:solidFill>
        </p:spPr>
        <p:txBody>
          <a:bodyPr vert="wordArtVert" wrap="square" rtlCol="0">
            <a:spAutoFit/>
          </a:bodyPr>
          <a:lstStyle/>
          <a:p>
            <a:r>
              <a:rPr lang="en-US" sz="1600" b="1" dirty="0"/>
              <a:t>INVESTMENT</a:t>
            </a:r>
          </a:p>
        </p:txBody>
      </p:sp>
      <p:sp>
        <p:nvSpPr>
          <p:cNvPr id="9" name="TextBox 8">
            <a:extLst>
              <a:ext uri="{FF2B5EF4-FFF2-40B4-BE49-F238E27FC236}">
                <a16:creationId xmlns:a16="http://schemas.microsoft.com/office/drawing/2014/main" id="{B391E2F8-DA4E-4F6C-9826-6E8546C0277D}"/>
              </a:ext>
            </a:extLst>
          </p:cNvPr>
          <p:cNvSpPr txBox="1"/>
          <p:nvPr/>
        </p:nvSpPr>
        <p:spPr>
          <a:xfrm>
            <a:off x="8679785" y="5297519"/>
            <a:ext cx="619080" cy="338554"/>
          </a:xfrm>
          <a:prstGeom prst="rect">
            <a:avLst/>
          </a:prstGeom>
          <a:noFill/>
        </p:spPr>
        <p:txBody>
          <a:bodyPr wrap="none" rtlCol="0">
            <a:spAutoFit/>
          </a:bodyPr>
          <a:lstStyle/>
          <a:p>
            <a:r>
              <a:rPr lang="en-US" sz="1600" dirty="0"/>
              <a:t>TIME</a:t>
            </a:r>
            <a:endParaRPr lang="en-US" dirty="0"/>
          </a:p>
        </p:txBody>
      </p:sp>
    </p:spTree>
    <p:extLst>
      <p:ext uri="{BB962C8B-B14F-4D97-AF65-F5344CB8AC3E}">
        <p14:creationId xmlns:p14="http://schemas.microsoft.com/office/powerpoint/2010/main" val="27930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192</Words>
  <Application>Microsoft Office PowerPoint</Application>
  <PresentationFormat>Widescreen</PresentationFormat>
  <Paragraphs>55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Life Cycle Characteristics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179</cp:revision>
  <dcterms:created xsi:type="dcterms:W3CDTF">2019-05-30T23:14:36Z</dcterms:created>
  <dcterms:modified xsi:type="dcterms:W3CDTF">2021-01-13T04:44:38Z</dcterms:modified>
</cp:coreProperties>
</file>