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266" r:id="rId3"/>
    <p:sldId id="269" r:id="rId4"/>
    <p:sldId id="430" r:id="rId5"/>
    <p:sldId id="435" r:id="rId6"/>
    <p:sldId id="433" r:id="rId7"/>
    <p:sldId id="431" r:id="rId8"/>
    <p:sldId id="432" r:id="rId9"/>
    <p:sldId id="434" r:id="rId10"/>
    <p:sldId id="436" r:id="rId11"/>
    <p:sldId id="437" r:id="rId12"/>
    <p:sldId id="438" r:id="rId13"/>
    <p:sldId id="439" r:id="rId14"/>
    <p:sldId id="440" r:id="rId15"/>
    <p:sldId id="441" r:id="rId16"/>
    <p:sldId id="442" r:id="rId17"/>
    <p:sldId id="443"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350"/>
    <a:srgbClr val="FDBA53"/>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8" y="246"/>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12-01-2021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mailto:ananthkoppar@pes.edu"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357386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8587" y="0"/>
            <a:ext cx="9022976" cy="671851"/>
          </a:xfrm>
          <a:prstGeom prst="rect">
            <a:avLst/>
          </a:prstGeom>
        </p:spPr>
        <p:txBody>
          <a:bodyPr wrap="square">
            <a:spAutoFit/>
          </a:bodyPr>
          <a:lstStyle/>
          <a:p>
            <a:pPr>
              <a:lnSpc>
                <a:spcPct val="150000"/>
              </a:lnSpc>
            </a:pPr>
            <a:r>
              <a:rPr lang="en-IN" sz="28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0" y="1166040"/>
            <a:ext cx="68449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sp>
        <p:nvSpPr>
          <p:cNvPr id="9" name="Rectangle 8">
            <a:extLst>
              <a:ext uri="{FF2B5EF4-FFF2-40B4-BE49-F238E27FC236}">
                <a16:creationId xmlns:a16="http://schemas.microsoft.com/office/drawing/2014/main" id="{FE08CDD8-0375-4EBC-B6E6-A93876AFB46C}"/>
              </a:ext>
            </a:extLst>
          </p:cNvPr>
          <p:cNvSpPr/>
          <p:nvPr userDrawn="1"/>
        </p:nvSpPr>
        <p:spPr>
          <a:xfrm>
            <a:off x="18587" y="0"/>
            <a:ext cx="9022976" cy="589072"/>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11" name="Straight Connector 10">
            <a:extLst>
              <a:ext uri="{FF2B5EF4-FFF2-40B4-BE49-F238E27FC236}">
                <a16:creationId xmlns:a16="http://schemas.microsoft.com/office/drawing/2014/main" id="{58C73369-4CDF-42DD-9915-6D251AAF3EDB}"/>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79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101174" y="1374649"/>
            <a:ext cx="7497214" cy="646331"/>
          </a:xfrm>
          <a:prstGeom prst="rect">
            <a:avLst/>
          </a:prstGeom>
        </p:spPr>
        <p:txBody>
          <a:bodyPr wrap="square">
            <a:spAutoFit/>
          </a:bodyPr>
          <a:lstStyle/>
          <a:p>
            <a:r>
              <a:rPr lang="en-US" sz="3600" b="1" dirty="0">
                <a:solidFill>
                  <a:schemeClr val="accent1">
                    <a:lumMod val="75000"/>
                  </a:schemeClr>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101174" y="216589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05C3FE9-3ED3-48D8-84BB-94B17C70D56F}"/>
              </a:ext>
            </a:extLst>
          </p:cNvPr>
          <p:cNvSpPr/>
          <p:nvPr userDrawn="1"/>
        </p:nvSpPr>
        <p:spPr>
          <a:xfrm>
            <a:off x="508014" y="5207501"/>
            <a:ext cx="7497214" cy="769441"/>
          </a:xfrm>
          <a:prstGeom prst="rect">
            <a:avLst/>
          </a:prstGeom>
        </p:spPr>
        <p:txBody>
          <a:bodyPr wrap="square">
            <a:spAutoFit/>
          </a:bodyPr>
          <a:lstStyle/>
          <a:p>
            <a:r>
              <a:rPr lang="en-US" sz="2400" b="1" dirty="0"/>
              <a:t>Phalachandra H.L., Anant Koppar, Priya Badrinath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a:t>
            </a:r>
            <a:endParaRPr lang="en-IN" sz="2000" dirty="0"/>
          </a:p>
        </p:txBody>
      </p:sp>
      <p:sp>
        <p:nvSpPr>
          <p:cNvPr id="18" name="TextBox 17">
            <a:extLst>
              <a:ext uri="{FF2B5EF4-FFF2-40B4-BE49-F238E27FC236}">
                <a16:creationId xmlns:a16="http://schemas.microsoft.com/office/drawing/2014/main" id="{EF89A7FB-5C8E-4BFE-86BD-CD486DD3C2A9}"/>
              </a:ext>
            </a:extLst>
          </p:cNvPr>
          <p:cNvSpPr txBox="1"/>
          <p:nvPr userDrawn="1"/>
        </p:nvSpPr>
        <p:spPr>
          <a:xfrm>
            <a:off x="289992" y="6154411"/>
            <a:ext cx="8055251" cy="715581"/>
          </a:xfrm>
          <a:prstGeom prst="rect">
            <a:avLst/>
          </a:prstGeom>
          <a:noFill/>
        </p:spPr>
        <p:txBody>
          <a:bodyPr wrap="square" rtlCol="0">
            <a:spAutoFit/>
          </a:body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80502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a:xfrm>
            <a:off x="1030136" y="6353868"/>
            <a:ext cx="2743200" cy="365125"/>
          </a:xfrm>
        </p:spPr>
        <p:txBody>
          <a:bodyPr/>
          <a:lstStyle/>
          <a:p>
            <a:fld id="{C0697723-E498-4D64-BBB6-490ED1364AC9}" type="datetimeFigureOut">
              <a:rPr lang="en-IN" smtClean="0"/>
              <a:pPr/>
              <a:t>12-01-2021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32084" y="99733"/>
            <a:ext cx="5080350" cy="1200329"/>
          </a:xfrm>
          <a:prstGeom prst="rect">
            <a:avLst/>
          </a:prstGeom>
          <a:noFill/>
        </p:spPr>
        <p:txBody>
          <a:bodyPr wrap="square" rtlCol="0">
            <a:spAutoFit/>
          </a:bodyPr>
          <a:lstStyle/>
          <a:p>
            <a:pPr algn="ctr"/>
            <a:r>
              <a:rPr lang="en-US" sz="3600" b="1" cap="all" baseline="0" dirty="0">
                <a:solidFill>
                  <a:srgbClr val="0070C0"/>
                </a:solidFill>
                <a:latin typeface="+mn-lt"/>
              </a:rPr>
              <a:t>Introduction to </a:t>
            </a:r>
          </a:p>
          <a:p>
            <a:pPr algn="ctr"/>
            <a:r>
              <a:rPr lang="en-US" sz="3600" b="1" cap="all" baseline="0" dirty="0">
                <a:solidFill>
                  <a:srgbClr val="0070C0"/>
                </a:solidFill>
                <a:latin typeface="+mn-lt"/>
              </a:rPr>
              <a:t>Software Engineering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pic>
        <p:nvPicPr>
          <p:cNvPr id="12" name="Picture 11">
            <a:extLst>
              <a:ext uri="{FF2B5EF4-FFF2-40B4-BE49-F238E27FC236}">
                <a16:creationId xmlns:a16="http://schemas.microsoft.com/office/drawing/2014/main" id="{9A47F714-511B-40AB-AA13-287BC3F630E7}"/>
              </a:ext>
            </a:extLst>
          </p:cNvPr>
          <p:cNvPicPr>
            <a:picLocks noChangeAspect="1"/>
          </p:cNvPicPr>
          <p:nvPr userDrawn="1"/>
        </p:nvPicPr>
        <p:blipFill>
          <a:blip r:embed="rId3"/>
          <a:stretch>
            <a:fillRect/>
          </a:stretch>
        </p:blipFill>
        <p:spPr>
          <a:xfrm>
            <a:off x="3954448" y="2567065"/>
            <a:ext cx="3883397" cy="2910265"/>
          </a:xfrm>
          <a:prstGeom prst="rect">
            <a:avLst/>
          </a:prstGeom>
        </p:spPr>
      </p:pic>
    </p:spTree>
    <p:extLst>
      <p:ext uri="{BB962C8B-B14F-4D97-AF65-F5344CB8AC3E}">
        <p14:creationId xmlns:p14="http://schemas.microsoft.com/office/powerpoint/2010/main" val="286189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838200" y="365125"/>
            <a:ext cx="10515600" cy="603063"/>
          </a:xfrm>
        </p:spPr>
        <p:txBody>
          <a:bodyPr>
            <a:noAutofit/>
          </a:bodyPr>
          <a:lstStyle>
            <a:lvl1pPr>
              <a:defRPr sz="3600" b="1">
                <a:solidFill>
                  <a:srgbClr val="F4B350"/>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10" name="Straight Connector 9">
            <a:extLst>
              <a:ext uri="{FF2B5EF4-FFF2-40B4-BE49-F238E27FC236}">
                <a16:creationId xmlns:a16="http://schemas.microsoft.com/office/drawing/2014/main" id="{8D3CF744-C47B-4AC6-B423-0CE012CA59AC}"/>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210284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C2C472-38E8-410A-AF86-F0CCD2145608}"/>
              </a:ext>
            </a:extLst>
          </p:cNvPr>
          <p:cNvSpPr txBox="1"/>
          <p:nvPr userDrawn="1"/>
        </p:nvSpPr>
        <p:spPr>
          <a:xfrm>
            <a:off x="4587993" y="1980389"/>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207357E-1F92-4AC9-8F96-2CB84082EAEE}"/>
              </a:ext>
            </a:extLst>
          </p:cNvPr>
          <p:cNvSpPr/>
          <p:nvPr userDrawn="1"/>
        </p:nvSpPr>
        <p:spPr>
          <a:xfrm>
            <a:off x="4587993" y="2890391"/>
            <a:ext cx="7497214" cy="1077218"/>
          </a:xfrm>
          <a:prstGeom prst="rect">
            <a:avLst/>
          </a:prstGeom>
        </p:spPr>
        <p:txBody>
          <a:bodyPr wrap="square">
            <a:spAutoFit/>
          </a:bodyPr>
          <a:lstStyle/>
          <a:p>
            <a:r>
              <a:rPr lang="en-US" sz="2400" b="1" dirty="0"/>
              <a:t>Phalachandra H.L., Anant Koppar, Priya Badrinath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r>
              <a:rPr lang="en-US" sz="2000" dirty="0"/>
              <a:t>, </a:t>
            </a:r>
            <a:r>
              <a:rPr lang="en-US" sz="2000" dirty="0">
                <a:hlinkClick r:id="rId4"/>
              </a:rPr>
              <a:t>ananthkoppar@pes.edu</a:t>
            </a:r>
            <a:r>
              <a:rPr lang="en-US" sz="2000" dirty="0"/>
              <a:t>, </a:t>
            </a:r>
            <a:r>
              <a:rPr lang="en-US" sz="2000" u="sng" kern="1200" dirty="0">
                <a:solidFill>
                  <a:srgbClr val="0070C0"/>
                </a:solidFill>
                <a:latin typeface="+mn-lt"/>
                <a:ea typeface="+mn-ea"/>
                <a:cs typeface="+mn-cs"/>
              </a:rPr>
              <a:t>priyab@pes.edu</a:t>
            </a:r>
          </a:p>
        </p:txBody>
      </p:sp>
    </p:spTree>
    <p:extLst>
      <p:ext uri="{BB962C8B-B14F-4D97-AF65-F5344CB8AC3E}">
        <p14:creationId xmlns:p14="http://schemas.microsoft.com/office/powerpoint/2010/main" val="25596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12-01-2021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12-01-2021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3" r:id="rId3"/>
    <p:sldLayoutId id="2147483650" r:id="rId4"/>
    <p:sldLayoutId id="2147483661" r:id="rId5"/>
    <p:sldLayoutId id="2147483651" r:id="rId6"/>
    <p:sldLayoutId id="2147483652" r:id="rId7"/>
    <p:sldLayoutId id="2147483653" r:id="rId8"/>
    <p:sldLayoutId id="2147483654" r:id="rId9"/>
    <p:sldLayoutId id="2147483662" r:id="rId10"/>
    <p:sldLayoutId id="2147483655" r:id="rId11"/>
    <p:sldLayoutId id="2147483656" r:id="rId12"/>
    <p:sldLayoutId id="2147483657" r:id="rId13"/>
    <p:sldLayoutId id="2147483658" r:id="rId14"/>
    <p:sldLayoutId id="2147483659"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320626" y="2228671"/>
            <a:ext cx="7497214" cy="1200329"/>
          </a:xfrm>
          <a:prstGeom prst="rect">
            <a:avLst/>
          </a:prstGeom>
        </p:spPr>
        <p:txBody>
          <a:bodyPr wrap="square">
            <a:spAutoFit/>
          </a:bodyPr>
          <a:lstStyle/>
          <a:p>
            <a:r>
              <a:rPr lang="en-US" sz="3600" b="1" dirty="0">
                <a:solidFill>
                  <a:schemeClr val="accent2"/>
                </a:solidFill>
              </a:rPr>
              <a:t>INTRODUCTION TO SOFTWARE ENGINEERING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1CE5-D3BD-411A-985E-88FC04F50424}"/>
              </a:ext>
            </a:extLst>
          </p:cNvPr>
          <p:cNvSpPr>
            <a:spLocks noGrp="1"/>
          </p:cNvSpPr>
          <p:nvPr>
            <p:ph type="title" idx="4294967295"/>
          </p:nvPr>
        </p:nvSpPr>
        <p:spPr>
          <a:xfrm>
            <a:off x="0" y="542636"/>
            <a:ext cx="10515600" cy="655702"/>
          </a:xfrm>
        </p:spPr>
        <p:txBody>
          <a:bodyPr>
            <a:normAutofit/>
          </a:bodyPr>
          <a:lstStyle/>
          <a:p>
            <a:r>
              <a:rPr lang="en-IN" sz="2800" b="1" dirty="0">
                <a:solidFill>
                  <a:schemeClr val="accent2"/>
                </a:solidFill>
                <a:latin typeface="+mn-lt"/>
              </a:rPr>
              <a:t>Prototyping</a:t>
            </a:r>
          </a:p>
        </p:txBody>
      </p:sp>
      <p:sp>
        <p:nvSpPr>
          <p:cNvPr id="9" name="TextBox 8">
            <a:extLst>
              <a:ext uri="{FF2B5EF4-FFF2-40B4-BE49-F238E27FC236}">
                <a16:creationId xmlns:a16="http://schemas.microsoft.com/office/drawing/2014/main" id="{3A8E1424-C134-41A4-812A-3C36DB9186BA}"/>
              </a:ext>
            </a:extLst>
          </p:cNvPr>
          <p:cNvSpPr txBox="1"/>
          <p:nvPr/>
        </p:nvSpPr>
        <p:spPr>
          <a:xfrm>
            <a:off x="87923" y="1198338"/>
            <a:ext cx="6433900" cy="5778505"/>
          </a:xfrm>
          <a:prstGeom prst="rect">
            <a:avLst/>
          </a:prstGeom>
          <a:noFill/>
        </p:spPr>
        <p:txBody>
          <a:bodyPr wrap="square" rtlCol="0">
            <a:spAutoFit/>
          </a:bodyPr>
          <a:lstStyle/>
          <a:p>
            <a:r>
              <a:rPr lang="en-IN" sz="2400" b="1" dirty="0">
                <a:solidFill>
                  <a:srgbClr val="0070C0"/>
                </a:solidFill>
              </a:rPr>
              <a:t>Advantages :</a:t>
            </a:r>
          </a:p>
          <a:p>
            <a:pPr marL="342900" indent="-342900">
              <a:spcBef>
                <a:spcPts val="300"/>
              </a:spcBef>
              <a:buFont typeface="Arial" pitchFamily="34" charset="0"/>
              <a:buChar char="•"/>
            </a:pPr>
            <a:r>
              <a:rPr lang="en-US" sz="2300" dirty="0">
                <a:solidFill>
                  <a:prstClr val="black"/>
                </a:solidFill>
              </a:rPr>
              <a:t>Active involvement of the users</a:t>
            </a:r>
          </a:p>
          <a:p>
            <a:pPr marL="342900" lvl="0" indent="-342900">
              <a:spcBef>
                <a:spcPts val="300"/>
              </a:spcBef>
              <a:buFont typeface="Arial" pitchFamily="34" charset="0"/>
              <a:buChar char="•"/>
            </a:pPr>
            <a:r>
              <a:rPr lang="en-US" sz="2300" dirty="0">
                <a:solidFill>
                  <a:prstClr val="black"/>
                </a:solidFill>
              </a:rPr>
              <a:t>Provides better risk mitigation (cost, understanding of the user requirements)</a:t>
            </a:r>
          </a:p>
          <a:p>
            <a:pPr marL="342900" indent="-342900">
              <a:spcBef>
                <a:spcPts val="300"/>
              </a:spcBef>
              <a:buFont typeface="Arial" pitchFamily="34" charset="0"/>
              <a:buChar char="•"/>
            </a:pPr>
            <a:r>
              <a:rPr lang="en-US" sz="2300" dirty="0">
                <a:solidFill>
                  <a:prstClr val="black"/>
                </a:solidFill>
              </a:rPr>
              <a:t>Problems/defects are detected earlier and hence </a:t>
            </a:r>
            <a:r>
              <a:rPr lang="en-IN" sz="2300" dirty="0">
                <a:solidFill>
                  <a:prstClr val="black"/>
                </a:solidFill>
              </a:rPr>
              <a:t>reduces time and cost</a:t>
            </a:r>
            <a:endParaRPr lang="en-US" sz="2300" dirty="0">
              <a:solidFill>
                <a:prstClr val="black"/>
              </a:solidFill>
            </a:endParaRPr>
          </a:p>
          <a:p>
            <a:pPr marL="342900" lvl="0" indent="-342900">
              <a:spcBef>
                <a:spcPts val="300"/>
              </a:spcBef>
              <a:buFont typeface="Arial" pitchFamily="34" charset="0"/>
              <a:buChar char="•"/>
            </a:pPr>
            <a:r>
              <a:rPr lang="en-US" sz="2300" dirty="0">
                <a:solidFill>
                  <a:prstClr val="black"/>
                </a:solidFill>
              </a:rPr>
              <a:t>Missing functionality easily identified and hence resulting system is full featured</a:t>
            </a:r>
          </a:p>
          <a:p>
            <a:pPr marL="342900" indent="-342900">
              <a:spcBef>
                <a:spcPts val="300"/>
              </a:spcBef>
              <a:buFont typeface="Arial" pitchFamily="34" charset="0"/>
              <a:buChar char="•"/>
            </a:pPr>
            <a:r>
              <a:rPr lang="en-US" sz="2300" dirty="0">
                <a:solidFill>
                  <a:prstClr val="black"/>
                </a:solidFill>
              </a:rPr>
              <a:t>Systems are mostly more stable</a:t>
            </a:r>
            <a:endParaRPr lang="en-US" sz="2300" b="1" dirty="0">
              <a:solidFill>
                <a:prstClr val="black"/>
              </a:solidFill>
            </a:endParaRPr>
          </a:p>
          <a:p>
            <a:r>
              <a:rPr lang="en-US" sz="2400" b="1" dirty="0">
                <a:solidFill>
                  <a:srgbClr val="FF0000"/>
                </a:solidFill>
              </a:rPr>
              <a:t>Dis-Advantages:</a:t>
            </a:r>
          </a:p>
          <a:p>
            <a:pPr marL="342900" indent="-342900">
              <a:spcBef>
                <a:spcPts val="300"/>
              </a:spcBef>
              <a:buFont typeface="Arial" pitchFamily="34" charset="0"/>
              <a:buChar char="•"/>
            </a:pPr>
            <a:r>
              <a:rPr lang="en-IN" sz="2300" dirty="0">
                <a:solidFill>
                  <a:prstClr val="black"/>
                </a:solidFill>
              </a:rPr>
              <a:t>Practically, this methodology may increase the complexity of the system as scope of the system may expand beyond original plans</a:t>
            </a:r>
            <a:endParaRPr lang="en-US" sz="2300" dirty="0">
              <a:solidFill>
                <a:prstClr val="black"/>
              </a:solidFill>
            </a:endParaRPr>
          </a:p>
          <a:p>
            <a:pPr marL="342900" indent="-342900">
              <a:spcBef>
                <a:spcPts val="300"/>
              </a:spcBef>
              <a:buFont typeface="Arial" pitchFamily="34" charset="0"/>
              <a:buChar char="•"/>
            </a:pPr>
            <a:r>
              <a:rPr lang="en-US" sz="2300" dirty="0">
                <a:solidFill>
                  <a:prstClr val="black"/>
                </a:solidFill>
              </a:rPr>
              <a:t>Performance of the resulting system may not be optimal</a:t>
            </a:r>
          </a:p>
        </p:txBody>
      </p:sp>
      <p:pic>
        <p:nvPicPr>
          <p:cNvPr id="4" name="Picture 3">
            <a:extLst>
              <a:ext uri="{FF2B5EF4-FFF2-40B4-BE49-F238E27FC236}">
                <a16:creationId xmlns:a16="http://schemas.microsoft.com/office/drawing/2014/main" id="{23F57A94-626A-496A-987C-87B556CB503E}"/>
              </a:ext>
            </a:extLst>
          </p:cNvPr>
          <p:cNvPicPr>
            <a:picLocks noChangeAspect="1"/>
          </p:cNvPicPr>
          <p:nvPr/>
        </p:nvPicPr>
        <p:blipFill>
          <a:blip r:embed="rId2"/>
          <a:stretch>
            <a:fillRect/>
          </a:stretch>
        </p:blipFill>
        <p:spPr>
          <a:xfrm>
            <a:off x="6521823" y="808041"/>
            <a:ext cx="4434167" cy="2343150"/>
          </a:xfrm>
          <a:prstGeom prst="rect">
            <a:avLst/>
          </a:prstGeom>
        </p:spPr>
      </p:pic>
    </p:spTree>
    <p:extLst>
      <p:ext uri="{BB962C8B-B14F-4D97-AF65-F5344CB8AC3E}">
        <p14:creationId xmlns:p14="http://schemas.microsoft.com/office/powerpoint/2010/main" val="118712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0" y="513095"/>
            <a:ext cx="7999758" cy="461665"/>
          </a:xfrm>
          <a:prstGeom prst="rect">
            <a:avLst/>
          </a:prstGeom>
        </p:spPr>
        <p:txBody>
          <a:bodyPr wrap="square">
            <a:spAutoFit/>
          </a:bodyPr>
          <a:lstStyle/>
          <a:p>
            <a:r>
              <a:rPr lang="en-IN" sz="2400" b="1" dirty="0">
                <a:solidFill>
                  <a:srgbClr val="DFA267"/>
                </a:solidFill>
              </a:rPr>
              <a:t>Incremental Model</a:t>
            </a:r>
          </a:p>
        </p:txBody>
      </p:sp>
      <p:sp>
        <p:nvSpPr>
          <p:cNvPr id="3" name="Rectangle 2">
            <a:extLst>
              <a:ext uri="{FF2B5EF4-FFF2-40B4-BE49-F238E27FC236}">
                <a16:creationId xmlns:a16="http://schemas.microsoft.com/office/drawing/2014/main" id="{FE95273E-0508-48A9-997E-4F13BC9985AE}"/>
              </a:ext>
            </a:extLst>
          </p:cNvPr>
          <p:cNvSpPr/>
          <p:nvPr/>
        </p:nvSpPr>
        <p:spPr>
          <a:xfrm>
            <a:off x="103094" y="1004635"/>
            <a:ext cx="9049698" cy="1011752"/>
          </a:xfrm>
          <a:prstGeom prst="rect">
            <a:avLst/>
          </a:prstGeom>
        </p:spPr>
        <p:txBody>
          <a:bodyPr wrap="square">
            <a:spAutoFit/>
          </a:bodyPr>
          <a:lstStyle/>
          <a:p>
            <a:pPr marL="252000" indent="-252000">
              <a:lnSpc>
                <a:spcPct val="150000"/>
              </a:lnSpc>
              <a:buFont typeface="Arial" pitchFamily="34" charset="0"/>
              <a:buChar char="•"/>
            </a:pPr>
            <a:r>
              <a:rPr lang="en-US" sz="2100" b="1" dirty="0">
                <a:solidFill>
                  <a:prstClr val="black"/>
                </a:solidFill>
              </a:rPr>
              <a:t>In this model requirements are partitioned and an incremental plan is made for delivery</a:t>
            </a:r>
          </a:p>
        </p:txBody>
      </p:sp>
      <p:pic>
        <p:nvPicPr>
          <p:cNvPr id="41" name="Picture 40">
            <a:extLst>
              <a:ext uri="{FF2B5EF4-FFF2-40B4-BE49-F238E27FC236}">
                <a16:creationId xmlns:a16="http://schemas.microsoft.com/office/drawing/2014/main" id="{18E52682-77AD-4FA3-9C9D-1F00120697D8}"/>
              </a:ext>
            </a:extLst>
          </p:cNvPr>
          <p:cNvPicPr>
            <a:picLocks noChangeAspect="1"/>
          </p:cNvPicPr>
          <p:nvPr/>
        </p:nvPicPr>
        <p:blipFill>
          <a:blip r:embed="rId2"/>
          <a:stretch>
            <a:fillRect/>
          </a:stretch>
        </p:blipFill>
        <p:spPr>
          <a:xfrm>
            <a:off x="371880" y="1690687"/>
            <a:ext cx="2409825" cy="3476625"/>
          </a:xfrm>
          <a:prstGeom prst="rect">
            <a:avLst/>
          </a:prstGeom>
        </p:spPr>
      </p:pic>
      <p:pic>
        <p:nvPicPr>
          <p:cNvPr id="43" name="Picture 42">
            <a:extLst>
              <a:ext uri="{FF2B5EF4-FFF2-40B4-BE49-F238E27FC236}">
                <a16:creationId xmlns:a16="http://schemas.microsoft.com/office/drawing/2014/main" id="{D04952FB-FD3E-40FA-96C6-137B6D9E1668}"/>
              </a:ext>
            </a:extLst>
          </p:cNvPr>
          <p:cNvPicPr>
            <a:picLocks noChangeAspect="1"/>
          </p:cNvPicPr>
          <p:nvPr/>
        </p:nvPicPr>
        <p:blipFill>
          <a:blip r:embed="rId3"/>
          <a:stretch>
            <a:fillRect/>
          </a:stretch>
        </p:blipFill>
        <p:spPr>
          <a:xfrm>
            <a:off x="2901507" y="1690687"/>
            <a:ext cx="2424588" cy="1207540"/>
          </a:xfrm>
          <a:prstGeom prst="rect">
            <a:avLst/>
          </a:prstGeom>
        </p:spPr>
      </p:pic>
      <p:pic>
        <p:nvPicPr>
          <p:cNvPr id="46" name="Picture 45">
            <a:extLst>
              <a:ext uri="{FF2B5EF4-FFF2-40B4-BE49-F238E27FC236}">
                <a16:creationId xmlns:a16="http://schemas.microsoft.com/office/drawing/2014/main" id="{AB647DFC-118B-4E3B-B0B9-349D8B5F66C1}"/>
              </a:ext>
            </a:extLst>
          </p:cNvPr>
          <p:cNvPicPr>
            <a:picLocks noChangeAspect="1"/>
          </p:cNvPicPr>
          <p:nvPr/>
        </p:nvPicPr>
        <p:blipFill>
          <a:blip r:embed="rId4"/>
          <a:stretch>
            <a:fillRect/>
          </a:stretch>
        </p:blipFill>
        <p:spPr>
          <a:xfrm>
            <a:off x="2902040" y="2928612"/>
            <a:ext cx="2415081" cy="836721"/>
          </a:xfrm>
          <a:prstGeom prst="rect">
            <a:avLst/>
          </a:prstGeom>
        </p:spPr>
      </p:pic>
      <p:pic>
        <p:nvPicPr>
          <p:cNvPr id="48" name="Picture 47">
            <a:extLst>
              <a:ext uri="{FF2B5EF4-FFF2-40B4-BE49-F238E27FC236}">
                <a16:creationId xmlns:a16="http://schemas.microsoft.com/office/drawing/2014/main" id="{7B381505-FBEA-4A83-AE44-081087D099F0}"/>
              </a:ext>
            </a:extLst>
          </p:cNvPr>
          <p:cNvPicPr>
            <a:picLocks noChangeAspect="1"/>
          </p:cNvPicPr>
          <p:nvPr/>
        </p:nvPicPr>
        <p:blipFill>
          <a:blip r:embed="rId5"/>
          <a:stretch>
            <a:fillRect/>
          </a:stretch>
        </p:blipFill>
        <p:spPr>
          <a:xfrm>
            <a:off x="2902516" y="3805265"/>
            <a:ext cx="2434097" cy="1362047"/>
          </a:xfrm>
          <a:prstGeom prst="rect">
            <a:avLst/>
          </a:prstGeom>
        </p:spPr>
      </p:pic>
      <p:pic>
        <p:nvPicPr>
          <p:cNvPr id="4" name="Picture 3">
            <a:extLst>
              <a:ext uri="{FF2B5EF4-FFF2-40B4-BE49-F238E27FC236}">
                <a16:creationId xmlns:a16="http://schemas.microsoft.com/office/drawing/2014/main" id="{E16CE05E-1012-4CB1-A207-921A155B105A}"/>
              </a:ext>
            </a:extLst>
          </p:cNvPr>
          <p:cNvPicPr>
            <a:picLocks noChangeAspect="1"/>
          </p:cNvPicPr>
          <p:nvPr/>
        </p:nvPicPr>
        <p:blipFill>
          <a:blip r:embed="rId6"/>
          <a:stretch>
            <a:fillRect/>
          </a:stretch>
        </p:blipFill>
        <p:spPr>
          <a:xfrm>
            <a:off x="5445896" y="1774608"/>
            <a:ext cx="2925741" cy="2830925"/>
          </a:xfrm>
          <a:prstGeom prst="rect">
            <a:avLst/>
          </a:prstGeom>
        </p:spPr>
      </p:pic>
      <p:sp>
        <p:nvSpPr>
          <p:cNvPr id="5" name="Rectangle 4">
            <a:extLst>
              <a:ext uri="{FF2B5EF4-FFF2-40B4-BE49-F238E27FC236}">
                <a16:creationId xmlns:a16="http://schemas.microsoft.com/office/drawing/2014/main" id="{24B0451D-347C-48E8-9109-A31080CA17A2}"/>
              </a:ext>
            </a:extLst>
          </p:cNvPr>
          <p:cNvSpPr/>
          <p:nvPr/>
        </p:nvSpPr>
        <p:spPr>
          <a:xfrm>
            <a:off x="103094" y="5197697"/>
            <a:ext cx="8706798" cy="1708160"/>
          </a:xfrm>
          <a:prstGeom prst="rect">
            <a:avLst/>
          </a:prstGeom>
        </p:spPr>
        <p:txBody>
          <a:bodyPr wrap="square">
            <a:spAutoFit/>
          </a:bodyPr>
          <a:lstStyle/>
          <a:p>
            <a:pPr marL="252000" indent="-252000">
              <a:buFont typeface="Arial" pitchFamily="34" charset="0"/>
              <a:buChar char="•"/>
            </a:pPr>
            <a:r>
              <a:rPr lang="en-IN" sz="2100" b="1" dirty="0">
                <a:solidFill>
                  <a:prstClr val="black"/>
                </a:solidFill>
              </a:rPr>
              <a:t>Working version of software is produced during the first module, so we have a working software early on in the software life cycle.</a:t>
            </a:r>
          </a:p>
          <a:p>
            <a:pPr marL="252000" indent="-252000">
              <a:buFont typeface="Arial" pitchFamily="34" charset="0"/>
              <a:buChar char="•"/>
            </a:pPr>
            <a:r>
              <a:rPr lang="en-IN" sz="2100" b="1" dirty="0">
                <a:solidFill>
                  <a:prstClr val="black"/>
                </a:solidFill>
              </a:rPr>
              <a:t>Each subsequent release of the module adds functionality to the previous release. </a:t>
            </a:r>
          </a:p>
          <a:p>
            <a:pPr marL="252000" indent="-252000">
              <a:buFont typeface="Arial" pitchFamily="34" charset="0"/>
              <a:buChar char="•"/>
            </a:pPr>
            <a:r>
              <a:rPr lang="en-IN" sz="2100" b="1" dirty="0">
                <a:solidFill>
                  <a:prstClr val="black"/>
                </a:solidFill>
              </a:rPr>
              <a:t>This continuous integration continues till the complete system is achieved.</a:t>
            </a:r>
          </a:p>
        </p:txBody>
      </p:sp>
    </p:spTree>
    <p:extLst>
      <p:ext uri="{BB962C8B-B14F-4D97-AF65-F5344CB8AC3E}">
        <p14:creationId xmlns:p14="http://schemas.microsoft.com/office/powerpoint/2010/main" val="37867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0" y="547148"/>
            <a:ext cx="7999758" cy="461665"/>
          </a:xfrm>
          <a:prstGeom prst="rect">
            <a:avLst/>
          </a:prstGeom>
        </p:spPr>
        <p:txBody>
          <a:bodyPr wrap="square">
            <a:spAutoFit/>
          </a:bodyPr>
          <a:lstStyle/>
          <a:p>
            <a:r>
              <a:rPr lang="en-IN" sz="2400" b="1" dirty="0">
                <a:solidFill>
                  <a:srgbClr val="DFA267"/>
                </a:solidFill>
              </a:rPr>
              <a:t>Incremental Model</a:t>
            </a:r>
          </a:p>
        </p:txBody>
      </p:sp>
      <p:sp>
        <p:nvSpPr>
          <p:cNvPr id="3" name="Rectangle 2">
            <a:extLst>
              <a:ext uri="{FF2B5EF4-FFF2-40B4-BE49-F238E27FC236}">
                <a16:creationId xmlns:a16="http://schemas.microsoft.com/office/drawing/2014/main" id="{FE95273E-0508-48A9-997E-4F13BC9985AE}"/>
              </a:ext>
            </a:extLst>
          </p:cNvPr>
          <p:cNvSpPr/>
          <p:nvPr/>
        </p:nvSpPr>
        <p:spPr>
          <a:xfrm>
            <a:off x="0" y="4683900"/>
            <a:ext cx="8510954" cy="2096600"/>
          </a:xfrm>
          <a:prstGeom prst="rect">
            <a:avLst/>
          </a:prstGeom>
        </p:spPr>
        <p:txBody>
          <a:bodyPr wrap="square">
            <a:spAutoFit/>
          </a:bodyPr>
          <a:lstStyle/>
          <a:p>
            <a:pPr marL="252000" indent="-252000">
              <a:lnSpc>
                <a:spcPct val="120000"/>
              </a:lnSpc>
              <a:buFont typeface="Arial" pitchFamily="34" charset="0"/>
              <a:buChar char="•"/>
            </a:pPr>
            <a:r>
              <a:rPr lang="en-US" sz="2200" b="1" dirty="0">
                <a:solidFill>
                  <a:prstClr val="black"/>
                </a:solidFill>
              </a:rPr>
              <a:t>The partitioned requirements can each have a development lifecycle</a:t>
            </a:r>
          </a:p>
          <a:p>
            <a:pPr marL="252000" indent="-252000">
              <a:lnSpc>
                <a:spcPct val="120000"/>
              </a:lnSpc>
              <a:buFont typeface="Arial" pitchFamily="34" charset="0"/>
              <a:buChar char="•"/>
            </a:pPr>
            <a:r>
              <a:rPr lang="en-US" sz="2200" b="1" dirty="0">
                <a:solidFill>
                  <a:prstClr val="black"/>
                </a:solidFill>
              </a:rPr>
              <a:t>Models like waterfall could be used/employed for each of the partition/increment</a:t>
            </a:r>
          </a:p>
          <a:p>
            <a:pPr marL="252000" indent="-252000">
              <a:lnSpc>
                <a:spcPct val="120000"/>
              </a:lnSpc>
              <a:buFont typeface="Arial" pitchFamily="34" charset="0"/>
              <a:buChar char="•"/>
            </a:pPr>
            <a:r>
              <a:rPr lang="en-US" sz="2200" b="1" dirty="0">
                <a:solidFill>
                  <a:prstClr val="black"/>
                </a:solidFill>
              </a:rPr>
              <a:t>Leveraged prototype for additional features would be a form of incremental model</a:t>
            </a:r>
          </a:p>
        </p:txBody>
      </p:sp>
      <p:pic>
        <p:nvPicPr>
          <p:cNvPr id="4" name="Picture 3">
            <a:extLst>
              <a:ext uri="{FF2B5EF4-FFF2-40B4-BE49-F238E27FC236}">
                <a16:creationId xmlns:a16="http://schemas.microsoft.com/office/drawing/2014/main" id="{E16CE05E-1012-4CB1-A207-921A155B105A}"/>
              </a:ext>
            </a:extLst>
          </p:cNvPr>
          <p:cNvPicPr>
            <a:picLocks noChangeAspect="1"/>
          </p:cNvPicPr>
          <p:nvPr/>
        </p:nvPicPr>
        <p:blipFill>
          <a:blip r:embed="rId2"/>
          <a:stretch>
            <a:fillRect/>
          </a:stretch>
        </p:blipFill>
        <p:spPr>
          <a:xfrm>
            <a:off x="5944004" y="1276401"/>
            <a:ext cx="2427634" cy="2830925"/>
          </a:xfrm>
          <a:prstGeom prst="rect">
            <a:avLst/>
          </a:prstGeom>
        </p:spPr>
      </p:pic>
      <p:pic>
        <p:nvPicPr>
          <p:cNvPr id="52" name="Picture 2">
            <a:extLst>
              <a:ext uri="{FF2B5EF4-FFF2-40B4-BE49-F238E27FC236}">
                <a16:creationId xmlns:a16="http://schemas.microsoft.com/office/drawing/2014/main" id="{D87365B5-A05B-40A4-ABCA-8033C0C82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5" y="1349912"/>
            <a:ext cx="5830339" cy="28226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31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0" y="509517"/>
            <a:ext cx="7999758" cy="461665"/>
          </a:xfrm>
          <a:prstGeom prst="rect">
            <a:avLst/>
          </a:prstGeom>
        </p:spPr>
        <p:txBody>
          <a:bodyPr wrap="square">
            <a:spAutoFit/>
          </a:bodyPr>
          <a:lstStyle/>
          <a:p>
            <a:r>
              <a:rPr lang="en-IN" sz="2400" b="1" dirty="0">
                <a:solidFill>
                  <a:srgbClr val="DFA267"/>
                </a:solidFill>
              </a:rPr>
              <a:t>Incremental Model</a:t>
            </a:r>
          </a:p>
        </p:txBody>
      </p:sp>
      <p:sp>
        <p:nvSpPr>
          <p:cNvPr id="8" name="TextBox 7">
            <a:extLst>
              <a:ext uri="{FF2B5EF4-FFF2-40B4-BE49-F238E27FC236}">
                <a16:creationId xmlns:a16="http://schemas.microsoft.com/office/drawing/2014/main" id="{CFAFCFFE-1341-41C1-AF03-2D6238914CD0}"/>
              </a:ext>
            </a:extLst>
          </p:cNvPr>
          <p:cNvSpPr txBox="1"/>
          <p:nvPr/>
        </p:nvSpPr>
        <p:spPr>
          <a:xfrm>
            <a:off x="147654" y="1070163"/>
            <a:ext cx="8863554" cy="3323987"/>
          </a:xfrm>
          <a:prstGeom prst="rect">
            <a:avLst/>
          </a:prstGeom>
          <a:noFill/>
        </p:spPr>
        <p:txBody>
          <a:bodyPr wrap="square" rtlCol="0">
            <a:spAutoFit/>
          </a:bodyPr>
          <a:lstStyle/>
          <a:p>
            <a:r>
              <a:rPr lang="en-IN" sz="2000" b="1" dirty="0">
                <a:solidFill>
                  <a:srgbClr val="0070C0"/>
                </a:solidFill>
              </a:rPr>
              <a:t>Advantages :</a:t>
            </a:r>
          </a:p>
          <a:p>
            <a:pPr marL="144000" indent="-144000" algn="just">
              <a:spcBef>
                <a:spcPts val="600"/>
              </a:spcBef>
              <a:buFont typeface="Arial" pitchFamily="34" charset="0"/>
              <a:buChar char="•"/>
            </a:pPr>
            <a:r>
              <a:rPr lang="en-IN" sz="2000" dirty="0">
                <a:solidFill>
                  <a:prstClr val="black"/>
                </a:solidFill>
              </a:rPr>
              <a:t>Customer value – as early versions can be delivered to customers</a:t>
            </a:r>
          </a:p>
          <a:p>
            <a:pPr marL="144000" indent="-144000" algn="just">
              <a:spcBef>
                <a:spcPts val="600"/>
              </a:spcBef>
              <a:buFont typeface="Arial" pitchFamily="34" charset="0"/>
              <a:buChar char="•"/>
            </a:pPr>
            <a:r>
              <a:rPr lang="en-IN" sz="2000" dirty="0">
                <a:solidFill>
                  <a:prstClr val="black"/>
                </a:solidFill>
              </a:rPr>
              <a:t>More flexible – less costly to change scope and requirements as, early increments act like prototypes</a:t>
            </a:r>
          </a:p>
          <a:p>
            <a:pPr marL="144000" indent="-144000" algn="just">
              <a:spcBef>
                <a:spcPts val="600"/>
              </a:spcBef>
              <a:buFont typeface="Arial" pitchFamily="34" charset="0"/>
              <a:buChar char="•"/>
            </a:pPr>
            <a:r>
              <a:rPr lang="en-IN" sz="2000" dirty="0">
                <a:solidFill>
                  <a:prstClr val="black"/>
                </a:solidFill>
              </a:rPr>
              <a:t>Easier to test and debug during a smaller iteration.</a:t>
            </a:r>
          </a:p>
          <a:p>
            <a:pPr marL="144000" indent="-144000" algn="just">
              <a:spcBef>
                <a:spcPts val="600"/>
              </a:spcBef>
              <a:buFont typeface="Arial" pitchFamily="34" charset="0"/>
              <a:buChar char="•"/>
            </a:pPr>
            <a:r>
              <a:rPr lang="en-IN" sz="2000" dirty="0">
                <a:solidFill>
                  <a:prstClr val="black"/>
                </a:solidFill>
              </a:rPr>
              <a:t>Easier to manage risk .. risky pieces are identified and handled during iteration ..customer can respond to it .. no big bang</a:t>
            </a:r>
            <a:endParaRPr lang="en-GB" sz="2000" dirty="0">
              <a:solidFill>
                <a:prstClr val="black"/>
              </a:solidFill>
            </a:endParaRPr>
          </a:p>
          <a:p>
            <a:pPr marL="144000" indent="-144000" algn="just">
              <a:spcBef>
                <a:spcPts val="600"/>
              </a:spcBef>
              <a:buFont typeface="Arial" pitchFamily="34" charset="0"/>
              <a:buChar char="•"/>
            </a:pPr>
            <a:r>
              <a:rPr lang="en-GB" sz="2000" dirty="0">
                <a:solidFill>
                  <a:prstClr val="black"/>
                </a:solidFill>
              </a:rPr>
              <a:t>Continuous increments rather than monolithic</a:t>
            </a:r>
          </a:p>
          <a:p>
            <a:pPr marL="144000" indent="-144000" algn="just">
              <a:spcBef>
                <a:spcPts val="600"/>
              </a:spcBef>
              <a:buFont typeface="Arial" pitchFamily="34" charset="0"/>
              <a:buChar char="•"/>
            </a:pPr>
            <a:r>
              <a:rPr lang="en-GB" sz="2000" dirty="0">
                <a:solidFill>
                  <a:prstClr val="black"/>
                </a:solidFill>
              </a:rPr>
              <a:t>Reduces over-functionality. Essential features first and additional when needed</a:t>
            </a:r>
          </a:p>
        </p:txBody>
      </p:sp>
      <p:sp>
        <p:nvSpPr>
          <p:cNvPr id="10" name="TextBox 9">
            <a:extLst>
              <a:ext uri="{FF2B5EF4-FFF2-40B4-BE49-F238E27FC236}">
                <a16:creationId xmlns:a16="http://schemas.microsoft.com/office/drawing/2014/main" id="{573AD2B7-1A4A-43D9-BEF2-797C54D6CBD3}"/>
              </a:ext>
            </a:extLst>
          </p:cNvPr>
          <p:cNvSpPr txBox="1"/>
          <p:nvPr/>
        </p:nvSpPr>
        <p:spPr>
          <a:xfrm>
            <a:off x="147654" y="4278664"/>
            <a:ext cx="8863554" cy="2631490"/>
          </a:xfrm>
          <a:prstGeom prst="rect">
            <a:avLst/>
          </a:prstGeom>
          <a:noFill/>
        </p:spPr>
        <p:txBody>
          <a:bodyPr wrap="square" rtlCol="0">
            <a:spAutoFit/>
          </a:bodyPr>
          <a:lstStyle/>
          <a:p>
            <a:pPr>
              <a:spcBef>
                <a:spcPts val="1200"/>
              </a:spcBef>
            </a:pPr>
            <a:r>
              <a:rPr lang="en-US" sz="2000" b="1" dirty="0">
                <a:solidFill>
                  <a:srgbClr val="FF0000"/>
                </a:solidFill>
              </a:rPr>
              <a:t>Dis-Advantages:</a:t>
            </a:r>
          </a:p>
          <a:p>
            <a:pPr marL="144000" indent="-144000" algn="just">
              <a:spcBef>
                <a:spcPts val="600"/>
              </a:spcBef>
              <a:buFont typeface="Arial" pitchFamily="34" charset="0"/>
              <a:buChar char="•"/>
            </a:pPr>
            <a:r>
              <a:rPr lang="en-IN" sz="2000" dirty="0">
                <a:solidFill>
                  <a:prstClr val="black"/>
                </a:solidFill>
              </a:rPr>
              <a:t>Needs good planning and design</a:t>
            </a:r>
          </a:p>
          <a:p>
            <a:pPr marL="144000" indent="-144000" algn="just">
              <a:spcBef>
                <a:spcPts val="600"/>
              </a:spcBef>
              <a:buFont typeface="Arial" pitchFamily="34" charset="0"/>
              <a:buChar char="•"/>
            </a:pPr>
            <a:r>
              <a:rPr lang="en-IN" sz="2000" dirty="0">
                <a:solidFill>
                  <a:prstClr val="black"/>
                </a:solidFill>
              </a:rPr>
              <a:t>Needs clear and complete definition of the whole system before it can be broken down and</a:t>
            </a:r>
            <a:r>
              <a:rPr lang="en-GB" sz="2000" dirty="0">
                <a:solidFill>
                  <a:prstClr val="black"/>
                </a:solidFill>
              </a:rPr>
              <a:t> </a:t>
            </a:r>
            <a:r>
              <a:rPr lang="en-IN" sz="2000" dirty="0">
                <a:solidFill>
                  <a:prstClr val="black"/>
                </a:solidFill>
              </a:rPr>
              <a:t>built incrementally</a:t>
            </a:r>
          </a:p>
          <a:p>
            <a:pPr marL="144000" indent="-144000" algn="just">
              <a:spcBef>
                <a:spcPts val="600"/>
              </a:spcBef>
              <a:buFont typeface="Arial" pitchFamily="34" charset="0"/>
              <a:buChar char="•"/>
            </a:pPr>
            <a:r>
              <a:rPr lang="en-IN" sz="2000" dirty="0">
                <a:solidFill>
                  <a:prstClr val="black"/>
                </a:solidFill>
              </a:rPr>
              <a:t>Total cost is higher than waterfall.</a:t>
            </a:r>
            <a:endParaRPr lang="en-GB" sz="2000" dirty="0">
              <a:solidFill>
                <a:prstClr val="black"/>
              </a:solidFill>
            </a:endParaRPr>
          </a:p>
          <a:p>
            <a:pPr marL="144000" indent="-144000" algn="just">
              <a:spcBef>
                <a:spcPts val="600"/>
              </a:spcBef>
              <a:buFont typeface="Arial" pitchFamily="34" charset="0"/>
              <a:buChar char="•"/>
            </a:pPr>
            <a:r>
              <a:rPr lang="en-GB" sz="2000" dirty="0">
                <a:solidFill>
                  <a:prstClr val="black"/>
                </a:solidFill>
              </a:rPr>
              <a:t>Hard to identify common facilities that are needed by all increments</a:t>
            </a:r>
          </a:p>
          <a:p>
            <a:pPr marL="144000" indent="-144000" algn="just">
              <a:spcBef>
                <a:spcPts val="600"/>
              </a:spcBef>
              <a:buFont typeface="Arial" pitchFamily="34" charset="0"/>
              <a:buChar char="•"/>
            </a:pPr>
            <a:r>
              <a:rPr lang="en-GB" sz="2000" dirty="0">
                <a:solidFill>
                  <a:prstClr val="black"/>
                </a:solidFill>
              </a:rPr>
              <a:t>Management visibility is reduced which could lead to surprises</a:t>
            </a:r>
            <a:endParaRPr lang="en-IN" sz="2000" dirty="0">
              <a:solidFill>
                <a:prstClr val="black"/>
              </a:solidFill>
            </a:endParaRPr>
          </a:p>
        </p:txBody>
      </p:sp>
    </p:spTree>
    <p:extLst>
      <p:ext uri="{BB962C8B-B14F-4D97-AF65-F5344CB8AC3E}">
        <p14:creationId xmlns:p14="http://schemas.microsoft.com/office/powerpoint/2010/main" val="129608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0" y="509517"/>
            <a:ext cx="7999758" cy="461665"/>
          </a:xfrm>
          <a:prstGeom prst="rect">
            <a:avLst/>
          </a:prstGeom>
        </p:spPr>
        <p:txBody>
          <a:bodyPr wrap="square">
            <a:spAutoFit/>
          </a:bodyPr>
          <a:lstStyle/>
          <a:p>
            <a:r>
              <a:rPr lang="en-IN" sz="2400" b="1" dirty="0">
                <a:solidFill>
                  <a:srgbClr val="DFA267"/>
                </a:solidFill>
              </a:rPr>
              <a:t>Incremental Model</a:t>
            </a:r>
          </a:p>
        </p:txBody>
      </p:sp>
      <p:sp>
        <p:nvSpPr>
          <p:cNvPr id="10" name="TextBox 9">
            <a:extLst>
              <a:ext uri="{FF2B5EF4-FFF2-40B4-BE49-F238E27FC236}">
                <a16:creationId xmlns:a16="http://schemas.microsoft.com/office/drawing/2014/main" id="{573AD2B7-1A4A-43D9-BEF2-797C54D6CBD3}"/>
              </a:ext>
            </a:extLst>
          </p:cNvPr>
          <p:cNvSpPr txBox="1"/>
          <p:nvPr/>
        </p:nvSpPr>
        <p:spPr>
          <a:xfrm>
            <a:off x="75864" y="1193254"/>
            <a:ext cx="8672482" cy="2631490"/>
          </a:xfrm>
          <a:prstGeom prst="rect">
            <a:avLst/>
          </a:prstGeom>
          <a:noFill/>
        </p:spPr>
        <p:txBody>
          <a:bodyPr wrap="square" rtlCol="0">
            <a:spAutoFit/>
          </a:bodyPr>
          <a:lstStyle/>
          <a:p>
            <a:pPr>
              <a:spcBef>
                <a:spcPts val="600"/>
              </a:spcBef>
            </a:pPr>
            <a:r>
              <a:rPr lang="en-IN" sz="2000" b="1" dirty="0">
                <a:solidFill>
                  <a:srgbClr val="00B050"/>
                </a:solidFill>
              </a:rPr>
              <a:t>Usage :</a:t>
            </a:r>
          </a:p>
          <a:p>
            <a:pPr marL="144000" indent="-144000">
              <a:spcBef>
                <a:spcPts val="600"/>
              </a:spcBef>
              <a:buFont typeface="Arial" pitchFamily="34" charset="0"/>
              <a:buChar char="•"/>
            </a:pPr>
            <a:r>
              <a:rPr lang="en-IN" sz="2000" dirty="0">
                <a:solidFill>
                  <a:prstClr val="black"/>
                </a:solidFill>
              </a:rPr>
              <a:t>In projects where major requirements are defined (although some details can evolve with time)</a:t>
            </a:r>
          </a:p>
          <a:p>
            <a:pPr marL="144000" indent="-144000">
              <a:spcBef>
                <a:spcPts val="600"/>
              </a:spcBef>
              <a:buFont typeface="Arial" pitchFamily="34" charset="0"/>
              <a:buChar char="•"/>
            </a:pPr>
            <a:r>
              <a:rPr lang="en-IN" sz="2000" dirty="0">
                <a:solidFill>
                  <a:prstClr val="black"/>
                </a:solidFill>
              </a:rPr>
              <a:t>When there is a need to get a product to the market early.</a:t>
            </a:r>
          </a:p>
          <a:p>
            <a:pPr marL="144000" indent="-144000">
              <a:spcBef>
                <a:spcPts val="600"/>
              </a:spcBef>
              <a:buFont typeface="Arial" pitchFamily="34" charset="0"/>
              <a:buChar char="•"/>
            </a:pPr>
            <a:r>
              <a:rPr lang="en-IN" sz="2000" dirty="0">
                <a:solidFill>
                  <a:prstClr val="black"/>
                </a:solidFill>
              </a:rPr>
              <a:t>When a new technology is being used</a:t>
            </a:r>
          </a:p>
          <a:p>
            <a:pPr marL="144000" indent="-144000">
              <a:spcBef>
                <a:spcPts val="600"/>
              </a:spcBef>
              <a:buFont typeface="Arial" pitchFamily="34" charset="0"/>
              <a:buChar char="•"/>
            </a:pPr>
            <a:r>
              <a:rPr lang="en-IN" sz="2000" dirty="0">
                <a:solidFill>
                  <a:prstClr val="black"/>
                </a:solidFill>
              </a:rPr>
              <a:t>Resources with needed skill set are not available</a:t>
            </a:r>
          </a:p>
          <a:p>
            <a:pPr marL="144000" indent="-144000">
              <a:spcBef>
                <a:spcPts val="600"/>
              </a:spcBef>
              <a:buFont typeface="Arial" pitchFamily="34" charset="0"/>
              <a:buChar char="•"/>
            </a:pPr>
            <a:r>
              <a:rPr lang="en-IN" sz="2000" dirty="0">
                <a:solidFill>
                  <a:prstClr val="black"/>
                </a:solidFill>
              </a:rPr>
              <a:t>There are some high risk features and goals.</a:t>
            </a:r>
          </a:p>
        </p:txBody>
      </p:sp>
    </p:spTree>
    <p:extLst>
      <p:ext uri="{BB962C8B-B14F-4D97-AF65-F5344CB8AC3E}">
        <p14:creationId xmlns:p14="http://schemas.microsoft.com/office/powerpoint/2010/main" val="89731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0" y="559749"/>
            <a:ext cx="7999758" cy="461665"/>
          </a:xfrm>
          <a:prstGeom prst="rect">
            <a:avLst/>
          </a:prstGeom>
        </p:spPr>
        <p:txBody>
          <a:bodyPr wrap="square">
            <a:spAutoFit/>
          </a:bodyPr>
          <a:lstStyle/>
          <a:p>
            <a:r>
              <a:rPr lang="en-IN" sz="2400" b="1" dirty="0">
                <a:solidFill>
                  <a:srgbClr val="DFA267"/>
                </a:solidFill>
              </a:rPr>
              <a:t>Iterative Model (Evolutionary)</a:t>
            </a:r>
          </a:p>
        </p:txBody>
      </p:sp>
      <p:sp>
        <p:nvSpPr>
          <p:cNvPr id="10" name="TextBox 9">
            <a:extLst>
              <a:ext uri="{FF2B5EF4-FFF2-40B4-BE49-F238E27FC236}">
                <a16:creationId xmlns:a16="http://schemas.microsoft.com/office/drawing/2014/main" id="{24144004-1969-432D-9431-FF006DE47271}"/>
              </a:ext>
            </a:extLst>
          </p:cNvPr>
          <p:cNvSpPr txBox="1"/>
          <p:nvPr/>
        </p:nvSpPr>
        <p:spPr>
          <a:xfrm>
            <a:off x="0" y="1140630"/>
            <a:ext cx="7192108" cy="2354491"/>
          </a:xfrm>
          <a:prstGeom prst="rect">
            <a:avLst/>
          </a:prstGeom>
          <a:solidFill>
            <a:schemeClr val="bg1"/>
          </a:solidFill>
        </p:spPr>
        <p:txBody>
          <a:bodyPr wrap="square" rtlCol="0">
            <a:spAutoFit/>
          </a:bodyPr>
          <a:lstStyle/>
          <a:p>
            <a:pPr>
              <a:spcBef>
                <a:spcPct val="50000"/>
              </a:spcBef>
            </a:pPr>
            <a:r>
              <a:rPr lang="en-US" sz="2200" dirty="0">
                <a:solidFill>
                  <a:prstClr val="black"/>
                </a:solidFill>
              </a:rPr>
              <a:t>Initial implementation </a:t>
            </a:r>
            <a:r>
              <a:rPr lang="en-IN" sz="2200" dirty="0">
                <a:solidFill>
                  <a:prstClr val="black"/>
                </a:solidFill>
              </a:rPr>
              <a:t>attempts to start with a skeleton of the product, followed by refinement through user feedback and evolution </a:t>
            </a:r>
            <a:r>
              <a:rPr lang="en-US" sz="2200" dirty="0">
                <a:solidFill>
                  <a:prstClr val="black"/>
                </a:solidFill>
              </a:rPr>
              <a:t>until system is complete.</a:t>
            </a:r>
            <a:endParaRPr lang="en-US" sz="2200" i="1" dirty="0">
              <a:solidFill>
                <a:prstClr val="black"/>
              </a:solidFill>
            </a:endParaRPr>
          </a:p>
          <a:p>
            <a:pPr marL="285750" indent="-285750">
              <a:spcBef>
                <a:spcPts val="600"/>
              </a:spcBef>
              <a:buFont typeface="Arial" pitchFamily="34" charset="0"/>
              <a:buChar char="•"/>
            </a:pPr>
            <a:r>
              <a:rPr lang="en-US" sz="2200" dirty="0">
                <a:solidFill>
                  <a:prstClr val="black"/>
                </a:solidFill>
                <a:sym typeface="Marlett" pitchFamily="2" charset="2"/>
              </a:rPr>
              <a:t>Built with dummy modules</a:t>
            </a:r>
          </a:p>
          <a:p>
            <a:pPr marL="285750" indent="-285750">
              <a:spcBef>
                <a:spcPts val="600"/>
              </a:spcBef>
              <a:buFont typeface="Arial" pitchFamily="34" charset="0"/>
              <a:buChar char="•"/>
            </a:pPr>
            <a:r>
              <a:rPr lang="en-US" sz="2200" dirty="0">
                <a:solidFill>
                  <a:prstClr val="black"/>
                </a:solidFill>
                <a:sym typeface="Marlett" pitchFamily="2" charset="2"/>
              </a:rPr>
              <a:t>Rapid prototyping</a:t>
            </a:r>
          </a:p>
          <a:p>
            <a:pPr marL="285750" indent="-285750">
              <a:spcBef>
                <a:spcPts val="600"/>
              </a:spcBef>
              <a:buFont typeface="Arial" pitchFamily="34" charset="0"/>
              <a:buChar char="•"/>
            </a:pPr>
            <a:r>
              <a:rPr lang="en-US" sz="2200" dirty="0">
                <a:solidFill>
                  <a:prstClr val="black"/>
                </a:solidFill>
                <a:sym typeface="Marlett" pitchFamily="2" charset="2"/>
              </a:rPr>
              <a:t>Successive refinement</a:t>
            </a:r>
          </a:p>
        </p:txBody>
      </p:sp>
      <p:pic>
        <p:nvPicPr>
          <p:cNvPr id="11" name="Picture 3">
            <a:extLst>
              <a:ext uri="{FF2B5EF4-FFF2-40B4-BE49-F238E27FC236}">
                <a16:creationId xmlns:a16="http://schemas.microsoft.com/office/drawing/2014/main" id="{6D5BED6B-6A50-443D-AC28-FA3B203175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5972" y="4874031"/>
            <a:ext cx="3077075" cy="17698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14205C3C-0DD3-48FB-A9EB-B26704C03605}"/>
              </a:ext>
            </a:extLst>
          </p:cNvPr>
          <p:cNvSpPr txBox="1"/>
          <p:nvPr/>
        </p:nvSpPr>
        <p:spPr>
          <a:xfrm>
            <a:off x="68959" y="3495121"/>
            <a:ext cx="4884329" cy="2641749"/>
          </a:xfrm>
          <a:prstGeom prst="rect">
            <a:avLst/>
          </a:prstGeom>
          <a:solidFill>
            <a:schemeClr val="bg1"/>
          </a:solidFill>
        </p:spPr>
        <p:txBody>
          <a:bodyPr wrap="square" rtlCol="0">
            <a:spAutoFit/>
          </a:bodyPr>
          <a:lstStyle/>
          <a:p>
            <a:r>
              <a:rPr lang="en-IN" sz="2200" b="1" dirty="0">
                <a:solidFill>
                  <a:srgbClr val="C00000"/>
                </a:solidFill>
              </a:rPr>
              <a:t>Advantages</a:t>
            </a:r>
          </a:p>
          <a:p>
            <a:pPr marL="285750" indent="-285750" algn="just">
              <a:spcBef>
                <a:spcPts val="200"/>
              </a:spcBef>
              <a:spcAft>
                <a:spcPts val="200"/>
              </a:spcAft>
              <a:buFont typeface="Arial" pitchFamily="34" charset="0"/>
              <a:buChar char="•"/>
            </a:pPr>
            <a:r>
              <a:rPr lang="en-IN" sz="2200" dirty="0">
                <a:solidFill>
                  <a:prstClr val="black"/>
                </a:solidFill>
              </a:rPr>
              <a:t>Helps in identifying requirements, visualization of solution</a:t>
            </a:r>
          </a:p>
          <a:p>
            <a:pPr marL="285750" indent="-285750" algn="just">
              <a:spcBef>
                <a:spcPts val="200"/>
              </a:spcBef>
              <a:spcAft>
                <a:spcPts val="200"/>
              </a:spcAft>
              <a:buFont typeface="Arial" pitchFamily="34" charset="0"/>
              <a:buChar char="•"/>
            </a:pPr>
            <a:r>
              <a:rPr lang="en-IN" sz="2200" dirty="0">
                <a:solidFill>
                  <a:prstClr val="black"/>
                </a:solidFill>
              </a:rPr>
              <a:t>Supports risk mitigation</a:t>
            </a:r>
          </a:p>
          <a:p>
            <a:pPr marL="285750" indent="-285750" algn="just">
              <a:spcBef>
                <a:spcPts val="200"/>
              </a:spcBef>
              <a:spcAft>
                <a:spcPts val="200"/>
              </a:spcAft>
              <a:buFont typeface="Arial" pitchFamily="34" charset="0"/>
              <a:buChar char="•"/>
            </a:pPr>
            <a:r>
              <a:rPr lang="en-IN" sz="2200" dirty="0">
                <a:solidFill>
                  <a:prstClr val="black"/>
                </a:solidFill>
              </a:rPr>
              <a:t>Redesigning/Rework and defect flowing down the process is reduced</a:t>
            </a:r>
          </a:p>
          <a:p>
            <a:pPr marL="285750" indent="-285750" algn="just">
              <a:spcBef>
                <a:spcPts val="200"/>
              </a:spcBef>
              <a:spcAft>
                <a:spcPts val="200"/>
              </a:spcAft>
              <a:buFont typeface="Arial" pitchFamily="34" charset="0"/>
              <a:buChar char="•"/>
            </a:pPr>
            <a:r>
              <a:rPr lang="en-IN" sz="2200" dirty="0">
                <a:solidFill>
                  <a:prstClr val="black"/>
                </a:solidFill>
              </a:rPr>
              <a:t>Incremental investment</a:t>
            </a:r>
          </a:p>
        </p:txBody>
      </p:sp>
      <p:pic>
        <p:nvPicPr>
          <p:cNvPr id="14" name="Picture 13">
            <a:extLst>
              <a:ext uri="{FF2B5EF4-FFF2-40B4-BE49-F238E27FC236}">
                <a16:creationId xmlns:a16="http://schemas.microsoft.com/office/drawing/2014/main" id="{AF83B196-D204-468A-8ACD-523E727CA25C}"/>
              </a:ext>
            </a:extLst>
          </p:cNvPr>
          <p:cNvPicPr>
            <a:picLocks noChangeAspect="1"/>
          </p:cNvPicPr>
          <p:nvPr/>
        </p:nvPicPr>
        <p:blipFill>
          <a:blip r:embed="rId3"/>
          <a:stretch>
            <a:fillRect/>
          </a:stretch>
        </p:blipFill>
        <p:spPr>
          <a:xfrm>
            <a:off x="4953288" y="2522567"/>
            <a:ext cx="3279759" cy="2232248"/>
          </a:xfrm>
          <a:prstGeom prst="rect">
            <a:avLst/>
          </a:prstGeom>
        </p:spPr>
      </p:pic>
      <p:pic>
        <p:nvPicPr>
          <p:cNvPr id="16" name="Picture 15">
            <a:extLst>
              <a:ext uri="{FF2B5EF4-FFF2-40B4-BE49-F238E27FC236}">
                <a16:creationId xmlns:a16="http://schemas.microsoft.com/office/drawing/2014/main" id="{BC8EE5F6-52E5-404B-94ED-81C238650ABE}"/>
              </a:ext>
            </a:extLst>
          </p:cNvPr>
          <p:cNvPicPr>
            <a:picLocks noChangeAspect="1"/>
          </p:cNvPicPr>
          <p:nvPr/>
        </p:nvPicPr>
        <p:blipFill>
          <a:blip r:embed="rId4"/>
          <a:stretch>
            <a:fillRect/>
          </a:stretch>
        </p:blipFill>
        <p:spPr>
          <a:xfrm>
            <a:off x="7242206" y="984224"/>
            <a:ext cx="2556043" cy="1334075"/>
          </a:xfrm>
          <a:prstGeom prst="rect">
            <a:avLst/>
          </a:prstGeom>
        </p:spPr>
      </p:pic>
    </p:spTree>
    <p:extLst>
      <p:ext uri="{BB962C8B-B14F-4D97-AF65-F5344CB8AC3E}">
        <p14:creationId xmlns:p14="http://schemas.microsoft.com/office/powerpoint/2010/main" val="217220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allAtOnce" animBg="1"/>
      <p:bldP spid="12" grpId="0" uiExpand="1"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0" y="506996"/>
            <a:ext cx="7999758" cy="461665"/>
          </a:xfrm>
          <a:prstGeom prst="rect">
            <a:avLst/>
          </a:prstGeom>
        </p:spPr>
        <p:txBody>
          <a:bodyPr wrap="square">
            <a:spAutoFit/>
          </a:bodyPr>
          <a:lstStyle/>
          <a:p>
            <a:r>
              <a:rPr lang="en-IN" sz="2400" b="1" dirty="0">
                <a:solidFill>
                  <a:srgbClr val="DFA267"/>
                </a:solidFill>
              </a:rPr>
              <a:t>Iterative Model (Evolutionary)</a:t>
            </a:r>
          </a:p>
        </p:txBody>
      </p:sp>
      <p:pic>
        <p:nvPicPr>
          <p:cNvPr id="11" name="Picture 3">
            <a:extLst>
              <a:ext uri="{FF2B5EF4-FFF2-40B4-BE49-F238E27FC236}">
                <a16:creationId xmlns:a16="http://schemas.microsoft.com/office/drawing/2014/main" id="{6D5BED6B-6A50-443D-AC28-FA3B203175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5972" y="5031368"/>
            <a:ext cx="3077075" cy="17698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08942DEC-C892-4825-9395-8DC7CCDBE4C5}"/>
              </a:ext>
            </a:extLst>
          </p:cNvPr>
          <p:cNvSpPr txBox="1"/>
          <p:nvPr/>
        </p:nvSpPr>
        <p:spPr>
          <a:xfrm>
            <a:off x="104407" y="1140631"/>
            <a:ext cx="4520347" cy="3241913"/>
          </a:xfrm>
          <a:prstGeom prst="rect">
            <a:avLst/>
          </a:prstGeom>
          <a:solidFill>
            <a:schemeClr val="bg1"/>
          </a:solidFill>
        </p:spPr>
        <p:txBody>
          <a:bodyPr wrap="square" rtlCol="0">
            <a:spAutoFit/>
          </a:bodyPr>
          <a:lstStyle/>
          <a:p>
            <a:r>
              <a:rPr lang="en-IN" sz="2200" b="1" dirty="0">
                <a:solidFill>
                  <a:srgbClr val="FF0000"/>
                </a:solidFill>
              </a:rPr>
              <a:t>Disadvantages</a:t>
            </a:r>
          </a:p>
          <a:p>
            <a:pPr marL="285750" indent="-285750" algn="just">
              <a:spcBef>
                <a:spcPts val="200"/>
              </a:spcBef>
              <a:spcAft>
                <a:spcPts val="200"/>
              </a:spcAft>
              <a:buFont typeface="Arial" pitchFamily="34" charset="0"/>
              <a:buChar char="•"/>
            </a:pPr>
            <a:r>
              <a:rPr lang="en-IN" sz="2200" dirty="0">
                <a:solidFill>
                  <a:prstClr val="black"/>
                </a:solidFill>
              </a:rPr>
              <a:t>Each phase of an iteration is rigid with overlaps</a:t>
            </a:r>
          </a:p>
          <a:p>
            <a:pPr marL="285750" indent="-285750" algn="just">
              <a:spcBef>
                <a:spcPts val="200"/>
              </a:spcBef>
              <a:spcAft>
                <a:spcPts val="200"/>
              </a:spcAft>
              <a:buFont typeface="Arial" pitchFamily="34" charset="0"/>
              <a:buChar char="•"/>
            </a:pPr>
            <a:r>
              <a:rPr lang="en-IN" sz="2200" dirty="0">
                <a:solidFill>
                  <a:prstClr val="black"/>
                </a:solidFill>
              </a:rPr>
              <a:t>Costly system architecture or design issues may arise because not all requirements are gathered up front for the entire lifecycle</a:t>
            </a:r>
          </a:p>
          <a:p>
            <a:r>
              <a:rPr lang="en-IN" sz="2200" b="1" dirty="0">
                <a:solidFill>
                  <a:srgbClr val="00B050"/>
                </a:solidFill>
              </a:rPr>
              <a:t>Usage:</a:t>
            </a:r>
          </a:p>
          <a:p>
            <a:pPr marL="285750" indent="-285750">
              <a:buFont typeface="Arial" pitchFamily="34" charset="0"/>
              <a:buChar char="•"/>
            </a:pPr>
            <a:r>
              <a:rPr lang="en-IN" sz="2200" dirty="0"/>
              <a:t>Large projects</a:t>
            </a:r>
          </a:p>
        </p:txBody>
      </p:sp>
      <p:pic>
        <p:nvPicPr>
          <p:cNvPr id="14" name="Picture 13">
            <a:extLst>
              <a:ext uri="{FF2B5EF4-FFF2-40B4-BE49-F238E27FC236}">
                <a16:creationId xmlns:a16="http://schemas.microsoft.com/office/drawing/2014/main" id="{AF83B196-D204-468A-8ACD-523E727CA25C}"/>
              </a:ext>
            </a:extLst>
          </p:cNvPr>
          <p:cNvPicPr>
            <a:picLocks noChangeAspect="1"/>
          </p:cNvPicPr>
          <p:nvPr/>
        </p:nvPicPr>
        <p:blipFill>
          <a:blip r:embed="rId3"/>
          <a:stretch>
            <a:fillRect/>
          </a:stretch>
        </p:blipFill>
        <p:spPr>
          <a:xfrm>
            <a:off x="4953288" y="2522567"/>
            <a:ext cx="3279759" cy="2411784"/>
          </a:xfrm>
          <a:prstGeom prst="rect">
            <a:avLst/>
          </a:prstGeom>
        </p:spPr>
      </p:pic>
      <p:pic>
        <p:nvPicPr>
          <p:cNvPr id="16" name="Picture 15">
            <a:extLst>
              <a:ext uri="{FF2B5EF4-FFF2-40B4-BE49-F238E27FC236}">
                <a16:creationId xmlns:a16="http://schemas.microsoft.com/office/drawing/2014/main" id="{BC8EE5F6-52E5-404B-94ED-81C238650ABE}"/>
              </a:ext>
            </a:extLst>
          </p:cNvPr>
          <p:cNvPicPr>
            <a:picLocks noChangeAspect="1"/>
          </p:cNvPicPr>
          <p:nvPr/>
        </p:nvPicPr>
        <p:blipFill>
          <a:blip r:embed="rId4"/>
          <a:stretch>
            <a:fillRect/>
          </a:stretch>
        </p:blipFill>
        <p:spPr>
          <a:xfrm>
            <a:off x="5155972" y="1140631"/>
            <a:ext cx="2988223" cy="1324444"/>
          </a:xfrm>
          <a:prstGeom prst="rect">
            <a:avLst/>
          </a:prstGeom>
        </p:spPr>
      </p:pic>
    </p:spTree>
    <p:extLst>
      <p:ext uri="{BB962C8B-B14F-4D97-AF65-F5344CB8AC3E}">
        <p14:creationId xmlns:p14="http://schemas.microsoft.com/office/powerpoint/2010/main" val="323750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6A8193-2023-4022-B8D2-3B25792C9C54}"/>
              </a:ext>
            </a:extLst>
          </p:cNvPr>
          <p:cNvSpPr/>
          <p:nvPr/>
        </p:nvSpPr>
        <p:spPr>
          <a:xfrm>
            <a:off x="0" y="517426"/>
            <a:ext cx="8870708" cy="461665"/>
          </a:xfrm>
          <a:prstGeom prst="rect">
            <a:avLst/>
          </a:prstGeom>
        </p:spPr>
        <p:txBody>
          <a:bodyPr wrap="square">
            <a:spAutoFit/>
          </a:bodyPr>
          <a:lstStyle/>
          <a:p>
            <a:r>
              <a:rPr lang="en-IN" sz="2400" b="1" dirty="0">
                <a:solidFill>
                  <a:srgbClr val="DFA267"/>
                </a:solidFill>
              </a:rPr>
              <a:t>Contrasting Incremental and Iterative Models</a:t>
            </a:r>
          </a:p>
        </p:txBody>
      </p:sp>
      <p:sp>
        <p:nvSpPr>
          <p:cNvPr id="19" name="Rectangle 1">
            <a:extLst>
              <a:ext uri="{FF2B5EF4-FFF2-40B4-BE49-F238E27FC236}">
                <a16:creationId xmlns:a16="http://schemas.microsoft.com/office/drawing/2014/main" id="{ADB97F28-90D4-4E9F-8E39-F7DB23FDAD83}"/>
              </a:ext>
            </a:extLst>
          </p:cNvPr>
          <p:cNvSpPr>
            <a:spLocks noChangeArrowheads="1"/>
          </p:cNvSpPr>
          <p:nvPr/>
        </p:nvSpPr>
        <p:spPr bwMode="auto">
          <a:xfrm>
            <a:off x="0" y="1078156"/>
            <a:ext cx="8712968" cy="2772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80000" indent="-180000" fontAlgn="base">
              <a:lnSpc>
                <a:spcPct val="110000"/>
              </a:lnSpc>
              <a:spcBef>
                <a:spcPts val="400"/>
              </a:spcBef>
              <a:spcAft>
                <a:spcPct val="0"/>
              </a:spcAft>
              <a:buFont typeface="Arial" pitchFamily="34" charset="0"/>
              <a:buChar char="•"/>
            </a:pPr>
            <a:r>
              <a:rPr lang="en-US" sz="2200" dirty="0">
                <a:solidFill>
                  <a:prstClr val="black"/>
                </a:solidFill>
                <a:cs typeface="Arial" charset="0"/>
              </a:rPr>
              <a:t>Incremental approach does not require going back and changing things that are already delivered whereas Iterative continues to revisit and refining everything every time</a:t>
            </a:r>
          </a:p>
          <a:p>
            <a:pPr marL="180000" indent="-180000" fontAlgn="base">
              <a:lnSpc>
                <a:spcPct val="110000"/>
              </a:lnSpc>
              <a:spcBef>
                <a:spcPts val="400"/>
              </a:spcBef>
              <a:spcAft>
                <a:spcPct val="0"/>
              </a:spcAft>
              <a:buFont typeface="Arial" pitchFamily="34" charset="0"/>
              <a:buChar char="•"/>
            </a:pPr>
            <a:r>
              <a:rPr lang="en-US" sz="2200" dirty="0">
                <a:solidFill>
                  <a:prstClr val="black"/>
                </a:solidFill>
                <a:cs typeface="Arial" charset="0"/>
              </a:rPr>
              <a:t>Incremental focuses on things not implemented, whereas Iterative is more details of the same</a:t>
            </a:r>
          </a:p>
          <a:p>
            <a:pPr marL="180000" indent="-180000" fontAlgn="base">
              <a:lnSpc>
                <a:spcPct val="110000"/>
              </a:lnSpc>
              <a:spcBef>
                <a:spcPts val="400"/>
              </a:spcBef>
              <a:spcAft>
                <a:spcPct val="0"/>
              </a:spcAft>
              <a:buFont typeface="Arial" pitchFamily="34" charset="0"/>
              <a:buChar char="•"/>
            </a:pPr>
            <a:r>
              <a:rPr lang="en-US" sz="2200" dirty="0">
                <a:solidFill>
                  <a:prstClr val="black"/>
                </a:solidFill>
                <a:cs typeface="Arial" charset="0"/>
              </a:rPr>
              <a:t>Incremental does not leverage on the experience/knowledge  till then, whereas iterative leverages learning's.</a:t>
            </a:r>
          </a:p>
        </p:txBody>
      </p:sp>
      <p:pic>
        <p:nvPicPr>
          <p:cNvPr id="20" name="Picture 2" descr="Incremental vs Iterative">
            <a:extLst>
              <a:ext uri="{FF2B5EF4-FFF2-40B4-BE49-F238E27FC236}">
                <a16:creationId xmlns:a16="http://schemas.microsoft.com/office/drawing/2014/main" id="{20DC9AC0-A1CA-47F8-8CBE-198DD2C0C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72" y="3851031"/>
            <a:ext cx="3857625" cy="3006969"/>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CCDED3B9-62A7-43B8-98E2-CDB3727FC2CE}"/>
              </a:ext>
            </a:extLst>
          </p:cNvPr>
          <p:cNvPicPr>
            <a:picLocks noChangeAspect="1" noChangeArrowheads="1"/>
          </p:cNvPicPr>
          <p:nvPr/>
        </p:nvPicPr>
        <p:blipFill>
          <a:blip r:embed="rId3"/>
          <a:srcRect/>
          <a:stretch>
            <a:fillRect/>
          </a:stretch>
        </p:blipFill>
        <p:spPr bwMode="auto">
          <a:xfrm>
            <a:off x="4083315" y="3851031"/>
            <a:ext cx="4429125" cy="3006969"/>
          </a:xfrm>
          <a:prstGeom prst="rect">
            <a:avLst/>
          </a:prstGeom>
          <a:noFill/>
          <a:ln w="9525">
            <a:noFill/>
            <a:miter lim="800000"/>
            <a:headEnd/>
            <a:tailEnd/>
          </a:ln>
          <a:effectLst/>
        </p:spPr>
      </p:pic>
    </p:spTree>
    <p:extLst>
      <p:ext uri="{BB962C8B-B14F-4D97-AF65-F5344CB8AC3E}">
        <p14:creationId xmlns:p14="http://schemas.microsoft.com/office/powerpoint/2010/main" val="347178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E6B0A5-B0AC-4765-9947-892CBA667D10}"/>
              </a:ext>
            </a:extLst>
          </p:cNvPr>
          <p:cNvSpPr/>
          <p:nvPr/>
        </p:nvSpPr>
        <p:spPr>
          <a:xfrm>
            <a:off x="0" y="1420254"/>
            <a:ext cx="12192000" cy="1200329"/>
          </a:xfrm>
          <a:prstGeom prst="rect">
            <a:avLst/>
          </a:prstGeom>
        </p:spPr>
        <p:txBody>
          <a:bodyPr wrap="square">
            <a:spAutoFit/>
          </a:bodyPr>
          <a:lstStyle/>
          <a:p>
            <a:r>
              <a:rPr lang="en-US" sz="3600" b="1" dirty="0">
                <a:solidFill>
                  <a:schemeClr val="accent2"/>
                </a:solidFill>
              </a:rPr>
              <a:t>Legacy SDLCs :   Waterfall, V Model, Prototyping, </a:t>
            </a:r>
            <a:br>
              <a:rPr lang="en-US" sz="3600" b="1" dirty="0">
                <a:solidFill>
                  <a:schemeClr val="accent2"/>
                </a:solidFill>
              </a:rPr>
            </a:br>
            <a:r>
              <a:rPr lang="en-US" sz="3600" b="1" dirty="0">
                <a:solidFill>
                  <a:schemeClr val="accent2"/>
                </a:solidFill>
              </a:rPr>
              <a:t>                             Incremental and Iterative Models</a:t>
            </a:r>
          </a:p>
        </p:txBody>
      </p:sp>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10765" y="568050"/>
            <a:ext cx="7999758" cy="523220"/>
          </a:xfrm>
          <a:prstGeom prst="rect">
            <a:avLst/>
          </a:prstGeom>
        </p:spPr>
        <p:txBody>
          <a:bodyPr wrap="square">
            <a:spAutoFit/>
          </a:bodyPr>
          <a:lstStyle/>
          <a:p>
            <a:r>
              <a:rPr lang="en-IN" sz="2800" b="1" dirty="0">
                <a:solidFill>
                  <a:srgbClr val="DFA267"/>
                </a:solidFill>
              </a:rPr>
              <a:t>Waterfall Model</a:t>
            </a:r>
          </a:p>
        </p:txBody>
      </p:sp>
      <p:pic>
        <p:nvPicPr>
          <p:cNvPr id="2" name="Picture 1">
            <a:extLst>
              <a:ext uri="{FF2B5EF4-FFF2-40B4-BE49-F238E27FC236}">
                <a16:creationId xmlns:a16="http://schemas.microsoft.com/office/drawing/2014/main" id="{8D0FD7CE-725B-4EF3-B200-FE8938672DF8}"/>
              </a:ext>
            </a:extLst>
          </p:cNvPr>
          <p:cNvPicPr>
            <a:picLocks noChangeAspect="1"/>
          </p:cNvPicPr>
          <p:nvPr/>
        </p:nvPicPr>
        <p:blipFill>
          <a:blip r:embed="rId2"/>
          <a:stretch>
            <a:fillRect/>
          </a:stretch>
        </p:blipFill>
        <p:spPr>
          <a:xfrm>
            <a:off x="110765" y="1511543"/>
            <a:ext cx="8675016" cy="4925587"/>
          </a:xfrm>
          <a:prstGeom prst="rect">
            <a:avLst/>
          </a:prstGeom>
        </p:spPr>
      </p:pic>
      <p:grpSp>
        <p:nvGrpSpPr>
          <p:cNvPr id="25" name="Group 24">
            <a:extLst>
              <a:ext uri="{FF2B5EF4-FFF2-40B4-BE49-F238E27FC236}">
                <a16:creationId xmlns:a16="http://schemas.microsoft.com/office/drawing/2014/main" id="{210BB525-328F-4CC2-BBFD-427C9869CE1F}"/>
              </a:ext>
            </a:extLst>
          </p:cNvPr>
          <p:cNvGrpSpPr/>
          <p:nvPr/>
        </p:nvGrpSpPr>
        <p:grpSpPr>
          <a:xfrm>
            <a:off x="1555423" y="2063114"/>
            <a:ext cx="801278" cy="263951"/>
            <a:chOff x="1555423" y="1904214"/>
            <a:chExt cx="801278" cy="263951"/>
          </a:xfrm>
        </p:grpSpPr>
        <p:cxnSp>
          <p:nvCxnSpPr>
            <p:cNvPr id="21" name="Straight Connector 20">
              <a:extLst>
                <a:ext uri="{FF2B5EF4-FFF2-40B4-BE49-F238E27FC236}">
                  <a16:creationId xmlns:a16="http://schemas.microsoft.com/office/drawing/2014/main" id="{B7AE1265-4A57-45C4-9FBA-8E1FCD47A0AD}"/>
                </a:ext>
              </a:extLst>
            </p:cNvPr>
            <p:cNvCxnSpPr/>
            <p:nvPr/>
          </p:nvCxnSpPr>
          <p:spPr>
            <a:xfrm>
              <a:off x="1555423" y="1904214"/>
              <a:ext cx="80127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1D0DD66-32BA-47AF-9509-1FC282086A7B}"/>
                </a:ext>
              </a:extLst>
            </p:cNvPr>
            <p:cNvCxnSpPr/>
            <p:nvPr/>
          </p:nvCxnSpPr>
          <p:spPr>
            <a:xfrm>
              <a:off x="2356701" y="1904214"/>
              <a:ext cx="0" cy="2639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C065FA3-E7A1-455A-98FD-31FE7A56E1C8}"/>
              </a:ext>
            </a:extLst>
          </p:cNvPr>
          <p:cNvGrpSpPr/>
          <p:nvPr/>
        </p:nvGrpSpPr>
        <p:grpSpPr>
          <a:xfrm>
            <a:off x="3044288" y="2441757"/>
            <a:ext cx="622740" cy="347221"/>
            <a:chOff x="1555423" y="1904214"/>
            <a:chExt cx="801278" cy="263951"/>
          </a:xfrm>
        </p:grpSpPr>
        <p:cxnSp>
          <p:nvCxnSpPr>
            <p:cNvPr id="27" name="Straight Connector 26">
              <a:extLst>
                <a:ext uri="{FF2B5EF4-FFF2-40B4-BE49-F238E27FC236}">
                  <a16:creationId xmlns:a16="http://schemas.microsoft.com/office/drawing/2014/main" id="{9842F092-302A-4E09-B8AC-B5A090BFC79C}"/>
                </a:ext>
              </a:extLst>
            </p:cNvPr>
            <p:cNvCxnSpPr/>
            <p:nvPr/>
          </p:nvCxnSpPr>
          <p:spPr>
            <a:xfrm>
              <a:off x="1555423" y="1904214"/>
              <a:ext cx="80127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D1A338C-0604-4BDD-BB16-C5E4DADF8718}"/>
                </a:ext>
              </a:extLst>
            </p:cNvPr>
            <p:cNvCxnSpPr/>
            <p:nvPr/>
          </p:nvCxnSpPr>
          <p:spPr>
            <a:xfrm>
              <a:off x="2356701" y="1904214"/>
              <a:ext cx="0" cy="2639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9FDFDA7-3466-483A-8258-6FBDAAE352C4}"/>
              </a:ext>
            </a:extLst>
          </p:cNvPr>
          <p:cNvGrpSpPr/>
          <p:nvPr/>
        </p:nvGrpSpPr>
        <p:grpSpPr>
          <a:xfrm>
            <a:off x="4141718" y="3037217"/>
            <a:ext cx="622740" cy="347221"/>
            <a:chOff x="1555423" y="1904214"/>
            <a:chExt cx="801278" cy="263951"/>
          </a:xfrm>
        </p:grpSpPr>
        <p:cxnSp>
          <p:nvCxnSpPr>
            <p:cNvPr id="30" name="Straight Connector 29">
              <a:extLst>
                <a:ext uri="{FF2B5EF4-FFF2-40B4-BE49-F238E27FC236}">
                  <a16:creationId xmlns:a16="http://schemas.microsoft.com/office/drawing/2014/main" id="{7ACCC592-1CCF-42FD-91EE-6618EA709A17}"/>
                </a:ext>
              </a:extLst>
            </p:cNvPr>
            <p:cNvCxnSpPr/>
            <p:nvPr/>
          </p:nvCxnSpPr>
          <p:spPr>
            <a:xfrm>
              <a:off x="1555423" y="1904214"/>
              <a:ext cx="80127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F647B05-07E3-4283-AA51-B3D6AB51FBFB}"/>
                </a:ext>
              </a:extLst>
            </p:cNvPr>
            <p:cNvCxnSpPr/>
            <p:nvPr/>
          </p:nvCxnSpPr>
          <p:spPr>
            <a:xfrm>
              <a:off x="2356701" y="1904214"/>
              <a:ext cx="0" cy="2639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C802A3E-58C6-4F40-9A72-808EA3120FDB}"/>
              </a:ext>
            </a:extLst>
          </p:cNvPr>
          <p:cNvGrpSpPr/>
          <p:nvPr/>
        </p:nvGrpSpPr>
        <p:grpSpPr>
          <a:xfrm>
            <a:off x="5553389" y="3627115"/>
            <a:ext cx="470339" cy="462762"/>
            <a:chOff x="1555423" y="1904214"/>
            <a:chExt cx="801278" cy="263951"/>
          </a:xfrm>
        </p:grpSpPr>
        <p:cxnSp>
          <p:nvCxnSpPr>
            <p:cNvPr id="33" name="Straight Connector 32">
              <a:extLst>
                <a:ext uri="{FF2B5EF4-FFF2-40B4-BE49-F238E27FC236}">
                  <a16:creationId xmlns:a16="http://schemas.microsoft.com/office/drawing/2014/main" id="{01A64DD7-7EB2-4A78-82C4-DBDCA005B8E3}"/>
                </a:ext>
              </a:extLst>
            </p:cNvPr>
            <p:cNvCxnSpPr/>
            <p:nvPr/>
          </p:nvCxnSpPr>
          <p:spPr>
            <a:xfrm>
              <a:off x="1555423" y="1904214"/>
              <a:ext cx="80127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7643AD0-4EE0-4B8F-B9C8-39F97DD2662D}"/>
                </a:ext>
              </a:extLst>
            </p:cNvPr>
            <p:cNvCxnSpPr/>
            <p:nvPr/>
          </p:nvCxnSpPr>
          <p:spPr>
            <a:xfrm>
              <a:off x="2356701" y="1904214"/>
              <a:ext cx="0" cy="2639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0C2CC270-26D2-4614-90CA-F29B861BC2D0}"/>
              </a:ext>
            </a:extLst>
          </p:cNvPr>
          <p:cNvGrpSpPr/>
          <p:nvPr/>
        </p:nvGrpSpPr>
        <p:grpSpPr>
          <a:xfrm>
            <a:off x="6469360" y="4297988"/>
            <a:ext cx="470339" cy="574313"/>
            <a:chOff x="1555423" y="1904214"/>
            <a:chExt cx="801278" cy="263951"/>
          </a:xfrm>
        </p:grpSpPr>
        <p:cxnSp>
          <p:nvCxnSpPr>
            <p:cNvPr id="36" name="Straight Connector 35">
              <a:extLst>
                <a:ext uri="{FF2B5EF4-FFF2-40B4-BE49-F238E27FC236}">
                  <a16:creationId xmlns:a16="http://schemas.microsoft.com/office/drawing/2014/main" id="{0979E33E-E6BE-47DA-87F6-5CB53929BEE9}"/>
                </a:ext>
              </a:extLst>
            </p:cNvPr>
            <p:cNvCxnSpPr/>
            <p:nvPr/>
          </p:nvCxnSpPr>
          <p:spPr>
            <a:xfrm>
              <a:off x="1555423" y="1904214"/>
              <a:ext cx="80127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0DFF0BF-9741-4C09-AF29-A56EF0B850F1}"/>
                </a:ext>
              </a:extLst>
            </p:cNvPr>
            <p:cNvCxnSpPr/>
            <p:nvPr/>
          </p:nvCxnSpPr>
          <p:spPr>
            <a:xfrm>
              <a:off x="2356701" y="1904214"/>
              <a:ext cx="0" cy="2639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7AA04376-2E99-4862-9B57-F2FFB1309B8A}"/>
              </a:ext>
            </a:extLst>
          </p:cNvPr>
          <p:cNvGrpSpPr/>
          <p:nvPr/>
        </p:nvGrpSpPr>
        <p:grpSpPr>
          <a:xfrm>
            <a:off x="7515736" y="5061560"/>
            <a:ext cx="402780" cy="489471"/>
            <a:chOff x="1555423" y="1904214"/>
            <a:chExt cx="801278" cy="263951"/>
          </a:xfrm>
        </p:grpSpPr>
        <p:cxnSp>
          <p:nvCxnSpPr>
            <p:cNvPr id="39" name="Straight Connector 38">
              <a:extLst>
                <a:ext uri="{FF2B5EF4-FFF2-40B4-BE49-F238E27FC236}">
                  <a16:creationId xmlns:a16="http://schemas.microsoft.com/office/drawing/2014/main" id="{C317B6BB-00D0-452E-AAF4-A55DD307A626}"/>
                </a:ext>
              </a:extLst>
            </p:cNvPr>
            <p:cNvCxnSpPr/>
            <p:nvPr/>
          </p:nvCxnSpPr>
          <p:spPr>
            <a:xfrm>
              <a:off x="1555423" y="1904214"/>
              <a:ext cx="80127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3B675D0-F332-4AB9-97B5-00B73F9552AB}"/>
                </a:ext>
              </a:extLst>
            </p:cNvPr>
            <p:cNvCxnSpPr/>
            <p:nvPr/>
          </p:nvCxnSpPr>
          <p:spPr>
            <a:xfrm>
              <a:off x="2356701" y="1904214"/>
              <a:ext cx="0" cy="2639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6904E669-F973-43E5-8DCB-243E2B39AAEC}"/>
              </a:ext>
            </a:extLst>
          </p:cNvPr>
          <p:cNvCxnSpPr/>
          <p:nvPr/>
        </p:nvCxnSpPr>
        <p:spPr>
          <a:xfrm flipH="1">
            <a:off x="1065229" y="5806978"/>
            <a:ext cx="621226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32D1ABA-07BD-4577-9BF6-C40616768ED8}"/>
              </a:ext>
            </a:extLst>
          </p:cNvPr>
          <p:cNvCxnSpPr/>
          <p:nvPr/>
        </p:nvCxnSpPr>
        <p:spPr>
          <a:xfrm flipV="1">
            <a:off x="1065229" y="2441757"/>
            <a:ext cx="0" cy="336522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F333728-ED02-412D-891B-390824352EED}"/>
              </a:ext>
            </a:extLst>
          </p:cNvPr>
          <p:cNvCxnSpPr>
            <a:cxnSpLocks/>
          </p:cNvCxnSpPr>
          <p:nvPr/>
        </p:nvCxnSpPr>
        <p:spPr>
          <a:xfrm flipV="1">
            <a:off x="2452540" y="2648362"/>
            <a:ext cx="0" cy="315861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F37867-6B8D-4406-903B-387584A6BC4D}"/>
              </a:ext>
            </a:extLst>
          </p:cNvPr>
          <p:cNvCxnSpPr>
            <a:cxnSpLocks/>
          </p:cNvCxnSpPr>
          <p:nvPr/>
        </p:nvCxnSpPr>
        <p:spPr>
          <a:xfrm flipV="1">
            <a:off x="3670170" y="3278514"/>
            <a:ext cx="0" cy="252846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AA64E6D-6AA9-45E8-86F3-02EAD01B592E}"/>
              </a:ext>
            </a:extLst>
          </p:cNvPr>
          <p:cNvCxnSpPr>
            <a:cxnSpLocks/>
          </p:cNvCxnSpPr>
          <p:nvPr/>
        </p:nvCxnSpPr>
        <p:spPr>
          <a:xfrm flipV="1">
            <a:off x="4953787" y="3797328"/>
            <a:ext cx="0" cy="200965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12644CD-1AB8-43EE-A739-FD50AEB67F4C}"/>
              </a:ext>
            </a:extLst>
          </p:cNvPr>
          <p:cNvCxnSpPr>
            <a:cxnSpLocks/>
          </p:cNvCxnSpPr>
          <p:nvPr/>
        </p:nvCxnSpPr>
        <p:spPr>
          <a:xfrm flipV="1">
            <a:off x="6011160" y="4427480"/>
            <a:ext cx="0" cy="137949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05D4C27-747E-41FF-9568-7C7D2C18C94A}"/>
              </a:ext>
            </a:extLst>
          </p:cNvPr>
          <p:cNvCxnSpPr>
            <a:cxnSpLocks/>
          </p:cNvCxnSpPr>
          <p:nvPr/>
        </p:nvCxnSpPr>
        <p:spPr>
          <a:xfrm flipV="1">
            <a:off x="6823437" y="5192622"/>
            <a:ext cx="0" cy="61435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5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2084" y="533165"/>
            <a:ext cx="7999758" cy="523220"/>
          </a:xfrm>
          <a:prstGeom prst="rect">
            <a:avLst/>
          </a:prstGeom>
        </p:spPr>
        <p:txBody>
          <a:bodyPr wrap="square">
            <a:spAutoFit/>
          </a:bodyPr>
          <a:lstStyle/>
          <a:p>
            <a:r>
              <a:rPr lang="en-IN" sz="2800" b="1" dirty="0">
                <a:solidFill>
                  <a:srgbClr val="DFA267"/>
                </a:solidFill>
              </a:rPr>
              <a:t>Waterfall Model</a:t>
            </a:r>
          </a:p>
        </p:txBody>
      </p:sp>
      <p:sp>
        <p:nvSpPr>
          <p:cNvPr id="41" name="Content Placeholder 3">
            <a:extLst>
              <a:ext uri="{FF2B5EF4-FFF2-40B4-BE49-F238E27FC236}">
                <a16:creationId xmlns:a16="http://schemas.microsoft.com/office/drawing/2014/main" id="{988D424F-02D0-4AEA-9654-A6E68413E0AB}"/>
              </a:ext>
            </a:extLst>
          </p:cNvPr>
          <p:cNvSpPr txBox="1">
            <a:spLocks/>
          </p:cNvSpPr>
          <p:nvPr/>
        </p:nvSpPr>
        <p:spPr>
          <a:xfrm>
            <a:off x="32084" y="1209927"/>
            <a:ext cx="7713939" cy="5648073"/>
          </a:xfrm>
          <a:prstGeom prst="rect">
            <a:avLst/>
          </a:prstGeom>
        </p:spPr>
        <p:txBody>
          <a:bodyPr numCol="2" spcCol="18288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n-IN" sz="2400" b="1" dirty="0">
                <a:solidFill>
                  <a:srgbClr val="0070C0"/>
                </a:solidFill>
                <a:cs typeface="Arial" panose="020B0604020202020204" pitchFamily="34" charset="0"/>
              </a:rPr>
              <a:t>Advantages</a:t>
            </a:r>
          </a:p>
          <a:p>
            <a:pPr algn="just">
              <a:lnSpc>
                <a:spcPct val="100000"/>
              </a:lnSpc>
              <a:spcBef>
                <a:spcPts val="600"/>
              </a:spcBef>
            </a:pPr>
            <a:r>
              <a:rPr lang="en-IN" sz="2400" dirty="0">
                <a:solidFill>
                  <a:srgbClr val="111111"/>
                </a:solidFill>
                <a:cs typeface="Arial" panose="020B0604020202020204" pitchFamily="34" charset="0"/>
              </a:rPr>
              <a:t>Simple</a:t>
            </a:r>
          </a:p>
          <a:p>
            <a:pPr algn="just">
              <a:lnSpc>
                <a:spcPct val="100000"/>
              </a:lnSpc>
              <a:spcBef>
                <a:spcPts val="600"/>
              </a:spcBef>
            </a:pPr>
            <a:r>
              <a:rPr lang="en-IN" sz="2400" dirty="0">
                <a:solidFill>
                  <a:srgbClr val="111111"/>
                </a:solidFill>
                <a:cs typeface="Arial" panose="020B0604020202020204" pitchFamily="34" charset="0"/>
              </a:rPr>
              <a:t>Clear Identified phases as shown and easy to departmentalize and control</a:t>
            </a:r>
          </a:p>
          <a:p>
            <a:pPr algn="just">
              <a:lnSpc>
                <a:spcPct val="100000"/>
              </a:lnSpc>
              <a:spcBef>
                <a:spcPts val="800"/>
              </a:spcBef>
            </a:pPr>
            <a:r>
              <a:rPr lang="en-US" sz="2400" dirty="0">
                <a:solidFill>
                  <a:srgbClr val="111111"/>
                </a:solidFill>
                <a:cs typeface="Arial" panose="020B0604020202020204" pitchFamily="34" charset="0"/>
              </a:rPr>
              <a:t>Easy to manage due to the rigidity of the model</a:t>
            </a:r>
          </a:p>
          <a:p>
            <a:pPr algn="just">
              <a:lnSpc>
                <a:spcPct val="100000"/>
              </a:lnSpc>
              <a:spcBef>
                <a:spcPts val="800"/>
              </a:spcBef>
            </a:pPr>
            <a:r>
              <a:rPr lang="en-US" sz="2400" dirty="0">
                <a:solidFill>
                  <a:srgbClr val="111111"/>
                </a:solidFill>
                <a:cs typeface="Arial" panose="020B0604020202020204" pitchFamily="34" charset="0"/>
              </a:rPr>
              <a:t>Each phase has specific deliverables and a review process</a:t>
            </a:r>
            <a:endParaRPr lang="en-IN" sz="2400" dirty="0">
              <a:solidFill>
                <a:srgbClr val="111111"/>
              </a:solidFill>
              <a:cs typeface="Arial" panose="020B0604020202020204" pitchFamily="34" charset="0"/>
            </a:endParaRPr>
          </a:p>
          <a:p>
            <a:pPr marL="144000" indent="0">
              <a:spcBef>
                <a:spcPts val="600"/>
              </a:spcBef>
              <a:buFont typeface="Arial" panose="020B0604020202020204" pitchFamily="34" charset="0"/>
              <a:buNone/>
            </a:pPr>
            <a:r>
              <a:rPr lang="en-IN" sz="2400" b="1" dirty="0">
                <a:solidFill>
                  <a:srgbClr val="FF0000"/>
                </a:solidFill>
                <a:cs typeface="Arial" panose="020B0604020202020204" pitchFamily="34" charset="0"/>
              </a:rPr>
              <a:t>Dis-Advantages</a:t>
            </a:r>
          </a:p>
          <a:p>
            <a:pPr algn="just">
              <a:lnSpc>
                <a:spcPct val="100000"/>
              </a:lnSpc>
              <a:spcBef>
                <a:spcPts val="800"/>
              </a:spcBef>
            </a:pPr>
            <a:r>
              <a:rPr lang="en-IN" sz="2400" dirty="0">
                <a:solidFill>
                  <a:srgbClr val="111111"/>
                </a:solidFill>
                <a:cs typeface="Arial" panose="020B0604020202020204" pitchFamily="34" charset="0"/>
              </a:rPr>
              <a:t>Assumes requirements (both user &amp; hardware) can be frozen</a:t>
            </a:r>
          </a:p>
          <a:p>
            <a:pPr algn="just">
              <a:lnSpc>
                <a:spcPct val="100000"/>
              </a:lnSpc>
              <a:spcBef>
                <a:spcPts val="800"/>
              </a:spcBef>
            </a:pPr>
            <a:r>
              <a:rPr lang="en-IN" sz="2400" dirty="0">
                <a:solidFill>
                  <a:srgbClr val="111111"/>
                </a:solidFill>
                <a:cs typeface="Arial" panose="020B0604020202020204" pitchFamily="34" charset="0"/>
              </a:rPr>
              <a:t>Difficult to accommodate change and hence not very flexible</a:t>
            </a:r>
          </a:p>
          <a:p>
            <a:pPr algn="just">
              <a:lnSpc>
                <a:spcPct val="100000"/>
              </a:lnSpc>
              <a:spcBef>
                <a:spcPts val="600"/>
              </a:spcBef>
            </a:pPr>
            <a:r>
              <a:rPr lang="en-IN" sz="2400" dirty="0">
                <a:solidFill>
                  <a:srgbClr val="111111"/>
                </a:solidFill>
                <a:cs typeface="Arial" panose="020B0604020202020204" pitchFamily="34" charset="0"/>
              </a:rPr>
              <a:t>Sequential. Move from one phase to another only after the completion of the previous phase</a:t>
            </a:r>
          </a:p>
          <a:p>
            <a:pPr algn="just">
              <a:lnSpc>
                <a:spcPct val="100000"/>
              </a:lnSpc>
              <a:spcBef>
                <a:spcPts val="800"/>
              </a:spcBef>
            </a:pPr>
            <a:r>
              <a:rPr lang="en-US" sz="2400" dirty="0">
                <a:solidFill>
                  <a:srgbClr val="111111"/>
                </a:solidFill>
                <a:cs typeface="Arial" panose="020B0604020202020204" pitchFamily="34" charset="0"/>
              </a:rPr>
              <a:t>Big bang approach .. No working software till late in the lifecycle</a:t>
            </a:r>
          </a:p>
          <a:p>
            <a:pPr algn="just">
              <a:lnSpc>
                <a:spcPct val="100000"/>
              </a:lnSpc>
              <a:spcBef>
                <a:spcPts val="800"/>
              </a:spcBef>
            </a:pPr>
            <a:r>
              <a:rPr lang="en-IN" sz="2400" dirty="0">
                <a:solidFill>
                  <a:srgbClr val="111111"/>
                </a:solidFill>
                <a:cs typeface="Arial" panose="020B0604020202020204" pitchFamily="34" charset="0"/>
              </a:rPr>
              <a:t>High risk and uncertainty</a:t>
            </a:r>
          </a:p>
          <a:p>
            <a:pPr algn="just">
              <a:lnSpc>
                <a:spcPct val="100000"/>
              </a:lnSpc>
              <a:spcBef>
                <a:spcPts val="800"/>
              </a:spcBef>
            </a:pPr>
            <a:r>
              <a:rPr lang="en-IN" sz="2400" dirty="0">
                <a:solidFill>
                  <a:srgbClr val="111111"/>
                </a:solidFill>
                <a:cs typeface="Arial" panose="020B0604020202020204" pitchFamily="34" charset="0"/>
              </a:rPr>
              <a:t>Poor model for long and ongoing projects</a:t>
            </a:r>
          </a:p>
        </p:txBody>
      </p:sp>
    </p:spTree>
    <p:extLst>
      <p:ext uri="{BB962C8B-B14F-4D97-AF65-F5344CB8AC3E}">
        <p14:creationId xmlns:p14="http://schemas.microsoft.com/office/powerpoint/2010/main" val="205375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2084" y="533165"/>
            <a:ext cx="7999758" cy="523220"/>
          </a:xfrm>
          <a:prstGeom prst="rect">
            <a:avLst/>
          </a:prstGeom>
        </p:spPr>
        <p:txBody>
          <a:bodyPr wrap="square">
            <a:spAutoFit/>
          </a:bodyPr>
          <a:lstStyle/>
          <a:p>
            <a:r>
              <a:rPr lang="en-IN" sz="2800" b="1" dirty="0">
                <a:solidFill>
                  <a:srgbClr val="DFA267"/>
                </a:solidFill>
              </a:rPr>
              <a:t>Waterfall Model</a:t>
            </a:r>
          </a:p>
        </p:txBody>
      </p:sp>
      <p:sp>
        <p:nvSpPr>
          <p:cNvPr id="41" name="Content Placeholder 3">
            <a:extLst>
              <a:ext uri="{FF2B5EF4-FFF2-40B4-BE49-F238E27FC236}">
                <a16:creationId xmlns:a16="http://schemas.microsoft.com/office/drawing/2014/main" id="{988D424F-02D0-4AEA-9654-A6E68413E0AB}"/>
              </a:ext>
            </a:extLst>
          </p:cNvPr>
          <p:cNvSpPr txBox="1">
            <a:spLocks/>
          </p:cNvSpPr>
          <p:nvPr/>
        </p:nvSpPr>
        <p:spPr>
          <a:xfrm>
            <a:off x="203746" y="1209921"/>
            <a:ext cx="6748383" cy="564807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n-IN" sz="2400" b="1" dirty="0">
                <a:solidFill>
                  <a:srgbClr val="C00000"/>
                </a:solidFill>
                <a:cs typeface="Arial" panose="020B0604020202020204" pitchFamily="34" charset="0"/>
              </a:rPr>
              <a:t>Usage</a:t>
            </a:r>
          </a:p>
          <a:p>
            <a:pPr algn="just">
              <a:lnSpc>
                <a:spcPct val="110000"/>
              </a:lnSpc>
              <a:spcBef>
                <a:spcPts val="800"/>
              </a:spcBef>
            </a:pPr>
            <a:r>
              <a:rPr lang="en-IN" sz="2400" dirty="0">
                <a:solidFill>
                  <a:srgbClr val="111111"/>
                </a:solidFill>
                <a:cs typeface="Arial" panose="020B0604020202020204" pitchFamily="34" charset="0"/>
              </a:rPr>
              <a:t>Used (in pure form) for short projects where requirements are well understood</a:t>
            </a:r>
          </a:p>
          <a:p>
            <a:pPr algn="just">
              <a:lnSpc>
                <a:spcPct val="110000"/>
              </a:lnSpc>
              <a:spcBef>
                <a:spcPts val="800"/>
              </a:spcBef>
            </a:pPr>
            <a:r>
              <a:rPr lang="en-IN" sz="2400" dirty="0">
                <a:solidFill>
                  <a:srgbClr val="111111"/>
                </a:solidFill>
                <a:cs typeface="Arial" panose="020B0604020202020204" pitchFamily="34" charset="0"/>
              </a:rPr>
              <a:t>Variants are used at a high level in large projects</a:t>
            </a:r>
          </a:p>
          <a:p>
            <a:pPr algn="just">
              <a:lnSpc>
                <a:spcPct val="110000"/>
              </a:lnSpc>
              <a:spcBef>
                <a:spcPts val="800"/>
              </a:spcBef>
            </a:pPr>
            <a:r>
              <a:rPr lang="en-IN" sz="2400" dirty="0">
                <a:solidFill>
                  <a:srgbClr val="111111"/>
                </a:solidFill>
                <a:cs typeface="Arial" panose="020B0604020202020204" pitchFamily="34" charset="0"/>
              </a:rPr>
              <a:t>Product definition is stable and technology understood</a:t>
            </a:r>
          </a:p>
          <a:p>
            <a:pPr algn="just">
              <a:lnSpc>
                <a:spcPct val="110000"/>
              </a:lnSpc>
              <a:spcBef>
                <a:spcPts val="800"/>
              </a:spcBef>
            </a:pPr>
            <a:r>
              <a:rPr lang="en-IN" sz="2400" dirty="0">
                <a:solidFill>
                  <a:srgbClr val="111111"/>
                </a:solidFill>
                <a:cs typeface="Arial" panose="020B0604020202020204" pitchFamily="34" charset="0"/>
              </a:rPr>
              <a:t>Variants used in large globally developed projects with other LC</a:t>
            </a:r>
          </a:p>
        </p:txBody>
      </p:sp>
    </p:spTree>
    <p:extLst>
      <p:ext uri="{BB962C8B-B14F-4D97-AF65-F5344CB8AC3E}">
        <p14:creationId xmlns:p14="http://schemas.microsoft.com/office/powerpoint/2010/main" val="84019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wipe(down)">
                                      <p:cBhvr>
                                        <p:cTn id="7" dur="500"/>
                                        <p:tgtEl>
                                          <p:spTgt spid="4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1">
                                            <p:txEl>
                                              <p:pRg st="1" end="1"/>
                                            </p:txEl>
                                          </p:spTgt>
                                        </p:tgtEl>
                                        <p:attrNameLst>
                                          <p:attrName>style.visibility</p:attrName>
                                        </p:attrNameLst>
                                      </p:cBhvr>
                                      <p:to>
                                        <p:strVal val="visible"/>
                                      </p:to>
                                    </p:set>
                                    <p:animEffect transition="in" filter="wipe(down)">
                                      <p:cBhvr>
                                        <p:cTn id="10" dur="500"/>
                                        <p:tgtEl>
                                          <p:spTgt spid="4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animEffect transition="in" filter="wipe(down)">
                                      <p:cBhvr>
                                        <p:cTn id="15" dur="500"/>
                                        <p:tgtEl>
                                          <p:spTgt spid="4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1">
                                            <p:txEl>
                                              <p:pRg st="3" end="3"/>
                                            </p:txEl>
                                          </p:spTgt>
                                        </p:tgtEl>
                                        <p:attrNameLst>
                                          <p:attrName>style.visibility</p:attrName>
                                        </p:attrNameLst>
                                      </p:cBhvr>
                                      <p:to>
                                        <p:strVal val="visible"/>
                                      </p:to>
                                    </p:set>
                                    <p:animEffect transition="in" filter="wipe(down)">
                                      <p:cBhvr>
                                        <p:cTn id="20" dur="500"/>
                                        <p:tgtEl>
                                          <p:spTgt spid="4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1">
                                            <p:txEl>
                                              <p:pRg st="4" end="4"/>
                                            </p:txEl>
                                          </p:spTgt>
                                        </p:tgtEl>
                                        <p:attrNameLst>
                                          <p:attrName>style.visibility</p:attrName>
                                        </p:attrNameLst>
                                      </p:cBhvr>
                                      <p:to>
                                        <p:strVal val="visible"/>
                                      </p:to>
                                    </p:set>
                                    <p:animEffect transition="in" filter="wipe(down)">
                                      <p:cBhvr>
                                        <p:cTn id="25" dur="500"/>
                                        <p:tgtEl>
                                          <p:spTgt spid="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5587" y="529893"/>
            <a:ext cx="7999758" cy="523220"/>
          </a:xfrm>
          <a:prstGeom prst="rect">
            <a:avLst/>
          </a:prstGeom>
        </p:spPr>
        <p:txBody>
          <a:bodyPr wrap="square">
            <a:spAutoFit/>
          </a:bodyPr>
          <a:lstStyle/>
          <a:p>
            <a:r>
              <a:rPr lang="en-IN" sz="2800" b="1" dirty="0">
                <a:solidFill>
                  <a:srgbClr val="DFA267"/>
                </a:solidFill>
              </a:rPr>
              <a:t>Waterfall Model</a:t>
            </a:r>
          </a:p>
        </p:txBody>
      </p:sp>
      <p:pic>
        <p:nvPicPr>
          <p:cNvPr id="5" name="Picture 4">
            <a:extLst>
              <a:ext uri="{FF2B5EF4-FFF2-40B4-BE49-F238E27FC236}">
                <a16:creationId xmlns:a16="http://schemas.microsoft.com/office/drawing/2014/main" id="{90A4C8AB-6A59-42B7-8C05-C8E9BE9135D0}"/>
              </a:ext>
            </a:extLst>
          </p:cNvPr>
          <p:cNvPicPr>
            <a:picLocks noChangeAspect="1"/>
          </p:cNvPicPr>
          <p:nvPr/>
        </p:nvPicPr>
        <p:blipFill>
          <a:blip r:embed="rId2"/>
          <a:stretch>
            <a:fillRect/>
          </a:stretch>
        </p:blipFill>
        <p:spPr>
          <a:xfrm>
            <a:off x="213755" y="1582482"/>
            <a:ext cx="8564676" cy="4854648"/>
          </a:xfrm>
          <a:prstGeom prst="rect">
            <a:avLst/>
          </a:prstGeom>
        </p:spPr>
      </p:pic>
    </p:spTree>
    <p:extLst>
      <p:ext uri="{BB962C8B-B14F-4D97-AF65-F5344CB8AC3E}">
        <p14:creationId xmlns:p14="http://schemas.microsoft.com/office/powerpoint/2010/main" val="237592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8115" y="574831"/>
            <a:ext cx="7999758" cy="523220"/>
          </a:xfrm>
          <a:prstGeom prst="rect">
            <a:avLst/>
          </a:prstGeom>
        </p:spPr>
        <p:txBody>
          <a:bodyPr wrap="square">
            <a:spAutoFit/>
          </a:bodyPr>
          <a:lstStyle/>
          <a:p>
            <a:r>
              <a:rPr lang="en-IN" sz="2800" b="1" dirty="0">
                <a:solidFill>
                  <a:srgbClr val="DFA267"/>
                </a:solidFill>
              </a:rPr>
              <a:t>V Model</a:t>
            </a:r>
          </a:p>
        </p:txBody>
      </p:sp>
      <p:grpSp>
        <p:nvGrpSpPr>
          <p:cNvPr id="13" name="Group 12">
            <a:extLst>
              <a:ext uri="{FF2B5EF4-FFF2-40B4-BE49-F238E27FC236}">
                <a16:creationId xmlns:a16="http://schemas.microsoft.com/office/drawing/2014/main" id="{0FC0AAD6-F13F-4206-A814-EC99935778E3}"/>
              </a:ext>
            </a:extLst>
          </p:cNvPr>
          <p:cNvGrpSpPr/>
          <p:nvPr/>
        </p:nvGrpSpPr>
        <p:grpSpPr>
          <a:xfrm>
            <a:off x="371880" y="1251962"/>
            <a:ext cx="7919864" cy="5488516"/>
            <a:chOff x="371880" y="1209922"/>
            <a:chExt cx="7919864" cy="5488516"/>
          </a:xfrm>
        </p:grpSpPr>
        <p:pic>
          <p:nvPicPr>
            <p:cNvPr id="41" name="Picture 40">
              <a:extLst>
                <a:ext uri="{FF2B5EF4-FFF2-40B4-BE49-F238E27FC236}">
                  <a16:creationId xmlns:a16="http://schemas.microsoft.com/office/drawing/2014/main" id="{62AA4813-F816-46FB-B3E1-EB5E3A370260}"/>
                </a:ext>
              </a:extLst>
            </p:cNvPr>
            <p:cNvPicPr>
              <a:picLocks noChangeAspect="1"/>
            </p:cNvPicPr>
            <p:nvPr/>
          </p:nvPicPr>
          <p:blipFill>
            <a:blip r:embed="rId2"/>
            <a:stretch>
              <a:fillRect/>
            </a:stretch>
          </p:blipFill>
          <p:spPr>
            <a:xfrm>
              <a:off x="371880" y="1209922"/>
              <a:ext cx="7919864" cy="5488516"/>
            </a:xfrm>
            <a:prstGeom prst="rect">
              <a:avLst/>
            </a:prstGeom>
          </p:spPr>
        </p:pic>
        <p:sp>
          <p:nvSpPr>
            <p:cNvPr id="43" name="TextBox 42">
              <a:extLst>
                <a:ext uri="{FF2B5EF4-FFF2-40B4-BE49-F238E27FC236}">
                  <a16:creationId xmlns:a16="http://schemas.microsoft.com/office/drawing/2014/main" id="{7BE53C1F-CAC9-440C-88A8-930EAEC00314}"/>
                </a:ext>
              </a:extLst>
            </p:cNvPr>
            <p:cNvSpPr txBox="1"/>
            <p:nvPr/>
          </p:nvSpPr>
          <p:spPr>
            <a:xfrm>
              <a:off x="2365675" y="1868905"/>
              <a:ext cx="936104" cy="261610"/>
            </a:xfrm>
            <a:prstGeom prst="rect">
              <a:avLst/>
            </a:prstGeom>
            <a:noFill/>
            <a:ln>
              <a:noFill/>
            </a:ln>
          </p:spPr>
          <p:txBody>
            <a:bodyPr wrap="square" rtlCol="0">
              <a:spAutoFit/>
            </a:bodyPr>
            <a:lstStyle/>
            <a:p>
              <a:r>
                <a:rPr lang="en-IN" sz="1100" dirty="0"/>
                <a:t>User req</a:t>
              </a:r>
              <a:endParaRPr lang="en-IN" dirty="0"/>
            </a:p>
          </p:txBody>
        </p:sp>
        <p:sp>
          <p:nvSpPr>
            <p:cNvPr id="4" name="Rectangle 3">
              <a:extLst>
                <a:ext uri="{FF2B5EF4-FFF2-40B4-BE49-F238E27FC236}">
                  <a16:creationId xmlns:a16="http://schemas.microsoft.com/office/drawing/2014/main" id="{3152DA03-E93C-4B8E-AB1C-B9D8A209BB60}"/>
                </a:ext>
              </a:extLst>
            </p:cNvPr>
            <p:cNvSpPr/>
            <p:nvPr/>
          </p:nvSpPr>
          <p:spPr>
            <a:xfrm>
              <a:off x="855194" y="2757987"/>
              <a:ext cx="1800067" cy="534927"/>
            </a:xfrm>
            <a:prstGeom prst="rect">
              <a:avLst/>
            </a:prstGeom>
            <a:solidFill>
              <a:schemeClr val="accent2">
                <a:lumMod val="40000"/>
                <a:lumOff val="6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C833DFC-46F7-4AFE-850F-511EB5048AE5}"/>
                </a:ext>
              </a:extLst>
            </p:cNvPr>
            <p:cNvSpPr/>
            <p:nvPr/>
          </p:nvSpPr>
          <p:spPr>
            <a:xfrm>
              <a:off x="5906814" y="2774731"/>
              <a:ext cx="1629103" cy="367513"/>
            </a:xfrm>
            <a:prstGeom prst="rect">
              <a:avLst/>
            </a:prstGeom>
            <a:solidFill>
              <a:schemeClr val="accent2">
                <a:lumMod val="60000"/>
                <a:lumOff val="4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F1C6F-A046-4831-960B-23E8CC901718}"/>
                </a:ext>
              </a:extLst>
            </p:cNvPr>
            <p:cNvSpPr/>
            <p:nvPr/>
          </p:nvSpPr>
          <p:spPr>
            <a:xfrm>
              <a:off x="1303283" y="3649437"/>
              <a:ext cx="1639614" cy="481125"/>
            </a:xfrm>
            <a:prstGeom prst="rect">
              <a:avLst/>
            </a:prstGeom>
            <a:solidFill>
              <a:schemeClr val="accent6">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6BFFA6C-91CE-4A6A-8CC1-F877818B23AD}"/>
                </a:ext>
              </a:extLst>
            </p:cNvPr>
            <p:cNvSpPr/>
            <p:nvPr/>
          </p:nvSpPr>
          <p:spPr>
            <a:xfrm>
              <a:off x="5622481" y="3662505"/>
              <a:ext cx="1776801" cy="468057"/>
            </a:xfrm>
            <a:prstGeom prst="rect">
              <a:avLst/>
            </a:prstGeom>
            <a:solidFill>
              <a:schemeClr val="accent6">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6045844-64A9-4ED3-A11A-19FB1C058263}"/>
                </a:ext>
              </a:extLst>
            </p:cNvPr>
            <p:cNvSpPr/>
            <p:nvPr/>
          </p:nvSpPr>
          <p:spPr>
            <a:xfrm>
              <a:off x="1755228" y="4519448"/>
              <a:ext cx="1639614" cy="525516"/>
            </a:xfrm>
            <a:prstGeom prst="rect">
              <a:avLst/>
            </a:prstGeom>
            <a:solidFill>
              <a:srgbClr val="7030A0">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C24D4D0-8535-4251-9BB7-14CD2CBB622E}"/>
                </a:ext>
              </a:extLst>
            </p:cNvPr>
            <p:cNvSpPr/>
            <p:nvPr/>
          </p:nvSpPr>
          <p:spPr>
            <a:xfrm>
              <a:off x="5013434" y="4519448"/>
              <a:ext cx="1639614" cy="525515"/>
            </a:xfrm>
            <a:prstGeom prst="rect">
              <a:avLst/>
            </a:prstGeom>
            <a:solidFill>
              <a:srgbClr val="7030A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3DC2D8-F097-465B-987A-B8B2443EEE37}"/>
                </a:ext>
              </a:extLst>
            </p:cNvPr>
            <p:cNvSpPr/>
            <p:nvPr/>
          </p:nvSpPr>
          <p:spPr>
            <a:xfrm>
              <a:off x="2186152" y="5381297"/>
              <a:ext cx="1345324" cy="409901"/>
            </a:xfrm>
            <a:prstGeom prst="rect">
              <a:avLst/>
            </a:prstGeom>
            <a:solidFill>
              <a:schemeClr val="bg2">
                <a:lumMod val="5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5D2C23-C513-44D7-83F0-8DF0BEFE1BC4}"/>
                </a:ext>
              </a:extLst>
            </p:cNvPr>
            <p:cNvSpPr/>
            <p:nvPr/>
          </p:nvSpPr>
          <p:spPr>
            <a:xfrm>
              <a:off x="4729655" y="5381297"/>
              <a:ext cx="1345324" cy="409893"/>
            </a:xfrm>
            <a:prstGeom prst="rect">
              <a:avLst/>
            </a:prstGeom>
            <a:solidFill>
              <a:schemeClr val="bg2">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E8DA5E-B25F-4ABC-8547-C6F93FA14677}"/>
                </a:ext>
              </a:extLst>
            </p:cNvPr>
            <p:cNvSpPr/>
            <p:nvPr/>
          </p:nvSpPr>
          <p:spPr>
            <a:xfrm>
              <a:off x="3394842" y="6138041"/>
              <a:ext cx="1618592" cy="409828"/>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BF62187-2F15-4EBB-9AE8-C382819C0EB0}"/>
              </a:ext>
            </a:extLst>
          </p:cNvPr>
          <p:cNvSpPr txBox="1"/>
          <p:nvPr/>
        </p:nvSpPr>
        <p:spPr>
          <a:xfrm flipH="1">
            <a:off x="565606" y="1910945"/>
            <a:ext cx="1825902" cy="553998"/>
          </a:xfrm>
          <a:prstGeom prst="rect">
            <a:avLst/>
          </a:prstGeom>
          <a:solidFill>
            <a:schemeClr val="bg1"/>
          </a:solidFill>
          <a:ln w="19050">
            <a:solidFill>
              <a:schemeClr val="tx1"/>
            </a:solidFill>
          </a:ln>
        </p:spPr>
        <p:txBody>
          <a:bodyPr wrap="square" rtlCol="0">
            <a:spAutoFit/>
          </a:bodyPr>
          <a:lstStyle/>
          <a:p>
            <a:r>
              <a:rPr lang="en-US" sz="1500" dirty="0"/>
              <a:t>BRS (Business req specification)</a:t>
            </a:r>
          </a:p>
        </p:txBody>
      </p:sp>
      <p:sp>
        <p:nvSpPr>
          <p:cNvPr id="2" name="Rectangle 1">
            <a:extLst>
              <a:ext uri="{FF2B5EF4-FFF2-40B4-BE49-F238E27FC236}">
                <a16:creationId xmlns:a16="http://schemas.microsoft.com/office/drawing/2014/main" id="{1F2609E2-F9A7-41C8-B2AB-53C0EA87591F}"/>
              </a:ext>
            </a:extLst>
          </p:cNvPr>
          <p:cNvSpPr/>
          <p:nvPr/>
        </p:nvSpPr>
        <p:spPr>
          <a:xfrm>
            <a:off x="8047873" y="3936122"/>
            <a:ext cx="1491781" cy="4680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4603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0" y="559541"/>
            <a:ext cx="7999758" cy="523220"/>
          </a:xfrm>
          <a:prstGeom prst="rect">
            <a:avLst/>
          </a:prstGeom>
        </p:spPr>
        <p:txBody>
          <a:bodyPr wrap="square">
            <a:spAutoFit/>
          </a:bodyPr>
          <a:lstStyle/>
          <a:p>
            <a:r>
              <a:rPr lang="en-IN" sz="2800" b="1" dirty="0">
                <a:solidFill>
                  <a:srgbClr val="DFA267"/>
                </a:solidFill>
              </a:rPr>
              <a:t>V Model</a:t>
            </a:r>
          </a:p>
        </p:txBody>
      </p:sp>
      <p:sp>
        <p:nvSpPr>
          <p:cNvPr id="41" name="Content Placeholder 3">
            <a:extLst>
              <a:ext uri="{FF2B5EF4-FFF2-40B4-BE49-F238E27FC236}">
                <a16:creationId xmlns:a16="http://schemas.microsoft.com/office/drawing/2014/main" id="{988D424F-02D0-4AEA-9654-A6E68413E0AB}"/>
              </a:ext>
            </a:extLst>
          </p:cNvPr>
          <p:cNvSpPr txBox="1">
            <a:spLocks/>
          </p:cNvSpPr>
          <p:nvPr/>
        </p:nvSpPr>
        <p:spPr>
          <a:xfrm>
            <a:off x="112294" y="1169898"/>
            <a:ext cx="8087997" cy="5688101"/>
          </a:xfrm>
          <a:prstGeom prst="rect">
            <a:avLst/>
          </a:prstGeom>
        </p:spPr>
        <p:txBody>
          <a:bodyPr numCol="2" spcCol="27432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n-IN" sz="2400" b="1" dirty="0">
                <a:solidFill>
                  <a:srgbClr val="0070C0"/>
                </a:solidFill>
                <a:cs typeface="Arial" panose="020B0604020202020204" pitchFamily="34" charset="0"/>
              </a:rPr>
              <a:t>Advantages</a:t>
            </a:r>
          </a:p>
          <a:p>
            <a:pPr algn="just">
              <a:lnSpc>
                <a:spcPct val="110000"/>
              </a:lnSpc>
              <a:spcBef>
                <a:spcPts val="800"/>
              </a:spcBef>
            </a:pPr>
            <a:r>
              <a:rPr lang="en-US" sz="2200" dirty="0">
                <a:solidFill>
                  <a:srgbClr val="111111"/>
                </a:solidFill>
                <a:cs typeface="Arial" panose="020B0604020202020204" pitchFamily="34" charset="0"/>
              </a:rPr>
              <a:t>Similar to waterfall model</a:t>
            </a:r>
          </a:p>
          <a:p>
            <a:pPr algn="just">
              <a:lnSpc>
                <a:spcPct val="110000"/>
              </a:lnSpc>
              <a:spcBef>
                <a:spcPts val="800"/>
              </a:spcBef>
            </a:pPr>
            <a:r>
              <a:rPr lang="en-US" sz="2200" dirty="0">
                <a:solidFill>
                  <a:srgbClr val="111111"/>
                </a:solidFill>
                <a:cs typeface="Arial" panose="020B0604020202020204" pitchFamily="34" charset="0"/>
              </a:rPr>
              <a:t>Test development activities like test design and static testing can happen before coding and the formal testing lifecycle</a:t>
            </a:r>
          </a:p>
          <a:p>
            <a:pPr algn="just">
              <a:lnSpc>
                <a:spcPct val="110000"/>
              </a:lnSpc>
              <a:spcBef>
                <a:spcPts val="800"/>
              </a:spcBef>
            </a:pPr>
            <a:r>
              <a:rPr lang="en-US" sz="2200" dirty="0">
                <a:solidFill>
                  <a:srgbClr val="111111"/>
                </a:solidFill>
                <a:cs typeface="Arial" panose="020B0604020202020204" pitchFamily="34" charset="0"/>
              </a:rPr>
              <a:t>Higher probability of  success</a:t>
            </a:r>
          </a:p>
          <a:p>
            <a:pPr marL="144000" indent="0">
              <a:buFont typeface="Arial" panose="020B0604020202020204" pitchFamily="34" charset="0"/>
              <a:buNone/>
            </a:pPr>
            <a:r>
              <a:rPr lang="en-IN" sz="2400" b="1" dirty="0">
                <a:solidFill>
                  <a:srgbClr val="FF0000"/>
                </a:solidFill>
                <a:cs typeface="Arial" panose="020B0604020202020204" pitchFamily="34" charset="0"/>
              </a:rPr>
              <a:t>Dis-Advantages</a:t>
            </a:r>
          </a:p>
          <a:p>
            <a:pPr algn="just">
              <a:lnSpc>
                <a:spcPct val="110000"/>
              </a:lnSpc>
              <a:spcBef>
                <a:spcPts val="800"/>
              </a:spcBef>
            </a:pPr>
            <a:r>
              <a:rPr lang="en-US" sz="2200" dirty="0">
                <a:solidFill>
                  <a:srgbClr val="111111"/>
                </a:solidFill>
                <a:cs typeface="Arial" panose="020B0604020202020204" pitchFamily="34" charset="0"/>
              </a:rPr>
              <a:t>Similar to waterfall model</a:t>
            </a:r>
          </a:p>
          <a:p>
            <a:pPr algn="just">
              <a:lnSpc>
                <a:spcPct val="110000"/>
              </a:lnSpc>
              <a:spcBef>
                <a:spcPts val="800"/>
              </a:spcBef>
            </a:pPr>
            <a:r>
              <a:rPr lang="en-US" sz="2200" dirty="0">
                <a:solidFill>
                  <a:srgbClr val="111111"/>
                </a:solidFill>
                <a:cs typeface="Arial" panose="020B0604020202020204" pitchFamily="34" charset="0"/>
              </a:rPr>
              <a:t>Software is developed during the implementation phase, so no early prototypes of the software are produced.</a:t>
            </a:r>
          </a:p>
          <a:p>
            <a:pPr algn="just">
              <a:lnSpc>
                <a:spcPct val="110000"/>
              </a:lnSpc>
              <a:spcBef>
                <a:spcPts val="800"/>
              </a:spcBef>
            </a:pPr>
            <a:r>
              <a:rPr lang="en-US" sz="2200" dirty="0">
                <a:solidFill>
                  <a:srgbClr val="111111"/>
                </a:solidFill>
                <a:cs typeface="Arial" panose="020B0604020202020204" pitchFamily="34" charset="0"/>
              </a:rPr>
              <a:t>Change through the process, necessitates changes in test documentation too.</a:t>
            </a:r>
          </a:p>
          <a:p>
            <a:pPr marL="114300" indent="0">
              <a:buFont typeface="Arial" panose="020B0604020202020204" pitchFamily="34" charset="0"/>
              <a:buNone/>
            </a:pPr>
            <a:r>
              <a:rPr lang="en-IN" sz="2400" b="1" dirty="0">
                <a:solidFill>
                  <a:srgbClr val="00B050"/>
                </a:solidFill>
                <a:cs typeface="Arial" panose="020B0604020202020204" pitchFamily="34" charset="0"/>
              </a:rPr>
              <a:t>Usage</a:t>
            </a:r>
          </a:p>
          <a:p>
            <a:pPr algn="just">
              <a:lnSpc>
                <a:spcPct val="110000"/>
              </a:lnSpc>
              <a:spcBef>
                <a:spcPts val="800"/>
              </a:spcBef>
            </a:pPr>
            <a:r>
              <a:rPr lang="en-IN" sz="2200" dirty="0">
                <a:solidFill>
                  <a:srgbClr val="111111"/>
                </a:solidFill>
                <a:cs typeface="Arial" panose="020B0604020202020204" pitchFamily="34" charset="0"/>
              </a:rPr>
              <a:t>Similar to waterfall model</a:t>
            </a:r>
          </a:p>
          <a:p>
            <a:pPr algn="just">
              <a:lnSpc>
                <a:spcPct val="110000"/>
              </a:lnSpc>
              <a:spcBef>
                <a:spcPts val="800"/>
              </a:spcBef>
            </a:pPr>
            <a:endParaRPr lang="en-IN" sz="1300" dirty="0">
              <a:solidFill>
                <a:srgbClr val="11111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184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1CE5-D3BD-411A-985E-88FC04F50424}"/>
              </a:ext>
            </a:extLst>
          </p:cNvPr>
          <p:cNvSpPr>
            <a:spLocks noGrp="1"/>
          </p:cNvSpPr>
          <p:nvPr>
            <p:ph type="title" idx="4294967295"/>
          </p:nvPr>
        </p:nvSpPr>
        <p:spPr>
          <a:xfrm>
            <a:off x="17586" y="499207"/>
            <a:ext cx="10515600" cy="655638"/>
          </a:xfrm>
        </p:spPr>
        <p:txBody>
          <a:bodyPr>
            <a:normAutofit/>
          </a:bodyPr>
          <a:lstStyle/>
          <a:p>
            <a:r>
              <a:rPr lang="en-IN" sz="2800" b="1" dirty="0">
                <a:solidFill>
                  <a:schemeClr val="accent2"/>
                </a:solidFill>
                <a:latin typeface="+mn-lt"/>
              </a:rPr>
              <a:t>Prototyping</a:t>
            </a:r>
          </a:p>
        </p:txBody>
      </p:sp>
      <p:sp>
        <p:nvSpPr>
          <p:cNvPr id="7" name="TextBox 6">
            <a:extLst>
              <a:ext uri="{FF2B5EF4-FFF2-40B4-BE49-F238E27FC236}">
                <a16:creationId xmlns:a16="http://schemas.microsoft.com/office/drawing/2014/main" id="{6D6D137F-169B-49E3-81B4-DC74E945B685}"/>
              </a:ext>
            </a:extLst>
          </p:cNvPr>
          <p:cNvSpPr txBox="1"/>
          <p:nvPr/>
        </p:nvSpPr>
        <p:spPr>
          <a:xfrm>
            <a:off x="0" y="1154845"/>
            <a:ext cx="6032953" cy="3424720"/>
          </a:xfrm>
          <a:prstGeom prst="rect">
            <a:avLst/>
          </a:prstGeom>
          <a:noFill/>
        </p:spPr>
        <p:txBody>
          <a:bodyPr wrap="square" rtlCol="0">
            <a:spAutoFit/>
          </a:bodyPr>
          <a:lstStyle/>
          <a:p>
            <a:pPr marL="342900" indent="-252000" algn="just">
              <a:lnSpc>
                <a:spcPct val="110000"/>
              </a:lnSpc>
              <a:spcBef>
                <a:spcPts val="400"/>
              </a:spcBef>
              <a:buFont typeface="Arial" pitchFamily="34" charset="0"/>
              <a:buChar char="•"/>
            </a:pPr>
            <a:r>
              <a:rPr lang="en-US" sz="2400" dirty="0">
                <a:solidFill>
                  <a:prstClr val="black"/>
                </a:solidFill>
              </a:rPr>
              <a:t>Prototyping should be a relatively a cheap process (subset, non production quality etc.)</a:t>
            </a:r>
          </a:p>
          <a:p>
            <a:pPr marL="342900" indent="-252000" algn="just">
              <a:lnSpc>
                <a:spcPct val="110000"/>
              </a:lnSpc>
              <a:spcBef>
                <a:spcPts val="400"/>
              </a:spcBef>
              <a:buFont typeface="Arial" pitchFamily="34" charset="0"/>
              <a:buChar char="•"/>
            </a:pPr>
            <a:r>
              <a:rPr lang="en-IN" sz="2400" dirty="0">
                <a:solidFill>
                  <a:prstClr val="black"/>
                </a:solidFill>
              </a:rPr>
              <a:t>Instead of freezing the requirements before a design or coding can proceed, a complete system prototype (with no or very less details) is built and to understand the requirements</a:t>
            </a:r>
          </a:p>
          <a:p>
            <a:pPr marL="342900" indent="-252000" algn="just">
              <a:lnSpc>
                <a:spcPct val="110000"/>
              </a:lnSpc>
              <a:spcBef>
                <a:spcPts val="400"/>
              </a:spcBef>
              <a:buFont typeface="Arial" pitchFamily="34" charset="0"/>
              <a:buChar char="•"/>
            </a:pPr>
            <a:r>
              <a:rPr lang="en-IN" sz="2400" dirty="0">
                <a:solidFill>
                  <a:prstClr val="black"/>
                </a:solidFill>
              </a:rPr>
              <a:t>Throw-away and evolutionary prototypes</a:t>
            </a:r>
            <a:endParaRPr lang="en-US" sz="2400" dirty="0">
              <a:solidFill>
                <a:prstClr val="black"/>
              </a:solidFill>
            </a:endParaRPr>
          </a:p>
        </p:txBody>
      </p:sp>
      <p:pic>
        <p:nvPicPr>
          <p:cNvPr id="4" name="Picture 3">
            <a:extLst>
              <a:ext uri="{FF2B5EF4-FFF2-40B4-BE49-F238E27FC236}">
                <a16:creationId xmlns:a16="http://schemas.microsoft.com/office/drawing/2014/main" id="{23F57A94-626A-496A-987C-87B556CB503E}"/>
              </a:ext>
            </a:extLst>
          </p:cNvPr>
          <p:cNvPicPr>
            <a:picLocks noChangeAspect="1"/>
          </p:cNvPicPr>
          <p:nvPr/>
        </p:nvPicPr>
        <p:blipFill>
          <a:blip r:embed="rId2"/>
          <a:stretch>
            <a:fillRect/>
          </a:stretch>
        </p:blipFill>
        <p:spPr>
          <a:xfrm>
            <a:off x="516676" y="4514850"/>
            <a:ext cx="4434167" cy="2343150"/>
          </a:xfrm>
          <a:prstGeom prst="rect">
            <a:avLst/>
          </a:prstGeom>
        </p:spPr>
      </p:pic>
    </p:spTree>
    <p:extLst>
      <p:ext uri="{BB962C8B-B14F-4D97-AF65-F5344CB8AC3E}">
        <p14:creationId xmlns:p14="http://schemas.microsoft.com/office/powerpoint/2010/main" val="225173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831</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Prototyping</vt:lpstr>
      <vt:lpstr>Prototyping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179</cp:revision>
  <dcterms:created xsi:type="dcterms:W3CDTF">2019-05-30T23:14:36Z</dcterms:created>
  <dcterms:modified xsi:type="dcterms:W3CDTF">2021-01-12T10:42:13Z</dcterms:modified>
</cp:coreProperties>
</file>