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66" r:id="rId3"/>
    <p:sldId id="269" r:id="rId4"/>
    <p:sldId id="430" r:id="rId5"/>
    <p:sldId id="434" r:id="rId6"/>
    <p:sldId id="433" r:id="rId7"/>
    <p:sldId id="431" r:id="rId8"/>
    <p:sldId id="435" r:id="rId9"/>
    <p:sldId id="437" r:id="rId10"/>
    <p:sldId id="438" r:id="rId11"/>
    <p:sldId id="439" r:id="rId12"/>
    <p:sldId id="440" r:id="rId13"/>
    <p:sldId id="441" r:id="rId14"/>
    <p:sldId id="442" r:id="rId15"/>
    <p:sldId id="44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828" autoAdjust="0"/>
  </p:normalViewPr>
  <p:slideViewPr>
    <p:cSldViewPr snapToGrid="0">
      <p:cViewPr varScale="1">
        <p:scale>
          <a:sx n="64" d="100"/>
          <a:sy n="64" d="100"/>
        </p:scale>
        <p:origin x="66" y="150"/>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verbal declaration of the intentions, motives, or views of the issuer</a:t>
            </a:r>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5</a:t>
            </a:fld>
            <a:endParaRPr lang="en-IN"/>
          </a:p>
        </p:txBody>
      </p:sp>
    </p:spTree>
    <p:extLst>
      <p:ext uri="{BB962C8B-B14F-4D97-AF65-F5344CB8AC3E}">
        <p14:creationId xmlns:p14="http://schemas.microsoft.com/office/powerpoint/2010/main" val="6530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12</a:t>
            </a:fld>
            <a:endParaRPr lang="en-IN"/>
          </a:p>
        </p:txBody>
      </p:sp>
    </p:spTree>
    <p:extLst>
      <p:ext uri="{BB962C8B-B14F-4D97-AF65-F5344CB8AC3E}">
        <p14:creationId xmlns:p14="http://schemas.microsoft.com/office/powerpoint/2010/main" val="10741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mailto:ananthkoppar@pes.edu"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101174" y="1374649"/>
            <a:ext cx="7497214" cy="646331"/>
          </a:xfrm>
          <a:prstGeom prst="rect">
            <a:avLst/>
          </a:prstGeom>
        </p:spPr>
        <p:txBody>
          <a:bodyPr wrap="square">
            <a:spAutoFit/>
          </a:bodyPr>
          <a:lstStyle/>
          <a:p>
            <a:r>
              <a:rPr lang="en-US" sz="3600" b="1" dirty="0">
                <a:solidFill>
                  <a:schemeClr val="accent1">
                    <a:lumMod val="75000"/>
                  </a:schemeClr>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101174" y="216589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5C3FE9-3ED3-48D8-84BB-94B17C70D56F}"/>
              </a:ext>
            </a:extLst>
          </p:cNvPr>
          <p:cNvSpPr/>
          <p:nvPr userDrawn="1"/>
        </p:nvSpPr>
        <p:spPr>
          <a:xfrm>
            <a:off x="508014" y="5207501"/>
            <a:ext cx="7497214" cy="769441"/>
          </a:xfrm>
          <a:prstGeom prst="rect">
            <a:avLst/>
          </a:prstGeom>
        </p:spPr>
        <p:txBody>
          <a:bodyPr wrap="square">
            <a:spAutoFit/>
          </a:bodyPr>
          <a:lstStyle/>
          <a:p>
            <a:r>
              <a:rPr lang="en-US" sz="2400" b="1" dirty="0"/>
              <a:t>Phalachandra H.L., Anant Koppar, Priya Badrinath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p:txBody>
      </p:sp>
      <p:sp>
        <p:nvSpPr>
          <p:cNvPr id="17" name="TextBox 16">
            <a:extLst>
              <a:ext uri="{FF2B5EF4-FFF2-40B4-BE49-F238E27FC236}">
                <a16:creationId xmlns:a16="http://schemas.microsoft.com/office/drawing/2014/main" id="{C7D1AADC-F147-47C2-A734-9DBE8E86C234}"/>
              </a:ext>
            </a:extLst>
          </p:cNvPr>
          <p:cNvSpPr txBox="1"/>
          <p:nvPr userDrawn="1"/>
        </p:nvSpPr>
        <p:spPr>
          <a:xfrm>
            <a:off x="7449671" y="5534561"/>
            <a:ext cx="4742329" cy="1323439"/>
          </a:xfrm>
          <a:prstGeom prst="rect">
            <a:avLst/>
          </a:prstGeom>
          <a:noFill/>
        </p:spPr>
        <p:txBody>
          <a:bodyPr wrap="square" rtlCol="0">
            <a:spAutoFit/>
          </a:bodyPr>
          <a:lstStyle/>
          <a:p>
            <a:r>
              <a:rPr lang="en-IN" sz="1400" b="1" dirty="0"/>
              <a:t>Acknowledgements:</a:t>
            </a:r>
          </a:p>
          <a:p>
            <a:pPr algn="just"/>
            <a:r>
              <a:rPr lang="en-IN" sz="1100" b="1" dirty="0"/>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16907" y="0"/>
            <a:ext cx="9022976" cy="589072"/>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2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127238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a:xfrm>
            <a:off x="1030136" y="6353868"/>
            <a:ext cx="2743200" cy="365125"/>
          </a:xfrm>
        </p:spPr>
        <p:txBody>
          <a:bodyPr/>
          <a:lstStyle/>
          <a:p>
            <a:fld id="{C0697723-E498-4D64-BBB6-490ED1364AC9}" type="datetimeFigureOut">
              <a:rPr lang="en-IN" smtClean="0"/>
              <a:pPr/>
              <a:t>15-01-2021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139007"/>
            <a:ext cx="5379136" cy="1200329"/>
          </a:xfrm>
          <a:prstGeom prst="rect">
            <a:avLst/>
          </a:prstGeom>
          <a:noFill/>
        </p:spPr>
        <p:txBody>
          <a:bodyPr wrap="square" rtlCol="0">
            <a:spAutoFit/>
          </a:bodyPr>
          <a:lstStyle/>
          <a:p>
            <a:pPr algn="ctr"/>
            <a:r>
              <a:rPr lang="en-US" sz="3600" b="1" cap="all" baseline="0" dirty="0">
                <a:solidFill>
                  <a:srgbClr val="0070C0"/>
                </a:solidFill>
                <a:latin typeface="+mn-lt"/>
              </a:rPr>
              <a:t>Introduction to </a:t>
            </a:r>
          </a:p>
          <a:p>
            <a:pPr algn="ctr"/>
            <a:r>
              <a:rPr lang="en-US" sz="3600" b="1" cap="all" baseline="0" dirty="0">
                <a:solidFill>
                  <a:srgbClr val="0070C0"/>
                </a:solidFill>
                <a:latin typeface="+mn-lt"/>
              </a:rPr>
              <a:t>Software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76306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sp>
        <p:nvSpPr>
          <p:cNvPr id="8" name="Rectangle 7">
            <a:extLst>
              <a:ext uri="{FF2B5EF4-FFF2-40B4-BE49-F238E27FC236}">
                <a16:creationId xmlns:a16="http://schemas.microsoft.com/office/drawing/2014/main" id="{BFD86F44-16D3-41C7-A242-EE415DB7BE68}"/>
              </a:ext>
            </a:extLst>
          </p:cNvPr>
          <p:cNvSpPr/>
          <p:nvPr userDrawn="1"/>
        </p:nvSpPr>
        <p:spPr>
          <a:xfrm>
            <a:off x="0" y="67462"/>
            <a:ext cx="9022976" cy="837473"/>
          </a:xfrm>
          <a:prstGeom prst="rect">
            <a:avLst/>
          </a:prstGeom>
        </p:spPr>
        <p:txBody>
          <a:bodyPr wrap="square">
            <a:spAutoFit/>
          </a:bodyPr>
          <a:lstStyle/>
          <a:p>
            <a:pPr>
              <a:lnSpc>
                <a:spcPct val="150000"/>
              </a:lnSpc>
            </a:pPr>
            <a:r>
              <a:rPr lang="en-IN" sz="3600" cap="all" dirty="0">
                <a:solidFill>
                  <a:srgbClr val="DFA267"/>
                </a:solidFill>
              </a:rPr>
              <a:t>Introduction to Software Engineering</a:t>
            </a:r>
          </a:p>
        </p:txBody>
      </p:sp>
      <p:cxnSp>
        <p:nvCxnSpPr>
          <p:cNvPr id="9" name="Straight Connector 8">
            <a:extLst>
              <a:ext uri="{FF2B5EF4-FFF2-40B4-BE49-F238E27FC236}">
                <a16:creationId xmlns:a16="http://schemas.microsoft.com/office/drawing/2014/main" id="{165613FB-B757-4BBF-A302-C8EC26CE8DA1}"/>
              </a:ext>
            </a:extLst>
          </p:cNvPr>
          <p:cNvCxnSpPr>
            <a:cxnSpLocks/>
          </p:cNvCxnSpPr>
          <p:nvPr userDrawn="1"/>
        </p:nvCxnSpPr>
        <p:spPr>
          <a:xfrm>
            <a:off x="0" y="991390"/>
            <a:ext cx="473418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32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236483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C2C472-38E8-410A-AF86-F0CCD2145608}"/>
              </a:ext>
            </a:extLst>
          </p:cNvPr>
          <p:cNvSpPr txBox="1"/>
          <p:nvPr userDrawn="1"/>
        </p:nvSpPr>
        <p:spPr>
          <a:xfrm>
            <a:off x="4587993" y="1980389"/>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207357E-1F92-4AC9-8F96-2CB84082EAEE}"/>
              </a:ext>
            </a:extLst>
          </p:cNvPr>
          <p:cNvSpPr/>
          <p:nvPr userDrawn="1"/>
        </p:nvSpPr>
        <p:spPr>
          <a:xfrm>
            <a:off x="4587993" y="2890391"/>
            <a:ext cx="7497214" cy="1077218"/>
          </a:xfrm>
          <a:prstGeom prst="rect">
            <a:avLst/>
          </a:prstGeom>
        </p:spPr>
        <p:txBody>
          <a:bodyPr wrap="square">
            <a:spAutoFit/>
          </a:bodyPr>
          <a:lstStyle/>
          <a:p>
            <a:r>
              <a:rPr lang="en-US" sz="2400" b="1" dirty="0"/>
              <a:t>Phalachandra H.L., Anant Koppar, Priya Badrinath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r>
              <a:rPr lang="en-US" sz="2000" dirty="0"/>
              <a:t>, </a:t>
            </a:r>
            <a:r>
              <a:rPr lang="en-US" sz="2000" dirty="0">
                <a:hlinkClick r:id="rId4"/>
              </a:rPr>
              <a:t>ananthkoppar@pes.edu</a:t>
            </a:r>
            <a:r>
              <a:rPr lang="en-US" sz="2000" dirty="0"/>
              <a:t>, </a:t>
            </a:r>
            <a:r>
              <a:rPr lang="en-US" sz="2000" u="sng" kern="1200" dirty="0">
                <a:solidFill>
                  <a:srgbClr val="0070C0"/>
                </a:solidFill>
                <a:latin typeface="+mn-lt"/>
                <a:ea typeface="+mn-ea"/>
                <a:cs typeface="+mn-cs"/>
              </a:rPr>
              <a:t>priyab@pes.edu</a:t>
            </a:r>
          </a:p>
        </p:txBody>
      </p:sp>
    </p:spTree>
    <p:extLst>
      <p:ext uri="{BB962C8B-B14F-4D97-AF65-F5344CB8AC3E}">
        <p14:creationId xmlns:p14="http://schemas.microsoft.com/office/powerpoint/2010/main" val="25596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3" r:id="rId4"/>
    <p:sldLayoutId id="2147483650" r:id="rId5"/>
    <p:sldLayoutId id="2147483661" r:id="rId6"/>
    <p:sldLayoutId id="2147483651" r:id="rId7"/>
    <p:sldLayoutId id="2147483652" r:id="rId8"/>
    <p:sldLayoutId id="2147483653" r:id="rId9"/>
    <p:sldLayoutId id="2147483662"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144163" y="2386411"/>
            <a:ext cx="6208511" cy="1200329"/>
          </a:xfrm>
          <a:prstGeom prst="rect">
            <a:avLst/>
          </a:prstGeom>
        </p:spPr>
        <p:txBody>
          <a:bodyPr wrap="square">
            <a:spAutoFit/>
          </a:bodyPr>
          <a:lstStyle/>
          <a:p>
            <a:pPr algn="ctr"/>
            <a:r>
              <a:rPr lang="en-US" sz="3600" b="1" cap="all" dirty="0">
                <a:solidFill>
                  <a:schemeClr val="accent2"/>
                </a:solidFill>
              </a:rPr>
              <a:t>Introduction to Software Engineering</a:t>
            </a:r>
            <a:endParaRPr lang="en-US" sz="4400" b="1" cap="all" dirty="0">
              <a:solidFill>
                <a:schemeClr val="accent2"/>
              </a:solidFill>
            </a:endParaRP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62346" y="573533"/>
            <a:ext cx="10515600" cy="558800"/>
          </a:xfrm>
        </p:spPr>
        <p:txBody>
          <a:bodyPr/>
          <a:lstStyle/>
          <a:p>
            <a:r>
              <a:rPr lang="en-IN" sz="2400" b="1" dirty="0">
                <a:solidFill>
                  <a:schemeClr val="accent2"/>
                </a:solidFill>
                <a:latin typeface="+mn-lt"/>
              </a:rPr>
              <a:t>SCRUM : Roles</a:t>
            </a:r>
            <a:endParaRPr lang="en-US" sz="2400" b="1" dirty="0">
              <a:solidFill>
                <a:schemeClr val="accent2"/>
              </a:solidFill>
              <a:latin typeface="+mn-lt"/>
            </a:endParaRPr>
          </a:p>
        </p:txBody>
      </p:sp>
      <p:sp>
        <p:nvSpPr>
          <p:cNvPr id="7" name="TextBox 6">
            <a:extLst>
              <a:ext uri="{FF2B5EF4-FFF2-40B4-BE49-F238E27FC236}">
                <a16:creationId xmlns:a16="http://schemas.microsoft.com/office/drawing/2014/main" id="{20390196-C1F1-4722-926F-0FAC82988A31}"/>
              </a:ext>
            </a:extLst>
          </p:cNvPr>
          <p:cNvSpPr txBox="1"/>
          <p:nvPr/>
        </p:nvSpPr>
        <p:spPr>
          <a:xfrm>
            <a:off x="138805" y="1372383"/>
            <a:ext cx="8928992" cy="461665"/>
          </a:xfrm>
          <a:prstGeom prst="rect">
            <a:avLst/>
          </a:prstGeom>
          <a:noFill/>
        </p:spPr>
        <p:txBody>
          <a:bodyPr wrap="square" rtlCol="0">
            <a:spAutoFit/>
          </a:bodyPr>
          <a:lstStyle/>
          <a:p>
            <a:r>
              <a:rPr lang="en-US" sz="2400" b="1" dirty="0">
                <a:solidFill>
                  <a:srgbClr val="C00000"/>
                </a:solidFill>
                <a:latin typeface="+mn-lt"/>
              </a:rPr>
              <a:t>Organization is split </a:t>
            </a:r>
            <a:r>
              <a:rPr lang="en-US" sz="2000" dirty="0">
                <a:latin typeface="+mn-lt"/>
              </a:rPr>
              <a:t>into small, cross-functional, self-organizing teams.</a:t>
            </a:r>
            <a:endParaRPr lang="en-US" sz="3600" b="1" dirty="0">
              <a:solidFill>
                <a:srgbClr val="F6B000"/>
              </a:solidFill>
              <a:effectLst>
                <a:innerShdw blurRad="63500" dist="50800" dir="16200000">
                  <a:prstClr val="black">
                    <a:alpha val="50000"/>
                  </a:prstClr>
                </a:innerShdw>
              </a:effectLst>
              <a:latin typeface="+mn-lt"/>
            </a:endParaRPr>
          </a:p>
        </p:txBody>
      </p:sp>
      <p:pic>
        <p:nvPicPr>
          <p:cNvPr id="9" name="Picture 6">
            <a:extLst>
              <a:ext uri="{FF2B5EF4-FFF2-40B4-BE49-F238E27FC236}">
                <a16:creationId xmlns:a16="http://schemas.microsoft.com/office/drawing/2014/main" id="{F7CCD35F-210E-40FD-8F99-31C1062DA5B3}"/>
              </a:ext>
            </a:extLst>
          </p:cNvPr>
          <p:cNvPicPr>
            <a:picLocks noChangeAspect="1" noChangeArrowheads="1"/>
          </p:cNvPicPr>
          <p:nvPr/>
        </p:nvPicPr>
        <p:blipFill>
          <a:blip r:embed="rId2"/>
          <a:srcRect r="10345"/>
          <a:stretch>
            <a:fillRect/>
          </a:stretch>
        </p:blipFill>
        <p:spPr bwMode="auto">
          <a:xfrm>
            <a:off x="1865865" y="2256341"/>
            <a:ext cx="1077772" cy="1295399"/>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2A74179C-24D5-4947-AD3A-D269D54EA048}"/>
              </a:ext>
            </a:extLst>
          </p:cNvPr>
          <p:cNvPicPr>
            <a:picLocks noChangeAspect="1" noChangeArrowheads="1"/>
          </p:cNvPicPr>
          <p:nvPr/>
        </p:nvPicPr>
        <p:blipFill>
          <a:blip r:embed="rId3"/>
          <a:srcRect r="11111"/>
          <a:stretch>
            <a:fillRect/>
          </a:stretch>
        </p:blipFill>
        <p:spPr bwMode="auto">
          <a:xfrm>
            <a:off x="6365393" y="2635407"/>
            <a:ext cx="838200" cy="1190625"/>
          </a:xfrm>
          <a:prstGeom prst="rect">
            <a:avLst/>
          </a:prstGeom>
          <a:noFill/>
          <a:ln w="9525">
            <a:noFill/>
            <a:miter lim="800000"/>
            <a:headEnd/>
            <a:tailEnd/>
          </a:ln>
          <a:effectLst/>
        </p:spPr>
      </p:pic>
      <p:grpSp>
        <p:nvGrpSpPr>
          <p:cNvPr id="11" name="Group 10">
            <a:extLst>
              <a:ext uri="{FF2B5EF4-FFF2-40B4-BE49-F238E27FC236}">
                <a16:creationId xmlns:a16="http://schemas.microsoft.com/office/drawing/2014/main" id="{D1FE6B3C-0D29-4669-9174-3AD1F4716A4A}"/>
              </a:ext>
            </a:extLst>
          </p:cNvPr>
          <p:cNvGrpSpPr/>
          <p:nvPr/>
        </p:nvGrpSpPr>
        <p:grpSpPr>
          <a:xfrm>
            <a:off x="4998398" y="2639113"/>
            <a:ext cx="762000" cy="1183213"/>
            <a:chOff x="4876800" y="2590800"/>
            <a:chExt cx="762000" cy="1219200"/>
          </a:xfrm>
        </p:grpSpPr>
        <p:pic>
          <p:nvPicPr>
            <p:cNvPr id="12" name="Picture 3">
              <a:extLst>
                <a:ext uri="{FF2B5EF4-FFF2-40B4-BE49-F238E27FC236}">
                  <a16:creationId xmlns:a16="http://schemas.microsoft.com/office/drawing/2014/main" id="{5FCF430E-8C52-4D50-9706-862AAB50AFC0}"/>
                </a:ext>
              </a:extLst>
            </p:cNvPr>
            <p:cNvPicPr>
              <a:picLocks noChangeAspect="1" noChangeArrowheads="1"/>
            </p:cNvPicPr>
            <p:nvPr/>
          </p:nvPicPr>
          <p:blipFill>
            <a:blip r:embed="rId4"/>
            <a:srcRect r="2941"/>
            <a:stretch>
              <a:fillRect/>
            </a:stretch>
          </p:blipFill>
          <p:spPr bwMode="auto">
            <a:xfrm flipH="1">
              <a:off x="4876800" y="2590800"/>
              <a:ext cx="762000" cy="1190625"/>
            </a:xfrm>
            <a:prstGeom prst="rect">
              <a:avLst/>
            </a:prstGeom>
            <a:noFill/>
            <a:ln w="9525">
              <a:noFill/>
              <a:miter lim="800000"/>
              <a:headEnd/>
              <a:tailEnd/>
            </a:ln>
            <a:effectLst/>
          </p:spPr>
        </p:pic>
        <p:sp>
          <p:nvSpPr>
            <p:cNvPr id="13" name="Rectangle 12">
              <a:extLst>
                <a:ext uri="{FF2B5EF4-FFF2-40B4-BE49-F238E27FC236}">
                  <a16:creationId xmlns:a16="http://schemas.microsoft.com/office/drawing/2014/main" id="{D1387C88-D18C-4C4E-B1D1-183BB162D170}"/>
                </a:ext>
              </a:extLst>
            </p:cNvPr>
            <p:cNvSpPr/>
            <p:nvPr/>
          </p:nvSpPr>
          <p:spPr>
            <a:xfrm>
              <a:off x="4876800" y="3200400"/>
              <a:ext cx="76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4" name="TextBox 13">
            <a:extLst>
              <a:ext uri="{FF2B5EF4-FFF2-40B4-BE49-F238E27FC236}">
                <a16:creationId xmlns:a16="http://schemas.microsoft.com/office/drawing/2014/main" id="{677B81F2-05F7-460B-87DB-FE07BD10BF08}"/>
              </a:ext>
            </a:extLst>
          </p:cNvPr>
          <p:cNvSpPr txBox="1"/>
          <p:nvPr/>
        </p:nvSpPr>
        <p:spPr>
          <a:xfrm>
            <a:off x="1758333" y="3551740"/>
            <a:ext cx="1524000" cy="338554"/>
          </a:xfrm>
          <a:prstGeom prst="rect">
            <a:avLst/>
          </a:prstGeom>
          <a:noFill/>
        </p:spPr>
        <p:txBody>
          <a:bodyPr wrap="square" rtlCol="0">
            <a:spAutoFit/>
          </a:bodyPr>
          <a:lstStyle/>
          <a:p>
            <a:r>
              <a:rPr lang="en-US" sz="1600" b="1" dirty="0">
                <a:solidFill>
                  <a:srgbClr val="C00000"/>
                </a:solidFill>
                <a:latin typeface="+mn-lt"/>
              </a:rPr>
              <a:t>Scrum Team</a:t>
            </a:r>
          </a:p>
        </p:txBody>
      </p:sp>
      <p:sp>
        <p:nvSpPr>
          <p:cNvPr id="15" name="TextBox 14">
            <a:extLst>
              <a:ext uri="{FF2B5EF4-FFF2-40B4-BE49-F238E27FC236}">
                <a16:creationId xmlns:a16="http://schemas.microsoft.com/office/drawing/2014/main" id="{E4F27949-4B75-40A5-A624-C88477B0AFED}"/>
              </a:ext>
            </a:extLst>
          </p:cNvPr>
          <p:cNvSpPr txBox="1"/>
          <p:nvPr/>
        </p:nvSpPr>
        <p:spPr>
          <a:xfrm>
            <a:off x="4617398" y="2232718"/>
            <a:ext cx="1524000" cy="338554"/>
          </a:xfrm>
          <a:prstGeom prst="rect">
            <a:avLst/>
          </a:prstGeom>
          <a:noFill/>
        </p:spPr>
        <p:txBody>
          <a:bodyPr wrap="square" rtlCol="0">
            <a:spAutoFit/>
          </a:bodyPr>
          <a:lstStyle/>
          <a:p>
            <a:r>
              <a:rPr lang="en-US" sz="1600" b="1" dirty="0">
                <a:solidFill>
                  <a:srgbClr val="C00000"/>
                </a:solidFill>
                <a:latin typeface="+mn-lt"/>
              </a:rPr>
              <a:t>Scrum Master</a:t>
            </a:r>
          </a:p>
        </p:txBody>
      </p:sp>
      <p:sp>
        <p:nvSpPr>
          <p:cNvPr id="16" name="TextBox 15">
            <a:extLst>
              <a:ext uri="{FF2B5EF4-FFF2-40B4-BE49-F238E27FC236}">
                <a16:creationId xmlns:a16="http://schemas.microsoft.com/office/drawing/2014/main" id="{1E33E018-4751-4649-ACA6-5A32FA0DC032}"/>
              </a:ext>
            </a:extLst>
          </p:cNvPr>
          <p:cNvSpPr txBox="1"/>
          <p:nvPr/>
        </p:nvSpPr>
        <p:spPr>
          <a:xfrm>
            <a:off x="6074234" y="2064956"/>
            <a:ext cx="2545932" cy="584775"/>
          </a:xfrm>
          <a:prstGeom prst="rect">
            <a:avLst/>
          </a:prstGeom>
          <a:noFill/>
        </p:spPr>
        <p:txBody>
          <a:bodyPr wrap="square" rtlCol="0">
            <a:spAutoFit/>
          </a:bodyPr>
          <a:lstStyle/>
          <a:p>
            <a:r>
              <a:rPr lang="en-US" sz="1600" b="1" dirty="0">
                <a:solidFill>
                  <a:srgbClr val="C00000"/>
                </a:solidFill>
                <a:latin typeface="+mn-lt"/>
              </a:rPr>
              <a:t>Product/ </a:t>
            </a:r>
            <a:br>
              <a:rPr lang="en-US" sz="1600" b="1" dirty="0">
                <a:solidFill>
                  <a:srgbClr val="C00000"/>
                </a:solidFill>
                <a:latin typeface="+mn-lt"/>
              </a:rPr>
            </a:br>
            <a:r>
              <a:rPr lang="en-US" sz="1600" b="1" dirty="0">
                <a:solidFill>
                  <a:srgbClr val="C00000"/>
                </a:solidFill>
                <a:latin typeface="+mn-lt"/>
              </a:rPr>
              <a:t>Project Owner</a:t>
            </a:r>
          </a:p>
        </p:txBody>
      </p:sp>
      <p:pic>
        <p:nvPicPr>
          <p:cNvPr id="17" name="Picture 6">
            <a:extLst>
              <a:ext uri="{FF2B5EF4-FFF2-40B4-BE49-F238E27FC236}">
                <a16:creationId xmlns:a16="http://schemas.microsoft.com/office/drawing/2014/main" id="{DADF2977-B9EC-46F4-930C-E3C6E0D2F13A}"/>
              </a:ext>
            </a:extLst>
          </p:cNvPr>
          <p:cNvPicPr>
            <a:picLocks noChangeAspect="1" noChangeArrowheads="1"/>
          </p:cNvPicPr>
          <p:nvPr/>
        </p:nvPicPr>
        <p:blipFill>
          <a:blip r:embed="rId2"/>
          <a:srcRect r="10345"/>
          <a:stretch>
            <a:fillRect/>
          </a:stretch>
        </p:blipFill>
        <p:spPr bwMode="auto">
          <a:xfrm>
            <a:off x="344691" y="2256341"/>
            <a:ext cx="1077772" cy="1295399"/>
          </a:xfrm>
          <a:prstGeom prst="rect">
            <a:avLst/>
          </a:prstGeom>
          <a:noFill/>
          <a:ln w="9525">
            <a:noFill/>
            <a:miter lim="800000"/>
            <a:headEnd/>
            <a:tailEnd/>
          </a:ln>
          <a:effectLst/>
        </p:spPr>
      </p:pic>
      <p:sp>
        <p:nvSpPr>
          <p:cNvPr id="18" name="TextBox 17">
            <a:extLst>
              <a:ext uri="{FF2B5EF4-FFF2-40B4-BE49-F238E27FC236}">
                <a16:creationId xmlns:a16="http://schemas.microsoft.com/office/drawing/2014/main" id="{F8CE77F9-1545-46BD-8C2B-2D7393F7FAE0}"/>
              </a:ext>
            </a:extLst>
          </p:cNvPr>
          <p:cNvSpPr txBox="1"/>
          <p:nvPr/>
        </p:nvSpPr>
        <p:spPr>
          <a:xfrm>
            <a:off x="211537" y="3551740"/>
            <a:ext cx="1524000" cy="338554"/>
          </a:xfrm>
          <a:prstGeom prst="rect">
            <a:avLst/>
          </a:prstGeom>
          <a:noFill/>
        </p:spPr>
        <p:txBody>
          <a:bodyPr wrap="square" rtlCol="0">
            <a:spAutoFit/>
          </a:bodyPr>
          <a:lstStyle/>
          <a:p>
            <a:r>
              <a:rPr lang="en-US" sz="1600" b="1" dirty="0">
                <a:solidFill>
                  <a:srgbClr val="C00000"/>
                </a:solidFill>
                <a:latin typeface="+mn-lt"/>
              </a:rPr>
              <a:t>Scrum Team</a:t>
            </a:r>
          </a:p>
        </p:txBody>
      </p:sp>
      <p:pic>
        <p:nvPicPr>
          <p:cNvPr id="19" name="Picture 6">
            <a:extLst>
              <a:ext uri="{FF2B5EF4-FFF2-40B4-BE49-F238E27FC236}">
                <a16:creationId xmlns:a16="http://schemas.microsoft.com/office/drawing/2014/main" id="{698F6A12-4F38-47BA-AC63-05ABA797D7C3}"/>
              </a:ext>
            </a:extLst>
          </p:cNvPr>
          <p:cNvPicPr>
            <a:picLocks noChangeAspect="1" noChangeArrowheads="1"/>
          </p:cNvPicPr>
          <p:nvPr/>
        </p:nvPicPr>
        <p:blipFill>
          <a:blip r:embed="rId2"/>
          <a:srcRect r="10345"/>
          <a:stretch>
            <a:fillRect/>
          </a:stretch>
        </p:blipFill>
        <p:spPr bwMode="auto">
          <a:xfrm>
            <a:off x="3250529" y="2256341"/>
            <a:ext cx="1077772" cy="1295399"/>
          </a:xfrm>
          <a:prstGeom prst="rect">
            <a:avLst/>
          </a:prstGeom>
          <a:noFill/>
          <a:ln w="9525">
            <a:noFill/>
            <a:miter lim="800000"/>
            <a:headEnd/>
            <a:tailEnd/>
          </a:ln>
          <a:effectLst/>
        </p:spPr>
      </p:pic>
      <p:sp>
        <p:nvSpPr>
          <p:cNvPr id="20" name="TextBox 19">
            <a:extLst>
              <a:ext uri="{FF2B5EF4-FFF2-40B4-BE49-F238E27FC236}">
                <a16:creationId xmlns:a16="http://schemas.microsoft.com/office/drawing/2014/main" id="{EB8A4712-BFCA-4AC1-ACDE-91FC15D1E02D}"/>
              </a:ext>
            </a:extLst>
          </p:cNvPr>
          <p:cNvSpPr txBox="1"/>
          <p:nvPr/>
        </p:nvSpPr>
        <p:spPr>
          <a:xfrm>
            <a:off x="3120201" y="3539503"/>
            <a:ext cx="1524000" cy="338554"/>
          </a:xfrm>
          <a:prstGeom prst="rect">
            <a:avLst/>
          </a:prstGeom>
          <a:noFill/>
        </p:spPr>
        <p:txBody>
          <a:bodyPr wrap="square" rtlCol="0">
            <a:spAutoFit/>
          </a:bodyPr>
          <a:lstStyle/>
          <a:p>
            <a:r>
              <a:rPr lang="en-US" sz="1600" b="1" dirty="0">
                <a:solidFill>
                  <a:srgbClr val="C00000"/>
                </a:solidFill>
                <a:latin typeface="+mn-lt"/>
              </a:rPr>
              <a:t>Scrum Team</a:t>
            </a:r>
          </a:p>
        </p:txBody>
      </p:sp>
      <p:sp>
        <p:nvSpPr>
          <p:cNvPr id="21" name="Rounded Rectangular Callout 1">
            <a:extLst>
              <a:ext uri="{FF2B5EF4-FFF2-40B4-BE49-F238E27FC236}">
                <a16:creationId xmlns:a16="http://schemas.microsoft.com/office/drawing/2014/main" id="{4049E5F1-F351-4FB3-87B8-E5D814208A88}"/>
              </a:ext>
            </a:extLst>
          </p:cNvPr>
          <p:cNvSpPr/>
          <p:nvPr/>
        </p:nvSpPr>
        <p:spPr>
          <a:xfrm>
            <a:off x="138805" y="4593444"/>
            <a:ext cx="2567315" cy="1847367"/>
          </a:xfrm>
          <a:prstGeom prst="wedgeRoundRectCallout">
            <a:avLst>
              <a:gd name="adj1" fmla="val -23628"/>
              <a:gd name="adj2" fmla="val -86013"/>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91440" rIns="0" rtlCol="0" anchor="ctr"/>
          <a:lstStyle/>
          <a:p>
            <a:r>
              <a:rPr lang="en-US" sz="1600" b="1" dirty="0">
                <a:solidFill>
                  <a:schemeClr val="tx1"/>
                </a:solidFill>
              </a:rPr>
              <a:t>Scrum Team </a:t>
            </a:r>
          </a:p>
          <a:p>
            <a:r>
              <a:rPr lang="en-US" sz="1600" dirty="0">
                <a:solidFill>
                  <a:schemeClr val="tx1"/>
                </a:solidFill>
              </a:rPr>
              <a:t>- made up of contributors to </a:t>
            </a:r>
            <a:br>
              <a:rPr lang="en-US" sz="1600" dirty="0">
                <a:solidFill>
                  <a:schemeClr val="tx1"/>
                </a:solidFill>
              </a:rPr>
            </a:br>
            <a:r>
              <a:rPr lang="en-US" sz="1600" dirty="0">
                <a:solidFill>
                  <a:schemeClr val="tx1"/>
                </a:solidFill>
              </a:rPr>
              <a:t>  the deliverable</a:t>
            </a:r>
          </a:p>
          <a:p>
            <a:r>
              <a:rPr lang="en-US" sz="1600" dirty="0">
                <a:solidFill>
                  <a:schemeClr val="tx1"/>
                </a:solidFill>
              </a:rPr>
              <a:t>- responsible for delivering </a:t>
            </a:r>
            <a:br>
              <a:rPr lang="en-US" sz="1600" dirty="0">
                <a:solidFill>
                  <a:schemeClr val="tx1"/>
                </a:solidFill>
              </a:rPr>
            </a:br>
            <a:r>
              <a:rPr lang="en-US" sz="1600" dirty="0">
                <a:solidFill>
                  <a:schemeClr val="tx1"/>
                </a:solidFill>
              </a:rPr>
              <a:t>  shippable increments</a:t>
            </a:r>
          </a:p>
          <a:p>
            <a:r>
              <a:rPr lang="en-US" sz="1600" dirty="0">
                <a:solidFill>
                  <a:schemeClr val="tx1"/>
                </a:solidFill>
              </a:rPr>
              <a:t>- Self organized</a:t>
            </a:r>
          </a:p>
          <a:p>
            <a:r>
              <a:rPr lang="en-US" sz="1600" dirty="0">
                <a:solidFill>
                  <a:schemeClr val="tx1"/>
                </a:solidFill>
              </a:rPr>
              <a:t>- Cross Functional</a:t>
            </a:r>
          </a:p>
        </p:txBody>
      </p:sp>
      <p:sp>
        <p:nvSpPr>
          <p:cNvPr id="22" name="Rounded Rectangular Callout 21">
            <a:extLst>
              <a:ext uri="{FF2B5EF4-FFF2-40B4-BE49-F238E27FC236}">
                <a16:creationId xmlns:a16="http://schemas.microsoft.com/office/drawing/2014/main" id="{310403CF-D0A5-48F8-AD97-915D1DB9D4BE}"/>
              </a:ext>
            </a:extLst>
          </p:cNvPr>
          <p:cNvSpPr/>
          <p:nvPr/>
        </p:nvSpPr>
        <p:spPr>
          <a:xfrm>
            <a:off x="2958075" y="4593444"/>
            <a:ext cx="3137925" cy="1847367"/>
          </a:xfrm>
          <a:prstGeom prst="wedgeRoundRectCallout">
            <a:avLst>
              <a:gd name="adj1" fmla="val 27719"/>
              <a:gd name="adj2" fmla="val -94384"/>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Scrum Master </a:t>
            </a:r>
          </a:p>
          <a:p>
            <a:r>
              <a:rPr lang="en-US" sz="1600" dirty="0">
                <a:solidFill>
                  <a:schemeClr val="tx1"/>
                </a:solidFill>
              </a:rPr>
              <a:t>- not a manager</a:t>
            </a:r>
          </a:p>
          <a:p>
            <a:r>
              <a:rPr lang="en-US" sz="1600" dirty="0">
                <a:solidFill>
                  <a:schemeClr val="tx1"/>
                </a:solidFill>
              </a:rPr>
              <a:t>- facilitator</a:t>
            </a:r>
          </a:p>
          <a:p>
            <a:r>
              <a:rPr lang="en-US" sz="1600" dirty="0">
                <a:solidFill>
                  <a:schemeClr val="tx1"/>
                </a:solidFill>
              </a:rPr>
              <a:t>- removes impediments</a:t>
            </a:r>
          </a:p>
          <a:p>
            <a:r>
              <a:rPr lang="en-US" sz="1600" dirty="0">
                <a:solidFill>
                  <a:schemeClr val="tx1"/>
                </a:solidFill>
              </a:rPr>
              <a:t>- facilitates meetings</a:t>
            </a:r>
          </a:p>
          <a:p>
            <a:r>
              <a:rPr lang="en-US" sz="1600" dirty="0">
                <a:solidFill>
                  <a:schemeClr val="tx1"/>
                </a:solidFill>
              </a:rPr>
              <a:t>- ensures team adheres to scrum</a:t>
            </a:r>
            <a:br>
              <a:rPr lang="en-US" sz="1600" dirty="0">
                <a:solidFill>
                  <a:schemeClr val="tx1"/>
                </a:solidFill>
              </a:rPr>
            </a:br>
            <a:r>
              <a:rPr lang="en-US" sz="1600" dirty="0">
                <a:solidFill>
                  <a:schemeClr val="tx1"/>
                </a:solidFill>
              </a:rPr>
              <a:t>  theory and practices</a:t>
            </a:r>
          </a:p>
        </p:txBody>
      </p:sp>
      <p:sp>
        <p:nvSpPr>
          <p:cNvPr id="24" name="Rounded Rectangular Callout 20">
            <a:extLst>
              <a:ext uri="{FF2B5EF4-FFF2-40B4-BE49-F238E27FC236}">
                <a16:creationId xmlns:a16="http://schemas.microsoft.com/office/drawing/2014/main" id="{BADAE3AF-0EDF-4222-B3A1-C627C11EEF67}"/>
              </a:ext>
            </a:extLst>
          </p:cNvPr>
          <p:cNvSpPr/>
          <p:nvPr/>
        </p:nvSpPr>
        <p:spPr>
          <a:xfrm>
            <a:off x="6261344" y="4593444"/>
            <a:ext cx="2041587" cy="1847367"/>
          </a:xfrm>
          <a:prstGeom prst="wedgeRoundRectCallout">
            <a:avLst>
              <a:gd name="adj1" fmla="val -23628"/>
              <a:gd name="adj2" fmla="val -86013"/>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r>
              <a:rPr lang="en-US" sz="1600" b="1" dirty="0">
                <a:solidFill>
                  <a:schemeClr val="tx1"/>
                </a:solidFill>
              </a:rPr>
              <a:t>Product Owner</a:t>
            </a:r>
            <a:br>
              <a:rPr lang="en-US" sz="1600" b="1" dirty="0">
                <a:solidFill>
                  <a:schemeClr val="tx1"/>
                </a:solidFill>
              </a:rPr>
            </a:br>
            <a:r>
              <a:rPr lang="en-US" sz="1600" dirty="0">
                <a:solidFill>
                  <a:schemeClr val="tx1"/>
                </a:solidFill>
              </a:rPr>
              <a:t>- is the voice or rep of </a:t>
            </a:r>
            <a:br>
              <a:rPr lang="en-US" sz="1600" dirty="0">
                <a:solidFill>
                  <a:schemeClr val="tx1"/>
                </a:solidFill>
              </a:rPr>
            </a:br>
            <a:r>
              <a:rPr lang="en-US" sz="1600" dirty="0">
                <a:solidFill>
                  <a:schemeClr val="tx1"/>
                </a:solidFill>
              </a:rPr>
              <a:t>  the stakeholder/team</a:t>
            </a:r>
          </a:p>
          <a:p>
            <a:pPr marL="91440" indent="-91440">
              <a:buFont typeface="Arial" panose="020B0604020202020204" pitchFamily="34" charset="0"/>
              <a:buChar char="•"/>
            </a:pPr>
            <a:r>
              <a:rPr lang="en-US" sz="1600" dirty="0">
                <a:solidFill>
                  <a:schemeClr val="tx1"/>
                </a:solidFill>
              </a:rPr>
              <a:t> Create/manages </a:t>
            </a:r>
            <a:br>
              <a:rPr lang="en-US" sz="1600" dirty="0">
                <a:solidFill>
                  <a:schemeClr val="tx1"/>
                </a:solidFill>
              </a:rPr>
            </a:br>
            <a:r>
              <a:rPr lang="en-US" sz="1600" dirty="0">
                <a:solidFill>
                  <a:schemeClr val="tx1"/>
                </a:solidFill>
              </a:rPr>
              <a:t>Product Backlog</a:t>
            </a:r>
          </a:p>
        </p:txBody>
      </p:sp>
    </p:spTree>
    <p:extLst>
      <p:ext uri="{BB962C8B-B14F-4D97-AF65-F5344CB8AC3E}">
        <p14:creationId xmlns:p14="http://schemas.microsoft.com/office/powerpoint/2010/main" val="243410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6" grpId="0"/>
      <p:bldP spid="18" grpId="0"/>
      <p:bldP spid="20" grpId="0"/>
      <p:bldP spid="21" grpId="0" animBg="1"/>
      <p:bldP spid="21" grpId="1" animBg="1"/>
      <p:bldP spid="22" grpId="0" animBg="1"/>
      <p:bldP spid="22" grpId="1"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51955" y="484237"/>
            <a:ext cx="10515600" cy="557212"/>
          </a:xfrm>
        </p:spPr>
        <p:txBody>
          <a:bodyPr>
            <a:noAutofit/>
          </a:bodyPr>
          <a:lstStyle/>
          <a:p>
            <a:r>
              <a:rPr lang="en-IN" sz="2400" b="1" dirty="0">
                <a:solidFill>
                  <a:schemeClr val="accent2"/>
                </a:solidFill>
                <a:latin typeface="+mn-lt"/>
              </a:rPr>
              <a:t>SCRUM : Artifacts</a:t>
            </a:r>
            <a:endParaRPr lang="en-US" sz="2400" b="1" dirty="0">
              <a:solidFill>
                <a:schemeClr val="accent2"/>
              </a:solidFill>
              <a:latin typeface="+mn-lt"/>
            </a:endParaRPr>
          </a:p>
        </p:txBody>
      </p:sp>
      <p:sp>
        <p:nvSpPr>
          <p:cNvPr id="23" name="TextBox 22">
            <a:extLst>
              <a:ext uri="{FF2B5EF4-FFF2-40B4-BE49-F238E27FC236}">
                <a16:creationId xmlns:a16="http://schemas.microsoft.com/office/drawing/2014/main" id="{609D6E7D-824C-4194-BD71-FCAA3D29DF5A}"/>
              </a:ext>
            </a:extLst>
          </p:cNvPr>
          <p:cNvSpPr txBox="1"/>
          <p:nvPr/>
        </p:nvSpPr>
        <p:spPr>
          <a:xfrm>
            <a:off x="211537" y="1239332"/>
            <a:ext cx="8613224" cy="738664"/>
          </a:xfrm>
          <a:prstGeom prst="rect">
            <a:avLst/>
          </a:prstGeom>
          <a:noFill/>
        </p:spPr>
        <p:txBody>
          <a:bodyPr wrap="square" rtlCol="0">
            <a:spAutoFit/>
          </a:bodyPr>
          <a:lstStyle/>
          <a:p>
            <a:r>
              <a:rPr lang="en-US" sz="2200" b="1" dirty="0">
                <a:solidFill>
                  <a:srgbClr val="C00000"/>
                </a:solidFill>
                <a:latin typeface="Arial" panose="020B0604020202020204" pitchFamily="34" charset="0"/>
                <a:cs typeface="Arial" panose="020B0604020202020204" pitchFamily="34" charset="0"/>
              </a:rPr>
              <a:t>Split your work</a:t>
            </a:r>
            <a:r>
              <a:rPr lang="en-US" sz="2200" dirty="0">
                <a:solidFill>
                  <a:srgbClr val="C0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into a list of small, concrete deliverables. Sort the list by priority and estimate the relative effort of each item.</a:t>
            </a:r>
            <a:endParaRPr lang="en-US" sz="3600" b="1" dirty="0">
              <a:solidFill>
                <a:srgbClr val="F6B000"/>
              </a:solidFill>
              <a:effectLst>
                <a:innerShdw blurRad="63500" dist="50800" dir="16200000">
                  <a:prstClr val="black">
                    <a:alpha val="50000"/>
                  </a:prstClr>
                </a:innerShdw>
              </a:effectLst>
              <a:latin typeface="Arial" panose="020B0604020202020204" pitchFamily="34" charset="0"/>
              <a:cs typeface="Arial" panose="020B0604020202020204" pitchFamily="34" charset="0"/>
            </a:endParaRPr>
          </a:p>
        </p:txBody>
      </p:sp>
      <p:pic>
        <p:nvPicPr>
          <p:cNvPr id="25" name="Picture 1">
            <a:extLst>
              <a:ext uri="{FF2B5EF4-FFF2-40B4-BE49-F238E27FC236}">
                <a16:creationId xmlns:a16="http://schemas.microsoft.com/office/drawing/2014/main" id="{0CBDFD99-A904-48C6-B6FE-345161351F6F}"/>
              </a:ext>
            </a:extLst>
          </p:cNvPr>
          <p:cNvPicPr>
            <a:picLocks noChangeAspect="1" noChangeArrowheads="1"/>
          </p:cNvPicPr>
          <p:nvPr/>
        </p:nvPicPr>
        <p:blipFill>
          <a:blip r:embed="rId2"/>
          <a:srcRect/>
          <a:stretch>
            <a:fillRect/>
          </a:stretch>
        </p:blipFill>
        <p:spPr bwMode="auto">
          <a:xfrm>
            <a:off x="1234564" y="2038182"/>
            <a:ext cx="4724400" cy="1722783"/>
          </a:xfrm>
          <a:prstGeom prst="rect">
            <a:avLst/>
          </a:prstGeom>
          <a:noFill/>
          <a:ln w="9525">
            <a:noFill/>
            <a:miter lim="800000"/>
            <a:headEnd/>
            <a:tailEnd/>
          </a:ln>
          <a:effectLst/>
        </p:spPr>
      </p:pic>
      <p:sp>
        <p:nvSpPr>
          <p:cNvPr id="30" name="TextBox 29">
            <a:extLst>
              <a:ext uri="{FF2B5EF4-FFF2-40B4-BE49-F238E27FC236}">
                <a16:creationId xmlns:a16="http://schemas.microsoft.com/office/drawing/2014/main" id="{70EE1586-FF18-4C90-BD41-BE2908F4E85D}"/>
              </a:ext>
            </a:extLst>
          </p:cNvPr>
          <p:cNvSpPr txBox="1"/>
          <p:nvPr/>
        </p:nvSpPr>
        <p:spPr>
          <a:xfrm>
            <a:off x="397833" y="4300966"/>
            <a:ext cx="89154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project/product is described as a list of features also called </a:t>
            </a:r>
            <a:r>
              <a:rPr lang="en-US" sz="2000" b="1" dirty="0">
                <a:solidFill>
                  <a:srgbClr val="C00000"/>
                </a:solidFill>
                <a:latin typeface="Arial" panose="020B0604020202020204" pitchFamily="34" charset="0"/>
                <a:cs typeface="Arial" panose="020B0604020202020204" pitchFamily="34" charset="0"/>
              </a:rPr>
              <a:t>Product</a:t>
            </a:r>
            <a:r>
              <a:rPr lang="en-US" sz="2000" dirty="0">
                <a:latin typeface="Arial" panose="020B0604020202020204" pitchFamily="34" charset="0"/>
                <a:cs typeface="Arial" panose="020B0604020202020204" pitchFamily="34" charset="0"/>
              </a:rPr>
              <a:t> </a:t>
            </a:r>
            <a:r>
              <a:rPr lang="en-US" sz="2000" b="1" dirty="0">
                <a:solidFill>
                  <a:srgbClr val="C00000"/>
                </a:solidFill>
                <a:latin typeface="Arial" panose="020B0604020202020204" pitchFamily="34" charset="0"/>
                <a:cs typeface="Arial" panose="020B0604020202020204" pitchFamily="34" charset="0"/>
              </a:rPr>
              <a:t>backlog</a:t>
            </a:r>
            <a:r>
              <a:rPr lang="en-US" sz="2000" dirty="0">
                <a:latin typeface="Arial" panose="020B0604020202020204" pitchFamily="34" charset="0"/>
                <a:cs typeface="Arial" panose="020B0604020202020204" pitchFamily="34" charset="0"/>
              </a:rPr>
              <a:t> </a:t>
            </a:r>
            <a:endParaRPr lang="en-US" sz="2000" b="1" dirty="0">
              <a:solidFill>
                <a:srgbClr val="F6B000"/>
              </a:solidFill>
              <a:effectLst>
                <a:innerShdw blurRad="63500" dist="50800" dir="16200000">
                  <a:prstClr val="black">
                    <a:alpha val="50000"/>
                  </a:prstClr>
                </a:innerShdw>
              </a:effectLst>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34179DC-AC3A-49F6-BBBA-6A24E3BD3728}"/>
              </a:ext>
            </a:extLst>
          </p:cNvPr>
          <p:cNvSpPr txBox="1"/>
          <p:nvPr/>
        </p:nvSpPr>
        <p:spPr>
          <a:xfrm>
            <a:off x="387732" y="4928780"/>
            <a:ext cx="89154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features are described in terms of </a:t>
            </a:r>
            <a:r>
              <a:rPr lang="en-US" sz="2000" b="1" dirty="0">
                <a:solidFill>
                  <a:srgbClr val="C00000"/>
                </a:solidFill>
                <a:latin typeface="Arial" panose="020B0604020202020204" pitchFamily="34" charset="0"/>
                <a:cs typeface="Arial" panose="020B0604020202020204" pitchFamily="34" charset="0"/>
              </a:rPr>
              <a:t>user stories</a:t>
            </a:r>
            <a:r>
              <a:rPr lang="en-US" dirty="0">
                <a:solidFill>
                  <a:srgbClr val="C00000"/>
                </a:solidFill>
                <a:latin typeface="Arial" panose="020B0604020202020204" pitchFamily="34" charset="0"/>
                <a:cs typeface="Arial" panose="020B0604020202020204" pitchFamily="34" charset="0"/>
              </a:rPr>
              <a:t> </a:t>
            </a:r>
            <a:endParaRPr lang="en-US" sz="3600" b="1" dirty="0">
              <a:solidFill>
                <a:srgbClr val="C00000"/>
              </a:solidFill>
              <a:effectLst>
                <a:innerShdw blurRad="63500" dist="50800" dir="16200000">
                  <a:prstClr val="black">
                    <a:alpha val="50000"/>
                  </a:prstClr>
                </a:innerShdw>
              </a:effectLst>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A417806F-78B9-4CE5-85D9-7BAD8B3E76E2}"/>
              </a:ext>
            </a:extLst>
          </p:cNvPr>
          <p:cNvSpPr txBox="1"/>
          <p:nvPr/>
        </p:nvSpPr>
        <p:spPr>
          <a:xfrm>
            <a:off x="387200" y="5313866"/>
            <a:ext cx="89154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scrum team </a:t>
            </a:r>
            <a:r>
              <a:rPr lang="en-US" sz="2000" b="1" dirty="0">
                <a:solidFill>
                  <a:srgbClr val="C00000"/>
                </a:solidFill>
                <a:latin typeface="Arial" panose="020B0604020202020204" pitchFamily="34" charset="0"/>
                <a:cs typeface="Arial" panose="020B0604020202020204" pitchFamily="34" charset="0"/>
              </a:rPr>
              <a:t>estimates</a:t>
            </a:r>
            <a:r>
              <a:rPr lang="en-US" sz="2000" dirty="0">
                <a:latin typeface="Arial" panose="020B0604020202020204" pitchFamily="34" charset="0"/>
                <a:cs typeface="Arial" panose="020B0604020202020204" pitchFamily="34" charset="0"/>
              </a:rPr>
              <a:t> the </a:t>
            </a:r>
            <a:r>
              <a:rPr lang="en-US" sz="2000" b="1" dirty="0">
                <a:solidFill>
                  <a:srgbClr val="C00000"/>
                </a:solidFill>
                <a:latin typeface="Arial" panose="020B0604020202020204" pitchFamily="34" charset="0"/>
                <a:cs typeface="Arial" panose="020B0604020202020204" pitchFamily="34" charset="0"/>
              </a:rPr>
              <a:t>work</a:t>
            </a:r>
            <a:r>
              <a:rPr lang="en-US" sz="2000" b="1" dirty="0">
                <a:solidFill>
                  <a:srgbClr val="F6B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associated with each story and</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b="1" dirty="0">
                <a:solidFill>
                  <a:srgbClr val="C00000"/>
                </a:solidFill>
                <a:latin typeface="Arial" panose="020B0604020202020204" pitchFamily="34" charset="0"/>
                <a:cs typeface="Arial" panose="020B0604020202020204" pitchFamily="34" charset="0"/>
              </a:rPr>
              <a:t>ranks</a:t>
            </a:r>
            <a:r>
              <a:rPr lang="en-US" sz="2000" dirty="0">
                <a:latin typeface="Arial" panose="020B0604020202020204" pitchFamily="34" charset="0"/>
                <a:cs typeface="Arial" panose="020B0604020202020204" pitchFamily="34" charset="0"/>
              </a:rPr>
              <a:t> them in the order of importance. </a:t>
            </a:r>
            <a:endParaRPr lang="en-US" sz="3600" b="1" dirty="0">
              <a:solidFill>
                <a:srgbClr val="F6B000"/>
              </a:solidFill>
              <a:effectLst>
                <a:innerShdw blurRad="63500" dist="50800" dir="16200000">
                  <a:prstClr val="black">
                    <a:alpha val="50000"/>
                  </a:prstClr>
                </a:innerShdw>
              </a:effectLst>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48A9A358-B830-4EF6-A06A-8503FFC0995F}"/>
              </a:ext>
            </a:extLst>
          </p:cNvPr>
          <p:cNvSpPr txBox="1"/>
          <p:nvPr/>
        </p:nvSpPr>
        <p:spPr>
          <a:xfrm>
            <a:off x="397833" y="6043098"/>
            <a:ext cx="89154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t>
            </a:r>
            <a:r>
              <a:rPr lang="en-US" sz="2000" b="1" dirty="0">
                <a:solidFill>
                  <a:srgbClr val="C00000"/>
                </a:solidFill>
                <a:latin typeface="Arial" panose="020B0604020202020204" pitchFamily="34" charset="0"/>
                <a:cs typeface="Arial" panose="020B0604020202020204" pitchFamily="34" charset="0"/>
              </a:rPr>
              <a:t>weighted-ranked</a:t>
            </a:r>
            <a:r>
              <a:rPr lang="en-US" sz="2000" dirty="0">
                <a:latin typeface="Arial" panose="020B0604020202020204" pitchFamily="34" charset="0"/>
                <a:cs typeface="Arial" panose="020B0604020202020204" pitchFamily="34" charset="0"/>
              </a:rPr>
              <a:t> features/stories in the backlog results in </a:t>
            </a:r>
            <a:r>
              <a:rPr lang="en-US" sz="2000" b="1" dirty="0">
                <a:solidFill>
                  <a:srgbClr val="C00000"/>
                </a:solidFill>
                <a:latin typeface="Arial" panose="020B0604020202020204" pitchFamily="34" charset="0"/>
                <a:cs typeface="Arial" panose="020B0604020202020204" pitchFamily="34" charset="0"/>
              </a:rPr>
              <a:t>roadmap</a:t>
            </a:r>
            <a:r>
              <a:rPr lang="en-US" sz="2000" dirty="0">
                <a:latin typeface="Arial" panose="020B0604020202020204" pitchFamily="34" charset="0"/>
                <a:cs typeface="Arial" panose="020B0604020202020204" pitchFamily="34" charset="0"/>
              </a:rPr>
              <a:t> </a:t>
            </a:r>
            <a:endParaRPr lang="en-US" sz="2000" b="1" dirty="0">
              <a:solidFill>
                <a:srgbClr val="F6B000"/>
              </a:solidFill>
              <a:effectLst>
                <a:innerShdw blurRad="63500" dist="50800" dir="16200000">
                  <a:prstClr val="black">
                    <a:alpha val="50000"/>
                  </a:prstClr>
                </a:innerShdw>
              </a:effectLst>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9AD391B4-05A4-4C5B-8BB8-8201B070BD77}"/>
              </a:ext>
            </a:extLst>
          </p:cNvPr>
          <p:cNvPicPr>
            <a:picLocks noChangeAspect="1"/>
          </p:cNvPicPr>
          <p:nvPr/>
        </p:nvPicPr>
        <p:blipFill>
          <a:blip r:embed="rId3"/>
          <a:stretch>
            <a:fillRect/>
          </a:stretch>
        </p:blipFill>
        <p:spPr>
          <a:xfrm>
            <a:off x="73308" y="4308744"/>
            <a:ext cx="359747" cy="411139"/>
          </a:xfrm>
          <a:prstGeom prst="rect">
            <a:avLst/>
          </a:prstGeom>
        </p:spPr>
      </p:pic>
      <p:pic>
        <p:nvPicPr>
          <p:cNvPr id="35" name="Picture 34">
            <a:extLst>
              <a:ext uri="{FF2B5EF4-FFF2-40B4-BE49-F238E27FC236}">
                <a16:creationId xmlns:a16="http://schemas.microsoft.com/office/drawing/2014/main" id="{C08BC987-F669-4EFE-B056-1F36C1D46C40}"/>
              </a:ext>
            </a:extLst>
          </p:cNvPr>
          <p:cNvPicPr>
            <a:picLocks noChangeAspect="1"/>
          </p:cNvPicPr>
          <p:nvPr/>
        </p:nvPicPr>
        <p:blipFill>
          <a:blip r:embed="rId3"/>
          <a:stretch>
            <a:fillRect/>
          </a:stretch>
        </p:blipFill>
        <p:spPr>
          <a:xfrm>
            <a:off x="76349" y="4923850"/>
            <a:ext cx="359747" cy="411139"/>
          </a:xfrm>
          <a:prstGeom prst="rect">
            <a:avLst/>
          </a:prstGeom>
        </p:spPr>
      </p:pic>
      <p:pic>
        <p:nvPicPr>
          <p:cNvPr id="36" name="Picture 35">
            <a:extLst>
              <a:ext uri="{FF2B5EF4-FFF2-40B4-BE49-F238E27FC236}">
                <a16:creationId xmlns:a16="http://schemas.microsoft.com/office/drawing/2014/main" id="{49E1B80F-BAB6-46EB-BC3F-8BD6FD2347D5}"/>
              </a:ext>
            </a:extLst>
          </p:cNvPr>
          <p:cNvPicPr>
            <a:picLocks noChangeAspect="1"/>
          </p:cNvPicPr>
          <p:nvPr/>
        </p:nvPicPr>
        <p:blipFill>
          <a:blip r:embed="rId3"/>
          <a:stretch>
            <a:fillRect/>
          </a:stretch>
        </p:blipFill>
        <p:spPr>
          <a:xfrm>
            <a:off x="86001" y="5319617"/>
            <a:ext cx="359747" cy="411139"/>
          </a:xfrm>
          <a:prstGeom prst="rect">
            <a:avLst/>
          </a:prstGeom>
        </p:spPr>
      </p:pic>
      <p:pic>
        <p:nvPicPr>
          <p:cNvPr id="37" name="Picture 36">
            <a:extLst>
              <a:ext uri="{FF2B5EF4-FFF2-40B4-BE49-F238E27FC236}">
                <a16:creationId xmlns:a16="http://schemas.microsoft.com/office/drawing/2014/main" id="{FAFAC118-64CB-44CD-ACB7-17065570BEE6}"/>
              </a:ext>
            </a:extLst>
          </p:cNvPr>
          <p:cNvPicPr>
            <a:picLocks noChangeAspect="1"/>
          </p:cNvPicPr>
          <p:nvPr/>
        </p:nvPicPr>
        <p:blipFill>
          <a:blip r:embed="rId3"/>
          <a:stretch>
            <a:fillRect/>
          </a:stretch>
        </p:blipFill>
        <p:spPr>
          <a:xfrm>
            <a:off x="108180" y="6037584"/>
            <a:ext cx="359747" cy="411139"/>
          </a:xfrm>
          <a:prstGeom prst="rect">
            <a:avLst/>
          </a:prstGeom>
        </p:spPr>
      </p:pic>
      <p:sp>
        <p:nvSpPr>
          <p:cNvPr id="2" name="TextBox 1">
            <a:extLst>
              <a:ext uri="{FF2B5EF4-FFF2-40B4-BE49-F238E27FC236}">
                <a16:creationId xmlns:a16="http://schemas.microsoft.com/office/drawing/2014/main" id="{6E424C5C-1194-495A-BBE1-BCF02EA6A5E6}"/>
              </a:ext>
            </a:extLst>
          </p:cNvPr>
          <p:cNvSpPr txBox="1"/>
          <p:nvPr/>
        </p:nvSpPr>
        <p:spPr>
          <a:xfrm>
            <a:off x="1360968" y="3522769"/>
            <a:ext cx="986552" cy="646331"/>
          </a:xfrm>
          <a:prstGeom prst="rect">
            <a:avLst/>
          </a:prstGeom>
          <a:noFill/>
        </p:spPr>
        <p:txBody>
          <a:bodyPr wrap="none" rtlCol="0">
            <a:spAutoFit/>
          </a:bodyPr>
          <a:lstStyle/>
          <a:p>
            <a:r>
              <a:rPr lang="en-US" b="1" dirty="0">
                <a:solidFill>
                  <a:srgbClr val="C00000"/>
                </a:solidFill>
              </a:rPr>
              <a:t>Product </a:t>
            </a:r>
            <a:br>
              <a:rPr lang="en-US" b="1" dirty="0">
                <a:solidFill>
                  <a:srgbClr val="C00000"/>
                </a:solidFill>
              </a:rPr>
            </a:br>
            <a:r>
              <a:rPr lang="en-US" b="1" dirty="0">
                <a:solidFill>
                  <a:srgbClr val="C00000"/>
                </a:solidFill>
              </a:rPr>
              <a:t>backlog</a:t>
            </a:r>
          </a:p>
        </p:txBody>
      </p:sp>
      <p:sp>
        <p:nvSpPr>
          <p:cNvPr id="4" name="TextBox 3">
            <a:extLst>
              <a:ext uri="{FF2B5EF4-FFF2-40B4-BE49-F238E27FC236}">
                <a16:creationId xmlns:a16="http://schemas.microsoft.com/office/drawing/2014/main" id="{36EA74B6-F695-4927-96B5-A37C3E493D1C}"/>
              </a:ext>
            </a:extLst>
          </p:cNvPr>
          <p:cNvSpPr txBox="1"/>
          <p:nvPr/>
        </p:nvSpPr>
        <p:spPr>
          <a:xfrm>
            <a:off x="2857833" y="3532506"/>
            <a:ext cx="1329070" cy="646331"/>
          </a:xfrm>
          <a:prstGeom prst="rect">
            <a:avLst/>
          </a:prstGeom>
          <a:noFill/>
        </p:spPr>
        <p:txBody>
          <a:bodyPr wrap="square" rtlCol="0">
            <a:spAutoFit/>
          </a:bodyPr>
          <a:lstStyle/>
          <a:p>
            <a:r>
              <a:rPr lang="en-US" b="1" dirty="0">
                <a:solidFill>
                  <a:srgbClr val="C00000"/>
                </a:solidFill>
              </a:rPr>
              <a:t>backlog as user stories</a:t>
            </a:r>
          </a:p>
        </p:txBody>
      </p:sp>
      <p:sp>
        <p:nvSpPr>
          <p:cNvPr id="5" name="TextBox 4">
            <a:extLst>
              <a:ext uri="{FF2B5EF4-FFF2-40B4-BE49-F238E27FC236}">
                <a16:creationId xmlns:a16="http://schemas.microsoft.com/office/drawing/2014/main" id="{93E55A78-CAA5-4812-BEA2-83E35712C52C}"/>
              </a:ext>
            </a:extLst>
          </p:cNvPr>
          <p:cNvSpPr txBox="1"/>
          <p:nvPr/>
        </p:nvSpPr>
        <p:spPr>
          <a:xfrm>
            <a:off x="4612466" y="3654823"/>
            <a:ext cx="1570943" cy="646331"/>
          </a:xfrm>
          <a:prstGeom prst="rect">
            <a:avLst/>
          </a:prstGeom>
          <a:noFill/>
        </p:spPr>
        <p:txBody>
          <a:bodyPr wrap="none" rtlCol="0">
            <a:spAutoFit/>
          </a:bodyPr>
          <a:lstStyle/>
          <a:p>
            <a:r>
              <a:rPr lang="en-US" b="1" dirty="0">
                <a:solidFill>
                  <a:srgbClr val="C00000"/>
                </a:solidFill>
              </a:rPr>
              <a:t>Weighted and </a:t>
            </a:r>
            <a:br>
              <a:rPr lang="en-US" b="1" dirty="0">
                <a:solidFill>
                  <a:srgbClr val="C00000"/>
                </a:solidFill>
              </a:rPr>
            </a:br>
            <a:r>
              <a:rPr lang="en-US" b="1" dirty="0">
                <a:solidFill>
                  <a:srgbClr val="C00000"/>
                </a:solidFill>
              </a:rPr>
              <a:t>ranked stories</a:t>
            </a:r>
          </a:p>
        </p:txBody>
      </p:sp>
      <p:sp>
        <p:nvSpPr>
          <p:cNvPr id="6" name="TextBox 5">
            <a:extLst>
              <a:ext uri="{FF2B5EF4-FFF2-40B4-BE49-F238E27FC236}">
                <a16:creationId xmlns:a16="http://schemas.microsoft.com/office/drawing/2014/main" id="{6C404947-5499-43B6-AD7A-34C2E4B8F907}"/>
              </a:ext>
            </a:extLst>
          </p:cNvPr>
          <p:cNvSpPr txBox="1"/>
          <p:nvPr/>
        </p:nvSpPr>
        <p:spPr>
          <a:xfrm>
            <a:off x="6233038" y="2047348"/>
            <a:ext cx="369012" cy="2031325"/>
          </a:xfrm>
          <a:prstGeom prst="rect">
            <a:avLst/>
          </a:prstGeom>
          <a:solidFill>
            <a:schemeClr val="accent1">
              <a:lumMod val="40000"/>
              <a:lumOff val="60000"/>
            </a:schemeClr>
          </a:solidFill>
        </p:spPr>
        <p:txBody>
          <a:bodyPr wrap="none" rtlCol="0">
            <a:spAutoFit/>
          </a:bodyPr>
          <a:lstStyle/>
          <a:p>
            <a:r>
              <a:rPr lang="en-US" b="1" dirty="0">
                <a:solidFill>
                  <a:srgbClr val="C00000"/>
                </a:solidFill>
              </a:rPr>
              <a:t>R</a:t>
            </a:r>
          </a:p>
          <a:p>
            <a:r>
              <a:rPr lang="en-US" b="1" dirty="0">
                <a:solidFill>
                  <a:srgbClr val="C00000"/>
                </a:solidFill>
              </a:rPr>
              <a:t>o</a:t>
            </a:r>
          </a:p>
          <a:p>
            <a:r>
              <a:rPr lang="en-US" b="1" dirty="0">
                <a:solidFill>
                  <a:srgbClr val="C00000"/>
                </a:solidFill>
              </a:rPr>
              <a:t>a</a:t>
            </a:r>
          </a:p>
          <a:p>
            <a:r>
              <a:rPr lang="en-US" b="1" dirty="0">
                <a:solidFill>
                  <a:srgbClr val="C00000"/>
                </a:solidFill>
              </a:rPr>
              <a:t>d</a:t>
            </a:r>
          </a:p>
          <a:p>
            <a:r>
              <a:rPr lang="en-US" b="1" dirty="0">
                <a:solidFill>
                  <a:srgbClr val="C00000"/>
                </a:solidFill>
              </a:rPr>
              <a:t>m</a:t>
            </a:r>
          </a:p>
          <a:p>
            <a:r>
              <a:rPr lang="en-US" b="1" dirty="0">
                <a:solidFill>
                  <a:srgbClr val="C00000"/>
                </a:solidFill>
              </a:rPr>
              <a:t>a</a:t>
            </a:r>
          </a:p>
          <a:p>
            <a:r>
              <a:rPr lang="en-US" b="1" dirty="0">
                <a:solidFill>
                  <a:srgbClr val="C00000"/>
                </a:solidFill>
              </a:rPr>
              <a:t>p</a:t>
            </a:r>
          </a:p>
        </p:txBody>
      </p:sp>
      <p:pic>
        <p:nvPicPr>
          <p:cNvPr id="40" name="Picture 39">
            <a:extLst>
              <a:ext uri="{FF2B5EF4-FFF2-40B4-BE49-F238E27FC236}">
                <a16:creationId xmlns:a16="http://schemas.microsoft.com/office/drawing/2014/main" id="{2BC0A051-0B21-4C74-932A-AEDDAFD1876F}"/>
              </a:ext>
            </a:extLst>
          </p:cNvPr>
          <p:cNvPicPr>
            <a:picLocks noChangeAspect="1"/>
          </p:cNvPicPr>
          <p:nvPr/>
        </p:nvPicPr>
        <p:blipFill>
          <a:blip r:embed="rId4"/>
          <a:stretch>
            <a:fillRect/>
          </a:stretch>
        </p:blipFill>
        <p:spPr>
          <a:xfrm>
            <a:off x="2532947" y="2072383"/>
            <a:ext cx="4645171" cy="2171700"/>
          </a:xfrm>
          <a:prstGeom prst="rect">
            <a:avLst/>
          </a:prstGeom>
        </p:spPr>
      </p:pic>
      <p:pic>
        <p:nvPicPr>
          <p:cNvPr id="41" name="Picture 40">
            <a:extLst>
              <a:ext uri="{FF2B5EF4-FFF2-40B4-BE49-F238E27FC236}">
                <a16:creationId xmlns:a16="http://schemas.microsoft.com/office/drawing/2014/main" id="{0243D53C-E098-4B0A-9DE8-A67D6B1C0871}"/>
              </a:ext>
            </a:extLst>
          </p:cNvPr>
          <p:cNvPicPr>
            <a:picLocks noChangeAspect="1"/>
          </p:cNvPicPr>
          <p:nvPr/>
        </p:nvPicPr>
        <p:blipFill>
          <a:blip r:embed="rId4"/>
          <a:stretch>
            <a:fillRect/>
          </a:stretch>
        </p:blipFill>
        <p:spPr>
          <a:xfrm>
            <a:off x="4095924" y="1977160"/>
            <a:ext cx="3726080" cy="2171700"/>
          </a:xfrm>
          <a:prstGeom prst="rect">
            <a:avLst/>
          </a:prstGeom>
        </p:spPr>
      </p:pic>
      <p:pic>
        <p:nvPicPr>
          <p:cNvPr id="44" name="Picture 43">
            <a:extLst>
              <a:ext uri="{FF2B5EF4-FFF2-40B4-BE49-F238E27FC236}">
                <a16:creationId xmlns:a16="http://schemas.microsoft.com/office/drawing/2014/main" id="{E816439F-FDC7-4E68-9DE9-D3992026FD0B}"/>
              </a:ext>
            </a:extLst>
          </p:cNvPr>
          <p:cNvPicPr>
            <a:picLocks noChangeAspect="1"/>
          </p:cNvPicPr>
          <p:nvPr/>
        </p:nvPicPr>
        <p:blipFill>
          <a:blip r:embed="rId3"/>
          <a:stretch>
            <a:fillRect/>
          </a:stretch>
        </p:blipFill>
        <p:spPr>
          <a:xfrm>
            <a:off x="108180" y="6446861"/>
            <a:ext cx="359747" cy="411139"/>
          </a:xfrm>
          <a:prstGeom prst="rect">
            <a:avLst/>
          </a:prstGeom>
        </p:spPr>
      </p:pic>
      <p:sp>
        <p:nvSpPr>
          <p:cNvPr id="45" name="TextBox 44">
            <a:extLst>
              <a:ext uri="{FF2B5EF4-FFF2-40B4-BE49-F238E27FC236}">
                <a16:creationId xmlns:a16="http://schemas.microsoft.com/office/drawing/2014/main" id="{F5C2CB3E-F7A1-414E-9FC7-B86CB1B249F5}"/>
              </a:ext>
            </a:extLst>
          </p:cNvPr>
          <p:cNvSpPr txBox="1"/>
          <p:nvPr/>
        </p:nvSpPr>
        <p:spPr>
          <a:xfrm>
            <a:off x="387200" y="6452375"/>
            <a:ext cx="89154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features/stories in the backlog planned for a sprint is the </a:t>
            </a:r>
            <a:r>
              <a:rPr lang="en-US" sz="2000" b="1" dirty="0">
                <a:solidFill>
                  <a:srgbClr val="C00000"/>
                </a:solidFill>
                <a:latin typeface="Arial" panose="020B0604020202020204" pitchFamily="34" charset="0"/>
                <a:cs typeface="Arial" panose="020B0604020202020204" pitchFamily="34" charset="0"/>
              </a:rPr>
              <a:t>sprint backlog</a:t>
            </a:r>
            <a:endParaRPr lang="en-US" sz="2000" b="1" dirty="0">
              <a:solidFill>
                <a:srgbClr val="C00000"/>
              </a:solidFill>
              <a:effectLst>
                <a:innerShdw blurRad="63500" dist="50800" dir="162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34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1" grpId="0"/>
      <p:bldP spid="32" grpId="0"/>
      <p:bldP spid="33" grpId="0"/>
      <p:bldP spid="2" grpId="0"/>
      <p:bldP spid="4" grpId="0"/>
      <p:bldP spid="5" grpId="0"/>
      <p:bldP spid="6" grpId="0" animBg="1"/>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62346" y="498475"/>
            <a:ext cx="10515600" cy="557213"/>
          </a:xfrm>
        </p:spPr>
        <p:txBody>
          <a:bodyPr/>
          <a:lstStyle/>
          <a:p>
            <a:r>
              <a:rPr lang="en-IN" sz="2400" b="1" dirty="0">
                <a:solidFill>
                  <a:schemeClr val="accent2"/>
                </a:solidFill>
                <a:latin typeface="+mn-lt"/>
              </a:rPr>
              <a:t>SCRUM : Events</a:t>
            </a:r>
            <a:endParaRPr lang="en-US" sz="2400" b="1" dirty="0">
              <a:solidFill>
                <a:schemeClr val="accent2"/>
              </a:solidFill>
              <a:latin typeface="+mn-lt"/>
            </a:endParaRPr>
          </a:p>
        </p:txBody>
      </p:sp>
      <p:sp>
        <p:nvSpPr>
          <p:cNvPr id="7" name="TextBox 6">
            <a:extLst>
              <a:ext uri="{FF2B5EF4-FFF2-40B4-BE49-F238E27FC236}">
                <a16:creationId xmlns:a16="http://schemas.microsoft.com/office/drawing/2014/main" id="{20390196-C1F1-4722-926F-0FAC82988A31}"/>
              </a:ext>
            </a:extLst>
          </p:cNvPr>
          <p:cNvSpPr txBox="1"/>
          <p:nvPr/>
        </p:nvSpPr>
        <p:spPr>
          <a:xfrm>
            <a:off x="77655" y="1217275"/>
            <a:ext cx="10887158" cy="738664"/>
          </a:xfrm>
          <a:prstGeom prst="rect">
            <a:avLst/>
          </a:prstGeom>
          <a:noFill/>
        </p:spPr>
        <p:txBody>
          <a:bodyPr wrap="square" rtlCol="0">
            <a:spAutoFit/>
          </a:bodyPr>
          <a:lstStyle/>
          <a:p>
            <a:r>
              <a:rPr lang="en-US" sz="2200" b="1" dirty="0">
                <a:solidFill>
                  <a:srgbClr val="C00000"/>
                </a:solidFill>
              </a:rPr>
              <a:t>Split time </a:t>
            </a:r>
            <a:r>
              <a:rPr lang="en-US" sz="2000" dirty="0"/>
              <a:t>into short fixed-length iterations (called </a:t>
            </a:r>
            <a:r>
              <a:rPr lang="en-US" sz="2000" b="1" dirty="0">
                <a:solidFill>
                  <a:srgbClr val="C00000"/>
                </a:solidFill>
              </a:rPr>
              <a:t>Sprints</a:t>
            </a:r>
            <a:r>
              <a:rPr lang="en-US" sz="2000" dirty="0"/>
              <a:t>) usually 2 – 4 weeks, with potentially shippable code demonstrated after each iteration. (its also called time-boxing)</a:t>
            </a:r>
            <a:endParaRPr lang="en-US" sz="2400" b="1" dirty="0">
              <a:solidFill>
                <a:srgbClr val="F6B000"/>
              </a:solidFill>
              <a:effectLst>
                <a:innerShdw blurRad="63500" dist="50800" dir="16200000">
                  <a:prstClr val="black">
                    <a:alpha val="50000"/>
                  </a:prstClr>
                </a:innerShdw>
              </a:effectLst>
            </a:endParaRPr>
          </a:p>
        </p:txBody>
      </p:sp>
      <p:pic>
        <p:nvPicPr>
          <p:cNvPr id="2" name="Picture 1">
            <a:extLst>
              <a:ext uri="{FF2B5EF4-FFF2-40B4-BE49-F238E27FC236}">
                <a16:creationId xmlns:a16="http://schemas.microsoft.com/office/drawing/2014/main" id="{37AEBE63-8EC6-4915-8D4E-A8CD97A6632A}"/>
              </a:ext>
            </a:extLst>
          </p:cNvPr>
          <p:cNvPicPr>
            <a:picLocks noChangeAspect="1"/>
          </p:cNvPicPr>
          <p:nvPr/>
        </p:nvPicPr>
        <p:blipFill>
          <a:blip r:embed="rId3"/>
          <a:stretch>
            <a:fillRect/>
          </a:stretch>
        </p:blipFill>
        <p:spPr>
          <a:xfrm>
            <a:off x="1662344" y="2117179"/>
            <a:ext cx="6629400" cy="1123950"/>
          </a:xfrm>
          <a:prstGeom prst="rect">
            <a:avLst/>
          </a:prstGeom>
        </p:spPr>
      </p:pic>
      <p:sp>
        <p:nvSpPr>
          <p:cNvPr id="28" name="TextBox 27">
            <a:extLst>
              <a:ext uri="{FF2B5EF4-FFF2-40B4-BE49-F238E27FC236}">
                <a16:creationId xmlns:a16="http://schemas.microsoft.com/office/drawing/2014/main" id="{3DE5A8B7-0E7C-4CF8-B8D5-D7E287100FC3}"/>
              </a:ext>
            </a:extLst>
          </p:cNvPr>
          <p:cNvSpPr txBox="1"/>
          <p:nvPr/>
        </p:nvSpPr>
        <p:spPr>
          <a:xfrm>
            <a:off x="263434" y="6025032"/>
            <a:ext cx="8300052" cy="738664"/>
          </a:xfrm>
          <a:prstGeom prst="rect">
            <a:avLst/>
          </a:prstGeom>
          <a:noFill/>
        </p:spPr>
        <p:txBody>
          <a:bodyPr wrap="square" rtlCol="0">
            <a:spAutoFit/>
          </a:bodyPr>
          <a:lstStyle/>
          <a:p>
            <a:r>
              <a:rPr lang="en-US" sz="2200" b="1" dirty="0">
                <a:solidFill>
                  <a:srgbClr val="C00000"/>
                </a:solidFill>
              </a:rPr>
              <a:t>Sprint planning meeting </a:t>
            </a:r>
            <a:r>
              <a:rPr lang="en-US" sz="2000" dirty="0"/>
              <a:t>is the planning meeting to determine which of the product backlog items will be worked on and delivered in the sprint iteration</a:t>
            </a:r>
            <a:endParaRPr lang="en-US" sz="4000" b="1" dirty="0">
              <a:solidFill>
                <a:srgbClr val="F6B000"/>
              </a:solidFill>
              <a:effectLst>
                <a:innerShdw blurRad="63500" dist="50800" dir="16200000">
                  <a:prstClr val="black">
                    <a:alpha val="50000"/>
                  </a:prstClr>
                </a:innerShdw>
              </a:effectLst>
            </a:endParaRPr>
          </a:p>
        </p:txBody>
      </p:sp>
      <p:pic>
        <p:nvPicPr>
          <p:cNvPr id="31" name="Picture 1" descr="D:\Documents and Settings\qz12tx\Desktop\sprintT.jpg">
            <a:extLst>
              <a:ext uri="{FF2B5EF4-FFF2-40B4-BE49-F238E27FC236}">
                <a16:creationId xmlns:a16="http://schemas.microsoft.com/office/drawing/2014/main" id="{AAC5CDD0-89C1-4F7E-887E-C3058BBB750A}"/>
              </a:ext>
            </a:extLst>
          </p:cNvPr>
          <p:cNvPicPr>
            <a:picLocks noChangeAspect="1" noChangeArrowheads="1"/>
          </p:cNvPicPr>
          <p:nvPr/>
        </p:nvPicPr>
        <p:blipFill>
          <a:blip r:embed="rId4"/>
          <a:srcRect/>
          <a:stretch>
            <a:fillRect/>
          </a:stretch>
        </p:blipFill>
        <p:spPr bwMode="auto">
          <a:xfrm>
            <a:off x="77655" y="3241129"/>
            <a:ext cx="7381876" cy="1590675"/>
          </a:xfrm>
          <a:prstGeom prst="rect">
            <a:avLst/>
          </a:prstGeom>
          <a:noFill/>
        </p:spPr>
      </p:pic>
      <p:sp>
        <p:nvSpPr>
          <p:cNvPr id="32" name="TextBox 31">
            <a:extLst>
              <a:ext uri="{FF2B5EF4-FFF2-40B4-BE49-F238E27FC236}">
                <a16:creationId xmlns:a16="http://schemas.microsoft.com/office/drawing/2014/main" id="{8CE8BD61-EE9B-4039-BA80-7E7D4A006ACC}"/>
              </a:ext>
            </a:extLst>
          </p:cNvPr>
          <p:cNvSpPr txBox="1"/>
          <p:nvPr/>
        </p:nvSpPr>
        <p:spPr>
          <a:xfrm>
            <a:off x="578707" y="3811772"/>
            <a:ext cx="2164493" cy="400110"/>
          </a:xfrm>
          <a:prstGeom prst="rect">
            <a:avLst/>
          </a:prstGeom>
          <a:noFill/>
        </p:spPr>
        <p:txBody>
          <a:bodyPr wrap="square" rtlCol="0">
            <a:spAutoFit/>
          </a:bodyPr>
          <a:lstStyle/>
          <a:p>
            <a:r>
              <a:rPr lang="en-US" sz="2000" dirty="0">
                <a:solidFill>
                  <a:schemeClr val="accent5">
                    <a:lumMod val="50000"/>
                  </a:schemeClr>
                </a:solidFill>
              </a:rPr>
              <a:t>Iteration/ Sprint 1</a:t>
            </a:r>
          </a:p>
        </p:txBody>
      </p:sp>
      <p:sp>
        <p:nvSpPr>
          <p:cNvPr id="33" name="TextBox 32">
            <a:extLst>
              <a:ext uri="{FF2B5EF4-FFF2-40B4-BE49-F238E27FC236}">
                <a16:creationId xmlns:a16="http://schemas.microsoft.com/office/drawing/2014/main" id="{6DF4FE90-1587-41C1-B9CC-50BCB807F076}"/>
              </a:ext>
            </a:extLst>
          </p:cNvPr>
          <p:cNvSpPr txBox="1"/>
          <p:nvPr/>
        </p:nvSpPr>
        <p:spPr>
          <a:xfrm>
            <a:off x="3119541" y="3830580"/>
            <a:ext cx="2030361" cy="400110"/>
          </a:xfrm>
          <a:prstGeom prst="rect">
            <a:avLst/>
          </a:prstGeom>
          <a:noFill/>
        </p:spPr>
        <p:txBody>
          <a:bodyPr wrap="square" rtlCol="0">
            <a:spAutoFit/>
          </a:bodyPr>
          <a:lstStyle/>
          <a:p>
            <a:r>
              <a:rPr lang="en-US" sz="2000" dirty="0">
                <a:solidFill>
                  <a:schemeClr val="accent5">
                    <a:lumMod val="50000"/>
                  </a:schemeClr>
                </a:solidFill>
              </a:rPr>
              <a:t>Iteration/ Sprint 2</a:t>
            </a:r>
          </a:p>
        </p:txBody>
      </p:sp>
      <p:sp>
        <p:nvSpPr>
          <p:cNvPr id="40" name="TextBox 39">
            <a:extLst>
              <a:ext uri="{FF2B5EF4-FFF2-40B4-BE49-F238E27FC236}">
                <a16:creationId xmlns:a16="http://schemas.microsoft.com/office/drawing/2014/main" id="{5793A74E-6160-486E-AB03-D054E13EF9E8}"/>
              </a:ext>
            </a:extLst>
          </p:cNvPr>
          <p:cNvSpPr txBox="1"/>
          <p:nvPr/>
        </p:nvSpPr>
        <p:spPr>
          <a:xfrm>
            <a:off x="5721838" y="3971361"/>
            <a:ext cx="3077436" cy="1323439"/>
          </a:xfrm>
          <a:prstGeom prst="rect">
            <a:avLst/>
          </a:prstGeom>
          <a:noFill/>
        </p:spPr>
        <p:txBody>
          <a:bodyPr wrap="square" rtlCol="0">
            <a:spAutoFit/>
          </a:bodyPr>
          <a:lstStyle/>
          <a:p>
            <a:r>
              <a:rPr lang="en-US" sz="2000" dirty="0"/>
              <a:t>The total effort each iteration can accommodate </a:t>
            </a:r>
            <a:r>
              <a:rPr lang="en-US" sz="2000" b="1" dirty="0">
                <a:solidFill>
                  <a:srgbClr val="C00000"/>
                </a:solidFill>
              </a:rPr>
              <a:t>leads to </a:t>
            </a:r>
            <a:r>
              <a:rPr lang="en-US" sz="2000" dirty="0"/>
              <a:t>number of user story per iteration</a:t>
            </a:r>
          </a:p>
        </p:txBody>
      </p:sp>
      <p:sp>
        <p:nvSpPr>
          <p:cNvPr id="41" name="TextBox 40">
            <a:extLst>
              <a:ext uri="{FF2B5EF4-FFF2-40B4-BE49-F238E27FC236}">
                <a16:creationId xmlns:a16="http://schemas.microsoft.com/office/drawing/2014/main" id="{FA8A78D7-0443-488E-8BC9-8DB98D288E23}"/>
              </a:ext>
            </a:extLst>
          </p:cNvPr>
          <p:cNvSpPr txBox="1"/>
          <p:nvPr/>
        </p:nvSpPr>
        <p:spPr>
          <a:xfrm>
            <a:off x="306255" y="5515929"/>
            <a:ext cx="8495848" cy="400110"/>
          </a:xfrm>
          <a:prstGeom prst="rect">
            <a:avLst/>
          </a:prstGeom>
          <a:noFill/>
        </p:spPr>
        <p:txBody>
          <a:bodyPr wrap="square" rtlCol="0">
            <a:spAutoFit/>
          </a:bodyPr>
          <a:lstStyle/>
          <a:p>
            <a:r>
              <a:rPr lang="en-US" sz="2000" dirty="0"/>
              <a:t>One</a:t>
            </a:r>
            <a:r>
              <a:rPr lang="en-US" sz="2000" b="1" dirty="0">
                <a:solidFill>
                  <a:srgbClr val="F6B000"/>
                </a:solidFill>
              </a:rPr>
              <a:t> </a:t>
            </a:r>
            <a:r>
              <a:rPr lang="en-US" sz="2000" b="1" dirty="0">
                <a:solidFill>
                  <a:srgbClr val="C00000"/>
                </a:solidFill>
              </a:rPr>
              <a:t>release</a:t>
            </a:r>
            <a:r>
              <a:rPr lang="en-US" sz="2000" b="1" dirty="0">
                <a:solidFill>
                  <a:srgbClr val="F6B000"/>
                </a:solidFill>
              </a:rPr>
              <a:t> </a:t>
            </a:r>
            <a:r>
              <a:rPr lang="en-US" sz="2000" dirty="0"/>
              <a:t>may</a:t>
            </a:r>
            <a:r>
              <a:rPr lang="en-US" sz="2000" b="1" dirty="0">
                <a:solidFill>
                  <a:srgbClr val="F6B000"/>
                </a:solidFill>
              </a:rPr>
              <a:t> </a:t>
            </a:r>
            <a:r>
              <a:rPr lang="en-US" sz="2000" dirty="0"/>
              <a:t>contains </a:t>
            </a:r>
            <a:r>
              <a:rPr lang="en-US" sz="2000" b="1" dirty="0">
                <a:solidFill>
                  <a:srgbClr val="C00000"/>
                </a:solidFill>
              </a:rPr>
              <a:t>number of iterations</a:t>
            </a:r>
            <a:endParaRPr lang="en-US" sz="2000" dirty="0">
              <a:solidFill>
                <a:srgbClr val="C00000"/>
              </a:solidFill>
            </a:endParaRPr>
          </a:p>
        </p:txBody>
      </p:sp>
      <p:sp>
        <p:nvSpPr>
          <p:cNvPr id="43" name="Rectangle 42">
            <a:extLst>
              <a:ext uri="{FF2B5EF4-FFF2-40B4-BE49-F238E27FC236}">
                <a16:creationId xmlns:a16="http://schemas.microsoft.com/office/drawing/2014/main" id="{CA09209F-1BCD-48EE-A61F-AB58F50885B6}"/>
              </a:ext>
            </a:extLst>
          </p:cNvPr>
          <p:cNvSpPr/>
          <p:nvPr/>
        </p:nvSpPr>
        <p:spPr>
          <a:xfrm>
            <a:off x="2439855" y="5115819"/>
            <a:ext cx="975267" cy="400110"/>
          </a:xfrm>
          <a:prstGeom prst="rect">
            <a:avLst/>
          </a:prstGeom>
        </p:spPr>
        <p:txBody>
          <a:bodyPr wrap="none">
            <a:spAutoFit/>
          </a:bodyPr>
          <a:lstStyle/>
          <a:p>
            <a:r>
              <a:rPr lang="en-US" sz="2000" i="1" dirty="0"/>
              <a:t>Release</a:t>
            </a:r>
          </a:p>
        </p:txBody>
      </p:sp>
      <p:pic>
        <p:nvPicPr>
          <p:cNvPr id="5" name="Picture 4">
            <a:extLst>
              <a:ext uri="{FF2B5EF4-FFF2-40B4-BE49-F238E27FC236}">
                <a16:creationId xmlns:a16="http://schemas.microsoft.com/office/drawing/2014/main" id="{8D725EE1-EC9D-4F37-A4A6-C6B41DE298C3}"/>
              </a:ext>
            </a:extLst>
          </p:cNvPr>
          <p:cNvPicPr>
            <a:picLocks noChangeAspect="1"/>
          </p:cNvPicPr>
          <p:nvPr/>
        </p:nvPicPr>
        <p:blipFill>
          <a:blip r:embed="rId5"/>
          <a:stretch>
            <a:fillRect/>
          </a:stretch>
        </p:blipFill>
        <p:spPr>
          <a:xfrm>
            <a:off x="263434" y="4753206"/>
            <a:ext cx="5182049" cy="420660"/>
          </a:xfrm>
          <a:prstGeom prst="rect">
            <a:avLst/>
          </a:prstGeom>
        </p:spPr>
      </p:pic>
    </p:spTree>
    <p:extLst>
      <p:ext uri="{BB962C8B-B14F-4D97-AF65-F5344CB8AC3E}">
        <p14:creationId xmlns:p14="http://schemas.microsoft.com/office/powerpoint/2010/main" val="260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p:bldP spid="32" grpId="0"/>
      <p:bldP spid="33" grpId="0"/>
      <p:bldP spid="40" grpId="0"/>
      <p:bldP spid="41"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0818" y="529173"/>
            <a:ext cx="10515600" cy="557212"/>
          </a:xfrm>
        </p:spPr>
        <p:txBody>
          <a:bodyPr>
            <a:normAutofit/>
          </a:bodyPr>
          <a:lstStyle/>
          <a:p>
            <a:r>
              <a:rPr lang="en-IN" sz="2400" b="1" dirty="0">
                <a:solidFill>
                  <a:schemeClr val="accent2"/>
                </a:solidFill>
                <a:latin typeface="+mn-lt"/>
              </a:rPr>
              <a:t>SCRUM : Events</a:t>
            </a:r>
            <a:endParaRPr lang="en-US" sz="2400" b="1" dirty="0">
              <a:solidFill>
                <a:schemeClr val="accent2"/>
              </a:solidFill>
              <a:latin typeface="+mn-lt"/>
            </a:endParaRPr>
          </a:p>
        </p:txBody>
      </p:sp>
      <p:sp>
        <p:nvSpPr>
          <p:cNvPr id="29" name="TextBox 28">
            <a:extLst>
              <a:ext uri="{FF2B5EF4-FFF2-40B4-BE49-F238E27FC236}">
                <a16:creationId xmlns:a16="http://schemas.microsoft.com/office/drawing/2014/main" id="{5871CFBE-A8FB-40D4-9423-DB8A4A19E1E2}"/>
              </a:ext>
            </a:extLst>
          </p:cNvPr>
          <p:cNvSpPr txBox="1"/>
          <p:nvPr/>
        </p:nvSpPr>
        <p:spPr>
          <a:xfrm>
            <a:off x="47944" y="1102114"/>
            <a:ext cx="8291744" cy="1460400"/>
          </a:xfrm>
          <a:prstGeom prst="rect">
            <a:avLst/>
          </a:prstGeom>
          <a:noFill/>
        </p:spPr>
        <p:txBody>
          <a:bodyPr wrap="square" rtlCol="0">
            <a:spAutoFit/>
          </a:bodyPr>
          <a:lstStyle/>
          <a:p>
            <a:r>
              <a:rPr lang="en-US" sz="2200" b="1" dirty="0">
                <a:solidFill>
                  <a:srgbClr val="C00000"/>
                </a:solidFill>
                <a:cs typeface="Arial" panose="020B0604020202020204" pitchFamily="34" charset="0"/>
              </a:rPr>
              <a:t>Daily scrum meeting </a:t>
            </a:r>
            <a:r>
              <a:rPr lang="en-US" sz="2000" dirty="0">
                <a:cs typeface="Arial" panose="020B0604020202020204" pitchFamily="34" charset="0"/>
              </a:rPr>
              <a:t>or</a:t>
            </a:r>
            <a:r>
              <a:rPr lang="en-US" sz="2400" b="1" dirty="0">
                <a:solidFill>
                  <a:srgbClr val="C00000"/>
                </a:solidFill>
                <a:cs typeface="Arial" panose="020B0604020202020204" pitchFamily="34" charset="0"/>
              </a:rPr>
              <a:t> </a:t>
            </a:r>
            <a:r>
              <a:rPr lang="en-US" sz="2200" b="1" dirty="0">
                <a:solidFill>
                  <a:srgbClr val="C00000"/>
                </a:solidFill>
                <a:cs typeface="Arial" panose="020B0604020202020204" pitchFamily="34" charset="0"/>
              </a:rPr>
              <a:t>Standup meeting </a:t>
            </a:r>
            <a:r>
              <a:rPr lang="en-US" sz="2000" dirty="0">
                <a:cs typeface="Arial" panose="020B0604020202020204" pitchFamily="34" charset="0"/>
              </a:rPr>
              <a:t>to discuss</a:t>
            </a:r>
          </a:p>
          <a:p>
            <a:pPr marL="800100" lvl="1" indent="-342900">
              <a:lnSpc>
                <a:spcPct val="110000"/>
              </a:lnSpc>
              <a:buFont typeface="Arial" panose="020B0604020202020204" pitchFamily="34" charset="0"/>
              <a:buChar char="•"/>
            </a:pPr>
            <a:r>
              <a:rPr lang="en-US" sz="2000" b="1" dirty="0">
                <a:solidFill>
                  <a:srgbClr val="0070C0"/>
                </a:solidFill>
                <a:cs typeface="Arial" panose="020B0604020202020204" pitchFamily="34" charset="0"/>
              </a:rPr>
              <a:t>What did you do yesterday</a:t>
            </a:r>
            <a:r>
              <a:rPr lang="en-US" sz="2000" dirty="0">
                <a:solidFill>
                  <a:srgbClr val="0070C0"/>
                </a:solidFill>
                <a:cs typeface="Arial" panose="020B0604020202020204" pitchFamily="34" charset="0"/>
              </a:rPr>
              <a:t>?</a:t>
            </a:r>
          </a:p>
          <a:p>
            <a:pPr marL="800100" lvl="1" indent="-342900">
              <a:lnSpc>
                <a:spcPct val="110000"/>
              </a:lnSpc>
              <a:buFont typeface="Arial" panose="020B0604020202020204" pitchFamily="34" charset="0"/>
              <a:buChar char="•"/>
            </a:pPr>
            <a:r>
              <a:rPr lang="en-US" sz="2000" b="1" dirty="0">
                <a:solidFill>
                  <a:srgbClr val="0070C0"/>
                </a:solidFill>
                <a:cs typeface="Arial" panose="020B0604020202020204" pitchFamily="34" charset="0"/>
              </a:rPr>
              <a:t>What will you do today</a:t>
            </a:r>
            <a:r>
              <a:rPr lang="en-US" sz="2000" dirty="0">
                <a:solidFill>
                  <a:srgbClr val="0070C0"/>
                </a:solidFill>
                <a:cs typeface="Arial" panose="020B0604020202020204" pitchFamily="34" charset="0"/>
              </a:rPr>
              <a:t>?</a:t>
            </a:r>
          </a:p>
          <a:p>
            <a:pPr marL="800100" lvl="1" indent="-342900">
              <a:lnSpc>
                <a:spcPct val="110000"/>
              </a:lnSpc>
              <a:buFont typeface="Arial" panose="020B0604020202020204" pitchFamily="34" charset="0"/>
              <a:buChar char="•"/>
            </a:pPr>
            <a:r>
              <a:rPr lang="en-US" sz="2000" b="1" dirty="0">
                <a:solidFill>
                  <a:srgbClr val="0070C0"/>
                </a:solidFill>
                <a:cs typeface="Arial" panose="020B0604020202020204" pitchFamily="34" charset="0"/>
              </a:rPr>
              <a:t>Any obstacles</a:t>
            </a:r>
            <a:r>
              <a:rPr lang="en-US" sz="2000" dirty="0">
                <a:solidFill>
                  <a:srgbClr val="0070C0"/>
                </a:solidFill>
                <a:cs typeface="Arial" panose="020B0604020202020204" pitchFamily="34" charset="0"/>
              </a:rPr>
              <a:t>?</a:t>
            </a:r>
          </a:p>
        </p:txBody>
      </p:sp>
      <p:sp>
        <p:nvSpPr>
          <p:cNvPr id="30" name="TextBox 29">
            <a:extLst>
              <a:ext uri="{FF2B5EF4-FFF2-40B4-BE49-F238E27FC236}">
                <a16:creationId xmlns:a16="http://schemas.microsoft.com/office/drawing/2014/main" id="{045444CB-6F5D-43BD-B046-5CA922FA3C2F}"/>
              </a:ext>
            </a:extLst>
          </p:cNvPr>
          <p:cNvSpPr txBox="1"/>
          <p:nvPr/>
        </p:nvSpPr>
        <p:spPr>
          <a:xfrm>
            <a:off x="142308" y="2983356"/>
            <a:ext cx="8512166" cy="1581972"/>
          </a:xfrm>
          <a:prstGeom prst="rect">
            <a:avLst/>
          </a:prstGeom>
          <a:noFill/>
        </p:spPr>
        <p:txBody>
          <a:bodyPr wrap="square" rtlCol="0">
            <a:spAutoFit/>
          </a:bodyPr>
          <a:lstStyle/>
          <a:p>
            <a:pPr>
              <a:lnSpc>
                <a:spcPct val="120000"/>
              </a:lnSpc>
            </a:pPr>
            <a:r>
              <a:rPr lang="en-US" sz="2200" b="1" dirty="0">
                <a:solidFill>
                  <a:srgbClr val="C00000"/>
                </a:solidFill>
                <a:cs typeface="Arial" panose="020B0604020202020204" pitchFamily="34" charset="0"/>
              </a:rPr>
              <a:t>Sprint review </a:t>
            </a:r>
            <a:r>
              <a:rPr lang="en-US" sz="2000" dirty="0">
                <a:cs typeface="Arial" panose="020B0604020202020204" pitchFamily="34" charset="0"/>
              </a:rPr>
              <a:t>meeting demonstrates story features. Product owner evaluates against preset criteria's. Gets feedback from clients and stakeholders and ensures the delivered increment meets the business need and helps support reprioritizing of the product backlog  and optimize the release plan if needed.</a:t>
            </a:r>
            <a:endParaRPr lang="en-US" sz="3600" b="1" dirty="0">
              <a:solidFill>
                <a:srgbClr val="F6B000"/>
              </a:solidFill>
              <a:effectLst>
                <a:innerShdw blurRad="63500" dist="50800" dir="16200000">
                  <a:prstClr val="black">
                    <a:alpha val="50000"/>
                  </a:prstClr>
                </a:innerShdw>
              </a:effectLst>
              <a:cs typeface="Arial" panose="020B0604020202020204" pitchFamily="34" charset="0"/>
            </a:endParaRPr>
          </a:p>
        </p:txBody>
      </p:sp>
      <p:sp>
        <p:nvSpPr>
          <p:cNvPr id="4" name="Rectangle 3">
            <a:extLst>
              <a:ext uri="{FF2B5EF4-FFF2-40B4-BE49-F238E27FC236}">
                <a16:creationId xmlns:a16="http://schemas.microsoft.com/office/drawing/2014/main" id="{007F7B60-0CD7-4CF0-8DB1-54431F60E11D}"/>
              </a:ext>
            </a:extLst>
          </p:cNvPr>
          <p:cNvSpPr/>
          <p:nvPr/>
        </p:nvSpPr>
        <p:spPr>
          <a:xfrm>
            <a:off x="142307" y="2552469"/>
            <a:ext cx="5851858" cy="430887"/>
          </a:xfrm>
          <a:prstGeom prst="rect">
            <a:avLst/>
          </a:prstGeom>
        </p:spPr>
        <p:txBody>
          <a:bodyPr wrap="none">
            <a:spAutoFit/>
          </a:bodyPr>
          <a:lstStyle/>
          <a:p>
            <a:r>
              <a:rPr lang="en-US" sz="2000" dirty="0">
                <a:cs typeface="Arial" panose="020B0604020202020204" pitchFamily="34" charset="0"/>
              </a:rPr>
              <a:t>End of the sprint has a finished “</a:t>
            </a:r>
            <a:r>
              <a:rPr lang="en-US" sz="2200" b="1" dirty="0">
                <a:solidFill>
                  <a:srgbClr val="C00000"/>
                </a:solidFill>
                <a:cs typeface="Arial" panose="020B0604020202020204" pitchFamily="34" charset="0"/>
              </a:rPr>
              <a:t>shippable product</a:t>
            </a:r>
            <a:r>
              <a:rPr lang="en-US" sz="2000" dirty="0">
                <a:cs typeface="Arial" panose="020B0604020202020204" pitchFamily="34" charset="0"/>
              </a:rPr>
              <a:t>” </a:t>
            </a:r>
            <a:endParaRPr lang="en-US" sz="2000" b="1" dirty="0">
              <a:solidFill>
                <a:srgbClr val="F6B000"/>
              </a:solidFill>
              <a:effectLst>
                <a:innerShdw blurRad="63500" dist="50800" dir="16200000">
                  <a:prstClr val="black">
                    <a:alpha val="50000"/>
                  </a:prstClr>
                </a:innerShdw>
              </a:effectLst>
              <a:cs typeface="Arial" panose="020B0604020202020204" pitchFamily="34" charset="0"/>
            </a:endParaRPr>
          </a:p>
        </p:txBody>
      </p:sp>
      <p:sp>
        <p:nvSpPr>
          <p:cNvPr id="5" name="Rectangle 4">
            <a:extLst>
              <a:ext uri="{FF2B5EF4-FFF2-40B4-BE49-F238E27FC236}">
                <a16:creationId xmlns:a16="http://schemas.microsoft.com/office/drawing/2014/main" id="{10DA8E2A-32FF-4D89-8A3A-797AB5148B07}"/>
              </a:ext>
            </a:extLst>
          </p:cNvPr>
          <p:cNvSpPr/>
          <p:nvPr/>
        </p:nvSpPr>
        <p:spPr>
          <a:xfrm>
            <a:off x="142307" y="4433711"/>
            <a:ext cx="8281258" cy="2320635"/>
          </a:xfrm>
          <a:prstGeom prst="rect">
            <a:avLst/>
          </a:prstGeom>
        </p:spPr>
        <p:txBody>
          <a:bodyPr wrap="square">
            <a:spAutoFit/>
          </a:bodyPr>
          <a:lstStyle/>
          <a:p>
            <a:pPr>
              <a:lnSpc>
                <a:spcPct val="120000"/>
              </a:lnSpc>
            </a:pPr>
            <a:r>
              <a:rPr lang="en-US" sz="2200" b="1" dirty="0">
                <a:solidFill>
                  <a:srgbClr val="C00000"/>
                </a:solidFill>
              </a:rPr>
              <a:t>Optimize the process </a:t>
            </a:r>
            <a:r>
              <a:rPr lang="en-US" sz="2000" dirty="0"/>
              <a:t>by having a </a:t>
            </a:r>
            <a:r>
              <a:rPr lang="en-US" sz="2200" b="1" dirty="0">
                <a:solidFill>
                  <a:srgbClr val="C00000"/>
                </a:solidFill>
              </a:rPr>
              <a:t>Sprint</a:t>
            </a:r>
            <a:r>
              <a:rPr lang="en-US" sz="2200" dirty="0">
                <a:solidFill>
                  <a:srgbClr val="C00000"/>
                </a:solidFill>
              </a:rPr>
              <a:t> </a:t>
            </a:r>
            <a:r>
              <a:rPr lang="en-US" sz="2200" b="1" dirty="0">
                <a:solidFill>
                  <a:srgbClr val="C00000"/>
                </a:solidFill>
              </a:rPr>
              <a:t>retrospective</a:t>
            </a:r>
            <a:r>
              <a:rPr lang="en-US" sz="2200" dirty="0">
                <a:solidFill>
                  <a:srgbClr val="C00000"/>
                </a:solidFill>
              </a:rPr>
              <a:t> </a:t>
            </a:r>
            <a:r>
              <a:rPr lang="en-US" sz="2000" dirty="0"/>
              <a:t>after each iteration. It is the final team meeting in the Sprint to determine what went well, what didn't go well, and how the team can improve in the next Sprint. Attended by the team and the ScrumMaster, the Retrospective is an important opportunity for the team to focus on its overall performance and identify strategies for continuous improvement on its processes. </a:t>
            </a:r>
          </a:p>
        </p:txBody>
      </p:sp>
    </p:spTree>
    <p:extLst>
      <p:ext uri="{BB962C8B-B14F-4D97-AF65-F5344CB8AC3E}">
        <p14:creationId xmlns:p14="http://schemas.microsoft.com/office/powerpoint/2010/main" val="9017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72737" y="475831"/>
            <a:ext cx="5883564" cy="557212"/>
          </a:xfrm>
        </p:spPr>
        <p:txBody>
          <a:bodyPr>
            <a:normAutofit/>
          </a:bodyPr>
          <a:lstStyle/>
          <a:p>
            <a:r>
              <a:rPr lang="en-IN" sz="2400" b="1" dirty="0">
                <a:solidFill>
                  <a:schemeClr val="accent2"/>
                </a:solidFill>
                <a:latin typeface="+mn-lt"/>
              </a:rPr>
              <a:t>SCRUM : In a nutshell</a:t>
            </a:r>
            <a:endParaRPr lang="en-US" sz="2400" b="1" dirty="0">
              <a:solidFill>
                <a:schemeClr val="accent2"/>
              </a:solidFill>
              <a:latin typeface="+mn-lt"/>
            </a:endParaRPr>
          </a:p>
        </p:txBody>
      </p:sp>
      <p:sp>
        <p:nvSpPr>
          <p:cNvPr id="2" name="Rectangle 1">
            <a:extLst>
              <a:ext uri="{FF2B5EF4-FFF2-40B4-BE49-F238E27FC236}">
                <a16:creationId xmlns:a16="http://schemas.microsoft.com/office/drawing/2014/main" id="{08C2527F-44D0-4D69-99A3-1C2B7AAE6296}"/>
              </a:ext>
            </a:extLst>
          </p:cNvPr>
          <p:cNvSpPr/>
          <p:nvPr/>
        </p:nvSpPr>
        <p:spPr>
          <a:xfrm>
            <a:off x="111033" y="1230244"/>
            <a:ext cx="10515599" cy="707886"/>
          </a:xfrm>
          <a:prstGeom prst="rect">
            <a:avLst/>
          </a:prstGeom>
        </p:spPr>
        <p:txBody>
          <a:bodyPr wrap="square">
            <a:spAutoFit/>
          </a:bodyPr>
          <a:lstStyle/>
          <a:p>
            <a:r>
              <a:rPr lang="en-US" sz="2000" dirty="0"/>
              <a:t>So instead of a </a:t>
            </a:r>
            <a:r>
              <a:rPr lang="en-US" sz="2000" b="1" dirty="0"/>
              <a:t>large group </a:t>
            </a:r>
            <a:r>
              <a:rPr lang="en-US" sz="2000" dirty="0"/>
              <a:t>spending </a:t>
            </a:r>
            <a:r>
              <a:rPr lang="en-US" sz="2000" b="1" dirty="0"/>
              <a:t>a long time </a:t>
            </a:r>
            <a:r>
              <a:rPr lang="en-US" sz="2000" dirty="0"/>
              <a:t>building a </a:t>
            </a:r>
            <a:r>
              <a:rPr lang="en-US" sz="2000" b="1" dirty="0"/>
              <a:t>big thing</a:t>
            </a:r>
            <a:r>
              <a:rPr lang="en-US" sz="2000" dirty="0"/>
              <a:t>, we have a </a:t>
            </a:r>
            <a:r>
              <a:rPr lang="en-US" sz="2000" b="1" dirty="0">
                <a:solidFill>
                  <a:srgbClr val="C00000"/>
                </a:solidFill>
              </a:rPr>
              <a:t>small team </a:t>
            </a:r>
            <a:r>
              <a:rPr lang="en-US" sz="2000" dirty="0"/>
              <a:t>spending a </a:t>
            </a:r>
            <a:r>
              <a:rPr lang="en-US" sz="2000" b="1" dirty="0">
                <a:solidFill>
                  <a:srgbClr val="C00000"/>
                </a:solidFill>
              </a:rPr>
              <a:t>short time </a:t>
            </a:r>
            <a:r>
              <a:rPr lang="en-US" sz="2000" dirty="0"/>
              <a:t>building a </a:t>
            </a:r>
            <a:r>
              <a:rPr lang="en-US" sz="2000" b="1" dirty="0">
                <a:solidFill>
                  <a:srgbClr val="C00000"/>
                </a:solidFill>
              </a:rPr>
              <a:t>small thing</a:t>
            </a:r>
            <a:r>
              <a:rPr lang="en-US" sz="2000" dirty="0"/>
              <a:t> but integrating regularly to see the whole</a:t>
            </a:r>
            <a:endParaRPr lang="en-US" sz="2000" b="1" dirty="0">
              <a:solidFill>
                <a:srgbClr val="F6B000"/>
              </a:solidFill>
              <a:effectLst>
                <a:innerShdw blurRad="63500" dist="50800" dir="16200000">
                  <a:prstClr val="black">
                    <a:alpha val="50000"/>
                  </a:prstClr>
                </a:innerShdw>
              </a:effectLst>
            </a:endParaRPr>
          </a:p>
        </p:txBody>
      </p:sp>
      <p:pic>
        <p:nvPicPr>
          <p:cNvPr id="6" name="Picture 5">
            <a:extLst>
              <a:ext uri="{FF2B5EF4-FFF2-40B4-BE49-F238E27FC236}">
                <a16:creationId xmlns:a16="http://schemas.microsoft.com/office/drawing/2014/main" id="{E5C31A83-5CBF-4DA5-9A80-B345A45863F0}"/>
              </a:ext>
            </a:extLst>
          </p:cNvPr>
          <p:cNvPicPr>
            <a:picLocks noChangeAspect="1"/>
          </p:cNvPicPr>
          <p:nvPr/>
        </p:nvPicPr>
        <p:blipFill>
          <a:blip r:embed="rId2"/>
          <a:stretch>
            <a:fillRect/>
          </a:stretch>
        </p:blipFill>
        <p:spPr>
          <a:xfrm>
            <a:off x="263434" y="1938130"/>
            <a:ext cx="8124825" cy="4919870"/>
          </a:xfrm>
          <a:prstGeom prst="rect">
            <a:avLst/>
          </a:prstGeom>
        </p:spPr>
      </p:pic>
    </p:spTree>
    <p:extLst>
      <p:ext uri="{BB962C8B-B14F-4D97-AF65-F5344CB8AC3E}">
        <p14:creationId xmlns:p14="http://schemas.microsoft.com/office/powerpoint/2010/main" val="45244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0818" y="492270"/>
            <a:ext cx="10515600" cy="557212"/>
          </a:xfrm>
        </p:spPr>
        <p:txBody>
          <a:bodyPr>
            <a:normAutofit/>
          </a:bodyPr>
          <a:lstStyle/>
          <a:p>
            <a:r>
              <a:rPr lang="en-IN" sz="2400" b="1" dirty="0">
                <a:solidFill>
                  <a:schemeClr val="accent2"/>
                </a:solidFill>
                <a:latin typeface="+mn-lt"/>
              </a:rPr>
              <a:t>SCRUM : Summarizing the framework</a:t>
            </a:r>
            <a:endParaRPr lang="en-US" sz="2400" b="1" dirty="0">
              <a:solidFill>
                <a:schemeClr val="accent2"/>
              </a:solidFill>
              <a:latin typeface="+mn-lt"/>
            </a:endParaRPr>
          </a:p>
        </p:txBody>
      </p:sp>
      <p:sp>
        <p:nvSpPr>
          <p:cNvPr id="5" name="Rectangle 4">
            <a:extLst>
              <a:ext uri="{FF2B5EF4-FFF2-40B4-BE49-F238E27FC236}">
                <a16:creationId xmlns:a16="http://schemas.microsoft.com/office/drawing/2014/main" id="{E4622E15-C371-46CD-B3D1-8F75CE05FDF1}"/>
              </a:ext>
            </a:extLst>
          </p:cNvPr>
          <p:cNvSpPr/>
          <p:nvPr/>
        </p:nvSpPr>
        <p:spPr>
          <a:xfrm>
            <a:off x="128349" y="1185163"/>
            <a:ext cx="8849396" cy="5546134"/>
          </a:xfrm>
          <a:prstGeom prst="rect">
            <a:avLst/>
          </a:prstGeom>
        </p:spPr>
        <p:txBody>
          <a:bodyPr wrap="square">
            <a:spAutoFit/>
          </a:bodyPr>
          <a:lstStyle/>
          <a:p>
            <a:pPr marL="274320" indent="-274320">
              <a:lnSpc>
                <a:spcPct val="120000"/>
              </a:lnSpc>
              <a:spcBef>
                <a:spcPts val="300"/>
              </a:spcBef>
              <a:buFont typeface="Arial" panose="020B0604020202020204" pitchFamily="34" charset="0"/>
              <a:buChar char="•"/>
            </a:pPr>
            <a:r>
              <a:rPr lang="en-IN" sz="2000" b="1" dirty="0"/>
              <a:t>Scrum is a lightweight agile framework with broad applicability for managing and controlling </a:t>
            </a:r>
            <a:r>
              <a:rPr lang="en-IN" sz="2000" b="1" i="1" dirty="0"/>
              <a:t>iterative</a:t>
            </a:r>
            <a:r>
              <a:rPr lang="en-IN" sz="2000" b="1" dirty="0"/>
              <a:t> and </a:t>
            </a:r>
            <a:r>
              <a:rPr lang="en-IN" sz="2000" b="1" i="1" dirty="0"/>
              <a:t>incremental</a:t>
            </a:r>
            <a:r>
              <a:rPr lang="en-IN" sz="2000" b="1" dirty="0"/>
              <a:t> projects of all types.</a:t>
            </a:r>
          </a:p>
          <a:p>
            <a:pPr marL="274320" indent="-274320">
              <a:lnSpc>
                <a:spcPct val="120000"/>
              </a:lnSpc>
              <a:spcBef>
                <a:spcPts val="300"/>
              </a:spcBef>
              <a:buFont typeface="Arial" panose="020B0604020202020204" pitchFamily="34" charset="0"/>
              <a:buChar char="•"/>
            </a:pPr>
            <a:r>
              <a:rPr lang="en-IN" sz="2000" b="1" dirty="0">
                <a:solidFill>
                  <a:srgbClr val="0070C0"/>
                </a:solidFill>
                <a:cs typeface="Arial" pitchFamily="34" charset="0"/>
              </a:rPr>
              <a:t>Demos can be provided after every Sprint</a:t>
            </a:r>
          </a:p>
          <a:p>
            <a:pPr marL="274320" indent="-274320">
              <a:lnSpc>
                <a:spcPct val="120000"/>
              </a:lnSpc>
              <a:spcBef>
                <a:spcPts val="300"/>
              </a:spcBef>
              <a:buFont typeface="Arial" panose="020B0604020202020204" pitchFamily="34" charset="0"/>
              <a:buChar char="•"/>
            </a:pPr>
            <a:r>
              <a:rPr lang="en-US" sz="2000" b="1" dirty="0">
                <a:cs typeface="Arial" pitchFamily="34" charset="0"/>
              </a:rPr>
              <a:t>Small working teams to maximize communication, minimize overheads, sharing of tacit and informal knowledge</a:t>
            </a:r>
          </a:p>
          <a:p>
            <a:pPr marL="274320" indent="-274320">
              <a:lnSpc>
                <a:spcPct val="120000"/>
              </a:lnSpc>
              <a:spcBef>
                <a:spcPts val="300"/>
              </a:spcBef>
              <a:buFont typeface="Arial" panose="020B0604020202020204" pitchFamily="34" charset="0"/>
              <a:buChar char="•"/>
            </a:pPr>
            <a:r>
              <a:rPr lang="en-US" sz="2000" b="1" dirty="0">
                <a:solidFill>
                  <a:srgbClr val="C00000"/>
                </a:solidFill>
                <a:cs typeface="Arial" pitchFamily="34" charset="0"/>
              </a:rPr>
              <a:t>Adaptable to technical and business changes</a:t>
            </a:r>
          </a:p>
          <a:p>
            <a:pPr marL="274320" indent="-274320">
              <a:lnSpc>
                <a:spcPct val="120000"/>
              </a:lnSpc>
              <a:spcBef>
                <a:spcPts val="300"/>
              </a:spcBef>
              <a:buFont typeface="Arial" panose="020B0604020202020204" pitchFamily="34" charset="0"/>
              <a:buChar char="•"/>
            </a:pPr>
            <a:r>
              <a:rPr lang="en-US" sz="2000" b="1" dirty="0">
                <a:cs typeface="Arial" pitchFamily="34" charset="0"/>
              </a:rPr>
              <a:t>Yields frequent software increments that can be inspected, adjusted, tested, documented and built on.</a:t>
            </a:r>
          </a:p>
          <a:p>
            <a:pPr marL="274320" indent="-274320">
              <a:lnSpc>
                <a:spcPct val="120000"/>
              </a:lnSpc>
              <a:spcBef>
                <a:spcPts val="300"/>
              </a:spcBef>
              <a:buFont typeface="Arial" panose="020B0604020202020204" pitchFamily="34" charset="0"/>
              <a:buChar char="•"/>
            </a:pPr>
            <a:r>
              <a:rPr lang="en-US" sz="2000" b="1" dirty="0">
                <a:solidFill>
                  <a:srgbClr val="00B050"/>
                </a:solidFill>
                <a:cs typeface="Arial" pitchFamily="34" charset="0"/>
              </a:rPr>
              <a:t>Development work and people who perform it are partitioned into clean low coupling partitions/packets</a:t>
            </a:r>
          </a:p>
          <a:p>
            <a:pPr marL="274320" indent="-274320">
              <a:lnSpc>
                <a:spcPct val="120000"/>
              </a:lnSpc>
              <a:spcBef>
                <a:spcPts val="300"/>
              </a:spcBef>
              <a:buFont typeface="Arial" panose="020B0604020202020204" pitchFamily="34" charset="0"/>
              <a:buChar char="•"/>
            </a:pPr>
            <a:r>
              <a:rPr lang="en-US" sz="2000" b="1" dirty="0">
                <a:cs typeface="Arial" pitchFamily="34" charset="0"/>
              </a:rPr>
              <a:t>Constant testing and documentation is performed as the product is built.</a:t>
            </a:r>
          </a:p>
          <a:p>
            <a:pPr marL="274320" indent="-274320">
              <a:lnSpc>
                <a:spcPct val="120000"/>
              </a:lnSpc>
              <a:spcBef>
                <a:spcPts val="300"/>
              </a:spcBef>
              <a:buFont typeface="Arial" panose="020B0604020202020204" pitchFamily="34" charset="0"/>
              <a:buChar char="•"/>
            </a:pPr>
            <a:r>
              <a:rPr lang="en-US" sz="2000" b="1" dirty="0">
                <a:solidFill>
                  <a:srgbClr val="7030A0"/>
                </a:solidFill>
                <a:cs typeface="Arial" pitchFamily="34" charset="0"/>
              </a:rPr>
              <a:t>Ability to declare a product done whenever done</a:t>
            </a:r>
          </a:p>
          <a:p>
            <a:pPr marL="274320" indent="-274320">
              <a:lnSpc>
                <a:spcPct val="120000"/>
              </a:lnSpc>
              <a:spcBef>
                <a:spcPts val="300"/>
              </a:spcBef>
              <a:buFont typeface="Arial" panose="020B0604020202020204" pitchFamily="34" charset="0"/>
              <a:buChar char="•"/>
            </a:pPr>
            <a:r>
              <a:rPr lang="en-US" sz="2000" b="1" dirty="0">
                <a:cs typeface="Arial" pitchFamily="34" charset="0"/>
              </a:rPr>
              <a:t>Teams start with simple Scrum tools like a whiteboard or a spreadsheet to manage the product backlog and the progress of the sprint backlog items.</a:t>
            </a:r>
            <a:endParaRPr lang="en-IN" sz="2000" b="1" dirty="0">
              <a:cs typeface="Arial" pitchFamily="34" charset="0"/>
            </a:endParaRPr>
          </a:p>
        </p:txBody>
      </p:sp>
    </p:spTree>
    <p:extLst>
      <p:ext uri="{BB962C8B-B14F-4D97-AF65-F5344CB8AC3E}">
        <p14:creationId xmlns:p14="http://schemas.microsoft.com/office/powerpoint/2010/main" val="20431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768" y="2191096"/>
            <a:ext cx="3694907" cy="31221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F3253305-2458-45A9-97D3-3AE3563FD922}"/>
              </a:ext>
            </a:extLst>
          </p:cNvPr>
          <p:cNvSpPr/>
          <p:nvPr/>
        </p:nvSpPr>
        <p:spPr>
          <a:xfrm>
            <a:off x="422340" y="1544765"/>
            <a:ext cx="7497214" cy="646331"/>
          </a:xfrm>
          <a:prstGeom prst="rect">
            <a:avLst/>
          </a:prstGeom>
        </p:spPr>
        <p:txBody>
          <a:bodyPr wrap="square">
            <a:spAutoFit/>
          </a:bodyPr>
          <a:lstStyle/>
          <a:p>
            <a:r>
              <a:rPr lang="en-US" sz="3600" b="1" dirty="0">
                <a:solidFill>
                  <a:schemeClr val="accent2"/>
                </a:solidFill>
              </a:rPr>
              <a:t>Agile Philosophy</a:t>
            </a:r>
            <a:endParaRPr lang="en-US" sz="4400" b="1" dirty="0">
              <a:solidFill>
                <a:schemeClr val="accent2"/>
              </a:solidFill>
            </a:endParaRPr>
          </a:p>
        </p:txBody>
      </p:sp>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691" y="520951"/>
            <a:ext cx="10515600" cy="557212"/>
          </a:xfrm>
        </p:spPr>
        <p:txBody>
          <a:bodyPr>
            <a:noAutofit/>
          </a:bodyPr>
          <a:lstStyle/>
          <a:p>
            <a:r>
              <a:rPr lang="en-IN" sz="2400" b="1" dirty="0">
                <a:solidFill>
                  <a:srgbClr val="DFA267"/>
                </a:solidFill>
                <a:latin typeface="+mn-lt"/>
              </a:rPr>
              <a:t>Limitations of most legacy Lifecycles</a:t>
            </a:r>
            <a:endParaRPr lang="en-US" sz="2400" b="1" dirty="0">
              <a:latin typeface="+mn-lt"/>
            </a:endParaRPr>
          </a:p>
        </p:txBody>
      </p:sp>
      <p:sp>
        <p:nvSpPr>
          <p:cNvPr id="4" name="Content Placeholder 3">
            <a:extLst>
              <a:ext uri="{FF2B5EF4-FFF2-40B4-BE49-F238E27FC236}">
                <a16:creationId xmlns:a16="http://schemas.microsoft.com/office/drawing/2014/main" id="{F38AC902-A500-412F-99B7-43321FAF1D6F}"/>
              </a:ext>
            </a:extLst>
          </p:cNvPr>
          <p:cNvSpPr>
            <a:spLocks noGrp="1"/>
          </p:cNvSpPr>
          <p:nvPr>
            <p:ph idx="4294967295"/>
          </p:nvPr>
        </p:nvSpPr>
        <p:spPr>
          <a:xfrm>
            <a:off x="124691" y="1180787"/>
            <a:ext cx="10788148" cy="5554662"/>
          </a:xfrm>
        </p:spPr>
        <p:txBody>
          <a:bodyPr>
            <a:noAutofit/>
          </a:bodyPr>
          <a:lstStyle/>
          <a:p>
            <a:pPr algn="just">
              <a:lnSpc>
                <a:spcPct val="120000"/>
              </a:lnSpc>
              <a:spcBef>
                <a:spcPts val="600"/>
              </a:spcBef>
            </a:pPr>
            <a:r>
              <a:rPr lang="en-US" sz="2400" dirty="0">
                <a:cs typeface="Arial" pitchFamily="34" charset="0"/>
              </a:rPr>
              <a:t>Traditional models are based on predictive software development methods</a:t>
            </a:r>
          </a:p>
          <a:p>
            <a:pPr algn="just">
              <a:lnSpc>
                <a:spcPct val="120000"/>
              </a:lnSpc>
              <a:spcBef>
                <a:spcPts val="600"/>
              </a:spcBef>
            </a:pPr>
            <a:r>
              <a:rPr lang="en-US" sz="2400" dirty="0">
                <a:cs typeface="Arial" pitchFamily="34" charset="0"/>
              </a:rPr>
              <a:t>Upfront planning</a:t>
            </a:r>
          </a:p>
          <a:p>
            <a:pPr algn="just">
              <a:lnSpc>
                <a:spcPct val="120000"/>
              </a:lnSpc>
              <a:spcBef>
                <a:spcPts val="600"/>
              </a:spcBef>
            </a:pPr>
            <a:r>
              <a:rPr lang="en-US" sz="2400" dirty="0">
                <a:cs typeface="Arial" pitchFamily="34" charset="0"/>
              </a:rPr>
              <a:t>More suitable where there is a clear definition of what needs to be achieved and things are not changing fast</a:t>
            </a:r>
          </a:p>
          <a:p>
            <a:pPr algn="just">
              <a:lnSpc>
                <a:spcPct val="120000"/>
              </a:lnSpc>
              <a:spcBef>
                <a:spcPts val="600"/>
              </a:spcBef>
            </a:pPr>
            <a:r>
              <a:rPr lang="en-US" sz="2400" dirty="0">
                <a:cs typeface="Arial" pitchFamily="34" charset="0"/>
              </a:rPr>
              <a:t>Models do not facilitate periodic customer interactions </a:t>
            </a:r>
          </a:p>
          <a:p>
            <a:pPr algn="just">
              <a:lnSpc>
                <a:spcPct val="120000"/>
              </a:lnSpc>
              <a:spcBef>
                <a:spcPts val="600"/>
              </a:spcBef>
            </a:pPr>
            <a:r>
              <a:rPr lang="en-US" sz="2400" dirty="0">
                <a:cs typeface="Arial" pitchFamily="34" charset="0"/>
              </a:rPr>
              <a:t>Suited for very large projects with complex dependencies</a:t>
            </a:r>
          </a:p>
          <a:p>
            <a:pPr algn="just">
              <a:lnSpc>
                <a:spcPct val="120000"/>
              </a:lnSpc>
              <a:spcBef>
                <a:spcPts val="600"/>
              </a:spcBef>
            </a:pPr>
            <a:r>
              <a:rPr lang="en-US" sz="2400" dirty="0">
                <a:cs typeface="Arial" pitchFamily="34" charset="0"/>
              </a:rPr>
              <a:t>Suitable for some kinds of organizational environments like global, distributed, to some organizational structures etc.</a:t>
            </a:r>
          </a:p>
          <a:p>
            <a:pPr algn="just">
              <a:lnSpc>
                <a:spcPct val="120000"/>
              </a:lnSpc>
              <a:spcBef>
                <a:spcPts val="600"/>
              </a:spcBef>
            </a:pPr>
            <a:r>
              <a:rPr lang="en-US" sz="2400" dirty="0">
                <a:cs typeface="Arial" pitchFamily="34" charset="0"/>
              </a:rPr>
              <a:t>Product lifecycle and its eco-system</a:t>
            </a:r>
          </a:p>
          <a:p>
            <a:pPr algn="just">
              <a:lnSpc>
                <a:spcPct val="120000"/>
              </a:lnSpc>
              <a:spcBef>
                <a:spcPts val="600"/>
              </a:spcBef>
            </a:pPr>
            <a:r>
              <a:rPr lang="en-US" sz="2400" dirty="0">
                <a:cs typeface="Arial" pitchFamily="34" charset="0"/>
              </a:rPr>
              <a:t>People and Skill perspectives</a:t>
            </a:r>
          </a:p>
          <a:p>
            <a:pPr algn="just">
              <a:lnSpc>
                <a:spcPct val="120000"/>
              </a:lnSpc>
              <a:spcBef>
                <a:spcPts val="600"/>
              </a:spcBef>
            </a:pPr>
            <a:r>
              <a:rPr lang="en-US" sz="2400" dirty="0">
                <a:cs typeface="Arial" pitchFamily="34" charset="0"/>
              </a:rPr>
              <a:t>Regulatory perspectives</a:t>
            </a:r>
            <a:endParaRPr lang="en-US" sz="2400" dirty="0"/>
          </a:p>
        </p:txBody>
      </p: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0081" y="534072"/>
            <a:ext cx="7999758" cy="461665"/>
          </a:xfrm>
          <a:prstGeom prst="rect">
            <a:avLst/>
          </a:prstGeom>
        </p:spPr>
        <p:txBody>
          <a:bodyPr wrap="square">
            <a:spAutoFit/>
          </a:bodyPr>
          <a:lstStyle/>
          <a:p>
            <a:r>
              <a:rPr lang="en-IN" sz="2400" b="1" dirty="0">
                <a:solidFill>
                  <a:srgbClr val="DFA267"/>
                </a:solidFill>
              </a:rPr>
              <a:t>Agile</a:t>
            </a:r>
          </a:p>
        </p:txBody>
      </p:sp>
      <p:sp>
        <p:nvSpPr>
          <p:cNvPr id="41" name="Content Placeholder 3">
            <a:extLst>
              <a:ext uri="{FF2B5EF4-FFF2-40B4-BE49-F238E27FC236}">
                <a16:creationId xmlns:a16="http://schemas.microsoft.com/office/drawing/2014/main" id="{988D424F-02D0-4AEA-9654-A6E68413E0AB}"/>
              </a:ext>
            </a:extLst>
          </p:cNvPr>
          <p:cNvSpPr txBox="1">
            <a:spLocks/>
          </p:cNvSpPr>
          <p:nvPr/>
        </p:nvSpPr>
        <p:spPr>
          <a:xfrm>
            <a:off x="48126" y="1092623"/>
            <a:ext cx="10455579" cy="564807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1200"/>
              </a:spcBef>
              <a:buNone/>
              <a:tabLst/>
            </a:pPr>
            <a:r>
              <a:rPr lang="en-IN" sz="2000" dirty="0">
                <a:cs typeface="Arial" pitchFamily="34" charset="0"/>
              </a:rPr>
              <a:t>“Agile" is an umbrella term used to describe a variety of methods that</a:t>
            </a:r>
            <a:br>
              <a:rPr lang="en-IN" sz="2000" dirty="0">
                <a:cs typeface="Arial" pitchFamily="34" charset="0"/>
              </a:rPr>
            </a:br>
            <a:r>
              <a:rPr lang="en-IN" sz="2000" dirty="0">
                <a:cs typeface="Arial" pitchFamily="34" charset="0"/>
              </a:rPr>
              <a:t> encourage </a:t>
            </a:r>
          </a:p>
          <a:p>
            <a:pPr marL="182880" indent="-182880">
              <a:lnSpc>
                <a:spcPct val="140000"/>
              </a:lnSpc>
              <a:spcBef>
                <a:spcPts val="0"/>
              </a:spcBef>
            </a:pPr>
            <a:r>
              <a:rPr lang="en-IN" sz="2000" dirty="0">
                <a:cs typeface="Arial" pitchFamily="34" charset="0"/>
              </a:rPr>
              <a:t>Continual realignment of development goals with the needs and </a:t>
            </a:r>
            <a:br>
              <a:rPr lang="en-IN" sz="2000" dirty="0">
                <a:cs typeface="Arial" pitchFamily="34" charset="0"/>
              </a:rPr>
            </a:br>
            <a:r>
              <a:rPr lang="en-IN" sz="2000" dirty="0">
                <a:cs typeface="Arial" pitchFamily="34" charset="0"/>
              </a:rPr>
              <a:t>expectations of the customer. </a:t>
            </a:r>
          </a:p>
          <a:p>
            <a:pPr marL="182880" indent="-182880">
              <a:lnSpc>
                <a:spcPct val="140000"/>
              </a:lnSpc>
              <a:spcBef>
                <a:spcPts val="0"/>
              </a:spcBef>
            </a:pPr>
            <a:r>
              <a:rPr lang="en-IN" sz="2000" dirty="0">
                <a:cs typeface="Arial" pitchFamily="34" charset="0"/>
              </a:rPr>
              <a:t>Its also aimed at reducing massive planning overhead to allow fast reactions to change. </a:t>
            </a:r>
          </a:p>
          <a:p>
            <a:pPr indent="-342900">
              <a:lnSpc>
                <a:spcPct val="140000"/>
              </a:lnSpc>
              <a:spcBef>
                <a:spcPts val="0"/>
              </a:spcBef>
            </a:pPr>
            <a:endParaRPr lang="en-IN" sz="1200" b="1" dirty="0">
              <a:latin typeface="Arial" pitchFamily="34" charset="0"/>
              <a:cs typeface="Arial" pitchFamily="34" charset="0"/>
            </a:endParaRPr>
          </a:p>
          <a:p>
            <a:pPr indent="-342900">
              <a:lnSpc>
                <a:spcPct val="140000"/>
              </a:lnSpc>
              <a:spcBef>
                <a:spcPts val="0"/>
              </a:spcBef>
            </a:pPr>
            <a:endParaRPr lang="en-IN" sz="1200" b="1" dirty="0">
              <a:latin typeface="Arial" pitchFamily="34" charset="0"/>
              <a:cs typeface="Arial" pitchFamily="34" charset="0"/>
            </a:endParaRPr>
          </a:p>
          <a:p>
            <a:pPr indent="-342900">
              <a:lnSpc>
                <a:spcPct val="140000"/>
              </a:lnSpc>
              <a:spcBef>
                <a:spcPts val="0"/>
              </a:spcBef>
            </a:pPr>
            <a:endParaRPr lang="en-IN" sz="1200" b="1" dirty="0">
              <a:latin typeface="Arial" pitchFamily="34" charset="0"/>
              <a:cs typeface="Arial" pitchFamily="34" charset="0"/>
            </a:endParaRPr>
          </a:p>
          <a:p>
            <a:pPr indent="-342900">
              <a:lnSpc>
                <a:spcPct val="140000"/>
              </a:lnSpc>
              <a:spcBef>
                <a:spcPts val="0"/>
              </a:spcBef>
            </a:pPr>
            <a:endParaRPr lang="en-IN" sz="1200" b="1" dirty="0">
              <a:latin typeface="Arial" pitchFamily="34" charset="0"/>
              <a:cs typeface="Arial" pitchFamily="34" charset="0"/>
            </a:endParaRPr>
          </a:p>
          <a:p>
            <a:pPr indent="-342900">
              <a:lnSpc>
                <a:spcPct val="140000"/>
              </a:lnSpc>
              <a:spcBef>
                <a:spcPts val="0"/>
              </a:spcBef>
            </a:pPr>
            <a:endParaRPr lang="en-IN" sz="1200" b="1" dirty="0">
              <a:latin typeface="Arial" pitchFamily="34" charset="0"/>
              <a:cs typeface="Arial" pitchFamily="34" charset="0"/>
            </a:endParaRPr>
          </a:p>
          <a:p>
            <a:pPr indent="-342900">
              <a:lnSpc>
                <a:spcPct val="140000"/>
              </a:lnSpc>
              <a:spcBef>
                <a:spcPts val="0"/>
              </a:spcBef>
            </a:pPr>
            <a:endParaRPr lang="en-US" sz="1200" b="1" dirty="0">
              <a:latin typeface="Arial" pitchFamily="34" charset="0"/>
              <a:cs typeface="Arial" pitchFamily="34" charset="0"/>
            </a:endParaRPr>
          </a:p>
          <a:p>
            <a:pPr marL="0" indent="0">
              <a:lnSpc>
                <a:spcPct val="140000"/>
              </a:lnSpc>
              <a:spcBef>
                <a:spcPts val="600"/>
              </a:spcBef>
              <a:buNone/>
              <a:tabLst/>
            </a:pPr>
            <a:r>
              <a:rPr lang="en-US" sz="2400" b="1" dirty="0">
                <a:solidFill>
                  <a:srgbClr val="0070C0"/>
                </a:solidFill>
                <a:cs typeface="Arial" panose="020B0604020202020204" pitchFamily="34" charset="0"/>
              </a:rPr>
              <a:t>CONTEXT</a:t>
            </a:r>
          </a:p>
          <a:p>
            <a:pPr marL="182880" indent="-182880">
              <a:lnSpc>
                <a:spcPct val="140000"/>
              </a:lnSpc>
              <a:spcBef>
                <a:spcPts val="0"/>
              </a:spcBef>
            </a:pPr>
            <a:r>
              <a:rPr lang="en-US" sz="2000" dirty="0">
                <a:cs typeface="Arial" pitchFamily="34" charset="0"/>
              </a:rPr>
              <a:t>World is chaotic</a:t>
            </a:r>
          </a:p>
          <a:p>
            <a:pPr marL="182880" indent="-182880">
              <a:lnSpc>
                <a:spcPct val="140000"/>
              </a:lnSpc>
              <a:spcBef>
                <a:spcPts val="0"/>
              </a:spcBef>
            </a:pPr>
            <a:r>
              <a:rPr lang="en-US" sz="2000" dirty="0">
                <a:cs typeface="Arial" pitchFamily="34" charset="0"/>
              </a:rPr>
              <a:t>Change is inevitable and is the constant</a:t>
            </a:r>
          </a:p>
          <a:p>
            <a:pPr marL="182880" indent="-182880">
              <a:lnSpc>
                <a:spcPct val="140000"/>
              </a:lnSpc>
              <a:spcBef>
                <a:spcPts val="0"/>
              </a:spcBef>
            </a:pPr>
            <a:r>
              <a:rPr lang="en-US" sz="2000" dirty="0">
                <a:cs typeface="Arial" pitchFamily="34" charset="0"/>
              </a:rPr>
              <a:t>Deliver value to customer as quickly as possible</a:t>
            </a:r>
            <a:endParaRPr lang="en-IN" sz="2000" dirty="0">
              <a:cs typeface="Arial" pitchFamily="34" charset="0"/>
            </a:endParaRPr>
          </a:p>
        </p:txBody>
      </p:sp>
      <p:pic>
        <p:nvPicPr>
          <p:cNvPr id="5" name="Picture 4">
            <a:extLst>
              <a:ext uri="{FF2B5EF4-FFF2-40B4-BE49-F238E27FC236}">
                <a16:creationId xmlns:a16="http://schemas.microsoft.com/office/drawing/2014/main" id="{E4B2E3A9-0115-442A-A713-4041E3EA7D8D}"/>
              </a:ext>
            </a:extLst>
          </p:cNvPr>
          <p:cNvPicPr>
            <a:picLocks noChangeAspect="1"/>
          </p:cNvPicPr>
          <p:nvPr/>
        </p:nvPicPr>
        <p:blipFill>
          <a:blip r:embed="rId2"/>
          <a:stretch>
            <a:fillRect/>
          </a:stretch>
        </p:blipFill>
        <p:spPr>
          <a:xfrm>
            <a:off x="2265580" y="4687513"/>
            <a:ext cx="2143125" cy="361950"/>
          </a:xfrm>
          <a:prstGeom prst="rect">
            <a:avLst/>
          </a:prstGeom>
        </p:spPr>
      </p:pic>
      <p:pic>
        <p:nvPicPr>
          <p:cNvPr id="6" name="Picture 5">
            <a:extLst>
              <a:ext uri="{FF2B5EF4-FFF2-40B4-BE49-F238E27FC236}">
                <a16:creationId xmlns:a16="http://schemas.microsoft.com/office/drawing/2014/main" id="{0D114190-6E8F-4C6D-8B12-D1620C4D7538}"/>
              </a:ext>
            </a:extLst>
          </p:cNvPr>
          <p:cNvPicPr>
            <a:picLocks noChangeAspect="1"/>
          </p:cNvPicPr>
          <p:nvPr/>
        </p:nvPicPr>
        <p:blipFill>
          <a:blip r:embed="rId3"/>
          <a:stretch>
            <a:fillRect/>
          </a:stretch>
        </p:blipFill>
        <p:spPr>
          <a:xfrm>
            <a:off x="1532288" y="3776931"/>
            <a:ext cx="3343275" cy="781050"/>
          </a:xfrm>
          <a:prstGeom prst="rect">
            <a:avLst/>
          </a:prstGeom>
        </p:spPr>
      </p:pic>
      <p:pic>
        <p:nvPicPr>
          <p:cNvPr id="7" name="Picture 6">
            <a:extLst>
              <a:ext uri="{FF2B5EF4-FFF2-40B4-BE49-F238E27FC236}">
                <a16:creationId xmlns:a16="http://schemas.microsoft.com/office/drawing/2014/main" id="{6041F166-056C-498B-A058-F80B00747EBD}"/>
              </a:ext>
            </a:extLst>
          </p:cNvPr>
          <p:cNvPicPr>
            <a:picLocks noChangeAspect="1"/>
          </p:cNvPicPr>
          <p:nvPr/>
        </p:nvPicPr>
        <p:blipFill>
          <a:blip r:embed="rId4"/>
          <a:stretch>
            <a:fillRect/>
          </a:stretch>
        </p:blipFill>
        <p:spPr>
          <a:xfrm>
            <a:off x="408826" y="3353299"/>
            <a:ext cx="5590201" cy="294100"/>
          </a:xfrm>
          <a:prstGeom prst="rect">
            <a:avLst/>
          </a:prstGeom>
        </p:spPr>
      </p:pic>
      <p:pic>
        <p:nvPicPr>
          <p:cNvPr id="2" name="Picture 1">
            <a:extLst>
              <a:ext uri="{FF2B5EF4-FFF2-40B4-BE49-F238E27FC236}">
                <a16:creationId xmlns:a16="http://schemas.microsoft.com/office/drawing/2014/main" id="{FDC21AB0-1D60-45CE-9374-63C6B00FABBC}"/>
              </a:ext>
            </a:extLst>
          </p:cNvPr>
          <p:cNvPicPr>
            <a:picLocks noChangeAspect="1"/>
          </p:cNvPicPr>
          <p:nvPr/>
        </p:nvPicPr>
        <p:blipFill>
          <a:blip r:embed="rId5"/>
          <a:stretch>
            <a:fillRect/>
          </a:stretch>
        </p:blipFill>
        <p:spPr>
          <a:xfrm>
            <a:off x="7391051" y="215513"/>
            <a:ext cx="3112654" cy="2609850"/>
          </a:xfrm>
          <a:prstGeom prst="rect">
            <a:avLst/>
          </a:prstGeom>
        </p:spPr>
      </p:pic>
    </p:spTree>
    <p:extLst>
      <p:ext uri="{BB962C8B-B14F-4D97-AF65-F5344CB8AC3E}">
        <p14:creationId xmlns:p14="http://schemas.microsoft.com/office/powerpoint/2010/main" val="205375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26045" y="511231"/>
            <a:ext cx="7999758" cy="461665"/>
          </a:xfrm>
          <a:prstGeom prst="rect">
            <a:avLst/>
          </a:prstGeom>
        </p:spPr>
        <p:txBody>
          <a:bodyPr wrap="square">
            <a:spAutoFit/>
          </a:bodyPr>
          <a:lstStyle/>
          <a:p>
            <a:r>
              <a:rPr lang="en-IN" sz="2400" b="1" dirty="0">
                <a:solidFill>
                  <a:srgbClr val="DFA267"/>
                </a:solidFill>
              </a:rPr>
              <a:t>Agile Manifesto</a:t>
            </a:r>
          </a:p>
        </p:txBody>
      </p:sp>
      <p:sp>
        <p:nvSpPr>
          <p:cNvPr id="10" name="TextBox 9">
            <a:extLst>
              <a:ext uri="{FF2B5EF4-FFF2-40B4-BE49-F238E27FC236}">
                <a16:creationId xmlns:a16="http://schemas.microsoft.com/office/drawing/2014/main" id="{360D2A45-FED9-4CB8-852F-33CD520CB0E6}"/>
              </a:ext>
            </a:extLst>
          </p:cNvPr>
          <p:cNvSpPr txBox="1"/>
          <p:nvPr/>
        </p:nvSpPr>
        <p:spPr>
          <a:xfrm>
            <a:off x="714983" y="1325441"/>
            <a:ext cx="7059919" cy="461665"/>
          </a:xfrm>
          <a:prstGeom prst="rect">
            <a:avLst/>
          </a:prstGeom>
          <a:noFill/>
        </p:spPr>
        <p:txBody>
          <a:bodyPr wrap="square" rtlCol="0">
            <a:spAutoFit/>
          </a:bodyPr>
          <a:lstStyle/>
          <a:p>
            <a:pPr fontAlgn="base">
              <a:spcBef>
                <a:spcPct val="0"/>
              </a:spcBef>
              <a:spcAft>
                <a:spcPct val="0"/>
              </a:spcAft>
            </a:pPr>
            <a:r>
              <a:rPr lang="en-US" sz="2400" b="1" dirty="0">
                <a:solidFill>
                  <a:srgbClr val="C00000"/>
                </a:solidFill>
                <a:cs typeface="Arial" charset="0"/>
              </a:rPr>
              <a:t>Individuals and interactions </a:t>
            </a:r>
            <a:r>
              <a:rPr lang="en-US" sz="2400" dirty="0">
                <a:solidFill>
                  <a:prstClr val="black"/>
                </a:solidFill>
                <a:cs typeface="Arial" charset="0"/>
              </a:rPr>
              <a:t>over</a:t>
            </a:r>
            <a:r>
              <a:rPr lang="en-US" sz="2400" b="1" dirty="0">
                <a:solidFill>
                  <a:srgbClr val="F6B000"/>
                </a:solidFill>
                <a:cs typeface="Arial" charset="0"/>
              </a:rPr>
              <a:t> </a:t>
            </a:r>
            <a:r>
              <a:rPr lang="en-US" sz="2400" b="1" dirty="0">
                <a:solidFill>
                  <a:srgbClr val="0070C0"/>
                </a:solidFill>
                <a:cs typeface="Arial" charset="0"/>
              </a:rPr>
              <a:t>Processes and tools</a:t>
            </a:r>
          </a:p>
        </p:txBody>
      </p:sp>
      <p:sp>
        <p:nvSpPr>
          <p:cNvPr id="11" name="TextBox 10">
            <a:extLst>
              <a:ext uri="{FF2B5EF4-FFF2-40B4-BE49-F238E27FC236}">
                <a16:creationId xmlns:a16="http://schemas.microsoft.com/office/drawing/2014/main" id="{086011E4-E0B4-4ED1-83AD-23A6BBA59D9C}"/>
              </a:ext>
            </a:extLst>
          </p:cNvPr>
          <p:cNvSpPr txBox="1"/>
          <p:nvPr/>
        </p:nvSpPr>
        <p:spPr>
          <a:xfrm>
            <a:off x="676795" y="2405948"/>
            <a:ext cx="7254791" cy="461665"/>
          </a:xfrm>
          <a:prstGeom prst="rect">
            <a:avLst/>
          </a:prstGeom>
          <a:noFill/>
        </p:spPr>
        <p:txBody>
          <a:bodyPr wrap="square" rtlCol="0">
            <a:spAutoFit/>
          </a:bodyPr>
          <a:lstStyle/>
          <a:p>
            <a:pPr fontAlgn="base">
              <a:spcBef>
                <a:spcPct val="0"/>
              </a:spcBef>
              <a:spcAft>
                <a:spcPct val="0"/>
              </a:spcAft>
            </a:pPr>
            <a:r>
              <a:rPr lang="en-US" sz="2400" b="1" dirty="0">
                <a:solidFill>
                  <a:srgbClr val="C00000"/>
                </a:solidFill>
                <a:cs typeface="Arial" charset="0"/>
              </a:rPr>
              <a:t>Working software </a:t>
            </a:r>
            <a:r>
              <a:rPr lang="en-US" sz="2400" dirty="0">
                <a:solidFill>
                  <a:prstClr val="black"/>
                </a:solidFill>
                <a:cs typeface="Arial" charset="0"/>
              </a:rPr>
              <a:t>over</a:t>
            </a:r>
            <a:r>
              <a:rPr lang="en-US" sz="2400" b="1" dirty="0">
                <a:solidFill>
                  <a:srgbClr val="F6B000"/>
                </a:solidFill>
                <a:cs typeface="Arial" charset="0"/>
              </a:rPr>
              <a:t> </a:t>
            </a:r>
            <a:r>
              <a:rPr lang="en-US" sz="2400" b="1" dirty="0">
                <a:solidFill>
                  <a:srgbClr val="0070C0"/>
                </a:solidFill>
                <a:cs typeface="Arial" charset="0"/>
              </a:rPr>
              <a:t>Comprehensive documentation</a:t>
            </a:r>
          </a:p>
        </p:txBody>
      </p:sp>
      <p:sp>
        <p:nvSpPr>
          <p:cNvPr id="13" name="TextBox 12">
            <a:extLst>
              <a:ext uri="{FF2B5EF4-FFF2-40B4-BE49-F238E27FC236}">
                <a16:creationId xmlns:a16="http://schemas.microsoft.com/office/drawing/2014/main" id="{317BA811-9512-4453-80F4-A41B77EA3664}"/>
              </a:ext>
            </a:extLst>
          </p:cNvPr>
          <p:cNvSpPr txBox="1"/>
          <p:nvPr/>
        </p:nvSpPr>
        <p:spPr>
          <a:xfrm>
            <a:off x="676795" y="3566043"/>
            <a:ext cx="7281187" cy="461665"/>
          </a:xfrm>
          <a:prstGeom prst="rect">
            <a:avLst/>
          </a:prstGeom>
          <a:noFill/>
        </p:spPr>
        <p:txBody>
          <a:bodyPr wrap="square" rtlCol="0">
            <a:spAutoFit/>
          </a:bodyPr>
          <a:lstStyle/>
          <a:p>
            <a:pPr fontAlgn="base">
              <a:spcBef>
                <a:spcPct val="0"/>
              </a:spcBef>
              <a:spcAft>
                <a:spcPct val="0"/>
              </a:spcAft>
            </a:pPr>
            <a:r>
              <a:rPr lang="en-US" sz="2400" b="1" dirty="0">
                <a:solidFill>
                  <a:srgbClr val="C00000"/>
                </a:solidFill>
                <a:cs typeface="Arial" charset="0"/>
              </a:rPr>
              <a:t>Customer collaboration </a:t>
            </a:r>
            <a:r>
              <a:rPr lang="en-US" sz="2400" dirty="0">
                <a:solidFill>
                  <a:prstClr val="black"/>
                </a:solidFill>
                <a:cs typeface="Arial" charset="0"/>
              </a:rPr>
              <a:t>over</a:t>
            </a:r>
            <a:r>
              <a:rPr lang="en-US" sz="2400" b="1" dirty="0">
                <a:solidFill>
                  <a:srgbClr val="F6B000"/>
                </a:solidFill>
                <a:cs typeface="Arial" charset="0"/>
              </a:rPr>
              <a:t> </a:t>
            </a:r>
            <a:r>
              <a:rPr lang="en-US" sz="2400" b="1" dirty="0">
                <a:solidFill>
                  <a:srgbClr val="0070C0"/>
                </a:solidFill>
                <a:cs typeface="Arial" charset="0"/>
              </a:rPr>
              <a:t>Contract negotiation</a:t>
            </a:r>
          </a:p>
        </p:txBody>
      </p:sp>
      <p:sp>
        <p:nvSpPr>
          <p:cNvPr id="14" name="TextBox 13">
            <a:extLst>
              <a:ext uri="{FF2B5EF4-FFF2-40B4-BE49-F238E27FC236}">
                <a16:creationId xmlns:a16="http://schemas.microsoft.com/office/drawing/2014/main" id="{D438D39C-5B23-42CC-8B6F-6A60FA24521E}"/>
              </a:ext>
            </a:extLst>
          </p:cNvPr>
          <p:cNvSpPr txBox="1"/>
          <p:nvPr/>
        </p:nvSpPr>
        <p:spPr>
          <a:xfrm>
            <a:off x="714983" y="4644517"/>
            <a:ext cx="6629400" cy="461665"/>
          </a:xfrm>
          <a:prstGeom prst="rect">
            <a:avLst/>
          </a:prstGeom>
          <a:noFill/>
        </p:spPr>
        <p:txBody>
          <a:bodyPr wrap="square" rtlCol="0">
            <a:spAutoFit/>
          </a:bodyPr>
          <a:lstStyle/>
          <a:p>
            <a:pPr fontAlgn="base">
              <a:spcBef>
                <a:spcPct val="0"/>
              </a:spcBef>
              <a:spcAft>
                <a:spcPct val="0"/>
              </a:spcAft>
            </a:pPr>
            <a:r>
              <a:rPr lang="en-US" sz="2400" b="1" dirty="0">
                <a:solidFill>
                  <a:srgbClr val="C00000"/>
                </a:solidFill>
                <a:cs typeface="Arial" charset="0"/>
              </a:rPr>
              <a:t>Responding to change </a:t>
            </a:r>
            <a:r>
              <a:rPr lang="en-US" sz="2400" dirty="0">
                <a:solidFill>
                  <a:prstClr val="black"/>
                </a:solidFill>
                <a:cs typeface="Arial" charset="0"/>
              </a:rPr>
              <a:t>over</a:t>
            </a:r>
            <a:r>
              <a:rPr lang="en-US" sz="2400" b="1" dirty="0">
                <a:solidFill>
                  <a:srgbClr val="F6B000"/>
                </a:solidFill>
                <a:cs typeface="Arial" charset="0"/>
              </a:rPr>
              <a:t> </a:t>
            </a:r>
            <a:r>
              <a:rPr lang="en-US" sz="2400" b="1" dirty="0">
                <a:solidFill>
                  <a:srgbClr val="0070C0"/>
                </a:solidFill>
                <a:cs typeface="Arial" charset="0"/>
              </a:rPr>
              <a:t>Following a plan</a:t>
            </a:r>
          </a:p>
        </p:txBody>
      </p:sp>
      <p:pic>
        <p:nvPicPr>
          <p:cNvPr id="15" name="Picture 4" descr="http://t3.gstatic.com/images?q=tbn:ANd9GcRBU0UCfY-VrIF6ozyV3KcsCgds-fanRYLMeJbiqbQW1g0wD2tE&amp;t=1">
            <a:extLst>
              <a:ext uri="{FF2B5EF4-FFF2-40B4-BE49-F238E27FC236}">
                <a16:creationId xmlns:a16="http://schemas.microsoft.com/office/drawing/2014/main" id="{12C3CE08-B439-4B97-ABA6-07DAA61B9078}"/>
              </a:ext>
            </a:extLst>
          </p:cNvPr>
          <p:cNvPicPr>
            <a:picLocks noChangeAspect="1" noChangeArrowheads="1"/>
          </p:cNvPicPr>
          <p:nvPr/>
        </p:nvPicPr>
        <p:blipFill>
          <a:blip r:embed="rId3"/>
          <a:srcRect r="26667"/>
          <a:stretch>
            <a:fillRect/>
          </a:stretch>
        </p:blipFill>
        <p:spPr bwMode="auto">
          <a:xfrm>
            <a:off x="138680" y="1291681"/>
            <a:ext cx="469392" cy="533400"/>
          </a:xfrm>
          <a:prstGeom prst="rect">
            <a:avLst/>
          </a:prstGeom>
          <a:noFill/>
        </p:spPr>
      </p:pic>
      <p:pic>
        <p:nvPicPr>
          <p:cNvPr id="16" name="Picture 5">
            <a:extLst>
              <a:ext uri="{FF2B5EF4-FFF2-40B4-BE49-F238E27FC236}">
                <a16:creationId xmlns:a16="http://schemas.microsoft.com/office/drawing/2014/main" id="{64A4D36F-341D-4DED-8396-B3057D52ED1D}"/>
              </a:ext>
            </a:extLst>
          </p:cNvPr>
          <p:cNvPicPr>
            <a:picLocks noChangeAspect="1" noChangeArrowheads="1"/>
          </p:cNvPicPr>
          <p:nvPr/>
        </p:nvPicPr>
        <p:blipFill>
          <a:blip r:embed="rId4"/>
          <a:srcRect r="7143"/>
          <a:stretch>
            <a:fillRect/>
          </a:stretch>
        </p:blipFill>
        <p:spPr bwMode="auto">
          <a:xfrm>
            <a:off x="8463516" y="3375032"/>
            <a:ext cx="1984870" cy="1044405"/>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DBFBF368-230A-4135-B575-EF11A65C2C20}"/>
              </a:ext>
            </a:extLst>
          </p:cNvPr>
          <p:cNvPicPr>
            <a:picLocks noChangeAspect="1" noChangeArrowheads="1"/>
          </p:cNvPicPr>
          <p:nvPr/>
        </p:nvPicPr>
        <p:blipFill>
          <a:blip r:embed="rId5"/>
          <a:srcRect b="6494"/>
          <a:stretch>
            <a:fillRect/>
          </a:stretch>
        </p:blipFill>
        <p:spPr bwMode="auto">
          <a:xfrm>
            <a:off x="8407999" y="2226234"/>
            <a:ext cx="2034313" cy="1047624"/>
          </a:xfrm>
          <a:prstGeom prst="rect">
            <a:avLst/>
          </a:prstGeom>
          <a:noFill/>
          <a:ln w="9525">
            <a:noFill/>
            <a:miter lim="800000"/>
            <a:headEnd/>
            <a:tailEnd/>
          </a:ln>
          <a:effectLst/>
        </p:spPr>
      </p:pic>
      <p:pic>
        <p:nvPicPr>
          <p:cNvPr id="18" name="Picture 8">
            <a:extLst>
              <a:ext uri="{FF2B5EF4-FFF2-40B4-BE49-F238E27FC236}">
                <a16:creationId xmlns:a16="http://schemas.microsoft.com/office/drawing/2014/main" id="{C060F3A7-800B-4ECC-AAE5-D8F8670FA33D}"/>
              </a:ext>
            </a:extLst>
          </p:cNvPr>
          <p:cNvPicPr>
            <a:picLocks noChangeAspect="1" noChangeArrowheads="1"/>
          </p:cNvPicPr>
          <p:nvPr/>
        </p:nvPicPr>
        <p:blipFill>
          <a:blip r:embed="rId6"/>
          <a:srcRect b="11165"/>
          <a:stretch>
            <a:fillRect/>
          </a:stretch>
        </p:blipFill>
        <p:spPr bwMode="auto">
          <a:xfrm>
            <a:off x="8632446" y="4479404"/>
            <a:ext cx="1802296" cy="1059789"/>
          </a:xfrm>
          <a:prstGeom prst="rect">
            <a:avLst/>
          </a:prstGeom>
          <a:noFill/>
          <a:ln w="9525">
            <a:noFill/>
            <a:miter lim="800000"/>
            <a:headEnd/>
            <a:tailEnd/>
          </a:ln>
          <a:effectLst/>
        </p:spPr>
      </p:pic>
      <p:pic>
        <p:nvPicPr>
          <p:cNvPr id="19" name="Picture 9">
            <a:extLst>
              <a:ext uri="{FF2B5EF4-FFF2-40B4-BE49-F238E27FC236}">
                <a16:creationId xmlns:a16="http://schemas.microsoft.com/office/drawing/2014/main" id="{3A4FF016-3127-44C6-941F-8D65BF4FD234}"/>
              </a:ext>
            </a:extLst>
          </p:cNvPr>
          <p:cNvPicPr>
            <a:picLocks noChangeAspect="1" noChangeArrowheads="1"/>
          </p:cNvPicPr>
          <p:nvPr/>
        </p:nvPicPr>
        <p:blipFill>
          <a:blip r:embed="rId7"/>
          <a:srcRect r="5085"/>
          <a:stretch>
            <a:fillRect/>
          </a:stretch>
        </p:blipFill>
        <p:spPr bwMode="auto">
          <a:xfrm>
            <a:off x="8541997" y="1079629"/>
            <a:ext cx="1727913" cy="1045431"/>
          </a:xfrm>
          <a:prstGeom prst="rect">
            <a:avLst/>
          </a:prstGeom>
          <a:noFill/>
          <a:ln w="9525">
            <a:noFill/>
            <a:miter lim="800000"/>
            <a:headEnd/>
            <a:tailEnd/>
          </a:ln>
          <a:effectLst/>
        </p:spPr>
      </p:pic>
      <p:sp>
        <p:nvSpPr>
          <p:cNvPr id="20" name="Rectangle 19">
            <a:extLst>
              <a:ext uri="{FF2B5EF4-FFF2-40B4-BE49-F238E27FC236}">
                <a16:creationId xmlns:a16="http://schemas.microsoft.com/office/drawing/2014/main" id="{E93E6A6E-4791-4985-9AFE-41A2A3C11ADF}"/>
              </a:ext>
            </a:extLst>
          </p:cNvPr>
          <p:cNvSpPr/>
          <p:nvPr/>
        </p:nvSpPr>
        <p:spPr>
          <a:xfrm>
            <a:off x="732333" y="5476555"/>
            <a:ext cx="7281187" cy="461665"/>
          </a:xfrm>
          <a:prstGeom prst="rect">
            <a:avLst/>
          </a:prstGeom>
        </p:spPr>
        <p:txBody>
          <a:bodyPr wrap="square">
            <a:spAutoFit/>
          </a:bodyPr>
          <a:lstStyle/>
          <a:p>
            <a:r>
              <a:rPr lang="en-IN" sz="2400" b="1" dirty="0">
                <a:solidFill>
                  <a:srgbClr val="C00000"/>
                </a:solidFill>
                <a:cs typeface="Arial" charset="0"/>
              </a:rPr>
              <a:t>Focus on Simplicity </a:t>
            </a:r>
            <a:r>
              <a:rPr lang="en-IN" sz="2400" dirty="0"/>
              <a:t>in </a:t>
            </a:r>
            <a:r>
              <a:rPr lang="en-IN" sz="2400" b="1" dirty="0">
                <a:solidFill>
                  <a:srgbClr val="0070C0"/>
                </a:solidFill>
                <a:cs typeface="Arial" charset="0"/>
              </a:rPr>
              <a:t>Both the product and the process</a:t>
            </a:r>
          </a:p>
        </p:txBody>
      </p:sp>
      <p:pic>
        <p:nvPicPr>
          <p:cNvPr id="21" name="Picture 4" descr="http://t3.gstatic.com/images?q=tbn:ANd9GcRBU0UCfY-VrIF6ozyV3KcsCgds-fanRYLMeJbiqbQW1g0wD2tE&amp;t=1">
            <a:extLst>
              <a:ext uri="{FF2B5EF4-FFF2-40B4-BE49-F238E27FC236}">
                <a16:creationId xmlns:a16="http://schemas.microsoft.com/office/drawing/2014/main" id="{ED0E2828-3C1C-454C-81F0-111DFF12834B}"/>
              </a:ext>
            </a:extLst>
          </p:cNvPr>
          <p:cNvPicPr>
            <a:picLocks noChangeAspect="1" noChangeArrowheads="1"/>
          </p:cNvPicPr>
          <p:nvPr/>
        </p:nvPicPr>
        <p:blipFill>
          <a:blip r:embed="rId3"/>
          <a:srcRect r="26667"/>
          <a:stretch>
            <a:fillRect/>
          </a:stretch>
        </p:blipFill>
        <p:spPr bwMode="auto">
          <a:xfrm>
            <a:off x="138680" y="2396141"/>
            <a:ext cx="469392" cy="533400"/>
          </a:xfrm>
          <a:prstGeom prst="rect">
            <a:avLst/>
          </a:prstGeom>
          <a:noFill/>
        </p:spPr>
      </p:pic>
      <p:pic>
        <p:nvPicPr>
          <p:cNvPr id="23" name="Picture 4" descr="http://t3.gstatic.com/images?q=tbn:ANd9GcRBU0UCfY-VrIF6ozyV3KcsCgds-fanRYLMeJbiqbQW1g0wD2tE&amp;t=1">
            <a:extLst>
              <a:ext uri="{FF2B5EF4-FFF2-40B4-BE49-F238E27FC236}">
                <a16:creationId xmlns:a16="http://schemas.microsoft.com/office/drawing/2014/main" id="{B0B5EF70-433A-4CFC-88B0-13634769973B}"/>
              </a:ext>
            </a:extLst>
          </p:cNvPr>
          <p:cNvPicPr>
            <a:picLocks noChangeAspect="1" noChangeArrowheads="1"/>
          </p:cNvPicPr>
          <p:nvPr/>
        </p:nvPicPr>
        <p:blipFill>
          <a:blip r:embed="rId3"/>
          <a:srcRect r="26667"/>
          <a:stretch>
            <a:fillRect/>
          </a:stretch>
        </p:blipFill>
        <p:spPr bwMode="auto">
          <a:xfrm>
            <a:off x="138680" y="3566043"/>
            <a:ext cx="469392" cy="533400"/>
          </a:xfrm>
          <a:prstGeom prst="rect">
            <a:avLst/>
          </a:prstGeom>
          <a:noFill/>
        </p:spPr>
      </p:pic>
      <p:pic>
        <p:nvPicPr>
          <p:cNvPr id="24" name="Picture 4" descr="http://t3.gstatic.com/images?q=tbn:ANd9GcRBU0UCfY-VrIF6ozyV3KcsCgds-fanRYLMeJbiqbQW1g0wD2tE&amp;t=1">
            <a:extLst>
              <a:ext uri="{FF2B5EF4-FFF2-40B4-BE49-F238E27FC236}">
                <a16:creationId xmlns:a16="http://schemas.microsoft.com/office/drawing/2014/main" id="{04F3E8E7-CA95-4A6B-8D89-111435F10C4B}"/>
              </a:ext>
            </a:extLst>
          </p:cNvPr>
          <p:cNvPicPr>
            <a:picLocks noChangeAspect="1" noChangeArrowheads="1"/>
          </p:cNvPicPr>
          <p:nvPr/>
        </p:nvPicPr>
        <p:blipFill>
          <a:blip r:embed="rId3"/>
          <a:srcRect r="26667"/>
          <a:stretch>
            <a:fillRect/>
          </a:stretch>
        </p:blipFill>
        <p:spPr bwMode="auto">
          <a:xfrm>
            <a:off x="103324" y="4608650"/>
            <a:ext cx="469392" cy="533400"/>
          </a:xfrm>
          <a:prstGeom prst="rect">
            <a:avLst/>
          </a:prstGeom>
          <a:noFill/>
        </p:spPr>
      </p:pic>
      <p:pic>
        <p:nvPicPr>
          <p:cNvPr id="25" name="Picture 4" descr="http://t3.gstatic.com/images?q=tbn:ANd9GcRBU0UCfY-VrIF6ozyV3KcsCgds-fanRYLMeJbiqbQW1g0wD2tE&amp;t=1">
            <a:extLst>
              <a:ext uri="{FF2B5EF4-FFF2-40B4-BE49-F238E27FC236}">
                <a16:creationId xmlns:a16="http://schemas.microsoft.com/office/drawing/2014/main" id="{1A881A8E-A742-4A97-95E0-B1C4D94CE8D8}"/>
              </a:ext>
            </a:extLst>
          </p:cNvPr>
          <p:cNvPicPr>
            <a:picLocks noChangeAspect="1" noChangeArrowheads="1"/>
          </p:cNvPicPr>
          <p:nvPr/>
        </p:nvPicPr>
        <p:blipFill>
          <a:blip r:embed="rId3"/>
          <a:srcRect r="26667"/>
          <a:stretch>
            <a:fillRect/>
          </a:stretch>
        </p:blipFill>
        <p:spPr bwMode="auto">
          <a:xfrm>
            <a:off x="155114" y="5539193"/>
            <a:ext cx="469392" cy="533400"/>
          </a:xfrm>
          <a:prstGeom prst="rect">
            <a:avLst/>
          </a:prstGeom>
          <a:noFill/>
        </p:spPr>
      </p:pic>
      <p:sp>
        <p:nvSpPr>
          <p:cNvPr id="2" name="Speech Bubble: Rectangle 1">
            <a:extLst>
              <a:ext uri="{FF2B5EF4-FFF2-40B4-BE49-F238E27FC236}">
                <a16:creationId xmlns:a16="http://schemas.microsoft.com/office/drawing/2014/main" id="{C0BBA1D4-576B-4F3C-8800-A826E7B17A86}"/>
              </a:ext>
            </a:extLst>
          </p:cNvPr>
          <p:cNvSpPr/>
          <p:nvPr/>
        </p:nvSpPr>
        <p:spPr>
          <a:xfrm>
            <a:off x="6171678" y="34177"/>
            <a:ext cx="2140434" cy="718165"/>
          </a:xfrm>
          <a:prstGeom prst="wedgeRectCallout">
            <a:avLst>
              <a:gd name="adj1" fmla="val -116199"/>
              <a:gd name="adj2" fmla="val 113731"/>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69235C-5B4B-47EF-8712-C042577B28AE}"/>
              </a:ext>
            </a:extLst>
          </p:cNvPr>
          <p:cNvSpPr txBox="1"/>
          <p:nvPr/>
        </p:nvSpPr>
        <p:spPr>
          <a:xfrm>
            <a:off x="6171678" y="67536"/>
            <a:ext cx="1958636" cy="707886"/>
          </a:xfrm>
          <a:prstGeom prst="rect">
            <a:avLst/>
          </a:prstGeom>
          <a:noFill/>
        </p:spPr>
        <p:txBody>
          <a:bodyPr wrap="square" rtlCol="0">
            <a:spAutoFit/>
          </a:bodyPr>
          <a:lstStyle/>
          <a:p>
            <a:pPr algn="ctr"/>
            <a:r>
              <a:rPr lang="en-US" sz="2000" b="1" dirty="0"/>
              <a:t>read  - Is valued more than </a:t>
            </a:r>
          </a:p>
        </p:txBody>
      </p:sp>
    </p:spTree>
    <p:extLst>
      <p:ext uri="{BB962C8B-B14F-4D97-AF65-F5344CB8AC3E}">
        <p14:creationId xmlns:p14="http://schemas.microsoft.com/office/powerpoint/2010/main" val="109569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20" grpId="0"/>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3910" y="505711"/>
            <a:ext cx="7999758" cy="461665"/>
          </a:xfrm>
          <a:prstGeom prst="rect">
            <a:avLst/>
          </a:prstGeom>
        </p:spPr>
        <p:txBody>
          <a:bodyPr wrap="square">
            <a:spAutoFit/>
          </a:bodyPr>
          <a:lstStyle/>
          <a:p>
            <a:r>
              <a:rPr lang="en-IN" sz="2400" b="1" dirty="0">
                <a:solidFill>
                  <a:srgbClr val="DFA267"/>
                </a:solidFill>
              </a:rPr>
              <a:t>Pun on Agile</a:t>
            </a:r>
          </a:p>
        </p:txBody>
      </p:sp>
      <p:pic>
        <p:nvPicPr>
          <p:cNvPr id="9" name="Picture 8">
            <a:extLst>
              <a:ext uri="{FF2B5EF4-FFF2-40B4-BE49-F238E27FC236}">
                <a16:creationId xmlns:a16="http://schemas.microsoft.com/office/drawing/2014/main" id="{9ABBC34A-20E3-4DEA-9AB0-41EA37809593}"/>
              </a:ext>
            </a:extLst>
          </p:cNvPr>
          <p:cNvPicPr>
            <a:picLocks noChangeAspect="1"/>
          </p:cNvPicPr>
          <p:nvPr/>
        </p:nvPicPr>
        <p:blipFill>
          <a:blip r:embed="rId2"/>
          <a:stretch>
            <a:fillRect/>
          </a:stretch>
        </p:blipFill>
        <p:spPr>
          <a:xfrm>
            <a:off x="0" y="1694389"/>
            <a:ext cx="8847508" cy="4295431"/>
          </a:xfrm>
          <a:prstGeom prst="rect">
            <a:avLst/>
          </a:prstGeom>
        </p:spPr>
      </p:pic>
    </p:spTree>
    <p:extLst>
      <p:ext uri="{BB962C8B-B14F-4D97-AF65-F5344CB8AC3E}">
        <p14:creationId xmlns:p14="http://schemas.microsoft.com/office/powerpoint/2010/main" val="237592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3519" y="501260"/>
            <a:ext cx="7999758" cy="461665"/>
          </a:xfrm>
          <a:prstGeom prst="rect">
            <a:avLst/>
          </a:prstGeom>
        </p:spPr>
        <p:txBody>
          <a:bodyPr wrap="square">
            <a:spAutoFit/>
          </a:bodyPr>
          <a:lstStyle/>
          <a:p>
            <a:r>
              <a:rPr lang="en-IN" sz="2400" b="1" dirty="0">
                <a:solidFill>
                  <a:srgbClr val="DFA267"/>
                </a:solidFill>
              </a:rPr>
              <a:t>Agile Methodologies</a:t>
            </a:r>
          </a:p>
        </p:txBody>
      </p:sp>
      <p:pic>
        <p:nvPicPr>
          <p:cNvPr id="18" name="Picture 17">
            <a:extLst>
              <a:ext uri="{FF2B5EF4-FFF2-40B4-BE49-F238E27FC236}">
                <a16:creationId xmlns:a16="http://schemas.microsoft.com/office/drawing/2014/main" id="{85E48442-A941-4F1D-8446-C7CBCEE872B7}"/>
              </a:ext>
            </a:extLst>
          </p:cNvPr>
          <p:cNvPicPr>
            <a:picLocks noChangeAspect="1"/>
          </p:cNvPicPr>
          <p:nvPr/>
        </p:nvPicPr>
        <p:blipFill>
          <a:blip r:embed="rId2"/>
          <a:stretch>
            <a:fillRect/>
          </a:stretch>
        </p:blipFill>
        <p:spPr>
          <a:xfrm>
            <a:off x="87283" y="1242253"/>
            <a:ext cx="8568952" cy="5615747"/>
          </a:xfrm>
          <a:prstGeom prst="rect">
            <a:avLst/>
          </a:prstGeom>
        </p:spPr>
      </p:pic>
    </p:spTree>
    <p:extLst>
      <p:ext uri="{BB962C8B-B14F-4D97-AF65-F5344CB8AC3E}">
        <p14:creationId xmlns:p14="http://schemas.microsoft.com/office/powerpoint/2010/main" val="334603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7461" y="515501"/>
            <a:ext cx="7999758" cy="461665"/>
          </a:xfrm>
          <a:prstGeom prst="rect">
            <a:avLst/>
          </a:prstGeom>
        </p:spPr>
        <p:txBody>
          <a:bodyPr wrap="square">
            <a:spAutoFit/>
          </a:bodyPr>
          <a:lstStyle/>
          <a:p>
            <a:r>
              <a:rPr lang="en-IN" sz="2400" b="1" dirty="0">
                <a:solidFill>
                  <a:srgbClr val="DFA267"/>
                </a:solidFill>
              </a:rPr>
              <a:t>Agile based Lifecycles</a:t>
            </a:r>
          </a:p>
        </p:txBody>
      </p:sp>
      <p:pic>
        <p:nvPicPr>
          <p:cNvPr id="5" name="Picture 4">
            <a:extLst>
              <a:ext uri="{FF2B5EF4-FFF2-40B4-BE49-F238E27FC236}">
                <a16:creationId xmlns:a16="http://schemas.microsoft.com/office/drawing/2014/main" id="{96140B05-7AA0-40EC-9616-0891C0BD7BCA}"/>
              </a:ext>
            </a:extLst>
          </p:cNvPr>
          <p:cNvPicPr>
            <a:picLocks noChangeAspect="1"/>
          </p:cNvPicPr>
          <p:nvPr/>
        </p:nvPicPr>
        <p:blipFill>
          <a:blip r:embed="rId2"/>
          <a:stretch>
            <a:fillRect/>
          </a:stretch>
        </p:blipFill>
        <p:spPr>
          <a:xfrm>
            <a:off x="129565" y="1661979"/>
            <a:ext cx="7915308" cy="4680520"/>
          </a:xfrm>
          <a:prstGeom prst="rect">
            <a:avLst/>
          </a:prstGeom>
        </p:spPr>
      </p:pic>
    </p:spTree>
    <p:extLst>
      <p:ext uri="{BB962C8B-B14F-4D97-AF65-F5344CB8AC3E}">
        <p14:creationId xmlns:p14="http://schemas.microsoft.com/office/powerpoint/2010/main" val="9928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72737" y="529216"/>
            <a:ext cx="10515600" cy="557212"/>
          </a:xfrm>
        </p:spPr>
        <p:txBody>
          <a:bodyPr>
            <a:noAutofit/>
          </a:bodyPr>
          <a:lstStyle/>
          <a:p>
            <a:r>
              <a:rPr lang="en-IN" sz="2400" b="1" dirty="0">
                <a:solidFill>
                  <a:schemeClr val="accent2"/>
                </a:solidFill>
                <a:latin typeface="+mn-lt"/>
              </a:rPr>
              <a:t>SCRUM</a:t>
            </a:r>
            <a:endParaRPr lang="en-US" sz="2400" b="1" dirty="0">
              <a:solidFill>
                <a:schemeClr val="accent2"/>
              </a:solidFill>
              <a:latin typeface="+mn-lt"/>
            </a:endParaRPr>
          </a:p>
        </p:txBody>
      </p:sp>
      <p:sp>
        <p:nvSpPr>
          <p:cNvPr id="4" name="Content Placeholder 3">
            <a:extLst>
              <a:ext uri="{FF2B5EF4-FFF2-40B4-BE49-F238E27FC236}">
                <a16:creationId xmlns:a16="http://schemas.microsoft.com/office/drawing/2014/main" id="{F38AC902-A500-412F-99B7-43321FAF1D6F}"/>
              </a:ext>
            </a:extLst>
          </p:cNvPr>
          <p:cNvSpPr>
            <a:spLocks noGrp="1"/>
          </p:cNvSpPr>
          <p:nvPr>
            <p:ph idx="4294967295"/>
          </p:nvPr>
        </p:nvSpPr>
        <p:spPr>
          <a:xfrm>
            <a:off x="114301" y="1303338"/>
            <a:ext cx="8101013" cy="5299075"/>
          </a:xfrm>
        </p:spPr>
        <p:txBody>
          <a:bodyPr>
            <a:normAutofit/>
          </a:bodyPr>
          <a:lstStyle/>
          <a:p>
            <a:pPr>
              <a:lnSpc>
                <a:spcPct val="110000"/>
              </a:lnSpc>
              <a:spcBef>
                <a:spcPts val="600"/>
              </a:spcBef>
            </a:pPr>
            <a:r>
              <a:rPr lang="en-US" sz="2400" dirty="0">
                <a:cs typeface="Arial" pitchFamily="34" charset="0"/>
              </a:rPr>
              <a:t>Scrum is an agile methodology or framework for developing, delivering and sustaining software components and products</a:t>
            </a:r>
          </a:p>
          <a:p>
            <a:pPr>
              <a:lnSpc>
                <a:spcPct val="110000"/>
              </a:lnSpc>
              <a:spcBef>
                <a:spcPts val="600"/>
              </a:spcBef>
            </a:pPr>
            <a:r>
              <a:rPr lang="en-US" sz="2400" dirty="0">
                <a:cs typeface="Arial" pitchFamily="34" charset="0"/>
              </a:rPr>
              <a:t>Scrum is an iterative approach towards software development</a:t>
            </a:r>
          </a:p>
          <a:p>
            <a:pPr>
              <a:lnSpc>
                <a:spcPct val="110000"/>
              </a:lnSpc>
              <a:spcBef>
                <a:spcPts val="600"/>
              </a:spcBef>
            </a:pPr>
            <a:r>
              <a:rPr lang="en-US" sz="2400" dirty="0">
                <a:cs typeface="Arial" pitchFamily="34" charset="0"/>
              </a:rPr>
              <a:t>Scrum words comes from rugby where it’s a formulation of play where everyone has a part and you huddle periodically to take stock</a:t>
            </a:r>
          </a:p>
          <a:p>
            <a:pPr>
              <a:lnSpc>
                <a:spcPct val="110000"/>
              </a:lnSpc>
              <a:spcBef>
                <a:spcPts val="600"/>
              </a:spcBef>
            </a:pPr>
            <a:r>
              <a:rPr lang="en-US" sz="2400" dirty="0">
                <a:cs typeface="Arial" pitchFamily="34" charset="0"/>
              </a:rPr>
              <a:t>Scrum provides mechanisms to apply agile practices</a:t>
            </a:r>
          </a:p>
          <a:p>
            <a:pPr>
              <a:lnSpc>
                <a:spcPct val="110000"/>
              </a:lnSpc>
              <a:spcBef>
                <a:spcPts val="600"/>
              </a:spcBef>
            </a:pPr>
            <a:r>
              <a:rPr lang="en-US" sz="2400" dirty="0">
                <a:cs typeface="Arial" pitchFamily="34" charset="0"/>
              </a:rPr>
              <a:t>Scrum is defined by </a:t>
            </a:r>
          </a:p>
          <a:p>
            <a:pPr lvl="1">
              <a:lnSpc>
                <a:spcPct val="110000"/>
              </a:lnSpc>
              <a:spcBef>
                <a:spcPts val="600"/>
              </a:spcBef>
            </a:pPr>
            <a:r>
              <a:rPr lang="en-US" sz="2000" dirty="0">
                <a:cs typeface="Arial" pitchFamily="34" charset="0"/>
              </a:rPr>
              <a:t>Roles</a:t>
            </a:r>
          </a:p>
          <a:p>
            <a:pPr lvl="1">
              <a:lnSpc>
                <a:spcPct val="110000"/>
              </a:lnSpc>
              <a:spcBef>
                <a:spcPts val="600"/>
              </a:spcBef>
            </a:pPr>
            <a:r>
              <a:rPr lang="en-US" sz="2000" dirty="0">
                <a:cs typeface="Arial" pitchFamily="34" charset="0"/>
              </a:rPr>
              <a:t>Events (ceremonies)</a:t>
            </a:r>
          </a:p>
          <a:p>
            <a:pPr lvl="1">
              <a:lnSpc>
                <a:spcPct val="110000"/>
              </a:lnSpc>
              <a:spcBef>
                <a:spcPts val="600"/>
              </a:spcBef>
            </a:pPr>
            <a:r>
              <a:rPr lang="en-US" sz="2000" dirty="0">
                <a:cs typeface="Arial" pitchFamily="34" charset="0"/>
              </a:rPr>
              <a:t>Artifacts</a:t>
            </a:r>
          </a:p>
          <a:p>
            <a:pPr lvl="1">
              <a:lnSpc>
                <a:spcPct val="110000"/>
              </a:lnSpc>
              <a:spcBef>
                <a:spcPts val="600"/>
              </a:spcBef>
            </a:pPr>
            <a:r>
              <a:rPr lang="en-US" sz="2000" dirty="0">
                <a:cs typeface="Arial" pitchFamily="34" charset="0"/>
              </a:rPr>
              <a:t>Rules</a:t>
            </a:r>
          </a:p>
          <a:p>
            <a:pPr>
              <a:lnSpc>
                <a:spcPct val="130000"/>
              </a:lnSpc>
              <a:spcBef>
                <a:spcPts val="600"/>
              </a:spcBef>
              <a:spcAft>
                <a:spcPts val="600"/>
              </a:spcAft>
            </a:pPr>
            <a:endParaRPr lang="en-US" sz="2400" dirty="0">
              <a:cs typeface="Arial" pitchFamily="34" charset="0"/>
            </a:endParaRPr>
          </a:p>
        </p:txBody>
      </p:sp>
    </p:spTree>
    <p:extLst>
      <p:ext uri="{BB962C8B-B14F-4D97-AF65-F5344CB8AC3E}">
        <p14:creationId xmlns:p14="http://schemas.microsoft.com/office/powerpoint/2010/main" val="63568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929</Words>
  <Application>Microsoft Office PowerPoint</Application>
  <PresentationFormat>Widescreen</PresentationFormat>
  <Paragraphs>114</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Limitations of most legacy Lifecycles</vt:lpstr>
      <vt:lpstr>PowerPoint Presentation</vt:lpstr>
      <vt:lpstr>PowerPoint Presentation</vt:lpstr>
      <vt:lpstr>PowerPoint Presentation</vt:lpstr>
      <vt:lpstr>PowerPoint Presentation</vt:lpstr>
      <vt:lpstr>PowerPoint Presentation</vt:lpstr>
      <vt:lpstr>SCRUM</vt:lpstr>
      <vt:lpstr>SCRUM : Roles</vt:lpstr>
      <vt:lpstr>SCRUM : Artifacts</vt:lpstr>
      <vt:lpstr>SCRUM : Events</vt:lpstr>
      <vt:lpstr>SCRUM : Events</vt:lpstr>
      <vt:lpstr>SCRUM : In a nutshell</vt:lpstr>
      <vt:lpstr>SCRUM : Summarizing the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184</cp:revision>
  <dcterms:created xsi:type="dcterms:W3CDTF">2019-05-30T23:14:36Z</dcterms:created>
  <dcterms:modified xsi:type="dcterms:W3CDTF">2021-01-15T03:46:47Z</dcterms:modified>
</cp:coreProperties>
</file>