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1" r:id="rId2"/>
    <p:sldId id="266" r:id="rId3"/>
    <p:sldId id="269" r:id="rId4"/>
    <p:sldId id="434" r:id="rId5"/>
    <p:sldId id="440" r:id="rId6"/>
    <p:sldId id="445" r:id="rId7"/>
    <p:sldId id="441" r:id="rId8"/>
    <p:sldId id="442" r:id="rId9"/>
    <p:sldId id="443" r:id="rId10"/>
    <p:sldId id="444" r:id="rId11"/>
    <p:sldId id="446" r:id="rId12"/>
    <p:sldId id="290" r:id="rId13"/>
    <p:sldId id="300" r:id="rId14"/>
    <p:sldId id="301" r:id="rId15"/>
    <p:sldId id="447" r:id="rId16"/>
    <p:sldId id="451" r:id="rId17"/>
    <p:sldId id="448" r:id="rId18"/>
    <p:sldId id="449" r:id="rId19"/>
    <p:sldId id="450"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BA53"/>
    <a:srgbClr val="F4B350"/>
    <a:srgbClr val="DFA267"/>
    <a:srgbClr val="FEDC32"/>
    <a:srgbClr val="10B9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828" autoAdjust="0"/>
  </p:normalViewPr>
  <p:slideViewPr>
    <p:cSldViewPr snapToGrid="0">
      <p:cViewPr varScale="1">
        <p:scale>
          <a:sx n="82" d="100"/>
          <a:sy n="82" d="100"/>
        </p:scale>
        <p:origin x="102" y="216"/>
      </p:cViewPr>
      <p:guideLst>
        <p:guide orient="horz" pos="2160"/>
        <p:guide pos="3840"/>
      </p:guideLst>
    </p:cSldViewPr>
  </p:slideViewPr>
  <p:notesTextViewPr>
    <p:cViewPr>
      <p:scale>
        <a:sx n="1" d="1"/>
        <a:sy n="1" d="1"/>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EB7F9B-9238-4BC3-9E18-D3ACE1D867A9}" type="datetimeFigureOut">
              <a:rPr lang="en-IN" smtClean="0"/>
              <a:t>15-01-2021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1DB59-503D-40F0-9CF4-140C9C261592}" type="slidenum">
              <a:rPr lang="en-IN" smtClean="0"/>
              <a:t>‹#›</a:t>
            </a:fld>
            <a:endParaRPr lang="en-IN"/>
          </a:p>
        </p:txBody>
      </p:sp>
    </p:spTree>
    <p:extLst>
      <p:ext uri="{BB962C8B-B14F-4D97-AF65-F5344CB8AC3E}">
        <p14:creationId xmlns:p14="http://schemas.microsoft.com/office/powerpoint/2010/main" val="3296202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Specification describes properties to be realized: </a:t>
            </a:r>
            <a:r>
              <a:rPr lang="en-US" i="1" dirty="0"/>
              <a:t>realization contract</a:t>
            </a:r>
          </a:p>
          <a:p>
            <a:r>
              <a:rPr lang="en-US" dirty="0"/>
              <a:t>Interface describes how components interact: </a:t>
            </a:r>
            <a:r>
              <a:rPr lang="en-US" i="1" dirty="0"/>
              <a:t>usage contract</a:t>
            </a:r>
          </a:p>
          <a:p>
            <a:endParaRPr lang="en-US" dirty="0"/>
          </a:p>
          <a:p>
            <a:r>
              <a:rPr lang="en-US" dirty="0"/>
              <a:t>Different in scope as well: specification is about the component as a whole, while an interface might be about part of a component only</a:t>
            </a:r>
          </a:p>
          <a:p>
            <a:endParaRPr lang="en-US" dirty="0"/>
          </a:p>
          <a:p>
            <a:r>
              <a:rPr lang="en-US" dirty="0"/>
              <a:t>Interface defines how it needs to be defined ..that is operation names, parameters and exceptions in the interface</a:t>
            </a:r>
            <a:r>
              <a:rPr lang="en-US" baseline="0" dirty="0"/>
              <a:t> definition</a:t>
            </a:r>
          </a:p>
          <a:p>
            <a:r>
              <a:rPr lang="en-US" baseline="0" dirty="0"/>
              <a:t>Metadata .. Since it can be accessed globally, a unique hierarchical name .. Provides an ability to discover the interfaces and attributes of the component for potential users</a:t>
            </a:r>
          </a:p>
          <a:p>
            <a:endParaRPr lang="en-US" baseline="0" dirty="0"/>
          </a:p>
          <a:p>
            <a:r>
              <a:rPr lang="en-US" baseline="0" dirty="0"/>
              <a:t>They have to be bundled together for independent executable entities .. Contents of package and its binary organization  .. How components can be removed or replaced  </a:t>
            </a:r>
            <a:endParaRPr lang="en-US" dirty="0"/>
          </a:p>
        </p:txBody>
      </p:sp>
      <p:sp>
        <p:nvSpPr>
          <p:cNvPr id="4" name="Slide Number Placeholder 3"/>
          <p:cNvSpPr>
            <a:spLocks noGrp="1"/>
          </p:cNvSpPr>
          <p:nvPr>
            <p:ph type="sldNum" sz="quarter" idx="5"/>
          </p:nvPr>
        </p:nvSpPr>
        <p:spPr/>
        <p:txBody>
          <a:bodyPr/>
          <a:lstStyle/>
          <a:p>
            <a:fld id="{8871DB59-503D-40F0-9CF4-140C9C261592}" type="slidenum">
              <a:rPr lang="en-IN" smtClean="0"/>
              <a:t>10</a:t>
            </a:fld>
            <a:endParaRPr lang="en-IN"/>
          </a:p>
        </p:txBody>
      </p:sp>
    </p:spTree>
    <p:extLst>
      <p:ext uri="{BB962C8B-B14F-4D97-AF65-F5344CB8AC3E}">
        <p14:creationId xmlns:p14="http://schemas.microsoft.com/office/powerpoint/2010/main" val="4139376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0000"/>
              </a:lnSpc>
              <a:spcBef>
                <a:spcPct val="0"/>
              </a:spcBef>
            </a:pPr>
            <a:r>
              <a:rPr lang="en-US" altLang="en-US" dirty="0">
                <a:latin typeface="Arial" panose="020B0604020202020204" pitchFamily="34" charset="0"/>
                <a:ea typeface="Arial Unicode MS" panose="020B0604020202020204" pitchFamily="34" charset="-128"/>
                <a:cs typeface="Arial Unicode MS" panose="020B0604020202020204" pitchFamily="34" charset="-128"/>
              </a:rPr>
              <a:t>Product family :</a:t>
            </a:r>
          </a:p>
          <a:p>
            <a:pPr lvl="1">
              <a:lnSpc>
                <a:spcPct val="100000"/>
              </a:lnSpc>
              <a:spcBef>
                <a:spcPct val="0"/>
              </a:spcBef>
            </a:pPr>
            <a:r>
              <a:rPr lang="en-US" altLang="en-US" dirty="0">
                <a:latin typeface="Arial" panose="020B0604020202020204" pitchFamily="34" charset="0"/>
                <a:cs typeface="Times New Roman" panose="02020603050405020304" pitchFamily="18" charset="0"/>
              </a:rPr>
              <a:t>Is a set of products with many commonalties and few differences</a:t>
            </a:r>
            <a:r>
              <a:rPr lang="en-US" altLang="en-US" dirty="0">
                <a:latin typeface="Arial" panose="020B0604020202020204" pitchFamily="34" charset="0"/>
              </a:rPr>
              <a:t>.</a:t>
            </a:r>
          </a:p>
          <a:p>
            <a:pPr lvl="1">
              <a:lnSpc>
                <a:spcPct val="100000"/>
              </a:lnSpc>
              <a:spcBef>
                <a:spcPct val="0"/>
              </a:spcBef>
            </a:pPr>
            <a:r>
              <a:rPr lang="en-US" altLang="en-US" dirty="0">
                <a:latin typeface="Arial" panose="020B0604020202020204" pitchFamily="34" charset="0"/>
                <a:cs typeface="Times New Roman" panose="02020603050405020304" pitchFamily="18" charset="0"/>
              </a:rPr>
              <a:t>Is intra-organizational.</a:t>
            </a:r>
            <a:r>
              <a:rPr lang="en-US" altLang="en-US" dirty="0">
                <a:latin typeface="Arial" panose="020B0604020202020204" pitchFamily="34" charset="0"/>
              </a:rPr>
              <a:t> </a:t>
            </a:r>
          </a:p>
          <a:p>
            <a:pPr lvl="1">
              <a:lnSpc>
                <a:spcPct val="100000"/>
              </a:lnSpc>
              <a:spcBef>
                <a:spcPct val="0"/>
              </a:spcBef>
              <a:buFont typeface="Monotype Sorts" pitchFamily="2" charset="2"/>
              <a:buNone/>
            </a:pPr>
            <a:endParaRPr lang="en-US" altLang="en-US" dirty="0">
              <a:latin typeface="Arial" panose="020B0604020202020204" pitchFamily="34" charset="0"/>
            </a:endParaRPr>
          </a:p>
          <a:p>
            <a:pPr>
              <a:lnSpc>
                <a:spcPct val="100000"/>
              </a:lnSpc>
              <a:spcBef>
                <a:spcPct val="0"/>
              </a:spcBef>
            </a:pPr>
            <a:r>
              <a:rPr lang="en-US" altLang="en-US" dirty="0">
                <a:latin typeface="Arial" panose="020B0604020202020204" pitchFamily="34" charset="0"/>
              </a:rPr>
              <a:t>Product Line:</a:t>
            </a:r>
          </a:p>
          <a:p>
            <a:pPr lvl="1">
              <a:lnSpc>
                <a:spcPct val="100000"/>
              </a:lnSpc>
              <a:spcBef>
                <a:spcPct val="0"/>
              </a:spcBef>
            </a:pPr>
            <a:r>
              <a:rPr lang="en-US" altLang="en-US" dirty="0">
                <a:latin typeface="Arial" panose="020B0604020202020204" pitchFamily="34" charset="0"/>
                <a:cs typeface="Times New Roman" panose="02020603050405020304" pitchFamily="18" charset="0"/>
              </a:rPr>
              <a:t>Is a top-down, planned, proactive approach to achieve reuse of software within a family (or population, see the next section) of products.</a:t>
            </a:r>
            <a:r>
              <a:rPr lang="en-US" altLang="en-US" dirty="0">
                <a:latin typeface="Arial" panose="020B0604020202020204" pitchFamily="34" charset="0"/>
              </a:rPr>
              <a:t> </a:t>
            </a:r>
          </a:p>
          <a:p>
            <a:endParaRPr lang="en-US" dirty="0"/>
          </a:p>
        </p:txBody>
      </p:sp>
      <p:sp>
        <p:nvSpPr>
          <p:cNvPr id="4" name="Slide Number Placeholder 3"/>
          <p:cNvSpPr>
            <a:spLocks noGrp="1"/>
          </p:cNvSpPr>
          <p:nvPr>
            <p:ph type="sldNum" sz="quarter" idx="5"/>
          </p:nvPr>
        </p:nvSpPr>
        <p:spPr/>
        <p:txBody>
          <a:bodyPr/>
          <a:lstStyle/>
          <a:p>
            <a:fld id="{8871DB59-503D-40F0-9CF4-140C9C261592}" type="slidenum">
              <a:rPr lang="en-IN" smtClean="0"/>
              <a:t>17</a:t>
            </a:fld>
            <a:endParaRPr lang="en-IN"/>
          </a:p>
        </p:txBody>
      </p:sp>
    </p:spTree>
    <p:extLst>
      <p:ext uri="{BB962C8B-B14F-4D97-AF65-F5344CB8AC3E}">
        <p14:creationId xmlns:p14="http://schemas.microsoft.com/office/powerpoint/2010/main" val="20135368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mailto:phalachandra@pes.edu"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mailto:phalachandra@pes.edu"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hyperlink" Target="mailto:ananthkoppar@pes.edu" TargetMode="Externa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07DF93E-677D-48F6-8B5A-46E43F2C154F}"/>
              </a:ext>
            </a:extLst>
          </p:cNvPr>
          <p:cNvSpPr>
            <a:spLocks noGrp="1"/>
          </p:cNvSpPr>
          <p:nvPr>
            <p:ph type="dt" sz="half" idx="10"/>
          </p:nvPr>
        </p:nvSpPr>
        <p:spPr/>
        <p:txBody>
          <a:bodyPr/>
          <a:lstStyle/>
          <a:p>
            <a:fld id="{C0697723-E498-4D64-BBB6-490ED1364AC9}" type="datetimeFigureOut">
              <a:rPr lang="en-IN" smtClean="0"/>
              <a:pPr/>
              <a:t>15-01-2021</a:t>
            </a:fld>
            <a:endParaRPr lang="en-IN"/>
          </a:p>
        </p:txBody>
      </p:sp>
      <p:sp>
        <p:nvSpPr>
          <p:cNvPr id="5" name="Footer Placeholder 4">
            <a:extLst>
              <a:ext uri="{FF2B5EF4-FFF2-40B4-BE49-F238E27FC236}">
                <a16:creationId xmlns:a16="http://schemas.microsoft.com/office/drawing/2014/main" id="{B1DF4446-763D-4DB5-A60E-E76234DDA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82FF9A-F0E6-4BE5-A785-09D93A759624}"/>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69A9DEB-1C13-4857-BD71-40A875118FFC}"/>
              </a:ext>
            </a:extLst>
          </p:cNvPr>
          <p:cNvPicPr>
            <a:picLocks noChangeAspect="1"/>
          </p:cNvPicPr>
          <p:nvPr userDrawn="1"/>
        </p:nvPicPr>
        <p:blipFill>
          <a:blip r:embed="rId2"/>
          <a:stretch>
            <a:fillRect/>
          </a:stretch>
        </p:blipFill>
        <p:spPr>
          <a:xfrm>
            <a:off x="11158057" y="133515"/>
            <a:ext cx="932769" cy="1402202"/>
          </a:xfrm>
          <a:prstGeom prst="rect">
            <a:avLst/>
          </a:prstGeom>
        </p:spPr>
      </p:pic>
      <p:sp>
        <p:nvSpPr>
          <p:cNvPr id="9" name="Rectangle 8">
            <a:extLst>
              <a:ext uri="{FF2B5EF4-FFF2-40B4-BE49-F238E27FC236}">
                <a16:creationId xmlns:a16="http://schemas.microsoft.com/office/drawing/2014/main" id="{518F317A-78FC-4444-9C1F-7E8DF0E0D0FA}"/>
              </a:ext>
            </a:extLst>
          </p:cNvPr>
          <p:cNvSpPr/>
          <p:nvPr userDrawn="1"/>
        </p:nvSpPr>
        <p:spPr>
          <a:xfrm>
            <a:off x="289993" y="1234181"/>
            <a:ext cx="7497214" cy="646331"/>
          </a:xfrm>
          <a:prstGeom prst="rect">
            <a:avLst/>
          </a:prstGeom>
        </p:spPr>
        <p:txBody>
          <a:bodyPr wrap="square">
            <a:spAutoFit/>
          </a:bodyPr>
          <a:lstStyle/>
          <a:p>
            <a:r>
              <a:rPr lang="en-US" sz="3600" b="1" cap="all" baseline="0" dirty="0">
                <a:solidFill>
                  <a:srgbClr val="0070C0"/>
                </a:solidFill>
              </a:rPr>
              <a:t>Software Engineering </a:t>
            </a:r>
          </a:p>
        </p:txBody>
      </p:sp>
      <p:grpSp>
        <p:nvGrpSpPr>
          <p:cNvPr id="12" name="Group 11">
            <a:extLst>
              <a:ext uri="{FF2B5EF4-FFF2-40B4-BE49-F238E27FC236}">
                <a16:creationId xmlns:a16="http://schemas.microsoft.com/office/drawing/2014/main" id="{B5135EE7-206A-429C-B190-899C81648248}"/>
              </a:ext>
            </a:extLst>
          </p:cNvPr>
          <p:cNvGrpSpPr/>
          <p:nvPr userDrawn="1"/>
        </p:nvGrpSpPr>
        <p:grpSpPr>
          <a:xfrm>
            <a:off x="415018" y="5058775"/>
            <a:ext cx="1066895" cy="1078155"/>
            <a:chOff x="313844" y="5489699"/>
            <a:chExt cx="1066895" cy="1078155"/>
          </a:xfrm>
          <a:solidFill>
            <a:schemeClr val="accent2">
              <a:lumMod val="60000"/>
              <a:lumOff val="40000"/>
            </a:schemeClr>
          </a:solidFill>
        </p:grpSpPr>
        <p:sp>
          <p:nvSpPr>
            <p:cNvPr id="13" name="Rectangle 12">
              <a:extLst>
                <a:ext uri="{FF2B5EF4-FFF2-40B4-BE49-F238E27FC236}">
                  <a16:creationId xmlns:a16="http://schemas.microsoft.com/office/drawing/2014/main" id="{5029FCB8-559D-4FEA-8556-077CA9FD4F37}"/>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CA45174-7366-4EE8-BDB3-9DC17CDCAA55}"/>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5" name="Straight Connector 14">
            <a:extLst>
              <a:ext uri="{FF2B5EF4-FFF2-40B4-BE49-F238E27FC236}">
                <a16:creationId xmlns:a16="http://schemas.microsoft.com/office/drawing/2014/main" id="{49560B36-3F34-4596-862D-5E94AA07B818}"/>
              </a:ext>
            </a:extLst>
          </p:cNvPr>
          <p:cNvCxnSpPr>
            <a:cxnSpLocks/>
          </p:cNvCxnSpPr>
          <p:nvPr userDrawn="1"/>
        </p:nvCxnSpPr>
        <p:spPr>
          <a:xfrm flipV="1">
            <a:off x="3200" y="2094443"/>
            <a:ext cx="6332283"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A11F712-BDBC-450F-9750-5CCCC306CA36}"/>
              </a:ext>
            </a:extLst>
          </p:cNvPr>
          <p:cNvSpPr/>
          <p:nvPr userDrawn="1"/>
        </p:nvSpPr>
        <p:spPr>
          <a:xfrm>
            <a:off x="508014" y="5239098"/>
            <a:ext cx="7497214" cy="769441"/>
          </a:xfrm>
          <a:prstGeom prst="rect">
            <a:avLst/>
          </a:prstGeom>
        </p:spPr>
        <p:txBody>
          <a:bodyPr wrap="square">
            <a:spAutoFit/>
          </a:bodyPr>
          <a:lstStyle/>
          <a:p>
            <a:r>
              <a:rPr lang="en-US" sz="2400" b="1" dirty="0"/>
              <a:t>Prof. 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p:txBody>
      </p:sp>
      <p:sp>
        <p:nvSpPr>
          <p:cNvPr id="17" name="TextBox 17">
            <a:extLst>
              <a:ext uri="{FF2B5EF4-FFF2-40B4-BE49-F238E27FC236}">
                <a16:creationId xmlns:a16="http://schemas.microsoft.com/office/drawing/2014/main" id="{940F542C-B89B-4936-A042-FC9FF2E3ED53}"/>
              </a:ext>
            </a:extLst>
          </p:cNvPr>
          <p:cNvSpPr txBox="1"/>
          <p:nvPr userDrawn="1"/>
        </p:nvSpPr>
        <p:spPr>
          <a:xfrm>
            <a:off x="326749" y="6142419"/>
            <a:ext cx="8055251" cy="71558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050" b="1" dirty="0">
                <a:solidFill>
                  <a:schemeClr val="tx1">
                    <a:lumMod val="50000"/>
                    <a:lumOff val="50000"/>
                  </a:schemeClr>
                </a:solidFill>
              </a:rPr>
              <a:t>Acknowledgements: </a:t>
            </a:r>
            <a:r>
              <a:rPr lang="en-IN" sz="1000" b="1" dirty="0">
                <a:solidFill>
                  <a:schemeClr val="tx1">
                    <a:lumMod val="50000"/>
                    <a:lumOff val="50000"/>
                  </a:schemeClr>
                </a:solidFill>
              </a:rPr>
              <a:t>Significant portions of the information in the slide sets presented through the course in the class, are extracted from the prescribed text books, information from the Internet and supplemented by my experience. Since these are only intended for presentation for teaching within PESU, there was no explicit permission solicited. We would like to sincerely thank and acknowledge that the credit/rights remain with the original authors/creators only</a:t>
            </a:r>
          </a:p>
        </p:txBody>
      </p:sp>
    </p:spTree>
    <p:extLst>
      <p:ext uri="{BB962C8B-B14F-4D97-AF65-F5344CB8AC3E}">
        <p14:creationId xmlns:p14="http://schemas.microsoft.com/office/powerpoint/2010/main" val="218154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3CA-B572-4BA7-A189-A42C96F108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15-01-2021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Tree>
    <p:extLst>
      <p:ext uri="{BB962C8B-B14F-4D97-AF65-F5344CB8AC3E}">
        <p14:creationId xmlns:p14="http://schemas.microsoft.com/office/powerpoint/2010/main" val="34773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34E3B9-7089-4D8E-9F92-ED9350E73E40}"/>
              </a:ext>
            </a:extLst>
          </p:cNvPr>
          <p:cNvSpPr>
            <a:spLocks noGrp="1"/>
          </p:cNvSpPr>
          <p:nvPr>
            <p:ph type="dt" sz="half" idx="10"/>
          </p:nvPr>
        </p:nvSpPr>
        <p:spPr/>
        <p:txBody>
          <a:bodyPr/>
          <a:lstStyle/>
          <a:p>
            <a:fld id="{C0697723-E498-4D64-BBB6-490ED1364AC9}" type="datetimeFigureOut">
              <a:rPr lang="en-IN" smtClean="0"/>
              <a:pPr/>
              <a:t>15-01-2021</a:t>
            </a:fld>
            <a:endParaRPr lang="en-IN"/>
          </a:p>
        </p:txBody>
      </p:sp>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spTree>
    <p:extLst>
      <p:ext uri="{BB962C8B-B14F-4D97-AF65-F5344CB8AC3E}">
        <p14:creationId xmlns:p14="http://schemas.microsoft.com/office/powerpoint/2010/main" val="4223190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262E-9CC6-4471-87B5-E96BB4A83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85306A-CD4B-46EE-9161-2B0A130F2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A59BE6-9514-4D99-A003-32E53BEDF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1144FC-DE55-4C66-B467-EE320664508C}"/>
              </a:ext>
            </a:extLst>
          </p:cNvPr>
          <p:cNvSpPr>
            <a:spLocks noGrp="1"/>
          </p:cNvSpPr>
          <p:nvPr>
            <p:ph type="dt" sz="half" idx="10"/>
          </p:nvPr>
        </p:nvSpPr>
        <p:spPr/>
        <p:txBody>
          <a:bodyPr/>
          <a:lstStyle/>
          <a:p>
            <a:fld id="{C0697723-E498-4D64-BBB6-490ED1364AC9}" type="datetimeFigureOut">
              <a:rPr lang="en-IN" smtClean="0"/>
              <a:pPr/>
              <a:t>15-01-2021</a:t>
            </a:fld>
            <a:endParaRPr lang="en-IN"/>
          </a:p>
        </p:txBody>
      </p:sp>
      <p:sp>
        <p:nvSpPr>
          <p:cNvPr id="6" name="Footer Placeholder 5">
            <a:extLst>
              <a:ext uri="{FF2B5EF4-FFF2-40B4-BE49-F238E27FC236}">
                <a16:creationId xmlns:a16="http://schemas.microsoft.com/office/drawing/2014/main" id="{7ABC472B-5E7F-485E-A706-89B79D412C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56C44B-3BC6-40D9-94ED-B0796F8E132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490178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9C2A-444C-4E85-BF34-29BD3E3F6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688350-F59A-41DF-B2EF-F9EEA24700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5D8DC2-A933-46C8-BE16-322CE1A3E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17E0BD-405F-407D-AAE8-84A2C67291BD}"/>
              </a:ext>
            </a:extLst>
          </p:cNvPr>
          <p:cNvSpPr>
            <a:spLocks noGrp="1"/>
          </p:cNvSpPr>
          <p:nvPr>
            <p:ph type="dt" sz="half" idx="10"/>
          </p:nvPr>
        </p:nvSpPr>
        <p:spPr/>
        <p:txBody>
          <a:bodyPr/>
          <a:lstStyle/>
          <a:p>
            <a:fld id="{C0697723-E498-4D64-BBB6-490ED1364AC9}" type="datetimeFigureOut">
              <a:rPr lang="en-IN" smtClean="0"/>
              <a:pPr/>
              <a:t>15-01-2021</a:t>
            </a:fld>
            <a:endParaRPr lang="en-IN"/>
          </a:p>
        </p:txBody>
      </p:sp>
      <p:sp>
        <p:nvSpPr>
          <p:cNvPr id="6" name="Footer Placeholder 5">
            <a:extLst>
              <a:ext uri="{FF2B5EF4-FFF2-40B4-BE49-F238E27FC236}">
                <a16:creationId xmlns:a16="http://schemas.microsoft.com/office/drawing/2014/main" id="{F5294B3E-2DAE-4C72-9B6F-EE43965DA9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74055D-9410-4E28-8C54-90B4F6E7DBF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29312584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96CC-24D7-4AC0-845A-98CA572FE6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261921-3E80-4007-9849-91F4F1D9CF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091F3-2079-48AC-A58B-4C729775D003}"/>
              </a:ext>
            </a:extLst>
          </p:cNvPr>
          <p:cNvSpPr>
            <a:spLocks noGrp="1"/>
          </p:cNvSpPr>
          <p:nvPr>
            <p:ph type="dt" sz="half" idx="10"/>
          </p:nvPr>
        </p:nvSpPr>
        <p:spPr/>
        <p:txBody>
          <a:bodyPr/>
          <a:lstStyle/>
          <a:p>
            <a:fld id="{C0697723-E498-4D64-BBB6-490ED1364AC9}" type="datetimeFigureOut">
              <a:rPr lang="en-IN" smtClean="0"/>
              <a:pPr/>
              <a:t>15-01-2021</a:t>
            </a:fld>
            <a:endParaRPr lang="en-IN"/>
          </a:p>
        </p:txBody>
      </p:sp>
      <p:sp>
        <p:nvSpPr>
          <p:cNvPr id="5" name="Footer Placeholder 4">
            <a:extLst>
              <a:ext uri="{FF2B5EF4-FFF2-40B4-BE49-F238E27FC236}">
                <a16:creationId xmlns:a16="http://schemas.microsoft.com/office/drawing/2014/main" id="{42536A67-7BBF-4557-B86C-E3D43DA80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F2A7F-20B3-4FEC-B2FB-22B3B56A962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386502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974505-5F88-4C68-B044-B90A875A12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154938-180F-400A-A444-2DAC9B404C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44BC1C-22DF-43AD-B4A1-B55EB4C01F8A}"/>
              </a:ext>
            </a:extLst>
          </p:cNvPr>
          <p:cNvSpPr>
            <a:spLocks noGrp="1"/>
          </p:cNvSpPr>
          <p:nvPr>
            <p:ph type="dt" sz="half" idx="10"/>
          </p:nvPr>
        </p:nvSpPr>
        <p:spPr/>
        <p:txBody>
          <a:bodyPr/>
          <a:lstStyle/>
          <a:p>
            <a:fld id="{C0697723-E498-4D64-BBB6-490ED1364AC9}" type="datetimeFigureOut">
              <a:rPr lang="en-IN" smtClean="0"/>
              <a:pPr/>
              <a:t>15-01-2021</a:t>
            </a:fld>
            <a:endParaRPr lang="en-IN"/>
          </a:p>
        </p:txBody>
      </p:sp>
      <p:sp>
        <p:nvSpPr>
          <p:cNvPr id="5" name="Footer Placeholder 4">
            <a:extLst>
              <a:ext uri="{FF2B5EF4-FFF2-40B4-BE49-F238E27FC236}">
                <a16:creationId xmlns:a16="http://schemas.microsoft.com/office/drawing/2014/main" id="{1C439F43-011E-4BE1-A79A-17FE1495C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25448-2680-4648-B696-07B726E5BEA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1186034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cxnSp>
        <p:nvCxnSpPr>
          <p:cNvPr id="6" name="Straight Connector 5">
            <a:extLst>
              <a:ext uri="{FF2B5EF4-FFF2-40B4-BE49-F238E27FC236}">
                <a16:creationId xmlns:a16="http://schemas.microsoft.com/office/drawing/2014/main" id="{4310FF71-7B06-4782-ACBE-30FF2B272CBF}"/>
              </a:ext>
            </a:extLst>
          </p:cNvPr>
          <p:cNvCxnSpPr>
            <a:cxnSpLocks/>
          </p:cNvCxnSpPr>
          <p:nvPr userDrawn="1"/>
        </p:nvCxnSpPr>
        <p:spPr>
          <a:xfrm flipV="1">
            <a:off x="0" y="1380670"/>
            <a:ext cx="6578936"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5EB92D-6283-4307-A838-3D93CEE074B0}"/>
              </a:ext>
            </a:extLst>
          </p:cNvPr>
          <p:cNvSpPr txBox="1"/>
          <p:nvPr userDrawn="1"/>
        </p:nvSpPr>
        <p:spPr>
          <a:xfrm>
            <a:off x="0" y="151130"/>
            <a:ext cx="5379136" cy="1200329"/>
          </a:xfrm>
          <a:prstGeom prst="rect">
            <a:avLst/>
          </a:prstGeom>
          <a:noFill/>
        </p:spPr>
        <p:txBody>
          <a:bodyPr wrap="square" rtlCol="0">
            <a:spAutoFit/>
          </a:bodyPr>
          <a:lstStyle/>
          <a:p>
            <a:pPr algn="ctr"/>
            <a:r>
              <a:rPr lang="en-US" sz="3600" b="1" cap="all" baseline="0" dirty="0">
                <a:solidFill>
                  <a:srgbClr val="0070C0"/>
                </a:solidFill>
                <a:latin typeface="+mn-lt"/>
              </a:rPr>
              <a:t>Introduction to </a:t>
            </a:r>
          </a:p>
          <a:p>
            <a:pPr algn="ctr"/>
            <a:r>
              <a:rPr lang="en-US" sz="3600" b="1" cap="all" baseline="0" dirty="0">
                <a:solidFill>
                  <a:srgbClr val="0070C0"/>
                </a:solidFill>
                <a:latin typeface="+mn-lt"/>
              </a:rPr>
              <a:t>Software Engineering</a:t>
            </a:r>
          </a:p>
        </p:txBody>
      </p:sp>
      <p:grpSp>
        <p:nvGrpSpPr>
          <p:cNvPr id="8" name="Group 7">
            <a:extLst>
              <a:ext uri="{FF2B5EF4-FFF2-40B4-BE49-F238E27FC236}">
                <a16:creationId xmlns:a16="http://schemas.microsoft.com/office/drawing/2014/main" id="{ABFB93FB-9F11-4AFC-BCD1-93A67BA9CA28}"/>
              </a:ext>
            </a:extLst>
          </p:cNvPr>
          <p:cNvGrpSpPr/>
          <p:nvPr userDrawn="1"/>
        </p:nvGrpSpPr>
        <p:grpSpPr>
          <a:xfrm>
            <a:off x="292403" y="5543111"/>
            <a:ext cx="545797" cy="1078155"/>
            <a:chOff x="313844" y="5489699"/>
            <a:chExt cx="1066895" cy="1078155"/>
          </a:xfrm>
          <a:solidFill>
            <a:schemeClr val="accent2">
              <a:lumMod val="60000"/>
              <a:lumOff val="40000"/>
            </a:schemeClr>
          </a:solidFill>
        </p:grpSpPr>
        <p:sp>
          <p:nvSpPr>
            <p:cNvPr id="9" name="Rectangle 8">
              <a:extLst>
                <a:ext uri="{FF2B5EF4-FFF2-40B4-BE49-F238E27FC236}">
                  <a16:creationId xmlns:a16="http://schemas.microsoft.com/office/drawing/2014/main" id="{5FDABAA5-0594-4639-BEBC-42ED697572DB}"/>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D69E411B-7B75-4E73-876B-2518053D81BF}"/>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Rectangle 10">
            <a:extLst>
              <a:ext uri="{FF2B5EF4-FFF2-40B4-BE49-F238E27FC236}">
                <a16:creationId xmlns:a16="http://schemas.microsoft.com/office/drawing/2014/main" id="{B8732D7A-0517-45A7-AE64-35251E6EAEE7}"/>
              </a:ext>
            </a:extLst>
          </p:cNvPr>
          <p:cNvSpPr/>
          <p:nvPr userDrawn="1"/>
        </p:nvSpPr>
        <p:spPr>
          <a:xfrm>
            <a:off x="484043" y="5674609"/>
            <a:ext cx="5412104" cy="769441"/>
          </a:xfrm>
          <a:prstGeom prst="rect">
            <a:avLst/>
          </a:prstGeom>
        </p:spPr>
        <p:txBody>
          <a:bodyPr wrap="square">
            <a:spAutoFit/>
          </a:bodyPr>
          <a:lstStyle/>
          <a:p>
            <a:r>
              <a:rPr lang="en-US" sz="2400" b="1" dirty="0"/>
              <a:t>Prof. 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p:txBody>
      </p:sp>
    </p:spTree>
    <p:extLst>
      <p:ext uri="{BB962C8B-B14F-4D97-AF65-F5344CB8AC3E}">
        <p14:creationId xmlns:p14="http://schemas.microsoft.com/office/powerpoint/2010/main" val="3974492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15-01-2021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
        <p:nvSpPr>
          <p:cNvPr id="7" name="Rectangle 6">
            <a:extLst>
              <a:ext uri="{FF2B5EF4-FFF2-40B4-BE49-F238E27FC236}">
                <a16:creationId xmlns:a16="http://schemas.microsoft.com/office/drawing/2014/main" id="{EE79E3F3-4C0D-47B5-BD75-CA3B35ACC577}"/>
              </a:ext>
            </a:extLst>
          </p:cNvPr>
          <p:cNvSpPr/>
          <p:nvPr userDrawn="1"/>
        </p:nvSpPr>
        <p:spPr>
          <a:xfrm>
            <a:off x="116907" y="-88491"/>
            <a:ext cx="9022976" cy="671851"/>
          </a:xfrm>
          <a:prstGeom prst="rect">
            <a:avLst/>
          </a:prstGeom>
        </p:spPr>
        <p:txBody>
          <a:bodyPr wrap="square">
            <a:spAutoFit/>
          </a:bodyPr>
          <a:lstStyle/>
          <a:p>
            <a:pPr>
              <a:lnSpc>
                <a:spcPct val="150000"/>
              </a:lnSpc>
            </a:pPr>
            <a:r>
              <a:rPr lang="en-IN" sz="2800" b="1" cap="all" dirty="0">
                <a:solidFill>
                  <a:srgbClr val="0070C0"/>
                </a:solidFill>
                <a:latin typeface="+mn-lt"/>
              </a:rPr>
              <a:t>Introduction to Software Engineering</a:t>
            </a:r>
          </a:p>
        </p:txBody>
      </p:sp>
      <p:cxnSp>
        <p:nvCxnSpPr>
          <p:cNvPr id="8" name="Straight Connector 7">
            <a:extLst>
              <a:ext uri="{FF2B5EF4-FFF2-40B4-BE49-F238E27FC236}">
                <a16:creationId xmlns:a16="http://schemas.microsoft.com/office/drawing/2014/main" id="{31AFCC0A-D7B7-4311-9E1E-EA5E151A08DE}"/>
              </a:ext>
            </a:extLst>
          </p:cNvPr>
          <p:cNvCxnSpPr>
            <a:cxnSpLocks/>
          </p:cNvCxnSpPr>
          <p:nvPr userDrawn="1"/>
        </p:nvCxnSpPr>
        <p:spPr>
          <a:xfrm>
            <a:off x="18587" y="1087663"/>
            <a:ext cx="6913155"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2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CF7A95-22EE-4F22-AEDA-C190D2F87D01}"/>
              </a:ext>
            </a:extLst>
          </p:cNvPr>
          <p:cNvSpPr>
            <a:spLocks noGrp="1"/>
          </p:cNvSpPr>
          <p:nvPr>
            <p:ph type="dt" sz="half" idx="10"/>
          </p:nvPr>
        </p:nvSpPr>
        <p:spPr/>
        <p:txBody>
          <a:bodyPr/>
          <a:lstStyle/>
          <a:p>
            <a:fld id="{C0697723-E498-4D64-BBB6-490ED1364AC9}" type="datetimeFigureOut">
              <a:rPr lang="en-IN" smtClean="0"/>
              <a:pPr/>
              <a:t>15-01-2021</a:t>
            </a:fld>
            <a:endParaRPr lang="en-IN"/>
          </a:p>
        </p:txBody>
      </p:sp>
      <p:sp>
        <p:nvSpPr>
          <p:cNvPr id="5" name="Footer Placeholder 4">
            <a:extLst>
              <a:ext uri="{FF2B5EF4-FFF2-40B4-BE49-F238E27FC236}">
                <a16:creationId xmlns:a16="http://schemas.microsoft.com/office/drawing/2014/main" id="{7C385F91-0601-4D65-A3E8-CFDC20A77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D0A9F0-9DDE-4015-8C5C-5C9D6B60DDA0}"/>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5BD40417-EA7A-44E7-B864-33B255CC44AB}"/>
              </a:ext>
            </a:extLst>
          </p:cNvPr>
          <p:cNvPicPr>
            <a:picLocks noChangeAspect="1"/>
          </p:cNvPicPr>
          <p:nvPr userDrawn="1"/>
        </p:nvPicPr>
        <p:blipFill>
          <a:blip r:embed="rId2"/>
          <a:stretch>
            <a:fillRect/>
          </a:stretch>
        </p:blipFill>
        <p:spPr>
          <a:xfrm>
            <a:off x="1483852" y="1785280"/>
            <a:ext cx="2371550" cy="3554276"/>
          </a:xfrm>
          <a:prstGeom prst="rect">
            <a:avLst/>
          </a:prstGeom>
        </p:spPr>
      </p:pic>
      <p:cxnSp>
        <p:nvCxnSpPr>
          <p:cNvPr id="9" name="Straight Connector 8">
            <a:extLst>
              <a:ext uri="{FF2B5EF4-FFF2-40B4-BE49-F238E27FC236}">
                <a16:creationId xmlns:a16="http://schemas.microsoft.com/office/drawing/2014/main" id="{921F9E58-0D36-495A-93F2-FFB3EB6C56D8}"/>
              </a:ext>
            </a:extLst>
          </p:cNvPr>
          <p:cNvCxnSpPr>
            <a:cxnSpLocks/>
          </p:cNvCxnSpPr>
          <p:nvPr userDrawn="1"/>
        </p:nvCxnSpPr>
        <p:spPr>
          <a:xfrm flipV="1">
            <a:off x="4587993" y="2763967"/>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01ADA6C-FA39-4BCB-9BDA-8B1783D6151E}"/>
              </a:ext>
            </a:extLst>
          </p:cNvPr>
          <p:cNvSpPr txBox="1"/>
          <p:nvPr userDrawn="1"/>
        </p:nvSpPr>
        <p:spPr>
          <a:xfrm>
            <a:off x="4493863" y="1965255"/>
            <a:ext cx="2227469" cy="584775"/>
          </a:xfrm>
          <a:prstGeom prst="rect">
            <a:avLst/>
          </a:prstGeom>
          <a:noFill/>
        </p:spPr>
        <p:txBody>
          <a:bodyPr wrap="none" rtlCol="0">
            <a:spAutoFit/>
          </a:bodyPr>
          <a:lstStyle/>
          <a:p>
            <a:r>
              <a:rPr lang="en-IN" sz="3200" b="1" dirty="0">
                <a:solidFill>
                  <a:srgbClr val="F4B350"/>
                </a:solidFill>
              </a:rPr>
              <a:t>THANK YOU</a:t>
            </a:r>
            <a:endParaRPr lang="en-IN" b="1" dirty="0">
              <a:solidFill>
                <a:srgbClr val="F4B350"/>
              </a:solidFill>
            </a:endParaRPr>
          </a:p>
        </p:txBody>
      </p:sp>
      <p:sp>
        <p:nvSpPr>
          <p:cNvPr id="13" name="Rectangle 12">
            <a:extLst>
              <a:ext uri="{FF2B5EF4-FFF2-40B4-BE49-F238E27FC236}">
                <a16:creationId xmlns:a16="http://schemas.microsoft.com/office/drawing/2014/main" id="{1D8DAB67-9FBA-4299-9B3C-18BC5435B44B}"/>
              </a:ext>
            </a:extLst>
          </p:cNvPr>
          <p:cNvSpPr/>
          <p:nvPr userDrawn="1"/>
        </p:nvSpPr>
        <p:spPr>
          <a:xfrm>
            <a:off x="4587993" y="2890391"/>
            <a:ext cx="7497214" cy="1077218"/>
          </a:xfrm>
          <a:prstGeom prst="rect">
            <a:avLst/>
          </a:prstGeom>
        </p:spPr>
        <p:txBody>
          <a:bodyPr wrap="square">
            <a:spAutoFit/>
          </a:bodyPr>
          <a:lstStyle/>
          <a:p>
            <a:r>
              <a:rPr lang="en-US" sz="2400" b="1" dirty="0"/>
              <a:t>Prof. Phalachandra H.L.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hlinkClick r:id="rId3"/>
              </a:rPr>
              <a:t>phalachandra@pes.edu</a:t>
            </a:r>
            <a:endParaRPr lang="en-US" sz="2000" u="sng" kern="1200" dirty="0">
              <a:solidFill>
                <a:srgbClr val="0070C0"/>
              </a:solidFill>
              <a:latin typeface="+mn-lt"/>
              <a:ea typeface="+mn-ea"/>
              <a:cs typeface="+mn-cs"/>
            </a:endParaRPr>
          </a:p>
        </p:txBody>
      </p:sp>
    </p:spTree>
    <p:extLst>
      <p:ext uri="{BB962C8B-B14F-4D97-AF65-F5344CB8AC3E}">
        <p14:creationId xmlns:p14="http://schemas.microsoft.com/office/powerpoint/2010/main" val="190460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07DF93E-677D-48F6-8B5A-46E43F2C154F}"/>
              </a:ext>
            </a:extLst>
          </p:cNvPr>
          <p:cNvSpPr>
            <a:spLocks noGrp="1"/>
          </p:cNvSpPr>
          <p:nvPr>
            <p:ph type="dt" sz="half" idx="10"/>
          </p:nvPr>
        </p:nvSpPr>
        <p:spPr/>
        <p:txBody>
          <a:bodyPr/>
          <a:lstStyle/>
          <a:p>
            <a:fld id="{C0697723-E498-4D64-BBB6-490ED1364AC9}" type="datetimeFigureOut">
              <a:rPr lang="en-IN" smtClean="0"/>
              <a:pPr/>
              <a:t>15-01-2021</a:t>
            </a:fld>
            <a:endParaRPr lang="en-IN"/>
          </a:p>
        </p:txBody>
      </p:sp>
      <p:sp>
        <p:nvSpPr>
          <p:cNvPr id="5" name="Footer Placeholder 4">
            <a:extLst>
              <a:ext uri="{FF2B5EF4-FFF2-40B4-BE49-F238E27FC236}">
                <a16:creationId xmlns:a16="http://schemas.microsoft.com/office/drawing/2014/main" id="{B1DF4446-763D-4DB5-A60E-E76234DDA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82FF9A-F0E6-4BE5-A785-09D93A759624}"/>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69A9DEB-1C13-4857-BD71-40A875118FFC}"/>
              </a:ext>
            </a:extLst>
          </p:cNvPr>
          <p:cNvPicPr>
            <a:picLocks noChangeAspect="1"/>
          </p:cNvPicPr>
          <p:nvPr userDrawn="1"/>
        </p:nvPicPr>
        <p:blipFill>
          <a:blip r:embed="rId2"/>
          <a:stretch>
            <a:fillRect/>
          </a:stretch>
        </p:blipFill>
        <p:spPr>
          <a:xfrm>
            <a:off x="11158057" y="133515"/>
            <a:ext cx="932769" cy="1402202"/>
          </a:xfrm>
          <a:prstGeom prst="rect">
            <a:avLst/>
          </a:prstGeom>
        </p:spPr>
      </p:pic>
      <p:sp>
        <p:nvSpPr>
          <p:cNvPr id="9" name="Rectangle 8">
            <a:extLst>
              <a:ext uri="{FF2B5EF4-FFF2-40B4-BE49-F238E27FC236}">
                <a16:creationId xmlns:a16="http://schemas.microsoft.com/office/drawing/2014/main" id="{518F317A-78FC-4444-9C1F-7E8DF0E0D0FA}"/>
              </a:ext>
            </a:extLst>
          </p:cNvPr>
          <p:cNvSpPr/>
          <p:nvPr userDrawn="1"/>
        </p:nvSpPr>
        <p:spPr>
          <a:xfrm>
            <a:off x="140502" y="1374649"/>
            <a:ext cx="7497214" cy="646331"/>
          </a:xfrm>
          <a:prstGeom prst="rect">
            <a:avLst/>
          </a:prstGeom>
        </p:spPr>
        <p:txBody>
          <a:bodyPr wrap="square">
            <a:spAutoFit/>
          </a:bodyPr>
          <a:lstStyle/>
          <a:p>
            <a:r>
              <a:rPr lang="en-US" sz="3600" b="1" dirty="0">
                <a:solidFill>
                  <a:schemeClr val="accent1">
                    <a:lumMod val="75000"/>
                  </a:schemeClr>
                </a:solidFill>
              </a:rPr>
              <a:t>Software Engineering </a:t>
            </a:r>
          </a:p>
        </p:txBody>
      </p:sp>
      <p:grpSp>
        <p:nvGrpSpPr>
          <p:cNvPr id="12" name="Group 11">
            <a:extLst>
              <a:ext uri="{FF2B5EF4-FFF2-40B4-BE49-F238E27FC236}">
                <a16:creationId xmlns:a16="http://schemas.microsoft.com/office/drawing/2014/main" id="{B5135EE7-206A-429C-B190-899C81648248}"/>
              </a:ext>
            </a:extLst>
          </p:cNvPr>
          <p:cNvGrpSpPr/>
          <p:nvPr userDrawn="1"/>
        </p:nvGrpSpPr>
        <p:grpSpPr>
          <a:xfrm>
            <a:off x="415018" y="5058775"/>
            <a:ext cx="1066895" cy="1078155"/>
            <a:chOff x="313844" y="5489699"/>
            <a:chExt cx="1066895" cy="1078155"/>
          </a:xfrm>
          <a:solidFill>
            <a:schemeClr val="accent2">
              <a:lumMod val="60000"/>
              <a:lumOff val="40000"/>
            </a:schemeClr>
          </a:solidFill>
        </p:grpSpPr>
        <p:sp>
          <p:nvSpPr>
            <p:cNvPr id="13" name="Rectangle 12">
              <a:extLst>
                <a:ext uri="{FF2B5EF4-FFF2-40B4-BE49-F238E27FC236}">
                  <a16:creationId xmlns:a16="http://schemas.microsoft.com/office/drawing/2014/main" id="{5029FCB8-559D-4FEA-8556-077CA9FD4F37}"/>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CA45174-7366-4EE8-BDB3-9DC17CDCAA55}"/>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5" name="Straight Connector 14">
            <a:extLst>
              <a:ext uri="{FF2B5EF4-FFF2-40B4-BE49-F238E27FC236}">
                <a16:creationId xmlns:a16="http://schemas.microsoft.com/office/drawing/2014/main" id="{49560B36-3F34-4596-862D-5E94AA07B818}"/>
              </a:ext>
            </a:extLst>
          </p:cNvPr>
          <p:cNvCxnSpPr>
            <a:cxnSpLocks/>
          </p:cNvCxnSpPr>
          <p:nvPr userDrawn="1"/>
        </p:nvCxnSpPr>
        <p:spPr>
          <a:xfrm flipV="1">
            <a:off x="101174" y="2165898"/>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05C3FE9-3ED3-48D8-84BB-94B17C70D56F}"/>
              </a:ext>
            </a:extLst>
          </p:cNvPr>
          <p:cNvSpPr/>
          <p:nvPr userDrawn="1"/>
        </p:nvSpPr>
        <p:spPr>
          <a:xfrm>
            <a:off x="508014" y="5207501"/>
            <a:ext cx="7497214" cy="769441"/>
          </a:xfrm>
          <a:prstGeom prst="rect">
            <a:avLst/>
          </a:prstGeom>
        </p:spPr>
        <p:txBody>
          <a:bodyPr wrap="square">
            <a:spAutoFit/>
          </a:bodyPr>
          <a:lstStyle/>
          <a:p>
            <a:r>
              <a:rPr lang="en-US" sz="2400" b="1" dirty="0"/>
              <a:t>Phalachandra H.L., Anant Koppar, Priya Badrinath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a:t>
            </a:r>
            <a:endParaRPr lang="en-IN" sz="2000" dirty="0"/>
          </a:p>
        </p:txBody>
      </p:sp>
      <p:sp>
        <p:nvSpPr>
          <p:cNvPr id="17" name="TextBox 16">
            <a:extLst>
              <a:ext uri="{FF2B5EF4-FFF2-40B4-BE49-F238E27FC236}">
                <a16:creationId xmlns:a16="http://schemas.microsoft.com/office/drawing/2014/main" id="{C7D1AADC-F147-47C2-A734-9DBE8E86C234}"/>
              </a:ext>
            </a:extLst>
          </p:cNvPr>
          <p:cNvSpPr txBox="1"/>
          <p:nvPr userDrawn="1"/>
        </p:nvSpPr>
        <p:spPr>
          <a:xfrm>
            <a:off x="7449671" y="5534561"/>
            <a:ext cx="4742329" cy="1323439"/>
          </a:xfrm>
          <a:prstGeom prst="rect">
            <a:avLst/>
          </a:prstGeom>
          <a:noFill/>
        </p:spPr>
        <p:txBody>
          <a:bodyPr wrap="square" rtlCol="0">
            <a:spAutoFit/>
          </a:bodyPr>
          <a:lstStyle/>
          <a:p>
            <a:r>
              <a:rPr lang="en-IN" sz="1400" b="1" dirty="0"/>
              <a:t>Acknowledgements:</a:t>
            </a:r>
          </a:p>
          <a:p>
            <a:pPr algn="just"/>
            <a:r>
              <a:rPr lang="en-IN" sz="1100" b="1" dirty="0"/>
              <a:t>Significant portions of the information in the slide sets presented through the course in the class, are extracted from the prescribed text books, information from the Internet and supplemented by my experience. Since these are only intended for presentation for teaching within PESU, there was no explicit permission solicited. We would like to sincerely thank and acknowledge that the credit/rights remain with the original authors/creators only</a:t>
            </a:r>
          </a:p>
        </p:txBody>
      </p:sp>
    </p:spTree>
    <p:extLst>
      <p:ext uri="{BB962C8B-B14F-4D97-AF65-F5344CB8AC3E}">
        <p14:creationId xmlns:p14="http://schemas.microsoft.com/office/powerpoint/2010/main" val="805025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7D49-DB18-4481-BBAD-3CCDB0B6E136}"/>
              </a:ext>
            </a:extLst>
          </p:cNvPr>
          <p:cNvSpPr>
            <a:spLocks noGrp="1"/>
          </p:cNvSpPr>
          <p:nvPr>
            <p:ph type="title"/>
          </p:nvPr>
        </p:nvSpPr>
        <p:spPr>
          <a:xfrm>
            <a:off x="263434" y="344087"/>
            <a:ext cx="10515600" cy="557984"/>
          </a:xfrm>
        </p:spPr>
        <p:txBody>
          <a:bodyPr>
            <a:noAutofit/>
          </a:bodyPr>
          <a:lstStyle>
            <a:lvl1pPr>
              <a:defRPr sz="3600" b="1"/>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a:xfrm>
            <a:off x="416159" y="1453541"/>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15-01-2021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11084484" y="136525"/>
            <a:ext cx="932769" cy="1402202"/>
          </a:xfrm>
          <a:prstGeom prst="rect">
            <a:avLst/>
          </a:prstGeom>
        </p:spPr>
      </p:pic>
      <p:cxnSp>
        <p:nvCxnSpPr>
          <p:cNvPr id="8" name="Straight Connector 7">
            <a:extLst>
              <a:ext uri="{FF2B5EF4-FFF2-40B4-BE49-F238E27FC236}">
                <a16:creationId xmlns:a16="http://schemas.microsoft.com/office/drawing/2014/main" id="{85B75CDB-A1FD-4FE7-804F-9C89D5EE7854}"/>
              </a:ext>
            </a:extLst>
          </p:cNvPr>
          <p:cNvCxnSpPr>
            <a:cxnSpLocks/>
          </p:cNvCxnSpPr>
          <p:nvPr userDrawn="1"/>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CF7A95-22EE-4F22-AEDA-C190D2F87D01}"/>
              </a:ext>
            </a:extLst>
          </p:cNvPr>
          <p:cNvSpPr>
            <a:spLocks noGrp="1"/>
          </p:cNvSpPr>
          <p:nvPr>
            <p:ph type="dt" sz="half" idx="10"/>
          </p:nvPr>
        </p:nvSpPr>
        <p:spPr/>
        <p:txBody>
          <a:bodyPr/>
          <a:lstStyle/>
          <a:p>
            <a:fld id="{C0697723-E498-4D64-BBB6-490ED1364AC9}" type="datetimeFigureOut">
              <a:rPr lang="en-IN" smtClean="0"/>
              <a:pPr/>
              <a:t>15-01-2021</a:t>
            </a:fld>
            <a:endParaRPr lang="en-IN"/>
          </a:p>
        </p:txBody>
      </p:sp>
      <p:sp>
        <p:nvSpPr>
          <p:cNvPr id="5" name="Footer Placeholder 4">
            <a:extLst>
              <a:ext uri="{FF2B5EF4-FFF2-40B4-BE49-F238E27FC236}">
                <a16:creationId xmlns:a16="http://schemas.microsoft.com/office/drawing/2014/main" id="{7C385F91-0601-4D65-A3E8-CFDC20A77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D0A9F0-9DDE-4015-8C5C-5C9D6B60DDA0}"/>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5BD40417-EA7A-44E7-B864-33B255CC44AB}"/>
              </a:ext>
            </a:extLst>
          </p:cNvPr>
          <p:cNvPicPr>
            <a:picLocks noChangeAspect="1"/>
          </p:cNvPicPr>
          <p:nvPr userDrawn="1"/>
        </p:nvPicPr>
        <p:blipFill>
          <a:blip r:embed="rId2"/>
          <a:stretch>
            <a:fillRect/>
          </a:stretch>
        </p:blipFill>
        <p:spPr>
          <a:xfrm>
            <a:off x="1483852" y="1785280"/>
            <a:ext cx="2371550" cy="3554276"/>
          </a:xfrm>
          <a:prstGeom prst="rect">
            <a:avLst/>
          </a:prstGeom>
        </p:spPr>
      </p:pic>
      <p:cxnSp>
        <p:nvCxnSpPr>
          <p:cNvPr id="9" name="Straight Connector 8">
            <a:extLst>
              <a:ext uri="{FF2B5EF4-FFF2-40B4-BE49-F238E27FC236}">
                <a16:creationId xmlns:a16="http://schemas.microsoft.com/office/drawing/2014/main" id="{921F9E58-0D36-495A-93F2-FFB3EB6C56D8}"/>
              </a:ext>
            </a:extLst>
          </p:cNvPr>
          <p:cNvCxnSpPr>
            <a:cxnSpLocks/>
          </p:cNvCxnSpPr>
          <p:nvPr userDrawn="1"/>
        </p:nvCxnSpPr>
        <p:spPr>
          <a:xfrm flipV="1">
            <a:off x="4587993" y="2763967"/>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4C2C472-38E8-410A-AF86-F0CCD2145608}"/>
              </a:ext>
            </a:extLst>
          </p:cNvPr>
          <p:cNvSpPr txBox="1"/>
          <p:nvPr userDrawn="1"/>
        </p:nvSpPr>
        <p:spPr>
          <a:xfrm>
            <a:off x="4587993" y="1980389"/>
            <a:ext cx="2227469" cy="584775"/>
          </a:xfrm>
          <a:prstGeom prst="rect">
            <a:avLst/>
          </a:prstGeom>
          <a:noFill/>
        </p:spPr>
        <p:txBody>
          <a:bodyPr wrap="none" rtlCol="0">
            <a:spAutoFit/>
          </a:bodyPr>
          <a:lstStyle/>
          <a:p>
            <a:r>
              <a:rPr lang="en-IN" sz="3200" b="1" dirty="0">
                <a:solidFill>
                  <a:srgbClr val="F4B350"/>
                </a:solidFill>
              </a:rPr>
              <a:t>THANK YOU</a:t>
            </a:r>
            <a:endParaRPr lang="en-IN" b="1" dirty="0">
              <a:solidFill>
                <a:srgbClr val="F4B350"/>
              </a:solidFill>
            </a:endParaRPr>
          </a:p>
        </p:txBody>
      </p:sp>
      <p:sp>
        <p:nvSpPr>
          <p:cNvPr id="13" name="Rectangle 12">
            <a:extLst>
              <a:ext uri="{FF2B5EF4-FFF2-40B4-BE49-F238E27FC236}">
                <a16:creationId xmlns:a16="http://schemas.microsoft.com/office/drawing/2014/main" id="{1207357E-1F92-4AC9-8F96-2CB84082EAEE}"/>
              </a:ext>
            </a:extLst>
          </p:cNvPr>
          <p:cNvSpPr/>
          <p:nvPr userDrawn="1"/>
        </p:nvSpPr>
        <p:spPr>
          <a:xfrm>
            <a:off x="4587993" y="2890391"/>
            <a:ext cx="7497214" cy="1077218"/>
          </a:xfrm>
          <a:prstGeom prst="rect">
            <a:avLst/>
          </a:prstGeom>
        </p:spPr>
        <p:txBody>
          <a:bodyPr wrap="square">
            <a:spAutoFit/>
          </a:bodyPr>
          <a:lstStyle/>
          <a:p>
            <a:r>
              <a:rPr lang="en-US" sz="2400" b="1" dirty="0"/>
              <a:t>Phalachandra H.L., Anant Koppar, Priya Badrinath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a:t>
            </a:r>
            <a:endParaRPr lang="en-IN"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hlinkClick r:id="rId3"/>
              </a:rPr>
              <a:t>phalachandra@pes.edu</a:t>
            </a:r>
            <a:r>
              <a:rPr lang="en-US" sz="2000" dirty="0"/>
              <a:t>, </a:t>
            </a:r>
            <a:r>
              <a:rPr lang="en-US" sz="2000" dirty="0">
                <a:hlinkClick r:id="rId4"/>
              </a:rPr>
              <a:t>ananthkoppar@pes.edu</a:t>
            </a:r>
            <a:r>
              <a:rPr lang="en-US" sz="2000" dirty="0"/>
              <a:t>, </a:t>
            </a:r>
            <a:r>
              <a:rPr lang="en-US" sz="2000" u="sng" kern="1200" dirty="0">
                <a:solidFill>
                  <a:srgbClr val="0070C0"/>
                </a:solidFill>
                <a:latin typeface="+mn-lt"/>
                <a:ea typeface="+mn-ea"/>
                <a:cs typeface="+mn-cs"/>
              </a:rPr>
              <a:t>priyab@pes.edu</a:t>
            </a:r>
          </a:p>
        </p:txBody>
      </p:sp>
    </p:spTree>
    <p:extLst>
      <p:ext uri="{BB962C8B-B14F-4D97-AF65-F5344CB8AC3E}">
        <p14:creationId xmlns:p14="http://schemas.microsoft.com/office/powerpoint/2010/main" val="255963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85AF-03C6-4B44-A538-43B0427D31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C33EE5-59F6-4A1A-AE1E-8765B2B76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9D6861-A242-46E3-9BF3-A0C8A8DBB4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9D4037-319B-46C2-9889-B7EE91425689}"/>
              </a:ext>
            </a:extLst>
          </p:cNvPr>
          <p:cNvSpPr>
            <a:spLocks noGrp="1"/>
          </p:cNvSpPr>
          <p:nvPr>
            <p:ph type="dt" sz="half" idx="10"/>
          </p:nvPr>
        </p:nvSpPr>
        <p:spPr/>
        <p:txBody>
          <a:bodyPr/>
          <a:lstStyle/>
          <a:p>
            <a:fld id="{C0697723-E498-4D64-BBB6-490ED1364AC9}" type="datetimeFigureOut">
              <a:rPr lang="en-IN" smtClean="0"/>
              <a:pPr/>
              <a:t>15-01-2021</a:t>
            </a:fld>
            <a:endParaRPr lang="en-IN"/>
          </a:p>
        </p:txBody>
      </p:sp>
      <p:sp>
        <p:nvSpPr>
          <p:cNvPr id="6" name="Footer Placeholder 5">
            <a:extLst>
              <a:ext uri="{FF2B5EF4-FFF2-40B4-BE49-F238E27FC236}">
                <a16:creationId xmlns:a16="http://schemas.microsoft.com/office/drawing/2014/main" id="{C1EE4E15-6B43-42E0-9689-9D809E7745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B8A2C-7787-42C7-9053-9FAC49800765}"/>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39D39C45-4BFB-45BE-B6CC-7991848CF0AF}"/>
              </a:ext>
            </a:extLst>
          </p:cNvPr>
          <p:cNvPicPr>
            <a:picLocks noChangeAspect="1"/>
          </p:cNvPicPr>
          <p:nvPr userDrawn="1"/>
        </p:nvPicPr>
        <p:blipFill>
          <a:blip r:embed="rId2"/>
          <a:stretch>
            <a:fillRect/>
          </a:stretch>
        </p:blipFill>
        <p:spPr>
          <a:xfrm>
            <a:off x="11000401" y="185738"/>
            <a:ext cx="932769" cy="1402202"/>
          </a:xfrm>
          <a:prstGeom prst="rect">
            <a:avLst/>
          </a:prstGeom>
        </p:spPr>
      </p:pic>
    </p:spTree>
    <p:extLst>
      <p:ext uri="{BB962C8B-B14F-4D97-AF65-F5344CB8AC3E}">
        <p14:creationId xmlns:p14="http://schemas.microsoft.com/office/powerpoint/2010/main" val="4130094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7F82-17CF-402C-A83C-9BB0B0450C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6925B8-18E2-4648-9C7D-9A50568E68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ECAC91-5516-49CF-ABB2-BDCA1101D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3B518C-5424-4D17-AE61-73B5540B3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18E488-5143-4637-878A-8024B768B6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F92FE0-EADD-43E3-B191-7F6FEA9C81E6}"/>
              </a:ext>
            </a:extLst>
          </p:cNvPr>
          <p:cNvSpPr>
            <a:spLocks noGrp="1"/>
          </p:cNvSpPr>
          <p:nvPr>
            <p:ph type="dt" sz="half" idx="10"/>
          </p:nvPr>
        </p:nvSpPr>
        <p:spPr/>
        <p:txBody>
          <a:bodyPr/>
          <a:lstStyle/>
          <a:p>
            <a:fld id="{C0697723-E498-4D64-BBB6-490ED1364AC9}" type="datetimeFigureOut">
              <a:rPr lang="en-IN" smtClean="0"/>
              <a:pPr/>
              <a:t>15-01-2021</a:t>
            </a:fld>
            <a:endParaRPr lang="en-IN"/>
          </a:p>
        </p:txBody>
      </p:sp>
      <p:sp>
        <p:nvSpPr>
          <p:cNvPr id="8" name="Footer Placeholder 7">
            <a:extLst>
              <a:ext uri="{FF2B5EF4-FFF2-40B4-BE49-F238E27FC236}">
                <a16:creationId xmlns:a16="http://schemas.microsoft.com/office/drawing/2014/main" id="{FD4604E9-CD41-4846-B48F-03B22B3709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FE060F-933B-49D3-8FF3-B0DEF9DC648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04611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49A4AD-9C61-4A2F-99E0-675E335926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0F732A-189B-4AC1-886A-23584A50B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F3EE23-AF03-4903-9219-60875A711F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97723-E498-4D64-BBB6-490ED1364AC9}" type="datetimeFigureOut">
              <a:rPr lang="en-IN" smtClean="0"/>
              <a:pPr/>
              <a:t>15-01-2021</a:t>
            </a:fld>
            <a:endParaRPr lang="en-IN"/>
          </a:p>
        </p:txBody>
      </p:sp>
      <p:sp>
        <p:nvSpPr>
          <p:cNvPr id="5" name="Footer Placeholder 4">
            <a:extLst>
              <a:ext uri="{FF2B5EF4-FFF2-40B4-BE49-F238E27FC236}">
                <a16:creationId xmlns:a16="http://schemas.microsoft.com/office/drawing/2014/main" id="{957FC4B0-FF26-4AB9-BACD-041A24DCD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C8E684-F46A-48CC-BAD8-663F8E117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0BA08-B69C-4752-B2CF-0C56A0BACDE6}" type="slidenum">
              <a:rPr lang="en-IN" smtClean="0"/>
              <a:pPr/>
              <a:t>‹#›</a:t>
            </a:fld>
            <a:endParaRPr lang="en-IN"/>
          </a:p>
        </p:txBody>
      </p:sp>
    </p:spTree>
    <p:extLst>
      <p:ext uri="{BB962C8B-B14F-4D97-AF65-F5344CB8AC3E}">
        <p14:creationId xmlns:p14="http://schemas.microsoft.com/office/powerpoint/2010/main" val="471109323"/>
      </p:ext>
    </p:extLst>
  </p:cSld>
  <p:clrMap bg1="lt1" tx1="dk1" bg2="lt2" tx2="dk2" accent1="accent1" accent2="accent2" accent3="accent3" accent4="accent4" accent5="accent5" accent6="accent6" hlink="hlink" folHlink="folHlink"/>
  <p:sldLayoutIdLst>
    <p:sldLayoutId id="2147483662" r:id="rId1"/>
    <p:sldLayoutId id="2147483660" r:id="rId2"/>
    <p:sldLayoutId id="2147483663" r:id="rId3"/>
    <p:sldLayoutId id="2147483661"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3.xml"/><Relationship Id="rId5" Type="http://schemas.openxmlformats.org/officeDocument/2006/relationships/image" Target="../media/image16.wmf"/><Relationship Id="rId4" Type="http://schemas.openxmlformats.org/officeDocument/2006/relationships/image" Target="../media/image15.wmf"/></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8175AB9-1397-43BE-9368-1ADC6C085BC0}"/>
              </a:ext>
            </a:extLst>
          </p:cNvPr>
          <p:cNvSpPr/>
          <p:nvPr/>
        </p:nvSpPr>
        <p:spPr>
          <a:xfrm>
            <a:off x="272500" y="2498706"/>
            <a:ext cx="7497214" cy="1200329"/>
          </a:xfrm>
          <a:prstGeom prst="rect">
            <a:avLst/>
          </a:prstGeom>
        </p:spPr>
        <p:txBody>
          <a:bodyPr wrap="square">
            <a:spAutoFit/>
          </a:bodyPr>
          <a:lstStyle/>
          <a:p>
            <a:r>
              <a:rPr lang="en-US" sz="3600" b="1" cap="all" dirty="0">
                <a:solidFill>
                  <a:schemeClr val="accent2"/>
                </a:solidFill>
              </a:rPr>
              <a:t>INTRODUCTION TO SOFTWARE ENGINEERING</a:t>
            </a:r>
          </a:p>
        </p:txBody>
      </p:sp>
    </p:spTree>
    <p:extLst>
      <p:ext uri="{BB962C8B-B14F-4D97-AF65-F5344CB8AC3E}">
        <p14:creationId xmlns:p14="http://schemas.microsoft.com/office/powerpoint/2010/main" val="104426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03910" y="525080"/>
            <a:ext cx="8218488" cy="557212"/>
          </a:xfrm>
        </p:spPr>
        <p:txBody>
          <a:bodyPr>
            <a:normAutofit/>
          </a:bodyPr>
          <a:lstStyle/>
          <a:p>
            <a:r>
              <a:rPr lang="en-IN" sz="2800" b="1" dirty="0">
                <a:solidFill>
                  <a:schemeClr val="accent2"/>
                </a:solidFill>
                <a:latin typeface="+mn-lt"/>
              </a:rPr>
              <a:t>Elements of a Component Model</a:t>
            </a:r>
            <a:endParaRPr lang="en-US" sz="2800" b="1" dirty="0">
              <a:solidFill>
                <a:schemeClr val="accent2"/>
              </a:solidFill>
              <a:latin typeface="+mn-lt"/>
            </a:endParaRPr>
          </a:p>
        </p:txBody>
      </p:sp>
      <p:pic>
        <p:nvPicPr>
          <p:cNvPr id="7" name="Picture 3">
            <a:extLst>
              <a:ext uri="{FF2B5EF4-FFF2-40B4-BE49-F238E27FC236}">
                <a16:creationId xmlns:a16="http://schemas.microsoft.com/office/drawing/2014/main" id="{43CBD626-7273-4D39-B6DA-BA32B8A6C6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55" y="1856110"/>
            <a:ext cx="8270443" cy="2592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Rectangle 7">
            <a:extLst>
              <a:ext uri="{FF2B5EF4-FFF2-40B4-BE49-F238E27FC236}">
                <a16:creationId xmlns:a16="http://schemas.microsoft.com/office/drawing/2014/main" id="{30D9A418-B5AC-455D-97B1-C661EE7732C2}"/>
              </a:ext>
            </a:extLst>
          </p:cNvPr>
          <p:cNvSpPr/>
          <p:nvPr/>
        </p:nvSpPr>
        <p:spPr>
          <a:xfrm>
            <a:off x="103910" y="4414834"/>
            <a:ext cx="8593584" cy="2503249"/>
          </a:xfrm>
          <a:prstGeom prst="rect">
            <a:avLst/>
          </a:prstGeom>
        </p:spPr>
        <p:txBody>
          <a:bodyPr wrap="square">
            <a:spAutoFit/>
          </a:bodyPr>
          <a:lstStyle/>
          <a:p>
            <a:pPr>
              <a:spcAft>
                <a:spcPts val="1000"/>
              </a:spcAft>
            </a:pPr>
            <a:r>
              <a:rPr lang="en-GB" sz="2000" b="1" dirty="0">
                <a:solidFill>
                  <a:srgbClr val="0070C0"/>
                </a:solidFill>
              </a:rPr>
              <a:t>Interfaces :  </a:t>
            </a:r>
            <a:r>
              <a:rPr lang="en-GB" sz="2000" dirty="0">
                <a:solidFill>
                  <a:srgbClr val="292934"/>
                </a:solidFill>
              </a:rPr>
              <a:t>Defines how component can interact and also defines operation names, parameters and exceptions, which should be included in the interface definition</a:t>
            </a:r>
          </a:p>
          <a:p>
            <a:pPr>
              <a:spcAft>
                <a:spcPts val="1000"/>
              </a:spcAft>
            </a:pPr>
            <a:r>
              <a:rPr lang="en-GB" sz="2000" b="1" dirty="0">
                <a:solidFill>
                  <a:srgbClr val="0070C0"/>
                </a:solidFill>
              </a:rPr>
              <a:t>Usage :  </a:t>
            </a:r>
            <a:r>
              <a:rPr lang="en-GB" sz="2000" dirty="0">
                <a:solidFill>
                  <a:srgbClr val="292934"/>
                </a:solidFill>
              </a:rPr>
              <a:t>In order for components to be distributed and accessed remotely, they need to have a globally unique name or handle associated with them</a:t>
            </a:r>
          </a:p>
          <a:p>
            <a:r>
              <a:rPr lang="en-GB" sz="2000" b="1" dirty="0">
                <a:solidFill>
                  <a:srgbClr val="0070C0"/>
                </a:solidFill>
              </a:rPr>
              <a:t>Deployment : </a:t>
            </a:r>
            <a:r>
              <a:rPr lang="en-GB" sz="2000" dirty="0">
                <a:solidFill>
                  <a:srgbClr val="292934"/>
                </a:solidFill>
              </a:rPr>
              <a:t>The component model includes a specification of how components should be packaged for deployment as independent, executable entities</a:t>
            </a:r>
            <a:endParaRPr lang="en-US" sz="2000" dirty="0">
              <a:solidFill>
                <a:srgbClr val="292934"/>
              </a:solidFill>
            </a:endParaRPr>
          </a:p>
        </p:txBody>
      </p:sp>
      <p:sp>
        <p:nvSpPr>
          <p:cNvPr id="9" name="Rectangle 8">
            <a:extLst>
              <a:ext uri="{FF2B5EF4-FFF2-40B4-BE49-F238E27FC236}">
                <a16:creationId xmlns:a16="http://schemas.microsoft.com/office/drawing/2014/main" id="{51A3630C-9EAE-4D7B-9E3F-E8BBDBD8F79F}"/>
              </a:ext>
            </a:extLst>
          </p:cNvPr>
          <p:cNvSpPr/>
          <p:nvPr/>
        </p:nvSpPr>
        <p:spPr>
          <a:xfrm>
            <a:off x="51955" y="1077059"/>
            <a:ext cx="8593584" cy="769441"/>
          </a:xfrm>
          <a:prstGeom prst="rect">
            <a:avLst/>
          </a:prstGeom>
        </p:spPr>
        <p:txBody>
          <a:bodyPr wrap="square">
            <a:spAutoFit/>
          </a:bodyPr>
          <a:lstStyle/>
          <a:p>
            <a:pPr>
              <a:spcAft>
                <a:spcPts val="600"/>
              </a:spcAft>
            </a:pPr>
            <a:r>
              <a:rPr lang="en-US" sz="2200" dirty="0">
                <a:solidFill>
                  <a:srgbClr val="292934"/>
                </a:solidFill>
              </a:rPr>
              <a:t>Defines the types of building block, which can be composed with other components to create a software system</a:t>
            </a:r>
          </a:p>
        </p:txBody>
      </p:sp>
    </p:spTree>
    <p:extLst>
      <p:ext uri="{BB962C8B-B14F-4D97-AF65-F5344CB8AC3E}">
        <p14:creationId xmlns:p14="http://schemas.microsoft.com/office/powerpoint/2010/main" val="4086854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561ED70-08E5-4039-A948-9AC3C42D8538}"/>
              </a:ext>
            </a:extLst>
          </p:cNvPr>
          <p:cNvSpPr/>
          <p:nvPr/>
        </p:nvSpPr>
        <p:spPr>
          <a:xfrm>
            <a:off x="186837" y="1416245"/>
            <a:ext cx="10380718" cy="646331"/>
          </a:xfrm>
          <a:prstGeom prst="rect">
            <a:avLst/>
          </a:prstGeom>
        </p:spPr>
        <p:txBody>
          <a:bodyPr wrap="square">
            <a:spAutoFit/>
          </a:bodyPr>
          <a:lstStyle/>
          <a:p>
            <a:r>
              <a:rPr lang="en-US" sz="3600" b="1" dirty="0">
                <a:solidFill>
                  <a:schemeClr val="accent2"/>
                </a:solidFill>
              </a:rPr>
              <a:t>Service Oriented Architecture</a:t>
            </a:r>
          </a:p>
        </p:txBody>
      </p:sp>
      <p:pic>
        <p:nvPicPr>
          <p:cNvPr id="3" name="Picture 2">
            <a:extLst>
              <a:ext uri="{FF2B5EF4-FFF2-40B4-BE49-F238E27FC236}">
                <a16:creationId xmlns:a16="http://schemas.microsoft.com/office/drawing/2014/main" id="{B3A5F941-CBF3-4922-AB7C-684F971188B2}"/>
              </a:ext>
            </a:extLst>
          </p:cNvPr>
          <p:cNvPicPr>
            <a:picLocks noChangeAspect="1"/>
          </p:cNvPicPr>
          <p:nvPr/>
        </p:nvPicPr>
        <p:blipFill>
          <a:blip r:embed="rId2"/>
          <a:stretch>
            <a:fillRect/>
          </a:stretch>
        </p:blipFill>
        <p:spPr>
          <a:xfrm>
            <a:off x="488281" y="2414943"/>
            <a:ext cx="5431255" cy="2894743"/>
          </a:xfrm>
          <a:prstGeom prst="rect">
            <a:avLst/>
          </a:prstGeom>
        </p:spPr>
      </p:pic>
    </p:spTree>
    <p:extLst>
      <p:ext uri="{BB962C8B-B14F-4D97-AF65-F5344CB8AC3E}">
        <p14:creationId xmlns:p14="http://schemas.microsoft.com/office/powerpoint/2010/main" val="4192049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98567" y="549782"/>
            <a:ext cx="8584059" cy="558800"/>
          </a:xfrm>
        </p:spPr>
        <p:txBody>
          <a:bodyPr>
            <a:normAutofit/>
          </a:bodyPr>
          <a:lstStyle/>
          <a:p>
            <a:r>
              <a:rPr lang="en-IN" sz="2400" b="1" dirty="0">
                <a:solidFill>
                  <a:schemeClr val="accent2"/>
                </a:solidFill>
                <a:latin typeface="+mn-lt"/>
              </a:rPr>
              <a:t>Service Oriented Architecture</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99283" y="1108582"/>
            <a:ext cx="11993433" cy="5589701"/>
          </a:xfrm>
          <a:prstGeom prst="rect">
            <a:avLst/>
          </a:prstGeom>
          <a:noFill/>
        </p:spPr>
        <p:txBody>
          <a:bodyPr wrap="square" rIns="548640" numCol="1" spcCol="0" rtlCol="0">
            <a:noAutofit/>
          </a:bodyPr>
          <a:lstStyle/>
          <a:p>
            <a:pPr marL="365760" indent="-365760">
              <a:lnSpc>
                <a:spcPct val="120000"/>
              </a:lnSpc>
              <a:spcBef>
                <a:spcPts val="400"/>
              </a:spcBef>
              <a:spcAft>
                <a:spcPts val="400"/>
              </a:spcAft>
              <a:buClr>
                <a:srgbClr val="C00000"/>
              </a:buClr>
              <a:buFont typeface="Wingdings" panose="05000000000000000000" pitchFamily="2" charset="2"/>
              <a:buChar char="§"/>
            </a:pPr>
            <a:r>
              <a:rPr lang="en-US" sz="2400" dirty="0">
                <a:cs typeface="Arial" panose="020B0604020202020204" pitchFamily="34" charset="0"/>
              </a:rPr>
              <a:t>SOA is a software design methodology based on structured collections of discrete software modules, known as services, that collectively provide the complete functionality of a large or complex software application. </a:t>
            </a:r>
          </a:p>
          <a:p>
            <a:pPr marL="365760" indent="-365760" algn="just">
              <a:lnSpc>
                <a:spcPct val="120000"/>
              </a:lnSpc>
              <a:spcBef>
                <a:spcPts val="400"/>
              </a:spcBef>
              <a:spcAft>
                <a:spcPts val="400"/>
              </a:spcAft>
              <a:buClr>
                <a:srgbClr val="C00000"/>
              </a:buClr>
              <a:buFont typeface="Wingdings" panose="05000000000000000000" pitchFamily="2" charset="2"/>
              <a:buChar char="§"/>
            </a:pPr>
            <a:r>
              <a:rPr lang="en-US" sz="2400" dirty="0">
                <a:cs typeface="Arial" panose="020B0604020202020204" pitchFamily="34" charset="0"/>
              </a:rPr>
              <a:t>Its a logical representation of a repeatable business activity that has a specified outcome (e.g., check customer credit, provide weather data, consolidate drilling reports) </a:t>
            </a:r>
          </a:p>
          <a:p>
            <a:pPr marL="365760" indent="-365760" algn="just">
              <a:lnSpc>
                <a:spcPct val="120000"/>
              </a:lnSpc>
              <a:spcBef>
                <a:spcPts val="400"/>
              </a:spcBef>
              <a:spcAft>
                <a:spcPts val="400"/>
              </a:spcAft>
              <a:buClr>
                <a:srgbClr val="C00000"/>
              </a:buClr>
              <a:buFont typeface="Wingdings" panose="05000000000000000000" pitchFamily="2" charset="2"/>
              <a:buChar char="§"/>
            </a:pPr>
            <a:r>
              <a:rPr lang="en-US" sz="2400" dirty="0">
                <a:cs typeface="Arial" panose="020B0604020202020204" pitchFamily="34" charset="0"/>
              </a:rPr>
              <a:t>These could be implemented as discrete pieces of software or components written in any language capable of performing a task</a:t>
            </a:r>
          </a:p>
          <a:p>
            <a:pPr marL="365760" indent="-365760" algn="just">
              <a:lnSpc>
                <a:spcPct val="120000"/>
              </a:lnSpc>
              <a:spcBef>
                <a:spcPts val="400"/>
              </a:spcBef>
              <a:spcAft>
                <a:spcPts val="400"/>
              </a:spcAft>
              <a:buClr>
                <a:srgbClr val="C00000"/>
              </a:buClr>
              <a:buFont typeface="Wingdings" panose="05000000000000000000" pitchFamily="2" charset="2"/>
              <a:buChar char="§"/>
            </a:pPr>
            <a:r>
              <a:rPr lang="en-US" sz="2400" dirty="0">
                <a:cs typeface="Arial" panose="020B0604020202020204" pitchFamily="34" charset="0"/>
              </a:rPr>
              <a:t>These could be implemented as “callable entities” or application functionalities accessed via exchange of messages </a:t>
            </a:r>
          </a:p>
          <a:p>
            <a:pPr marL="365760" indent="-365760">
              <a:lnSpc>
                <a:spcPct val="120000"/>
              </a:lnSpc>
              <a:spcBef>
                <a:spcPts val="400"/>
              </a:spcBef>
              <a:spcAft>
                <a:spcPts val="400"/>
              </a:spcAft>
              <a:buClr>
                <a:srgbClr val="C00000"/>
              </a:buClr>
              <a:buFont typeface="Wingdings" panose="05000000000000000000" pitchFamily="2" charset="2"/>
              <a:buChar char="§"/>
            </a:pPr>
            <a:r>
              <a:rPr lang="en-US" sz="2400" dirty="0">
                <a:cs typeface="Arial" panose="020B0604020202020204" pitchFamily="34" charset="0"/>
              </a:rPr>
              <a:t>These may also be application functionality with wrappers which can communicate through messages</a:t>
            </a:r>
          </a:p>
          <a:p>
            <a:pPr marL="365760" indent="-365760">
              <a:lnSpc>
                <a:spcPct val="120000"/>
              </a:lnSpc>
              <a:spcBef>
                <a:spcPts val="400"/>
              </a:spcBef>
              <a:spcAft>
                <a:spcPts val="400"/>
              </a:spcAft>
              <a:buClr>
                <a:srgbClr val="C00000"/>
              </a:buClr>
              <a:buFont typeface="Wingdings" panose="05000000000000000000" pitchFamily="2" charset="2"/>
              <a:buChar char="§"/>
            </a:pPr>
            <a:r>
              <a:rPr lang="en-US" sz="2400" dirty="0">
                <a:cs typeface="Arial" panose="020B0604020202020204" pitchFamily="34" charset="0"/>
              </a:rPr>
              <a:t>Software is deployed “somewhere”, on-need basis .. SaaS</a:t>
            </a:r>
          </a:p>
          <a:p>
            <a:pPr marL="365760" indent="-365760" algn="just">
              <a:lnSpc>
                <a:spcPct val="120000"/>
              </a:lnSpc>
              <a:spcBef>
                <a:spcPts val="400"/>
              </a:spcBef>
              <a:spcAft>
                <a:spcPts val="400"/>
              </a:spcAft>
              <a:buClr>
                <a:srgbClr val="C00000"/>
              </a:buClr>
              <a:buFont typeface="Wingdings" panose="05000000000000000000" pitchFamily="2" charset="2"/>
              <a:buChar char="§"/>
            </a:pPr>
            <a:endParaRPr lang="en-US" sz="2400" dirty="0">
              <a:cs typeface="Arial" panose="020B0604020202020204" pitchFamily="34" charset="0"/>
            </a:endParaRPr>
          </a:p>
          <a:p>
            <a:pPr>
              <a:lnSpc>
                <a:spcPct val="130000"/>
              </a:lnSpc>
              <a:spcBef>
                <a:spcPts val="600"/>
              </a:spcBef>
              <a:tabLst/>
            </a:pPr>
            <a:endParaRPr lang="en-US" sz="2400" dirty="0">
              <a:cs typeface="Arial" panose="020B0604020202020204" pitchFamily="34" charset="0"/>
            </a:endParaRPr>
          </a:p>
        </p:txBody>
      </p:sp>
    </p:spTree>
    <p:extLst>
      <p:ext uri="{BB962C8B-B14F-4D97-AF65-F5344CB8AC3E}">
        <p14:creationId xmlns:p14="http://schemas.microsoft.com/office/powerpoint/2010/main" val="3935474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228030" y="546272"/>
            <a:ext cx="8584059" cy="558800"/>
          </a:xfrm>
        </p:spPr>
        <p:txBody>
          <a:bodyPr>
            <a:normAutofit/>
          </a:bodyPr>
          <a:lstStyle/>
          <a:p>
            <a:r>
              <a:rPr lang="en-IN" sz="2400" b="1" dirty="0">
                <a:solidFill>
                  <a:schemeClr val="accent2"/>
                </a:solidFill>
                <a:latin typeface="+mn-lt"/>
              </a:rPr>
              <a:t>Service-oriented architecture (SOA)</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98567" y="1105072"/>
            <a:ext cx="9354882" cy="5589701"/>
          </a:xfrm>
          <a:prstGeom prst="rect">
            <a:avLst/>
          </a:prstGeom>
          <a:noFill/>
        </p:spPr>
        <p:txBody>
          <a:bodyPr wrap="square" rIns="548640" numCol="1" spcCol="0" rtlCol="0">
            <a:noAutofit/>
          </a:bodyPr>
          <a:lstStyle/>
          <a:p>
            <a:pPr algn="just"/>
            <a:r>
              <a:rPr lang="en-IN" sz="2400" dirty="0"/>
              <a:t>A typical architecture contains an Orchestration/coordination layer, business service layer and infrastructure service layer or the service composition layer. There also exists a Service bus through which the communication takes place</a:t>
            </a:r>
          </a:p>
        </p:txBody>
      </p:sp>
      <p:grpSp>
        <p:nvGrpSpPr>
          <p:cNvPr id="6" name="Group 5">
            <a:extLst>
              <a:ext uri="{FF2B5EF4-FFF2-40B4-BE49-F238E27FC236}">
                <a16:creationId xmlns:a16="http://schemas.microsoft.com/office/drawing/2014/main" id="{2D1F9191-A4E5-448E-867A-E748EB967BCF}"/>
              </a:ext>
            </a:extLst>
          </p:cNvPr>
          <p:cNvGrpSpPr/>
          <p:nvPr/>
        </p:nvGrpSpPr>
        <p:grpSpPr>
          <a:xfrm>
            <a:off x="0" y="2772641"/>
            <a:ext cx="8640650" cy="3507530"/>
            <a:chOff x="-1" y="2470097"/>
            <a:chExt cx="8640650" cy="3838922"/>
          </a:xfrm>
        </p:grpSpPr>
        <p:grpSp>
          <p:nvGrpSpPr>
            <p:cNvPr id="7" name="Group 6">
              <a:extLst>
                <a:ext uri="{FF2B5EF4-FFF2-40B4-BE49-F238E27FC236}">
                  <a16:creationId xmlns:a16="http://schemas.microsoft.com/office/drawing/2014/main" id="{5BD9335E-97BF-40DA-BA0B-9AC64C0B7C62}"/>
                </a:ext>
              </a:extLst>
            </p:cNvPr>
            <p:cNvGrpSpPr/>
            <p:nvPr/>
          </p:nvGrpSpPr>
          <p:grpSpPr>
            <a:xfrm>
              <a:off x="471971" y="2470097"/>
              <a:ext cx="8168678" cy="3824048"/>
              <a:chOff x="425116" y="1703292"/>
              <a:chExt cx="8168678" cy="4245988"/>
            </a:xfrm>
          </p:grpSpPr>
          <p:sp>
            <p:nvSpPr>
              <p:cNvPr id="13" name="Rectangle 3">
                <a:extLst>
                  <a:ext uri="{FF2B5EF4-FFF2-40B4-BE49-F238E27FC236}">
                    <a16:creationId xmlns:a16="http://schemas.microsoft.com/office/drawing/2014/main" id="{9280CEFC-94B5-43AE-BA59-0A46F76174B5}"/>
                  </a:ext>
                </a:extLst>
              </p:cNvPr>
              <p:cNvSpPr>
                <a:spLocks noChangeArrowheads="1"/>
              </p:cNvSpPr>
              <p:nvPr/>
            </p:nvSpPr>
            <p:spPr bwMode="auto">
              <a:xfrm>
                <a:off x="425116" y="5105400"/>
                <a:ext cx="6214220" cy="843880"/>
              </a:xfrm>
              <a:prstGeom prst="rect">
                <a:avLst/>
              </a:prstGeom>
              <a:solidFill>
                <a:schemeClr val="accent4">
                  <a:lumMod val="40000"/>
                  <a:lumOff val="60000"/>
                </a:schemeClr>
              </a:solidFill>
              <a:ln w="9525">
                <a:solidFill>
                  <a:schemeClr val="tx1"/>
                </a:solidFill>
                <a:miter lim="800000"/>
                <a:headEnd/>
                <a:tailEnd/>
              </a:ln>
              <a:effectLst/>
            </p:spPr>
            <p:txBody>
              <a:bodyPr wrap="none" anchor="t"/>
              <a:lstStyle/>
              <a:p>
                <a:pPr algn="ctr" eaLnBrk="0" hangingPunct="0">
                  <a:spcBef>
                    <a:spcPct val="0"/>
                  </a:spcBef>
                  <a:buClrTx/>
                  <a:buFontTx/>
                  <a:buNone/>
                </a:pPr>
                <a:r>
                  <a:rPr lang="en-US" sz="1800" dirty="0">
                    <a:latin typeface="Verdana" pitchFamily="34" charset="0"/>
                  </a:rPr>
                  <a:t>Infrastructure service layer</a:t>
                </a:r>
              </a:p>
            </p:txBody>
          </p:sp>
          <p:sp>
            <p:nvSpPr>
              <p:cNvPr id="14" name="Rectangle 4">
                <a:extLst>
                  <a:ext uri="{FF2B5EF4-FFF2-40B4-BE49-F238E27FC236}">
                    <a16:creationId xmlns:a16="http://schemas.microsoft.com/office/drawing/2014/main" id="{F3C85E5D-D654-46A2-B387-84C012D7EDA8}"/>
                  </a:ext>
                </a:extLst>
              </p:cNvPr>
              <p:cNvSpPr>
                <a:spLocks noChangeArrowheads="1"/>
              </p:cNvSpPr>
              <p:nvPr/>
            </p:nvSpPr>
            <p:spPr bwMode="auto">
              <a:xfrm>
                <a:off x="425116" y="1703292"/>
                <a:ext cx="6214220" cy="963708"/>
              </a:xfrm>
              <a:prstGeom prst="rect">
                <a:avLst/>
              </a:prstGeom>
              <a:solidFill>
                <a:schemeClr val="accent4">
                  <a:lumMod val="40000"/>
                  <a:lumOff val="60000"/>
                </a:schemeClr>
              </a:solidFill>
              <a:ln w="9525">
                <a:solidFill>
                  <a:schemeClr val="tx1"/>
                </a:solidFill>
                <a:miter lim="800000"/>
                <a:headEnd/>
                <a:tailEnd/>
              </a:ln>
              <a:effectLst/>
            </p:spPr>
            <p:txBody>
              <a:bodyPr wrap="none" anchorCtr="1"/>
              <a:lstStyle/>
              <a:p>
                <a:pPr eaLnBrk="0" hangingPunct="0">
                  <a:spcBef>
                    <a:spcPct val="0"/>
                  </a:spcBef>
                  <a:buClrTx/>
                  <a:buFontTx/>
                  <a:buNone/>
                </a:pPr>
                <a:r>
                  <a:rPr lang="en-US" sz="1800">
                    <a:latin typeface="Verdana" pitchFamily="34" charset="0"/>
                  </a:rPr>
                  <a:t>Orchestration/coordination layer</a:t>
                </a:r>
              </a:p>
            </p:txBody>
          </p:sp>
          <p:sp>
            <p:nvSpPr>
              <p:cNvPr id="15" name="Rectangle 5">
                <a:extLst>
                  <a:ext uri="{FF2B5EF4-FFF2-40B4-BE49-F238E27FC236}">
                    <a16:creationId xmlns:a16="http://schemas.microsoft.com/office/drawing/2014/main" id="{B5B00E5E-AA99-4F08-AA0A-AD0E3C06ABAE}"/>
                  </a:ext>
                </a:extLst>
              </p:cNvPr>
              <p:cNvSpPr>
                <a:spLocks noChangeArrowheads="1"/>
              </p:cNvSpPr>
              <p:nvPr/>
            </p:nvSpPr>
            <p:spPr bwMode="auto">
              <a:xfrm>
                <a:off x="425116" y="3352800"/>
                <a:ext cx="6214220" cy="940296"/>
              </a:xfrm>
              <a:prstGeom prst="rect">
                <a:avLst/>
              </a:prstGeom>
              <a:solidFill>
                <a:schemeClr val="accent4">
                  <a:lumMod val="40000"/>
                  <a:lumOff val="60000"/>
                </a:schemeClr>
              </a:solidFill>
              <a:ln w="9525">
                <a:solidFill>
                  <a:schemeClr val="tx1"/>
                </a:solidFill>
                <a:miter lim="800000"/>
                <a:headEnd/>
                <a:tailEnd/>
              </a:ln>
              <a:effectLst/>
            </p:spPr>
            <p:txBody>
              <a:bodyPr wrap="none" anchor="t"/>
              <a:lstStyle/>
              <a:p>
                <a:pPr eaLnBrk="0" hangingPunct="0">
                  <a:spcBef>
                    <a:spcPct val="0"/>
                  </a:spcBef>
                  <a:buClrTx/>
                  <a:buFontTx/>
                  <a:buNone/>
                </a:pPr>
                <a:r>
                  <a:rPr lang="en-US" sz="1800" dirty="0">
                    <a:latin typeface="Verdana" pitchFamily="34" charset="0"/>
                  </a:rPr>
                  <a:t>                      Business services layer</a:t>
                </a:r>
              </a:p>
            </p:txBody>
          </p:sp>
          <p:sp>
            <p:nvSpPr>
              <p:cNvPr id="16" name="Rectangle 6">
                <a:extLst>
                  <a:ext uri="{FF2B5EF4-FFF2-40B4-BE49-F238E27FC236}">
                    <a16:creationId xmlns:a16="http://schemas.microsoft.com/office/drawing/2014/main" id="{F5B569A8-052D-40BF-A499-0D80F8DA586B}"/>
                  </a:ext>
                </a:extLst>
              </p:cNvPr>
              <p:cNvSpPr>
                <a:spLocks noChangeArrowheads="1"/>
              </p:cNvSpPr>
              <p:nvPr/>
            </p:nvSpPr>
            <p:spPr bwMode="auto">
              <a:xfrm>
                <a:off x="8149921" y="1703292"/>
                <a:ext cx="443873" cy="4196680"/>
              </a:xfrm>
              <a:prstGeom prst="rect">
                <a:avLst/>
              </a:prstGeom>
              <a:solidFill>
                <a:schemeClr val="accent4">
                  <a:lumMod val="40000"/>
                  <a:lumOff val="60000"/>
                </a:schemeClr>
              </a:solidFill>
              <a:ln w="9525">
                <a:solidFill>
                  <a:schemeClr val="tx1"/>
                </a:solidFill>
                <a:miter lim="800000"/>
                <a:headEnd/>
                <a:tailEnd/>
              </a:ln>
              <a:effectLst/>
            </p:spPr>
            <p:txBody>
              <a:bodyPr rot="10800000" vert="eaVert" wrap="none" anchor="ctr"/>
              <a:lstStyle/>
              <a:p>
                <a:pPr algn="ctr" eaLnBrk="0" hangingPunct="0">
                  <a:spcBef>
                    <a:spcPct val="0"/>
                  </a:spcBef>
                  <a:buClrTx/>
                  <a:buFontTx/>
                  <a:buNone/>
                </a:pPr>
                <a:r>
                  <a:rPr lang="en-US" sz="1800" dirty="0">
                    <a:latin typeface="Verdana" pitchFamily="34" charset="0"/>
                  </a:rPr>
                  <a:t>service bus               </a:t>
                </a:r>
              </a:p>
            </p:txBody>
          </p:sp>
          <p:sp>
            <p:nvSpPr>
              <p:cNvPr id="17" name="Oval 7">
                <a:extLst>
                  <a:ext uri="{FF2B5EF4-FFF2-40B4-BE49-F238E27FC236}">
                    <a16:creationId xmlns:a16="http://schemas.microsoft.com/office/drawing/2014/main" id="{B34126EB-D125-4364-921D-59FEC708D274}"/>
                  </a:ext>
                </a:extLst>
              </p:cNvPr>
              <p:cNvSpPr>
                <a:spLocks noChangeArrowheads="1"/>
              </p:cNvSpPr>
              <p:nvPr/>
            </p:nvSpPr>
            <p:spPr bwMode="auto">
              <a:xfrm>
                <a:off x="792404" y="1905001"/>
                <a:ext cx="385828" cy="339294"/>
              </a:xfrm>
              <a:prstGeom prst="ellipse">
                <a:avLst/>
              </a:prstGeom>
              <a:solidFill>
                <a:schemeClr val="accent1">
                  <a:lumMod val="20000"/>
                  <a:lumOff val="80000"/>
                </a:schemeClr>
              </a:solidFill>
              <a:ln w="9525">
                <a:solidFill>
                  <a:schemeClr val="tx1"/>
                </a:solidFill>
                <a:round/>
                <a:headEnd/>
                <a:tailEnd/>
              </a:ln>
              <a:effectLst/>
            </p:spPr>
            <p:txBody>
              <a:bodyPr wrap="none" anchor="ctr"/>
              <a:lstStyle/>
              <a:p>
                <a:endParaRPr lang="en-IN"/>
              </a:p>
            </p:txBody>
          </p:sp>
          <p:sp>
            <p:nvSpPr>
              <p:cNvPr id="18" name="Oval 8">
                <a:extLst>
                  <a:ext uri="{FF2B5EF4-FFF2-40B4-BE49-F238E27FC236}">
                    <a16:creationId xmlns:a16="http://schemas.microsoft.com/office/drawing/2014/main" id="{F1B79C2F-62F2-49D1-B169-4047E1326588}"/>
                  </a:ext>
                </a:extLst>
              </p:cNvPr>
              <p:cNvSpPr>
                <a:spLocks noChangeArrowheads="1"/>
              </p:cNvSpPr>
              <p:nvPr/>
            </p:nvSpPr>
            <p:spPr bwMode="auto">
              <a:xfrm>
                <a:off x="1783004" y="2286001"/>
                <a:ext cx="385828" cy="339294"/>
              </a:xfrm>
              <a:prstGeom prst="ellipse">
                <a:avLst/>
              </a:prstGeom>
              <a:solidFill>
                <a:schemeClr val="accent1">
                  <a:lumMod val="20000"/>
                  <a:lumOff val="80000"/>
                </a:schemeClr>
              </a:solidFill>
              <a:ln w="9525">
                <a:solidFill>
                  <a:schemeClr val="tx1"/>
                </a:solidFill>
                <a:round/>
                <a:headEnd/>
                <a:tailEnd/>
              </a:ln>
              <a:effectLst/>
            </p:spPr>
            <p:txBody>
              <a:bodyPr wrap="none" anchor="ctr"/>
              <a:lstStyle/>
              <a:p>
                <a:endParaRPr lang="en-IN"/>
              </a:p>
            </p:txBody>
          </p:sp>
          <p:sp>
            <p:nvSpPr>
              <p:cNvPr id="19" name="Oval 9">
                <a:extLst>
                  <a:ext uri="{FF2B5EF4-FFF2-40B4-BE49-F238E27FC236}">
                    <a16:creationId xmlns:a16="http://schemas.microsoft.com/office/drawing/2014/main" id="{5202BF4A-3E5F-445B-947D-5434B537AE20}"/>
                  </a:ext>
                </a:extLst>
              </p:cNvPr>
              <p:cNvSpPr>
                <a:spLocks noChangeArrowheads="1"/>
              </p:cNvSpPr>
              <p:nvPr/>
            </p:nvSpPr>
            <p:spPr bwMode="auto">
              <a:xfrm>
                <a:off x="2773604" y="2057401"/>
                <a:ext cx="385828" cy="339294"/>
              </a:xfrm>
              <a:prstGeom prst="ellipse">
                <a:avLst/>
              </a:prstGeom>
              <a:solidFill>
                <a:schemeClr val="accent1">
                  <a:lumMod val="20000"/>
                  <a:lumOff val="80000"/>
                </a:schemeClr>
              </a:solidFill>
              <a:ln w="9525">
                <a:solidFill>
                  <a:schemeClr val="tx1"/>
                </a:solidFill>
                <a:round/>
                <a:headEnd/>
                <a:tailEnd/>
              </a:ln>
              <a:effectLst/>
            </p:spPr>
            <p:txBody>
              <a:bodyPr wrap="none" anchor="ctr"/>
              <a:lstStyle/>
              <a:p>
                <a:endParaRPr lang="en-IN"/>
              </a:p>
            </p:txBody>
          </p:sp>
          <p:sp>
            <p:nvSpPr>
              <p:cNvPr id="20" name="Oval 10">
                <a:extLst>
                  <a:ext uri="{FF2B5EF4-FFF2-40B4-BE49-F238E27FC236}">
                    <a16:creationId xmlns:a16="http://schemas.microsoft.com/office/drawing/2014/main" id="{15D555DF-3031-47D1-8EB3-A029FDDAC122}"/>
                  </a:ext>
                </a:extLst>
              </p:cNvPr>
              <p:cNvSpPr>
                <a:spLocks noChangeArrowheads="1"/>
              </p:cNvSpPr>
              <p:nvPr/>
            </p:nvSpPr>
            <p:spPr bwMode="auto">
              <a:xfrm>
                <a:off x="4831004" y="2286001"/>
                <a:ext cx="385828" cy="339294"/>
              </a:xfrm>
              <a:prstGeom prst="ellipse">
                <a:avLst/>
              </a:prstGeom>
              <a:solidFill>
                <a:schemeClr val="accent1">
                  <a:lumMod val="20000"/>
                  <a:lumOff val="80000"/>
                </a:schemeClr>
              </a:solidFill>
              <a:ln w="9525">
                <a:solidFill>
                  <a:schemeClr val="tx1"/>
                </a:solidFill>
                <a:round/>
                <a:headEnd/>
                <a:tailEnd/>
              </a:ln>
              <a:effectLst/>
            </p:spPr>
            <p:txBody>
              <a:bodyPr wrap="none" anchor="ctr"/>
              <a:lstStyle/>
              <a:p>
                <a:endParaRPr lang="en-IN"/>
              </a:p>
            </p:txBody>
          </p:sp>
          <p:sp>
            <p:nvSpPr>
              <p:cNvPr id="21" name="Oval 11">
                <a:extLst>
                  <a:ext uri="{FF2B5EF4-FFF2-40B4-BE49-F238E27FC236}">
                    <a16:creationId xmlns:a16="http://schemas.microsoft.com/office/drawing/2014/main" id="{CD10FA61-C13E-41FC-BDC3-7755ADBF7325}"/>
                  </a:ext>
                </a:extLst>
              </p:cNvPr>
              <p:cNvSpPr>
                <a:spLocks noChangeArrowheads="1"/>
              </p:cNvSpPr>
              <p:nvPr/>
            </p:nvSpPr>
            <p:spPr bwMode="auto">
              <a:xfrm>
                <a:off x="5974004" y="1905001"/>
                <a:ext cx="385828" cy="339294"/>
              </a:xfrm>
              <a:prstGeom prst="ellipse">
                <a:avLst/>
              </a:prstGeom>
              <a:solidFill>
                <a:schemeClr val="accent1">
                  <a:lumMod val="20000"/>
                  <a:lumOff val="80000"/>
                </a:schemeClr>
              </a:solidFill>
              <a:ln w="9525">
                <a:solidFill>
                  <a:schemeClr val="tx1"/>
                </a:solidFill>
                <a:round/>
                <a:headEnd/>
                <a:tailEnd/>
              </a:ln>
              <a:effectLst/>
            </p:spPr>
            <p:txBody>
              <a:bodyPr wrap="none" anchor="ctr"/>
              <a:lstStyle/>
              <a:p>
                <a:endParaRPr lang="en-IN"/>
              </a:p>
            </p:txBody>
          </p:sp>
          <p:cxnSp>
            <p:nvCxnSpPr>
              <p:cNvPr id="22" name="AutoShape 12">
                <a:extLst>
                  <a:ext uri="{FF2B5EF4-FFF2-40B4-BE49-F238E27FC236}">
                    <a16:creationId xmlns:a16="http://schemas.microsoft.com/office/drawing/2014/main" id="{23C37E12-9308-4A8E-8AA6-47CEBBA7919A}"/>
                  </a:ext>
                </a:extLst>
              </p:cNvPr>
              <p:cNvCxnSpPr>
                <a:cxnSpLocks noChangeShapeType="1"/>
                <a:stCxn id="17" idx="4"/>
                <a:endCxn id="18" idx="2"/>
              </p:cNvCxnSpPr>
              <p:nvPr/>
            </p:nvCxnSpPr>
            <p:spPr bwMode="auto">
              <a:xfrm rot="16200000" flipH="1">
                <a:off x="1278485" y="1951128"/>
                <a:ext cx="211353" cy="797686"/>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3" name="AutoShape 13">
                <a:extLst>
                  <a:ext uri="{FF2B5EF4-FFF2-40B4-BE49-F238E27FC236}">
                    <a16:creationId xmlns:a16="http://schemas.microsoft.com/office/drawing/2014/main" id="{48EE1CEC-4396-4043-81ED-83E721C51ACA}"/>
                  </a:ext>
                </a:extLst>
              </p:cNvPr>
              <p:cNvCxnSpPr>
                <a:cxnSpLocks noChangeShapeType="1"/>
                <a:stCxn id="20" idx="6"/>
                <a:endCxn id="21" idx="2"/>
              </p:cNvCxnSpPr>
              <p:nvPr/>
            </p:nvCxnSpPr>
            <p:spPr bwMode="auto">
              <a:xfrm flipV="1">
                <a:off x="5216832" y="2074648"/>
                <a:ext cx="757172" cy="381000"/>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 name="AutoShape 14">
                <a:extLst>
                  <a:ext uri="{FF2B5EF4-FFF2-40B4-BE49-F238E27FC236}">
                    <a16:creationId xmlns:a16="http://schemas.microsoft.com/office/drawing/2014/main" id="{E4E76E76-1CDC-451B-B70A-5E876550AD29}"/>
                  </a:ext>
                </a:extLst>
              </p:cNvPr>
              <p:cNvCxnSpPr>
                <a:cxnSpLocks noChangeShapeType="1"/>
                <a:stCxn id="19" idx="6"/>
                <a:endCxn id="20" idx="2"/>
              </p:cNvCxnSpPr>
              <p:nvPr/>
            </p:nvCxnSpPr>
            <p:spPr bwMode="auto">
              <a:xfrm>
                <a:off x="3159432" y="2227048"/>
                <a:ext cx="1671572" cy="228600"/>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5" name="AutoShape 15">
                <a:extLst>
                  <a:ext uri="{FF2B5EF4-FFF2-40B4-BE49-F238E27FC236}">
                    <a16:creationId xmlns:a16="http://schemas.microsoft.com/office/drawing/2014/main" id="{98FBC617-00F5-4E0C-B523-B078A9A949E1}"/>
                  </a:ext>
                </a:extLst>
              </p:cNvPr>
              <p:cNvCxnSpPr>
                <a:cxnSpLocks noChangeShapeType="1"/>
                <a:stCxn id="17" idx="6"/>
                <a:endCxn id="19" idx="2"/>
              </p:cNvCxnSpPr>
              <p:nvPr/>
            </p:nvCxnSpPr>
            <p:spPr bwMode="auto">
              <a:xfrm>
                <a:off x="1178232" y="2074648"/>
                <a:ext cx="1595372" cy="152400"/>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6" name="Rectangle 16">
                <a:extLst>
                  <a:ext uri="{FF2B5EF4-FFF2-40B4-BE49-F238E27FC236}">
                    <a16:creationId xmlns:a16="http://schemas.microsoft.com/office/drawing/2014/main" id="{FEDA1585-55F9-4F65-ACA5-037FD9FF8F97}"/>
                  </a:ext>
                </a:extLst>
              </p:cNvPr>
              <p:cNvSpPr>
                <a:spLocks noChangeArrowheads="1"/>
              </p:cNvSpPr>
              <p:nvPr/>
            </p:nvSpPr>
            <p:spPr bwMode="auto">
              <a:xfrm>
                <a:off x="711252" y="3809786"/>
                <a:ext cx="1061029" cy="33929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eaLnBrk="0" hangingPunct="0">
                  <a:spcBef>
                    <a:spcPct val="0"/>
                  </a:spcBef>
                  <a:buClrTx/>
                  <a:buFontTx/>
                  <a:buNone/>
                </a:pPr>
                <a:r>
                  <a:rPr lang="en-US" sz="1800" dirty="0">
                    <a:latin typeface="Verdana" pitchFamily="34" charset="0"/>
                  </a:rPr>
                  <a:t>service</a:t>
                </a:r>
              </a:p>
            </p:txBody>
          </p:sp>
          <p:sp>
            <p:nvSpPr>
              <p:cNvPr id="27" name="Rectangle 17">
                <a:extLst>
                  <a:ext uri="{FF2B5EF4-FFF2-40B4-BE49-F238E27FC236}">
                    <a16:creationId xmlns:a16="http://schemas.microsoft.com/office/drawing/2014/main" id="{A15EAC6F-AECB-4DB4-AB73-55B9274B92DD}"/>
                  </a:ext>
                </a:extLst>
              </p:cNvPr>
              <p:cNvSpPr>
                <a:spLocks noChangeArrowheads="1"/>
              </p:cNvSpPr>
              <p:nvPr/>
            </p:nvSpPr>
            <p:spPr bwMode="auto">
              <a:xfrm>
                <a:off x="5283253" y="5410201"/>
                <a:ext cx="1061029" cy="33929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eaLnBrk="0" hangingPunct="0">
                  <a:spcBef>
                    <a:spcPct val="0"/>
                  </a:spcBef>
                  <a:buClrTx/>
                  <a:buFontTx/>
                  <a:buNone/>
                </a:pPr>
                <a:r>
                  <a:rPr lang="en-US" sz="1800">
                    <a:latin typeface="Verdana" pitchFamily="34" charset="0"/>
                  </a:rPr>
                  <a:t>service</a:t>
                </a:r>
              </a:p>
            </p:txBody>
          </p:sp>
          <p:sp>
            <p:nvSpPr>
              <p:cNvPr id="28" name="Rectangle 18">
                <a:extLst>
                  <a:ext uri="{FF2B5EF4-FFF2-40B4-BE49-F238E27FC236}">
                    <a16:creationId xmlns:a16="http://schemas.microsoft.com/office/drawing/2014/main" id="{C32E69BF-A584-4820-94F1-62AA646A7D0E}"/>
                  </a:ext>
                </a:extLst>
              </p:cNvPr>
              <p:cNvSpPr>
                <a:spLocks noChangeArrowheads="1"/>
              </p:cNvSpPr>
              <p:nvPr/>
            </p:nvSpPr>
            <p:spPr bwMode="auto">
              <a:xfrm>
                <a:off x="635053" y="5410201"/>
                <a:ext cx="1061029" cy="33929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eaLnBrk="0" hangingPunct="0">
                  <a:spcBef>
                    <a:spcPct val="0"/>
                  </a:spcBef>
                  <a:buClrTx/>
                  <a:buFontTx/>
                  <a:buNone/>
                </a:pPr>
                <a:r>
                  <a:rPr lang="en-US" sz="1800">
                    <a:latin typeface="Verdana" pitchFamily="34" charset="0"/>
                  </a:rPr>
                  <a:t>service</a:t>
                </a:r>
              </a:p>
            </p:txBody>
          </p:sp>
          <p:sp>
            <p:nvSpPr>
              <p:cNvPr id="29" name="Rectangle 19">
                <a:extLst>
                  <a:ext uri="{FF2B5EF4-FFF2-40B4-BE49-F238E27FC236}">
                    <a16:creationId xmlns:a16="http://schemas.microsoft.com/office/drawing/2014/main" id="{32B259A9-25B2-4B29-BBB6-8E033293ADBD}"/>
                  </a:ext>
                </a:extLst>
              </p:cNvPr>
              <p:cNvSpPr>
                <a:spLocks noChangeArrowheads="1"/>
              </p:cNvSpPr>
              <p:nvPr/>
            </p:nvSpPr>
            <p:spPr bwMode="auto">
              <a:xfrm>
                <a:off x="5216831" y="3809786"/>
                <a:ext cx="1061029" cy="33929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eaLnBrk="0" hangingPunct="0">
                  <a:spcBef>
                    <a:spcPct val="0"/>
                  </a:spcBef>
                  <a:buClrTx/>
                  <a:buFontTx/>
                  <a:buNone/>
                </a:pPr>
                <a:r>
                  <a:rPr lang="en-US" sz="1800" dirty="0">
                    <a:latin typeface="Verdana" pitchFamily="34" charset="0"/>
                  </a:rPr>
                  <a:t>service</a:t>
                </a:r>
              </a:p>
            </p:txBody>
          </p:sp>
          <p:cxnSp>
            <p:nvCxnSpPr>
              <p:cNvPr id="30" name="AutoShape 20">
                <a:extLst>
                  <a:ext uri="{FF2B5EF4-FFF2-40B4-BE49-F238E27FC236}">
                    <a16:creationId xmlns:a16="http://schemas.microsoft.com/office/drawing/2014/main" id="{5DFF74A3-4C7A-452A-ACED-4BA3A118D55B}"/>
                  </a:ext>
                </a:extLst>
              </p:cNvPr>
              <p:cNvCxnSpPr>
                <a:cxnSpLocks noChangeShapeType="1"/>
                <a:stCxn id="20" idx="5"/>
                <a:endCxn id="29" idx="0"/>
              </p:cNvCxnSpPr>
              <p:nvPr/>
            </p:nvCxnSpPr>
            <p:spPr bwMode="auto">
              <a:xfrm>
                <a:off x="5160329" y="2575607"/>
                <a:ext cx="587017" cy="123417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1" name="AutoShape 22">
                <a:extLst>
                  <a:ext uri="{FF2B5EF4-FFF2-40B4-BE49-F238E27FC236}">
                    <a16:creationId xmlns:a16="http://schemas.microsoft.com/office/drawing/2014/main" id="{17B52344-BE00-4C0D-933A-4473E9916830}"/>
                  </a:ext>
                </a:extLst>
              </p:cNvPr>
              <p:cNvCxnSpPr>
                <a:cxnSpLocks noChangeShapeType="1"/>
                <a:stCxn id="21" idx="6"/>
              </p:cNvCxnSpPr>
              <p:nvPr/>
            </p:nvCxnSpPr>
            <p:spPr bwMode="auto">
              <a:xfrm>
                <a:off x="6359832" y="2074648"/>
                <a:ext cx="2012026" cy="480057"/>
              </a:xfrm>
              <a:prstGeom prst="curvedConnector2">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2" name="AutoShape 24">
                <a:extLst>
                  <a:ext uri="{FF2B5EF4-FFF2-40B4-BE49-F238E27FC236}">
                    <a16:creationId xmlns:a16="http://schemas.microsoft.com/office/drawing/2014/main" id="{4E433846-3AB4-4337-AA1C-4F170ACF4E57}"/>
                  </a:ext>
                </a:extLst>
              </p:cNvPr>
              <p:cNvCxnSpPr>
                <a:cxnSpLocks noChangeShapeType="1"/>
                <a:endCxn id="29" idx="3"/>
              </p:cNvCxnSpPr>
              <p:nvPr/>
            </p:nvCxnSpPr>
            <p:spPr bwMode="auto">
              <a:xfrm rot="16200000" flipH="1" flipV="1">
                <a:off x="6612495" y="2220070"/>
                <a:ext cx="1424728" cy="2093998"/>
              </a:xfrm>
              <a:prstGeom prst="curvedConnector4">
                <a:avLst>
                  <a:gd name="adj1" fmla="val 14356"/>
                  <a:gd name="adj2" fmla="val -558"/>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3" name="Text Box 25">
                <a:extLst>
                  <a:ext uri="{FF2B5EF4-FFF2-40B4-BE49-F238E27FC236}">
                    <a16:creationId xmlns:a16="http://schemas.microsoft.com/office/drawing/2014/main" id="{F98BDFA7-A26D-44E6-900C-CC193C38D3B3}"/>
                  </a:ext>
                </a:extLst>
              </p:cNvPr>
              <p:cNvSpPr txBox="1">
                <a:spLocks noChangeArrowheads="1"/>
              </p:cNvSpPr>
              <p:nvPr/>
            </p:nvSpPr>
            <p:spPr bwMode="auto">
              <a:xfrm>
                <a:off x="4418480" y="2790468"/>
                <a:ext cx="100487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l" eaLnBrk="0" hangingPunct="0">
                  <a:spcBef>
                    <a:spcPct val="0"/>
                  </a:spcBef>
                  <a:buClrTx/>
                  <a:buFontTx/>
                  <a:buNone/>
                </a:pPr>
                <a:r>
                  <a:rPr lang="en-US" sz="1800" dirty="0">
                    <a:latin typeface="Verdana" pitchFamily="34" charset="0"/>
                  </a:rPr>
                  <a:t>logical</a:t>
                </a:r>
              </a:p>
            </p:txBody>
          </p:sp>
          <p:sp>
            <p:nvSpPr>
              <p:cNvPr id="34" name="Text Box 26">
                <a:extLst>
                  <a:ext uri="{FF2B5EF4-FFF2-40B4-BE49-F238E27FC236}">
                    <a16:creationId xmlns:a16="http://schemas.microsoft.com/office/drawing/2014/main" id="{B03B87EE-27A6-4FBE-B2CD-8752F7BA28D4}"/>
                  </a:ext>
                </a:extLst>
              </p:cNvPr>
              <p:cNvSpPr txBox="1">
                <a:spLocks noChangeArrowheads="1"/>
              </p:cNvSpPr>
              <p:nvPr/>
            </p:nvSpPr>
            <p:spPr bwMode="auto">
              <a:xfrm>
                <a:off x="6639336" y="2092365"/>
                <a:ext cx="124068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l" eaLnBrk="0" hangingPunct="0">
                  <a:spcBef>
                    <a:spcPct val="0"/>
                  </a:spcBef>
                  <a:buClrTx/>
                  <a:buFontTx/>
                  <a:buNone/>
                </a:pPr>
                <a:r>
                  <a:rPr lang="en-US" sz="1800" dirty="0">
                    <a:latin typeface="Verdana" pitchFamily="34" charset="0"/>
                  </a:rPr>
                  <a:t>physical</a:t>
                </a:r>
              </a:p>
            </p:txBody>
          </p:sp>
        </p:grpSp>
        <p:sp>
          <p:nvSpPr>
            <p:cNvPr id="8" name="TextBox 7">
              <a:extLst>
                <a:ext uri="{FF2B5EF4-FFF2-40B4-BE49-F238E27FC236}">
                  <a16:creationId xmlns:a16="http://schemas.microsoft.com/office/drawing/2014/main" id="{2C97D46D-4898-47AB-8053-F72378E0D06A}"/>
                </a:ext>
              </a:extLst>
            </p:cNvPr>
            <p:cNvSpPr txBox="1"/>
            <p:nvPr/>
          </p:nvSpPr>
          <p:spPr>
            <a:xfrm>
              <a:off x="1842176" y="4315723"/>
              <a:ext cx="3385863" cy="323165"/>
            </a:xfrm>
            <a:prstGeom prst="rect">
              <a:avLst/>
            </a:prstGeom>
            <a:noFill/>
          </p:spPr>
          <p:txBody>
            <a:bodyPr wrap="none" rtlCol="0">
              <a:spAutoFit/>
            </a:bodyPr>
            <a:lstStyle/>
            <a:p>
              <a:r>
                <a:rPr lang="en-IN" sz="1500" dirty="0"/>
                <a:t>- Contains services for Business logic</a:t>
              </a:r>
            </a:p>
          </p:txBody>
        </p:sp>
        <p:sp>
          <p:nvSpPr>
            <p:cNvPr id="9" name="TextBox 8">
              <a:extLst>
                <a:ext uri="{FF2B5EF4-FFF2-40B4-BE49-F238E27FC236}">
                  <a16:creationId xmlns:a16="http://schemas.microsoft.com/office/drawing/2014/main" id="{99E21AB2-7E40-4895-952C-C111448D996D}"/>
                </a:ext>
              </a:extLst>
            </p:cNvPr>
            <p:cNvSpPr txBox="1"/>
            <p:nvPr/>
          </p:nvSpPr>
          <p:spPr>
            <a:xfrm>
              <a:off x="1792940" y="5785799"/>
              <a:ext cx="3209533" cy="523220"/>
            </a:xfrm>
            <a:prstGeom prst="rect">
              <a:avLst/>
            </a:prstGeom>
            <a:noFill/>
          </p:spPr>
          <p:txBody>
            <a:bodyPr wrap="none" rtlCol="0">
              <a:spAutoFit/>
            </a:bodyPr>
            <a:lstStyle/>
            <a:p>
              <a:r>
                <a:rPr lang="en-IN" sz="1400" dirty="0"/>
                <a:t>- Contains supporting activities storing</a:t>
              </a:r>
              <a:br>
                <a:rPr lang="en-IN" sz="1400" dirty="0"/>
              </a:br>
              <a:r>
                <a:rPr lang="en-IN" sz="1400" dirty="0"/>
                <a:t>   Shipping of data</a:t>
              </a:r>
            </a:p>
          </p:txBody>
        </p:sp>
        <p:sp>
          <p:nvSpPr>
            <p:cNvPr id="10" name="Oval Callout 20">
              <a:extLst>
                <a:ext uri="{FF2B5EF4-FFF2-40B4-BE49-F238E27FC236}">
                  <a16:creationId xmlns:a16="http://schemas.microsoft.com/office/drawing/2014/main" id="{7EE4D3ED-B3E5-4B64-8C82-724AA91C862D}"/>
                </a:ext>
              </a:extLst>
            </p:cNvPr>
            <p:cNvSpPr/>
            <p:nvPr/>
          </p:nvSpPr>
          <p:spPr>
            <a:xfrm>
              <a:off x="-1" y="3449236"/>
              <a:ext cx="2215687" cy="771852"/>
            </a:xfrm>
            <a:prstGeom prst="wedgeEllipseCallout">
              <a:avLst>
                <a:gd name="adj1" fmla="val -3881"/>
                <a:gd name="adj2" fmla="val 67051"/>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N" sz="1200" dirty="0">
                <a:solidFill>
                  <a:schemeClr val="tx1"/>
                </a:solidFill>
              </a:endParaRPr>
            </a:p>
          </p:txBody>
        </p:sp>
        <p:sp>
          <p:nvSpPr>
            <p:cNvPr id="11" name="TextBox 10">
              <a:extLst>
                <a:ext uri="{FF2B5EF4-FFF2-40B4-BE49-F238E27FC236}">
                  <a16:creationId xmlns:a16="http://schemas.microsoft.com/office/drawing/2014/main" id="{0EE13414-D6B2-46DD-B738-2F9F95216027}"/>
                </a:ext>
              </a:extLst>
            </p:cNvPr>
            <p:cNvSpPr txBox="1"/>
            <p:nvPr/>
          </p:nvSpPr>
          <p:spPr>
            <a:xfrm>
              <a:off x="158184" y="3535080"/>
              <a:ext cx="1896673" cy="600164"/>
            </a:xfrm>
            <a:prstGeom prst="rect">
              <a:avLst/>
            </a:prstGeom>
            <a:noFill/>
          </p:spPr>
          <p:txBody>
            <a:bodyPr wrap="none" rtlCol="0">
              <a:spAutoFit/>
            </a:bodyPr>
            <a:lstStyle/>
            <a:p>
              <a:r>
                <a:rPr lang="en-IN" sz="1100" dirty="0"/>
                <a:t>Discrete Software pieces</a:t>
              </a:r>
              <a:br>
                <a:rPr lang="en-IN" sz="1100" dirty="0"/>
              </a:br>
              <a:r>
                <a:rPr lang="en-IN" sz="1100" dirty="0"/>
                <a:t>Developed in any language</a:t>
              </a:r>
            </a:p>
            <a:p>
              <a:r>
                <a:rPr lang="en-IN" sz="1100" dirty="0"/>
                <a:t>/Wrappers for legacy apps</a:t>
              </a:r>
            </a:p>
          </p:txBody>
        </p:sp>
        <p:sp>
          <p:nvSpPr>
            <p:cNvPr id="12" name="TextBox 11">
              <a:extLst>
                <a:ext uri="{FF2B5EF4-FFF2-40B4-BE49-F238E27FC236}">
                  <a16:creationId xmlns:a16="http://schemas.microsoft.com/office/drawing/2014/main" id="{E729A7E9-4463-4D02-A680-E31DB30953AE}"/>
                </a:ext>
              </a:extLst>
            </p:cNvPr>
            <p:cNvSpPr txBox="1"/>
            <p:nvPr/>
          </p:nvSpPr>
          <p:spPr>
            <a:xfrm>
              <a:off x="6672849" y="3878476"/>
              <a:ext cx="1563248" cy="338554"/>
            </a:xfrm>
            <a:prstGeom prst="rect">
              <a:avLst/>
            </a:prstGeom>
            <a:noFill/>
          </p:spPr>
          <p:txBody>
            <a:bodyPr wrap="none" rtlCol="0">
              <a:spAutoFit/>
            </a:bodyPr>
            <a:lstStyle/>
            <a:p>
              <a:r>
                <a:rPr lang="en-IN" sz="1600" dirty="0"/>
                <a:t>communication</a:t>
              </a:r>
              <a:endParaRPr lang="en-IN" dirty="0"/>
            </a:p>
          </p:txBody>
        </p:sp>
      </p:grpSp>
    </p:spTree>
    <p:extLst>
      <p:ext uri="{BB962C8B-B14F-4D97-AF65-F5344CB8AC3E}">
        <p14:creationId xmlns:p14="http://schemas.microsoft.com/office/powerpoint/2010/main" val="27247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228030" y="546272"/>
            <a:ext cx="8584059" cy="558800"/>
          </a:xfrm>
        </p:spPr>
        <p:txBody>
          <a:bodyPr>
            <a:normAutofit/>
          </a:bodyPr>
          <a:lstStyle/>
          <a:p>
            <a:r>
              <a:rPr lang="en-IN" sz="2400" b="1" dirty="0">
                <a:solidFill>
                  <a:schemeClr val="accent2"/>
                </a:solidFill>
                <a:latin typeface="+mn-lt"/>
              </a:rPr>
              <a:t>Example : Openstack</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pic>
        <p:nvPicPr>
          <p:cNvPr id="35" name="Picture 34">
            <a:extLst>
              <a:ext uri="{FF2B5EF4-FFF2-40B4-BE49-F238E27FC236}">
                <a16:creationId xmlns:a16="http://schemas.microsoft.com/office/drawing/2014/main" id="{9A8C73C6-0D63-45AB-A30A-BBCEE20CF5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279" y="1693142"/>
            <a:ext cx="8539559" cy="4618586"/>
          </a:xfrm>
          <a:prstGeom prst="rect">
            <a:avLst/>
          </a:prstGeom>
        </p:spPr>
      </p:pic>
    </p:spTree>
    <p:extLst>
      <p:ext uri="{BB962C8B-B14F-4D97-AF65-F5344CB8AC3E}">
        <p14:creationId xmlns:p14="http://schemas.microsoft.com/office/powerpoint/2010/main" val="95398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CC12A802-9130-4CAB-8B57-AF3F4B6ACF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4021" y="2555417"/>
            <a:ext cx="4083957" cy="23534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ectangle 4">
            <a:extLst>
              <a:ext uri="{FF2B5EF4-FFF2-40B4-BE49-F238E27FC236}">
                <a16:creationId xmlns:a16="http://schemas.microsoft.com/office/drawing/2014/main" id="{26B9D041-E62F-438B-B0D1-C45D4A951537}"/>
              </a:ext>
            </a:extLst>
          </p:cNvPr>
          <p:cNvSpPr/>
          <p:nvPr/>
        </p:nvSpPr>
        <p:spPr>
          <a:xfrm>
            <a:off x="160205" y="1520137"/>
            <a:ext cx="7497214" cy="646331"/>
          </a:xfrm>
          <a:prstGeom prst="rect">
            <a:avLst/>
          </a:prstGeom>
        </p:spPr>
        <p:txBody>
          <a:bodyPr wrap="square">
            <a:spAutoFit/>
          </a:bodyPr>
          <a:lstStyle/>
          <a:p>
            <a:r>
              <a:rPr lang="en-US" sz="3600" b="1" dirty="0">
                <a:solidFill>
                  <a:schemeClr val="accent2"/>
                </a:solidFill>
              </a:rPr>
              <a:t>Product Lines</a:t>
            </a:r>
          </a:p>
        </p:txBody>
      </p:sp>
    </p:spTree>
    <p:extLst>
      <p:ext uri="{BB962C8B-B14F-4D97-AF65-F5344CB8AC3E}">
        <p14:creationId xmlns:p14="http://schemas.microsoft.com/office/powerpoint/2010/main" val="4005881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88779" y="487445"/>
            <a:ext cx="10515600" cy="558800"/>
          </a:xfrm>
        </p:spPr>
        <p:txBody>
          <a:bodyPr>
            <a:normAutofit/>
          </a:bodyPr>
          <a:lstStyle/>
          <a:p>
            <a:r>
              <a:rPr lang="en-IN" sz="2800" b="1" dirty="0">
                <a:solidFill>
                  <a:schemeClr val="accent2"/>
                </a:solidFill>
                <a:latin typeface="+mn-lt"/>
              </a:rPr>
              <a:t>Motivation for Product Lines</a:t>
            </a:r>
            <a:endParaRPr lang="en-US" sz="2800" b="1" dirty="0">
              <a:solidFill>
                <a:schemeClr val="accent2"/>
              </a:solidFill>
              <a:latin typeface="+mn-lt"/>
            </a:endParaRPr>
          </a:p>
        </p:txBody>
      </p:sp>
      <p:grpSp>
        <p:nvGrpSpPr>
          <p:cNvPr id="24" name="Group 23">
            <a:extLst>
              <a:ext uri="{FF2B5EF4-FFF2-40B4-BE49-F238E27FC236}">
                <a16:creationId xmlns:a16="http://schemas.microsoft.com/office/drawing/2014/main" id="{F74C3CC5-28F0-486E-B8C6-360255EB1023}"/>
              </a:ext>
            </a:extLst>
          </p:cNvPr>
          <p:cNvGrpSpPr/>
          <p:nvPr/>
        </p:nvGrpSpPr>
        <p:grpSpPr>
          <a:xfrm>
            <a:off x="220513" y="1531187"/>
            <a:ext cx="8203181" cy="4884236"/>
            <a:chOff x="2067110" y="1533526"/>
            <a:chExt cx="5286190" cy="3579812"/>
          </a:xfrm>
        </p:grpSpPr>
        <p:sp>
          <p:nvSpPr>
            <p:cNvPr id="25" name="Line 3">
              <a:extLst>
                <a:ext uri="{FF2B5EF4-FFF2-40B4-BE49-F238E27FC236}">
                  <a16:creationId xmlns:a16="http://schemas.microsoft.com/office/drawing/2014/main" id="{45FED370-D64B-4A63-99B6-7CC37F18A832}"/>
                </a:ext>
              </a:extLst>
            </p:cNvPr>
            <p:cNvSpPr>
              <a:spLocks noChangeShapeType="1"/>
            </p:cNvSpPr>
            <p:nvPr/>
          </p:nvSpPr>
          <p:spPr bwMode="auto">
            <a:xfrm>
              <a:off x="2689225" y="1941513"/>
              <a:ext cx="2543175" cy="29527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endParaRPr lang="en-IN" sz="2400">
                <a:effectLst>
                  <a:outerShdw blurRad="38100" dist="38100" dir="2700000" algn="tl">
                    <a:srgbClr val="000000">
                      <a:alpha val="43137"/>
                    </a:srgbClr>
                  </a:outerShdw>
                </a:effectLst>
              </a:endParaRPr>
            </a:p>
          </p:txBody>
        </p:sp>
        <p:sp>
          <p:nvSpPr>
            <p:cNvPr id="26" name="Line 4">
              <a:extLst>
                <a:ext uri="{FF2B5EF4-FFF2-40B4-BE49-F238E27FC236}">
                  <a16:creationId xmlns:a16="http://schemas.microsoft.com/office/drawing/2014/main" id="{ECF2C409-AF7C-4A7F-9BDF-4B04E5DDFE8A}"/>
                </a:ext>
              </a:extLst>
            </p:cNvPr>
            <p:cNvSpPr>
              <a:spLocks noChangeShapeType="1"/>
            </p:cNvSpPr>
            <p:nvPr/>
          </p:nvSpPr>
          <p:spPr bwMode="auto">
            <a:xfrm flipV="1">
              <a:off x="2678113" y="2386013"/>
              <a:ext cx="2551112" cy="43656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endParaRPr lang="en-IN" sz="2400">
                <a:effectLst>
                  <a:outerShdw blurRad="38100" dist="38100" dir="2700000" algn="tl">
                    <a:srgbClr val="000000">
                      <a:alpha val="43137"/>
                    </a:srgbClr>
                  </a:outerShdw>
                </a:effectLst>
              </a:endParaRPr>
            </a:p>
          </p:txBody>
        </p:sp>
        <p:sp>
          <p:nvSpPr>
            <p:cNvPr id="27" name="Line 5">
              <a:extLst>
                <a:ext uri="{FF2B5EF4-FFF2-40B4-BE49-F238E27FC236}">
                  <a16:creationId xmlns:a16="http://schemas.microsoft.com/office/drawing/2014/main" id="{CDCB4909-0865-4B35-B91E-002D06B376B0}"/>
                </a:ext>
              </a:extLst>
            </p:cNvPr>
            <p:cNvSpPr>
              <a:spLocks noChangeShapeType="1"/>
            </p:cNvSpPr>
            <p:nvPr/>
          </p:nvSpPr>
          <p:spPr bwMode="auto">
            <a:xfrm>
              <a:off x="2705100" y="2844800"/>
              <a:ext cx="1101725" cy="66675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endParaRPr lang="en-IN" sz="2400">
                <a:effectLst>
                  <a:outerShdw blurRad="38100" dist="38100" dir="2700000" algn="tl">
                    <a:srgbClr val="000000">
                      <a:alpha val="43137"/>
                    </a:srgbClr>
                  </a:outerShdw>
                </a:effectLst>
              </a:endParaRPr>
            </a:p>
          </p:txBody>
        </p:sp>
        <p:sp>
          <p:nvSpPr>
            <p:cNvPr id="28" name="Line 6">
              <a:extLst>
                <a:ext uri="{FF2B5EF4-FFF2-40B4-BE49-F238E27FC236}">
                  <a16:creationId xmlns:a16="http://schemas.microsoft.com/office/drawing/2014/main" id="{6A38AE84-9494-406D-B150-186418F16E88}"/>
                </a:ext>
              </a:extLst>
            </p:cNvPr>
            <p:cNvSpPr>
              <a:spLocks noChangeShapeType="1"/>
            </p:cNvSpPr>
            <p:nvPr/>
          </p:nvSpPr>
          <p:spPr bwMode="auto">
            <a:xfrm flipV="1">
              <a:off x="2705100" y="3919538"/>
              <a:ext cx="1114425" cy="67786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endParaRPr lang="en-IN" sz="2400">
                <a:effectLst>
                  <a:outerShdw blurRad="38100" dist="38100" dir="2700000" algn="tl">
                    <a:srgbClr val="000000">
                      <a:alpha val="43137"/>
                    </a:srgbClr>
                  </a:outerShdw>
                </a:effectLst>
              </a:endParaRPr>
            </a:p>
          </p:txBody>
        </p:sp>
        <p:sp>
          <p:nvSpPr>
            <p:cNvPr id="29" name="Line 7">
              <a:extLst>
                <a:ext uri="{FF2B5EF4-FFF2-40B4-BE49-F238E27FC236}">
                  <a16:creationId xmlns:a16="http://schemas.microsoft.com/office/drawing/2014/main" id="{E59719F1-D0D7-400B-945B-B21AED654608}"/>
                </a:ext>
              </a:extLst>
            </p:cNvPr>
            <p:cNvSpPr>
              <a:spLocks noChangeShapeType="1"/>
            </p:cNvSpPr>
            <p:nvPr/>
          </p:nvSpPr>
          <p:spPr bwMode="auto">
            <a:xfrm>
              <a:off x="5676900" y="2311400"/>
              <a:ext cx="548572" cy="51117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endParaRPr lang="en-IN" sz="2400">
                <a:effectLst>
                  <a:outerShdw blurRad="38100" dist="38100" dir="2700000" algn="tl">
                    <a:srgbClr val="000000">
                      <a:alpha val="43137"/>
                    </a:srgbClr>
                  </a:outerShdw>
                </a:effectLst>
              </a:endParaRPr>
            </a:p>
          </p:txBody>
        </p:sp>
        <p:sp>
          <p:nvSpPr>
            <p:cNvPr id="30" name="Line 8">
              <a:extLst>
                <a:ext uri="{FF2B5EF4-FFF2-40B4-BE49-F238E27FC236}">
                  <a16:creationId xmlns:a16="http://schemas.microsoft.com/office/drawing/2014/main" id="{E42A6D3A-DDEE-4A3D-991A-0ACD447F7372}"/>
                </a:ext>
              </a:extLst>
            </p:cNvPr>
            <p:cNvSpPr>
              <a:spLocks noChangeShapeType="1"/>
            </p:cNvSpPr>
            <p:nvPr/>
          </p:nvSpPr>
          <p:spPr bwMode="auto">
            <a:xfrm flipV="1">
              <a:off x="5676900" y="3197225"/>
              <a:ext cx="548572" cy="56197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endParaRPr lang="en-IN" sz="2400">
                <a:effectLst>
                  <a:outerShdw blurRad="38100" dist="38100" dir="2700000" algn="tl">
                    <a:srgbClr val="000000">
                      <a:alpha val="43137"/>
                    </a:srgbClr>
                  </a:outerShdw>
                </a:effectLst>
              </a:endParaRPr>
            </a:p>
          </p:txBody>
        </p:sp>
        <p:sp>
          <p:nvSpPr>
            <p:cNvPr id="31" name="Oval 30">
              <a:extLst>
                <a:ext uri="{FF2B5EF4-FFF2-40B4-BE49-F238E27FC236}">
                  <a16:creationId xmlns:a16="http://schemas.microsoft.com/office/drawing/2014/main" id="{5EEAFCED-F175-46C5-A3D1-48BD8A041895}"/>
                </a:ext>
              </a:extLst>
            </p:cNvPr>
            <p:cNvSpPr>
              <a:spLocks noChangeArrowheads="1"/>
            </p:cNvSpPr>
            <p:nvPr/>
          </p:nvSpPr>
          <p:spPr bwMode="auto">
            <a:xfrm>
              <a:off x="2067110" y="1533526"/>
              <a:ext cx="1188853" cy="701675"/>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1" hangingPunct="1"/>
              <a:r>
                <a:rPr lang="en-US" altLang="en-US" sz="2400" dirty="0">
                  <a:latin typeface="+mn-lt"/>
                </a:rPr>
                <a:t>Size &amp;</a:t>
              </a:r>
              <a:br>
                <a:rPr lang="en-US" altLang="en-US" sz="2400" dirty="0">
                  <a:latin typeface="+mn-lt"/>
                </a:rPr>
              </a:br>
              <a:r>
                <a:rPr lang="en-US" altLang="en-US" sz="2400" dirty="0">
                  <a:latin typeface="+mn-lt"/>
                </a:rPr>
                <a:t>Complexity</a:t>
              </a:r>
            </a:p>
          </p:txBody>
        </p:sp>
        <p:sp>
          <p:nvSpPr>
            <p:cNvPr id="32" name="Oval 31">
              <a:extLst>
                <a:ext uri="{FF2B5EF4-FFF2-40B4-BE49-F238E27FC236}">
                  <a16:creationId xmlns:a16="http://schemas.microsoft.com/office/drawing/2014/main" id="{EAA5C53C-025B-4A11-A88F-064ED269C142}"/>
                </a:ext>
              </a:extLst>
            </p:cNvPr>
            <p:cNvSpPr>
              <a:spLocks noChangeArrowheads="1"/>
            </p:cNvSpPr>
            <p:nvPr/>
          </p:nvSpPr>
          <p:spPr bwMode="auto">
            <a:xfrm>
              <a:off x="2209800" y="2514600"/>
              <a:ext cx="914400" cy="609600"/>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1" hangingPunct="1"/>
              <a:r>
                <a:rPr lang="en-US" altLang="en-US" sz="2400" dirty="0">
                  <a:latin typeface="+mn-lt"/>
                </a:rPr>
                <a:t>Quality</a:t>
              </a:r>
            </a:p>
          </p:txBody>
        </p:sp>
        <p:sp>
          <p:nvSpPr>
            <p:cNvPr id="33" name="Oval 32">
              <a:extLst>
                <a:ext uri="{FF2B5EF4-FFF2-40B4-BE49-F238E27FC236}">
                  <a16:creationId xmlns:a16="http://schemas.microsoft.com/office/drawing/2014/main" id="{A715C411-ECA4-42EE-AFC0-FD3CD0790557}"/>
                </a:ext>
              </a:extLst>
            </p:cNvPr>
            <p:cNvSpPr>
              <a:spLocks noChangeArrowheads="1"/>
            </p:cNvSpPr>
            <p:nvPr/>
          </p:nvSpPr>
          <p:spPr bwMode="auto">
            <a:xfrm>
              <a:off x="2156221" y="4332356"/>
              <a:ext cx="1114424" cy="780982"/>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1" hangingPunct="1"/>
              <a:r>
                <a:rPr lang="en-US" altLang="en-US" sz="2400" dirty="0">
                  <a:latin typeface="+mn-lt"/>
                </a:rPr>
                <a:t>Lead Time</a:t>
              </a:r>
            </a:p>
            <a:p>
              <a:pPr algn="ctr" eaLnBrk="1" hangingPunct="1"/>
              <a:r>
                <a:rPr lang="en-US" altLang="en-US" sz="2400" dirty="0">
                  <a:latin typeface="+mn-lt"/>
                </a:rPr>
                <a:t>Reduction</a:t>
              </a:r>
            </a:p>
          </p:txBody>
        </p:sp>
        <p:sp>
          <p:nvSpPr>
            <p:cNvPr id="34" name="Oval 33">
              <a:extLst>
                <a:ext uri="{FF2B5EF4-FFF2-40B4-BE49-F238E27FC236}">
                  <a16:creationId xmlns:a16="http://schemas.microsoft.com/office/drawing/2014/main" id="{EDFA477A-A05F-4AB9-A9FE-A6318317532F}"/>
                </a:ext>
              </a:extLst>
            </p:cNvPr>
            <p:cNvSpPr>
              <a:spLocks noChangeArrowheads="1"/>
            </p:cNvSpPr>
            <p:nvPr/>
          </p:nvSpPr>
          <p:spPr bwMode="auto">
            <a:xfrm>
              <a:off x="4945247" y="2006600"/>
              <a:ext cx="1188853" cy="609600"/>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1" hangingPunct="1"/>
              <a:r>
                <a:rPr lang="en-US" altLang="en-US" sz="2400" dirty="0">
                  <a:latin typeface="+mn-lt"/>
                </a:rPr>
                <a:t>Architecture</a:t>
              </a:r>
            </a:p>
          </p:txBody>
        </p:sp>
        <p:sp>
          <p:nvSpPr>
            <p:cNvPr id="35" name="Line 13">
              <a:extLst>
                <a:ext uri="{FF2B5EF4-FFF2-40B4-BE49-F238E27FC236}">
                  <a16:creationId xmlns:a16="http://schemas.microsoft.com/office/drawing/2014/main" id="{75E14E27-1A28-499D-AD58-85DEEE5F50EF}"/>
                </a:ext>
              </a:extLst>
            </p:cNvPr>
            <p:cNvSpPr>
              <a:spLocks noChangeShapeType="1"/>
            </p:cNvSpPr>
            <p:nvPr/>
          </p:nvSpPr>
          <p:spPr bwMode="auto">
            <a:xfrm flipV="1">
              <a:off x="2705100" y="3702050"/>
              <a:ext cx="989013" cy="158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endParaRPr lang="en-IN" sz="2400">
                <a:effectLst>
                  <a:outerShdw blurRad="38100" dist="38100" dir="2700000" algn="tl">
                    <a:srgbClr val="000000">
                      <a:alpha val="43137"/>
                    </a:srgbClr>
                  </a:outerShdw>
                </a:effectLst>
              </a:endParaRPr>
            </a:p>
          </p:txBody>
        </p:sp>
        <p:sp>
          <p:nvSpPr>
            <p:cNvPr id="36" name="Line 14">
              <a:extLst>
                <a:ext uri="{FF2B5EF4-FFF2-40B4-BE49-F238E27FC236}">
                  <a16:creationId xmlns:a16="http://schemas.microsoft.com/office/drawing/2014/main" id="{8A021B17-1DB2-48AC-9943-43BD08038921}"/>
                </a:ext>
              </a:extLst>
            </p:cNvPr>
            <p:cNvSpPr>
              <a:spLocks noChangeShapeType="1"/>
            </p:cNvSpPr>
            <p:nvPr/>
          </p:nvSpPr>
          <p:spPr bwMode="auto">
            <a:xfrm>
              <a:off x="4610100" y="3708400"/>
              <a:ext cx="6096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defRPr/>
              </a:pPr>
              <a:endParaRPr lang="en-IN" sz="2400">
                <a:effectLst>
                  <a:outerShdw blurRad="38100" dist="38100" dir="2700000" algn="tl">
                    <a:srgbClr val="000000">
                      <a:alpha val="43137"/>
                    </a:srgbClr>
                  </a:outerShdw>
                </a:effectLst>
              </a:endParaRPr>
            </a:p>
          </p:txBody>
        </p:sp>
        <p:sp>
          <p:nvSpPr>
            <p:cNvPr id="37" name="Oval 36">
              <a:extLst>
                <a:ext uri="{FF2B5EF4-FFF2-40B4-BE49-F238E27FC236}">
                  <a16:creationId xmlns:a16="http://schemas.microsoft.com/office/drawing/2014/main" id="{58102FA5-2CAB-4525-9260-574168E22E76}"/>
                </a:ext>
              </a:extLst>
            </p:cNvPr>
            <p:cNvSpPr>
              <a:spLocks noChangeArrowheads="1"/>
            </p:cNvSpPr>
            <p:nvPr/>
          </p:nvSpPr>
          <p:spPr bwMode="auto">
            <a:xfrm>
              <a:off x="3695700" y="3403600"/>
              <a:ext cx="914400" cy="609600"/>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1" hangingPunct="1"/>
              <a:r>
                <a:rPr lang="en-US" altLang="en-US" sz="2400" dirty="0">
                  <a:latin typeface="+mn-lt"/>
                </a:rPr>
                <a:t>Reuse</a:t>
              </a:r>
            </a:p>
          </p:txBody>
        </p:sp>
        <p:sp>
          <p:nvSpPr>
            <p:cNvPr id="38" name="Oval 37">
              <a:extLst>
                <a:ext uri="{FF2B5EF4-FFF2-40B4-BE49-F238E27FC236}">
                  <a16:creationId xmlns:a16="http://schemas.microsoft.com/office/drawing/2014/main" id="{6F068933-6A62-423C-A81B-32886AFBC7AD}"/>
                </a:ext>
              </a:extLst>
            </p:cNvPr>
            <p:cNvSpPr>
              <a:spLocks noChangeArrowheads="1"/>
            </p:cNvSpPr>
            <p:nvPr/>
          </p:nvSpPr>
          <p:spPr bwMode="auto">
            <a:xfrm>
              <a:off x="5219700" y="3403600"/>
              <a:ext cx="1188853" cy="840704"/>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1" hangingPunct="1"/>
              <a:r>
                <a:rPr lang="en-US" altLang="en-US" sz="2400" dirty="0">
                  <a:latin typeface="+mn-lt"/>
                </a:rPr>
                <a:t>Components</a:t>
              </a:r>
            </a:p>
          </p:txBody>
        </p:sp>
        <p:sp>
          <p:nvSpPr>
            <p:cNvPr id="39" name="Oval 38">
              <a:extLst>
                <a:ext uri="{FF2B5EF4-FFF2-40B4-BE49-F238E27FC236}">
                  <a16:creationId xmlns:a16="http://schemas.microsoft.com/office/drawing/2014/main" id="{F0FC5352-6B0E-4037-99B5-6ABE4B444B4C}"/>
                </a:ext>
              </a:extLst>
            </p:cNvPr>
            <p:cNvSpPr>
              <a:spLocks noChangeArrowheads="1"/>
            </p:cNvSpPr>
            <p:nvPr/>
          </p:nvSpPr>
          <p:spPr bwMode="auto">
            <a:xfrm>
              <a:off x="6060069" y="2692400"/>
              <a:ext cx="1293231" cy="6096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hlink"/>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1" hangingPunct="1"/>
              <a:r>
                <a:rPr lang="en-US" altLang="en-US" sz="2400" b="0" dirty="0">
                  <a:latin typeface="+mn-lt"/>
                </a:rPr>
                <a:t> </a:t>
              </a:r>
              <a:r>
                <a:rPr lang="en-US" altLang="en-US" sz="2400" dirty="0">
                  <a:latin typeface="+mn-lt"/>
                </a:rPr>
                <a:t>Product </a:t>
              </a:r>
            </a:p>
            <a:p>
              <a:pPr algn="ctr" eaLnBrk="1" hangingPunct="1"/>
              <a:r>
                <a:rPr lang="en-US" altLang="en-US" sz="2400" dirty="0">
                  <a:latin typeface="+mn-lt"/>
                </a:rPr>
                <a:t> Lines </a:t>
              </a:r>
            </a:p>
          </p:txBody>
        </p:sp>
        <p:sp>
          <p:nvSpPr>
            <p:cNvPr id="40" name="Oval 39">
              <a:extLst>
                <a:ext uri="{FF2B5EF4-FFF2-40B4-BE49-F238E27FC236}">
                  <a16:creationId xmlns:a16="http://schemas.microsoft.com/office/drawing/2014/main" id="{5C60EA25-FFE1-4214-BC3F-EEFF888F8A4C}"/>
                </a:ext>
              </a:extLst>
            </p:cNvPr>
            <p:cNvSpPr>
              <a:spLocks noChangeArrowheads="1"/>
            </p:cNvSpPr>
            <p:nvPr/>
          </p:nvSpPr>
          <p:spPr bwMode="auto">
            <a:xfrm>
              <a:off x="2209800" y="3403600"/>
              <a:ext cx="914400" cy="609600"/>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lgn="ctr" eaLnBrk="1" hangingPunct="1"/>
              <a:r>
                <a:rPr lang="en-US" altLang="en-US" sz="2400" dirty="0">
                  <a:latin typeface="+mn-lt"/>
                </a:rPr>
                <a:t>Diversity</a:t>
              </a:r>
            </a:p>
          </p:txBody>
        </p:sp>
      </p:grpSp>
    </p:spTree>
    <p:extLst>
      <p:ext uri="{BB962C8B-B14F-4D97-AF65-F5344CB8AC3E}">
        <p14:creationId xmlns:p14="http://schemas.microsoft.com/office/powerpoint/2010/main" val="4098139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99170" y="488866"/>
            <a:ext cx="10515600" cy="557212"/>
          </a:xfrm>
        </p:spPr>
        <p:txBody>
          <a:bodyPr>
            <a:normAutofit/>
          </a:bodyPr>
          <a:lstStyle/>
          <a:p>
            <a:r>
              <a:rPr lang="en-IN" sz="2800" b="1" dirty="0">
                <a:solidFill>
                  <a:schemeClr val="accent2"/>
                </a:solidFill>
                <a:latin typeface="+mn-lt"/>
              </a:rPr>
              <a:t>Software Product Line Engineering</a:t>
            </a:r>
            <a:endParaRPr lang="en-US" sz="2800" b="1" dirty="0">
              <a:solidFill>
                <a:schemeClr val="accent2"/>
              </a:solidFill>
              <a:latin typeface="+mn-lt"/>
            </a:endParaRPr>
          </a:p>
        </p:txBody>
      </p:sp>
      <p:sp>
        <p:nvSpPr>
          <p:cNvPr id="26" name="Rectangle 3">
            <a:extLst>
              <a:ext uri="{FF2B5EF4-FFF2-40B4-BE49-F238E27FC236}">
                <a16:creationId xmlns:a16="http://schemas.microsoft.com/office/drawing/2014/main" id="{ADD4B62F-3A59-4709-92DF-3EE7FF5717CC}"/>
              </a:ext>
            </a:extLst>
          </p:cNvPr>
          <p:cNvSpPr txBox="1">
            <a:spLocks noChangeArrowheads="1"/>
          </p:cNvSpPr>
          <p:nvPr/>
        </p:nvSpPr>
        <p:spPr>
          <a:xfrm>
            <a:off x="266002" y="1735730"/>
            <a:ext cx="7947321" cy="1103847"/>
          </a:xfrm>
          <a:prstGeom prst="rect">
            <a:avLst/>
          </a:prstGeom>
          <a:solidFill>
            <a:srgbClr val="FFFFCC"/>
          </a:solidFill>
          <a:ln>
            <a:solidFill>
              <a:schemeClr val="tx1"/>
            </a:solidFill>
            <a:miter lim="800000"/>
            <a:headEnd/>
            <a:tailEnd/>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en-US" sz="2400" i="1" dirty="0"/>
              <a:t>Software product lines</a:t>
            </a:r>
            <a:r>
              <a:rPr lang="en-US" altLang="en-US" sz="2400" dirty="0"/>
              <a:t> refers to engineering techniques for creating a portfolio of similar software systems from a shared set of software assets</a:t>
            </a:r>
          </a:p>
        </p:txBody>
      </p:sp>
      <p:sp>
        <p:nvSpPr>
          <p:cNvPr id="27" name="Rectangle 4">
            <a:extLst>
              <a:ext uri="{FF2B5EF4-FFF2-40B4-BE49-F238E27FC236}">
                <a16:creationId xmlns:a16="http://schemas.microsoft.com/office/drawing/2014/main" id="{4A786073-006E-4340-AE4D-317870D1CABA}"/>
              </a:ext>
            </a:extLst>
          </p:cNvPr>
          <p:cNvSpPr>
            <a:spLocks noChangeArrowheads="1"/>
          </p:cNvSpPr>
          <p:nvPr/>
        </p:nvSpPr>
        <p:spPr bwMode="auto">
          <a:xfrm>
            <a:off x="205771" y="2912314"/>
            <a:ext cx="7976379" cy="18731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228600" indent="-228600" algn="l">
              <a:spcBef>
                <a:spcPct val="0"/>
              </a:spcBef>
              <a:buClr>
                <a:schemeClr val="accent1"/>
              </a:buClr>
              <a:buChar char="§"/>
              <a:defRPr b="1">
                <a:solidFill>
                  <a:schemeClr val="tx1"/>
                </a:solidFill>
                <a:latin typeface="Arial" panose="020B0604020202020204" pitchFamily="34" charset="0"/>
                <a:cs typeface="Arial" panose="020B0604020202020204" pitchFamily="34" charset="0"/>
              </a:defRPr>
            </a:lvl1pPr>
            <a:lvl2pPr marL="569913" indent="-225425" algn="l">
              <a:spcBef>
                <a:spcPct val="0"/>
              </a:spcBef>
              <a:buClr>
                <a:schemeClr val="accent1"/>
              </a:buClr>
              <a:buFont typeface="Arial" panose="020B0604020202020204" pitchFamily="34" charset="0"/>
              <a:buChar char="–"/>
              <a:defRPr sz="1600" b="1">
                <a:solidFill>
                  <a:schemeClr val="tx1"/>
                </a:solidFill>
                <a:latin typeface="Arial" panose="020B0604020202020204" pitchFamily="34" charset="0"/>
                <a:cs typeface="Arial" panose="020B0604020202020204" pitchFamily="34" charset="0"/>
              </a:defRPr>
            </a:lvl2pPr>
            <a:lvl3pPr indent="-227013" algn="l">
              <a:spcBef>
                <a:spcPct val="0"/>
              </a:spcBef>
              <a:buClr>
                <a:schemeClr val="accent1"/>
              </a:buClr>
              <a:buChar char="•"/>
              <a:defRPr sz="1400" b="1">
                <a:solidFill>
                  <a:schemeClr val="tx1"/>
                </a:solidFill>
                <a:latin typeface="Arial" panose="020B0604020202020204" pitchFamily="34" charset="0"/>
                <a:cs typeface="Arial" panose="020B0604020202020204" pitchFamily="34" charset="0"/>
              </a:defRPr>
            </a:lvl3pPr>
            <a:lvl4pPr marL="1258888" indent="-227013" algn="l">
              <a:spcBef>
                <a:spcPct val="0"/>
              </a:spcBef>
              <a:buClr>
                <a:schemeClr val="accent1"/>
              </a:buClr>
              <a:buFont typeface="Arial" panose="020B0604020202020204" pitchFamily="34" charset="0"/>
              <a:buChar char="–"/>
              <a:defRPr sz="1200" b="1">
                <a:solidFill>
                  <a:schemeClr val="tx1"/>
                </a:solidFill>
                <a:latin typeface="Arial" panose="020B0604020202020204" pitchFamily="34" charset="0"/>
                <a:cs typeface="Arial" panose="020B0604020202020204" pitchFamily="34" charset="0"/>
              </a:defRPr>
            </a:lvl4pPr>
            <a:lvl5pPr marL="1601788" indent="-225425" algn="l">
              <a:spcBef>
                <a:spcPct val="0"/>
              </a:spcBef>
              <a:buClr>
                <a:schemeClr val="accent1"/>
              </a:buClr>
              <a:buFont typeface="Arial" panose="020B0604020202020204" pitchFamily="34" charset="0"/>
              <a:buChar char="&gt;"/>
              <a:defRPr sz="1000" b="1">
                <a:solidFill>
                  <a:schemeClr val="tx1"/>
                </a:solidFill>
                <a:latin typeface="Arial" panose="020B0604020202020204" pitchFamily="34" charset="0"/>
                <a:cs typeface="Arial" panose="020B0604020202020204" pitchFamily="34" charset="0"/>
              </a:defRPr>
            </a:lvl5pPr>
            <a:lvl6pPr marL="2058988" indent="-225425" fontAlgn="base">
              <a:spcBef>
                <a:spcPct val="0"/>
              </a:spcBef>
              <a:spcAft>
                <a:spcPct val="0"/>
              </a:spcAft>
              <a:buClr>
                <a:schemeClr val="accent1"/>
              </a:buClr>
              <a:buFont typeface="Arial" panose="020B0604020202020204" pitchFamily="34" charset="0"/>
              <a:buChar char="&gt;"/>
              <a:defRPr sz="1000" b="1">
                <a:solidFill>
                  <a:schemeClr val="tx1"/>
                </a:solidFill>
                <a:latin typeface="Arial" panose="020B0604020202020204" pitchFamily="34" charset="0"/>
                <a:cs typeface="Arial" panose="020B0604020202020204" pitchFamily="34" charset="0"/>
              </a:defRPr>
            </a:lvl6pPr>
            <a:lvl7pPr marL="2516188" indent="-225425" fontAlgn="base">
              <a:spcBef>
                <a:spcPct val="0"/>
              </a:spcBef>
              <a:spcAft>
                <a:spcPct val="0"/>
              </a:spcAft>
              <a:buClr>
                <a:schemeClr val="accent1"/>
              </a:buClr>
              <a:buFont typeface="Arial" panose="020B0604020202020204" pitchFamily="34" charset="0"/>
              <a:buChar char="&gt;"/>
              <a:defRPr sz="1000" b="1">
                <a:solidFill>
                  <a:schemeClr val="tx1"/>
                </a:solidFill>
                <a:latin typeface="Arial" panose="020B0604020202020204" pitchFamily="34" charset="0"/>
                <a:cs typeface="Arial" panose="020B0604020202020204" pitchFamily="34" charset="0"/>
              </a:defRPr>
            </a:lvl7pPr>
            <a:lvl8pPr marL="2973388" indent="-225425" fontAlgn="base">
              <a:spcBef>
                <a:spcPct val="0"/>
              </a:spcBef>
              <a:spcAft>
                <a:spcPct val="0"/>
              </a:spcAft>
              <a:buClr>
                <a:schemeClr val="accent1"/>
              </a:buClr>
              <a:buFont typeface="Arial" panose="020B0604020202020204" pitchFamily="34" charset="0"/>
              <a:buChar char="&gt;"/>
              <a:defRPr sz="1000" b="1">
                <a:solidFill>
                  <a:schemeClr val="tx1"/>
                </a:solidFill>
                <a:latin typeface="Arial" panose="020B0604020202020204" pitchFamily="34" charset="0"/>
                <a:cs typeface="Arial" panose="020B0604020202020204" pitchFamily="34" charset="0"/>
              </a:defRPr>
            </a:lvl8pPr>
            <a:lvl9pPr marL="3430588" indent="-225425" fontAlgn="base">
              <a:spcBef>
                <a:spcPct val="0"/>
              </a:spcBef>
              <a:spcAft>
                <a:spcPct val="0"/>
              </a:spcAft>
              <a:buClr>
                <a:schemeClr val="accent1"/>
              </a:buClr>
              <a:buFont typeface="Arial" panose="020B0604020202020204" pitchFamily="34" charset="0"/>
              <a:buChar char="&gt;"/>
              <a:defRPr sz="1000" b="1">
                <a:solidFill>
                  <a:schemeClr val="tx1"/>
                </a:solidFill>
                <a:latin typeface="Arial" panose="020B0604020202020204" pitchFamily="34" charset="0"/>
                <a:cs typeface="Arial" panose="020B0604020202020204" pitchFamily="34" charset="0"/>
              </a:defRPr>
            </a:lvl9pPr>
          </a:lstStyle>
          <a:p>
            <a:r>
              <a:rPr lang="en-US" altLang="en-US" sz="2400" b="0" dirty="0">
                <a:latin typeface="+mn-lt"/>
              </a:rPr>
              <a:t>A </a:t>
            </a:r>
            <a:r>
              <a:rPr lang="en-US" altLang="en-US" sz="2400" dirty="0">
                <a:latin typeface="+mn-lt"/>
              </a:rPr>
              <a:t>product line</a:t>
            </a:r>
            <a:r>
              <a:rPr lang="en-US" altLang="en-US" sz="2400" b="0" dirty="0">
                <a:latin typeface="+mn-lt"/>
              </a:rPr>
              <a:t> represents a family of manufactured products</a:t>
            </a:r>
          </a:p>
          <a:p>
            <a:endParaRPr lang="en-US" altLang="en-US" b="0" dirty="0">
              <a:latin typeface="+mn-lt"/>
            </a:endParaRPr>
          </a:p>
          <a:p>
            <a:r>
              <a:rPr lang="en-US" altLang="en-US" sz="2400" b="0" dirty="0">
                <a:latin typeface="+mn-lt"/>
              </a:rPr>
              <a:t>A </a:t>
            </a:r>
            <a:r>
              <a:rPr lang="en-US" altLang="en-US" sz="2400" dirty="0">
                <a:latin typeface="+mn-lt"/>
              </a:rPr>
              <a:t>product line architecture</a:t>
            </a:r>
            <a:r>
              <a:rPr lang="en-US" altLang="en-US" sz="2400" b="0" dirty="0">
                <a:latin typeface="+mn-lt"/>
              </a:rPr>
              <a:t> explicitly captures the </a:t>
            </a:r>
            <a:r>
              <a:rPr lang="en-US" altLang="en-US" sz="2400" dirty="0">
                <a:solidFill>
                  <a:srgbClr val="A91EAC"/>
                </a:solidFill>
                <a:latin typeface="+mn-lt"/>
              </a:rPr>
              <a:t>commonality</a:t>
            </a:r>
            <a:r>
              <a:rPr lang="en-US" altLang="en-US" sz="2400" b="0" dirty="0">
                <a:latin typeface="+mn-lt"/>
              </a:rPr>
              <a:t> and </a:t>
            </a:r>
            <a:r>
              <a:rPr lang="en-US" altLang="en-US" sz="2400" dirty="0">
                <a:solidFill>
                  <a:srgbClr val="A91EAC"/>
                </a:solidFill>
                <a:latin typeface="+mn-lt"/>
              </a:rPr>
              <a:t>variability</a:t>
            </a:r>
            <a:r>
              <a:rPr lang="en-US" altLang="en-US" sz="2400" b="0" dirty="0">
                <a:latin typeface="+mn-lt"/>
              </a:rPr>
              <a:t> of a product line components and their compositions </a:t>
            </a:r>
          </a:p>
          <a:p>
            <a:endParaRPr lang="en-US" altLang="en-US" sz="2400" b="0" dirty="0">
              <a:latin typeface="+mn-lt"/>
            </a:endParaRPr>
          </a:p>
        </p:txBody>
      </p:sp>
      <p:sp>
        <p:nvSpPr>
          <p:cNvPr id="28" name="Rectangle 5">
            <a:extLst>
              <a:ext uri="{FF2B5EF4-FFF2-40B4-BE49-F238E27FC236}">
                <a16:creationId xmlns:a16="http://schemas.microsoft.com/office/drawing/2014/main" id="{17183558-D80B-4F2F-A7B6-DFD9E4CF6A3D}"/>
              </a:ext>
            </a:extLst>
          </p:cNvPr>
          <p:cNvSpPr>
            <a:spLocks noChangeArrowheads="1"/>
          </p:cNvSpPr>
          <p:nvPr/>
        </p:nvSpPr>
        <p:spPr bwMode="auto">
          <a:xfrm>
            <a:off x="258209" y="4768264"/>
            <a:ext cx="7933847" cy="1873168"/>
          </a:xfrm>
          <a:prstGeom prst="rect">
            <a:avLst/>
          </a:prstGeom>
          <a:solidFill>
            <a:srgbClr val="FFFFCC"/>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228600" indent="-228600" algn="l">
              <a:spcBef>
                <a:spcPct val="0"/>
              </a:spcBef>
              <a:buClr>
                <a:schemeClr val="accent1"/>
              </a:buClr>
              <a:buChar char="§"/>
              <a:defRPr b="1">
                <a:solidFill>
                  <a:schemeClr val="tx1"/>
                </a:solidFill>
                <a:latin typeface="Arial" panose="020B0604020202020204" pitchFamily="34" charset="0"/>
                <a:cs typeface="Arial" panose="020B0604020202020204" pitchFamily="34" charset="0"/>
              </a:defRPr>
            </a:lvl1pPr>
            <a:lvl2pPr marL="569913" indent="-225425" algn="l">
              <a:spcBef>
                <a:spcPct val="0"/>
              </a:spcBef>
              <a:buClr>
                <a:schemeClr val="accent1"/>
              </a:buClr>
              <a:buFont typeface="Arial" panose="020B0604020202020204" pitchFamily="34" charset="0"/>
              <a:buChar char="–"/>
              <a:defRPr sz="1600" b="1">
                <a:solidFill>
                  <a:schemeClr val="tx1"/>
                </a:solidFill>
                <a:latin typeface="Arial" panose="020B0604020202020204" pitchFamily="34" charset="0"/>
                <a:cs typeface="Arial" panose="020B0604020202020204" pitchFamily="34" charset="0"/>
              </a:defRPr>
            </a:lvl2pPr>
            <a:lvl3pPr indent="-227013" algn="l">
              <a:spcBef>
                <a:spcPct val="0"/>
              </a:spcBef>
              <a:buClr>
                <a:schemeClr val="accent1"/>
              </a:buClr>
              <a:buChar char="•"/>
              <a:defRPr sz="1400" b="1">
                <a:solidFill>
                  <a:schemeClr val="tx1"/>
                </a:solidFill>
                <a:latin typeface="Arial" panose="020B0604020202020204" pitchFamily="34" charset="0"/>
                <a:cs typeface="Arial" panose="020B0604020202020204" pitchFamily="34" charset="0"/>
              </a:defRPr>
            </a:lvl3pPr>
            <a:lvl4pPr marL="1258888" indent="-227013" algn="l">
              <a:spcBef>
                <a:spcPct val="0"/>
              </a:spcBef>
              <a:buClr>
                <a:schemeClr val="accent1"/>
              </a:buClr>
              <a:buFont typeface="Arial" panose="020B0604020202020204" pitchFamily="34" charset="0"/>
              <a:buChar char="–"/>
              <a:defRPr sz="1200" b="1">
                <a:solidFill>
                  <a:schemeClr val="tx1"/>
                </a:solidFill>
                <a:latin typeface="Arial" panose="020B0604020202020204" pitchFamily="34" charset="0"/>
                <a:cs typeface="Arial" panose="020B0604020202020204" pitchFamily="34" charset="0"/>
              </a:defRPr>
            </a:lvl4pPr>
            <a:lvl5pPr marL="1601788" indent="-225425" algn="l">
              <a:spcBef>
                <a:spcPct val="0"/>
              </a:spcBef>
              <a:buClr>
                <a:schemeClr val="accent1"/>
              </a:buClr>
              <a:buFont typeface="Arial" panose="020B0604020202020204" pitchFamily="34" charset="0"/>
              <a:buChar char="&gt;"/>
              <a:defRPr sz="1000" b="1">
                <a:solidFill>
                  <a:schemeClr val="tx1"/>
                </a:solidFill>
                <a:latin typeface="Arial" panose="020B0604020202020204" pitchFamily="34" charset="0"/>
                <a:cs typeface="Arial" panose="020B0604020202020204" pitchFamily="34" charset="0"/>
              </a:defRPr>
            </a:lvl5pPr>
            <a:lvl6pPr marL="2058988" indent="-225425" fontAlgn="base">
              <a:spcBef>
                <a:spcPct val="0"/>
              </a:spcBef>
              <a:spcAft>
                <a:spcPct val="0"/>
              </a:spcAft>
              <a:buClr>
                <a:schemeClr val="accent1"/>
              </a:buClr>
              <a:buFont typeface="Arial" panose="020B0604020202020204" pitchFamily="34" charset="0"/>
              <a:buChar char="&gt;"/>
              <a:defRPr sz="1000" b="1">
                <a:solidFill>
                  <a:schemeClr val="tx1"/>
                </a:solidFill>
                <a:latin typeface="Arial" panose="020B0604020202020204" pitchFamily="34" charset="0"/>
                <a:cs typeface="Arial" panose="020B0604020202020204" pitchFamily="34" charset="0"/>
              </a:defRPr>
            </a:lvl6pPr>
            <a:lvl7pPr marL="2516188" indent="-225425" fontAlgn="base">
              <a:spcBef>
                <a:spcPct val="0"/>
              </a:spcBef>
              <a:spcAft>
                <a:spcPct val="0"/>
              </a:spcAft>
              <a:buClr>
                <a:schemeClr val="accent1"/>
              </a:buClr>
              <a:buFont typeface="Arial" panose="020B0604020202020204" pitchFamily="34" charset="0"/>
              <a:buChar char="&gt;"/>
              <a:defRPr sz="1000" b="1">
                <a:solidFill>
                  <a:schemeClr val="tx1"/>
                </a:solidFill>
                <a:latin typeface="Arial" panose="020B0604020202020204" pitchFamily="34" charset="0"/>
                <a:cs typeface="Arial" panose="020B0604020202020204" pitchFamily="34" charset="0"/>
              </a:defRPr>
            </a:lvl7pPr>
            <a:lvl8pPr marL="2973388" indent="-225425" fontAlgn="base">
              <a:spcBef>
                <a:spcPct val="0"/>
              </a:spcBef>
              <a:spcAft>
                <a:spcPct val="0"/>
              </a:spcAft>
              <a:buClr>
                <a:schemeClr val="accent1"/>
              </a:buClr>
              <a:buFont typeface="Arial" panose="020B0604020202020204" pitchFamily="34" charset="0"/>
              <a:buChar char="&gt;"/>
              <a:defRPr sz="1000" b="1">
                <a:solidFill>
                  <a:schemeClr val="tx1"/>
                </a:solidFill>
                <a:latin typeface="Arial" panose="020B0604020202020204" pitchFamily="34" charset="0"/>
                <a:cs typeface="Arial" panose="020B0604020202020204" pitchFamily="34" charset="0"/>
              </a:defRPr>
            </a:lvl8pPr>
            <a:lvl9pPr marL="3430588" indent="-225425" fontAlgn="base">
              <a:spcBef>
                <a:spcPct val="0"/>
              </a:spcBef>
              <a:spcAft>
                <a:spcPct val="0"/>
              </a:spcAft>
              <a:buClr>
                <a:schemeClr val="accent1"/>
              </a:buClr>
              <a:buFont typeface="Arial" panose="020B0604020202020204" pitchFamily="34" charset="0"/>
              <a:buChar char="&gt;"/>
              <a:defRPr sz="1000" b="1">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en-US" sz="2400" b="0" i="1" dirty="0">
                <a:latin typeface="+mn-lt"/>
              </a:rPr>
              <a:t>Software Product Line Engineering</a:t>
            </a:r>
            <a:r>
              <a:rPr lang="en-US" altLang="en-US" sz="2400" b="0" dirty="0">
                <a:latin typeface="+mn-lt"/>
              </a:rPr>
              <a:t> makes it possible to</a:t>
            </a:r>
          </a:p>
          <a:p>
            <a:pPr>
              <a:spcBef>
                <a:spcPts val="1200"/>
              </a:spcBef>
            </a:pPr>
            <a:r>
              <a:rPr lang="en-US" altLang="en-US" sz="2400" b="0" dirty="0">
                <a:latin typeface="+mn-lt"/>
              </a:rPr>
              <a:t>create software for different products </a:t>
            </a:r>
          </a:p>
          <a:p>
            <a:pPr>
              <a:spcBef>
                <a:spcPts val="1200"/>
              </a:spcBef>
            </a:pPr>
            <a:r>
              <a:rPr lang="en-US" altLang="en-US" sz="2400" b="0" dirty="0">
                <a:latin typeface="+mn-lt"/>
              </a:rPr>
              <a:t>use variability to customize the software to each different product</a:t>
            </a:r>
          </a:p>
        </p:txBody>
      </p:sp>
      <p:sp>
        <p:nvSpPr>
          <p:cNvPr id="29" name="Rectangle 28">
            <a:extLst>
              <a:ext uri="{FF2B5EF4-FFF2-40B4-BE49-F238E27FC236}">
                <a16:creationId xmlns:a16="http://schemas.microsoft.com/office/drawing/2014/main" id="{FA9AD805-04B7-4DC7-9BF3-D135F5153B92}"/>
              </a:ext>
            </a:extLst>
          </p:cNvPr>
          <p:cNvSpPr/>
          <p:nvPr/>
        </p:nvSpPr>
        <p:spPr>
          <a:xfrm>
            <a:off x="184989" y="1128899"/>
            <a:ext cx="4691338" cy="461665"/>
          </a:xfrm>
          <a:prstGeom prst="rect">
            <a:avLst/>
          </a:prstGeom>
        </p:spPr>
        <p:txBody>
          <a:bodyPr wrap="square">
            <a:spAutoFit/>
          </a:bodyPr>
          <a:lstStyle/>
          <a:p>
            <a:pPr>
              <a:spcBef>
                <a:spcPts val="600"/>
              </a:spcBef>
              <a:spcAft>
                <a:spcPts val="600"/>
              </a:spcAft>
            </a:pPr>
            <a:r>
              <a:rPr lang="en-US" altLang="zh-CN" sz="2400" dirty="0">
                <a:ea typeface="SimSun" panose="02010600030101010101" pitchFamily="2" charset="-122"/>
              </a:rPr>
              <a:t>So</a:t>
            </a:r>
            <a:r>
              <a:rPr lang="en-US" altLang="zh-CN" sz="2400" dirty="0">
                <a:solidFill>
                  <a:schemeClr val="accent1"/>
                </a:solidFill>
                <a:ea typeface="SimSun" panose="02010600030101010101" pitchFamily="2" charset="-122"/>
              </a:rPr>
              <a:t> </a:t>
            </a:r>
            <a:r>
              <a:rPr lang="en-US" altLang="zh-CN" sz="2400" b="1" dirty="0">
                <a:solidFill>
                  <a:srgbClr val="0070C0"/>
                </a:solidFill>
                <a:ea typeface="SimSun" panose="02010600030101010101" pitchFamily="2" charset="-122"/>
              </a:rPr>
              <a:t>Reuse</a:t>
            </a:r>
            <a:r>
              <a:rPr lang="en-US" altLang="zh-CN" sz="2400" dirty="0">
                <a:solidFill>
                  <a:srgbClr val="0070C0"/>
                </a:solidFill>
                <a:ea typeface="SimSun" panose="02010600030101010101" pitchFamily="2" charset="-122"/>
              </a:rPr>
              <a:t> </a:t>
            </a:r>
            <a:r>
              <a:rPr lang="en-US" altLang="zh-CN" sz="2400" dirty="0">
                <a:ea typeface="SimSun" panose="02010600030101010101" pitchFamily="2" charset="-122"/>
              </a:rPr>
              <a:t>is an imperative</a:t>
            </a:r>
          </a:p>
        </p:txBody>
      </p:sp>
    </p:spTree>
    <p:extLst>
      <p:ext uri="{BB962C8B-B14F-4D97-AF65-F5344CB8AC3E}">
        <p14:creationId xmlns:p14="http://schemas.microsoft.com/office/powerpoint/2010/main" val="693694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93519" y="525463"/>
            <a:ext cx="10515600" cy="557212"/>
          </a:xfrm>
        </p:spPr>
        <p:txBody>
          <a:bodyPr>
            <a:normAutofit/>
          </a:bodyPr>
          <a:lstStyle/>
          <a:p>
            <a:r>
              <a:rPr lang="en-US" sz="2800" b="1" dirty="0">
                <a:solidFill>
                  <a:schemeClr val="accent2"/>
                </a:solidFill>
                <a:latin typeface="+mn-lt"/>
              </a:rPr>
              <a:t>Key Drivers for effective product lifecycle Re-Use :</a:t>
            </a:r>
          </a:p>
        </p:txBody>
      </p:sp>
      <p:sp>
        <p:nvSpPr>
          <p:cNvPr id="5" name="Content Placeholder 2">
            <a:extLst>
              <a:ext uri="{FF2B5EF4-FFF2-40B4-BE49-F238E27FC236}">
                <a16:creationId xmlns:a16="http://schemas.microsoft.com/office/drawing/2014/main" id="{2DA5D778-81B0-45E0-BA2A-9A65DBA7584C}"/>
              </a:ext>
            </a:extLst>
          </p:cNvPr>
          <p:cNvSpPr>
            <a:spLocks noGrp="1"/>
          </p:cNvSpPr>
          <p:nvPr>
            <p:ph idx="4294967295"/>
          </p:nvPr>
        </p:nvSpPr>
        <p:spPr>
          <a:xfrm>
            <a:off x="0" y="1250661"/>
            <a:ext cx="8478982" cy="4941888"/>
          </a:xfrm>
        </p:spPr>
        <p:txBody>
          <a:bodyPr>
            <a:normAutofit/>
          </a:bodyPr>
          <a:lstStyle/>
          <a:p>
            <a:pPr>
              <a:lnSpc>
                <a:spcPct val="130000"/>
              </a:lnSpc>
              <a:spcBef>
                <a:spcPts val="1200"/>
              </a:spcBef>
              <a:spcAft>
                <a:spcPts val="600"/>
              </a:spcAft>
              <a:buFont typeface="Wingdings" panose="05000000000000000000" pitchFamily="2" charset="2"/>
              <a:buChar char="§"/>
            </a:pPr>
            <a:r>
              <a:rPr lang="en-IN" sz="2400" dirty="0">
                <a:latin typeface="Calibri" panose="020F0502020204030204" pitchFamily="34" charset="0"/>
              </a:rPr>
              <a:t> Software product lines enhance reuse through predictive software reuse (rather than opportunistic)</a:t>
            </a:r>
          </a:p>
          <a:p>
            <a:pPr>
              <a:lnSpc>
                <a:spcPct val="130000"/>
              </a:lnSpc>
              <a:spcBef>
                <a:spcPts val="1200"/>
              </a:spcBef>
              <a:spcAft>
                <a:spcPts val="600"/>
              </a:spcAft>
              <a:buFont typeface="Wingdings" panose="05000000000000000000" pitchFamily="2" charset="2"/>
              <a:buChar char="§"/>
            </a:pPr>
            <a:r>
              <a:rPr lang="en-US" altLang="en-US" sz="2400" dirty="0">
                <a:latin typeface="Calibri" panose="020F0502020204030204" pitchFamily="34" charset="0"/>
              </a:rPr>
              <a:t> Software artifacts are created when reuse </a:t>
            </a:r>
            <a:br>
              <a:rPr lang="en-US" altLang="en-US" sz="2400" dirty="0">
                <a:latin typeface="Calibri" panose="020F0502020204030204" pitchFamily="34" charset="0"/>
              </a:rPr>
            </a:br>
            <a:r>
              <a:rPr lang="en-US" altLang="en-US" sz="2400" dirty="0">
                <a:latin typeface="Calibri" panose="020F0502020204030204" pitchFamily="34" charset="0"/>
              </a:rPr>
              <a:t>is predicted in one or more products in a </a:t>
            </a:r>
            <a:br>
              <a:rPr lang="en-US" altLang="en-US" sz="2400" dirty="0">
                <a:latin typeface="Calibri" panose="020F0502020204030204" pitchFamily="34" charset="0"/>
              </a:rPr>
            </a:br>
            <a:r>
              <a:rPr lang="en-US" altLang="en-US" sz="2400" dirty="0">
                <a:latin typeface="Calibri" panose="020F0502020204030204" pitchFamily="34" charset="0"/>
              </a:rPr>
              <a:t>well defined product line</a:t>
            </a:r>
          </a:p>
          <a:p>
            <a:pPr>
              <a:lnSpc>
                <a:spcPct val="130000"/>
              </a:lnSpc>
              <a:spcBef>
                <a:spcPts val="1200"/>
              </a:spcBef>
              <a:spcAft>
                <a:spcPts val="600"/>
              </a:spcAft>
              <a:buFont typeface="Wingdings" panose="05000000000000000000" pitchFamily="2" charset="2"/>
              <a:buChar char="§"/>
            </a:pPr>
            <a:r>
              <a:rPr lang="en-US" sz="2400" dirty="0">
                <a:latin typeface="Calibri" panose="020F0502020204030204" pitchFamily="34" charset="0"/>
              </a:rPr>
              <a:t>These artifacts could be built as components </a:t>
            </a:r>
            <a:br>
              <a:rPr lang="en-US" sz="2400" dirty="0">
                <a:latin typeface="Calibri" panose="020F0502020204030204" pitchFamily="34" charset="0"/>
              </a:rPr>
            </a:br>
            <a:r>
              <a:rPr lang="en-US" sz="2400" dirty="0">
                <a:latin typeface="Calibri" panose="020F0502020204030204" pitchFamily="34" charset="0"/>
              </a:rPr>
              <a:t>which are reusable or could be looked at as design patterns which could  be built using some fine grained components for a  particular solution</a:t>
            </a:r>
            <a:endParaRPr lang="en-IN" sz="2400" dirty="0">
              <a:latin typeface="Calibri" panose="020F0502020204030204" pitchFamily="34" charset="0"/>
            </a:endParaRPr>
          </a:p>
        </p:txBody>
      </p:sp>
      <p:pic>
        <p:nvPicPr>
          <p:cNvPr id="6" name="Picture 5">
            <a:extLst>
              <a:ext uri="{FF2B5EF4-FFF2-40B4-BE49-F238E27FC236}">
                <a16:creationId xmlns:a16="http://schemas.microsoft.com/office/drawing/2014/main" id="{5839904E-F187-464C-9C6E-77492701AA98}"/>
              </a:ext>
            </a:extLst>
          </p:cNvPr>
          <p:cNvPicPr>
            <a:picLocks noChangeAspect="1"/>
          </p:cNvPicPr>
          <p:nvPr/>
        </p:nvPicPr>
        <p:blipFill>
          <a:blip r:embed="rId2"/>
          <a:stretch>
            <a:fillRect/>
          </a:stretch>
        </p:blipFill>
        <p:spPr>
          <a:xfrm>
            <a:off x="5864857" y="2144798"/>
            <a:ext cx="2343961" cy="2037527"/>
          </a:xfrm>
          <a:prstGeom prst="rect">
            <a:avLst/>
          </a:prstGeom>
        </p:spPr>
      </p:pic>
    </p:spTree>
    <p:extLst>
      <p:ext uri="{BB962C8B-B14F-4D97-AF65-F5344CB8AC3E}">
        <p14:creationId xmlns:p14="http://schemas.microsoft.com/office/powerpoint/2010/main" val="1063554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6042" y="488866"/>
            <a:ext cx="10515600" cy="557212"/>
          </a:xfrm>
        </p:spPr>
        <p:txBody>
          <a:bodyPr>
            <a:normAutofit/>
          </a:bodyPr>
          <a:lstStyle/>
          <a:p>
            <a:r>
              <a:rPr lang="en-IN" sz="2800" b="1" dirty="0">
                <a:solidFill>
                  <a:schemeClr val="accent2"/>
                </a:solidFill>
                <a:latin typeface="+mn-lt"/>
              </a:rPr>
              <a:t>Product Line Engineering Framework</a:t>
            </a:r>
            <a:endParaRPr lang="en-US" sz="2800" b="1" dirty="0">
              <a:solidFill>
                <a:schemeClr val="accent2"/>
              </a:solidFill>
              <a:latin typeface="+mn-lt"/>
            </a:endParaRPr>
          </a:p>
        </p:txBody>
      </p:sp>
      <p:sp>
        <p:nvSpPr>
          <p:cNvPr id="13" name="Text Box 3">
            <a:extLst>
              <a:ext uri="{FF2B5EF4-FFF2-40B4-BE49-F238E27FC236}">
                <a16:creationId xmlns:a16="http://schemas.microsoft.com/office/drawing/2014/main" id="{ACE1D869-7543-400B-958B-5610C1C8BF07}"/>
              </a:ext>
            </a:extLst>
          </p:cNvPr>
          <p:cNvSpPr txBox="1">
            <a:spLocks noChangeArrowheads="1"/>
          </p:cNvSpPr>
          <p:nvPr/>
        </p:nvSpPr>
        <p:spPr bwMode="auto">
          <a:xfrm>
            <a:off x="143851" y="1509891"/>
            <a:ext cx="2299305" cy="1200329"/>
          </a:xfrm>
          <a:prstGeom prst="rect">
            <a:avLst/>
          </a:prstGeom>
          <a:noFill/>
          <a:ln w="9525" algn="ctr">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200" b="1" i="1" dirty="0"/>
              <a:t>Domain Engineering</a:t>
            </a:r>
            <a:r>
              <a:rPr lang="en-US" altLang="en-US" sz="1200" b="1" dirty="0"/>
              <a:t>:</a:t>
            </a:r>
            <a:br>
              <a:rPr lang="en-US" altLang="en-US" sz="1200" dirty="0"/>
            </a:br>
            <a:r>
              <a:rPr lang="en-US" altLang="en-US" sz="1200" dirty="0"/>
              <a:t>Define and realize the commonality and variability</a:t>
            </a:r>
          </a:p>
          <a:p>
            <a:r>
              <a:rPr lang="en-US" altLang="en-US" sz="1200" dirty="0"/>
              <a:t> </a:t>
            </a:r>
            <a:br>
              <a:rPr lang="en-US" altLang="en-US" sz="1200" dirty="0"/>
            </a:br>
            <a:r>
              <a:rPr lang="en-US" altLang="en-US" sz="1200" dirty="0"/>
              <a:t>The goal is to establish a reusable platform</a:t>
            </a:r>
          </a:p>
        </p:txBody>
      </p:sp>
      <p:sp>
        <p:nvSpPr>
          <p:cNvPr id="14" name="Text Box 4">
            <a:extLst>
              <a:ext uri="{FF2B5EF4-FFF2-40B4-BE49-F238E27FC236}">
                <a16:creationId xmlns:a16="http://schemas.microsoft.com/office/drawing/2014/main" id="{E5A7EA94-C66F-4913-89F6-9C17B6D8EFE7}"/>
              </a:ext>
            </a:extLst>
          </p:cNvPr>
          <p:cNvSpPr txBox="1">
            <a:spLocks noChangeArrowheads="1"/>
          </p:cNvSpPr>
          <p:nvPr/>
        </p:nvSpPr>
        <p:spPr bwMode="auto">
          <a:xfrm>
            <a:off x="118268" y="3043943"/>
            <a:ext cx="2234672" cy="1569660"/>
          </a:xfrm>
          <a:prstGeom prst="rect">
            <a:avLst/>
          </a:prstGeom>
          <a:noFill/>
          <a:ln w="9525" algn="ctr">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200" b="1" i="1" dirty="0"/>
              <a:t>Application Engineering</a:t>
            </a:r>
            <a:r>
              <a:rPr lang="en-US" altLang="en-US" sz="1200" b="1" dirty="0"/>
              <a:t>:</a:t>
            </a:r>
            <a:br>
              <a:rPr lang="en-US" altLang="en-US" sz="1200" dirty="0"/>
            </a:br>
            <a:r>
              <a:rPr lang="en-US" altLang="en-US" sz="1200" dirty="0"/>
              <a:t>Reuse domain artifacts, exploiting variability to build a product. </a:t>
            </a:r>
            <a:br>
              <a:rPr lang="en-US" altLang="en-US" sz="1200" dirty="0"/>
            </a:br>
            <a:r>
              <a:rPr lang="en-US" altLang="en-US" sz="1200" dirty="0"/>
              <a:t>The goal is to derive a product from the platform established in the Domain Engineering phase</a:t>
            </a:r>
          </a:p>
        </p:txBody>
      </p:sp>
      <p:sp>
        <p:nvSpPr>
          <p:cNvPr id="15" name="Text Box 5">
            <a:extLst>
              <a:ext uri="{FF2B5EF4-FFF2-40B4-BE49-F238E27FC236}">
                <a16:creationId xmlns:a16="http://schemas.microsoft.com/office/drawing/2014/main" id="{0B92C591-E6BD-4AEB-A15C-C15D267C86E9}"/>
              </a:ext>
            </a:extLst>
          </p:cNvPr>
          <p:cNvSpPr txBox="1">
            <a:spLocks noChangeArrowheads="1"/>
          </p:cNvSpPr>
          <p:nvPr/>
        </p:nvSpPr>
        <p:spPr bwMode="auto">
          <a:xfrm>
            <a:off x="2691076" y="6429693"/>
            <a:ext cx="5732841" cy="20774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r"/>
            <a:r>
              <a:rPr lang="en-US" altLang="en-US" sz="750" dirty="0">
                <a:cs typeface="Arial" panose="020B0604020202020204" pitchFamily="34" charset="0"/>
              </a:rPr>
              <a:t>Based on the “Software Product Line Engineering” book by </a:t>
            </a:r>
            <a:r>
              <a:rPr lang="en-US" altLang="en-US" sz="750" dirty="0">
                <a:solidFill>
                  <a:srgbClr val="000000"/>
                </a:solidFill>
                <a:cs typeface="Arial" panose="020B0604020202020204" pitchFamily="34" charset="0"/>
              </a:rPr>
              <a:t>Klaus Pohl, Günter </a:t>
            </a:r>
            <a:r>
              <a:rPr lang="en-US" altLang="en-US" sz="750" dirty="0" err="1">
                <a:solidFill>
                  <a:srgbClr val="000000"/>
                </a:solidFill>
                <a:cs typeface="Arial" panose="020B0604020202020204" pitchFamily="34" charset="0"/>
              </a:rPr>
              <a:t>Böckle</a:t>
            </a:r>
            <a:r>
              <a:rPr lang="en-US" altLang="en-US" sz="750" dirty="0">
                <a:solidFill>
                  <a:srgbClr val="000000"/>
                </a:solidFill>
                <a:cs typeface="Arial" panose="020B0604020202020204" pitchFamily="34" charset="0"/>
              </a:rPr>
              <a:t> and Frank J. van der Linden</a:t>
            </a:r>
            <a:r>
              <a:rPr lang="en-US" altLang="en-US" sz="750" dirty="0">
                <a:cs typeface="Arial" panose="020B0604020202020204" pitchFamily="34" charset="0"/>
              </a:rPr>
              <a:t> </a:t>
            </a:r>
          </a:p>
        </p:txBody>
      </p:sp>
      <p:grpSp>
        <p:nvGrpSpPr>
          <p:cNvPr id="16" name="Group 6">
            <a:extLst>
              <a:ext uri="{FF2B5EF4-FFF2-40B4-BE49-F238E27FC236}">
                <a16:creationId xmlns:a16="http://schemas.microsoft.com/office/drawing/2014/main" id="{3C904F6E-4D90-4A22-9A2B-3FBF26CE7156}"/>
              </a:ext>
            </a:extLst>
          </p:cNvPr>
          <p:cNvGrpSpPr>
            <a:grpSpLocks/>
          </p:cNvGrpSpPr>
          <p:nvPr/>
        </p:nvGrpSpPr>
        <p:grpSpPr bwMode="auto">
          <a:xfrm>
            <a:off x="2711303" y="1329069"/>
            <a:ext cx="5588074" cy="5113233"/>
            <a:chOff x="1814" y="834"/>
            <a:chExt cx="3897" cy="3095"/>
          </a:xfrm>
        </p:grpSpPr>
        <p:sp>
          <p:nvSpPr>
            <p:cNvPr id="17" name="AutoShape 7">
              <a:extLst>
                <a:ext uri="{FF2B5EF4-FFF2-40B4-BE49-F238E27FC236}">
                  <a16:creationId xmlns:a16="http://schemas.microsoft.com/office/drawing/2014/main" id="{25D41F9F-0580-4B09-B68D-975402A8C019}"/>
                </a:ext>
              </a:extLst>
            </p:cNvPr>
            <p:cNvSpPr>
              <a:spLocks noChangeArrowheads="1"/>
            </p:cNvSpPr>
            <p:nvPr/>
          </p:nvSpPr>
          <p:spPr bwMode="auto">
            <a:xfrm>
              <a:off x="2254" y="910"/>
              <a:ext cx="724" cy="287"/>
            </a:xfrm>
            <a:prstGeom prst="foldedCorner">
              <a:avLst>
                <a:gd name="adj" fmla="val 12500"/>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r>
                <a:rPr lang="en-US" altLang="en-US" sz="825">
                  <a:cs typeface="Arial" panose="020B0604020202020204" pitchFamily="34" charset="0"/>
                </a:rPr>
                <a:t>Product Management</a:t>
              </a:r>
            </a:p>
          </p:txBody>
        </p:sp>
        <p:sp>
          <p:nvSpPr>
            <p:cNvPr id="18" name="Rectangle 8">
              <a:extLst>
                <a:ext uri="{FF2B5EF4-FFF2-40B4-BE49-F238E27FC236}">
                  <a16:creationId xmlns:a16="http://schemas.microsoft.com/office/drawing/2014/main" id="{B5574E20-666D-4414-A910-E31C3D875144}"/>
                </a:ext>
              </a:extLst>
            </p:cNvPr>
            <p:cNvSpPr>
              <a:spLocks noChangeArrowheads="1"/>
            </p:cNvSpPr>
            <p:nvPr/>
          </p:nvSpPr>
          <p:spPr bwMode="auto">
            <a:xfrm>
              <a:off x="1838" y="2468"/>
              <a:ext cx="3873" cy="1461"/>
            </a:xfrm>
            <a:prstGeom prst="rect">
              <a:avLst/>
            </a:prstGeom>
            <a:solidFill>
              <a:schemeClr val="bg1"/>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 name="Rectangle 9">
              <a:extLst>
                <a:ext uri="{FF2B5EF4-FFF2-40B4-BE49-F238E27FC236}">
                  <a16:creationId xmlns:a16="http://schemas.microsoft.com/office/drawing/2014/main" id="{B06FDC31-DF9F-4AB4-B8CA-2D3C5C2F4E16}"/>
                </a:ext>
              </a:extLst>
            </p:cNvPr>
            <p:cNvSpPr>
              <a:spLocks noChangeArrowheads="1"/>
            </p:cNvSpPr>
            <p:nvPr/>
          </p:nvSpPr>
          <p:spPr bwMode="auto">
            <a:xfrm>
              <a:off x="1840" y="834"/>
              <a:ext cx="3857" cy="1598"/>
            </a:xfrm>
            <a:prstGeom prst="rect">
              <a:avLst/>
            </a:prstGeom>
            <a:solidFill>
              <a:schemeClr val="bg1"/>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 name="AutoShape 10">
              <a:extLst>
                <a:ext uri="{FF2B5EF4-FFF2-40B4-BE49-F238E27FC236}">
                  <a16:creationId xmlns:a16="http://schemas.microsoft.com/office/drawing/2014/main" id="{484F19EC-D72F-43F6-90D5-7E6714CA8CD8}"/>
                </a:ext>
              </a:extLst>
            </p:cNvPr>
            <p:cNvSpPr>
              <a:spLocks noChangeArrowheads="1"/>
            </p:cNvSpPr>
            <p:nvPr/>
          </p:nvSpPr>
          <p:spPr bwMode="auto">
            <a:xfrm>
              <a:off x="2671" y="1670"/>
              <a:ext cx="152" cy="140"/>
            </a:xfrm>
            <a:prstGeom prst="downArrow">
              <a:avLst>
                <a:gd name="adj1" fmla="val 50000"/>
                <a:gd name="adj2" fmla="val 25000"/>
              </a:avLst>
            </a:prstGeom>
            <a:solidFill>
              <a:srgbClr val="C0C0C0"/>
            </a:solidFill>
            <a:ln w="25400" algn="ctr">
              <a:solidFill>
                <a:srgbClr val="6666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AutoShape 11">
              <a:extLst>
                <a:ext uri="{FF2B5EF4-FFF2-40B4-BE49-F238E27FC236}">
                  <a16:creationId xmlns:a16="http://schemas.microsoft.com/office/drawing/2014/main" id="{C154E962-0B9C-4C85-982F-14FE625E3BAF}"/>
                </a:ext>
              </a:extLst>
            </p:cNvPr>
            <p:cNvSpPr>
              <a:spLocks noChangeArrowheads="1"/>
            </p:cNvSpPr>
            <p:nvPr/>
          </p:nvSpPr>
          <p:spPr bwMode="auto">
            <a:xfrm>
              <a:off x="3511" y="1670"/>
              <a:ext cx="154" cy="140"/>
            </a:xfrm>
            <a:prstGeom prst="downArrow">
              <a:avLst>
                <a:gd name="adj1" fmla="val 50000"/>
                <a:gd name="adj2" fmla="val 25000"/>
              </a:avLst>
            </a:prstGeom>
            <a:solidFill>
              <a:srgbClr val="C0C0C0"/>
            </a:solidFill>
            <a:ln w="25400" algn="ctr">
              <a:solidFill>
                <a:srgbClr val="6666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AutoShape 12">
              <a:extLst>
                <a:ext uri="{FF2B5EF4-FFF2-40B4-BE49-F238E27FC236}">
                  <a16:creationId xmlns:a16="http://schemas.microsoft.com/office/drawing/2014/main" id="{C7CA73A4-4CEB-4D13-B52A-1069A5D1CDB4}"/>
                </a:ext>
              </a:extLst>
            </p:cNvPr>
            <p:cNvSpPr>
              <a:spLocks noChangeArrowheads="1"/>
            </p:cNvSpPr>
            <p:nvPr/>
          </p:nvSpPr>
          <p:spPr bwMode="auto">
            <a:xfrm>
              <a:off x="4352" y="1670"/>
              <a:ext cx="154" cy="140"/>
            </a:xfrm>
            <a:prstGeom prst="downArrow">
              <a:avLst>
                <a:gd name="adj1" fmla="val 50000"/>
                <a:gd name="adj2" fmla="val 25000"/>
              </a:avLst>
            </a:prstGeom>
            <a:solidFill>
              <a:srgbClr val="C0C0C0"/>
            </a:solidFill>
            <a:ln w="25400" algn="ctr">
              <a:solidFill>
                <a:srgbClr val="6666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AutoShape 13">
              <a:extLst>
                <a:ext uri="{FF2B5EF4-FFF2-40B4-BE49-F238E27FC236}">
                  <a16:creationId xmlns:a16="http://schemas.microsoft.com/office/drawing/2014/main" id="{862A9E9D-E0BE-4299-800E-C13075A095B2}"/>
                </a:ext>
              </a:extLst>
            </p:cNvPr>
            <p:cNvSpPr>
              <a:spLocks noChangeArrowheads="1"/>
            </p:cNvSpPr>
            <p:nvPr/>
          </p:nvSpPr>
          <p:spPr bwMode="auto">
            <a:xfrm>
              <a:off x="5154" y="1670"/>
              <a:ext cx="152" cy="140"/>
            </a:xfrm>
            <a:prstGeom prst="downArrow">
              <a:avLst>
                <a:gd name="adj1" fmla="val 50000"/>
                <a:gd name="adj2" fmla="val 25000"/>
              </a:avLst>
            </a:prstGeom>
            <a:solidFill>
              <a:srgbClr val="C0C0C0"/>
            </a:solidFill>
            <a:ln w="25400" algn="ctr">
              <a:solidFill>
                <a:srgbClr val="6666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AutoShape 14">
              <a:extLst>
                <a:ext uri="{FF2B5EF4-FFF2-40B4-BE49-F238E27FC236}">
                  <a16:creationId xmlns:a16="http://schemas.microsoft.com/office/drawing/2014/main" id="{D2CA0702-041D-4A14-BB7A-C56C499407F2}"/>
                </a:ext>
              </a:extLst>
            </p:cNvPr>
            <p:cNvSpPr>
              <a:spLocks noChangeArrowheads="1"/>
            </p:cNvSpPr>
            <p:nvPr/>
          </p:nvSpPr>
          <p:spPr bwMode="auto">
            <a:xfrm>
              <a:off x="2169" y="2570"/>
              <a:ext cx="3422" cy="354"/>
            </a:xfrm>
            <a:prstGeom prst="roundRect">
              <a:avLst>
                <a:gd name="adj" fmla="val 31630"/>
              </a:avLst>
            </a:prstGeom>
            <a:noFill/>
            <a:ln w="101600" algn="ctr">
              <a:solidFill>
                <a:schemeClr val="bg2">
                  <a:alpha val="89999"/>
                </a:schemeClr>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AutoShape 15">
              <a:extLst>
                <a:ext uri="{FF2B5EF4-FFF2-40B4-BE49-F238E27FC236}">
                  <a16:creationId xmlns:a16="http://schemas.microsoft.com/office/drawing/2014/main" id="{1ADD66FB-0A4F-40CF-9038-5EFD4F899BCF}"/>
                </a:ext>
              </a:extLst>
            </p:cNvPr>
            <p:cNvSpPr>
              <a:spLocks noChangeArrowheads="1"/>
            </p:cNvSpPr>
            <p:nvPr/>
          </p:nvSpPr>
          <p:spPr bwMode="auto">
            <a:xfrm>
              <a:off x="2400" y="2757"/>
              <a:ext cx="685" cy="343"/>
            </a:xfrm>
            <a:prstGeom prst="foldedCorner">
              <a:avLst>
                <a:gd name="adj" fmla="val 12500"/>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r>
                <a:rPr lang="en-US" altLang="en-US" sz="825">
                  <a:cs typeface="Arial" panose="020B0604020202020204" pitchFamily="34" charset="0"/>
                </a:rPr>
                <a:t>Application </a:t>
              </a:r>
              <a:r>
                <a:rPr lang="en-US" altLang="en-US" sz="750">
                  <a:cs typeface="Arial" panose="020B0604020202020204" pitchFamily="34" charset="0"/>
                </a:rPr>
                <a:t>Requirements Engineering</a:t>
              </a:r>
            </a:p>
          </p:txBody>
        </p:sp>
        <p:sp>
          <p:nvSpPr>
            <p:cNvPr id="26" name="AutoShape 16">
              <a:extLst>
                <a:ext uri="{FF2B5EF4-FFF2-40B4-BE49-F238E27FC236}">
                  <a16:creationId xmlns:a16="http://schemas.microsoft.com/office/drawing/2014/main" id="{12642BAB-C709-459C-BDCF-B3B4C67FE89B}"/>
                </a:ext>
              </a:extLst>
            </p:cNvPr>
            <p:cNvSpPr>
              <a:spLocks noChangeArrowheads="1"/>
            </p:cNvSpPr>
            <p:nvPr/>
          </p:nvSpPr>
          <p:spPr bwMode="auto">
            <a:xfrm>
              <a:off x="3262" y="2757"/>
              <a:ext cx="684" cy="343"/>
            </a:xfrm>
            <a:prstGeom prst="foldedCorner">
              <a:avLst>
                <a:gd name="adj" fmla="val 12500"/>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r>
                <a:rPr lang="en-US" altLang="en-US" sz="825">
                  <a:cs typeface="Arial" panose="020B0604020202020204" pitchFamily="34" charset="0"/>
                </a:rPr>
                <a:t>Application Design</a:t>
              </a:r>
            </a:p>
          </p:txBody>
        </p:sp>
        <p:sp>
          <p:nvSpPr>
            <p:cNvPr id="27" name="AutoShape 17">
              <a:extLst>
                <a:ext uri="{FF2B5EF4-FFF2-40B4-BE49-F238E27FC236}">
                  <a16:creationId xmlns:a16="http://schemas.microsoft.com/office/drawing/2014/main" id="{7D905A87-FD3B-4786-A115-D8C2EDFAD3FE}"/>
                </a:ext>
              </a:extLst>
            </p:cNvPr>
            <p:cNvSpPr>
              <a:spLocks noChangeArrowheads="1"/>
            </p:cNvSpPr>
            <p:nvPr/>
          </p:nvSpPr>
          <p:spPr bwMode="auto">
            <a:xfrm>
              <a:off x="4083" y="2757"/>
              <a:ext cx="684" cy="343"/>
            </a:xfrm>
            <a:prstGeom prst="foldedCorner">
              <a:avLst>
                <a:gd name="adj" fmla="val 12500"/>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r>
                <a:rPr lang="en-US" altLang="en-US" sz="825">
                  <a:cs typeface="Arial" panose="020B0604020202020204" pitchFamily="34" charset="0"/>
                </a:rPr>
                <a:t>Application Realisation</a:t>
              </a:r>
            </a:p>
          </p:txBody>
        </p:sp>
        <p:sp>
          <p:nvSpPr>
            <p:cNvPr id="28" name="AutoShape 18">
              <a:extLst>
                <a:ext uri="{FF2B5EF4-FFF2-40B4-BE49-F238E27FC236}">
                  <a16:creationId xmlns:a16="http://schemas.microsoft.com/office/drawing/2014/main" id="{5F1F8F75-561C-4820-BD4A-86622DC8A59F}"/>
                </a:ext>
              </a:extLst>
            </p:cNvPr>
            <p:cNvSpPr>
              <a:spLocks noChangeArrowheads="1"/>
            </p:cNvSpPr>
            <p:nvPr/>
          </p:nvSpPr>
          <p:spPr bwMode="auto">
            <a:xfrm>
              <a:off x="4912" y="2757"/>
              <a:ext cx="620" cy="343"/>
            </a:xfrm>
            <a:prstGeom prst="foldedCorner">
              <a:avLst>
                <a:gd name="adj" fmla="val 12500"/>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r>
                <a:rPr lang="en-US" altLang="en-US" sz="825">
                  <a:cs typeface="Arial" panose="020B0604020202020204" pitchFamily="34" charset="0"/>
                </a:rPr>
                <a:t>Application Testing</a:t>
              </a:r>
            </a:p>
          </p:txBody>
        </p:sp>
        <p:sp>
          <p:nvSpPr>
            <p:cNvPr id="29" name="Line 19">
              <a:extLst>
                <a:ext uri="{FF2B5EF4-FFF2-40B4-BE49-F238E27FC236}">
                  <a16:creationId xmlns:a16="http://schemas.microsoft.com/office/drawing/2014/main" id="{DF505743-86BB-4D61-A3F4-62B5197261C1}"/>
                </a:ext>
              </a:extLst>
            </p:cNvPr>
            <p:cNvSpPr>
              <a:spLocks noChangeShapeType="1"/>
            </p:cNvSpPr>
            <p:nvPr/>
          </p:nvSpPr>
          <p:spPr bwMode="auto">
            <a:xfrm>
              <a:off x="3066" y="2569"/>
              <a:ext cx="232" cy="0"/>
            </a:xfrm>
            <a:prstGeom prst="line">
              <a:avLst/>
            </a:prstGeom>
            <a:noFill/>
            <a:ln w="101600">
              <a:solidFill>
                <a:schemeClr val="bg2"/>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 name="AutoShape 20">
              <a:extLst>
                <a:ext uri="{FF2B5EF4-FFF2-40B4-BE49-F238E27FC236}">
                  <a16:creationId xmlns:a16="http://schemas.microsoft.com/office/drawing/2014/main" id="{35370F6D-55F6-4938-9485-3798E1219E1D}"/>
                </a:ext>
              </a:extLst>
            </p:cNvPr>
            <p:cNvSpPr>
              <a:spLocks noChangeArrowheads="1"/>
            </p:cNvSpPr>
            <p:nvPr/>
          </p:nvSpPr>
          <p:spPr bwMode="auto">
            <a:xfrm>
              <a:off x="2404" y="1826"/>
              <a:ext cx="3223" cy="534"/>
            </a:xfrm>
            <a:prstGeom prst="flowChartMagneticDisk">
              <a:avLst/>
            </a:prstGeom>
            <a:solidFill>
              <a:schemeClr val="accent1">
                <a:alpha val="49001"/>
              </a:schemeClr>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 name="Rectangle 21">
              <a:extLst>
                <a:ext uri="{FF2B5EF4-FFF2-40B4-BE49-F238E27FC236}">
                  <a16:creationId xmlns:a16="http://schemas.microsoft.com/office/drawing/2014/main" id="{D6214A40-CFCB-47BE-87E8-9B03DFD07199}"/>
                </a:ext>
              </a:extLst>
            </p:cNvPr>
            <p:cNvSpPr>
              <a:spLocks noChangeArrowheads="1"/>
            </p:cNvSpPr>
            <p:nvPr/>
          </p:nvSpPr>
          <p:spPr bwMode="auto">
            <a:xfrm>
              <a:off x="2805" y="1872"/>
              <a:ext cx="2403" cy="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en-US" sz="825">
                  <a:cs typeface="Arial" panose="020B0604020202020204" pitchFamily="34" charset="0"/>
                </a:rPr>
                <a:t>Domain Artefacts incl. Variability Model</a:t>
              </a:r>
            </a:p>
          </p:txBody>
        </p:sp>
        <p:grpSp>
          <p:nvGrpSpPr>
            <p:cNvPr id="32" name="Group 22">
              <a:extLst>
                <a:ext uri="{FF2B5EF4-FFF2-40B4-BE49-F238E27FC236}">
                  <a16:creationId xmlns:a16="http://schemas.microsoft.com/office/drawing/2014/main" id="{A97B2039-6512-4B66-93FC-7DE6FC46FFBA}"/>
                </a:ext>
              </a:extLst>
            </p:cNvPr>
            <p:cNvGrpSpPr>
              <a:grpSpLocks/>
            </p:cNvGrpSpPr>
            <p:nvPr/>
          </p:nvGrpSpPr>
          <p:grpSpPr bwMode="auto">
            <a:xfrm>
              <a:off x="2452" y="2222"/>
              <a:ext cx="3148" cy="98"/>
              <a:chOff x="-1660" y="1820"/>
              <a:chExt cx="3128" cy="112"/>
            </a:xfrm>
          </p:grpSpPr>
          <p:sp>
            <p:nvSpPr>
              <p:cNvPr id="218" name="Rectangle 23">
                <a:extLst>
                  <a:ext uri="{FF2B5EF4-FFF2-40B4-BE49-F238E27FC236}">
                    <a16:creationId xmlns:a16="http://schemas.microsoft.com/office/drawing/2014/main" id="{AF4F8AF0-1D16-4DAC-A3DF-6527633BB23F}"/>
                  </a:ext>
                </a:extLst>
              </p:cNvPr>
              <p:cNvSpPr>
                <a:spLocks noChangeArrowheads="1"/>
              </p:cNvSpPr>
              <p:nvPr/>
            </p:nvSpPr>
            <p:spPr bwMode="auto">
              <a:xfrm>
                <a:off x="-1660" y="1820"/>
                <a:ext cx="684" cy="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en-US" sz="750">
                    <a:cs typeface="Arial" panose="020B0604020202020204" pitchFamily="34" charset="0"/>
                  </a:rPr>
                  <a:t>Requirements</a:t>
                </a:r>
              </a:p>
            </p:txBody>
          </p:sp>
          <p:sp>
            <p:nvSpPr>
              <p:cNvPr id="219" name="Rectangle 24">
                <a:extLst>
                  <a:ext uri="{FF2B5EF4-FFF2-40B4-BE49-F238E27FC236}">
                    <a16:creationId xmlns:a16="http://schemas.microsoft.com/office/drawing/2014/main" id="{01B7C2E3-DC8E-47DE-9DAF-EDF02923BDF2}"/>
                  </a:ext>
                </a:extLst>
              </p:cNvPr>
              <p:cNvSpPr>
                <a:spLocks noChangeArrowheads="1"/>
              </p:cNvSpPr>
              <p:nvPr/>
            </p:nvSpPr>
            <p:spPr bwMode="auto">
              <a:xfrm>
                <a:off x="-846" y="1820"/>
                <a:ext cx="684" cy="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en-US" sz="750">
                    <a:cs typeface="Arial" panose="020B0604020202020204" pitchFamily="34" charset="0"/>
                  </a:rPr>
                  <a:t>Architecture</a:t>
                </a:r>
              </a:p>
            </p:txBody>
          </p:sp>
          <p:sp>
            <p:nvSpPr>
              <p:cNvPr id="220" name="Rectangle 25">
                <a:extLst>
                  <a:ext uri="{FF2B5EF4-FFF2-40B4-BE49-F238E27FC236}">
                    <a16:creationId xmlns:a16="http://schemas.microsoft.com/office/drawing/2014/main" id="{E43527F2-3F5F-4084-985C-41150CED8ECB}"/>
                  </a:ext>
                </a:extLst>
              </p:cNvPr>
              <p:cNvSpPr>
                <a:spLocks noChangeArrowheads="1"/>
              </p:cNvSpPr>
              <p:nvPr/>
            </p:nvSpPr>
            <p:spPr bwMode="auto">
              <a:xfrm>
                <a:off x="-31" y="1820"/>
                <a:ext cx="684" cy="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en-US" sz="750">
                    <a:cs typeface="Arial" panose="020B0604020202020204" pitchFamily="34" charset="0"/>
                  </a:rPr>
                  <a:t>Components</a:t>
                </a:r>
              </a:p>
            </p:txBody>
          </p:sp>
          <p:sp>
            <p:nvSpPr>
              <p:cNvPr id="221" name="Rectangle 26">
                <a:extLst>
                  <a:ext uri="{FF2B5EF4-FFF2-40B4-BE49-F238E27FC236}">
                    <a16:creationId xmlns:a16="http://schemas.microsoft.com/office/drawing/2014/main" id="{1EFC221D-CCB3-4A84-AFE0-65CF5BC6C1B0}"/>
                  </a:ext>
                </a:extLst>
              </p:cNvPr>
              <p:cNvSpPr>
                <a:spLocks noChangeArrowheads="1"/>
              </p:cNvSpPr>
              <p:nvPr/>
            </p:nvSpPr>
            <p:spPr bwMode="auto">
              <a:xfrm>
                <a:off x="784" y="1820"/>
                <a:ext cx="684" cy="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en-US" sz="750">
                    <a:cs typeface="Arial" panose="020B0604020202020204" pitchFamily="34" charset="0"/>
                  </a:rPr>
                  <a:t>Tests</a:t>
                </a:r>
              </a:p>
            </p:txBody>
          </p:sp>
        </p:grpSp>
        <p:grpSp>
          <p:nvGrpSpPr>
            <p:cNvPr id="33" name="Group 27">
              <a:extLst>
                <a:ext uri="{FF2B5EF4-FFF2-40B4-BE49-F238E27FC236}">
                  <a16:creationId xmlns:a16="http://schemas.microsoft.com/office/drawing/2014/main" id="{9CF42960-34C7-4508-A478-315456DA84A1}"/>
                </a:ext>
              </a:extLst>
            </p:cNvPr>
            <p:cNvGrpSpPr>
              <a:grpSpLocks/>
            </p:cNvGrpSpPr>
            <p:nvPr/>
          </p:nvGrpSpPr>
          <p:grpSpPr bwMode="auto">
            <a:xfrm>
              <a:off x="2488" y="2038"/>
              <a:ext cx="541" cy="160"/>
              <a:chOff x="2285" y="948"/>
              <a:chExt cx="652" cy="197"/>
            </a:xfrm>
          </p:grpSpPr>
          <p:sp>
            <p:nvSpPr>
              <p:cNvPr id="208" name="AutoShape 28">
                <a:extLst>
                  <a:ext uri="{FF2B5EF4-FFF2-40B4-BE49-F238E27FC236}">
                    <a16:creationId xmlns:a16="http://schemas.microsoft.com/office/drawing/2014/main" id="{3DB8C3D9-BF11-4720-A8CF-2BE16A4814F3}"/>
                  </a:ext>
                </a:extLst>
              </p:cNvPr>
              <p:cNvSpPr>
                <a:spLocks noChangeArrowheads="1"/>
              </p:cNvSpPr>
              <p:nvPr/>
            </p:nvSpPr>
            <p:spPr bwMode="auto">
              <a:xfrm>
                <a:off x="2743" y="1007"/>
                <a:ext cx="102" cy="68"/>
              </a:xfrm>
              <a:prstGeom prst="hexagon">
                <a:avLst>
                  <a:gd name="adj" fmla="val 16361"/>
                  <a:gd name="vf" fmla="val 115470"/>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9" name="AutoShape 29">
                <a:extLst>
                  <a:ext uri="{FF2B5EF4-FFF2-40B4-BE49-F238E27FC236}">
                    <a16:creationId xmlns:a16="http://schemas.microsoft.com/office/drawing/2014/main" id="{6A316D83-6E8C-4B36-A0DF-B9C0F7F63463}"/>
                  </a:ext>
                </a:extLst>
              </p:cNvPr>
              <p:cNvSpPr>
                <a:spLocks noChangeArrowheads="1"/>
              </p:cNvSpPr>
              <p:nvPr/>
            </p:nvSpPr>
            <p:spPr bwMode="auto">
              <a:xfrm>
                <a:off x="2651" y="1056"/>
                <a:ext cx="102" cy="68"/>
              </a:xfrm>
              <a:prstGeom prst="hexagon">
                <a:avLst>
                  <a:gd name="adj" fmla="val 16361"/>
                  <a:gd name="vf" fmla="val 115470"/>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0" name="AutoShape 30">
                <a:extLst>
                  <a:ext uri="{FF2B5EF4-FFF2-40B4-BE49-F238E27FC236}">
                    <a16:creationId xmlns:a16="http://schemas.microsoft.com/office/drawing/2014/main" id="{31323C87-FAFB-4F06-A08B-564B5928D60E}"/>
                  </a:ext>
                </a:extLst>
              </p:cNvPr>
              <p:cNvSpPr>
                <a:spLocks noChangeArrowheads="1"/>
              </p:cNvSpPr>
              <p:nvPr/>
            </p:nvSpPr>
            <p:spPr bwMode="auto">
              <a:xfrm>
                <a:off x="2745" y="1077"/>
                <a:ext cx="102" cy="68"/>
              </a:xfrm>
              <a:prstGeom prst="hexagon">
                <a:avLst>
                  <a:gd name="adj" fmla="val 16361"/>
                  <a:gd name="vf" fmla="val 115470"/>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1" name="AutoShape 31">
                <a:extLst>
                  <a:ext uri="{FF2B5EF4-FFF2-40B4-BE49-F238E27FC236}">
                    <a16:creationId xmlns:a16="http://schemas.microsoft.com/office/drawing/2014/main" id="{2B5FBF46-6976-4ED6-9AD7-0F5ECE7B08EA}"/>
                  </a:ext>
                </a:extLst>
              </p:cNvPr>
              <p:cNvSpPr>
                <a:spLocks noChangeArrowheads="1"/>
              </p:cNvSpPr>
              <p:nvPr/>
            </p:nvSpPr>
            <p:spPr bwMode="auto">
              <a:xfrm>
                <a:off x="2560" y="948"/>
                <a:ext cx="102" cy="68"/>
              </a:xfrm>
              <a:prstGeom prst="hexagon">
                <a:avLst>
                  <a:gd name="adj" fmla="val 16361"/>
                  <a:gd name="vf" fmla="val 115470"/>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2" name="AutoShape 32">
                <a:extLst>
                  <a:ext uri="{FF2B5EF4-FFF2-40B4-BE49-F238E27FC236}">
                    <a16:creationId xmlns:a16="http://schemas.microsoft.com/office/drawing/2014/main" id="{6FB2DA7C-C0EE-48E1-B142-0DC6900EEAD1}"/>
                  </a:ext>
                </a:extLst>
              </p:cNvPr>
              <p:cNvSpPr>
                <a:spLocks noChangeArrowheads="1"/>
              </p:cNvSpPr>
              <p:nvPr/>
            </p:nvSpPr>
            <p:spPr bwMode="auto">
              <a:xfrm>
                <a:off x="2561" y="1017"/>
                <a:ext cx="102" cy="68"/>
              </a:xfrm>
              <a:prstGeom prst="hexagon">
                <a:avLst>
                  <a:gd name="adj" fmla="val 16361"/>
                  <a:gd name="vf" fmla="val 115470"/>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3" name="AutoShape 33">
                <a:extLst>
                  <a:ext uri="{FF2B5EF4-FFF2-40B4-BE49-F238E27FC236}">
                    <a16:creationId xmlns:a16="http://schemas.microsoft.com/office/drawing/2014/main" id="{523721FE-1EA6-4C4E-927D-CEC3E1ABE3D0}"/>
                  </a:ext>
                </a:extLst>
              </p:cNvPr>
              <p:cNvSpPr>
                <a:spLocks noChangeArrowheads="1"/>
              </p:cNvSpPr>
              <p:nvPr/>
            </p:nvSpPr>
            <p:spPr bwMode="auto">
              <a:xfrm>
                <a:off x="2468" y="1053"/>
                <a:ext cx="102" cy="68"/>
              </a:xfrm>
              <a:prstGeom prst="hexagon">
                <a:avLst>
                  <a:gd name="adj" fmla="val 16361"/>
                  <a:gd name="vf" fmla="val 115470"/>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4" name="AutoShape 34">
                <a:extLst>
                  <a:ext uri="{FF2B5EF4-FFF2-40B4-BE49-F238E27FC236}">
                    <a16:creationId xmlns:a16="http://schemas.microsoft.com/office/drawing/2014/main" id="{D13FF359-A032-4DBF-9F78-D9AEDA54FD37}"/>
                  </a:ext>
                </a:extLst>
              </p:cNvPr>
              <p:cNvSpPr>
                <a:spLocks noChangeArrowheads="1"/>
              </p:cNvSpPr>
              <p:nvPr/>
            </p:nvSpPr>
            <p:spPr bwMode="auto">
              <a:xfrm>
                <a:off x="2378" y="948"/>
                <a:ext cx="102" cy="68"/>
              </a:xfrm>
              <a:prstGeom prst="hexagon">
                <a:avLst>
                  <a:gd name="adj" fmla="val 16361"/>
                  <a:gd name="vf" fmla="val 115470"/>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 name="AutoShape 35">
                <a:extLst>
                  <a:ext uri="{FF2B5EF4-FFF2-40B4-BE49-F238E27FC236}">
                    <a16:creationId xmlns:a16="http://schemas.microsoft.com/office/drawing/2014/main" id="{14670027-DF63-48C8-9933-C46429D23B68}"/>
                  </a:ext>
                </a:extLst>
              </p:cNvPr>
              <p:cNvSpPr>
                <a:spLocks noChangeArrowheads="1"/>
              </p:cNvSpPr>
              <p:nvPr/>
            </p:nvSpPr>
            <p:spPr bwMode="auto">
              <a:xfrm>
                <a:off x="2376" y="1016"/>
                <a:ext cx="102" cy="68"/>
              </a:xfrm>
              <a:prstGeom prst="hexagon">
                <a:avLst>
                  <a:gd name="adj" fmla="val 16361"/>
                  <a:gd name="vf" fmla="val 115470"/>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6" name="AutoShape 36">
                <a:extLst>
                  <a:ext uri="{FF2B5EF4-FFF2-40B4-BE49-F238E27FC236}">
                    <a16:creationId xmlns:a16="http://schemas.microsoft.com/office/drawing/2014/main" id="{0314F869-6D01-4C9A-80FE-28DB98333790}"/>
                  </a:ext>
                </a:extLst>
              </p:cNvPr>
              <p:cNvSpPr>
                <a:spLocks noChangeArrowheads="1"/>
              </p:cNvSpPr>
              <p:nvPr/>
            </p:nvSpPr>
            <p:spPr bwMode="auto">
              <a:xfrm>
                <a:off x="2285" y="976"/>
                <a:ext cx="102" cy="68"/>
              </a:xfrm>
              <a:prstGeom prst="hexagon">
                <a:avLst>
                  <a:gd name="adj" fmla="val 16361"/>
                  <a:gd name="vf" fmla="val 115470"/>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7" name="AutoShape 37">
                <a:extLst>
                  <a:ext uri="{FF2B5EF4-FFF2-40B4-BE49-F238E27FC236}">
                    <a16:creationId xmlns:a16="http://schemas.microsoft.com/office/drawing/2014/main" id="{7E8A46D6-B678-4EE3-8845-CB513F6D750F}"/>
                  </a:ext>
                </a:extLst>
              </p:cNvPr>
              <p:cNvSpPr>
                <a:spLocks noChangeArrowheads="1"/>
              </p:cNvSpPr>
              <p:nvPr/>
            </p:nvSpPr>
            <p:spPr bwMode="auto">
              <a:xfrm>
                <a:off x="2835" y="972"/>
                <a:ext cx="102" cy="68"/>
              </a:xfrm>
              <a:prstGeom prst="hexagon">
                <a:avLst>
                  <a:gd name="adj" fmla="val 16361"/>
                  <a:gd name="vf" fmla="val 115470"/>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34" name="Group 38">
              <a:extLst>
                <a:ext uri="{FF2B5EF4-FFF2-40B4-BE49-F238E27FC236}">
                  <a16:creationId xmlns:a16="http://schemas.microsoft.com/office/drawing/2014/main" id="{869FA798-1C4B-4ADD-B203-2DDDECC183CD}"/>
                </a:ext>
              </a:extLst>
            </p:cNvPr>
            <p:cNvGrpSpPr>
              <a:grpSpLocks/>
            </p:cNvGrpSpPr>
            <p:nvPr/>
          </p:nvGrpSpPr>
          <p:grpSpPr bwMode="auto">
            <a:xfrm>
              <a:off x="4181" y="2015"/>
              <a:ext cx="546" cy="194"/>
              <a:chOff x="3675" y="702"/>
              <a:chExt cx="573" cy="228"/>
            </a:xfrm>
          </p:grpSpPr>
          <p:sp>
            <p:nvSpPr>
              <p:cNvPr id="183" name="AutoShape 39">
                <a:extLst>
                  <a:ext uri="{FF2B5EF4-FFF2-40B4-BE49-F238E27FC236}">
                    <a16:creationId xmlns:a16="http://schemas.microsoft.com/office/drawing/2014/main" id="{F08478F3-8A17-4D6D-84D7-F69B5814CC27}"/>
                  </a:ext>
                </a:extLst>
              </p:cNvPr>
              <p:cNvSpPr>
                <a:spLocks noChangeArrowheads="1"/>
              </p:cNvSpPr>
              <p:nvPr/>
            </p:nvSpPr>
            <p:spPr bwMode="auto">
              <a:xfrm>
                <a:off x="3675" y="777"/>
                <a:ext cx="84" cy="63"/>
              </a:xfrm>
              <a:prstGeom prst="hexagon">
                <a:avLst>
                  <a:gd name="adj" fmla="val 42858"/>
                  <a:gd name="vf" fmla="val 115470"/>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84" name="Group 40">
                <a:extLst>
                  <a:ext uri="{FF2B5EF4-FFF2-40B4-BE49-F238E27FC236}">
                    <a16:creationId xmlns:a16="http://schemas.microsoft.com/office/drawing/2014/main" id="{343A8A84-1103-4257-8F0F-59AEABC71A30}"/>
                  </a:ext>
                </a:extLst>
              </p:cNvPr>
              <p:cNvGrpSpPr>
                <a:grpSpLocks/>
              </p:cNvGrpSpPr>
              <p:nvPr/>
            </p:nvGrpSpPr>
            <p:grpSpPr bwMode="auto">
              <a:xfrm>
                <a:off x="3732" y="801"/>
                <a:ext cx="84" cy="129"/>
                <a:chOff x="3732" y="801"/>
                <a:chExt cx="84" cy="129"/>
              </a:xfrm>
            </p:grpSpPr>
            <p:sp>
              <p:nvSpPr>
                <p:cNvPr id="206" name="AutoShape 41">
                  <a:extLst>
                    <a:ext uri="{FF2B5EF4-FFF2-40B4-BE49-F238E27FC236}">
                      <a16:creationId xmlns:a16="http://schemas.microsoft.com/office/drawing/2014/main" id="{95028B2D-080C-4948-8EFD-C6957B2093AE}"/>
                    </a:ext>
                  </a:extLst>
                </p:cNvPr>
                <p:cNvSpPr>
                  <a:spLocks noChangeArrowheads="1"/>
                </p:cNvSpPr>
                <p:nvPr/>
              </p:nvSpPr>
              <p:spPr bwMode="auto">
                <a:xfrm>
                  <a:off x="3732" y="801"/>
                  <a:ext cx="84" cy="63"/>
                </a:xfrm>
                <a:prstGeom prst="hexagon">
                  <a:avLst>
                    <a:gd name="adj" fmla="val 42858"/>
                    <a:gd name="vf" fmla="val 115470"/>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7" name="AutoShape 42">
                  <a:extLst>
                    <a:ext uri="{FF2B5EF4-FFF2-40B4-BE49-F238E27FC236}">
                      <a16:creationId xmlns:a16="http://schemas.microsoft.com/office/drawing/2014/main" id="{5143549B-5D5E-483C-8905-30C3DD400C30}"/>
                    </a:ext>
                  </a:extLst>
                </p:cNvPr>
                <p:cNvSpPr>
                  <a:spLocks noChangeArrowheads="1"/>
                </p:cNvSpPr>
                <p:nvPr/>
              </p:nvSpPr>
              <p:spPr bwMode="auto">
                <a:xfrm>
                  <a:off x="3732" y="867"/>
                  <a:ext cx="84" cy="63"/>
                </a:xfrm>
                <a:prstGeom prst="hexagon">
                  <a:avLst>
                    <a:gd name="adj" fmla="val 42858"/>
                    <a:gd name="vf" fmla="val 115470"/>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85" name="AutoShape 43">
                <a:extLst>
                  <a:ext uri="{FF2B5EF4-FFF2-40B4-BE49-F238E27FC236}">
                    <a16:creationId xmlns:a16="http://schemas.microsoft.com/office/drawing/2014/main" id="{8BAC455D-B1D5-4773-B07F-8AEF381A2BC2}"/>
                  </a:ext>
                </a:extLst>
              </p:cNvPr>
              <p:cNvSpPr>
                <a:spLocks noChangeArrowheads="1"/>
              </p:cNvSpPr>
              <p:nvPr/>
            </p:nvSpPr>
            <p:spPr bwMode="auto">
              <a:xfrm>
                <a:off x="3945" y="807"/>
                <a:ext cx="84" cy="63"/>
              </a:xfrm>
              <a:prstGeom prst="hexagon">
                <a:avLst>
                  <a:gd name="adj" fmla="val 42858"/>
                  <a:gd name="vf" fmla="val 115470"/>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6" name="AutoShape 44">
                <a:extLst>
                  <a:ext uri="{FF2B5EF4-FFF2-40B4-BE49-F238E27FC236}">
                    <a16:creationId xmlns:a16="http://schemas.microsoft.com/office/drawing/2014/main" id="{6DC27E23-3E79-4E63-B049-9C7E9AE1BEED}"/>
                  </a:ext>
                </a:extLst>
              </p:cNvPr>
              <p:cNvSpPr>
                <a:spLocks noChangeArrowheads="1"/>
              </p:cNvSpPr>
              <p:nvPr/>
            </p:nvSpPr>
            <p:spPr bwMode="auto">
              <a:xfrm>
                <a:off x="4005" y="708"/>
                <a:ext cx="84" cy="63"/>
              </a:xfrm>
              <a:prstGeom prst="hexagon">
                <a:avLst>
                  <a:gd name="adj" fmla="val 42858"/>
                  <a:gd name="vf" fmla="val 115470"/>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7" name="AutoShape 45">
                <a:extLst>
                  <a:ext uri="{FF2B5EF4-FFF2-40B4-BE49-F238E27FC236}">
                    <a16:creationId xmlns:a16="http://schemas.microsoft.com/office/drawing/2014/main" id="{54418955-BC50-4FCC-885A-848DA071E3AD}"/>
                  </a:ext>
                </a:extLst>
              </p:cNvPr>
              <p:cNvSpPr>
                <a:spLocks noChangeArrowheads="1"/>
              </p:cNvSpPr>
              <p:nvPr/>
            </p:nvSpPr>
            <p:spPr bwMode="auto">
              <a:xfrm>
                <a:off x="4164" y="807"/>
                <a:ext cx="84" cy="63"/>
              </a:xfrm>
              <a:prstGeom prst="hexagon">
                <a:avLst>
                  <a:gd name="adj" fmla="val 42858"/>
                  <a:gd name="vf" fmla="val 115470"/>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8" name="AutoShape 46">
                <a:extLst>
                  <a:ext uri="{FF2B5EF4-FFF2-40B4-BE49-F238E27FC236}">
                    <a16:creationId xmlns:a16="http://schemas.microsoft.com/office/drawing/2014/main" id="{BDC64953-BB8D-4E51-BDF3-58FF0FD1DBBC}"/>
                  </a:ext>
                </a:extLst>
              </p:cNvPr>
              <p:cNvSpPr>
                <a:spLocks noChangeArrowheads="1"/>
              </p:cNvSpPr>
              <p:nvPr/>
            </p:nvSpPr>
            <p:spPr bwMode="auto">
              <a:xfrm>
                <a:off x="3729" y="738"/>
                <a:ext cx="84" cy="63"/>
              </a:xfrm>
              <a:prstGeom prst="hexagon">
                <a:avLst>
                  <a:gd name="adj" fmla="val 42858"/>
                  <a:gd name="vf" fmla="val 115470"/>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9" name="AutoShape 47">
                <a:extLst>
                  <a:ext uri="{FF2B5EF4-FFF2-40B4-BE49-F238E27FC236}">
                    <a16:creationId xmlns:a16="http://schemas.microsoft.com/office/drawing/2014/main" id="{06B7C78A-D69F-4C7A-A12A-128345725663}"/>
                  </a:ext>
                </a:extLst>
              </p:cNvPr>
              <p:cNvSpPr>
                <a:spLocks noChangeArrowheads="1"/>
              </p:cNvSpPr>
              <p:nvPr/>
            </p:nvSpPr>
            <p:spPr bwMode="auto">
              <a:xfrm>
                <a:off x="3675" y="837"/>
                <a:ext cx="84" cy="63"/>
              </a:xfrm>
              <a:prstGeom prst="hexagon">
                <a:avLst>
                  <a:gd name="adj" fmla="val 42858"/>
                  <a:gd name="vf" fmla="val 115470"/>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90" name="Group 48">
                <a:extLst>
                  <a:ext uri="{FF2B5EF4-FFF2-40B4-BE49-F238E27FC236}">
                    <a16:creationId xmlns:a16="http://schemas.microsoft.com/office/drawing/2014/main" id="{AFB53A38-8838-4C4E-93A6-B3D1629B94A1}"/>
                  </a:ext>
                </a:extLst>
              </p:cNvPr>
              <p:cNvGrpSpPr>
                <a:grpSpLocks/>
              </p:cNvGrpSpPr>
              <p:nvPr/>
            </p:nvGrpSpPr>
            <p:grpSpPr bwMode="auto">
              <a:xfrm>
                <a:off x="3783" y="702"/>
                <a:ext cx="84" cy="129"/>
                <a:chOff x="3732" y="801"/>
                <a:chExt cx="84" cy="129"/>
              </a:xfrm>
            </p:grpSpPr>
            <p:sp>
              <p:nvSpPr>
                <p:cNvPr id="204" name="AutoShape 49">
                  <a:extLst>
                    <a:ext uri="{FF2B5EF4-FFF2-40B4-BE49-F238E27FC236}">
                      <a16:creationId xmlns:a16="http://schemas.microsoft.com/office/drawing/2014/main" id="{91FDF24B-EEEF-4409-A790-DB8C84BDE1BC}"/>
                    </a:ext>
                  </a:extLst>
                </p:cNvPr>
                <p:cNvSpPr>
                  <a:spLocks noChangeArrowheads="1"/>
                </p:cNvSpPr>
                <p:nvPr/>
              </p:nvSpPr>
              <p:spPr bwMode="auto">
                <a:xfrm>
                  <a:off x="3732" y="801"/>
                  <a:ext cx="84" cy="63"/>
                </a:xfrm>
                <a:prstGeom prst="hexagon">
                  <a:avLst>
                    <a:gd name="adj" fmla="val 42858"/>
                    <a:gd name="vf" fmla="val 115470"/>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 name="AutoShape 50">
                  <a:extLst>
                    <a:ext uri="{FF2B5EF4-FFF2-40B4-BE49-F238E27FC236}">
                      <a16:creationId xmlns:a16="http://schemas.microsoft.com/office/drawing/2014/main" id="{51972EE9-D93D-4C23-91A5-A3D02FC8F93F}"/>
                    </a:ext>
                  </a:extLst>
                </p:cNvPr>
                <p:cNvSpPr>
                  <a:spLocks noChangeArrowheads="1"/>
                </p:cNvSpPr>
                <p:nvPr/>
              </p:nvSpPr>
              <p:spPr bwMode="auto">
                <a:xfrm>
                  <a:off x="3732" y="867"/>
                  <a:ext cx="84" cy="63"/>
                </a:xfrm>
                <a:prstGeom prst="hexagon">
                  <a:avLst>
                    <a:gd name="adj" fmla="val 42858"/>
                    <a:gd name="vf" fmla="val 115470"/>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91" name="Group 51">
                <a:extLst>
                  <a:ext uri="{FF2B5EF4-FFF2-40B4-BE49-F238E27FC236}">
                    <a16:creationId xmlns:a16="http://schemas.microsoft.com/office/drawing/2014/main" id="{086A21D6-8CF1-4C12-AE9A-0E2F46149F66}"/>
                  </a:ext>
                </a:extLst>
              </p:cNvPr>
              <p:cNvGrpSpPr>
                <a:grpSpLocks/>
              </p:cNvGrpSpPr>
              <p:nvPr/>
            </p:nvGrpSpPr>
            <p:grpSpPr bwMode="auto">
              <a:xfrm>
                <a:off x="3837" y="738"/>
                <a:ext cx="84" cy="129"/>
                <a:chOff x="3732" y="801"/>
                <a:chExt cx="84" cy="129"/>
              </a:xfrm>
            </p:grpSpPr>
            <p:sp>
              <p:nvSpPr>
                <p:cNvPr id="202" name="AutoShape 52">
                  <a:extLst>
                    <a:ext uri="{FF2B5EF4-FFF2-40B4-BE49-F238E27FC236}">
                      <a16:creationId xmlns:a16="http://schemas.microsoft.com/office/drawing/2014/main" id="{7FAE2AD5-3703-4923-AE8F-CE72F4745175}"/>
                    </a:ext>
                  </a:extLst>
                </p:cNvPr>
                <p:cNvSpPr>
                  <a:spLocks noChangeArrowheads="1"/>
                </p:cNvSpPr>
                <p:nvPr/>
              </p:nvSpPr>
              <p:spPr bwMode="auto">
                <a:xfrm>
                  <a:off x="3732" y="801"/>
                  <a:ext cx="84" cy="63"/>
                </a:xfrm>
                <a:prstGeom prst="hexagon">
                  <a:avLst>
                    <a:gd name="adj" fmla="val 42858"/>
                    <a:gd name="vf" fmla="val 115470"/>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3" name="AutoShape 53">
                  <a:extLst>
                    <a:ext uri="{FF2B5EF4-FFF2-40B4-BE49-F238E27FC236}">
                      <a16:creationId xmlns:a16="http://schemas.microsoft.com/office/drawing/2014/main" id="{8B032DC6-53D2-42A8-821F-B0A8353AF70A}"/>
                    </a:ext>
                  </a:extLst>
                </p:cNvPr>
                <p:cNvSpPr>
                  <a:spLocks noChangeArrowheads="1"/>
                </p:cNvSpPr>
                <p:nvPr/>
              </p:nvSpPr>
              <p:spPr bwMode="auto">
                <a:xfrm>
                  <a:off x="3732" y="867"/>
                  <a:ext cx="84" cy="63"/>
                </a:xfrm>
                <a:prstGeom prst="hexagon">
                  <a:avLst>
                    <a:gd name="adj" fmla="val 42858"/>
                    <a:gd name="vf" fmla="val 115470"/>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92" name="Group 54">
                <a:extLst>
                  <a:ext uri="{FF2B5EF4-FFF2-40B4-BE49-F238E27FC236}">
                    <a16:creationId xmlns:a16="http://schemas.microsoft.com/office/drawing/2014/main" id="{8B33F2E5-D2BB-4542-B9F3-A755425A4909}"/>
                  </a:ext>
                </a:extLst>
              </p:cNvPr>
              <p:cNvGrpSpPr>
                <a:grpSpLocks/>
              </p:cNvGrpSpPr>
              <p:nvPr/>
            </p:nvGrpSpPr>
            <p:grpSpPr bwMode="auto">
              <a:xfrm>
                <a:off x="3891" y="774"/>
                <a:ext cx="84" cy="129"/>
                <a:chOff x="3732" y="801"/>
                <a:chExt cx="84" cy="129"/>
              </a:xfrm>
            </p:grpSpPr>
            <p:sp>
              <p:nvSpPr>
                <p:cNvPr id="200" name="AutoShape 55">
                  <a:extLst>
                    <a:ext uri="{FF2B5EF4-FFF2-40B4-BE49-F238E27FC236}">
                      <a16:creationId xmlns:a16="http://schemas.microsoft.com/office/drawing/2014/main" id="{3BE097DB-F0D2-4A3C-AA20-90FAEA5E1F46}"/>
                    </a:ext>
                  </a:extLst>
                </p:cNvPr>
                <p:cNvSpPr>
                  <a:spLocks noChangeArrowheads="1"/>
                </p:cNvSpPr>
                <p:nvPr/>
              </p:nvSpPr>
              <p:spPr bwMode="auto">
                <a:xfrm>
                  <a:off x="3732" y="801"/>
                  <a:ext cx="84" cy="63"/>
                </a:xfrm>
                <a:prstGeom prst="hexagon">
                  <a:avLst>
                    <a:gd name="adj" fmla="val 42858"/>
                    <a:gd name="vf" fmla="val 115470"/>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1" name="AutoShape 56">
                  <a:extLst>
                    <a:ext uri="{FF2B5EF4-FFF2-40B4-BE49-F238E27FC236}">
                      <a16:creationId xmlns:a16="http://schemas.microsoft.com/office/drawing/2014/main" id="{517D32E9-0547-4404-A42B-4AC1BD8FE059}"/>
                    </a:ext>
                  </a:extLst>
                </p:cNvPr>
                <p:cNvSpPr>
                  <a:spLocks noChangeArrowheads="1"/>
                </p:cNvSpPr>
                <p:nvPr/>
              </p:nvSpPr>
              <p:spPr bwMode="auto">
                <a:xfrm>
                  <a:off x="3732" y="867"/>
                  <a:ext cx="84" cy="63"/>
                </a:xfrm>
                <a:prstGeom prst="hexagon">
                  <a:avLst>
                    <a:gd name="adj" fmla="val 42858"/>
                    <a:gd name="vf" fmla="val 115470"/>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93" name="Group 57">
                <a:extLst>
                  <a:ext uri="{FF2B5EF4-FFF2-40B4-BE49-F238E27FC236}">
                    <a16:creationId xmlns:a16="http://schemas.microsoft.com/office/drawing/2014/main" id="{BA6E28B7-13FA-42B5-A8D7-44CBA7937AF0}"/>
                  </a:ext>
                </a:extLst>
              </p:cNvPr>
              <p:cNvGrpSpPr>
                <a:grpSpLocks/>
              </p:cNvGrpSpPr>
              <p:nvPr/>
            </p:nvGrpSpPr>
            <p:grpSpPr bwMode="auto">
              <a:xfrm>
                <a:off x="4059" y="741"/>
                <a:ext cx="84" cy="129"/>
                <a:chOff x="3732" y="801"/>
                <a:chExt cx="84" cy="129"/>
              </a:xfrm>
            </p:grpSpPr>
            <p:sp>
              <p:nvSpPr>
                <p:cNvPr id="198" name="AutoShape 58">
                  <a:extLst>
                    <a:ext uri="{FF2B5EF4-FFF2-40B4-BE49-F238E27FC236}">
                      <a16:creationId xmlns:a16="http://schemas.microsoft.com/office/drawing/2014/main" id="{D2D80316-38B7-4B28-A5C9-5518A9957868}"/>
                    </a:ext>
                  </a:extLst>
                </p:cNvPr>
                <p:cNvSpPr>
                  <a:spLocks noChangeArrowheads="1"/>
                </p:cNvSpPr>
                <p:nvPr/>
              </p:nvSpPr>
              <p:spPr bwMode="auto">
                <a:xfrm>
                  <a:off x="3732" y="801"/>
                  <a:ext cx="84" cy="63"/>
                </a:xfrm>
                <a:prstGeom prst="hexagon">
                  <a:avLst>
                    <a:gd name="adj" fmla="val 42858"/>
                    <a:gd name="vf" fmla="val 115470"/>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9" name="AutoShape 59">
                  <a:extLst>
                    <a:ext uri="{FF2B5EF4-FFF2-40B4-BE49-F238E27FC236}">
                      <a16:creationId xmlns:a16="http://schemas.microsoft.com/office/drawing/2014/main" id="{E2C76F34-AA07-4238-9751-1872A483D534}"/>
                    </a:ext>
                  </a:extLst>
                </p:cNvPr>
                <p:cNvSpPr>
                  <a:spLocks noChangeArrowheads="1"/>
                </p:cNvSpPr>
                <p:nvPr/>
              </p:nvSpPr>
              <p:spPr bwMode="auto">
                <a:xfrm>
                  <a:off x="3732" y="867"/>
                  <a:ext cx="84" cy="63"/>
                </a:xfrm>
                <a:prstGeom prst="hexagon">
                  <a:avLst>
                    <a:gd name="adj" fmla="val 42858"/>
                    <a:gd name="vf" fmla="val 115470"/>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94" name="Group 60">
                <a:extLst>
                  <a:ext uri="{FF2B5EF4-FFF2-40B4-BE49-F238E27FC236}">
                    <a16:creationId xmlns:a16="http://schemas.microsoft.com/office/drawing/2014/main" id="{BB5A2552-013E-434C-AB82-2DC7DCA97A9E}"/>
                  </a:ext>
                </a:extLst>
              </p:cNvPr>
              <p:cNvGrpSpPr>
                <a:grpSpLocks/>
              </p:cNvGrpSpPr>
              <p:nvPr/>
            </p:nvGrpSpPr>
            <p:grpSpPr bwMode="auto">
              <a:xfrm>
                <a:off x="4002" y="774"/>
                <a:ext cx="84" cy="129"/>
                <a:chOff x="3732" y="801"/>
                <a:chExt cx="84" cy="129"/>
              </a:xfrm>
            </p:grpSpPr>
            <p:sp>
              <p:nvSpPr>
                <p:cNvPr id="196" name="AutoShape 61">
                  <a:extLst>
                    <a:ext uri="{FF2B5EF4-FFF2-40B4-BE49-F238E27FC236}">
                      <a16:creationId xmlns:a16="http://schemas.microsoft.com/office/drawing/2014/main" id="{BB5AB36B-305F-4783-9D3D-1577E1F91A10}"/>
                    </a:ext>
                  </a:extLst>
                </p:cNvPr>
                <p:cNvSpPr>
                  <a:spLocks noChangeArrowheads="1"/>
                </p:cNvSpPr>
                <p:nvPr/>
              </p:nvSpPr>
              <p:spPr bwMode="auto">
                <a:xfrm>
                  <a:off x="3732" y="801"/>
                  <a:ext cx="84" cy="63"/>
                </a:xfrm>
                <a:prstGeom prst="hexagon">
                  <a:avLst>
                    <a:gd name="adj" fmla="val 42858"/>
                    <a:gd name="vf" fmla="val 115470"/>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7" name="AutoShape 62">
                  <a:extLst>
                    <a:ext uri="{FF2B5EF4-FFF2-40B4-BE49-F238E27FC236}">
                      <a16:creationId xmlns:a16="http://schemas.microsoft.com/office/drawing/2014/main" id="{B9E272A1-0B1C-4AE5-A9AA-FBB6F86B90D6}"/>
                    </a:ext>
                  </a:extLst>
                </p:cNvPr>
                <p:cNvSpPr>
                  <a:spLocks noChangeArrowheads="1"/>
                </p:cNvSpPr>
                <p:nvPr/>
              </p:nvSpPr>
              <p:spPr bwMode="auto">
                <a:xfrm>
                  <a:off x="3732" y="867"/>
                  <a:ext cx="84" cy="63"/>
                </a:xfrm>
                <a:prstGeom prst="hexagon">
                  <a:avLst>
                    <a:gd name="adj" fmla="val 42858"/>
                    <a:gd name="vf" fmla="val 115470"/>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95" name="AutoShape 63">
                <a:extLst>
                  <a:ext uri="{FF2B5EF4-FFF2-40B4-BE49-F238E27FC236}">
                    <a16:creationId xmlns:a16="http://schemas.microsoft.com/office/drawing/2014/main" id="{6EF0E161-1995-4D90-B980-3DF857B88048}"/>
                  </a:ext>
                </a:extLst>
              </p:cNvPr>
              <p:cNvSpPr>
                <a:spLocks noChangeArrowheads="1"/>
              </p:cNvSpPr>
              <p:nvPr/>
            </p:nvSpPr>
            <p:spPr bwMode="auto">
              <a:xfrm>
                <a:off x="4107" y="840"/>
                <a:ext cx="84" cy="63"/>
              </a:xfrm>
              <a:prstGeom prst="hexagon">
                <a:avLst>
                  <a:gd name="adj" fmla="val 42858"/>
                  <a:gd name="vf" fmla="val 115470"/>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35" name="Group 64">
              <a:extLst>
                <a:ext uri="{FF2B5EF4-FFF2-40B4-BE49-F238E27FC236}">
                  <a16:creationId xmlns:a16="http://schemas.microsoft.com/office/drawing/2014/main" id="{0715ACBD-B1C4-4260-987C-F0E9DCB8EBEA}"/>
                </a:ext>
              </a:extLst>
            </p:cNvPr>
            <p:cNvGrpSpPr>
              <a:grpSpLocks/>
            </p:cNvGrpSpPr>
            <p:nvPr/>
          </p:nvGrpSpPr>
          <p:grpSpPr bwMode="auto">
            <a:xfrm>
              <a:off x="5007" y="2022"/>
              <a:ext cx="501" cy="178"/>
              <a:chOff x="4536" y="498"/>
              <a:chExt cx="498" cy="203"/>
            </a:xfrm>
          </p:grpSpPr>
          <p:grpSp>
            <p:nvGrpSpPr>
              <p:cNvPr id="154" name="Group 65">
                <a:extLst>
                  <a:ext uri="{FF2B5EF4-FFF2-40B4-BE49-F238E27FC236}">
                    <a16:creationId xmlns:a16="http://schemas.microsoft.com/office/drawing/2014/main" id="{46F8300A-94C9-458B-85D6-A12361238520}"/>
                  </a:ext>
                </a:extLst>
              </p:cNvPr>
              <p:cNvGrpSpPr>
                <a:grpSpLocks/>
              </p:cNvGrpSpPr>
              <p:nvPr/>
            </p:nvGrpSpPr>
            <p:grpSpPr bwMode="auto">
              <a:xfrm>
                <a:off x="4542" y="498"/>
                <a:ext cx="135" cy="137"/>
                <a:chOff x="4491" y="768"/>
                <a:chExt cx="135" cy="137"/>
              </a:xfrm>
            </p:grpSpPr>
            <p:sp>
              <p:nvSpPr>
                <p:cNvPr id="179" name="AutoShape 66">
                  <a:extLst>
                    <a:ext uri="{FF2B5EF4-FFF2-40B4-BE49-F238E27FC236}">
                      <a16:creationId xmlns:a16="http://schemas.microsoft.com/office/drawing/2014/main" id="{95C5B782-4A3A-4369-A971-D61EFE7F503C}"/>
                    </a:ext>
                  </a:extLst>
                </p:cNvPr>
                <p:cNvSpPr>
                  <a:spLocks noChangeArrowheads="1"/>
                </p:cNvSpPr>
                <p:nvPr/>
              </p:nvSpPr>
              <p:spPr bwMode="auto">
                <a:xfrm>
                  <a:off x="4524" y="768"/>
                  <a:ext cx="69" cy="71"/>
                </a:xfrm>
                <a:prstGeom prst="diamond">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0" name="AutoShape 67">
                  <a:extLst>
                    <a:ext uri="{FF2B5EF4-FFF2-40B4-BE49-F238E27FC236}">
                      <a16:creationId xmlns:a16="http://schemas.microsoft.com/office/drawing/2014/main" id="{44B110F8-36C1-45E7-8605-A8F73926B6AC}"/>
                    </a:ext>
                  </a:extLst>
                </p:cNvPr>
                <p:cNvSpPr>
                  <a:spLocks noChangeArrowheads="1"/>
                </p:cNvSpPr>
                <p:nvPr/>
              </p:nvSpPr>
              <p:spPr bwMode="auto">
                <a:xfrm>
                  <a:off x="4491" y="804"/>
                  <a:ext cx="69" cy="71"/>
                </a:xfrm>
                <a:prstGeom prst="diamond">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1" name="AutoShape 68">
                  <a:extLst>
                    <a:ext uri="{FF2B5EF4-FFF2-40B4-BE49-F238E27FC236}">
                      <a16:creationId xmlns:a16="http://schemas.microsoft.com/office/drawing/2014/main" id="{575D4345-D641-4020-BB56-A65C90D09471}"/>
                    </a:ext>
                  </a:extLst>
                </p:cNvPr>
                <p:cNvSpPr>
                  <a:spLocks noChangeArrowheads="1"/>
                </p:cNvSpPr>
                <p:nvPr/>
              </p:nvSpPr>
              <p:spPr bwMode="auto">
                <a:xfrm>
                  <a:off x="4521" y="834"/>
                  <a:ext cx="69" cy="71"/>
                </a:xfrm>
                <a:prstGeom prst="diamond">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2" name="AutoShape 69">
                  <a:extLst>
                    <a:ext uri="{FF2B5EF4-FFF2-40B4-BE49-F238E27FC236}">
                      <a16:creationId xmlns:a16="http://schemas.microsoft.com/office/drawing/2014/main" id="{1BB4A894-4539-4DC0-B939-9DA50B86619C}"/>
                    </a:ext>
                  </a:extLst>
                </p:cNvPr>
                <p:cNvSpPr>
                  <a:spLocks noChangeArrowheads="1"/>
                </p:cNvSpPr>
                <p:nvPr/>
              </p:nvSpPr>
              <p:spPr bwMode="auto">
                <a:xfrm>
                  <a:off x="4557" y="801"/>
                  <a:ext cx="69" cy="71"/>
                </a:xfrm>
                <a:prstGeom prst="diamond">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55" name="AutoShape 70">
                <a:extLst>
                  <a:ext uri="{FF2B5EF4-FFF2-40B4-BE49-F238E27FC236}">
                    <a16:creationId xmlns:a16="http://schemas.microsoft.com/office/drawing/2014/main" id="{55B80AF0-23CC-432A-AF8A-6B6B7407112E}"/>
                  </a:ext>
                </a:extLst>
              </p:cNvPr>
              <p:cNvSpPr>
                <a:spLocks noChangeArrowheads="1"/>
              </p:cNvSpPr>
              <p:nvPr/>
            </p:nvSpPr>
            <p:spPr bwMode="auto">
              <a:xfrm>
                <a:off x="4638" y="630"/>
                <a:ext cx="69" cy="71"/>
              </a:xfrm>
              <a:prstGeom prst="diamond">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6" name="AutoShape 71">
                <a:extLst>
                  <a:ext uri="{FF2B5EF4-FFF2-40B4-BE49-F238E27FC236}">
                    <a16:creationId xmlns:a16="http://schemas.microsoft.com/office/drawing/2014/main" id="{FC95853A-4D4A-4B89-B768-28B7122D02D1}"/>
                  </a:ext>
                </a:extLst>
              </p:cNvPr>
              <p:cNvSpPr>
                <a:spLocks noChangeArrowheads="1"/>
              </p:cNvSpPr>
              <p:nvPr/>
            </p:nvSpPr>
            <p:spPr bwMode="auto">
              <a:xfrm>
                <a:off x="4668" y="600"/>
                <a:ext cx="69" cy="71"/>
              </a:xfrm>
              <a:prstGeom prst="diamond">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7" name="AutoShape 72">
                <a:extLst>
                  <a:ext uri="{FF2B5EF4-FFF2-40B4-BE49-F238E27FC236}">
                    <a16:creationId xmlns:a16="http://schemas.microsoft.com/office/drawing/2014/main" id="{91E2FA38-E805-4E02-9CC0-48BDE097207E}"/>
                  </a:ext>
                </a:extLst>
              </p:cNvPr>
              <p:cNvSpPr>
                <a:spLocks noChangeArrowheads="1"/>
              </p:cNvSpPr>
              <p:nvPr/>
            </p:nvSpPr>
            <p:spPr bwMode="auto">
              <a:xfrm>
                <a:off x="4965" y="546"/>
                <a:ext cx="69" cy="71"/>
              </a:xfrm>
              <a:prstGeom prst="diamond">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58" name="Group 73">
                <a:extLst>
                  <a:ext uri="{FF2B5EF4-FFF2-40B4-BE49-F238E27FC236}">
                    <a16:creationId xmlns:a16="http://schemas.microsoft.com/office/drawing/2014/main" id="{79A301ED-FDB8-4C0C-A6F6-18F490259609}"/>
                  </a:ext>
                </a:extLst>
              </p:cNvPr>
              <p:cNvGrpSpPr>
                <a:grpSpLocks/>
              </p:cNvGrpSpPr>
              <p:nvPr/>
            </p:nvGrpSpPr>
            <p:grpSpPr bwMode="auto">
              <a:xfrm>
                <a:off x="4536" y="564"/>
                <a:ext cx="135" cy="137"/>
                <a:chOff x="4491" y="768"/>
                <a:chExt cx="135" cy="137"/>
              </a:xfrm>
            </p:grpSpPr>
            <p:sp>
              <p:nvSpPr>
                <p:cNvPr id="175" name="AutoShape 74">
                  <a:extLst>
                    <a:ext uri="{FF2B5EF4-FFF2-40B4-BE49-F238E27FC236}">
                      <a16:creationId xmlns:a16="http://schemas.microsoft.com/office/drawing/2014/main" id="{6C5518EF-B598-484A-B2CC-9AFB4489D80D}"/>
                    </a:ext>
                  </a:extLst>
                </p:cNvPr>
                <p:cNvSpPr>
                  <a:spLocks noChangeArrowheads="1"/>
                </p:cNvSpPr>
                <p:nvPr/>
              </p:nvSpPr>
              <p:spPr bwMode="auto">
                <a:xfrm>
                  <a:off x="4524" y="768"/>
                  <a:ext cx="69" cy="71"/>
                </a:xfrm>
                <a:prstGeom prst="diamond">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6" name="AutoShape 75">
                  <a:extLst>
                    <a:ext uri="{FF2B5EF4-FFF2-40B4-BE49-F238E27FC236}">
                      <a16:creationId xmlns:a16="http://schemas.microsoft.com/office/drawing/2014/main" id="{2895DC62-CCDB-49F7-9129-27BEB47E329A}"/>
                    </a:ext>
                  </a:extLst>
                </p:cNvPr>
                <p:cNvSpPr>
                  <a:spLocks noChangeArrowheads="1"/>
                </p:cNvSpPr>
                <p:nvPr/>
              </p:nvSpPr>
              <p:spPr bwMode="auto">
                <a:xfrm>
                  <a:off x="4491" y="804"/>
                  <a:ext cx="69" cy="71"/>
                </a:xfrm>
                <a:prstGeom prst="diamond">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7" name="AutoShape 76">
                  <a:extLst>
                    <a:ext uri="{FF2B5EF4-FFF2-40B4-BE49-F238E27FC236}">
                      <a16:creationId xmlns:a16="http://schemas.microsoft.com/office/drawing/2014/main" id="{8764F85B-EBDC-430A-BD42-61621152AE1E}"/>
                    </a:ext>
                  </a:extLst>
                </p:cNvPr>
                <p:cNvSpPr>
                  <a:spLocks noChangeArrowheads="1"/>
                </p:cNvSpPr>
                <p:nvPr/>
              </p:nvSpPr>
              <p:spPr bwMode="auto">
                <a:xfrm>
                  <a:off x="4521" y="834"/>
                  <a:ext cx="69" cy="71"/>
                </a:xfrm>
                <a:prstGeom prst="diamond">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8" name="AutoShape 77">
                  <a:extLst>
                    <a:ext uri="{FF2B5EF4-FFF2-40B4-BE49-F238E27FC236}">
                      <a16:creationId xmlns:a16="http://schemas.microsoft.com/office/drawing/2014/main" id="{0BF1F84A-9149-4AC8-A9E6-20A773B9953B}"/>
                    </a:ext>
                  </a:extLst>
                </p:cNvPr>
                <p:cNvSpPr>
                  <a:spLocks noChangeArrowheads="1"/>
                </p:cNvSpPr>
                <p:nvPr/>
              </p:nvSpPr>
              <p:spPr bwMode="auto">
                <a:xfrm>
                  <a:off x="4557" y="801"/>
                  <a:ext cx="69" cy="71"/>
                </a:xfrm>
                <a:prstGeom prst="diamond">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59" name="Group 78">
                <a:extLst>
                  <a:ext uri="{FF2B5EF4-FFF2-40B4-BE49-F238E27FC236}">
                    <a16:creationId xmlns:a16="http://schemas.microsoft.com/office/drawing/2014/main" id="{DECA4162-C45B-417C-83AC-C3B7A2EC1230}"/>
                  </a:ext>
                </a:extLst>
              </p:cNvPr>
              <p:cNvGrpSpPr>
                <a:grpSpLocks/>
              </p:cNvGrpSpPr>
              <p:nvPr/>
            </p:nvGrpSpPr>
            <p:grpSpPr bwMode="auto">
              <a:xfrm>
                <a:off x="4701" y="528"/>
                <a:ext cx="135" cy="137"/>
                <a:chOff x="4491" y="768"/>
                <a:chExt cx="135" cy="137"/>
              </a:xfrm>
            </p:grpSpPr>
            <p:sp>
              <p:nvSpPr>
                <p:cNvPr id="171" name="AutoShape 79">
                  <a:extLst>
                    <a:ext uri="{FF2B5EF4-FFF2-40B4-BE49-F238E27FC236}">
                      <a16:creationId xmlns:a16="http://schemas.microsoft.com/office/drawing/2014/main" id="{A4DF14A8-9BE7-4001-98D4-5E1C32D52F23}"/>
                    </a:ext>
                  </a:extLst>
                </p:cNvPr>
                <p:cNvSpPr>
                  <a:spLocks noChangeArrowheads="1"/>
                </p:cNvSpPr>
                <p:nvPr/>
              </p:nvSpPr>
              <p:spPr bwMode="auto">
                <a:xfrm>
                  <a:off x="4524" y="768"/>
                  <a:ext cx="69" cy="71"/>
                </a:xfrm>
                <a:prstGeom prst="diamond">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2" name="AutoShape 80">
                  <a:extLst>
                    <a:ext uri="{FF2B5EF4-FFF2-40B4-BE49-F238E27FC236}">
                      <a16:creationId xmlns:a16="http://schemas.microsoft.com/office/drawing/2014/main" id="{74E2A18D-0F42-4374-B428-E8993B6D1D53}"/>
                    </a:ext>
                  </a:extLst>
                </p:cNvPr>
                <p:cNvSpPr>
                  <a:spLocks noChangeArrowheads="1"/>
                </p:cNvSpPr>
                <p:nvPr/>
              </p:nvSpPr>
              <p:spPr bwMode="auto">
                <a:xfrm>
                  <a:off x="4491" y="804"/>
                  <a:ext cx="69" cy="71"/>
                </a:xfrm>
                <a:prstGeom prst="diamond">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3" name="AutoShape 81">
                  <a:extLst>
                    <a:ext uri="{FF2B5EF4-FFF2-40B4-BE49-F238E27FC236}">
                      <a16:creationId xmlns:a16="http://schemas.microsoft.com/office/drawing/2014/main" id="{1F55BAF7-3E1E-4E19-B6C9-401A24F26498}"/>
                    </a:ext>
                  </a:extLst>
                </p:cNvPr>
                <p:cNvSpPr>
                  <a:spLocks noChangeArrowheads="1"/>
                </p:cNvSpPr>
                <p:nvPr/>
              </p:nvSpPr>
              <p:spPr bwMode="auto">
                <a:xfrm>
                  <a:off x="4521" y="834"/>
                  <a:ext cx="69" cy="71"/>
                </a:xfrm>
                <a:prstGeom prst="diamond">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 name="AutoShape 82">
                  <a:extLst>
                    <a:ext uri="{FF2B5EF4-FFF2-40B4-BE49-F238E27FC236}">
                      <a16:creationId xmlns:a16="http://schemas.microsoft.com/office/drawing/2014/main" id="{970F7267-BAE3-45D8-9CF7-226B85CAC107}"/>
                    </a:ext>
                  </a:extLst>
                </p:cNvPr>
                <p:cNvSpPr>
                  <a:spLocks noChangeArrowheads="1"/>
                </p:cNvSpPr>
                <p:nvPr/>
              </p:nvSpPr>
              <p:spPr bwMode="auto">
                <a:xfrm>
                  <a:off x="4557" y="801"/>
                  <a:ext cx="69" cy="71"/>
                </a:xfrm>
                <a:prstGeom prst="diamond">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60" name="Group 83">
                <a:extLst>
                  <a:ext uri="{FF2B5EF4-FFF2-40B4-BE49-F238E27FC236}">
                    <a16:creationId xmlns:a16="http://schemas.microsoft.com/office/drawing/2014/main" id="{8EC1D9EC-8EC5-4F9D-B88A-9686F48EBB1B}"/>
                  </a:ext>
                </a:extLst>
              </p:cNvPr>
              <p:cNvGrpSpPr>
                <a:grpSpLocks/>
              </p:cNvGrpSpPr>
              <p:nvPr/>
            </p:nvGrpSpPr>
            <p:grpSpPr bwMode="auto">
              <a:xfrm>
                <a:off x="4767" y="525"/>
                <a:ext cx="135" cy="137"/>
                <a:chOff x="4491" y="768"/>
                <a:chExt cx="135" cy="137"/>
              </a:xfrm>
            </p:grpSpPr>
            <p:sp>
              <p:nvSpPr>
                <p:cNvPr id="167" name="AutoShape 84">
                  <a:extLst>
                    <a:ext uri="{FF2B5EF4-FFF2-40B4-BE49-F238E27FC236}">
                      <a16:creationId xmlns:a16="http://schemas.microsoft.com/office/drawing/2014/main" id="{0B880CB6-0002-4F6E-8031-64CCD7889848}"/>
                    </a:ext>
                  </a:extLst>
                </p:cNvPr>
                <p:cNvSpPr>
                  <a:spLocks noChangeArrowheads="1"/>
                </p:cNvSpPr>
                <p:nvPr/>
              </p:nvSpPr>
              <p:spPr bwMode="auto">
                <a:xfrm>
                  <a:off x="4524" y="768"/>
                  <a:ext cx="69" cy="71"/>
                </a:xfrm>
                <a:prstGeom prst="diamond">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8" name="AutoShape 85">
                  <a:extLst>
                    <a:ext uri="{FF2B5EF4-FFF2-40B4-BE49-F238E27FC236}">
                      <a16:creationId xmlns:a16="http://schemas.microsoft.com/office/drawing/2014/main" id="{757202E5-81C3-4929-AA53-3E2021863EF9}"/>
                    </a:ext>
                  </a:extLst>
                </p:cNvPr>
                <p:cNvSpPr>
                  <a:spLocks noChangeArrowheads="1"/>
                </p:cNvSpPr>
                <p:nvPr/>
              </p:nvSpPr>
              <p:spPr bwMode="auto">
                <a:xfrm>
                  <a:off x="4491" y="804"/>
                  <a:ext cx="69" cy="71"/>
                </a:xfrm>
                <a:prstGeom prst="diamond">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9" name="AutoShape 86">
                  <a:extLst>
                    <a:ext uri="{FF2B5EF4-FFF2-40B4-BE49-F238E27FC236}">
                      <a16:creationId xmlns:a16="http://schemas.microsoft.com/office/drawing/2014/main" id="{C63D5D1C-9E72-44F1-8686-7C1820E1D0A6}"/>
                    </a:ext>
                  </a:extLst>
                </p:cNvPr>
                <p:cNvSpPr>
                  <a:spLocks noChangeArrowheads="1"/>
                </p:cNvSpPr>
                <p:nvPr/>
              </p:nvSpPr>
              <p:spPr bwMode="auto">
                <a:xfrm>
                  <a:off x="4521" y="834"/>
                  <a:ext cx="69" cy="71"/>
                </a:xfrm>
                <a:prstGeom prst="diamond">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0" name="AutoShape 87">
                  <a:extLst>
                    <a:ext uri="{FF2B5EF4-FFF2-40B4-BE49-F238E27FC236}">
                      <a16:creationId xmlns:a16="http://schemas.microsoft.com/office/drawing/2014/main" id="{A552277B-5B60-4DDD-9295-AC6A678EA089}"/>
                    </a:ext>
                  </a:extLst>
                </p:cNvPr>
                <p:cNvSpPr>
                  <a:spLocks noChangeArrowheads="1"/>
                </p:cNvSpPr>
                <p:nvPr/>
              </p:nvSpPr>
              <p:spPr bwMode="auto">
                <a:xfrm>
                  <a:off x="4557" y="801"/>
                  <a:ext cx="69" cy="71"/>
                </a:xfrm>
                <a:prstGeom prst="diamond">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61" name="Group 88">
                <a:extLst>
                  <a:ext uri="{FF2B5EF4-FFF2-40B4-BE49-F238E27FC236}">
                    <a16:creationId xmlns:a16="http://schemas.microsoft.com/office/drawing/2014/main" id="{766B8311-5971-457F-84FD-AA3E406E852F}"/>
                  </a:ext>
                </a:extLst>
              </p:cNvPr>
              <p:cNvGrpSpPr>
                <a:grpSpLocks/>
              </p:cNvGrpSpPr>
              <p:nvPr/>
            </p:nvGrpSpPr>
            <p:grpSpPr bwMode="auto">
              <a:xfrm>
                <a:off x="4830" y="516"/>
                <a:ext cx="171" cy="176"/>
                <a:chOff x="4986" y="711"/>
                <a:chExt cx="171" cy="176"/>
              </a:xfrm>
            </p:grpSpPr>
            <p:grpSp>
              <p:nvGrpSpPr>
                <p:cNvPr id="162" name="Group 89">
                  <a:extLst>
                    <a:ext uri="{FF2B5EF4-FFF2-40B4-BE49-F238E27FC236}">
                      <a16:creationId xmlns:a16="http://schemas.microsoft.com/office/drawing/2014/main" id="{C75EE136-971C-4872-8B80-A15DDDD1804C}"/>
                    </a:ext>
                  </a:extLst>
                </p:cNvPr>
                <p:cNvGrpSpPr>
                  <a:grpSpLocks/>
                </p:cNvGrpSpPr>
                <p:nvPr/>
              </p:nvGrpSpPr>
              <p:grpSpPr bwMode="auto">
                <a:xfrm>
                  <a:off x="5055" y="711"/>
                  <a:ext cx="102" cy="107"/>
                  <a:chOff x="4953" y="750"/>
                  <a:chExt cx="102" cy="107"/>
                </a:xfrm>
              </p:grpSpPr>
              <p:sp>
                <p:nvSpPr>
                  <p:cNvPr id="165" name="AutoShape 90">
                    <a:extLst>
                      <a:ext uri="{FF2B5EF4-FFF2-40B4-BE49-F238E27FC236}">
                        <a16:creationId xmlns:a16="http://schemas.microsoft.com/office/drawing/2014/main" id="{7CD3D022-1760-4DF3-B0B9-C1CF9D6F50CF}"/>
                      </a:ext>
                    </a:extLst>
                  </p:cNvPr>
                  <p:cNvSpPr>
                    <a:spLocks noChangeArrowheads="1"/>
                  </p:cNvSpPr>
                  <p:nvPr/>
                </p:nvSpPr>
                <p:spPr bwMode="auto">
                  <a:xfrm>
                    <a:off x="4986" y="750"/>
                    <a:ext cx="69" cy="71"/>
                  </a:xfrm>
                  <a:prstGeom prst="diamond">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6" name="AutoShape 91">
                    <a:extLst>
                      <a:ext uri="{FF2B5EF4-FFF2-40B4-BE49-F238E27FC236}">
                        <a16:creationId xmlns:a16="http://schemas.microsoft.com/office/drawing/2014/main" id="{8BC3071C-7BE6-464C-8EF0-A92B989ACA57}"/>
                      </a:ext>
                    </a:extLst>
                  </p:cNvPr>
                  <p:cNvSpPr>
                    <a:spLocks noChangeArrowheads="1"/>
                  </p:cNvSpPr>
                  <p:nvPr/>
                </p:nvSpPr>
                <p:spPr bwMode="auto">
                  <a:xfrm>
                    <a:off x="4953" y="786"/>
                    <a:ext cx="69" cy="71"/>
                  </a:xfrm>
                  <a:prstGeom prst="diamond">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63" name="AutoShape 92">
                  <a:extLst>
                    <a:ext uri="{FF2B5EF4-FFF2-40B4-BE49-F238E27FC236}">
                      <a16:creationId xmlns:a16="http://schemas.microsoft.com/office/drawing/2014/main" id="{1602EF4C-9FF9-4CF9-A91C-A62079432A01}"/>
                    </a:ext>
                  </a:extLst>
                </p:cNvPr>
                <p:cNvSpPr>
                  <a:spLocks noChangeArrowheads="1"/>
                </p:cNvSpPr>
                <p:nvPr/>
              </p:nvSpPr>
              <p:spPr bwMode="auto">
                <a:xfrm>
                  <a:off x="4986" y="816"/>
                  <a:ext cx="69" cy="71"/>
                </a:xfrm>
                <a:prstGeom prst="diamond">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4" name="AutoShape 93">
                  <a:extLst>
                    <a:ext uri="{FF2B5EF4-FFF2-40B4-BE49-F238E27FC236}">
                      <a16:creationId xmlns:a16="http://schemas.microsoft.com/office/drawing/2014/main" id="{1D45929A-9C1A-4302-86DD-CD7E880CEB74}"/>
                    </a:ext>
                  </a:extLst>
                </p:cNvPr>
                <p:cNvSpPr>
                  <a:spLocks noChangeArrowheads="1"/>
                </p:cNvSpPr>
                <p:nvPr/>
              </p:nvSpPr>
              <p:spPr bwMode="auto">
                <a:xfrm>
                  <a:off x="5019" y="783"/>
                  <a:ext cx="69" cy="71"/>
                </a:xfrm>
                <a:prstGeom prst="diamond">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36" name="AutoShape 94">
              <a:extLst>
                <a:ext uri="{FF2B5EF4-FFF2-40B4-BE49-F238E27FC236}">
                  <a16:creationId xmlns:a16="http://schemas.microsoft.com/office/drawing/2014/main" id="{FDD0431D-81D4-416C-B8EC-C674482A5295}"/>
                </a:ext>
              </a:extLst>
            </p:cNvPr>
            <p:cNvSpPr>
              <a:spLocks noChangeArrowheads="1"/>
            </p:cNvSpPr>
            <p:nvPr/>
          </p:nvSpPr>
          <p:spPr bwMode="auto">
            <a:xfrm>
              <a:off x="3082" y="2111"/>
              <a:ext cx="157" cy="79"/>
            </a:xfrm>
            <a:prstGeom prst="leftRightArrow">
              <a:avLst>
                <a:gd name="adj1" fmla="val 50000"/>
                <a:gd name="adj2" fmla="val 39747"/>
              </a:avLst>
            </a:prstGeom>
            <a:solidFill>
              <a:schemeClr val="bg1"/>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 name="AutoShape 95">
              <a:extLst>
                <a:ext uri="{FF2B5EF4-FFF2-40B4-BE49-F238E27FC236}">
                  <a16:creationId xmlns:a16="http://schemas.microsoft.com/office/drawing/2014/main" id="{59BA37A4-1329-426B-BA6E-E2733C126D3E}"/>
                </a:ext>
              </a:extLst>
            </p:cNvPr>
            <p:cNvSpPr>
              <a:spLocks noChangeArrowheads="1"/>
            </p:cNvSpPr>
            <p:nvPr/>
          </p:nvSpPr>
          <p:spPr bwMode="auto">
            <a:xfrm>
              <a:off x="4792" y="2111"/>
              <a:ext cx="157" cy="79"/>
            </a:xfrm>
            <a:prstGeom prst="leftRightArrow">
              <a:avLst>
                <a:gd name="adj1" fmla="val 50000"/>
                <a:gd name="adj2" fmla="val 39747"/>
              </a:avLst>
            </a:prstGeom>
            <a:solidFill>
              <a:schemeClr val="bg1"/>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 name="AutoShape 96">
              <a:extLst>
                <a:ext uri="{FF2B5EF4-FFF2-40B4-BE49-F238E27FC236}">
                  <a16:creationId xmlns:a16="http://schemas.microsoft.com/office/drawing/2014/main" id="{EFDBD0F5-990F-450C-8BB5-C24B2622F497}"/>
                </a:ext>
              </a:extLst>
            </p:cNvPr>
            <p:cNvSpPr>
              <a:spLocks noChangeArrowheads="1"/>
            </p:cNvSpPr>
            <p:nvPr/>
          </p:nvSpPr>
          <p:spPr bwMode="auto">
            <a:xfrm>
              <a:off x="3966" y="2111"/>
              <a:ext cx="157" cy="79"/>
            </a:xfrm>
            <a:prstGeom prst="leftRightArrow">
              <a:avLst>
                <a:gd name="adj1" fmla="val 50000"/>
                <a:gd name="adj2" fmla="val 39747"/>
              </a:avLst>
            </a:prstGeom>
            <a:solidFill>
              <a:schemeClr val="bg1"/>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 name="AutoShape 97">
              <a:extLst>
                <a:ext uri="{FF2B5EF4-FFF2-40B4-BE49-F238E27FC236}">
                  <a16:creationId xmlns:a16="http://schemas.microsoft.com/office/drawing/2014/main" id="{83C963F6-57FF-4C84-9E6B-A20E514A8214}"/>
                </a:ext>
              </a:extLst>
            </p:cNvPr>
            <p:cNvSpPr>
              <a:spLocks noChangeArrowheads="1"/>
            </p:cNvSpPr>
            <p:nvPr/>
          </p:nvSpPr>
          <p:spPr bwMode="auto">
            <a:xfrm>
              <a:off x="2666" y="3126"/>
              <a:ext cx="156" cy="141"/>
            </a:xfrm>
            <a:prstGeom prst="downArrow">
              <a:avLst>
                <a:gd name="adj1" fmla="val 50000"/>
                <a:gd name="adj2" fmla="val 25000"/>
              </a:avLst>
            </a:prstGeom>
            <a:solidFill>
              <a:srgbClr val="C0C0C0"/>
            </a:solidFill>
            <a:ln w="25400" algn="ctr">
              <a:solidFill>
                <a:srgbClr val="6666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 name="AutoShape 98">
              <a:extLst>
                <a:ext uri="{FF2B5EF4-FFF2-40B4-BE49-F238E27FC236}">
                  <a16:creationId xmlns:a16="http://schemas.microsoft.com/office/drawing/2014/main" id="{F06F652D-39BC-429B-AC88-4742C03FF043}"/>
                </a:ext>
              </a:extLst>
            </p:cNvPr>
            <p:cNvSpPr>
              <a:spLocks noChangeArrowheads="1"/>
            </p:cNvSpPr>
            <p:nvPr/>
          </p:nvSpPr>
          <p:spPr bwMode="auto">
            <a:xfrm>
              <a:off x="3531" y="3126"/>
              <a:ext cx="156" cy="141"/>
            </a:xfrm>
            <a:prstGeom prst="downArrow">
              <a:avLst>
                <a:gd name="adj1" fmla="val 50000"/>
                <a:gd name="adj2" fmla="val 25000"/>
              </a:avLst>
            </a:prstGeom>
            <a:solidFill>
              <a:srgbClr val="C0C0C0"/>
            </a:solidFill>
            <a:ln w="25400" algn="ctr">
              <a:solidFill>
                <a:srgbClr val="6666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 name="AutoShape 99">
              <a:extLst>
                <a:ext uri="{FF2B5EF4-FFF2-40B4-BE49-F238E27FC236}">
                  <a16:creationId xmlns:a16="http://schemas.microsoft.com/office/drawing/2014/main" id="{460B8186-A63A-42A2-A373-C5F0BFCB4E7B}"/>
                </a:ext>
              </a:extLst>
            </p:cNvPr>
            <p:cNvSpPr>
              <a:spLocks noChangeArrowheads="1"/>
            </p:cNvSpPr>
            <p:nvPr/>
          </p:nvSpPr>
          <p:spPr bwMode="auto">
            <a:xfrm>
              <a:off x="4362" y="3126"/>
              <a:ext cx="157" cy="141"/>
            </a:xfrm>
            <a:prstGeom prst="downArrow">
              <a:avLst>
                <a:gd name="adj1" fmla="val 50000"/>
                <a:gd name="adj2" fmla="val 25000"/>
              </a:avLst>
            </a:prstGeom>
            <a:solidFill>
              <a:srgbClr val="C0C0C0"/>
            </a:solidFill>
            <a:ln w="25400" algn="ctr">
              <a:solidFill>
                <a:srgbClr val="6666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AutoShape 100">
              <a:extLst>
                <a:ext uri="{FF2B5EF4-FFF2-40B4-BE49-F238E27FC236}">
                  <a16:creationId xmlns:a16="http://schemas.microsoft.com/office/drawing/2014/main" id="{1F185407-B0A2-43FF-9F16-822F5757985C}"/>
                </a:ext>
              </a:extLst>
            </p:cNvPr>
            <p:cNvSpPr>
              <a:spLocks noChangeArrowheads="1"/>
            </p:cNvSpPr>
            <p:nvPr/>
          </p:nvSpPr>
          <p:spPr bwMode="auto">
            <a:xfrm>
              <a:off x="5163" y="3126"/>
              <a:ext cx="155" cy="141"/>
            </a:xfrm>
            <a:prstGeom prst="downArrow">
              <a:avLst>
                <a:gd name="adj1" fmla="val 50000"/>
                <a:gd name="adj2" fmla="val 25000"/>
              </a:avLst>
            </a:prstGeom>
            <a:solidFill>
              <a:srgbClr val="C0C0C0"/>
            </a:solidFill>
            <a:ln w="25400" algn="ctr">
              <a:solidFill>
                <a:srgbClr val="6666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43" name="Group 101">
              <a:extLst>
                <a:ext uri="{FF2B5EF4-FFF2-40B4-BE49-F238E27FC236}">
                  <a16:creationId xmlns:a16="http://schemas.microsoft.com/office/drawing/2014/main" id="{77026C45-F8FB-4BD3-A899-CFE912E4AB13}"/>
                </a:ext>
              </a:extLst>
            </p:cNvPr>
            <p:cNvGrpSpPr>
              <a:grpSpLocks/>
            </p:cNvGrpSpPr>
            <p:nvPr/>
          </p:nvGrpSpPr>
          <p:grpSpPr bwMode="auto">
            <a:xfrm>
              <a:off x="2489" y="3328"/>
              <a:ext cx="3165" cy="445"/>
              <a:chOff x="2400" y="3116"/>
              <a:chExt cx="2948" cy="432"/>
            </a:xfrm>
          </p:grpSpPr>
          <p:sp>
            <p:nvSpPr>
              <p:cNvPr id="152" name="AutoShape 102">
                <a:extLst>
                  <a:ext uri="{FF2B5EF4-FFF2-40B4-BE49-F238E27FC236}">
                    <a16:creationId xmlns:a16="http://schemas.microsoft.com/office/drawing/2014/main" id="{245D3B9C-6963-44E8-83EA-83C76DA3C8CC}"/>
                  </a:ext>
                </a:extLst>
              </p:cNvPr>
              <p:cNvSpPr>
                <a:spLocks noChangeArrowheads="1"/>
              </p:cNvSpPr>
              <p:nvPr/>
            </p:nvSpPr>
            <p:spPr bwMode="auto">
              <a:xfrm>
                <a:off x="2400" y="3120"/>
                <a:ext cx="2948" cy="428"/>
              </a:xfrm>
              <a:prstGeom prst="cube">
                <a:avLst>
                  <a:gd name="adj" fmla="val 25000"/>
                </a:avLst>
              </a:prstGeom>
              <a:solidFill>
                <a:schemeClr val="bg2"/>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 name="Rectangle 103">
                <a:extLst>
                  <a:ext uri="{FF2B5EF4-FFF2-40B4-BE49-F238E27FC236}">
                    <a16:creationId xmlns:a16="http://schemas.microsoft.com/office/drawing/2014/main" id="{697BCEA0-78BD-49F8-AD98-55ED287FDA68}"/>
                  </a:ext>
                </a:extLst>
              </p:cNvPr>
              <p:cNvSpPr>
                <a:spLocks noChangeArrowheads="1"/>
              </p:cNvSpPr>
              <p:nvPr/>
            </p:nvSpPr>
            <p:spPr bwMode="auto">
              <a:xfrm>
                <a:off x="2660" y="3116"/>
                <a:ext cx="2388" cy="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en-US" sz="825">
                    <a:cs typeface="Arial" panose="020B0604020202020204" pitchFamily="34" charset="0"/>
                  </a:rPr>
                  <a:t>Application N – Artefacts incl. Variability Model</a:t>
                </a:r>
              </a:p>
            </p:txBody>
          </p:sp>
        </p:grpSp>
        <p:sp>
          <p:nvSpPr>
            <p:cNvPr id="44" name="AutoShape 104">
              <a:extLst>
                <a:ext uri="{FF2B5EF4-FFF2-40B4-BE49-F238E27FC236}">
                  <a16:creationId xmlns:a16="http://schemas.microsoft.com/office/drawing/2014/main" id="{FA3B1D40-A4AD-4B35-8FE4-5149F6511252}"/>
                </a:ext>
              </a:extLst>
            </p:cNvPr>
            <p:cNvSpPr>
              <a:spLocks noChangeArrowheads="1"/>
            </p:cNvSpPr>
            <p:nvPr/>
          </p:nvSpPr>
          <p:spPr bwMode="auto">
            <a:xfrm>
              <a:off x="2369" y="3448"/>
              <a:ext cx="3165" cy="441"/>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45" name="Group 105">
              <a:extLst>
                <a:ext uri="{FF2B5EF4-FFF2-40B4-BE49-F238E27FC236}">
                  <a16:creationId xmlns:a16="http://schemas.microsoft.com/office/drawing/2014/main" id="{832F5978-0F8B-41F6-B723-8DF0EE86037F}"/>
                </a:ext>
              </a:extLst>
            </p:cNvPr>
            <p:cNvGrpSpPr>
              <a:grpSpLocks/>
            </p:cNvGrpSpPr>
            <p:nvPr/>
          </p:nvGrpSpPr>
          <p:grpSpPr bwMode="auto">
            <a:xfrm>
              <a:off x="2392" y="3773"/>
              <a:ext cx="3050" cy="116"/>
              <a:chOff x="2340" y="3548"/>
              <a:chExt cx="2744" cy="112"/>
            </a:xfrm>
          </p:grpSpPr>
          <p:sp>
            <p:nvSpPr>
              <p:cNvPr id="148" name="Rectangle 106">
                <a:extLst>
                  <a:ext uri="{FF2B5EF4-FFF2-40B4-BE49-F238E27FC236}">
                    <a16:creationId xmlns:a16="http://schemas.microsoft.com/office/drawing/2014/main" id="{9498E934-430C-4A54-A25A-971309AEED4D}"/>
                  </a:ext>
                </a:extLst>
              </p:cNvPr>
              <p:cNvSpPr>
                <a:spLocks noChangeArrowheads="1"/>
              </p:cNvSpPr>
              <p:nvPr/>
            </p:nvSpPr>
            <p:spPr bwMode="auto">
              <a:xfrm>
                <a:off x="2340" y="3548"/>
                <a:ext cx="684" cy="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en-US" sz="750">
                    <a:cs typeface="Arial" panose="020B0604020202020204" pitchFamily="34" charset="0"/>
                  </a:rPr>
                  <a:t>Requirements</a:t>
                </a:r>
              </a:p>
            </p:txBody>
          </p:sp>
          <p:sp>
            <p:nvSpPr>
              <p:cNvPr id="149" name="Rectangle 107">
                <a:extLst>
                  <a:ext uri="{FF2B5EF4-FFF2-40B4-BE49-F238E27FC236}">
                    <a16:creationId xmlns:a16="http://schemas.microsoft.com/office/drawing/2014/main" id="{79605146-3DE8-4A32-8B7E-94EA8B1C6F61}"/>
                  </a:ext>
                </a:extLst>
              </p:cNvPr>
              <p:cNvSpPr>
                <a:spLocks noChangeArrowheads="1"/>
              </p:cNvSpPr>
              <p:nvPr/>
            </p:nvSpPr>
            <p:spPr bwMode="auto">
              <a:xfrm>
                <a:off x="3026" y="3548"/>
                <a:ext cx="684" cy="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en-US" sz="750">
                    <a:cs typeface="Arial" panose="020B0604020202020204" pitchFamily="34" charset="0"/>
                  </a:rPr>
                  <a:t>Architecture</a:t>
                </a:r>
              </a:p>
            </p:txBody>
          </p:sp>
          <p:sp>
            <p:nvSpPr>
              <p:cNvPr id="150" name="Rectangle 108">
                <a:extLst>
                  <a:ext uri="{FF2B5EF4-FFF2-40B4-BE49-F238E27FC236}">
                    <a16:creationId xmlns:a16="http://schemas.microsoft.com/office/drawing/2014/main" id="{1A3D5B37-E718-479F-9901-111F260BB6CA}"/>
                  </a:ext>
                </a:extLst>
              </p:cNvPr>
              <p:cNvSpPr>
                <a:spLocks noChangeArrowheads="1"/>
              </p:cNvSpPr>
              <p:nvPr/>
            </p:nvSpPr>
            <p:spPr bwMode="auto">
              <a:xfrm>
                <a:off x="3713" y="3548"/>
                <a:ext cx="684" cy="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en-US" sz="750">
                    <a:cs typeface="Arial" panose="020B0604020202020204" pitchFamily="34" charset="0"/>
                  </a:rPr>
                  <a:t>Components</a:t>
                </a:r>
              </a:p>
            </p:txBody>
          </p:sp>
          <p:sp>
            <p:nvSpPr>
              <p:cNvPr id="151" name="Rectangle 109">
                <a:extLst>
                  <a:ext uri="{FF2B5EF4-FFF2-40B4-BE49-F238E27FC236}">
                    <a16:creationId xmlns:a16="http://schemas.microsoft.com/office/drawing/2014/main" id="{0E91DD6D-4F10-4148-9CFE-F909BE75928D}"/>
                  </a:ext>
                </a:extLst>
              </p:cNvPr>
              <p:cNvSpPr>
                <a:spLocks noChangeArrowheads="1"/>
              </p:cNvSpPr>
              <p:nvPr/>
            </p:nvSpPr>
            <p:spPr bwMode="auto">
              <a:xfrm>
                <a:off x="4400" y="3548"/>
                <a:ext cx="684" cy="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en-US" sz="750">
                    <a:cs typeface="Arial" panose="020B0604020202020204" pitchFamily="34" charset="0"/>
                  </a:rPr>
                  <a:t>Tests</a:t>
                </a:r>
              </a:p>
            </p:txBody>
          </p:sp>
        </p:grpSp>
        <p:sp>
          <p:nvSpPr>
            <p:cNvPr id="46" name="Rectangle 110">
              <a:extLst>
                <a:ext uri="{FF2B5EF4-FFF2-40B4-BE49-F238E27FC236}">
                  <a16:creationId xmlns:a16="http://schemas.microsoft.com/office/drawing/2014/main" id="{A24E58A3-42B4-42F4-9D04-2F7FE53DB58C}"/>
                </a:ext>
              </a:extLst>
            </p:cNvPr>
            <p:cNvSpPr>
              <a:spLocks noChangeArrowheads="1"/>
            </p:cNvSpPr>
            <p:nvPr/>
          </p:nvSpPr>
          <p:spPr bwMode="auto">
            <a:xfrm>
              <a:off x="2675" y="3445"/>
              <a:ext cx="2562" cy="1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en-US" sz="825">
                  <a:cs typeface="Arial" panose="020B0604020202020204" pitchFamily="34" charset="0"/>
                </a:rPr>
                <a:t>Application 1 – Artefacts incl. Variability Model</a:t>
              </a:r>
            </a:p>
          </p:txBody>
        </p:sp>
        <p:sp>
          <p:nvSpPr>
            <p:cNvPr id="47" name="AutoShape 111">
              <a:extLst>
                <a:ext uri="{FF2B5EF4-FFF2-40B4-BE49-F238E27FC236}">
                  <a16:creationId xmlns:a16="http://schemas.microsoft.com/office/drawing/2014/main" id="{84D9A73D-DFBA-4816-B3B1-EACDD55BBB66}"/>
                </a:ext>
              </a:extLst>
            </p:cNvPr>
            <p:cNvSpPr>
              <a:spLocks noChangeArrowheads="1"/>
            </p:cNvSpPr>
            <p:nvPr/>
          </p:nvSpPr>
          <p:spPr bwMode="auto">
            <a:xfrm>
              <a:off x="3055" y="3669"/>
              <a:ext cx="153" cy="70"/>
            </a:xfrm>
            <a:prstGeom prst="leftRightArrow">
              <a:avLst>
                <a:gd name="adj1" fmla="val 50000"/>
                <a:gd name="adj2" fmla="val 43714"/>
              </a:avLst>
            </a:prstGeom>
            <a:solidFill>
              <a:schemeClr val="bg1"/>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 name="AutoShape 112">
              <a:extLst>
                <a:ext uri="{FF2B5EF4-FFF2-40B4-BE49-F238E27FC236}">
                  <a16:creationId xmlns:a16="http://schemas.microsoft.com/office/drawing/2014/main" id="{F9DBDB22-E85F-4F97-AE6A-3B3BE437E8EF}"/>
                </a:ext>
              </a:extLst>
            </p:cNvPr>
            <p:cNvSpPr>
              <a:spLocks noChangeArrowheads="1"/>
            </p:cNvSpPr>
            <p:nvPr/>
          </p:nvSpPr>
          <p:spPr bwMode="auto">
            <a:xfrm>
              <a:off x="4701" y="3669"/>
              <a:ext cx="151" cy="70"/>
            </a:xfrm>
            <a:prstGeom prst="leftRightArrow">
              <a:avLst>
                <a:gd name="adj1" fmla="val 50000"/>
                <a:gd name="adj2" fmla="val 43143"/>
              </a:avLst>
            </a:prstGeom>
            <a:solidFill>
              <a:schemeClr val="bg1"/>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 name="AutoShape 113">
              <a:extLst>
                <a:ext uri="{FF2B5EF4-FFF2-40B4-BE49-F238E27FC236}">
                  <a16:creationId xmlns:a16="http://schemas.microsoft.com/office/drawing/2014/main" id="{59DFE46C-0273-4804-86CB-5BFDED181A01}"/>
                </a:ext>
              </a:extLst>
            </p:cNvPr>
            <p:cNvSpPr>
              <a:spLocks noChangeArrowheads="1"/>
            </p:cNvSpPr>
            <p:nvPr/>
          </p:nvSpPr>
          <p:spPr bwMode="auto">
            <a:xfrm>
              <a:off x="3967" y="3669"/>
              <a:ext cx="153" cy="70"/>
            </a:xfrm>
            <a:prstGeom prst="leftRightArrow">
              <a:avLst>
                <a:gd name="adj1" fmla="val 50000"/>
                <a:gd name="adj2" fmla="val 43714"/>
              </a:avLst>
            </a:prstGeom>
            <a:solidFill>
              <a:schemeClr val="bg1"/>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50" name="Group 114">
              <a:extLst>
                <a:ext uri="{FF2B5EF4-FFF2-40B4-BE49-F238E27FC236}">
                  <a16:creationId xmlns:a16="http://schemas.microsoft.com/office/drawing/2014/main" id="{7A761FE7-58F2-4DD3-8579-A4BEAC0F30CD}"/>
                </a:ext>
              </a:extLst>
            </p:cNvPr>
            <p:cNvGrpSpPr>
              <a:grpSpLocks/>
            </p:cNvGrpSpPr>
            <p:nvPr/>
          </p:nvGrpSpPr>
          <p:grpSpPr bwMode="auto">
            <a:xfrm>
              <a:off x="2463" y="3593"/>
              <a:ext cx="529" cy="197"/>
              <a:chOff x="2516" y="2648"/>
              <a:chExt cx="562" cy="263"/>
            </a:xfrm>
          </p:grpSpPr>
          <p:sp>
            <p:nvSpPr>
              <p:cNvPr id="137" name="AutoShape 115">
                <a:extLst>
                  <a:ext uri="{FF2B5EF4-FFF2-40B4-BE49-F238E27FC236}">
                    <a16:creationId xmlns:a16="http://schemas.microsoft.com/office/drawing/2014/main" id="{3D2A960E-40DA-4493-8542-5A36D2567BF8}"/>
                  </a:ext>
                </a:extLst>
              </p:cNvPr>
              <p:cNvSpPr>
                <a:spLocks noChangeArrowheads="1"/>
              </p:cNvSpPr>
              <p:nvPr/>
            </p:nvSpPr>
            <p:spPr bwMode="auto">
              <a:xfrm>
                <a:off x="2911" y="2777"/>
                <a:ext cx="88" cy="66"/>
              </a:xfrm>
              <a:prstGeom prst="hexagon">
                <a:avLst>
                  <a:gd name="adj" fmla="val 14543"/>
                  <a:gd name="vf" fmla="val 115470"/>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8" name="AutoShape 116">
                <a:extLst>
                  <a:ext uri="{FF2B5EF4-FFF2-40B4-BE49-F238E27FC236}">
                    <a16:creationId xmlns:a16="http://schemas.microsoft.com/office/drawing/2014/main" id="{6B603ED7-EA2E-4047-B6A4-7DDB04CB05B2}"/>
                  </a:ext>
                </a:extLst>
              </p:cNvPr>
              <p:cNvSpPr>
                <a:spLocks noChangeArrowheads="1"/>
              </p:cNvSpPr>
              <p:nvPr/>
            </p:nvSpPr>
            <p:spPr bwMode="auto">
              <a:xfrm>
                <a:off x="2831" y="2825"/>
                <a:ext cx="88" cy="66"/>
              </a:xfrm>
              <a:prstGeom prst="hexagon">
                <a:avLst>
                  <a:gd name="adj" fmla="val 14543"/>
                  <a:gd name="vf" fmla="val 115470"/>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9" name="AutoShape 117">
                <a:extLst>
                  <a:ext uri="{FF2B5EF4-FFF2-40B4-BE49-F238E27FC236}">
                    <a16:creationId xmlns:a16="http://schemas.microsoft.com/office/drawing/2014/main" id="{6BEFE1B5-A166-4E80-9F5E-4FC16B32646C}"/>
                  </a:ext>
                </a:extLst>
              </p:cNvPr>
              <p:cNvSpPr>
                <a:spLocks noChangeArrowheads="1"/>
              </p:cNvSpPr>
              <p:nvPr/>
            </p:nvSpPr>
            <p:spPr bwMode="auto">
              <a:xfrm>
                <a:off x="2913" y="2845"/>
                <a:ext cx="87" cy="66"/>
              </a:xfrm>
              <a:prstGeom prst="hexagon">
                <a:avLst>
                  <a:gd name="adj" fmla="val 14378"/>
                  <a:gd name="vf" fmla="val 115470"/>
                </a:avLst>
              </a:prstGeom>
              <a:solidFill>
                <a:schemeClr val="hlink"/>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0" name="AutoShape 118">
                <a:extLst>
                  <a:ext uri="{FF2B5EF4-FFF2-40B4-BE49-F238E27FC236}">
                    <a16:creationId xmlns:a16="http://schemas.microsoft.com/office/drawing/2014/main" id="{336C3D79-2326-4B01-8909-0388D6346813}"/>
                  </a:ext>
                </a:extLst>
              </p:cNvPr>
              <p:cNvSpPr>
                <a:spLocks noChangeArrowheads="1"/>
              </p:cNvSpPr>
              <p:nvPr/>
            </p:nvSpPr>
            <p:spPr bwMode="auto">
              <a:xfrm>
                <a:off x="2753" y="2720"/>
                <a:ext cx="88" cy="66"/>
              </a:xfrm>
              <a:prstGeom prst="hexagon">
                <a:avLst>
                  <a:gd name="adj" fmla="val 14543"/>
                  <a:gd name="vf" fmla="val 115470"/>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1" name="AutoShape 119">
                <a:extLst>
                  <a:ext uri="{FF2B5EF4-FFF2-40B4-BE49-F238E27FC236}">
                    <a16:creationId xmlns:a16="http://schemas.microsoft.com/office/drawing/2014/main" id="{90AFD426-E94D-4337-B0FA-8035F778F567}"/>
                  </a:ext>
                </a:extLst>
              </p:cNvPr>
              <p:cNvSpPr>
                <a:spLocks noChangeArrowheads="1"/>
              </p:cNvSpPr>
              <p:nvPr/>
            </p:nvSpPr>
            <p:spPr bwMode="auto">
              <a:xfrm>
                <a:off x="2754" y="2787"/>
                <a:ext cx="88" cy="66"/>
              </a:xfrm>
              <a:prstGeom prst="hexagon">
                <a:avLst>
                  <a:gd name="adj" fmla="val 14543"/>
                  <a:gd name="vf" fmla="val 115470"/>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2" name="AutoShape 120">
                <a:extLst>
                  <a:ext uri="{FF2B5EF4-FFF2-40B4-BE49-F238E27FC236}">
                    <a16:creationId xmlns:a16="http://schemas.microsoft.com/office/drawing/2014/main" id="{99BFCFDC-5F3C-4026-9F0B-90C03CEA2971}"/>
                  </a:ext>
                </a:extLst>
              </p:cNvPr>
              <p:cNvSpPr>
                <a:spLocks noChangeArrowheads="1"/>
              </p:cNvSpPr>
              <p:nvPr/>
            </p:nvSpPr>
            <p:spPr bwMode="auto">
              <a:xfrm>
                <a:off x="2674" y="2822"/>
                <a:ext cx="88" cy="66"/>
              </a:xfrm>
              <a:prstGeom prst="hexagon">
                <a:avLst>
                  <a:gd name="adj" fmla="val 14543"/>
                  <a:gd name="vf" fmla="val 115470"/>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 name="AutoShape 121">
                <a:extLst>
                  <a:ext uri="{FF2B5EF4-FFF2-40B4-BE49-F238E27FC236}">
                    <a16:creationId xmlns:a16="http://schemas.microsoft.com/office/drawing/2014/main" id="{5F509926-0A63-4314-8520-5E5C19216EF0}"/>
                  </a:ext>
                </a:extLst>
              </p:cNvPr>
              <p:cNvSpPr>
                <a:spLocks noChangeArrowheads="1"/>
              </p:cNvSpPr>
              <p:nvPr/>
            </p:nvSpPr>
            <p:spPr bwMode="auto">
              <a:xfrm>
                <a:off x="2596" y="2720"/>
                <a:ext cx="88" cy="66"/>
              </a:xfrm>
              <a:prstGeom prst="hexagon">
                <a:avLst>
                  <a:gd name="adj" fmla="val 14543"/>
                  <a:gd name="vf" fmla="val 115470"/>
                </a:avLst>
              </a:prstGeom>
              <a:solidFill>
                <a:srgbClr val="4E2676"/>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4" name="AutoShape 122">
                <a:extLst>
                  <a:ext uri="{FF2B5EF4-FFF2-40B4-BE49-F238E27FC236}">
                    <a16:creationId xmlns:a16="http://schemas.microsoft.com/office/drawing/2014/main" id="{B777CC51-C4A8-4476-B887-BB4990A44CFD}"/>
                  </a:ext>
                </a:extLst>
              </p:cNvPr>
              <p:cNvSpPr>
                <a:spLocks noChangeArrowheads="1"/>
              </p:cNvSpPr>
              <p:nvPr/>
            </p:nvSpPr>
            <p:spPr bwMode="auto">
              <a:xfrm>
                <a:off x="2594" y="2786"/>
                <a:ext cx="88" cy="66"/>
              </a:xfrm>
              <a:prstGeom prst="hexagon">
                <a:avLst>
                  <a:gd name="adj" fmla="val 14543"/>
                  <a:gd name="vf" fmla="val 115470"/>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5" name="AutoShape 123">
                <a:extLst>
                  <a:ext uri="{FF2B5EF4-FFF2-40B4-BE49-F238E27FC236}">
                    <a16:creationId xmlns:a16="http://schemas.microsoft.com/office/drawing/2014/main" id="{03190F81-5B12-466F-A17F-071200BF0F91}"/>
                  </a:ext>
                </a:extLst>
              </p:cNvPr>
              <p:cNvSpPr>
                <a:spLocks noChangeArrowheads="1"/>
              </p:cNvSpPr>
              <p:nvPr/>
            </p:nvSpPr>
            <p:spPr bwMode="auto">
              <a:xfrm>
                <a:off x="2516" y="2747"/>
                <a:ext cx="88" cy="66"/>
              </a:xfrm>
              <a:prstGeom prst="hexagon">
                <a:avLst>
                  <a:gd name="adj" fmla="val 14543"/>
                  <a:gd name="vf" fmla="val 115470"/>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6" name="AutoShape 124">
                <a:extLst>
                  <a:ext uri="{FF2B5EF4-FFF2-40B4-BE49-F238E27FC236}">
                    <a16:creationId xmlns:a16="http://schemas.microsoft.com/office/drawing/2014/main" id="{1AB18AF3-6849-4E0B-86AA-8657985ABCC4}"/>
                  </a:ext>
                </a:extLst>
              </p:cNvPr>
              <p:cNvSpPr>
                <a:spLocks noChangeArrowheads="1"/>
              </p:cNvSpPr>
              <p:nvPr/>
            </p:nvSpPr>
            <p:spPr bwMode="auto">
              <a:xfrm>
                <a:off x="2990" y="2743"/>
                <a:ext cx="88" cy="66"/>
              </a:xfrm>
              <a:prstGeom prst="hexagon">
                <a:avLst>
                  <a:gd name="adj" fmla="val 14543"/>
                  <a:gd name="vf" fmla="val 115470"/>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7" name="AutoShape 125">
                <a:extLst>
                  <a:ext uri="{FF2B5EF4-FFF2-40B4-BE49-F238E27FC236}">
                    <a16:creationId xmlns:a16="http://schemas.microsoft.com/office/drawing/2014/main" id="{5BBEF95C-5D8F-4047-9B39-E69020653E48}"/>
                  </a:ext>
                </a:extLst>
              </p:cNvPr>
              <p:cNvSpPr>
                <a:spLocks noChangeArrowheads="1"/>
              </p:cNvSpPr>
              <p:nvPr/>
            </p:nvSpPr>
            <p:spPr bwMode="auto">
              <a:xfrm>
                <a:off x="2596" y="2648"/>
                <a:ext cx="88" cy="66"/>
              </a:xfrm>
              <a:prstGeom prst="hexagon">
                <a:avLst>
                  <a:gd name="adj" fmla="val 14543"/>
                  <a:gd name="vf" fmla="val 115470"/>
                </a:avLst>
              </a:prstGeom>
              <a:solidFill>
                <a:srgbClr val="4E2676"/>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51" name="Group 126">
              <a:extLst>
                <a:ext uri="{FF2B5EF4-FFF2-40B4-BE49-F238E27FC236}">
                  <a16:creationId xmlns:a16="http://schemas.microsoft.com/office/drawing/2014/main" id="{509355EC-A4C0-4F19-8138-1AC82C04FCEA}"/>
                </a:ext>
              </a:extLst>
            </p:cNvPr>
            <p:cNvGrpSpPr>
              <a:grpSpLocks/>
            </p:cNvGrpSpPr>
            <p:nvPr/>
          </p:nvGrpSpPr>
          <p:grpSpPr bwMode="auto">
            <a:xfrm>
              <a:off x="4164" y="3603"/>
              <a:ext cx="510" cy="193"/>
              <a:chOff x="4162" y="2702"/>
              <a:chExt cx="539" cy="258"/>
            </a:xfrm>
          </p:grpSpPr>
          <p:sp>
            <p:nvSpPr>
              <p:cNvPr id="112" name="AutoShape 127">
                <a:extLst>
                  <a:ext uri="{FF2B5EF4-FFF2-40B4-BE49-F238E27FC236}">
                    <a16:creationId xmlns:a16="http://schemas.microsoft.com/office/drawing/2014/main" id="{68A4732E-1162-4F2B-8C40-0F15EC1A3300}"/>
                  </a:ext>
                </a:extLst>
              </p:cNvPr>
              <p:cNvSpPr>
                <a:spLocks noChangeArrowheads="1"/>
              </p:cNvSpPr>
              <p:nvPr/>
            </p:nvSpPr>
            <p:spPr bwMode="auto">
              <a:xfrm>
                <a:off x="4162" y="2703"/>
                <a:ext cx="80" cy="61"/>
              </a:xfrm>
              <a:prstGeom prst="hexagon">
                <a:avLst>
                  <a:gd name="adj" fmla="val 42155"/>
                  <a:gd name="vf" fmla="val 115470"/>
                </a:avLst>
              </a:prstGeom>
              <a:solidFill>
                <a:srgbClr val="4E2676"/>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3" name="AutoShape 128">
                <a:extLst>
                  <a:ext uri="{FF2B5EF4-FFF2-40B4-BE49-F238E27FC236}">
                    <a16:creationId xmlns:a16="http://schemas.microsoft.com/office/drawing/2014/main" id="{A0E1D1CE-0DFF-4C58-BDE1-3D459970C180}"/>
                  </a:ext>
                </a:extLst>
              </p:cNvPr>
              <p:cNvSpPr>
                <a:spLocks noChangeArrowheads="1"/>
              </p:cNvSpPr>
              <p:nvPr/>
            </p:nvSpPr>
            <p:spPr bwMode="auto">
              <a:xfrm>
                <a:off x="4414" y="2804"/>
                <a:ext cx="79" cy="62"/>
              </a:xfrm>
              <a:prstGeom prst="hexagon">
                <a:avLst>
                  <a:gd name="adj" fmla="val 40957"/>
                  <a:gd name="vf" fmla="val 115470"/>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4" name="AutoShape 129">
                <a:extLst>
                  <a:ext uri="{FF2B5EF4-FFF2-40B4-BE49-F238E27FC236}">
                    <a16:creationId xmlns:a16="http://schemas.microsoft.com/office/drawing/2014/main" id="{E0F69ACE-4EF4-4C13-804B-CEFF856303D1}"/>
                  </a:ext>
                </a:extLst>
              </p:cNvPr>
              <p:cNvSpPr>
                <a:spLocks noChangeArrowheads="1"/>
              </p:cNvSpPr>
              <p:nvPr/>
            </p:nvSpPr>
            <p:spPr bwMode="auto">
              <a:xfrm>
                <a:off x="4471" y="2708"/>
                <a:ext cx="79" cy="61"/>
              </a:xfrm>
              <a:prstGeom prst="hexagon">
                <a:avLst>
                  <a:gd name="adj" fmla="val 41628"/>
                  <a:gd name="vf" fmla="val 115470"/>
                </a:avLst>
              </a:prstGeom>
              <a:solidFill>
                <a:schemeClr val="hlink"/>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5" name="AutoShape 130">
                <a:extLst>
                  <a:ext uri="{FF2B5EF4-FFF2-40B4-BE49-F238E27FC236}">
                    <a16:creationId xmlns:a16="http://schemas.microsoft.com/office/drawing/2014/main" id="{651C2035-5530-4403-AADB-047EE248ED70}"/>
                  </a:ext>
                </a:extLst>
              </p:cNvPr>
              <p:cNvSpPr>
                <a:spLocks noChangeArrowheads="1"/>
              </p:cNvSpPr>
              <p:nvPr/>
            </p:nvSpPr>
            <p:spPr bwMode="auto">
              <a:xfrm>
                <a:off x="4621" y="2804"/>
                <a:ext cx="80" cy="62"/>
              </a:xfrm>
              <a:prstGeom prst="hexagon">
                <a:avLst>
                  <a:gd name="adj" fmla="val 41476"/>
                  <a:gd name="vf" fmla="val 115470"/>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6" name="AutoShape 131">
                <a:extLst>
                  <a:ext uri="{FF2B5EF4-FFF2-40B4-BE49-F238E27FC236}">
                    <a16:creationId xmlns:a16="http://schemas.microsoft.com/office/drawing/2014/main" id="{1CF3D6CA-095E-4B83-A025-23001827C2F2}"/>
                  </a:ext>
                </a:extLst>
              </p:cNvPr>
              <p:cNvSpPr>
                <a:spLocks noChangeArrowheads="1"/>
              </p:cNvSpPr>
              <p:nvPr/>
            </p:nvSpPr>
            <p:spPr bwMode="auto">
              <a:xfrm>
                <a:off x="4209" y="2737"/>
                <a:ext cx="80" cy="61"/>
              </a:xfrm>
              <a:prstGeom prst="hexagon">
                <a:avLst>
                  <a:gd name="adj" fmla="val 42155"/>
                  <a:gd name="vf" fmla="val 115470"/>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17" name="Group 132">
                <a:extLst>
                  <a:ext uri="{FF2B5EF4-FFF2-40B4-BE49-F238E27FC236}">
                    <a16:creationId xmlns:a16="http://schemas.microsoft.com/office/drawing/2014/main" id="{7FF17229-6E80-4CFA-ACF3-8D5547214F96}"/>
                  </a:ext>
                </a:extLst>
              </p:cNvPr>
              <p:cNvGrpSpPr>
                <a:grpSpLocks/>
              </p:cNvGrpSpPr>
              <p:nvPr/>
            </p:nvGrpSpPr>
            <p:grpSpPr bwMode="auto">
              <a:xfrm>
                <a:off x="4260" y="2702"/>
                <a:ext cx="80" cy="126"/>
                <a:chOff x="3732" y="801"/>
                <a:chExt cx="84" cy="129"/>
              </a:xfrm>
            </p:grpSpPr>
            <p:sp>
              <p:nvSpPr>
                <p:cNvPr id="135" name="AutoShape 133">
                  <a:extLst>
                    <a:ext uri="{FF2B5EF4-FFF2-40B4-BE49-F238E27FC236}">
                      <a16:creationId xmlns:a16="http://schemas.microsoft.com/office/drawing/2014/main" id="{4906CE59-2C07-4C70-BA0A-CA179543B486}"/>
                    </a:ext>
                  </a:extLst>
                </p:cNvPr>
                <p:cNvSpPr>
                  <a:spLocks noChangeArrowheads="1"/>
                </p:cNvSpPr>
                <p:nvPr/>
              </p:nvSpPr>
              <p:spPr bwMode="auto">
                <a:xfrm>
                  <a:off x="3732" y="801"/>
                  <a:ext cx="84" cy="63"/>
                </a:xfrm>
                <a:prstGeom prst="hexagon">
                  <a:avLst>
                    <a:gd name="adj" fmla="val 42858"/>
                    <a:gd name="vf" fmla="val 115470"/>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6" name="AutoShape 134">
                  <a:extLst>
                    <a:ext uri="{FF2B5EF4-FFF2-40B4-BE49-F238E27FC236}">
                      <a16:creationId xmlns:a16="http://schemas.microsoft.com/office/drawing/2014/main" id="{1412631B-7200-41F2-9830-19919CC89F61}"/>
                    </a:ext>
                  </a:extLst>
                </p:cNvPr>
                <p:cNvSpPr>
                  <a:spLocks noChangeArrowheads="1"/>
                </p:cNvSpPr>
                <p:nvPr/>
              </p:nvSpPr>
              <p:spPr bwMode="auto">
                <a:xfrm>
                  <a:off x="3732" y="867"/>
                  <a:ext cx="84" cy="63"/>
                </a:xfrm>
                <a:prstGeom prst="hexagon">
                  <a:avLst>
                    <a:gd name="adj" fmla="val 42858"/>
                    <a:gd name="vf" fmla="val 115470"/>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18" name="Group 135">
                <a:extLst>
                  <a:ext uri="{FF2B5EF4-FFF2-40B4-BE49-F238E27FC236}">
                    <a16:creationId xmlns:a16="http://schemas.microsoft.com/office/drawing/2014/main" id="{FB8ECEF5-6B38-4785-B592-C2EA6CBA5402}"/>
                  </a:ext>
                </a:extLst>
              </p:cNvPr>
              <p:cNvGrpSpPr>
                <a:grpSpLocks/>
              </p:cNvGrpSpPr>
              <p:nvPr/>
            </p:nvGrpSpPr>
            <p:grpSpPr bwMode="auto">
              <a:xfrm>
                <a:off x="4312" y="2737"/>
                <a:ext cx="79" cy="126"/>
                <a:chOff x="3732" y="801"/>
                <a:chExt cx="84" cy="129"/>
              </a:xfrm>
            </p:grpSpPr>
            <p:sp>
              <p:nvSpPr>
                <p:cNvPr id="133" name="AutoShape 136">
                  <a:extLst>
                    <a:ext uri="{FF2B5EF4-FFF2-40B4-BE49-F238E27FC236}">
                      <a16:creationId xmlns:a16="http://schemas.microsoft.com/office/drawing/2014/main" id="{311030CA-5BC9-4082-AC33-4C4760DEB112}"/>
                    </a:ext>
                  </a:extLst>
                </p:cNvPr>
                <p:cNvSpPr>
                  <a:spLocks noChangeArrowheads="1"/>
                </p:cNvSpPr>
                <p:nvPr/>
              </p:nvSpPr>
              <p:spPr bwMode="auto">
                <a:xfrm>
                  <a:off x="3732" y="801"/>
                  <a:ext cx="84" cy="63"/>
                </a:xfrm>
                <a:prstGeom prst="hexagon">
                  <a:avLst>
                    <a:gd name="adj" fmla="val 42858"/>
                    <a:gd name="vf" fmla="val 115470"/>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4" name="AutoShape 137">
                  <a:extLst>
                    <a:ext uri="{FF2B5EF4-FFF2-40B4-BE49-F238E27FC236}">
                      <a16:creationId xmlns:a16="http://schemas.microsoft.com/office/drawing/2014/main" id="{DD01013B-0041-49B0-A990-C0A96AC8590C}"/>
                    </a:ext>
                  </a:extLst>
                </p:cNvPr>
                <p:cNvSpPr>
                  <a:spLocks noChangeArrowheads="1"/>
                </p:cNvSpPr>
                <p:nvPr/>
              </p:nvSpPr>
              <p:spPr bwMode="auto">
                <a:xfrm>
                  <a:off x="3732" y="867"/>
                  <a:ext cx="84" cy="63"/>
                </a:xfrm>
                <a:prstGeom prst="hexagon">
                  <a:avLst>
                    <a:gd name="adj" fmla="val 42858"/>
                    <a:gd name="vf" fmla="val 115470"/>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19" name="Group 138">
                <a:extLst>
                  <a:ext uri="{FF2B5EF4-FFF2-40B4-BE49-F238E27FC236}">
                    <a16:creationId xmlns:a16="http://schemas.microsoft.com/office/drawing/2014/main" id="{9DD8AA70-1C4C-4382-B095-6CAB69046E48}"/>
                  </a:ext>
                </a:extLst>
              </p:cNvPr>
              <p:cNvGrpSpPr>
                <a:grpSpLocks/>
              </p:cNvGrpSpPr>
              <p:nvPr/>
            </p:nvGrpSpPr>
            <p:grpSpPr bwMode="auto">
              <a:xfrm>
                <a:off x="4363" y="2772"/>
                <a:ext cx="79" cy="126"/>
                <a:chOff x="3732" y="801"/>
                <a:chExt cx="84" cy="129"/>
              </a:xfrm>
            </p:grpSpPr>
            <p:sp>
              <p:nvSpPr>
                <p:cNvPr id="131" name="AutoShape 139">
                  <a:extLst>
                    <a:ext uri="{FF2B5EF4-FFF2-40B4-BE49-F238E27FC236}">
                      <a16:creationId xmlns:a16="http://schemas.microsoft.com/office/drawing/2014/main" id="{19D0C626-0677-48E7-9824-6DEE73CD7C78}"/>
                    </a:ext>
                  </a:extLst>
                </p:cNvPr>
                <p:cNvSpPr>
                  <a:spLocks noChangeArrowheads="1"/>
                </p:cNvSpPr>
                <p:nvPr/>
              </p:nvSpPr>
              <p:spPr bwMode="auto">
                <a:xfrm>
                  <a:off x="3732" y="801"/>
                  <a:ext cx="84" cy="63"/>
                </a:xfrm>
                <a:prstGeom prst="hexagon">
                  <a:avLst>
                    <a:gd name="adj" fmla="val 42858"/>
                    <a:gd name="vf" fmla="val 115470"/>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2" name="AutoShape 140">
                  <a:extLst>
                    <a:ext uri="{FF2B5EF4-FFF2-40B4-BE49-F238E27FC236}">
                      <a16:creationId xmlns:a16="http://schemas.microsoft.com/office/drawing/2014/main" id="{7519620E-535E-4C90-8EB6-D2842DCC61D0}"/>
                    </a:ext>
                  </a:extLst>
                </p:cNvPr>
                <p:cNvSpPr>
                  <a:spLocks noChangeArrowheads="1"/>
                </p:cNvSpPr>
                <p:nvPr/>
              </p:nvSpPr>
              <p:spPr bwMode="auto">
                <a:xfrm>
                  <a:off x="3732" y="867"/>
                  <a:ext cx="84" cy="63"/>
                </a:xfrm>
                <a:prstGeom prst="hexagon">
                  <a:avLst>
                    <a:gd name="adj" fmla="val 42858"/>
                    <a:gd name="vf" fmla="val 115470"/>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20" name="AutoShape 141">
                <a:extLst>
                  <a:ext uri="{FF2B5EF4-FFF2-40B4-BE49-F238E27FC236}">
                    <a16:creationId xmlns:a16="http://schemas.microsoft.com/office/drawing/2014/main" id="{AEE98877-C827-4CC2-9A28-BA58D0D7AFA3}"/>
                  </a:ext>
                </a:extLst>
              </p:cNvPr>
              <p:cNvSpPr>
                <a:spLocks noChangeArrowheads="1"/>
              </p:cNvSpPr>
              <p:nvPr/>
            </p:nvSpPr>
            <p:spPr bwMode="auto">
              <a:xfrm>
                <a:off x="4522" y="2740"/>
                <a:ext cx="79" cy="62"/>
              </a:xfrm>
              <a:prstGeom prst="hexagon">
                <a:avLst>
                  <a:gd name="adj" fmla="val 40957"/>
                  <a:gd name="vf" fmla="val 115470"/>
                </a:avLst>
              </a:prstGeom>
              <a:solidFill>
                <a:schemeClr val="hlink"/>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1" name="AutoShape 142">
                <a:extLst>
                  <a:ext uri="{FF2B5EF4-FFF2-40B4-BE49-F238E27FC236}">
                    <a16:creationId xmlns:a16="http://schemas.microsoft.com/office/drawing/2014/main" id="{91C9AF8E-9FD8-432A-B87E-09B5603DCFBB}"/>
                  </a:ext>
                </a:extLst>
              </p:cNvPr>
              <p:cNvSpPr>
                <a:spLocks noChangeArrowheads="1"/>
              </p:cNvSpPr>
              <p:nvPr/>
            </p:nvSpPr>
            <p:spPr bwMode="auto">
              <a:xfrm>
                <a:off x="4522" y="2804"/>
                <a:ext cx="79" cy="62"/>
              </a:xfrm>
              <a:prstGeom prst="hexagon">
                <a:avLst>
                  <a:gd name="adj" fmla="val 40957"/>
                  <a:gd name="vf" fmla="val 115470"/>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 name="AutoShape 143">
                <a:extLst>
                  <a:ext uri="{FF2B5EF4-FFF2-40B4-BE49-F238E27FC236}">
                    <a16:creationId xmlns:a16="http://schemas.microsoft.com/office/drawing/2014/main" id="{718740A9-0E0C-4E70-BC77-2BAC13CDA9DA}"/>
                  </a:ext>
                </a:extLst>
              </p:cNvPr>
              <p:cNvSpPr>
                <a:spLocks noChangeArrowheads="1"/>
              </p:cNvSpPr>
              <p:nvPr/>
            </p:nvSpPr>
            <p:spPr bwMode="auto">
              <a:xfrm>
                <a:off x="4468" y="2772"/>
                <a:ext cx="79" cy="62"/>
              </a:xfrm>
              <a:prstGeom prst="hexagon">
                <a:avLst>
                  <a:gd name="adj" fmla="val 40957"/>
                  <a:gd name="vf" fmla="val 115470"/>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3" name="AutoShape 144">
                <a:extLst>
                  <a:ext uri="{FF2B5EF4-FFF2-40B4-BE49-F238E27FC236}">
                    <a16:creationId xmlns:a16="http://schemas.microsoft.com/office/drawing/2014/main" id="{FB5D94BC-8002-4034-AFE7-AAD4967D796C}"/>
                  </a:ext>
                </a:extLst>
              </p:cNvPr>
              <p:cNvSpPr>
                <a:spLocks noChangeArrowheads="1"/>
              </p:cNvSpPr>
              <p:nvPr/>
            </p:nvSpPr>
            <p:spPr bwMode="auto">
              <a:xfrm>
                <a:off x="4468" y="2836"/>
                <a:ext cx="79" cy="62"/>
              </a:xfrm>
              <a:prstGeom prst="hexagon">
                <a:avLst>
                  <a:gd name="adj" fmla="val 40957"/>
                  <a:gd name="vf" fmla="val 115470"/>
                </a:avLst>
              </a:prstGeom>
              <a:solidFill>
                <a:srgbClr val="4E2676"/>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4" name="AutoShape 145">
                <a:extLst>
                  <a:ext uri="{FF2B5EF4-FFF2-40B4-BE49-F238E27FC236}">
                    <a16:creationId xmlns:a16="http://schemas.microsoft.com/office/drawing/2014/main" id="{91764E52-6F54-4BC9-BFD3-1CA4AE853B3D}"/>
                  </a:ext>
                </a:extLst>
              </p:cNvPr>
              <p:cNvSpPr>
                <a:spLocks noChangeArrowheads="1"/>
              </p:cNvSpPr>
              <p:nvPr/>
            </p:nvSpPr>
            <p:spPr bwMode="auto">
              <a:xfrm>
                <a:off x="4567" y="2836"/>
                <a:ext cx="80" cy="62"/>
              </a:xfrm>
              <a:prstGeom prst="hexagon">
                <a:avLst>
                  <a:gd name="adj" fmla="val 41476"/>
                  <a:gd name="vf" fmla="val 115470"/>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25" name="Group 146">
                <a:extLst>
                  <a:ext uri="{FF2B5EF4-FFF2-40B4-BE49-F238E27FC236}">
                    <a16:creationId xmlns:a16="http://schemas.microsoft.com/office/drawing/2014/main" id="{94ADCEFF-07DA-4ECC-954F-F8222BD1C214}"/>
                  </a:ext>
                </a:extLst>
              </p:cNvPr>
              <p:cNvGrpSpPr>
                <a:grpSpLocks/>
              </p:cNvGrpSpPr>
              <p:nvPr/>
            </p:nvGrpSpPr>
            <p:grpSpPr bwMode="auto">
              <a:xfrm>
                <a:off x="4206" y="2834"/>
                <a:ext cx="192" cy="126"/>
                <a:chOff x="4158" y="2798"/>
                <a:chExt cx="192" cy="126"/>
              </a:xfrm>
            </p:grpSpPr>
            <p:grpSp>
              <p:nvGrpSpPr>
                <p:cNvPr id="126" name="Group 147">
                  <a:extLst>
                    <a:ext uri="{FF2B5EF4-FFF2-40B4-BE49-F238E27FC236}">
                      <a16:creationId xmlns:a16="http://schemas.microsoft.com/office/drawing/2014/main" id="{CFC0C85C-B251-46EB-A985-E537176CBA25}"/>
                    </a:ext>
                  </a:extLst>
                </p:cNvPr>
                <p:cNvGrpSpPr>
                  <a:grpSpLocks/>
                </p:cNvGrpSpPr>
                <p:nvPr/>
              </p:nvGrpSpPr>
              <p:grpSpPr bwMode="auto">
                <a:xfrm>
                  <a:off x="4212" y="2798"/>
                  <a:ext cx="80" cy="126"/>
                  <a:chOff x="3732" y="801"/>
                  <a:chExt cx="84" cy="129"/>
                </a:xfrm>
              </p:grpSpPr>
              <p:sp>
                <p:nvSpPr>
                  <p:cNvPr id="129" name="AutoShape 148">
                    <a:extLst>
                      <a:ext uri="{FF2B5EF4-FFF2-40B4-BE49-F238E27FC236}">
                        <a16:creationId xmlns:a16="http://schemas.microsoft.com/office/drawing/2014/main" id="{2C373D5E-86B1-479B-B003-9CE6225EAF50}"/>
                      </a:ext>
                    </a:extLst>
                  </p:cNvPr>
                  <p:cNvSpPr>
                    <a:spLocks noChangeArrowheads="1"/>
                  </p:cNvSpPr>
                  <p:nvPr/>
                </p:nvSpPr>
                <p:spPr bwMode="auto">
                  <a:xfrm>
                    <a:off x="3732" y="801"/>
                    <a:ext cx="84" cy="63"/>
                  </a:xfrm>
                  <a:prstGeom prst="hexagon">
                    <a:avLst>
                      <a:gd name="adj" fmla="val 42858"/>
                      <a:gd name="vf" fmla="val 115470"/>
                    </a:avLst>
                  </a:prstGeom>
                  <a:solidFill>
                    <a:srgbClr val="4E2676"/>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0" name="AutoShape 149">
                    <a:extLst>
                      <a:ext uri="{FF2B5EF4-FFF2-40B4-BE49-F238E27FC236}">
                        <a16:creationId xmlns:a16="http://schemas.microsoft.com/office/drawing/2014/main" id="{2497CCD7-2713-46CF-8662-DB655376D148}"/>
                      </a:ext>
                    </a:extLst>
                  </p:cNvPr>
                  <p:cNvSpPr>
                    <a:spLocks noChangeArrowheads="1"/>
                  </p:cNvSpPr>
                  <p:nvPr/>
                </p:nvSpPr>
                <p:spPr bwMode="auto">
                  <a:xfrm>
                    <a:off x="3732" y="867"/>
                    <a:ext cx="84" cy="63"/>
                  </a:xfrm>
                  <a:prstGeom prst="hexagon">
                    <a:avLst>
                      <a:gd name="adj" fmla="val 42858"/>
                      <a:gd name="vf" fmla="val 115470"/>
                    </a:avLst>
                  </a:prstGeom>
                  <a:solidFill>
                    <a:srgbClr val="4E2676"/>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27" name="AutoShape 150">
                  <a:extLst>
                    <a:ext uri="{FF2B5EF4-FFF2-40B4-BE49-F238E27FC236}">
                      <a16:creationId xmlns:a16="http://schemas.microsoft.com/office/drawing/2014/main" id="{272E1AF1-E4A7-4F88-9267-5955004A4B7C}"/>
                    </a:ext>
                  </a:extLst>
                </p:cNvPr>
                <p:cNvSpPr>
                  <a:spLocks noChangeArrowheads="1"/>
                </p:cNvSpPr>
                <p:nvPr/>
              </p:nvSpPr>
              <p:spPr bwMode="auto">
                <a:xfrm>
                  <a:off x="4158" y="2833"/>
                  <a:ext cx="80" cy="62"/>
                </a:xfrm>
                <a:prstGeom prst="hexagon">
                  <a:avLst>
                    <a:gd name="adj" fmla="val 41476"/>
                    <a:gd name="vf" fmla="val 115470"/>
                  </a:avLst>
                </a:prstGeom>
                <a:solidFill>
                  <a:schemeClr val="hlink"/>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8" name="AutoShape 151">
                  <a:extLst>
                    <a:ext uri="{FF2B5EF4-FFF2-40B4-BE49-F238E27FC236}">
                      <a16:creationId xmlns:a16="http://schemas.microsoft.com/office/drawing/2014/main" id="{7A94EE2D-BAEE-4BA0-80FE-0F980B7D0F94}"/>
                    </a:ext>
                  </a:extLst>
                </p:cNvPr>
                <p:cNvSpPr>
                  <a:spLocks noChangeArrowheads="1"/>
                </p:cNvSpPr>
                <p:nvPr/>
              </p:nvSpPr>
              <p:spPr bwMode="auto">
                <a:xfrm>
                  <a:off x="4270" y="2831"/>
                  <a:ext cx="80" cy="61"/>
                </a:xfrm>
                <a:prstGeom prst="hexagon">
                  <a:avLst>
                    <a:gd name="adj" fmla="val 42155"/>
                    <a:gd name="vf" fmla="val 115470"/>
                  </a:avLst>
                </a:prstGeom>
                <a:solidFill>
                  <a:srgbClr val="4E2676"/>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grpSp>
          <p:nvGrpSpPr>
            <p:cNvPr id="52" name="Group 152">
              <a:extLst>
                <a:ext uri="{FF2B5EF4-FFF2-40B4-BE49-F238E27FC236}">
                  <a16:creationId xmlns:a16="http://schemas.microsoft.com/office/drawing/2014/main" id="{819106B5-431C-4C92-A0F4-E51062DE81FE}"/>
                </a:ext>
              </a:extLst>
            </p:cNvPr>
            <p:cNvGrpSpPr>
              <a:grpSpLocks/>
            </p:cNvGrpSpPr>
            <p:nvPr/>
          </p:nvGrpSpPr>
          <p:grpSpPr bwMode="auto">
            <a:xfrm>
              <a:off x="4867" y="3597"/>
              <a:ext cx="520" cy="165"/>
              <a:chOff x="4973" y="2702"/>
              <a:chExt cx="532" cy="215"/>
            </a:xfrm>
          </p:grpSpPr>
          <p:sp>
            <p:nvSpPr>
              <p:cNvPr id="90" name="AutoShape 153">
                <a:extLst>
                  <a:ext uri="{FF2B5EF4-FFF2-40B4-BE49-F238E27FC236}">
                    <a16:creationId xmlns:a16="http://schemas.microsoft.com/office/drawing/2014/main" id="{48671E1E-BD54-475B-8B82-66D5A62A2B39}"/>
                  </a:ext>
                </a:extLst>
              </p:cNvPr>
              <p:cNvSpPr>
                <a:spLocks noChangeArrowheads="1"/>
              </p:cNvSpPr>
              <p:nvPr/>
            </p:nvSpPr>
            <p:spPr bwMode="auto">
              <a:xfrm>
                <a:off x="4973" y="2846"/>
                <a:ext cx="69" cy="71"/>
              </a:xfrm>
              <a:prstGeom prst="diamond">
                <a:avLst/>
              </a:prstGeom>
              <a:solidFill>
                <a:srgbClr val="4E2676"/>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1" name="AutoShape 154">
                <a:extLst>
                  <a:ext uri="{FF2B5EF4-FFF2-40B4-BE49-F238E27FC236}">
                    <a16:creationId xmlns:a16="http://schemas.microsoft.com/office/drawing/2014/main" id="{B4C9D3BA-E592-4144-9211-C4791C905945}"/>
                  </a:ext>
                </a:extLst>
              </p:cNvPr>
              <p:cNvSpPr>
                <a:spLocks noChangeArrowheads="1"/>
              </p:cNvSpPr>
              <p:nvPr/>
            </p:nvSpPr>
            <p:spPr bwMode="auto">
              <a:xfrm>
                <a:off x="5105" y="2846"/>
                <a:ext cx="69" cy="71"/>
              </a:xfrm>
              <a:prstGeom prst="diamond">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 name="AutoShape 155">
                <a:extLst>
                  <a:ext uri="{FF2B5EF4-FFF2-40B4-BE49-F238E27FC236}">
                    <a16:creationId xmlns:a16="http://schemas.microsoft.com/office/drawing/2014/main" id="{2F45F7B7-2345-419C-9CA8-15B741B99710}"/>
                  </a:ext>
                </a:extLst>
              </p:cNvPr>
              <p:cNvSpPr>
                <a:spLocks noChangeArrowheads="1"/>
              </p:cNvSpPr>
              <p:nvPr/>
            </p:nvSpPr>
            <p:spPr bwMode="auto">
              <a:xfrm>
                <a:off x="5139" y="2812"/>
                <a:ext cx="69" cy="71"/>
              </a:xfrm>
              <a:prstGeom prst="diamond">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3" name="AutoShape 156">
                <a:extLst>
                  <a:ext uri="{FF2B5EF4-FFF2-40B4-BE49-F238E27FC236}">
                    <a16:creationId xmlns:a16="http://schemas.microsoft.com/office/drawing/2014/main" id="{65686640-F535-48B0-9D57-230679C481A4}"/>
                  </a:ext>
                </a:extLst>
              </p:cNvPr>
              <p:cNvSpPr>
                <a:spLocks noChangeArrowheads="1"/>
              </p:cNvSpPr>
              <p:nvPr/>
            </p:nvSpPr>
            <p:spPr bwMode="auto">
              <a:xfrm>
                <a:off x="5436" y="2758"/>
                <a:ext cx="69" cy="71"/>
              </a:xfrm>
              <a:prstGeom prst="diamond">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4" name="AutoShape 157">
                <a:extLst>
                  <a:ext uri="{FF2B5EF4-FFF2-40B4-BE49-F238E27FC236}">
                    <a16:creationId xmlns:a16="http://schemas.microsoft.com/office/drawing/2014/main" id="{6DC388CB-86D3-41A1-8224-33550D115FA3}"/>
                  </a:ext>
                </a:extLst>
              </p:cNvPr>
              <p:cNvSpPr>
                <a:spLocks noChangeArrowheads="1"/>
              </p:cNvSpPr>
              <p:nvPr/>
            </p:nvSpPr>
            <p:spPr bwMode="auto">
              <a:xfrm>
                <a:off x="5007" y="2812"/>
                <a:ext cx="69" cy="71"/>
              </a:xfrm>
              <a:prstGeom prst="diamond">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5" name="AutoShape 158">
                <a:extLst>
                  <a:ext uri="{FF2B5EF4-FFF2-40B4-BE49-F238E27FC236}">
                    <a16:creationId xmlns:a16="http://schemas.microsoft.com/office/drawing/2014/main" id="{A1B895F1-1B4B-4935-B8EB-7800DB40FEE3}"/>
                  </a:ext>
                </a:extLst>
              </p:cNvPr>
              <p:cNvSpPr>
                <a:spLocks noChangeArrowheads="1"/>
              </p:cNvSpPr>
              <p:nvPr/>
            </p:nvSpPr>
            <p:spPr bwMode="auto">
              <a:xfrm>
                <a:off x="5037" y="2842"/>
                <a:ext cx="69" cy="71"/>
              </a:xfrm>
              <a:prstGeom prst="diamond">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6" name="AutoShape 159">
                <a:extLst>
                  <a:ext uri="{FF2B5EF4-FFF2-40B4-BE49-F238E27FC236}">
                    <a16:creationId xmlns:a16="http://schemas.microsoft.com/office/drawing/2014/main" id="{1E1ACAB0-774C-47FE-9EDB-93ECEB981C86}"/>
                  </a:ext>
                </a:extLst>
              </p:cNvPr>
              <p:cNvSpPr>
                <a:spLocks noChangeArrowheads="1"/>
              </p:cNvSpPr>
              <p:nvPr/>
            </p:nvSpPr>
            <p:spPr bwMode="auto">
              <a:xfrm>
                <a:off x="5073" y="2809"/>
                <a:ext cx="69" cy="71"/>
              </a:xfrm>
              <a:prstGeom prst="diamond">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7" name="AutoShape 160">
                <a:extLst>
                  <a:ext uri="{FF2B5EF4-FFF2-40B4-BE49-F238E27FC236}">
                    <a16:creationId xmlns:a16="http://schemas.microsoft.com/office/drawing/2014/main" id="{73987CC7-3D36-4C20-B7C5-051A419FD778}"/>
                  </a:ext>
                </a:extLst>
              </p:cNvPr>
              <p:cNvSpPr>
                <a:spLocks noChangeArrowheads="1"/>
              </p:cNvSpPr>
              <p:nvPr/>
            </p:nvSpPr>
            <p:spPr bwMode="auto">
              <a:xfrm>
                <a:off x="5205" y="2740"/>
                <a:ext cx="69" cy="71"/>
              </a:xfrm>
              <a:prstGeom prst="diamond">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 name="AutoShape 161">
                <a:extLst>
                  <a:ext uri="{FF2B5EF4-FFF2-40B4-BE49-F238E27FC236}">
                    <a16:creationId xmlns:a16="http://schemas.microsoft.com/office/drawing/2014/main" id="{C74C0B47-ABB4-45B8-B0EB-89CDED5576A7}"/>
                  </a:ext>
                </a:extLst>
              </p:cNvPr>
              <p:cNvSpPr>
                <a:spLocks noChangeArrowheads="1"/>
              </p:cNvSpPr>
              <p:nvPr/>
            </p:nvSpPr>
            <p:spPr bwMode="auto">
              <a:xfrm>
                <a:off x="5172" y="2776"/>
                <a:ext cx="69" cy="71"/>
              </a:xfrm>
              <a:prstGeom prst="diamond">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9" name="AutoShape 162">
                <a:extLst>
                  <a:ext uri="{FF2B5EF4-FFF2-40B4-BE49-F238E27FC236}">
                    <a16:creationId xmlns:a16="http://schemas.microsoft.com/office/drawing/2014/main" id="{E79C6080-F26E-4593-BDA6-237234EF58EA}"/>
                  </a:ext>
                </a:extLst>
              </p:cNvPr>
              <p:cNvSpPr>
                <a:spLocks noChangeArrowheads="1"/>
              </p:cNvSpPr>
              <p:nvPr/>
            </p:nvSpPr>
            <p:spPr bwMode="auto">
              <a:xfrm>
                <a:off x="5202" y="2806"/>
                <a:ext cx="69" cy="71"/>
              </a:xfrm>
              <a:prstGeom prst="diamond">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 name="AutoShape 163">
                <a:extLst>
                  <a:ext uri="{FF2B5EF4-FFF2-40B4-BE49-F238E27FC236}">
                    <a16:creationId xmlns:a16="http://schemas.microsoft.com/office/drawing/2014/main" id="{1D5D1312-757B-4D0F-AF13-7307E0200EC6}"/>
                  </a:ext>
                </a:extLst>
              </p:cNvPr>
              <p:cNvSpPr>
                <a:spLocks noChangeArrowheads="1"/>
              </p:cNvSpPr>
              <p:nvPr/>
            </p:nvSpPr>
            <p:spPr bwMode="auto">
              <a:xfrm>
                <a:off x="5238" y="2773"/>
                <a:ext cx="69" cy="71"/>
              </a:xfrm>
              <a:prstGeom prst="diamond">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1" name="AutoShape 164">
                <a:extLst>
                  <a:ext uri="{FF2B5EF4-FFF2-40B4-BE49-F238E27FC236}">
                    <a16:creationId xmlns:a16="http://schemas.microsoft.com/office/drawing/2014/main" id="{2F4C01BB-5C94-4FE9-B339-C86E60D72A0B}"/>
                  </a:ext>
                </a:extLst>
              </p:cNvPr>
              <p:cNvSpPr>
                <a:spLocks noChangeArrowheads="1"/>
              </p:cNvSpPr>
              <p:nvPr/>
            </p:nvSpPr>
            <p:spPr bwMode="auto">
              <a:xfrm>
                <a:off x="5271" y="2737"/>
                <a:ext cx="69" cy="71"/>
              </a:xfrm>
              <a:prstGeom prst="diamond">
                <a:avLst/>
              </a:prstGeom>
              <a:solidFill>
                <a:schemeClr val="hlink"/>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 name="AutoShape 165">
                <a:extLst>
                  <a:ext uri="{FF2B5EF4-FFF2-40B4-BE49-F238E27FC236}">
                    <a16:creationId xmlns:a16="http://schemas.microsoft.com/office/drawing/2014/main" id="{2C33F6D6-0FDD-4EF6-BC11-9EB8F6654FBE}"/>
                  </a:ext>
                </a:extLst>
              </p:cNvPr>
              <p:cNvSpPr>
                <a:spLocks noChangeArrowheads="1"/>
              </p:cNvSpPr>
              <p:nvPr/>
            </p:nvSpPr>
            <p:spPr bwMode="auto">
              <a:xfrm>
                <a:off x="5238" y="2773"/>
                <a:ext cx="69" cy="71"/>
              </a:xfrm>
              <a:prstGeom prst="diamond">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 name="AutoShape 166">
                <a:extLst>
                  <a:ext uri="{FF2B5EF4-FFF2-40B4-BE49-F238E27FC236}">
                    <a16:creationId xmlns:a16="http://schemas.microsoft.com/office/drawing/2014/main" id="{67B88FE5-5451-4C9C-B46B-7506DEEB939A}"/>
                  </a:ext>
                </a:extLst>
              </p:cNvPr>
              <p:cNvSpPr>
                <a:spLocks noChangeArrowheads="1"/>
              </p:cNvSpPr>
              <p:nvPr/>
            </p:nvSpPr>
            <p:spPr bwMode="auto">
              <a:xfrm>
                <a:off x="5268" y="2803"/>
                <a:ext cx="69" cy="71"/>
              </a:xfrm>
              <a:prstGeom prst="diamond">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4" name="AutoShape 167">
                <a:extLst>
                  <a:ext uri="{FF2B5EF4-FFF2-40B4-BE49-F238E27FC236}">
                    <a16:creationId xmlns:a16="http://schemas.microsoft.com/office/drawing/2014/main" id="{C9690999-B790-40F0-93A2-5498C3AAA210}"/>
                  </a:ext>
                </a:extLst>
              </p:cNvPr>
              <p:cNvSpPr>
                <a:spLocks noChangeArrowheads="1"/>
              </p:cNvSpPr>
              <p:nvPr/>
            </p:nvSpPr>
            <p:spPr bwMode="auto">
              <a:xfrm>
                <a:off x="5304" y="2770"/>
                <a:ext cx="69" cy="71"/>
              </a:xfrm>
              <a:prstGeom prst="diamond">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5" name="AutoShape 168">
                <a:extLst>
                  <a:ext uri="{FF2B5EF4-FFF2-40B4-BE49-F238E27FC236}">
                    <a16:creationId xmlns:a16="http://schemas.microsoft.com/office/drawing/2014/main" id="{B7A5F42E-2ACD-4484-85B3-713CCE234DD8}"/>
                  </a:ext>
                </a:extLst>
              </p:cNvPr>
              <p:cNvSpPr>
                <a:spLocks noChangeArrowheads="1"/>
              </p:cNvSpPr>
              <p:nvPr/>
            </p:nvSpPr>
            <p:spPr bwMode="auto">
              <a:xfrm>
                <a:off x="5403" y="2728"/>
                <a:ext cx="69" cy="71"/>
              </a:xfrm>
              <a:prstGeom prst="diamond">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6" name="AutoShape 169">
                <a:extLst>
                  <a:ext uri="{FF2B5EF4-FFF2-40B4-BE49-F238E27FC236}">
                    <a16:creationId xmlns:a16="http://schemas.microsoft.com/office/drawing/2014/main" id="{0BB1061F-F2E5-4E92-9559-6159D7CF5116}"/>
                  </a:ext>
                </a:extLst>
              </p:cNvPr>
              <p:cNvSpPr>
                <a:spLocks noChangeArrowheads="1"/>
              </p:cNvSpPr>
              <p:nvPr/>
            </p:nvSpPr>
            <p:spPr bwMode="auto">
              <a:xfrm>
                <a:off x="5370" y="2764"/>
                <a:ext cx="69" cy="71"/>
              </a:xfrm>
              <a:prstGeom prst="diamond">
                <a:avLst/>
              </a:prstGeom>
              <a:solidFill>
                <a:schemeClr val="bg1"/>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7" name="AutoShape 170">
                <a:extLst>
                  <a:ext uri="{FF2B5EF4-FFF2-40B4-BE49-F238E27FC236}">
                    <a16:creationId xmlns:a16="http://schemas.microsoft.com/office/drawing/2014/main" id="{CAA0F469-1591-4202-8224-1DA12E9C6659}"/>
                  </a:ext>
                </a:extLst>
              </p:cNvPr>
              <p:cNvSpPr>
                <a:spLocks noChangeArrowheads="1"/>
              </p:cNvSpPr>
              <p:nvPr/>
            </p:nvSpPr>
            <p:spPr bwMode="auto">
              <a:xfrm>
                <a:off x="5301" y="2833"/>
                <a:ext cx="69" cy="71"/>
              </a:xfrm>
              <a:prstGeom prst="diamond">
                <a:avLst/>
              </a:prstGeom>
              <a:solidFill>
                <a:schemeClr val="hlink"/>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8" name="AutoShape 171">
                <a:extLst>
                  <a:ext uri="{FF2B5EF4-FFF2-40B4-BE49-F238E27FC236}">
                    <a16:creationId xmlns:a16="http://schemas.microsoft.com/office/drawing/2014/main" id="{F9E66C64-5885-4BB6-9D1E-B71F33D394E5}"/>
                  </a:ext>
                </a:extLst>
              </p:cNvPr>
              <p:cNvSpPr>
                <a:spLocks noChangeArrowheads="1"/>
              </p:cNvSpPr>
              <p:nvPr/>
            </p:nvSpPr>
            <p:spPr bwMode="auto">
              <a:xfrm>
                <a:off x="5334" y="2800"/>
                <a:ext cx="69" cy="71"/>
              </a:xfrm>
              <a:prstGeom prst="diamond">
                <a:avLst/>
              </a:prstGeom>
              <a:solidFill>
                <a:schemeClr val="hlink"/>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9" name="AutoShape 172">
                <a:extLst>
                  <a:ext uri="{FF2B5EF4-FFF2-40B4-BE49-F238E27FC236}">
                    <a16:creationId xmlns:a16="http://schemas.microsoft.com/office/drawing/2014/main" id="{8DAC01E5-7BF8-49EF-BADE-314835221655}"/>
                  </a:ext>
                </a:extLst>
              </p:cNvPr>
              <p:cNvSpPr>
                <a:spLocks noChangeArrowheads="1"/>
              </p:cNvSpPr>
              <p:nvPr/>
            </p:nvSpPr>
            <p:spPr bwMode="auto">
              <a:xfrm>
                <a:off x="5105" y="2770"/>
                <a:ext cx="69" cy="71"/>
              </a:xfrm>
              <a:prstGeom prst="diamond">
                <a:avLst/>
              </a:prstGeom>
              <a:solidFill>
                <a:srgbClr val="4E2676"/>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0" name="AutoShape 173">
                <a:extLst>
                  <a:ext uri="{FF2B5EF4-FFF2-40B4-BE49-F238E27FC236}">
                    <a16:creationId xmlns:a16="http://schemas.microsoft.com/office/drawing/2014/main" id="{1170F4D7-84A2-45D4-ACC9-C1D9B22ADFA0}"/>
                  </a:ext>
                </a:extLst>
              </p:cNvPr>
              <p:cNvSpPr>
                <a:spLocks noChangeArrowheads="1"/>
              </p:cNvSpPr>
              <p:nvPr/>
            </p:nvSpPr>
            <p:spPr bwMode="auto">
              <a:xfrm>
                <a:off x="5109" y="2702"/>
                <a:ext cx="69" cy="71"/>
              </a:xfrm>
              <a:prstGeom prst="diamond">
                <a:avLst/>
              </a:prstGeom>
              <a:solidFill>
                <a:srgbClr val="4E2676"/>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1" name="AutoShape 174">
                <a:extLst>
                  <a:ext uri="{FF2B5EF4-FFF2-40B4-BE49-F238E27FC236}">
                    <a16:creationId xmlns:a16="http://schemas.microsoft.com/office/drawing/2014/main" id="{CF017B1C-0F95-4A1D-BAC0-9116B54CF871}"/>
                  </a:ext>
                </a:extLst>
              </p:cNvPr>
              <p:cNvSpPr>
                <a:spLocks noChangeArrowheads="1"/>
              </p:cNvSpPr>
              <p:nvPr/>
            </p:nvSpPr>
            <p:spPr bwMode="auto">
              <a:xfrm>
                <a:off x="5145" y="2738"/>
                <a:ext cx="69" cy="71"/>
              </a:xfrm>
              <a:prstGeom prst="diamond">
                <a:avLst/>
              </a:prstGeom>
              <a:solidFill>
                <a:srgbClr val="4E2676"/>
              </a:solidFill>
              <a:ln w="952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3" name="Rectangle 175">
              <a:extLst>
                <a:ext uri="{FF2B5EF4-FFF2-40B4-BE49-F238E27FC236}">
                  <a16:creationId xmlns:a16="http://schemas.microsoft.com/office/drawing/2014/main" id="{B8969A68-CAE7-4EBD-99E0-79EFBB099C86}"/>
                </a:ext>
              </a:extLst>
            </p:cNvPr>
            <p:cNvSpPr>
              <a:spLocks noChangeArrowheads="1"/>
            </p:cNvSpPr>
            <p:nvPr/>
          </p:nvSpPr>
          <p:spPr bwMode="auto">
            <a:xfrm flipH="1" flipV="1">
              <a:off x="1814" y="2491"/>
              <a:ext cx="205" cy="14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76200" algn="ctr">
                  <a:solidFill>
                    <a:srgbClr val="0066CC"/>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r>
                <a:rPr lang="en-US" altLang="en-US" sz="1200" i="1">
                  <a:cs typeface="Arial" panose="020B0604020202020204" pitchFamily="34" charset="0"/>
                </a:rPr>
                <a:t>Application Engineering</a:t>
              </a:r>
            </a:p>
          </p:txBody>
        </p:sp>
        <p:sp>
          <p:nvSpPr>
            <p:cNvPr id="54" name="Rectangle 176">
              <a:extLst>
                <a:ext uri="{FF2B5EF4-FFF2-40B4-BE49-F238E27FC236}">
                  <a16:creationId xmlns:a16="http://schemas.microsoft.com/office/drawing/2014/main" id="{1DD932BA-C41A-4B37-B0EB-C5A27E54AC8D}"/>
                </a:ext>
              </a:extLst>
            </p:cNvPr>
            <p:cNvSpPr>
              <a:spLocks noChangeArrowheads="1"/>
            </p:cNvSpPr>
            <p:nvPr/>
          </p:nvSpPr>
          <p:spPr bwMode="auto">
            <a:xfrm flipH="1" flipV="1">
              <a:off x="1814" y="952"/>
              <a:ext cx="205" cy="138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76200" algn="ctr">
                  <a:solidFill>
                    <a:srgbClr val="0066CC"/>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r>
                <a:rPr lang="en-US" altLang="en-US" sz="1200" i="1">
                  <a:cs typeface="Arial" panose="020B0604020202020204" pitchFamily="34" charset="0"/>
                </a:rPr>
                <a:t>Domain Engineering</a:t>
              </a:r>
            </a:p>
          </p:txBody>
        </p:sp>
        <p:sp>
          <p:nvSpPr>
            <p:cNvPr id="55" name="AutoShape 177">
              <a:extLst>
                <a:ext uri="{FF2B5EF4-FFF2-40B4-BE49-F238E27FC236}">
                  <a16:creationId xmlns:a16="http://schemas.microsoft.com/office/drawing/2014/main" id="{1E0D615B-FEB3-4CDD-91E6-9ECB510EE638}"/>
                </a:ext>
              </a:extLst>
            </p:cNvPr>
            <p:cNvSpPr>
              <a:spLocks noChangeArrowheads="1"/>
            </p:cNvSpPr>
            <p:nvPr/>
          </p:nvSpPr>
          <p:spPr bwMode="auto">
            <a:xfrm>
              <a:off x="2147" y="1069"/>
              <a:ext cx="3488" cy="402"/>
            </a:xfrm>
            <a:prstGeom prst="roundRect">
              <a:avLst>
                <a:gd name="adj" fmla="val 31630"/>
              </a:avLst>
            </a:prstGeom>
            <a:noFill/>
            <a:ln w="101600" algn="ctr">
              <a:solidFill>
                <a:schemeClr val="bg2">
                  <a:alpha val="89999"/>
                </a:schemeClr>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56" name="Group 178">
              <a:extLst>
                <a:ext uri="{FF2B5EF4-FFF2-40B4-BE49-F238E27FC236}">
                  <a16:creationId xmlns:a16="http://schemas.microsoft.com/office/drawing/2014/main" id="{6489021D-A7A2-4F9F-ACFB-0F7382CF2A78}"/>
                </a:ext>
              </a:extLst>
            </p:cNvPr>
            <p:cNvGrpSpPr>
              <a:grpSpLocks/>
            </p:cNvGrpSpPr>
            <p:nvPr/>
          </p:nvGrpSpPr>
          <p:grpSpPr bwMode="auto">
            <a:xfrm>
              <a:off x="2431" y="1295"/>
              <a:ext cx="3147" cy="343"/>
              <a:chOff x="2332" y="1844"/>
              <a:chExt cx="3128" cy="424"/>
            </a:xfrm>
          </p:grpSpPr>
          <p:sp>
            <p:nvSpPr>
              <p:cNvPr id="86" name="AutoShape 179">
                <a:extLst>
                  <a:ext uri="{FF2B5EF4-FFF2-40B4-BE49-F238E27FC236}">
                    <a16:creationId xmlns:a16="http://schemas.microsoft.com/office/drawing/2014/main" id="{EB2C9B8F-F374-463D-BBEF-96E8F4BE5466}"/>
                  </a:ext>
                </a:extLst>
              </p:cNvPr>
              <p:cNvSpPr>
                <a:spLocks noChangeArrowheads="1"/>
              </p:cNvSpPr>
              <p:nvPr/>
            </p:nvSpPr>
            <p:spPr bwMode="auto">
              <a:xfrm>
                <a:off x="2332" y="1844"/>
                <a:ext cx="680" cy="424"/>
              </a:xfrm>
              <a:prstGeom prst="foldedCorner">
                <a:avLst>
                  <a:gd name="adj" fmla="val 12500"/>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r>
                  <a:rPr lang="en-US" altLang="en-US" sz="750">
                    <a:cs typeface="Arial" panose="020B0604020202020204" pitchFamily="34" charset="0"/>
                  </a:rPr>
                  <a:t>Domain Requirements Engineering</a:t>
                </a:r>
              </a:p>
            </p:txBody>
          </p:sp>
          <p:sp>
            <p:nvSpPr>
              <p:cNvPr id="87" name="AutoShape 180">
                <a:extLst>
                  <a:ext uri="{FF2B5EF4-FFF2-40B4-BE49-F238E27FC236}">
                    <a16:creationId xmlns:a16="http://schemas.microsoft.com/office/drawing/2014/main" id="{F5AC9279-8153-45F3-A6A1-0288C123AC65}"/>
                  </a:ext>
                </a:extLst>
              </p:cNvPr>
              <p:cNvSpPr>
                <a:spLocks noChangeArrowheads="1"/>
              </p:cNvSpPr>
              <p:nvPr/>
            </p:nvSpPr>
            <p:spPr bwMode="auto">
              <a:xfrm>
                <a:off x="3148" y="1844"/>
                <a:ext cx="680" cy="424"/>
              </a:xfrm>
              <a:prstGeom prst="foldedCorner">
                <a:avLst>
                  <a:gd name="adj" fmla="val 12500"/>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r>
                  <a:rPr lang="en-US" altLang="en-US" sz="825">
                    <a:cs typeface="Arial" panose="020B0604020202020204" pitchFamily="34" charset="0"/>
                  </a:rPr>
                  <a:t>Domain Design</a:t>
                </a:r>
              </a:p>
            </p:txBody>
          </p:sp>
          <p:sp>
            <p:nvSpPr>
              <p:cNvPr id="88" name="AutoShape 181">
                <a:extLst>
                  <a:ext uri="{FF2B5EF4-FFF2-40B4-BE49-F238E27FC236}">
                    <a16:creationId xmlns:a16="http://schemas.microsoft.com/office/drawing/2014/main" id="{5C422B4B-B7E9-4391-8D22-D30AE9953A88}"/>
                  </a:ext>
                </a:extLst>
              </p:cNvPr>
              <p:cNvSpPr>
                <a:spLocks noChangeArrowheads="1"/>
              </p:cNvSpPr>
              <p:nvPr/>
            </p:nvSpPr>
            <p:spPr bwMode="auto">
              <a:xfrm>
                <a:off x="3964" y="1844"/>
                <a:ext cx="680" cy="424"/>
              </a:xfrm>
              <a:prstGeom prst="foldedCorner">
                <a:avLst>
                  <a:gd name="adj" fmla="val 12500"/>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r>
                  <a:rPr lang="en-US" altLang="en-US" sz="825">
                    <a:cs typeface="Arial" panose="020B0604020202020204" pitchFamily="34" charset="0"/>
                  </a:rPr>
                  <a:t>Domain Realisation</a:t>
                </a:r>
              </a:p>
            </p:txBody>
          </p:sp>
          <p:sp>
            <p:nvSpPr>
              <p:cNvPr id="89" name="AutoShape 182">
                <a:extLst>
                  <a:ext uri="{FF2B5EF4-FFF2-40B4-BE49-F238E27FC236}">
                    <a16:creationId xmlns:a16="http://schemas.microsoft.com/office/drawing/2014/main" id="{76E82543-ABCB-4BDF-8A60-495D3A436ABA}"/>
                  </a:ext>
                </a:extLst>
              </p:cNvPr>
              <p:cNvSpPr>
                <a:spLocks noChangeArrowheads="1"/>
              </p:cNvSpPr>
              <p:nvPr/>
            </p:nvSpPr>
            <p:spPr bwMode="auto">
              <a:xfrm>
                <a:off x="4780" y="1844"/>
                <a:ext cx="680" cy="424"/>
              </a:xfrm>
              <a:prstGeom prst="foldedCorner">
                <a:avLst>
                  <a:gd name="adj" fmla="val 12500"/>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r>
                  <a:rPr lang="en-US" altLang="en-US" sz="825">
                    <a:cs typeface="Arial" panose="020B0604020202020204" pitchFamily="34" charset="0"/>
                  </a:rPr>
                  <a:t>Domain Testing</a:t>
                </a:r>
              </a:p>
            </p:txBody>
          </p:sp>
        </p:grpSp>
        <p:grpSp>
          <p:nvGrpSpPr>
            <p:cNvPr id="57" name="Group 183">
              <a:extLst>
                <a:ext uri="{FF2B5EF4-FFF2-40B4-BE49-F238E27FC236}">
                  <a16:creationId xmlns:a16="http://schemas.microsoft.com/office/drawing/2014/main" id="{F7AB3302-4741-4D05-AD90-1EBAA473DF90}"/>
                </a:ext>
              </a:extLst>
            </p:cNvPr>
            <p:cNvGrpSpPr>
              <a:grpSpLocks/>
            </p:cNvGrpSpPr>
            <p:nvPr/>
          </p:nvGrpSpPr>
          <p:grpSpPr bwMode="auto">
            <a:xfrm>
              <a:off x="3281" y="2019"/>
              <a:ext cx="645" cy="188"/>
              <a:chOff x="3664" y="2283"/>
              <a:chExt cx="474" cy="159"/>
            </a:xfrm>
          </p:grpSpPr>
          <p:pic>
            <p:nvPicPr>
              <p:cNvPr id="76" name="Picture 184">
                <a:extLst>
                  <a:ext uri="{FF2B5EF4-FFF2-40B4-BE49-F238E27FC236}">
                    <a16:creationId xmlns:a16="http://schemas.microsoft.com/office/drawing/2014/main" id="{E26FEAD9-1337-43C6-A2A7-61F831FD73B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V="1">
                <a:off x="3664" y="2283"/>
                <a:ext cx="100" cy="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7" name="Picture 185">
                <a:extLst>
                  <a:ext uri="{FF2B5EF4-FFF2-40B4-BE49-F238E27FC236}">
                    <a16:creationId xmlns:a16="http://schemas.microsoft.com/office/drawing/2014/main" id="{0BCFD7E6-3CBA-44AE-935C-7479E5B0CF4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64" y="2343"/>
                <a:ext cx="100" cy="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8" name="Picture 186">
                <a:extLst>
                  <a:ext uri="{FF2B5EF4-FFF2-40B4-BE49-F238E27FC236}">
                    <a16:creationId xmlns:a16="http://schemas.microsoft.com/office/drawing/2014/main" id="{1642C33D-C8CB-4D27-9F0C-EB491474B0D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38" y="2313"/>
                <a:ext cx="100" cy="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9" name="Picture 187">
                <a:extLst>
                  <a:ext uri="{FF2B5EF4-FFF2-40B4-BE49-F238E27FC236}">
                    <a16:creationId xmlns:a16="http://schemas.microsoft.com/office/drawing/2014/main" id="{16165D4F-D1C7-45A6-8FF7-9591632671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81" y="2373"/>
                <a:ext cx="100" cy="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0" name="Picture 188">
                <a:extLst>
                  <a:ext uri="{FF2B5EF4-FFF2-40B4-BE49-F238E27FC236}">
                    <a16:creationId xmlns:a16="http://schemas.microsoft.com/office/drawing/2014/main" id="{EDD6F0BE-87B8-496C-A090-5BD2730359B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3801" y="2325"/>
                <a:ext cx="100" cy="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1" name="Picture 189">
                <a:extLst>
                  <a:ext uri="{FF2B5EF4-FFF2-40B4-BE49-F238E27FC236}">
                    <a16:creationId xmlns:a16="http://schemas.microsoft.com/office/drawing/2014/main" id="{048D26E7-DA12-408E-B209-8DEA6CD9A21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flipH="1">
                <a:off x="3867" y="2325"/>
                <a:ext cx="100" cy="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2" name="Picture 190">
                <a:extLst>
                  <a:ext uri="{FF2B5EF4-FFF2-40B4-BE49-F238E27FC236}">
                    <a16:creationId xmlns:a16="http://schemas.microsoft.com/office/drawing/2014/main" id="{F523B91F-2900-42C5-9F20-BD2012AFD6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flipH="1">
                <a:off x="3993" y="2325"/>
                <a:ext cx="100" cy="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3" name="Picture 191">
                <a:extLst>
                  <a:ext uri="{FF2B5EF4-FFF2-40B4-BE49-F238E27FC236}">
                    <a16:creationId xmlns:a16="http://schemas.microsoft.com/office/drawing/2014/main" id="{DD303B9A-4D1C-46B5-A0F4-94127EC7585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flipH="1">
                <a:off x="3704" y="2323"/>
                <a:ext cx="100" cy="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4" name="Picture 192">
                <a:extLst>
                  <a:ext uri="{FF2B5EF4-FFF2-40B4-BE49-F238E27FC236}">
                    <a16:creationId xmlns:a16="http://schemas.microsoft.com/office/drawing/2014/main" id="{75F07091-65DD-4DA8-B0DE-63E7F9B6AB9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14" y="2409"/>
                <a:ext cx="104" cy="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5" name="Picture 193">
                <a:extLst>
                  <a:ext uri="{FF2B5EF4-FFF2-40B4-BE49-F238E27FC236}">
                    <a16:creationId xmlns:a16="http://schemas.microsoft.com/office/drawing/2014/main" id="{B1AB01DF-F2B9-48CD-ABD2-8D93903DDC4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53" y="2408"/>
                <a:ext cx="104" cy="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grpSp>
          <p:nvGrpSpPr>
            <p:cNvPr id="58" name="Group 194">
              <a:extLst>
                <a:ext uri="{FF2B5EF4-FFF2-40B4-BE49-F238E27FC236}">
                  <a16:creationId xmlns:a16="http://schemas.microsoft.com/office/drawing/2014/main" id="{A332A9CA-D435-4E82-A3A6-E4C414E96A76}"/>
                </a:ext>
              </a:extLst>
            </p:cNvPr>
            <p:cNvGrpSpPr>
              <a:grpSpLocks/>
            </p:cNvGrpSpPr>
            <p:nvPr/>
          </p:nvGrpSpPr>
          <p:grpSpPr bwMode="auto">
            <a:xfrm>
              <a:off x="3236" y="3608"/>
              <a:ext cx="687" cy="168"/>
              <a:chOff x="3583" y="3553"/>
              <a:chExt cx="486" cy="137"/>
            </a:xfrm>
          </p:grpSpPr>
          <p:pic>
            <p:nvPicPr>
              <p:cNvPr id="67" name="Picture 195">
                <a:extLst>
                  <a:ext uri="{FF2B5EF4-FFF2-40B4-BE49-F238E27FC236}">
                    <a16:creationId xmlns:a16="http://schemas.microsoft.com/office/drawing/2014/main" id="{61FDDF50-8412-4869-980C-42F0D14DAE9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9" y="3558"/>
                <a:ext cx="100" cy="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8" name="Picture 196">
                <a:extLst>
                  <a:ext uri="{FF2B5EF4-FFF2-40B4-BE49-F238E27FC236}">
                    <a16:creationId xmlns:a16="http://schemas.microsoft.com/office/drawing/2014/main" id="{E4838BC4-9E44-49DA-94EE-4F67E4A6CEF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3732" y="3570"/>
                <a:ext cx="100" cy="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9" name="Picture 197">
                <a:extLst>
                  <a:ext uri="{FF2B5EF4-FFF2-40B4-BE49-F238E27FC236}">
                    <a16:creationId xmlns:a16="http://schemas.microsoft.com/office/drawing/2014/main" id="{F813E092-2883-4CAE-A076-ED68C089230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flipH="1">
                <a:off x="3798" y="3570"/>
                <a:ext cx="100" cy="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0" name="Picture 198">
                <a:extLst>
                  <a:ext uri="{FF2B5EF4-FFF2-40B4-BE49-F238E27FC236}">
                    <a16:creationId xmlns:a16="http://schemas.microsoft.com/office/drawing/2014/main" id="{2B543726-F1C1-404D-96CC-CA4E4C66C07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flipH="1">
                <a:off x="3924" y="3570"/>
                <a:ext cx="100" cy="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1" name="Picture 199">
                <a:extLst>
                  <a:ext uri="{FF2B5EF4-FFF2-40B4-BE49-F238E27FC236}">
                    <a16:creationId xmlns:a16="http://schemas.microsoft.com/office/drawing/2014/main" id="{780A1517-631E-4584-B961-47847BB23D3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flipH="1">
                <a:off x="3635" y="3568"/>
                <a:ext cx="100" cy="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2" name="Picture 200">
                <a:extLst>
                  <a:ext uri="{FF2B5EF4-FFF2-40B4-BE49-F238E27FC236}">
                    <a16:creationId xmlns:a16="http://schemas.microsoft.com/office/drawing/2014/main" id="{593B896D-46C5-46EE-AFD7-BBD1823F7ED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45" y="3654"/>
                <a:ext cx="104" cy="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3" name="Picture 201">
                <a:extLst>
                  <a:ext uri="{FF2B5EF4-FFF2-40B4-BE49-F238E27FC236}">
                    <a16:creationId xmlns:a16="http://schemas.microsoft.com/office/drawing/2014/main" id="{2493D86F-16E8-4CDE-AC8C-CB655F434EA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84" y="3653"/>
                <a:ext cx="104" cy="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4" name="Picture 202">
                <a:extLst>
                  <a:ext uri="{FF2B5EF4-FFF2-40B4-BE49-F238E27FC236}">
                    <a16:creationId xmlns:a16="http://schemas.microsoft.com/office/drawing/2014/main" id="{B89713AD-1F3D-4FD2-B861-E886B958E50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3571" y="3573"/>
                <a:ext cx="96" cy="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5" name="Picture 203">
                <a:extLst>
                  <a:ext uri="{FF2B5EF4-FFF2-40B4-BE49-F238E27FC236}">
                    <a16:creationId xmlns:a16="http://schemas.microsoft.com/office/drawing/2014/main" id="{71E4F91C-03FA-40A6-9F77-B3EE8D5D2DD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11" y="3618"/>
                <a:ext cx="96" cy="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
          <p:nvSpPr>
            <p:cNvPr id="59" name="Line 204">
              <a:extLst>
                <a:ext uri="{FF2B5EF4-FFF2-40B4-BE49-F238E27FC236}">
                  <a16:creationId xmlns:a16="http://schemas.microsoft.com/office/drawing/2014/main" id="{A6460B3A-42DC-48AE-BA0C-CC86AF6E0B3C}"/>
                </a:ext>
              </a:extLst>
            </p:cNvPr>
            <p:cNvSpPr>
              <a:spLocks noChangeShapeType="1"/>
            </p:cNvSpPr>
            <p:nvPr/>
          </p:nvSpPr>
          <p:spPr bwMode="auto">
            <a:xfrm>
              <a:off x="2025" y="839"/>
              <a:ext cx="8" cy="1597"/>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endParaRPr lang="en-IN"/>
            </a:p>
          </p:txBody>
        </p:sp>
        <p:sp>
          <p:nvSpPr>
            <p:cNvPr id="60" name="Line 205">
              <a:extLst>
                <a:ext uri="{FF2B5EF4-FFF2-40B4-BE49-F238E27FC236}">
                  <a16:creationId xmlns:a16="http://schemas.microsoft.com/office/drawing/2014/main" id="{05C6CF23-C6AF-4583-974D-C44B2CD0CA67}"/>
                </a:ext>
              </a:extLst>
            </p:cNvPr>
            <p:cNvSpPr>
              <a:spLocks noChangeShapeType="1"/>
            </p:cNvSpPr>
            <p:nvPr/>
          </p:nvSpPr>
          <p:spPr bwMode="auto">
            <a:xfrm>
              <a:off x="2033" y="2464"/>
              <a:ext cx="8" cy="1464"/>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endParaRPr lang="en-IN"/>
            </a:p>
          </p:txBody>
        </p:sp>
        <p:sp>
          <p:nvSpPr>
            <p:cNvPr id="61" name="AutoShape 206">
              <a:extLst>
                <a:ext uri="{FF2B5EF4-FFF2-40B4-BE49-F238E27FC236}">
                  <a16:creationId xmlns:a16="http://schemas.microsoft.com/office/drawing/2014/main" id="{AFE033EE-83A4-4605-8E34-BA5DF62A7220}"/>
                </a:ext>
              </a:extLst>
            </p:cNvPr>
            <p:cNvSpPr>
              <a:spLocks noChangeArrowheads="1"/>
            </p:cNvSpPr>
            <p:nvPr/>
          </p:nvSpPr>
          <p:spPr bwMode="auto">
            <a:xfrm>
              <a:off x="2666" y="2381"/>
              <a:ext cx="158" cy="299"/>
            </a:xfrm>
            <a:prstGeom prst="downArrow">
              <a:avLst>
                <a:gd name="adj1" fmla="val 50000"/>
                <a:gd name="adj2" fmla="val 47310"/>
              </a:avLst>
            </a:prstGeom>
            <a:solidFill>
              <a:srgbClr val="C0C0C0"/>
            </a:solidFill>
            <a:ln w="38100" algn="ctr">
              <a:solidFill>
                <a:srgbClr val="6666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 name="AutoShape 207">
              <a:extLst>
                <a:ext uri="{FF2B5EF4-FFF2-40B4-BE49-F238E27FC236}">
                  <a16:creationId xmlns:a16="http://schemas.microsoft.com/office/drawing/2014/main" id="{A715A8AB-C7C8-4181-B46E-AA912D02C2A2}"/>
                </a:ext>
              </a:extLst>
            </p:cNvPr>
            <p:cNvSpPr>
              <a:spLocks noChangeArrowheads="1"/>
            </p:cNvSpPr>
            <p:nvPr/>
          </p:nvSpPr>
          <p:spPr bwMode="auto">
            <a:xfrm>
              <a:off x="3533" y="2381"/>
              <a:ext cx="158" cy="299"/>
            </a:xfrm>
            <a:prstGeom prst="downArrow">
              <a:avLst>
                <a:gd name="adj1" fmla="val 50000"/>
                <a:gd name="adj2" fmla="val 47310"/>
              </a:avLst>
            </a:prstGeom>
            <a:solidFill>
              <a:srgbClr val="C0C0C0"/>
            </a:solidFill>
            <a:ln w="38100" algn="ctr">
              <a:solidFill>
                <a:srgbClr val="6666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 name="AutoShape 208">
              <a:extLst>
                <a:ext uri="{FF2B5EF4-FFF2-40B4-BE49-F238E27FC236}">
                  <a16:creationId xmlns:a16="http://schemas.microsoft.com/office/drawing/2014/main" id="{C50DA8E2-3D78-4C11-AAF6-CC0DDDA6C075}"/>
                </a:ext>
              </a:extLst>
            </p:cNvPr>
            <p:cNvSpPr>
              <a:spLocks noChangeArrowheads="1"/>
            </p:cNvSpPr>
            <p:nvPr/>
          </p:nvSpPr>
          <p:spPr bwMode="auto">
            <a:xfrm>
              <a:off x="4350" y="2381"/>
              <a:ext cx="159" cy="299"/>
            </a:xfrm>
            <a:prstGeom prst="downArrow">
              <a:avLst>
                <a:gd name="adj1" fmla="val 50000"/>
                <a:gd name="adj2" fmla="val 47013"/>
              </a:avLst>
            </a:prstGeom>
            <a:solidFill>
              <a:srgbClr val="C0C0C0"/>
            </a:solidFill>
            <a:ln w="38100" algn="ctr">
              <a:solidFill>
                <a:srgbClr val="6666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 name="AutoShape 209">
              <a:extLst>
                <a:ext uri="{FF2B5EF4-FFF2-40B4-BE49-F238E27FC236}">
                  <a16:creationId xmlns:a16="http://schemas.microsoft.com/office/drawing/2014/main" id="{4A940CFB-6827-408F-A396-8ED51F82D807}"/>
                </a:ext>
              </a:extLst>
            </p:cNvPr>
            <p:cNvSpPr>
              <a:spLocks noChangeArrowheads="1"/>
            </p:cNvSpPr>
            <p:nvPr/>
          </p:nvSpPr>
          <p:spPr bwMode="auto">
            <a:xfrm>
              <a:off x="5169" y="2381"/>
              <a:ext cx="157" cy="299"/>
            </a:xfrm>
            <a:prstGeom prst="downArrow">
              <a:avLst>
                <a:gd name="adj1" fmla="val 50000"/>
                <a:gd name="adj2" fmla="val 47611"/>
              </a:avLst>
            </a:prstGeom>
            <a:solidFill>
              <a:srgbClr val="C0C0C0"/>
            </a:solidFill>
            <a:ln w="38100" algn="ctr">
              <a:solidFill>
                <a:srgbClr val="6666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 name="AutoShape 210">
              <a:extLst>
                <a:ext uri="{FF2B5EF4-FFF2-40B4-BE49-F238E27FC236}">
                  <a16:creationId xmlns:a16="http://schemas.microsoft.com/office/drawing/2014/main" id="{BDDFE5B0-94B4-434A-91CD-E03F02A49450}"/>
                </a:ext>
              </a:extLst>
            </p:cNvPr>
            <p:cNvSpPr>
              <a:spLocks noChangeArrowheads="1"/>
            </p:cNvSpPr>
            <p:nvPr/>
          </p:nvSpPr>
          <p:spPr bwMode="auto">
            <a:xfrm>
              <a:off x="2213" y="893"/>
              <a:ext cx="723" cy="314"/>
            </a:xfrm>
            <a:prstGeom prst="foldedCorner">
              <a:avLst>
                <a:gd name="adj" fmla="val 12500"/>
              </a:avLst>
            </a:prstGeom>
            <a:solidFill>
              <a:schemeClr val="bg1"/>
            </a:solidFill>
            <a:ln w="254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r>
                <a:rPr lang="en-US" altLang="en-US" sz="825">
                  <a:cs typeface="Arial" panose="020B0604020202020204" pitchFamily="34" charset="0"/>
                </a:rPr>
                <a:t>Product Management</a:t>
              </a:r>
            </a:p>
          </p:txBody>
        </p:sp>
        <p:sp>
          <p:nvSpPr>
            <p:cNvPr id="66" name="Line 211">
              <a:extLst>
                <a:ext uri="{FF2B5EF4-FFF2-40B4-BE49-F238E27FC236}">
                  <a16:creationId xmlns:a16="http://schemas.microsoft.com/office/drawing/2014/main" id="{5951908C-544D-45E6-8A68-6A6E8CB26AFB}"/>
                </a:ext>
              </a:extLst>
            </p:cNvPr>
            <p:cNvSpPr>
              <a:spLocks noChangeShapeType="1"/>
            </p:cNvSpPr>
            <p:nvPr/>
          </p:nvSpPr>
          <p:spPr bwMode="auto">
            <a:xfrm>
              <a:off x="3106" y="1065"/>
              <a:ext cx="232" cy="0"/>
            </a:xfrm>
            <a:prstGeom prst="line">
              <a:avLst/>
            </a:prstGeom>
            <a:noFill/>
            <a:ln w="101600">
              <a:solidFill>
                <a:schemeClr val="bg2"/>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222" name="TextBox 221">
            <a:extLst>
              <a:ext uri="{FF2B5EF4-FFF2-40B4-BE49-F238E27FC236}">
                <a16:creationId xmlns:a16="http://schemas.microsoft.com/office/drawing/2014/main" id="{69FBF845-C31D-4C6E-ABFB-8DC793D9A716}"/>
              </a:ext>
            </a:extLst>
          </p:cNvPr>
          <p:cNvSpPr txBox="1"/>
          <p:nvPr/>
        </p:nvSpPr>
        <p:spPr>
          <a:xfrm>
            <a:off x="206683" y="6559740"/>
            <a:ext cx="6838950" cy="276999"/>
          </a:xfrm>
          <a:prstGeom prst="rect">
            <a:avLst/>
          </a:prstGeom>
          <a:noFill/>
        </p:spPr>
        <p:txBody>
          <a:bodyPr wrap="square" rtlCol="0">
            <a:spAutoFit/>
          </a:bodyPr>
          <a:lstStyle/>
          <a:p>
            <a:r>
              <a:rPr lang="en-IN" sz="1200" dirty="0"/>
              <a:t>* All credits go to an IBM presentation on the Internet from where this has been leveraged</a:t>
            </a:r>
          </a:p>
        </p:txBody>
      </p:sp>
    </p:spTree>
    <p:extLst>
      <p:ext uri="{BB962C8B-B14F-4D97-AF65-F5344CB8AC3E}">
        <p14:creationId xmlns:p14="http://schemas.microsoft.com/office/powerpoint/2010/main" val="2107699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CC12A802-9130-4CAB-8B57-AF3F4B6ACF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6206" y="2251802"/>
            <a:ext cx="3727714" cy="26284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a:extLst>
              <a:ext uri="{FF2B5EF4-FFF2-40B4-BE49-F238E27FC236}">
                <a16:creationId xmlns:a16="http://schemas.microsoft.com/office/drawing/2014/main" id="{8561ED70-08E5-4039-A948-9AC3C42D8538}"/>
              </a:ext>
            </a:extLst>
          </p:cNvPr>
          <p:cNvSpPr/>
          <p:nvPr/>
        </p:nvSpPr>
        <p:spPr>
          <a:xfrm>
            <a:off x="140335" y="1478575"/>
            <a:ext cx="9471256" cy="646331"/>
          </a:xfrm>
          <a:prstGeom prst="rect">
            <a:avLst/>
          </a:prstGeom>
        </p:spPr>
        <p:txBody>
          <a:bodyPr wrap="square">
            <a:spAutoFit/>
          </a:bodyPr>
          <a:lstStyle/>
          <a:p>
            <a:r>
              <a:rPr lang="en-US" sz="3600" b="1" dirty="0">
                <a:solidFill>
                  <a:schemeClr val="accent2"/>
                </a:solidFill>
              </a:rPr>
              <a:t>CBSE - </a:t>
            </a:r>
            <a:r>
              <a:rPr lang="en-US" sz="3600" b="1" dirty="0">
                <a:solidFill>
                  <a:srgbClr val="00B050"/>
                </a:solidFill>
              </a:rPr>
              <a:t>C</a:t>
            </a:r>
            <a:r>
              <a:rPr lang="en-US" sz="3600" b="1" dirty="0">
                <a:solidFill>
                  <a:schemeClr val="accent2"/>
                </a:solidFill>
              </a:rPr>
              <a:t>omponent </a:t>
            </a:r>
            <a:r>
              <a:rPr lang="en-US" sz="3600" b="1" dirty="0">
                <a:solidFill>
                  <a:srgbClr val="00B050"/>
                </a:solidFill>
              </a:rPr>
              <a:t>B</a:t>
            </a:r>
            <a:r>
              <a:rPr lang="en-US" sz="3600" b="1" dirty="0">
                <a:solidFill>
                  <a:schemeClr val="accent2"/>
                </a:solidFill>
              </a:rPr>
              <a:t>ased </a:t>
            </a:r>
            <a:r>
              <a:rPr lang="en-US" sz="3600" b="1" dirty="0">
                <a:solidFill>
                  <a:srgbClr val="00B050"/>
                </a:solidFill>
              </a:rPr>
              <a:t>S</a:t>
            </a:r>
            <a:r>
              <a:rPr lang="en-US" sz="3600" b="1" dirty="0">
                <a:solidFill>
                  <a:schemeClr val="accent2"/>
                </a:solidFill>
              </a:rPr>
              <a:t>oftware </a:t>
            </a:r>
            <a:r>
              <a:rPr lang="en-US" sz="3600" b="1" dirty="0">
                <a:solidFill>
                  <a:srgbClr val="00B050"/>
                </a:solidFill>
              </a:rPr>
              <a:t>E</a:t>
            </a:r>
            <a:r>
              <a:rPr lang="en-US" sz="3600" b="1" dirty="0">
                <a:solidFill>
                  <a:schemeClr val="accent2"/>
                </a:solidFill>
              </a:rPr>
              <a:t>ngineering</a:t>
            </a:r>
          </a:p>
        </p:txBody>
      </p:sp>
    </p:spTree>
    <p:extLst>
      <p:ext uri="{BB962C8B-B14F-4D97-AF65-F5344CB8AC3E}">
        <p14:creationId xmlns:p14="http://schemas.microsoft.com/office/powerpoint/2010/main" val="3458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6DD8DCC0-549E-48DB-8CCA-E3FF8FBDEBF0}"/>
              </a:ext>
            </a:extLst>
          </p:cNvPr>
          <p:cNvGrpSpPr/>
          <p:nvPr/>
        </p:nvGrpSpPr>
        <p:grpSpPr>
          <a:xfrm>
            <a:off x="313844" y="349466"/>
            <a:ext cx="11518407" cy="6218388"/>
            <a:chOff x="313844" y="349466"/>
            <a:chExt cx="11518407" cy="6218388"/>
          </a:xfrm>
          <a:solidFill>
            <a:schemeClr val="accent2">
              <a:lumMod val="60000"/>
              <a:lumOff val="40000"/>
            </a:schemeClr>
          </a:solidFill>
        </p:grpSpPr>
        <p:sp>
          <p:nvSpPr>
            <p:cNvPr id="24" name="Rectangle 23">
              <a:extLst>
                <a:ext uri="{FF2B5EF4-FFF2-40B4-BE49-F238E27FC236}">
                  <a16:creationId xmlns:a16="http://schemas.microsoft.com/office/drawing/2014/main" id="{B895392A-2454-40A6-9F7C-BC20D3A463EB}"/>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DC7604FF-DE88-44B6-A0D9-723028500B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35F4DC18-13F2-43D2-9B15-157998AF1875}"/>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34375A76-1BF8-4628-B0FE-78E1BEB569B2}"/>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984292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03910" y="493876"/>
            <a:ext cx="10515600" cy="558800"/>
          </a:xfrm>
        </p:spPr>
        <p:txBody>
          <a:bodyPr>
            <a:normAutofit/>
          </a:bodyPr>
          <a:lstStyle/>
          <a:p>
            <a:r>
              <a:rPr lang="en-IN" sz="2800" b="1" dirty="0">
                <a:solidFill>
                  <a:schemeClr val="accent2"/>
                </a:solidFill>
                <a:latin typeface="+mn-lt"/>
              </a:rPr>
              <a:t>Lego</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85236" y="1275395"/>
            <a:ext cx="6118287"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cs typeface="Arial" panose="020B0604020202020204" pitchFamily="34" charset="0"/>
              </a:rPr>
              <a:t>Set of building blocks in different shapes </a:t>
            </a:r>
            <a:br>
              <a:rPr lang="en-US" sz="2400" dirty="0">
                <a:cs typeface="Arial" panose="020B0604020202020204" pitchFamily="34" charset="0"/>
              </a:rPr>
            </a:br>
            <a:r>
              <a:rPr lang="en-US" sz="2400" dirty="0">
                <a:cs typeface="Arial" panose="020B0604020202020204" pitchFamily="34" charset="0"/>
              </a:rPr>
              <a:t>and colors</a:t>
            </a:r>
          </a:p>
          <a:p>
            <a:r>
              <a:rPr lang="en-US" sz="2400" dirty="0">
                <a:cs typeface="Arial" panose="020B0604020202020204" pitchFamily="34" charset="0"/>
              </a:rPr>
              <a:t>Can be combined in different ways</a:t>
            </a:r>
          </a:p>
          <a:p>
            <a:r>
              <a:rPr lang="en-US" sz="2400" dirty="0">
                <a:cs typeface="Arial" panose="020B0604020202020204" pitchFamily="34" charset="0"/>
              </a:rPr>
              <a:t>Composition through small stubs in one and </a:t>
            </a:r>
            <a:br>
              <a:rPr lang="en-US" sz="2400" dirty="0">
                <a:cs typeface="Arial" panose="020B0604020202020204" pitchFamily="34" charset="0"/>
              </a:rPr>
            </a:br>
            <a:r>
              <a:rPr lang="en-US" sz="2400" dirty="0">
                <a:cs typeface="Arial" panose="020B0604020202020204" pitchFamily="34" charset="0"/>
              </a:rPr>
              <a:t>corresponding holes in another building block</a:t>
            </a:r>
          </a:p>
          <a:p>
            <a:endParaRPr lang="en-US" sz="2400" dirty="0">
              <a:cs typeface="Arial" panose="020B0604020202020204" pitchFamily="34" charset="0"/>
            </a:endParaRPr>
          </a:p>
          <a:p>
            <a:pPr marL="114300" indent="0">
              <a:buFont typeface="Arial" panose="020B0604020202020204" pitchFamily="34" charset="0"/>
              <a:buNone/>
            </a:pPr>
            <a:r>
              <a:rPr lang="en-US" sz="2400" dirty="0">
                <a:cs typeface="Arial" panose="020B0604020202020204" pitchFamily="34" charset="0"/>
                <a:sym typeface="Symbol" pitchFamily="18" charset="2"/>
              </a:rPr>
              <a:t> LEGO blocks are generic and easily</a:t>
            </a:r>
            <a:br>
              <a:rPr lang="en-US" sz="2400" dirty="0">
                <a:cs typeface="Arial" panose="020B0604020202020204" pitchFamily="34" charset="0"/>
                <a:sym typeface="Symbol" pitchFamily="18" charset="2"/>
              </a:rPr>
            </a:br>
            <a:r>
              <a:rPr lang="en-US" sz="2400" dirty="0">
                <a:cs typeface="Arial" panose="020B0604020202020204" pitchFamily="34" charset="0"/>
                <a:sym typeface="Symbol" pitchFamily="18" charset="2"/>
              </a:rPr>
              <a:t>     composable</a:t>
            </a:r>
          </a:p>
          <a:p>
            <a:endParaRPr lang="en-US" sz="2400" dirty="0">
              <a:cs typeface="Arial" panose="020B0604020202020204" pitchFamily="34" charset="0"/>
              <a:sym typeface="Symbol" pitchFamily="18" charset="2"/>
            </a:endParaRPr>
          </a:p>
          <a:p>
            <a:endParaRPr lang="en-US" sz="2400" dirty="0">
              <a:cs typeface="Arial" panose="020B0604020202020204" pitchFamily="34" charset="0"/>
              <a:sym typeface="Symbol" pitchFamily="18" charset="2"/>
            </a:endParaRPr>
          </a:p>
          <a:p>
            <a:endParaRPr lang="en-US" sz="2400" dirty="0">
              <a:cs typeface="Arial" panose="020B0604020202020204" pitchFamily="34" charset="0"/>
              <a:sym typeface="Symbol" pitchFamily="18" charset="2"/>
            </a:endParaRPr>
          </a:p>
          <a:p>
            <a:r>
              <a:rPr lang="en-US" sz="2400" dirty="0">
                <a:cs typeface="Arial" panose="020B0604020202020204" pitchFamily="34" charset="0"/>
                <a:sym typeface="Symbol" pitchFamily="18" charset="2"/>
              </a:rPr>
              <a:t>LEGO can be combined with LEGO, not with Meccano or any other blocks</a:t>
            </a:r>
          </a:p>
        </p:txBody>
      </p:sp>
      <p:pic>
        <p:nvPicPr>
          <p:cNvPr id="6" name="Picture 9" descr="j0295859">
            <a:extLst>
              <a:ext uri="{FF2B5EF4-FFF2-40B4-BE49-F238E27FC236}">
                <a16:creationId xmlns:a16="http://schemas.microsoft.com/office/drawing/2014/main" id="{D56F3A70-0E2B-44D3-8FA1-CE0450A4115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6217782" y="1599530"/>
            <a:ext cx="2163762" cy="1871663"/>
          </a:xfrm>
          <a:prstGeom prst="rect">
            <a:avLst/>
          </a:prstGeom>
        </p:spPr>
      </p:pic>
      <p:pic>
        <p:nvPicPr>
          <p:cNvPr id="7" name="Picture 2">
            <a:extLst>
              <a:ext uri="{FF2B5EF4-FFF2-40B4-BE49-F238E27FC236}">
                <a16:creationId xmlns:a16="http://schemas.microsoft.com/office/drawing/2014/main" id="{CFAFE6A3-DD16-4322-9DD3-65CC3E0F33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3418" y="4190753"/>
            <a:ext cx="2627313" cy="1457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Thought Bubble: Cloud 8">
            <a:extLst>
              <a:ext uri="{FF2B5EF4-FFF2-40B4-BE49-F238E27FC236}">
                <a16:creationId xmlns:a16="http://schemas.microsoft.com/office/drawing/2014/main" id="{71E2EDCD-F80D-4125-8FAE-B0ED2EB29853}"/>
              </a:ext>
            </a:extLst>
          </p:cNvPr>
          <p:cNvSpPr/>
          <p:nvPr/>
        </p:nvSpPr>
        <p:spPr>
          <a:xfrm>
            <a:off x="890124" y="1746800"/>
            <a:ext cx="5205876" cy="1840894"/>
          </a:xfrm>
          <a:prstGeom prst="cloudCallout">
            <a:avLst>
              <a:gd name="adj1" fmla="val -62568"/>
              <a:gd name="adj2" fmla="val 1516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Common Theme</a:t>
            </a:r>
          </a:p>
          <a:p>
            <a:pPr marL="285750" indent="-285750">
              <a:buFont typeface="Arial" panose="020B0604020202020204" pitchFamily="34" charset="0"/>
              <a:buChar char="•"/>
            </a:pPr>
            <a:r>
              <a:rPr lang="en-US" b="1" dirty="0"/>
              <a:t>Reuse</a:t>
            </a:r>
          </a:p>
          <a:p>
            <a:pPr marL="285750" indent="-285750">
              <a:buFont typeface="Arial" panose="020B0604020202020204" pitchFamily="34" charset="0"/>
              <a:buChar char="•"/>
            </a:pPr>
            <a:r>
              <a:rPr lang="en-US" b="1" dirty="0"/>
              <a:t>Quickly assemble Models</a:t>
            </a:r>
          </a:p>
          <a:p>
            <a:pPr marL="285750" indent="-285750">
              <a:buFont typeface="Arial" panose="020B0604020202020204" pitchFamily="34" charset="0"/>
              <a:buChar char="•"/>
            </a:pPr>
            <a:r>
              <a:rPr lang="en-US" b="1" dirty="0"/>
              <a:t>Build Complex models</a:t>
            </a:r>
          </a:p>
        </p:txBody>
      </p:sp>
    </p:spTree>
    <p:extLst>
      <p:ext uri="{BB962C8B-B14F-4D97-AF65-F5344CB8AC3E}">
        <p14:creationId xmlns:p14="http://schemas.microsoft.com/office/powerpoint/2010/main" val="113965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14301" y="536993"/>
            <a:ext cx="10515600" cy="557212"/>
          </a:xfrm>
        </p:spPr>
        <p:txBody>
          <a:bodyPr>
            <a:normAutofit/>
          </a:bodyPr>
          <a:lstStyle/>
          <a:p>
            <a:r>
              <a:rPr lang="en-IN" sz="2800" b="1" dirty="0">
                <a:solidFill>
                  <a:schemeClr val="accent2"/>
                </a:solidFill>
                <a:latin typeface="+mn-lt"/>
              </a:rPr>
              <a:t>What and why CBSE</a:t>
            </a:r>
            <a:endParaRPr lang="en-US" sz="2800" b="1" dirty="0">
              <a:solidFill>
                <a:schemeClr val="accent2"/>
              </a:solidFill>
              <a:latin typeface="+mn-lt"/>
            </a:endParaRPr>
          </a:p>
        </p:txBody>
      </p:sp>
      <p:sp>
        <p:nvSpPr>
          <p:cNvPr id="23" name="Rectangle 3">
            <a:extLst>
              <a:ext uri="{FF2B5EF4-FFF2-40B4-BE49-F238E27FC236}">
                <a16:creationId xmlns:a16="http://schemas.microsoft.com/office/drawing/2014/main" id="{7AFDCB07-FBD0-4C4B-83ED-88F461B79E78}"/>
              </a:ext>
            </a:extLst>
          </p:cNvPr>
          <p:cNvSpPr txBox="1">
            <a:spLocks noChangeArrowheads="1"/>
          </p:cNvSpPr>
          <p:nvPr/>
        </p:nvSpPr>
        <p:spPr>
          <a:xfrm>
            <a:off x="94327" y="1251516"/>
            <a:ext cx="7885891" cy="56064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2880" lvl="1">
              <a:lnSpc>
                <a:spcPct val="130000"/>
              </a:lnSpc>
              <a:spcBef>
                <a:spcPts val="600"/>
              </a:spcBef>
            </a:pPr>
            <a:r>
              <a:rPr lang="en-IN" b="1" dirty="0">
                <a:solidFill>
                  <a:srgbClr val="0070C0"/>
                </a:solidFill>
                <a:latin typeface="Calibri" panose="020F0502020204030204" pitchFamily="34" charset="0"/>
                <a:cs typeface="Calibri" panose="020F0502020204030204" pitchFamily="34" charset="0"/>
              </a:rPr>
              <a:t>What is CBSE</a:t>
            </a:r>
          </a:p>
          <a:p>
            <a:pPr marL="274320" lvl="1" indent="0" algn="just">
              <a:lnSpc>
                <a:spcPct val="130000"/>
              </a:lnSpc>
              <a:spcBef>
                <a:spcPts val="600"/>
              </a:spcBef>
              <a:buFont typeface="Arial" panose="020B0604020202020204" pitchFamily="34" charset="0"/>
              <a:buNone/>
            </a:pPr>
            <a:r>
              <a:rPr lang="en-IN" dirty="0">
                <a:latin typeface="Calibri" panose="020F0502020204030204" pitchFamily="34" charset="0"/>
                <a:cs typeface="Calibri" panose="020F0502020204030204" pitchFamily="34" charset="0"/>
              </a:rPr>
              <a:t>Component-based software Engineering approach is a reuse based approach to define, implement or select of-the shelf components and integrate/compose loosely coupled independent components into systems</a:t>
            </a:r>
          </a:p>
          <a:p>
            <a:pPr marL="182880" lvl="1">
              <a:lnSpc>
                <a:spcPct val="130000"/>
              </a:lnSpc>
              <a:spcBef>
                <a:spcPts val="600"/>
              </a:spcBef>
            </a:pPr>
            <a:r>
              <a:rPr lang="en-IN" b="1" dirty="0">
                <a:solidFill>
                  <a:srgbClr val="0070C0"/>
                </a:solidFill>
                <a:latin typeface="Calibri" panose="020F0502020204030204" pitchFamily="34" charset="0"/>
                <a:cs typeface="Calibri" panose="020F0502020204030204" pitchFamily="34" charset="0"/>
              </a:rPr>
              <a:t>Motivation or the need for CBSE</a:t>
            </a:r>
          </a:p>
          <a:p>
            <a:pPr marL="457200" indent="-182880">
              <a:lnSpc>
                <a:spcPct val="130000"/>
              </a:lnSpc>
              <a:spcBef>
                <a:spcPts val="600"/>
              </a:spcBef>
            </a:pPr>
            <a:r>
              <a:rPr lang="en-IN" sz="2400" dirty="0">
                <a:latin typeface="Calibri" panose="020F0502020204030204" pitchFamily="34" charset="0"/>
                <a:cs typeface="Calibri" panose="020F0502020204030204" pitchFamily="34" charset="0"/>
              </a:rPr>
              <a:t>Increase in complexity of systems</a:t>
            </a:r>
          </a:p>
          <a:p>
            <a:pPr marL="457200" indent="-182880">
              <a:lnSpc>
                <a:spcPct val="130000"/>
              </a:lnSpc>
              <a:spcBef>
                <a:spcPts val="600"/>
              </a:spcBef>
            </a:pPr>
            <a:r>
              <a:rPr lang="en-IN" sz="2400" dirty="0">
                <a:latin typeface="Calibri" panose="020F0502020204030204" pitchFamily="34" charset="0"/>
                <a:cs typeface="Calibri" panose="020F0502020204030204" pitchFamily="34" charset="0"/>
              </a:rPr>
              <a:t>Need for a quicker TAT .. So reuse rather than re-implement and shorten development time</a:t>
            </a:r>
          </a:p>
        </p:txBody>
      </p:sp>
    </p:spTree>
    <p:extLst>
      <p:ext uri="{BB962C8B-B14F-4D97-AF65-F5344CB8AC3E}">
        <p14:creationId xmlns:p14="http://schemas.microsoft.com/office/powerpoint/2010/main" val="2434104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03910" y="488867"/>
            <a:ext cx="10515600" cy="557212"/>
          </a:xfrm>
        </p:spPr>
        <p:txBody>
          <a:bodyPr>
            <a:normAutofit/>
          </a:bodyPr>
          <a:lstStyle/>
          <a:p>
            <a:r>
              <a:rPr lang="en-IN" sz="2800" b="1" dirty="0">
                <a:solidFill>
                  <a:schemeClr val="accent2"/>
                </a:solidFill>
                <a:latin typeface="+mn-lt"/>
              </a:rPr>
              <a:t>Advantages and Problems with CBSE</a:t>
            </a:r>
            <a:endParaRPr lang="en-US" sz="2800" b="1" dirty="0">
              <a:solidFill>
                <a:schemeClr val="accent2"/>
              </a:solidFill>
              <a:latin typeface="+mn-lt"/>
            </a:endParaRPr>
          </a:p>
        </p:txBody>
      </p:sp>
      <p:sp>
        <p:nvSpPr>
          <p:cNvPr id="4" name="Rectangle 3">
            <a:extLst>
              <a:ext uri="{FF2B5EF4-FFF2-40B4-BE49-F238E27FC236}">
                <a16:creationId xmlns:a16="http://schemas.microsoft.com/office/drawing/2014/main" id="{92FC478A-1E5F-4277-B17F-675CB13F3334}"/>
              </a:ext>
            </a:extLst>
          </p:cNvPr>
          <p:cNvSpPr txBox="1">
            <a:spLocks noChangeArrowheads="1"/>
          </p:cNvSpPr>
          <p:nvPr/>
        </p:nvSpPr>
        <p:spPr>
          <a:xfrm>
            <a:off x="103911" y="1243149"/>
            <a:ext cx="8281554" cy="5229200"/>
          </a:xfrm>
          <a:prstGeom prst="rect">
            <a:avLst/>
          </a:prstGeom>
        </p:spPr>
        <p:txBody>
          <a:bodyPr vert="horz" lIns="91440" tIns="45720" rIns="91440" bIns="45720" numCol="2" spcCol="36576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600"/>
              </a:spcBef>
              <a:buFont typeface="Arial" panose="020B0604020202020204" pitchFamily="34" charset="0"/>
              <a:buNone/>
            </a:pPr>
            <a:r>
              <a:rPr lang="en-GB" b="1" dirty="0">
                <a:solidFill>
                  <a:srgbClr val="C00000"/>
                </a:solidFill>
                <a:latin typeface="Calibri" panose="020F0502020204030204" pitchFamily="34" charset="0"/>
                <a:cs typeface="Calibri" panose="020F0502020204030204" pitchFamily="34" charset="0"/>
              </a:rPr>
              <a:t>Advantages of CBSE</a:t>
            </a:r>
          </a:p>
          <a:p>
            <a:pPr marL="182880" lvl="1" indent="-182880" algn="just">
              <a:lnSpc>
                <a:spcPct val="130000"/>
              </a:lnSpc>
              <a:spcBef>
                <a:spcPts val="600"/>
              </a:spcBef>
            </a:pPr>
            <a:r>
              <a:rPr lang="en-GB" dirty="0">
                <a:latin typeface="Calibri" panose="020F0502020204030204" pitchFamily="34" charset="0"/>
                <a:cs typeface="Calibri" panose="020F0502020204030204" pitchFamily="34" charset="0"/>
              </a:rPr>
              <a:t>Components could be used as a black box and hence reduces complexity of systems</a:t>
            </a:r>
          </a:p>
          <a:p>
            <a:pPr marL="182880" lvl="1" indent="-182880" algn="just">
              <a:lnSpc>
                <a:spcPct val="130000"/>
              </a:lnSpc>
              <a:spcBef>
                <a:spcPts val="600"/>
              </a:spcBef>
            </a:pPr>
            <a:r>
              <a:rPr lang="en-GB" dirty="0">
                <a:latin typeface="Calibri" panose="020F0502020204030204" pitchFamily="34" charset="0"/>
                <a:cs typeface="Calibri" panose="020F0502020204030204" pitchFamily="34" charset="0"/>
              </a:rPr>
              <a:t>Since developers reuse components, this reduces the development time</a:t>
            </a:r>
          </a:p>
          <a:p>
            <a:pPr marL="182880" lvl="1" indent="-182880" algn="just">
              <a:lnSpc>
                <a:spcPct val="130000"/>
              </a:lnSpc>
              <a:spcBef>
                <a:spcPts val="600"/>
              </a:spcBef>
            </a:pPr>
            <a:r>
              <a:rPr lang="en-US" dirty="0">
                <a:latin typeface="Calibri" panose="020F0502020204030204" pitchFamily="34" charset="0"/>
                <a:cs typeface="Calibri" panose="020F0502020204030204" pitchFamily="34" charset="0"/>
              </a:rPr>
              <a:t>Increases quality (due to explicit dependencies, reuse) especially evolvability and maintainability</a:t>
            </a:r>
          </a:p>
          <a:p>
            <a:pPr marL="182880" lvl="1" indent="-182880" algn="just">
              <a:lnSpc>
                <a:spcPct val="130000"/>
              </a:lnSpc>
              <a:spcBef>
                <a:spcPts val="600"/>
              </a:spcBef>
            </a:pPr>
            <a:r>
              <a:rPr lang="en-US" dirty="0">
                <a:latin typeface="Calibri" panose="020F0502020204030204" pitchFamily="34" charset="0"/>
                <a:cs typeface="Calibri" panose="020F0502020204030204" pitchFamily="34" charset="0"/>
              </a:rPr>
              <a:t>Increases productivity</a:t>
            </a:r>
          </a:p>
          <a:p>
            <a:pPr marL="0" lvl="1" indent="0">
              <a:spcBef>
                <a:spcPts val="1800"/>
              </a:spcBef>
              <a:buFont typeface="Arial" panose="020B0604020202020204" pitchFamily="34" charset="0"/>
              <a:buNone/>
            </a:pPr>
            <a:r>
              <a:rPr lang="en-GB" b="1" dirty="0">
                <a:solidFill>
                  <a:srgbClr val="C00000"/>
                </a:solidFill>
                <a:latin typeface="Calibri" panose="020F0502020204030204" pitchFamily="34" charset="0"/>
                <a:cs typeface="Calibri" panose="020F0502020204030204" pitchFamily="34" charset="0"/>
              </a:rPr>
              <a:t>Problems with CBSE</a:t>
            </a:r>
          </a:p>
          <a:p>
            <a:pPr marL="182880" lvl="1" indent="-182880" algn="just">
              <a:lnSpc>
                <a:spcPct val="130000"/>
              </a:lnSpc>
              <a:spcBef>
                <a:spcPts val="600"/>
              </a:spcBef>
            </a:pPr>
            <a:r>
              <a:rPr lang="en-GB" dirty="0">
                <a:latin typeface="Calibri" panose="020F0502020204030204" pitchFamily="34" charset="0"/>
                <a:cs typeface="Calibri" panose="020F0502020204030204" pitchFamily="34" charset="0"/>
              </a:rPr>
              <a:t>Component trustworthiness</a:t>
            </a:r>
          </a:p>
          <a:p>
            <a:pPr marL="182880" lvl="1" indent="-182880" algn="just">
              <a:lnSpc>
                <a:spcPct val="130000"/>
              </a:lnSpc>
              <a:spcBef>
                <a:spcPts val="600"/>
              </a:spcBef>
            </a:pPr>
            <a:r>
              <a:rPr lang="en-GB" dirty="0">
                <a:latin typeface="Calibri" panose="020F0502020204030204" pitchFamily="34" charset="0"/>
                <a:cs typeface="Calibri" panose="020F0502020204030204" pitchFamily="34" charset="0"/>
              </a:rPr>
              <a:t>Component certification</a:t>
            </a:r>
          </a:p>
          <a:p>
            <a:pPr marL="182880" lvl="1" indent="-182880" algn="just">
              <a:lnSpc>
                <a:spcPct val="130000"/>
              </a:lnSpc>
              <a:spcBef>
                <a:spcPts val="600"/>
              </a:spcBef>
            </a:pPr>
            <a:r>
              <a:rPr lang="en-GB" dirty="0">
                <a:latin typeface="Calibri" panose="020F0502020204030204" pitchFamily="34" charset="0"/>
                <a:cs typeface="Calibri" panose="020F0502020204030204" pitchFamily="34" charset="0"/>
              </a:rPr>
              <a:t>Emergent property prediction</a:t>
            </a:r>
          </a:p>
          <a:p>
            <a:pPr marL="182880" lvl="1" indent="-182880" algn="just">
              <a:lnSpc>
                <a:spcPct val="130000"/>
              </a:lnSpc>
              <a:spcBef>
                <a:spcPts val="600"/>
              </a:spcBef>
            </a:pPr>
            <a:r>
              <a:rPr lang="en-GB" dirty="0">
                <a:latin typeface="Calibri" panose="020F0502020204030204" pitchFamily="34" charset="0"/>
                <a:cs typeface="Calibri" panose="020F0502020204030204" pitchFamily="34" charset="0"/>
              </a:rPr>
              <a:t>Requirement trade off</a:t>
            </a:r>
          </a:p>
        </p:txBody>
      </p:sp>
    </p:spTree>
    <p:extLst>
      <p:ext uri="{BB962C8B-B14F-4D97-AF65-F5344CB8AC3E}">
        <p14:creationId xmlns:p14="http://schemas.microsoft.com/office/powerpoint/2010/main" val="203423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14301" y="536993"/>
            <a:ext cx="10515600" cy="557212"/>
          </a:xfrm>
        </p:spPr>
        <p:txBody>
          <a:bodyPr>
            <a:normAutofit/>
          </a:bodyPr>
          <a:lstStyle/>
          <a:p>
            <a:r>
              <a:rPr lang="en-IN" sz="2800" b="1" dirty="0">
                <a:solidFill>
                  <a:schemeClr val="accent2"/>
                </a:solidFill>
                <a:latin typeface="+mn-lt"/>
              </a:rPr>
              <a:t>Essentials of CBSE to be successful</a:t>
            </a:r>
            <a:endParaRPr lang="en-US" sz="2800" b="1" dirty="0">
              <a:solidFill>
                <a:schemeClr val="accent2"/>
              </a:solidFill>
              <a:latin typeface="+mn-lt"/>
            </a:endParaRPr>
          </a:p>
        </p:txBody>
      </p:sp>
      <p:sp>
        <p:nvSpPr>
          <p:cNvPr id="23" name="Rectangle 3">
            <a:extLst>
              <a:ext uri="{FF2B5EF4-FFF2-40B4-BE49-F238E27FC236}">
                <a16:creationId xmlns:a16="http://schemas.microsoft.com/office/drawing/2014/main" id="{7AFDCB07-FBD0-4C4B-83ED-88F461B79E78}"/>
              </a:ext>
            </a:extLst>
          </p:cNvPr>
          <p:cNvSpPr txBox="1">
            <a:spLocks noChangeArrowheads="1"/>
          </p:cNvSpPr>
          <p:nvPr/>
        </p:nvSpPr>
        <p:spPr>
          <a:xfrm>
            <a:off x="94327" y="1251516"/>
            <a:ext cx="7750809" cy="56064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274320" algn="just">
              <a:lnSpc>
                <a:spcPct val="120000"/>
              </a:lnSpc>
              <a:spcBef>
                <a:spcPts val="600"/>
              </a:spcBef>
            </a:pPr>
            <a:r>
              <a:rPr lang="en-GB" sz="2400" dirty="0">
                <a:latin typeface="Calibri" panose="020F0502020204030204" pitchFamily="34" charset="0"/>
                <a:cs typeface="Calibri" panose="020F0502020204030204" pitchFamily="34" charset="0"/>
              </a:rPr>
              <a:t>Independent components that are completely specified by the public interfaces (implementation is hidden and hence can be changed)</a:t>
            </a:r>
          </a:p>
          <a:p>
            <a:pPr marL="274320" indent="-274320" algn="just">
              <a:lnSpc>
                <a:spcPct val="120000"/>
              </a:lnSpc>
              <a:spcBef>
                <a:spcPts val="600"/>
              </a:spcBef>
            </a:pPr>
            <a:r>
              <a:rPr lang="en-GB" sz="2400" dirty="0">
                <a:latin typeface="Calibri" panose="020F0502020204030204" pitchFamily="34" charset="0"/>
                <a:cs typeface="Calibri" panose="020F0502020204030204" pitchFamily="34" charset="0"/>
              </a:rPr>
              <a:t>Component standards that facilitate the integration of components</a:t>
            </a:r>
          </a:p>
          <a:p>
            <a:pPr marL="274320" indent="-274320" algn="just">
              <a:lnSpc>
                <a:spcPct val="120000"/>
              </a:lnSpc>
              <a:spcBef>
                <a:spcPts val="600"/>
              </a:spcBef>
            </a:pPr>
            <a:r>
              <a:rPr lang="en-GB" sz="2400" dirty="0">
                <a:latin typeface="Calibri" panose="020F0502020204030204" pitchFamily="34" charset="0"/>
                <a:cs typeface="Calibri" panose="020F0502020204030204" pitchFamily="34" charset="0"/>
              </a:rPr>
              <a:t>Middleware that provides software support for component integration</a:t>
            </a:r>
          </a:p>
          <a:p>
            <a:pPr marL="274320" indent="-274320" algn="just">
              <a:lnSpc>
                <a:spcPct val="120000"/>
              </a:lnSpc>
              <a:spcBef>
                <a:spcPts val="600"/>
              </a:spcBef>
            </a:pPr>
            <a:r>
              <a:rPr lang="en-GB" sz="2400" dirty="0">
                <a:latin typeface="Calibri" panose="020F0502020204030204" pitchFamily="34" charset="0"/>
                <a:cs typeface="Calibri" panose="020F0502020204030204" pitchFamily="34" charset="0"/>
              </a:rPr>
              <a:t>Development process that is geared up to </a:t>
            </a:r>
            <a:r>
              <a:rPr lang="en-GB" sz="2400" dirty="0" err="1">
                <a:latin typeface="Calibri" panose="020F0502020204030204" pitchFamily="34" charset="0"/>
                <a:cs typeface="Calibri" panose="020F0502020204030204" pitchFamily="34" charset="0"/>
              </a:rPr>
              <a:t>CBSE</a:t>
            </a:r>
            <a:r>
              <a:rPr lang="en-GB" sz="2400" dirty="0">
                <a:latin typeface="Calibri" panose="020F0502020204030204" pitchFamily="34" charset="0"/>
                <a:cs typeface="Calibri" panose="020F0502020204030204" pitchFamily="34" charset="0"/>
              </a:rPr>
              <a:t> (interleaving of requirement and system design –trade-off requirements/existing services etc.)</a:t>
            </a:r>
          </a:p>
        </p:txBody>
      </p:sp>
    </p:spTree>
    <p:extLst>
      <p:ext uri="{BB962C8B-B14F-4D97-AF65-F5344CB8AC3E}">
        <p14:creationId xmlns:p14="http://schemas.microsoft.com/office/powerpoint/2010/main" val="331537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39340" y="504909"/>
            <a:ext cx="10515600" cy="557212"/>
          </a:xfrm>
        </p:spPr>
        <p:txBody>
          <a:bodyPr>
            <a:noAutofit/>
          </a:bodyPr>
          <a:lstStyle/>
          <a:p>
            <a:r>
              <a:rPr lang="en-IN" sz="2800" b="1" dirty="0">
                <a:solidFill>
                  <a:schemeClr val="accent2"/>
                </a:solidFill>
                <a:latin typeface="+mn-lt"/>
              </a:rPr>
              <a:t>A Software Component</a:t>
            </a:r>
            <a:endParaRPr lang="en-US" sz="2800" b="1" dirty="0">
              <a:solidFill>
                <a:schemeClr val="accent2"/>
              </a:solidFill>
              <a:latin typeface="+mn-lt"/>
            </a:endParaRPr>
          </a:p>
        </p:txBody>
      </p:sp>
      <p:sp>
        <p:nvSpPr>
          <p:cNvPr id="11" name="Rectangle 3">
            <a:extLst>
              <a:ext uri="{FF2B5EF4-FFF2-40B4-BE49-F238E27FC236}">
                <a16:creationId xmlns:a16="http://schemas.microsoft.com/office/drawing/2014/main" id="{0699F42B-2EE0-40B0-9E88-BC303888F398}"/>
              </a:ext>
            </a:extLst>
          </p:cNvPr>
          <p:cNvSpPr txBox="1">
            <a:spLocks noChangeArrowheads="1"/>
          </p:cNvSpPr>
          <p:nvPr/>
        </p:nvSpPr>
        <p:spPr>
          <a:xfrm>
            <a:off x="97775" y="1140121"/>
            <a:ext cx="7616757" cy="36604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2880" indent="-182880" algn="just">
              <a:lnSpc>
                <a:spcPct val="100000"/>
              </a:lnSpc>
              <a:spcBef>
                <a:spcPts val="300"/>
              </a:spcBef>
            </a:pPr>
            <a:r>
              <a:rPr lang="en-GB" sz="2400" dirty="0">
                <a:cs typeface="Arial" panose="020B0604020202020204" pitchFamily="34" charset="0"/>
              </a:rPr>
              <a:t>Implements a functionality without regard  to  where  the  component  is  executing  or  its programming language</a:t>
            </a:r>
          </a:p>
          <a:p>
            <a:pPr marL="457200" lvl="1" indent="-182880" algn="just">
              <a:lnSpc>
                <a:spcPct val="100000"/>
              </a:lnSpc>
              <a:spcBef>
                <a:spcPts val="600"/>
              </a:spcBef>
            </a:pPr>
            <a:r>
              <a:rPr lang="en-GB" dirty="0">
                <a:cs typeface="Arial" panose="020B0604020202020204" pitchFamily="34" charset="0"/>
              </a:rPr>
              <a:t>Its an independent executable entity that can be made </a:t>
            </a:r>
            <a:br>
              <a:rPr lang="en-GB" dirty="0">
                <a:cs typeface="Arial" panose="020B0604020202020204" pitchFamily="34" charset="0"/>
              </a:rPr>
            </a:br>
            <a:r>
              <a:rPr lang="en-GB" dirty="0">
                <a:cs typeface="Arial" panose="020B0604020202020204" pitchFamily="34" charset="0"/>
              </a:rPr>
              <a:t>up of one or more executable objects;</a:t>
            </a:r>
          </a:p>
          <a:p>
            <a:pPr marL="457200" lvl="1" indent="-182880">
              <a:lnSpc>
                <a:spcPct val="100000"/>
              </a:lnSpc>
              <a:spcBef>
                <a:spcPts val="600"/>
              </a:spcBef>
            </a:pPr>
            <a:r>
              <a:rPr lang="en-GB" dirty="0">
                <a:cs typeface="Arial" panose="020B0604020202020204" pitchFamily="34" charset="0"/>
              </a:rPr>
              <a:t>The component interface is published and all interactions are through the published interface;</a:t>
            </a:r>
          </a:p>
          <a:p>
            <a:pPr marL="457200" lvl="1" indent="-182880" algn="just">
              <a:lnSpc>
                <a:spcPct val="100000"/>
              </a:lnSpc>
              <a:spcBef>
                <a:spcPts val="600"/>
              </a:spcBef>
            </a:pPr>
            <a:r>
              <a:rPr lang="en-US" dirty="0">
                <a:cs typeface="Arial" panose="020B0604020202020204" pitchFamily="34" charset="0"/>
              </a:rPr>
              <a:t>Has explicit dependencies through “required” interfaces and “provides” (</a:t>
            </a:r>
            <a:r>
              <a:rPr lang="en-GB" dirty="0">
                <a:cs typeface="Arial" panose="020B0604020202020204" pitchFamily="34" charset="0"/>
              </a:rPr>
              <a:t>the services that are provided by the component to other components)</a:t>
            </a:r>
            <a:endParaRPr lang="en-US" dirty="0">
              <a:cs typeface="Arial" panose="020B0604020202020204" pitchFamily="34" charset="0"/>
            </a:endParaRPr>
          </a:p>
        </p:txBody>
      </p:sp>
      <p:pic>
        <p:nvPicPr>
          <p:cNvPr id="12" name="Picture 11">
            <a:extLst>
              <a:ext uri="{FF2B5EF4-FFF2-40B4-BE49-F238E27FC236}">
                <a16:creationId xmlns:a16="http://schemas.microsoft.com/office/drawing/2014/main" id="{302BD1CB-7BC1-467B-BE99-F1613815F09A}"/>
              </a:ext>
            </a:extLst>
          </p:cNvPr>
          <p:cNvPicPr>
            <a:picLocks noChangeAspect="1"/>
          </p:cNvPicPr>
          <p:nvPr/>
        </p:nvPicPr>
        <p:blipFill>
          <a:blip r:embed="rId2"/>
          <a:stretch>
            <a:fillRect/>
          </a:stretch>
        </p:blipFill>
        <p:spPr>
          <a:xfrm>
            <a:off x="8628654" y="200512"/>
            <a:ext cx="1867711" cy="1723218"/>
          </a:xfrm>
          <a:prstGeom prst="rect">
            <a:avLst/>
          </a:prstGeom>
        </p:spPr>
      </p:pic>
      <p:pic>
        <p:nvPicPr>
          <p:cNvPr id="4" name="Picture 3">
            <a:extLst>
              <a:ext uri="{FF2B5EF4-FFF2-40B4-BE49-F238E27FC236}">
                <a16:creationId xmlns:a16="http://schemas.microsoft.com/office/drawing/2014/main" id="{AC26B0B9-96E4-4541-B188-91018E90F713}"/>
              </a:ext>
            </a:extLst>
          </p:cNvPr>
          <p:cNvPicPr>
            <a:picLocks noChangeAspect="1"/>
          </p:cNvPicPr>
          <p:nvPr/>
        </p:nvPicPr>
        <p:blipFill>
          <a:blip r:embed="rId3"/>
          <a:stretch>
            <a:fillRect/>
          </a:stretch>
        </p:blipFill>
        <p:spPr>
          <a:xfrm>
            <a:off x="283585" y="4971730"/>
            <a:ext cx="7430947" cy="1886270"/>
          </a:xfrm>
          <a:prstGeom prst="rect">
            <a:avLst/>
          </a:prstGeom>
        </p:spPr>
      </p:pic>
    </p:spTree>
    <p:extLst>
      <p:ext uri="{BB962C8B-B14F-4D97-AF65-F5344CB8AC3E}">
        <p14:creationId xmlns:p14="http://schemas.microsoft.com/office/powerpoint/2010/main" val="342330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692" y="488708"/>
            <a:ext cx="10515600" cy="557212"/>
          </a:xfrm>
        </p:spPr>
        <p:txBody>
          <a:bodyPr>
            <a:noAutofit/>
          </a:bodyPr>
          <a:lstStyle/>
          <a:p>
            <a:r>
              <a:rPr lang="en-IN" sz="2800" b="1" dirty="0">
                <a:solidFill>
                  <a:schemeClr val="accent2"/>
                </a:solidFill>
                <a:latin typeface="+mn-lt"/>
              </a:rPr>
              <a:t>Identifying the Software Component</a:t>
            </a:r>
            <a:endParaRPr lang="en-US" sz="2800" b="1" dirty="0">
              <a:solidFill>
                <a:schemeClr val="accent2"/>
              </a:solidFill>
              <a:latin typeface="+mn-lt"/>
            </a:endParaRPr>
          </a:p>
        </p:txBody>
      </p:sp>
      <p:sp>
        <p:nvSpPr>
          <p:cNvPr id="6" name="TextBox 5">
            <a:extLst>
              <a:ext uri="{FF2B5EF4-FFF2-40B4-BE49-F238E27FC236}">
                <a16:creationId xmlns:a16="http://schemas.microsoft.com/office/drawing/2014/main" id="{EC3019DA-413B-400E-9EAD-63D6264975EF}"/>
              </a:ext>
            </a:extLst>
          </p:cNvPr>
          <p:cNvSpPr txBox="1"/>
          <p:nvPr/>
        </p:nvSpPr>
        <p:spPr>
          <a:xfrm>
            <a:off x="119399" y="1081563"/>
            <a:ext cx="4884525" cy="5693866"/>
          </a:xfrm>
          <a:prstGeom prst="rect">
            <a:avLst/>
          </a:prstGeom>
          <a:noFill/>
        </p:spPr>
        <p:txBody>
          <a:bodyPr wrap="square" rtlCol="0">
            <a:spAutoFit/>
          </a:bodyPr>
          <a:lstStyle/>
          <a:p>
            <a:r>
              <a:rPr lang="en-IN" sz="2200" dirty="0">
                <a:cs typeface="Arial" panose="020B0604020202020204" pitchFamily="34" charset="0"/>
              </a:rPr>
              <a:t>Identifying the components could involve</a:t>
            </a:r>
          </a:p>
          <a:p>
            <a:pPr marL="252000" indent="-252000">
              <a:spcBef>
                <a:spcPts val="600"/>
              </a:spcBef>
              <a:spcAft>
                <a:spcPts val="600"/>
              </a:spcAft>
              <a:buFont typeface="+mj-lt"/>
              <a:buAutoNum type="arabicPeriod"/>
            </a:pPr>
            <a:r>
              <a:rPr lang="en-IN" sz="2200" dirty="0">
                <a:cs typeface="Arial" panose="020B0604020202020204" pitchFamily="34" charset="0"/>
              </a:rPr>
              <a:t>Searching for the component</a:t>
            </a:r>
          </a:p>
          <a:p>
            <a:pPr marL="252000" indent="-252000">
              <a:spcAft>
                <a:spcPts val="600"/>
              </a:spcAft>
              <a:buFont typeface="+mj-lt"/>
              <a:buAutoNum type="arabicPeriod"/>
            </a:pPr>
            <a:r>
              <a:rPr lang="en-IN" sz="2200" dirty="0">
                <a:cs typeface="Arial" panose="020B0604020202020204" pitchFamily="34" charset="0"/>
              </a:rPr>
              <a:t>Selection of the component</a:t>
            </a:r>
          </a:p>
          <a:p>
            <a:pPr marL="252000" indent="-252000">
              <a:buFont typeface="+mj-lt"/>
              <a:buAutoNum type="arabicPeriod"/>
            </a:pPr>
            <a:r>
              <a:rPr lang="en-IN" sz="2200" dirty="0">
                <a:cs typeface="Arial" panose="020B0604020202020204" pitchFamily="34" charset="0"/>
              </a:rPr>
              <a:t>If there are no ready component, Compose components with existing components to create component</a:t>
            </a:r>
          </a:p>
          <a:p>
            <a:pPr marL="252000" indent="-252000">
              <a:spcAft>
                <a:spcPts val="600"/>
              </a:spcAft>
              <a:buFont typeface="+mj-lt"/>
              <a:buAutoNum type="arabicPeriod"/>
            </a:pPr>
            <a:r>
              <a:rPr lang="en-IN" sz="2200" dirty="0">
                <a:cs typeface="Arial" panose="020B0604020202020204" pitchFamily="34" charset="0"/>
              </a:rPr>
              <a:t>It could be a sequential composition and additive or may need some adapters or “glue” to reconcile different component interfaces</a:t>
            </a:r>
          </a:p>
          <a:p>
            <a:pPr marL="342900" indent="-342900">
              <a:buFont typeface="+mj-lt"/>
              <a:buAutoNum type="arabicPeriod"/>
            </a:pPr>
            <a:endParaRPr lang="en-IN" sz="1600" dirty="0">
              <a:cs typeface="Arial" panose="020B0604020202020204" pitchFamily="34" charset="0"/>
            </a:endParaRPr>
          </a:p>
          <a:p>
            <a:pPr marL="342900" indent="-342900">
              <a:buFont typeface="+mj-lt"/>
              <a:buAutoNum type="arabicPeriod"/>
            </a:pPr>
            <a:endParaRPr lang="en-IN" sz="1600" dirty="0">
              <a:cs typeface="Arial" panose="020B0604020202020204" pitchFamily="34" charset="0"/>
            </a:endParaRPr>
          </a:p>
          <a:p>
            <a:pPr marL="342900" indent="-342900">
              <a:buFont typeface="+mj-lt"/>
              <a:buAutoNum type="arabicPeriod"/>
            </a:pPr>
            <a:endParaRPr lang="en-IN" sz="1600" dirty="0">
              <a:cs typeface="Arial" panose="020B0604020202020204" pitchFamily="34" charset="0"/>
            </a:endParaRPr>
          </a:p>
          <a:p>
            <a:pPr marL="342900" indent="-342900">
              <a:buFont typeface="+mj-lt"/>
              <a:buAutoNum type="arabicPeriod"/>
            </a:pPr>
            <a:endParaRPr lang="en-IN" sz="1600" dirty="0">
              <a:cs typeface="Arial" panose="020B0604020202020204" pitchFamily="34" charset="0"/>
            </a:endParaRPr>
          </a:p>
          <a:p>
            <a:pPr marL="342900" indent="-342900">
              <a:buFont typeface="+mj-lt"/>
              <a:buAutoNum type="arabicPeriod"/>
            </a:pPr>
            <a:endParaRPr lang="en-IN" sz="1600" dirty="0">
              <a:cs typeface="Arial" panose="020B0604020202020204" pitchFamily="34" charset="0"/>
            </a:endParaRPr>
          </a:p>
          <a:p>
            <a:endParaRPr lang="en-IN" sz="2000" dirty="0">
              <a:cs typeface="Arial" panose="020B0604020202020204" pitchFamily="34" charset="0"/>
            </a:endParaRPr>
          </a:p>
          <a:p>
            <a:pPr marL="457200" indent="-457200">
              <a:buFont typeface="+mj-lt"/>
              <a:buAutoNum type="arabicPeriod" startAt="5"/>
            </a:pPr>
            <a:r>
              <a:rPr lang="en-IN" sz="2200" dirty="0">
                <a:cs typeface="Arial" panose="020B0604020202020204" pitchFamily="34" charset="0"/>
              </a:rPr>
              <a:t>Validate the component</a:t>
            </a:r>
          </a:p>
        </p:txBody>
      </p:sp>
      <p:sp>
        <p:nvSpPr>
          <p:cNvPr id="7" name="TextBox 6">
            <a:extLst>
              <a:ext uri="{FF2B5EF4-FFF2-40B4-BE49-F238E27FC236}">
                <a16:creationId xmlns:a16="http://schemas.microsoft.com/office/drawing/2014/main" id="{67DF6E6D-51B0-44C5-9069-0A2B15A97ED1}"/>
              </a:ext>
            </a:extLst>
          </p:cNvPr>
          <p:cNvSpPr txBox="1"/>
          <p:nvPr/>
        </p:nvSpPr>
        <p:spPr>
          <a:xfrm>
            <a:off x="5260854" y="1276057"/>
            <a:ext cx="2606853" cy="338554"/>
          </a:xfrm>
          <a:prstGeom prst="rect">
            <a:avLst/>
          </a:prstGeom>
          <a:noFill/>
        </p:spPr>
        <p:txBody>
          <a:bodyPr wrap="square" rtlCol="0">
            <a:spAutoFit/>
          </a:bodyPr>
          <a:lstStyle/>
          <a:p>
            <a:r>
              <a:rPr lang="en-IN" sz="1600" b="1" dirty="0">
                <a:solidFill>
                  <a:srgbClr val="292934"/>
                </a:solidFill>
              </a:rPr>
              <a:t>Component Selection</a:t>
            </a:r>
          </a:p>
        </p:txBody>
      </p:sp>
      <p:grpSp>
        <p:nvGrpSpPr>
          <p:cNvPr id="8" name="Group 7">
            <a:extLst>
              <a:ext uri="{FF2B5EF4-FFF2-40B4-BE49-F238E27FC236}">
                <a16:creationId xmlns:a16="http://schemas.microsoft.com/office/drawing/2014/main" id="{9D8A3589-2D24-4EEA-A9AF-8637A67E9060}"/>
              </a:ext>
            </a:extLst>
          </p:cNvPr>
          <p:cNvGrpSpPr/>
          <p:nvPr/>
        </p:nvGrpSpPr>
        <p:grpSpPr>
          <a:xfrm>
            <a:off x="3816731" y="1530514"/>
            <a:ext cx="5050148" cy="2921316"/>
            <a:chOff x="2105436" y="1737290"/>
            <a:chExt cx="6176191" cy="2921780"/>
          </a:xfrm>
        </p:grpSpPr>
        <p:sp>
          <p:nvSpPr>
            <p:cNvPr id="9" name="Rounded Rectangle 3">
              <a:extLst>
                <a:ext uri="{FF2B5EF4-FFF2-40B4-BE49-F238E27FC236}">
                  <a16:creationId xmlns:a16="http://schemas.microsoft.com/office/drawing/2014/main" id="{F2888BD5-D729-47C0-AA98-7D543964FFCF}"/>
                </a:ext>
              </a:extLst>
            </p:cNvPr>
            <p:cNvSpPr/>
            <p:nvPr/>
          </p:nvSpPr>
          <p:spPr>
            <a:xfrm>
              <a:off x="2105436" y="1737290"/>
              <a:ext cx="1411246" cy="61061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b="1">
                <a:solidFill>
                  <a:srgbClr val="FFFFFF"/>
                </a:solidFill>
              </a:endParaRPr>
            </a:p>
          </p:txBody>
        </p:sp>
        <p:sp>
          <p:nvSpPr>
            <p:cNvPr id="10" name="TextBox 9">
              <a:extLst>
                <a:ext uri="{FF2B5EF4-FFF2-40B4-BE49-F238E27FC236}">
                  <a16:creationId xmlns:a16="http://schemas.microsoft.com/office/drawing/2014/main" id="{2D7C3010-3F28-4E98-8CE6-1C17D28515A3}"/>
                </a:ext>
              </a:extLst>
            </p:cNvPr>
            <p:cNvSpPr txBox="1"/>
            <p:nvPr/>
          </p:nvSpPr>
          <p:spPr>
            <a:xfrm>
              <a:off x="2105437" y="1771890"/>
              <a:ext cx="1505608" cy="584868"/>
            </a:xfrm>
            <a:prstGeom prst="rect">
              <a:avLst/>
            </a:prstGeom>
            <a:noFill/>
          </p:spPr>
          <p:txBody>
            <a:bodyPr wrap="none" rtlCol="0">
              <a:spAutoFit/>
            </a:bodyPr>
            <a:lstStyle/>
            <a:p>
              <a:r>
                <a:rPr lang="en-IN" sz="1600" b="1" dirty="0">
                  <a:solidFill>
                    <a:srgbClr val="292934"/>
                  </a:solidFill>
                </a:rPr>
                <a:t>Component </a:t>
              </a:r>
              <a:br>
                <a:rPr lang="en-IN" sz="1600" b="1" dirty="0">
                  <a:solidFill>
                    <a:srgbClr val="292934"/>
                  </a:solidFill>
                </a:rPr>
              </a:br>
              <a:r>
                <a:rPr lang="en-IN" sz="1600" b="1" dirty="0">
                  <a:solidFill>
                    <a:srgbClr val="292934"/>
                  </a:solidFill>
                </a:rPr>
                <a:t>    Search</a:t>
              </a:r>
            </a:p>
          </p:txBody>
        </p:sp>
        <p:sp>
          <p:nvSpPr>
            <p:cNvPr id="14" name="Rounded Rectangle 6">
              <a:extLst>
                <a:ext uri="{FF2B5EF4-FFF2-40B4-BE49-F238E27FC236}">
                  <a16:creationId xmlns:a16="http://schemas.microsoft.com/office/drawing/2014/main" id="{968EC0BA-22C8-4DE0-9E3A-546BDD9BCBEA}"/>
                </a:ext>
              </a:extLst>
            </p:cNvPr>
            <p:cNvSpPr/>
            <p:nvPr/>
          </p:nvSpPr>
          <p:spPr>
            <a:xfrm>
              <a:off x="3859762" y="1871545"/>
              <a:ext cx="2449157" cy="5523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b="1">
                <a:solidFill>
                  <a:srgbClr val="FFFFFF"/>
                </a:solidFill>
              </a:endParaRPr>
            </a:p>
          </p:txBody>
        </p:sp>
        <p:sp>
          <p:nvSpPr>
            <p:cNvPr id="15" name="Rounded Rectangle 7">
              <a:extLst>
                <a:ext uri="{FF2B5EF4-FFF2-40B4-BE49-F238E27FC236}">
                  <a16:creationId xmlns:a16="http://schemas.microsoft.com/office/drawing/2014/main" id="{AA2C477C-0E8A-4F5C-9240-8D1550413B09}"/>
                </a:ext>
              </a:extLst>
            </p:cNvPr>
            <p:cNvSpPr/>
            <p:nvPr/>
          </p:nvSpPr>
          <p:spPr>
            <a:xfrm>
              <a:off x="6862094" y="1741105"/>
              <a:ext cx="1336619" cy="5847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b="1">
                <a:solidFill>
                  <a:srgbClr val="FFFFFF"/>
                </a:solidFill>
              </a:endParaRPr>
            </a:p>
          </p:txBody>
        </p:sp>
        <p:cxnSp>
          <p:nvCxnSpPr>
            <p:cNvPr id="16" name="Straight Arrow Connector 15">
              <a:extLst>
                <a:ext uri="{FF2B5EF4-FFF2-40B4-BE49-F238E27FC236}">
                  <a16:creationId xmlns:a16="http://schemas.microsoft.com/office/drawing/2014/main" id="{B1A0C906-25CD-43CE-A5C0-A9C924CFF289}"/>
                </a:ext>
              </a:extLst>
            </p:cNvPr>
            <p:cNvCxnSpPr>
              <a:cxnSpLocks/>
            </p:cNvCxnSpPr>
            <p:nvPr/>
          </p:nvCxnSpPr>
          <p:spPr>
            <a:xfrm>
              <a:off x="3511590" y="2093906"/>
              <a:ext cx="247531" cy="1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77D5AE8-AE41-4CE3-88D2-138C57438BB5}"/>
                </a:ext>
              </a:extLst>
            </p:cNvPr>
            <p:cNvCxnSpPr>
              <a:cxnSpLocks/>
            </p:cNvCxnSpPr>
            <p:nvPr/>
          </p:nvCxnSpPr>
          <p:spPr>
            <a:xfrm>
              <a:off x="6488098" y="2075776"/>
              <a:ext cx="252443" cy="1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2">
              <a:extLst>
                <a:ext uri="{FF2B5EF4-FFF2-40B4-BE49-F238E27FC236}">
                  <a16:creationId xmlns:a16="http://schemas.microsoft.com/office/drawing/2014/main" id="{BDC71D71-2FA0-4F2C-9F06-00E847B30F0A}"/>
                </a:ext>
              </a:extLst>
            </p:cNvPr>
            <p:cNvSpPr/>
            <p:nvPr/>
          </p:nvSpPr>
          <p:spPr>
            <a:xfrm>
              <a:off x="3795747" y="2505527"/>
              <a:ext cx="2598217" cy="215354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b="1">
                <a:solidFill>
                  <a:srgbClr val="FFFFFF"/>
                </a:solidFill>
              </a:endParaRPr>
            </a:p>
          </p:txBody>
        </p:sp>
        <p:sp>
          <p:nvSpPr>
            <p:cNvPr id="19" name="TextBox 18">
              <a:extLst>
                <a:ext uri="{FF2B5EF4-FFF2-40B4-BE49-F238E27FC236}">
                  <a16:creationId xmlns:a16="http://schemas.microsoft.com/office/drawing/2014/main" id="{C12F6E9C-27E0-4A17-8BAD-015AFA0AD254}"/>
                </a:ext>
              </a:extLst>
            </p:cNvPr>
            <p:cNvSpPr txBox="1"/>
            <p:nvPr/>
          </p:nvSpPr>
          <p:spPr>
            <a:xfrm>
              <a:off x="6832870" y="1770218"/>
              <a:ext cx="1448757" cy="584868"/>
            </a:xfrm>
            <a:prstGeom prst="rect">
              <a:avLst/>
            </a:prstGeom>
            <a:noFill/>
          </p:spPr>
          <p:txBody>
            <a:bodyPr wrap="none" rtlCol="0">
              <a:spAutoFit/>
            </a:bodyPr>
            <a:lstStyle/>
            <a:p>
              <a:r>
                <a:rPr lang="en-IN" sz="1600" b="1" dirty="0">
                  <a:solidFill>
                    <a:srgbClr val="292934"/>
                  </a:solidFill>
                </a:rPr>
                <a:t>Component</a:t>
              </a:r>
              <a:br>
                <a:rPr lang="en-IN" sz="1600" b="1" dirty="0">
                  <a:solidFill>
                    <a:srgbClr val="292934"/>
                  </a:solidFill>
                </a:rPr>
              </a:br>
              <a:r>
                <a:rPr lang="en-IN" sz="1600" b="1" dirty="0">
                  <a:solidFill>
                    <a:srgbClr val="292934"/>
                  </a:solidFill>
                </a:rPr>
                <a:t>  Validation</a:t>
              </a:r>
            </a:p>
          </p:txBody>
        </p:sp>
        <p:sp>
          <p:nvSpPr>
            <p:cNvPr id="20" name="TextBox 19">
              <a:extLst>
                <a:ext uri="{FF2B5EF4-FFF2-40B4-BE49-F238E27FC236}">
                  <a16:creationId xmlns:a16="http://schemas.microsoft.com/office/drawing/2014/main" id="{9B14D142-F821-44FF-A265-62E4CF6231C6}"/>
                </a:ext>
              </a:extLst>
            </p:cNvPr>
            <p:cNvSpPr txBox="1"/>
            <p:nvPr/>
          </p:nvSpPr>
          <p:spPr>
            <a:xfrm>
              <a:off x="3933105" y="2500320"/>
              <a:ext cx="2934552" cy="338608"/>
            </a:xfrm>
            <a:prstGeom prst="rect">
              <a:avLst/>
            </a:prstGeom>
            <a:noFill/>
          </p:spPr>
          <p:txBody>
            <a:bodyPr wrap="square" rtlCol="0">
              <a:spAutoFit/>
            </a:bodyPr>
            <a:lstStyle/>
            <a:p>
              <a:r>
                <a:rPr lang="en-IN" sz="1600" b="1" dirty="0">
                  <a:solidFill>
                    <a:srgbClr val="0070C0"/>
                  </a:solidFill>
                </a:rPr>
                <a:t>Component Building</a:t>
              </a:r>
            </a:p>
          </p:txBody>
        </p:sp>
        <p:sp>
          <p:nvSpPr>
            <p:cNvPr id="21" name="TextBox 20">
              <a:extLst>
                <a:ext uri="{FF2B5EF4-FFF2-40B4-BE49-F238E27FC236}">
                  <a16:creationId xmlns:a16="http://schemas.microsoft.com/office/drawing/2014/main" id="{68D5E20D-FA63-47F7-B241-5301334F5CA0}"/>
                </a:ext>
              </a:extLst>
            </p:cNvPr>
            <p:cNvSpPr txBox="1"/>
            <p:nvPr/>
          </p:nvSpPr>
          <p:spPr>
            <a:xfrm>
              <a:off x="3933105" y="1835231"/>
              <a:ext cx="2323499" cy="584868"/>
            </a:xfrm>
            <a:prstGeom prst="rect">
              <a:avLst/>
            </a:prstGeom>
            <a:noFill/>
          </p:spPr>
          <p:txBody>
            <a:bodyPr wrap="none" rtlCol="0">
              <a:spAutoFit/>
            </a:bodyPr>
            <a:lstStyle/>
            <a:p>
              <a:r>
                <a:rPr lang="en-IN" sz="1600" b="1" dirty="0">
                  <a:solidFill>
                    <a:srgbClr val="292934"/>
                  </a:solidFill>
                </a:rPr>
                <a:t>Select from Existing </a:t>
              </a:r>
              <a:br>
                <a:rPr lang="en-IN" sz="1600" b="1" dirty="0">
                  <a:solidFill>
                    <a:srgbClr val="292934"/>
                  </a:solidFill>
                </a:rPr>
              </a:br>
              <a:r>
                <a:rPr lang="en-IN" sz="1600" b="1" dirty="0">
                  <a:solidFill>
                    <a:srgbClr val="292934"/>
                  </a:solidFill>
                </a:rPr>
                <a:t>       Repository</a:t>
              </a:r>
            </a:p>
          </p:txBody>
        </p:sp>
        <p:sp>
          <p:nvSpPr>
            <p:cNvPr id="22" name="TextBox 21">
              <a:extLst>
                <a:ext uri="{FF2B5EF4-FFF2-40B4-BE49-F238E27FC236}">
                  <a16:creationId xmlns:a16="http://schemas.microsoft.com/office/drawing/2014/main" id="{CDBB9CBE-74A8-494E-B293-DCBBBCD87442}"/>
                </a:ext>
              </a:extLst>
            </p:cNvPr>
            <p:cNvSpPr txBox="1"/>
            <p:nvPr/>
          </p:nvSpPr>
          <p:spPr>
            <a:xfrm>
              <a:off x="3690568" y="2678382"/>
              <a:ext cx="2902867" cy="1954691"/>
            </a:xfrm>
            <a:prstGeom prst="rect">
              <a:avLst/>
            </a:prstGeom>
            <a:noFill/>
          </p:spPr>
          <p:txBody>
            <a:bodyPr wrap="square" rtlCol="0">
              <a:spAutoFit/>
            </a:bodyPr>
            <a:lstStyle/>
            <a:p>
              <a:r>
                <a:rPr lang="en-IN" sz="1600" b="1" dirty="0">
                  <a:solidFill>
                    <a:srgbClr val="292934"/>
                  </a:solidFill>
                </a:rPr>
                <a:t>      Identify/Build</a:t>
              </a:r>
            </a:p>
            <a:p>
              <a:endParaRPr lang="en-IN" sz="1100" b="1" dirty="0">
                <a:solidFill>
                  <a:srgbClr val="292934"/>
                </a:solidFill>
              </a:endParaRPr>
            </a:p>
            <a:p>
              <a:r>
                <a:rPr lang="en-IN" sz="1600" b="1" dirty="0">
                  <a:solidFill>
                    <a:srgbClr val="292934"/>
                  </a:solidFill>
                </a:rPr>
                <a:t>      Adaptation for </a:t>
              </a:r>
              <a:br>
                <a:rPr lang="en-IN" sz="1600" b="1" dirty="0">
                  <a:solidFill>
                    <a:srgbClr val="292934"/>
                  </a:solidFill>
                </a:rPr>
              </a:br>
              <a:r>
                <a:rPr lang="en-IN" sz="1600" b="1" dirty="0">
                  <a:solidFill>
                    <a:srgbClr val="292934"/>
                  </a:solidFill>
                </a:rPr>
                <a:t>       Component </a:t>
              </a:r>
              <a:br>
                <a:rPr lang="en-IN" sz="1600" b="1" dirty="0">
                  <a:solidFill>
                    <a:srgbClr val="292934"/>
                  </a:solidFill>
                </a:rPr>
              </a:br>
              <a:r>
                <a:rPr lang="en-IN" sz="1600" b="1" dirty="0">
                  <a:solidFill>
                    <a:srgbClr val="292934"/>
                  </a:solidFill>
                </a:rPr>
                <a:t>     Characteristics</a:t>
              </a:r>
            </a:p>
            <a:p>
              <a:endParaRPr lang="en-IN" sz="1400" b="1" dirty="0">
                <a:solidFill>
                  <a:srgbClr val="292934"/>
                </a:solidFill>
              </a:endParaRPr>
            </a:p>
            <a:p>
              <a:r>
                <a:rPr lang="en-IN" sz="1600" b="1" dirty="0">
                  <a:solidFill>
                    <a:srgbClr val="292934"/>
                  </a:solidFill>
                </a:rPr>
                <a:t>     Standardization/</a:t>
              </a:r>
              <a:br>
                <a:rPr lang="en-IN" sz="1600" b="1" dirty="0">
                  <a:solidFill>
                    <a:srgbClr val="292934"/>
                  </a:solidFill>
                </a:rPr>
              </a:br>
              <a:r>
                <a:rPr lang="en-IN" sz="1600" b="1" dirty="0">
                  <a:solidFill>
                    <a:srgbClr val="292934"/>
                  </a:solidFill>
                </a:rPr>
                <a:t>  Validation/Verification</a:t>
              </a:r>
            </a:p>
          </p:txBody>
        </p:sp>
        <p:cxnSp>
          <p:nvCxnSpPr>
            <p:cNvPr id="23" name="Straight Arrow Connector 22">
              <a:extLst>
                <a:ext uri="{FF2B5EF4-FFF2-40B4-BE49-F238E27FC236}">
                  <a16:creationId xmlns:a16="http://schemas.microsoft.com/office/drawing/2014/main" id="{ED717ED5-ABFE-4BD0-A7A3-DE688FA42288}"/>
                </a:ext>
              </a:extLst>
            </p:cNvPr>
            <p:cNvCxnSpPr/>
            <p:nvPr/>
          </p:nvCxnSpPr>
          <p:spPr>
            <a:xfrm>
              <a:off x="4874050" y="2970494"/>
              <a:ext cx="0" cy="20178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C5BD1060-7800-4C0A-AB70-AEEA2581FB65}"/>
                </a:ext>
              </a:extLst>
            </p:cNvPr>
            <p:cNvCxnSpPr/>
            <p:nvPr/>
          </p:nvCxnSpPr>
          <p:spPr>
            <a:xfrm>
              <a:off x="4864671" y="3873877"/>
              <a:ext cx="0" cy="20178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sp>
        <p:nvSpPr>
          <p:cNvPr id="25" name="Rectangle 24">
            <a:extLst>
              <a:ext uri="{FF2B5EF4-FFF2-40B4-BE49-F238E27FC236}">
                <a16:creationId xmlns:a16="http://schemas.microsoft.com/office/drawing/2014/main" id="{F22CF0CC-FC2E-4D69-BE22-CD89CF373BF5}"/>
              </a:ext>
            </a:extLst>
          </p:cNvPr>
          <p:cNvSpPr/>
          <p:nvPr/>
        </p:nvSpPr>
        <p:spPr>
          <a:xfrm>
            <a:off x="563054" y="5380473"/>
            <a:ext cx="1621792" cy="35342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b="1">
              <a:solidFill>
                <a:srgbClr val="FFFFFF"/>
              </a:solidFill>
            </a:endParaRPr>
          </a:p>
        </p:txBody>
      </p:sp>
      <p:sp>
        <p:nvSpPr>
          <p:cNvPr id="26" name="TextBox 25">
            <a:extLst>
              <a:ext uri="{FF2B5EF4-FFF2-40B4-BE49-F238E27FC236}">
                <a16:creationId xmlns:a16="http://schemas.microsoft.com/office/drawing/2014/main" id="{EB42B184-D38C-45D1-A142-EDECF8E95B0C}"/>
              </a:ext>
            </a:extLst>
          </p:cNvPr>
          <p:cNvSpPr txBox="1"/>
          <p:nvPr/>
        </p:nvSpPr>
        <p:spPr>
          <a:xfrm>
            <a:off x="598977" y="5327100"/>
            <a:ext cx="1621791" cy="400110"/>
          </a:xfrm>
          <a:prstGeom prst="rect">
            <a:avLst/>
          </a:prstGeom>
          <a:noFill/>
        </p:spPr>
        <p:txBody>
          <a:bodyPr wrap="none" rtlCol="0">
            <a:spAutoFit/>
          </a:bodyPr>
          <a:lstStyle/>
          <a:p>
            <a:r>
              <a:rPr lang="en-IN" sz="2000" b="1" dirty="0">
                <a:solidFill>
                  <a:srgbClr val="292934"/>
                </a:solidFill>
              </a:rPr>
              <a:t>Component 2</a:t>
            </a:r>
          </a:p>
        </p:txBody>
      </p:sp>
      <p:sp>
        <p:nvSpPr>
          <p:cNvPr id="27" name="Rectangle 26">
            <a:extLst>
              <a:ext uri="{FF2B5EF4-FFF2-40B4-BE49-F238E27FC236}">
                <a16:creationId xmlns:a16="http://schemas.microsoft.com/office/drawing/2014/main" id="{CB2D4981-086F-4A04-AF81-100C61B0816F}"/>
              </a:ext>
            </a:extLst>
          </p:cNvPr>
          <p:cNvSpPr/>
          <p:nvPr/>
        </p:nvSpPr>
        <p:spPr>
          <a:xfrm>
            <a:off x="552653" y="4855170"/>
            <a:ext cx="1633304" cy="34483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b="1">
              <a:solidFill>
                <a:srgbClr val="FFFFFF"/>
              </a:solidFill>
            </a:endParaRPr>
          </a:p>
        </p:txBody>
      </p:sp>
      <p:sp>
        <p:nvSpPr>
          <p:cNvPr id="28" name="TextBox 27">
            <a:extLst>
              <a:ext uri="{FF2B5EF4-FFF2-40B4-BE49-F238E27FC236}">
                <a16:creationId xmlns:a16="http://schemas.microsoft.com/office/drawing/2014/main" id="{93B314A3-5000-45A3-BF59-82226B96F59A}"/>
              </a:ext>
            </a:extLst>
          </p:cNvPr>
          <p:cNvSpPr txBox="1"/>
          <p:nvPr/>
        </p:nvSpPr>
        <p:spPr>
          <a:xfrm>
            <a:off x="626024" y="4801870"/>
            <a:ext cx="1633305" cy="400110"/>
          </a:xfrm>
          <a:prstGeom prst="rect">
            <a:avLst/>
          </a:prstGeom>
          <a:noFill/>
        </p:spPr>
        <p:txBody>
          <a:bodyPr wrap="square" rtlCol="0">
            <a:spAutoFit/>
          </a:bodyPr>
          <a:lstStyle/>
          <a:p>
            <a:r>
              <a:rPr lang="en-IN" sz="2000" b="1" dirty="0">
                <a:solidFill>
                  <a:srgbClr val="292934"/>
                </a:solidFill>
              </a:rPr>
              <a:t>Component 1</a:t>
            </a:r>
          </a:p>
        </p:txBody>
      </p:sp>
      <p:sp>
        <p:nvSpPr>
          <p:cNvPr id="29" name="Rectangle 28">
            <a:extLst>
              <a:ext uri="{FF2B5EF4-FFF2-40B4-BE49-F238E27FC236}">
                <a16:creationId xmlns:a16="http://schemas.microsoft.com/office/drawing/2014/main" id="{032A1BFA-0D97-4988-B170-7A9140FE359A}"/>
              </a:ext>
            </a:extLst>
          </p:cNvPr>
          <p:cNvSpPr/>
          <p:nvPr/>
        </p:nvSpPr>
        <p:spPr>
          <a:xfrm>
            <a:off x="564166" y="5820704"/>
            <a:ext cx="1621792" cy="371903"/>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b="1">
              <a:solidFill>
                <a:srgbClr val="FFFFFF"/>
              </a:solidFill>
            </a:endParaRPr>
          </a:p>
        </p:txBody>
      </p:sp>
      <p:sp>
        <p:nvSpPr>
          <p:cNvPr id="30" name="TextBox 29">
            <a:extLst>
              <a:ext uri="{FF2B5EF4-FFF2-40B4-BE49-F238E27FC236}">
                <a16:creationId xmlns:a16="http://schemas.microsoft.com/office/drawing/2014/main" id="{DBD07570-34F0-435F-BCBD-92CD1A56ABA6}"/>
              </a:ext>
            </a:extLst>
          </p:cNvPr>
          <p:cNvSpPr txBox="1"/>
          <p:nvPr/>
        </p:nvSpPr>
        <p:spPr>
          <a:xfrm>
            <a:off x="595551" y="5772064"/>
            <a:ext cx="1621791" cy="400110"/>
          </a:xfrm>
          <a:prstGeom prst="rect">
            <a:avLst/>
          </a:prstGeom>
          <a:noFill/>
        </p:spPr>
        <p:txBody>
          <a:bodyPr wrap="none" rtlCol="0">
            <a:spAutoFit/>
          </a:bodyPr>
          <a:lstStyle/>
          <a:p>
            <a:r>
              <a:rPr lang="en-IN" sz="2000" b="1" dirty="0">
                <a:solidFill>
                  <a:srgbClr val="292934"/>
                </a:solidFill>
              </a:rPr>
              <a:t>Component 3</a:t>
            </a:r>
          </a:p>
        </p:txBody>
      </p:sp>
      <p:sp>
        <p:nvSpPr>
          <p:cNvPr id="32" name="Rectangle 31">
            <a:extLst>
              <a:ext uri="{FF2B5EF4-FFF2-40B4-BE49-F238E27FC236}">
                <a16:creationId xmlns:a16="http://schemas.microsoft.com/office/drawing/2014/main" id="{971842AD-BDD2-4781-9CBE-135230F26467}"/>
              </a:ext>
            </a:extLst>
          </p:cNvPr>
          <p:cNvSpPr/>
          <p:nvPr/>
        </p:nvSpPr>
        <p:spPr>
          <a:xfrm>
            <a:off x="2818345" y="5814551"/>
            <a:ext cx="1522931" cy="38956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b="1">
              <a:solidFill>
                <a:srgbClr val="FFFFFF"/>
              </a:solidFill>
            </a:endParaRPr>
          </a:p>
        </p:txBody>
      </p:sp>
      <p:sp>
        <p:nvSpPr>
          <p:cNvPr id="33" name="TextBox 32">
            <a:extLst>
              <a:ext uri="{FF2B5EF4-FFF2-40B4-BE49-F238E27FC236}">
                <a16:creationId xmlns:a16="http://schemas.microsoft.com/office/drawing/2014/main" id="{262D0842-6727-4166-AFA2-DB587D8414D6}"/>
              </a:ext>
            </a:extLst>
          </p:cNvPr>
          <p:cNvSpPr txBox="1"/>
          <p:nvPr/>
        </p:nvSpPr>
        <p:spPr>
          <a:xfrm>
            <a:off x="2786752" y="5801120"/>
            <a:ext cx="1621791" cy="400110"/>
          </a:xfrm>
          <a:prstGeom prst="rect">
            <a:avLst/>
          </a:prstGeom>
          <a:noFill/>
        </p:spPr>
        <p:txBody>
          <a:bodyPr wrap="none" rtlCol="0">
            <a:spAutoFit/>
          </a:bodyPr>
          <a:lstStyle/>
          <a:p>
            <a:r>
              <a:rPr lang="en-IN" sz="2000" b="1" dirty="0">
                <a:solidFill>
                  <a:srgbClr val="292934"/>
                </a:solidFill>
              </a:rPr>
              <a:t>Component 4</a:t>
            </a:r>
          </a:p>
        </p:txBody>
      </p:sp>
      <p:sp>
        <p:nvSpPr>
          <p:cNvPr id="34" name="Rectangle 33">
            <a:extLst>
              <a:ext uri="{FF2B5EF4-FFF2-40B4-BE49-F238E27FC236}">
                <a16:creationId xmlns:a16="http://schemas.microsoft.com/office/drawing/2014/main" id="{4C4778A9-006E-4EB4-8BDC-A554DAB0DEE3}"/>
              </a:ext>
            </a:extLst>
          </p:cNvPr>
          <p:cNvSpPr/>
          <p:nvPr/>
        </p:nvSpPr>
        <p:spPr>
          <a:xfrm>
            <a:off x="5027582" y="5817150"/>
            <a:ext cx="1472481" cy="36805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b="1">
              <a:solidFill>
                <a:srgbClr val="FFFFFF"/>
              </a:solidFill>
            </a:endParaRPr>
          </a:p>
        </p:txBody>
      </p:sp>
      <p:sp>
        <p:nvSpPr>
          <p:cNvPr id="35" name="TextBox 34">
            <a:extLst>
              <a:ext uri="{FF2B5EF4-FFF2-40B4-BE49-F238E27FC236}">
                <a16:creationId xmlns:a16="http://schemas.microsoft.com/office/drawing/2014/main" id="{9E635BAE-5D03-4C8C-8AC0-EBF741332260}"/>
              </a:ext>
            </a:extLst>
          </p:cNvPr>
          <p:cNvSpPr txBox="1"/>
          <p:nvPr/>
        </p:nvSpPr>
        <p:spPr>
          <a:xfrm>
            <a:off x="4973663" y="5793768"/>
            <a:ext cx="1621791" cy="400110"/>
          </a:xfrm>
          <a:prstGeom prst="rect">
            <a:avLst/>
          </a:prstGeom>
          <a:noFill/>
        </p:spPr>
        <p:txBody>
          <a:bodyPr wrap="none" rtlCol="0">
            <a:spAutoFit/>
          </a:bodyPr>
          <a:lstStyle/>
          <a:p>
            <a:r>
              <a:rPr lang="en-IN" sz="2000" b="1" dirty="0">
                <a:solidFill>
                  <a:srgbClr val="292934"/>
                </a:solidFill>
              </a:rPr>
              <a:t>Component 5</a:t>
            </a:r>
          </a:p>
        </p:txBody>
      </p:sp>
      <p:cxnSp>
        <p:nvCxnSpPr>
          <p:cNvPr id="36" name="Straight Connector 35">
            <a:extLst>
              <a:ext uri="{FF2B5EF4-FFF2-40B4-BE49-F238E27FC236}">
                <a16:creationId xmlns:a16="http://schemas.microsoft.com/office/drawing/2014/main" id="{BC2257BC-A39C-40E3-8FA6-81954881D967}"/>
              </a:ext>
            </a:extLst>
          </p:cNvPr>
          <p:cNvCxnSpPr>
            <a:cxnSpLocks/>
          </p:cNvCxnSpPr>
          <p:nvPr/>
        </p:nvCxnSpPr>
        <p:spPr>
          <a:xfrm flipH="1">
            <a:off x="402766" y="4776555"/>
            <a:ext cx="1942" cy="15104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94A5FD4-2109-40D7-B18B-5EFA63E2D505}"/>
              </a:ext>
            </a:extLst>
          </p:cNvPr>
          <p:cNvCxnSpPr>
            <a:cxnSpLocks/>
          </p:cNvCxnSpPr>
          <p:nvPr/>
        </p:nvCxnSpPr>
        <p:spPr>
          <a:xfrm>
            <a:off x="402766" y="4776555"/>
            <a:ext cx="187220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A6051BB-A43E-4468-A120-AF4353E05DEC}"/>
              </a:ext>
            </a:extLst>
          </p:cNvPr>
          <p:cNvCxnSpPr>
            <a:cxnSpLocks/>
          </p:cNvCxnSpPr>
          <p:nvPr/>
        </p:nvCxnSpPr>
        <p:spPr>
          <a:xfrm>
            <a:off x="2274974" y="4776555"/>
            <a:ext cx="0" cy="96596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408508C-7CF2-49CF-8273-9E0978533A57}"/>
              </a:ext>
            </a:extLst>
          </p:cNvPr>
          <p:cNvCxnSpPr>
            <a:cxnSpLocks/>
          </p:cNvCxnSpPr>
          <p:nvPr/>
        </p:nvCxnSpPr>
        <p:spPr>
          <a:xfrm flipV="1">
            <a:off x="2274974" y="5738089"/>
            <a:ext cx="4320480" cy="885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E25E0A5-3307-47E1-9BB8-B4BD08DB2607}"/>
              </a:ext>
            </a:extLst>
          </p:cNvPr>
          <p:cNvCxnSpPr>
            <a:cxnSpLocks/>
          </p:cNvCxnSpPr>
          <p:nvPr/>
        </p:nvCxnSpPr>
        <p:spPr>
          <a:xfrm>
            <a:off x="6595454" y="5738089"/>
            <a:ext cx="0" cy="49393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48890D9-060E-498D-993E-D99271D7DC31}"/>
              </a:ext>
            </a:extLst>
          </p:cNvPr>
          <p:cNvCxnSpPr>
            <a:cxnSpLocks/>
          </p:cNvCxnSpPr>
          <p:nvPr/>
        </p:nvCxnSpPr>
        <p:spPr>
          <a:xfrm flipH="1">
            <a:off x="402766" y="6232025"/>
            <a:ext cx="6192688" cy="5498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8FDFF55-380E-4CCA-9481-2BB4BC3EEDD6}"/>
              </a:ext>
            </a:extLst>
          </p:cNvPr>
          <p:cNvCxnSpPr>
            <a:cxnSpLocks/>
          </p:cNvCxnSpPr>
          <p:nvPr/>
        </p:nvCxnSpPr>
        <p:spPr>
          <a:xfrm flipV="1">
            <a:off x="4337514" y="6001175"/>
            <a:ext cx="715670" cy="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207C7EA4-72A3-4C10-A501-02AE18739A7A}"/>
              </a:ext>
            </a:extLst>
          </p:cNvPr>
          <p:cNvSpPr/>
          <p:nvPr/>
        </p:nvSpPr>
        <p:spPr>
          <a:xfrm>
            <a:off x="5155819" y="1261137"/>
            <a:ext cx="2341300" cy="3268485"/>
          </a:xfrm>
          <a:prstGeom prst="roundRect">
            <a:avLst>
              <a:gd name="adj" fmla="val 8357"/>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cxnSp>
        <p:nvCxnSpPr>
          <p:cNvPr id="52" name="Straight Connector 51">
            <a:extLst>
              <a:ext uri="{FF2B5EF4-FFF2-40B4-BE49-F238E27FC236}">
                <a16:creationId xmlns:a16="http://schemas.microsoft.com/office/drawing/2014/main" id="{AF6A94E9-65A0-419A-9739-E7A4A6E4215F}"/>
              </a:ext>
            </a:extLst>
          </p:cNvPr>
          <p:cNvCxnSpPr>
            <a:cxnSpLocks/>
            <a:stCxn id="29" idx="3"/>
            <a:endCxn id="33" idx="1"/>
          </p:cNvCxnSpPr>
          <p:nvPr/>
        </p:nvCxnSpPr>
        <p:spPr>
          <a:xfrm flipV="1">
            <a:off x="2185958" y="6001175"/>
            <a:ext cx="600794" cy="548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6B3AFEB6-DACF-4EB6-ABE7-5156FD158238}"/>
              </a:ext>
            </a:extLst>
          </p:cNvPr>
          <p:cNvSpPr/>
          <p:nvPr/>
        </p:nvSpPr>
        <p:spPr>
          <a:xfrm>
            <a:off x="5188224" y="2273545"/>
            <a:ext cx="2257286" cy="220093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17910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44"/>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animBg="1"/>
      <p:bldP spid="28" grpId="0"/>
      <p:bldP spid="29" grpId="0" animBg="1"/>
      <p:bldP spid="30" grpId="0"/>
      <p:bldP spid="32" grpId="0" animBg="1"/>
      <p:bldP spid="33" grpId="0"/>
      <p:bldP spid="34" grpId="0" animBg="1"/>
      <p:bldP spid="35" grpId="0"/>
      <p:bldP spid="44" grpId="0" animBg="1"/>
      <p:bldP spid="44" grpId="1" animBg="1"/>
      <p:bldP spid="4" grpId="0" animBg="1"/>
      <p:bldP spid="4"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03910" y="498392"/>
            <a:ext cx="8218488" cy="557212"/>
          </a:xfrm>
        </p:spPr>
        <p:txBody>
          <a:bodyPr>
            <a:normAutofit/>
          </a:bodyPr>
          <a:lstStyle/>
          <a:p>
            <a:r>
              <a:rPr lang="en-IN" sz="2800" b="1" dirty="0">
                <a:solidFill>
                  <a:schemeClr val="accent2"/>
                </a:solidFill>
                <a:latin typeface="+mn-lt"/>
              </a:rPr>
              <a:t>Component Development Stages</a:t>
            </a:r>
            <a:endParaRPr lang="en-US" sz="2800" b="1" dirty="0">
              <a:solidFill>
                <a:schemeClr val="accent2"/>
              </a:solidFill>
              <a:latin typeface="+mn-lt"/>
            </a:endParaRPr>
          </a:p>
        </p:txBody>
      </p:sp>
      <p:pic>
        <p:nvPicPr>
          <p:cNvPr id="5" name="Picture 5">
            <a:extLst>
              <a:ext uri="{FF2B5EF4-FFF2-40B4-BE49-F238E27FC236}">
                <a16:creationId xmlns:a16="http://schemas.microsoft.com/office/drawing/2014/main" id="{E4E44908-03DC-4C0B-BB21-E29C3670B2BE}"/>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246928" y="1275484"/>
            <a:ext cx="7660554" cy="3498850"/>
          </a:xfrm>
          <a:noFill/>
          <a:ln/>
          <a:extLst>
            <a:ext uri="{91240B29-F687-4f45-9708-019B960494DF}">
              <a14:hiddenLine xmlns:a14="http://schemas.microsoft.com/office/drawing/2010/main" xmlns="" w="19050" cap="flat" cmpd="sng" algn="ctr">
                <a:solidFill>
                  <a:schemeClr val="tx1"/>
                </a:solidFill>
                <a:prstDash val="solid"/>
                <a:miter lim="800000"/>
                <a:headEnd/>
                <a:tailEnd/>
              </a14:hiddenLine>
            </a:ext>
          </a:extLst>
        </p:spPr>
      </p:pic>
      <p:sp>
        <p:nvSpPr>
          <p:cNvPr id="6" name="Rectangle 5">
            <a:extLst>
              <a:ext uri="{FF2B5EF4-FFF2-40B4-BE49-F238E27FC236}">
                <a16:creationId xmlns:a16="http://schemas.microsoft.com/office/drawing/2014/main" id="{12BBDA41-7231-4EC8-8856-CA5F02AACCFB}"/>
              </a:ext>
            </a:extLst>
          </p:cNvPr>
          <p:cNvSpPr/>
          <p:nvPr/>
        </p:nvSpPr>
        <p:spPr>
          <a:xfrm>
            <a:off x="0" y="4868495"/>
            <a:ext cx="8218488" cy="2015936"/>
          </a:xfrm>
          <a:prstGeom prst="rect">
            <a:avLst/>
          </a:prstGeom>
        </p:spPr>
        <p:txBody>
          <a:bodyPr wrap="square">
            <a:spAutoFit/>
          </a:bodyPr>
          <a:lstStyle/>
          <a:p>
            <a:pPr marL="285750" indent="-285750">
              <a:buFont typeface="Arial" pitchFamily="34" charset="0"/>
              <a:buChar char="•"/>
            </a:pPr>
            <a:r>
              <a:rPr lang="en-US" sz="2400" dirty="0">
                <a:solidFill>
                  <a:srgbClr val="292934"/>
                </a:solidFill>
              </a:rPr>
              <a:t>Across these stages, components are represented in different forms:</a:t>
            </a:r>
          </a:p>
          <a:p>
            <a:pPr lvl="1">
              <a:spcBef>
                <a:spcPts val="600"/>
              </a:spcBef>
            </a:pPr>
            <a:r>
              <a:rPr lang="en-US" sz="2400" dirty="0">
                <a:solidFill>
                  <a:srgbClr val="292934"/>
                </a:solidFill>
              </a:rPr>
              <a:t>   During development   :  UML etc.</a:t>
            </a:r>
          </a:p>
          <a:p>
            <a:pPr lvl="1"/>
            <a:r>
              <a:rPr lang="en-US" sz="2400" dirty="0">
                <a:solidFill>
                  <a:srgbClr val="292934"/>
                </a:solidFill>
              </a:rPr>
              <a:t>   When packaging        :  in a .zip file etc.</a:t>
            </a:r>
          </a:p>
          <a:p>
            <a:pPr lvl="1"/>
            <a:r>
              <a:rPr lang="en-US" sz="2400" dirty="0">
                <a:solidFill>
                  <a:srgbClr val="292934"/>
                </a:solidFill>
              </a:rPr>
              <a:t>   In the execution stage:  blocks of code and data</a:t>
            </a:r>
          </a:p>
        </p:txBody>
      </p:sp>
    </p:spTree>
    <p:extLst>
      <p:ext uri="{BB962C8B-B14F-4D97-AF65-F5344CB8AC3E}">
        <p14:creationId xmlns:p14="http://schemas.microsoft.com/office/powerpoint/2010/main" val="3086883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2654</TotalTime>
  <Words>1306</Words>
  <Application>Microsoft Office PowerPoint</Application>
  <PresentationFormat>Widescreen</PresentationFormat>
  <Paragraphs>178</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Monotype Sorts</vt:lpstr>
      <vt:lpstr>Verdana</vt:lpstr>
      <vt:lpstr>Wingdings</vt:lpstr>
      <vt:lpstr>Office Theme</vt:lpstr>
      <vt:lpstr>PowerPoint Presentation</vt:lpstr>
      <vt:lpstr>PowerPoint Presentation</vt:lpstr>
      <vt:lpstr>Lego</vt:lpstr>
      <vt:lpstr>What and why CBSE</vt:lpstr>
      <vt:lpstr>Advantages and Problems with CBSE</vt:lpstr>
      <vt:lpstr>Essentials of CBSE to be successful</vt:lpstr>
      <vt:lpstr>A Software Component</vt:lpstr>
      <vt:lpstr>Identifying the Software Component</vt:lpstr>
      <vt:lpstr>Component Development Stages</vt:lpstr>
      <vt:lpstr>Elements of a Component Model</vt:lpstr>
      <vt:lpstr>PowerPoint Presentation</vt:lpstr>
      <vt:lpstr>Service Oriented Architecture</vt:lpstr>
      <vt:lpstr>Service-oriented architecture (SOA)</vt:lpstr>
      <vt:lpstr>Example : Openstack</vt:lpstr>
      <vt:lpstr>PowerPoint Presentation</vt:lpstr>
      <vt:lpstr>Motivation for Product Lines</vt:lpstr>
      <vt:lpstr>Software Product Line Engineering</vt:lpstr>
      <vt:lpstr>Key Drivers for effective product lifecycle Re-Use :</vt:lpstr>
      <vt:lpstr>Product Line Engineering Framework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Phalachandra HL</cp:lastModifiedBy>
  <cp:revision>225</cp:revision>
  <dcterms:created xsi:type="dcterms:W3CDTF">2019-05-30T23:14:36Z</dcterms:created>
  <dcterms:modified xsi:type="dcterms:W3CDTF">2021-01-15T18:13:58Z</dcterms:modified>
</cp:coreProperties>
</file>