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66" r:id="rId3"/>
    <p:sldId id="269" r:id="rId4"/>
    <p:sldId id="271" r:id="rId5"/>
    <p:sldId id="272" r:id="rId6"/>
    <p:sldId id="273" r:id="rId7"/>
    <p:sldId id="274" r:id="rId8"/>
    <p:sldId id="276" r:id="rId9"/>
    <p:sldId id="277" r:id="rId10"/>
    <p:sldId id="278" r:id="rId11"/>
    <p:sldId id="275" r:id="rId12"/>
    <p:sldId id="279" r:id="rId13"/>
    <p:sldId id="280" r:id="rId14"/>
    <p:sldId id="281" r:id="rId15"/>
    <p:sldId id="284" r:id="rId16"/>
    <p:sldId id="287" r:id="rId17"/>
    <p:sldId id="288" r:id="rId18"/>
    <p:sldId id="282" r:id="rId19"/>
    <p:sldId id="283"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4" autoAdjust="0"/>
    <p:restoredTop sz="95828" autoAdjust="0"/>
  </p:normalViewPr>
  <p:slideViewPr>
    <p:cSldViewPr snapToGrid="0">
      <p:cViewPr varScale="1">
        <p:scale>
          <a:sx n="68" d="100"/>
          <a:sy n="68" d="100"/>
        </p:scale>
        <p:origin x="744" y="72"/>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19-01-2021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80210" y="476923"/>
            <a:ext cx="6096000" cy="646331"/>
          </a:xfrm>
          <a:prstGeom prst="rect">
            <a:avLst/>
          </a:prstGeom>
          <a:noFill/>
        </p:spPr>
        <p:txBody>
          <a:bodyPr wrap="square" rtlCol="0">
            <a:spAutoFit/>
          </a:bodyPr>
          <a:lstStyle/>
          <a:p>
            <a:pPr algn="ctr"/>
            <a:r>
              <a:rPr lang="en-US" sz="3600" b="1" cap="all" baseline="0" dirty="0">
                <a:solidFill>
                  <a:srgbClr val="0070C0"/>
                </a:solidFill>
                <a:latin typeface="+mn-lt"/>
              </a:rPr>
              <a:t>REQUIREMENTS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4216529" cy="589072"/>
          </a:xfrm>
          <a:prstGeom prst="rect">
            <a:avLst/>
          </a:prstGeom>
        </p:spPr>
        <p:txBody>
          <a:bodyPr wrap="square">
            <a:spAutoFit/>
          </a:bodyPr>
          <a:lstStyle/>
          <a:p>
            <a:pPr>
              <a:lnSpc>
                <a:spcPct val="150000"/>
              </a:lnSpc>
            </a:pPr>
            <a:r>
              <a:rPr lang="en-IN" sz="2400" b="1" cap="all" dirty="0">
                <a:solidFill>
                  <a:srgbClr val="0070C0"/>
                </a:solidFill>
                <a:latin typeface="+mn-lt"/>
              </a:rPr>
              <a:t>REQUIREMENTS Engineering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19-01-2021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19-01-2021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REQUIREMENTS ENGINEERING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nSpc>
                <a:spcPct val="120000"/>
              </a:lnSpc>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Recognize and resolve conflicts  (e.g., functionality v. cost v. timeliness)</a:t>
            </a:r>
          </a:p>
          <a:p>
            <a:pPr marL="457200" lvl="1" indent="-457200">
              <a:lnSpc>
                <a:spcPct val="120000"/>
              </a:lnSpc>
              <a:spcBef>
                <a:spcPts val="600"/>
              </a:spcBef>
              <a:buClr>
                <a:srgbClr val="808080"/>
              </a:buClr>
              <a:buSzPct val="80000"/>
              <a:buFont typeface="+mj-lt"/>
              <a:buAutoNum type="arabicPeriod" startAt="5"/>
            </a:pPr>
            <a:r>
              <a:rPr lang="en-US" b="1" kern="0" dirty="0">
                <a:solidFill>
                  <a:srgbClr val="0070C0"/>
                </a:solidFill>
                <a:cs typeface="Calibri" panose="020F0502020204030204" pitchFamily="34" charset="0"/>
                <a:sym typeface="Marlett" pitchFamily="2" charset="2"/>
              </a:rPr>
              <a:t>Negotiate Requirements</a:t>
            </a:r>
          </a:p>
          <a:p>
            <a:pPr marL="457200" lvl="1" indent="-457200">
              <a:lnSpc>
                <a:spcPct val="120000"/>
              </a:lnSpc>
              <a:spcBef>
                <a:spcPts val="600"/>
              </a:spcBef>
              <a:buClr>
                <a:srgbClr val="808080"/>
              </a:buClr>
              <a:buSzPct val="80000"/>
              <a:buFont typeface="+mj-lt"/>
              <a:buAutoNum type="arabicPeriod" startAt="5"/>
            </a:pPr>
            <a:r>
              <a:rPr lang="en-US" b="1" kern="0" dirty="0">
                <a:cs typeface="Calibri" panose="020F0502020204030204" pitchFamily="34" charset="0"/>
              </a:rPr>
              <a:t>Prioritize the requirements (</a:t>
            </a:r>
            <a:r>
              <a:rPr lang="en-US" b="1" kern="0" dirty="0" err="1">
                <a:cs typeface="Calibri" panose="020F0502020204030204" pitchFamily="34" charset="0"/>
              </a:rPr>
              <a:t>M</a:t>
            </a:r>
            <a:r>
              <a:rPr lang="en-US" b="1" kern="0" dirty="0" err="1">
                <a:solidFill>
                  <a:srgbClr val="00B050"/>
                </a:solidFill>
                <a:cs typeface="Calibri" panose="020F0502020204030204" pitchFamily="34" charset="0"/>
              </a:rPr>
              <a:t>o</a:t>
            </a:r>
            <a:r>
              <a:rPr lang="en-US" b="1" kern="0" dirty="0" err="1">
                <a:cs typeface="Calibri" panose="020F0502020204030204" pitchFamily="34" charset="0"/>
              </a:rPr>
              <a:t>SC</a:t>
            </a:r>
            <a:r>
              <a:rPr lang="en-US" b="1" kern="0" dirty="0" err="1">
                <a:solidFill>
                  <a:srgbClr val="00B050"/>
                </a:solidFill>
                <a:cs typeface="Calibri" panose="020F0502020204030204" pitchFamily="34" charset="0"/>
              </a:rPr>
              <a:t>o</a:t>
            </a:r>
            <a:r>
              <a:rPr lang="en-US" b="1" kern="0" dirty="0" err="1">
                <a:cs typeface="Calibri" panose="020F0502020204030204" pitchFamily="34" charset="0"/>
              </a:rPr>
              <a:t>W</a:t>
            </a:r>
            <a:r>
              <a:rPr lang="en-US" b="1" kern="0" dirty="0">
                <a:cs typeface="Calibri" panose="020F0502020204030204" pitchFamily="34" charset="0"/>
              </a:rPr>
              <a:t> -Must have, Should have, Could have, Wont have)</a:t>
            </a:r>
          </a:p>
          <a:p>
            <a:pPr marL="457200" lvl="1" indent="-457200">
              <a:lnSpc>
                <a:spcPct val="120000"/>
              </a:lnSpc>
              <a:spcBef>
                <a:spcPts val="600"/>
              </a:spcBef>
              <a:buClr>
                <a:srgbClr val="808080"/>
              </a:buClr>
              <a:buSzPct val="80000"/>
              <a:buFont typeface="+mj-lt"/>
              <a:buAutoNum type="arabicPeriod" startAt="5"/>
            </a:pPr>
            <a:r>
              <a:rPr lang="en-US" b="1" kern="0" dirty="0">
                <a:solidFill>
                  <a:srgbClr val="0070C0"/>
                </a:solidFill>
                <a:cs typeface="Calibri" panose="020F0502020204030204" pitchFamily="34" charset="0"/>
                <a:sym typeface="Marlett" pitchFamily="2" charset="2"/>
              </a:rPr>
              <a:t>Identify risks if any </a:t>
            </a:r>
            <a:endParaRPr lang="en-US" b="1" kern="0" dirty="0">
              <a:solidFill>
                <a:srgbClr val="0070C0"/>
              </a:solidFill>
              <a:cs typeface="Calibri" panose="020F0502020204030204" pitchFamily="34" charset="0"/>
            </a:endParaRPr>
          </a:p>
          <a:p>
            <a:pPr marL="457200" lvl="1" indent="-457200">
              <a:lnSpc>
                <a:spcPct val="120000"/>
              </a:lnSpc>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Decide on Build or Buy (</a:t>
            </a:r>
            <a:r>
              <a:rPr lang="en-US" b="1" kern="0" dirty="0">
                <a:solidFill>
                  <a:srgbClr val="0070C0"/>
                </a:solidFill>
                <a:cs typeface="Calibri" panose="020F0502020204030204" pitchFamily="34" charset="0"/>
                <a:sym typeface="Marlett" pitchFamily="2" charset="2"/>
              </a:rPr>
              <a:t>C</a:t>
            </a:r>
            <a:r>
              <a:rPr lang="en-US" b="1" kern="0" dirty="0">
                <a:cs typeface="Calibri" panose="020F0502020204030204" pitchFamily="34" charset="0"/>
                <a:sym typeface="Marlett" pitchFamily="2" charset="2"/>
              </a:rPr>
              <a:t>ommercial </a:t>
            </a:r>
            <a:r>
              <a:rPr lang="en-US" b="1" kern="0" dirty="0">
                <a:solidFill>
                  <a:srgbClr val="0070C0"/>
                </a:solidFill>
                <a:cs typeface="Calibri" panose="020F0502020204030204" pitchFamily="34" charset="0"/>
                <a:sym typeface="Marlett" pitchFamily="2" charset="2"/>
              </a:rPr>
              <a:t>O</a:t>
            </a:r>
            <a:r>
              <a:rPr lang="en-US" b="1" kern="0" dirty="0">
                <a:cs typeface="Calibri" panose="020F0502020204030204" pitchFamily="34" charset="0"/>
                <a:sym typeface="Marlett" pitchFamily="2" charset="2"/>
              </a:rPr>
              <a:t>f </a:t>
            </a:r>
            <a:r>
              <a:rPr lang="en-US" b="1" kern="0" dirty="0">
                <a:solidFill>
                  <a:srgbClr val="0070C0"/>
                </a:solidFill>
                <a:cs typeface="Calibri" panose="020F0502020204030204" pitchFamily="34" charset="0"/>
                <a:sym typeface="Marlett" pitchFamily="2" charset="2"/>
              </a:rPr>
              <a:t>T</a:t>
            </a:r>
            <a:r>
              <a:rPr lang="en-US" b="1" kern="0" dirty="0">
                <a:cs typeface="Calibri" panose="020F0502020204030204" pitchFamily="34" charset="0"/>
                <a:sym typeface="Marlett" pitchFamily="2" charset="2"/>
              </a:rPr>
              <a:t>he </a:t>
            </a:r>
            <a:r>
              <a:rPr lang="en-US" b="1" kern="0" dirty="0">
                <a:solidFill>
                  <a:srgbClr val="0070C0"/>
                </a:solidFill>
                <a:cs typeface="Calibri" panose="020F0502020204030204" pitchFamily="34" charset="0"/>
                <a:sym typeface="Marlett" pitchFamily="2" charset="2"/>
              </a:rPr>
              <a:t>S</a:t>
            </a:r>
            <a:r>
              <a:rPr lang="en-US" b="1" kern="0" dirty="0">
                <a:cs typeface="Calibri" panose="020F0502020204030204" pitchFamily="34" charset="0"/>
                <a:sym typeface="Marlett" pitchFamily="2" charset="2"/>
              </a:rPr>
              <a:t>helf Solution) and refine requirements</a:t>
            </a:r>
          </a:p>
        </p:txBody>
      </p:sp>
      <p:sp>
        <p:nvSpPr>
          <p:cNvPr id="82" name="Slide Number Placeholder 10">
            <a:extLst>
              <a:ext uri="{FF2B5EF4-FFF2-40B4-BE49-F238E27FC236}">
                <a16:creationId xmlns:a16="http://schemas.microsoft.com/office/drawing/2014/main" id="{4A1A12AF-EF72-43FD-9693-F5A2233BED11}"/>
              </a:ext>
            </a:extLst>
          </p:cNvPr>
          <p:cNvSpPr txBox="1">
            <a:spLocks noGrp="1"/>
          </p:cNvSpPr>
          <p:nvPr/>
        </p:nvSpPr>
        <p:spPr bwMode="auto">
          <a:xfrm>
            <a:off x="7299690" y="6383881"/>
            <a:ext cx="685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6FF4B906-A88D-4051-B477-4FD6CE4DD799}" type="slidenum">
              <a:rPr lang="en-US" sz="1000">
                <a:solidFill>
                  <a:srgbClr val="898989"/>
                </a:solidFill>
              </a:rPr>
              <a:pPr fontAlgn="base">
                <a:spcBef>
                  <a:spcPct val="0"/>
                </a:spcBef>
                <a:spcAft>
                  <a:spcPct val="0"/>
                </a:spcAft>
              </a:pPr>
              <a:t>10</a:t>
            </a:fld>
            <a:endParaRPr lang="en-US" sz="1000">
              <a:solidFill>
                <a:srgbClr val="898989"/>
              </a:solidFill>
            </a:endParaRPr>
          </a:p>
        </p:txBody>
      </p:sp>
      <p:grpSp>
        <p:nvGrpSpPr>
          <p:cNvPr id="11" name="Group 10">
            <a:extLst>
              <a:ext uri="{FF2B5EF4-FFF2-40B4-BE49-F238E27FC236}">
                <a16:creationId xmlns:a16="http://schemas.microsoft.com/office/drawing/2014/main" id="{E4545482-F1FE-4C13-A19D-F14479814F1F}"/>
              </a:ext>
            </a:extLst>
          </p:cNvPr>
          <p:cNvGrpSpPr/>
          <p:nvPr/>
        </p:nvGrpSpPr>
        <p:grpSpPr>
          <a:xfrm>
            <a:off x="5424055" y="18348"/>
            <a:ext cx="5439660" cy="844470"/>
            <a:chOff x="6626004" y="3921681"/>
            <a:chExt cx="5436363" cy="902996"/>
          </a:xfrm>
        </p:grpSpPr>
        <p:sp>
          <p:nvSpPr>
            <p:cNvPr id="12" name="Rectangle 11">
              <a:extLst>
                <a:ext uri="{FF2B5EF4-FFF2-40B4-BE49-F238E27FC236}">
                  <a16:creationId xmlns:a16="http://schemas.microsoft.com/office/drawing/2014/main" id="{A235F61A-36E1-4972-B875-DC593EA68C36}"/>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3" name="Rectangle 12">
              <a:extLst>
                <a:ext uri="{FF2B5EF4-FFF2-40B4-BE49-F238E27FC236}">
                  <a16:creationId xmlns:a16="http://schemas.microsoft.com/office/drawing/2014/main" id="{3042941E-DDAF-4FF2-8FAC-F1346438F086}"/>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4" name="Rectangle 13">
              <a:extLst>
                <a:ext uri="{FF2B5EF4-FFF2-40B4-BE49-F238E27FC236}">
                  <a16:creationId xmlns:a16="http://schemas.microsoft.com/office/drawing/2014/main" id="{68AE8A00-4BA9-4F70-A372-A6CEAD870207}"/>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5" name="Rectangle 14">
              <a:extLst>
                <a:ext uri="{FF2B5EF4-FFF2-40B4-BE49-F238E27FC236}">
                  <a16:creationId xmlns:a16="http://schemas.microsoft.com/office/drawing/2014/main" id="{BC110276-EC72-4FB1-855F-C1DD9BE72E05}"/>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6" name="Rectangle 15">
              <a:extLst>
                <a:ext uri="{FF2B5EF4-FFF2-40B4-BE49-F238E27FC236}">
                  <a16:creationId xmlns:a16="http://schemas.microsoft.com/office/drawing/2014/main" id="{297B6A9F-6423-43EA-A267-65C470FA32AD}"/>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7" name="Straight Connector 16">
              <a:extLst>
                <a:ext uri="{FF2B5EF4-FFF2-40B4-BE49-F238E27FC236}">
                  <a16:creationId xmlns:a16="http://schemas.microsoft.com/office/drawing/2014/main" id="{034A2FB9-9CE1-4784-B829-204945AFEF37}"/>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C5CF49-E351-4547-800A-7E170ACE1848}"/>
                </a:ext>
              </a:extLst>
            </p:cNvPr>
            <p:cNvCxnSpPr>
              <a:cxnSpLocks/>
              <a:endCxn id="12"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02E1DF8-6B19-4113-9612-3AD2E68FED72}"/>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B2DEE4B-A019-4B99-BF4A-ECA2C485C40E}"/>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B4F278-5BD8-4D87-AE4F-ABA8FD3B7191}"/>
                </a:ext>
              </a:extLst>
            </p:cNvPr>
            <p:cNvCxnSpPr>
              <a:endCxn id="15"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61DEF81-8667-46EF-B8AD-596CFCA51255}"/>
                </a:ext>
              </a:extLst>
            </p:cNvPr>
            <p:cNvCxnSpPr>
              <a:stCxn id="12" idx="3"/>
              <a:endCxn id="13"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9D6687A-ED95-4D51-A6A0-CF9DCB832230}"/>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ED4CD8-33CD-4971-87EB-616F25ECB7BF}"/>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00A0A34-A127-4050-B478-73BAAD607AA6}"/>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32419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0" y="1053152"/>
            <a:ext cx="8099654" cy="43894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396000" indent="-396000">
              <a:buClr>
                <a:srgbClr val="808080"/>
              </a:buClr>
              <a:buFont typeface="+mj-lt"/>
              <a:buAutoNum type="arabicPeriod"/>
            </a:pPr>
            <a:r>
              <a:rPr lang="en-US" sz="2000" b="1" kern="0" dirty="0">
                <a:cs typeface="Calibri" panose="020F0502020204030204" pitchFamily="34" charset="0"/>
              </a:rPr>
              <a:t>Understand the requirements in depth, both from a product and process perspective</a:t>
            </a:r>
          </a:p>
          <a:p>
            <a:pPr marL="0" indent="0">
              <a:buClr>
                <a:srgbClr val="808080"/>
              </a:buClr>
              <a:buNone/>
            </a:pPr>
            <a:endParaRPr lang="en-US" sz="500" b="1" kern="0" dirty="0"/>
          </a:p>
          <a:p>
            <a:pPr marL="0" indent="0">
              <a:buClr>
                <a:srgbClr val="808080"/>
              </a:buClr>
              <a:buNone/>
            </a:pPr>
            <a:r>
              <a:rPr lang="en-US" sz="2000" b="1" kern="0" dirty="0"/>
              <a:t>      </a:t>
            </a:r>
            <a:r>
              <a:rPr lang="en-US" sz="2000" b="1" kern="0" dirty="0">
                <a:solidFill>
                  <a:srgbClr val="0070C0"/>
                </a:solidFill>
              </a:rPr>
              <a:t>Requirement or Problem needs to be correctly internalized</a:t>
            </a:r>
          </a:p>
          <a:p>
            <a:pPr marL="0" indent="0">
              <a:buClr>
                <a:srgbClr val="808080"/>
              </a:buClr>
              <a:buNone/>
            </a:pPr>
            <a:endParaRPr lang="en-US" sz="2400" kern="0" dirty="0">
              <a:solidFill>
                <a:srgbClr val="000000"/>
              </a:solidFill>
              <a:cs typeface="ＭＳ Ｐゴシック" pitchFamily="-112" charset="-128"/>
              <a:sym typeface="Marlett" pitchFamily="2" charset="2"/>
            </a:endParaRPr>
          </a:p>
        </p:txBody>
      </p:sp>
      <p:pic>
        <p:nvPicPr>
          <p:cNvPr id="11" name="Picture 10">
            <a:extLst>
              <a:ext uri="{FF2B5EF4-FFF2-40B4-BE49-F238E27FC236}">
                <a16:creationId xmlns:a16="http://schemas.microsoft.com/office/drawing/2014/main" id="{1B1E239F-D7F9-425F-9EE5-66B1E835783A}"/>
              </a:ext>
            </a:extLst>
          </p:cNvPr>
          <p:cNvPicPr>
            <a:picLocks noChangeAspect="1"/>
          </p:cNvPicPr>
          <p:nvPr/>
        </p:nvPicPr>
        <p:blipFill>
          <a:blip r:embed="rId3"/>
          <a:stretch>
            <a:fillRect/>
          </a:stretch>
        </p:blipFill>
        <p:spPr>
          <a:xfrm>
            <a:off x="198567" y="3429000"/>
            <a:ext cx="2857355" cy="1928237"/>
          </a:xfrm>
          <a:prstGeom prst="rect">
            <a:avLst/>
          </a:prstGeom>
        </p:spPr>
      </p:pic>
      <p:sp>
        <p:nvSpPr>
          <p:cNvPr id="12" name="TextBox 11">
            <a:extLst>
              <a:ext uri="{FF2B5EF4-FFF2-40B4-BE49-F238E27FC236}">
                <a16:creationId xmlns:a16="http://schemas.microsoft.com/office/drawing/2014/main" id="{491145C3-74DF-4295-B71B-5691E9D49C84}"/>
              </a:ext>
            </a:extLst>
          </p:cNvPr>
          <p:cNvSpPr txBox="1"/>
          <p:nvPr/>
        </p:nvSpPr>
        <p:spPr>
          <a:xfrm>
            <a:off x="912399" y="5302201"/>
            <a:ext cx="2531737" cy="369332"/>
          </a:xfrm>
          <a:prstGeom prst="rect">
            <a:avLst/>
          </a:prstGeom>
          <a:noFill/>
        </p:spPr>
        <p:txBody>
          <a:bodyPr wrap="square" rtlCol="0">
            <a:spAutoFit/>
          </a:bodyPr>
          <a:lstStyle/>
          <a:p>
            <a:r>
              <a:rPr lang="en-US" b="1" dirty="0"/>
              <a:t>A Storm coming in </a:t>
            </a:r>
          </a:p>
        </p:txBody>
      </p:sp>
      <p:pic>
        <p:nvPicPr>
          <p:cNvPr id="13" name="Picture 12">
            <a:extLst>
              <a:ext uri="{FF2B5EF4-FFF2-40B4-BE49-F238E27FC236}">
                <a16:creationId xmlns:a16="http://schemas.microsoft.com/office/drawing/2014/main" id="{BD776A7B-2A78-4965-A3A3-84278BA9DF0C}"/>
              </a:ext>
            </a:extLst>
          </p:cNvPr>
          <p:cNvPicPr>
            <a:picLocks noChangeAspect="1"/>
          </p:cNvPicPr>
          <p:nvPr/>
        </p:nvPicPr>
        <p:blipFill>
          <a:blip r:embed="rId4"/>
          <a:stretch>
            <a:fillRect/>
          </a:stretch>
        </p:blipFill>
        <p:spPr>
          <a:xfrm>
            <a:off x="3370088" y="2614240"/>
            <a:ext cx="3296772" cy="1622430"/>
          </a:xfrm>
          <a:prstGeom prst="rect">
            <a:avLst/>
          </a:prstGeom>
        </p:spPr>
      </p:pic>
      <p:sp>
        <p:nvSpPr>
          <p:cNvPr id="14" name="TextBox 13">
            <a:extLst>
              <a:ext uri="{FF2B5EF4-FFF2-40B4-BE49-F238E27FC236}">
                <a16:creationId xmlns:a16="http://schemas.microsoft.com/office/drawing/2014/main" id="{1C788092-F205-4D46-B07A-0A30B4607B96}"/>
              </a:ext>
            </a:extLst>
          </p:cNvPr>
          <p:cNvSpPr txBox="1"/>
          <p:nvPr/>
        </p:nvSpPr>
        <p:spPr>
          <a:xfrm>
            <a:off x="3266903" y="4239113"/>
            <a:ext cx="3296772" cy="369332"/>
          </a:xfrm>
          <a:prstGeom prst="rect">
            <a:avLst/>
          </a:prstGeom>
          <a:noFill/>
        </p:spPr>
        <p:txBody>
          <a:bodyPr wrap="square" rtlCol="0">
            <a:spAutoFit/>
          </a:bodyPr>
          <a:lstStyle/>
          <a:p>
            <a:r>
              <a:rPr lang="en-US" b="1" dirty="0"/>
              <a:t>Could be a problem to a game</a:t>
            </a:r>
          </a:p>
        </p:txBody>
      </p:sp>
      <p:pic>
        <p:nvPicPr>
          <p:cNvPr id="15" name="Picture 14">
            <a:extLst>
              <a:ext uri="{FF2B5EF4-FFF2-40B4-BE49-F238E27FC236}">
                <a16:creationId xmlns:a16="http://schemas.microsoft.com/office/drawing/2014/main" id="{DBB0F158-7F84-40C8-9069-FD1C964BC1BD}"/>
              </a:ext>
            </a:extLst>
          </p:cNvPr>
          <p:cNvPicPr>
            <a:picLocks noChangeAspect="1"/>
          </p:cNvPicPr>
          <p:nvPr/>
        </p:nvPicPr>
        <p:blipFill>
          <a:blip r:embed="rId5"/>
          <a:stretch>
            <a:fillRect/>
          </a:stretch>
        </p:blipFill>
        <p:spPr>
          <a:xfrm>
            <a:off x="3348050" y="4613332"/>
            <a:ext cx="3309088" cy="1790418"/>
          </a:xfrm>
          <a:prstGeom prst="rect">
            <a:avLst/>
          </a:prstGeom>
        </p:spPr>
      </p:pic>
      <p:sp>
        <p:nvSpPr>
          <p:cNvPr id="16" name="TextBox 15">
            <a:extLst>
              <a:ext uri="{FF2B5EF4-FFF2-40B4-BE49-F238E27FC236}">
                <a16:creationId xmlns:a16="http://schemas.microsoft.com/office/drawing/2014/main" id="{085D3FD3-3539-430C-B56A-9E85135FA48F}"/>
              </a:ext>
            </a:extLst>
          </p:cNvPr>
          <p:cNvSpPr txBox="1"/>
          <p:nvPr/>
        </p:nvSpPr>
        <p:spPr>
          <a:xfrm>
            <a:off x="3266903" y="6403750"/>
            <a:ext cx="3776560" cy="369332"/>
          </a:xfrm>
          <a:prstGeom prst="rect">
            <a:avLst/>
          </a:prstGeom>
          <a:noFill/>
        </p:spPr>
        <p:txBody>
          <a:bodyPr wrap="square" rtlCol="0">
            <a:spAutoFit/>
          </a:bodyPr>
          <a:lstStyle/>
          <a:p>
            <a:r>
              <a:rPr lang="en-US" b="1" dirty="0"/>
              <a:t>Could be a blessing to a farmer</a:t>
            </a:r>
          </a:p>
        </p:txBody>
      </p:sp>
      <p:grpSp>
        <p:nvGrpSpPr>
          <p:cNvPr id="18" name="Group 17">
            <a:extLst>
              <a:ext uri="{FF2B5EF4-FFF2-40B4-BE49-F238E27FC236}">
                <a16:creationId xmlns:a16="http://schemas.microsoft.com/office/drawing/2014/main" id="{9D150F69-F80D-4E49-9819-2A717104FD90}"/>
              </a:ext>
            </a:extLst>
          </p:cNvPr>
          <p:cNvGrpSpPr/>
          <p:nvPr/>
        </p:nvGrpSpPr>
        <p:grpSpPr>
          <a:xfrm>
            <a:off x="5424055" y="18348"/>
            <a:ext cx="5439660" cy="844470"/>
            <a:chOff x="6626004" y="3921681"/>
            <a:chExt cx="5436363" cy="902996"/>
          </a:xfrm>
        </p:grpSpPr>
        <p:sp>
          <p:nvSpPr>
            <p:cNvPr id="19" name="Rectangle 18">
              <a:extLst>
                <a:ext uri="{FF2B5EF4-FFF2-40B4-BE49-F238E27FC236}">
                  <a16:creationId xmlns:a16="http://schemas.microsoft.com/office/drawing/2014/main" id="{3209C64A-68ED-49DD-9C50-66602B0BBD5F}"/>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20" name="Rectangle 19">
              <a:extLst>
                <a:ext uri="{FF2B5EF4-FFF2-40B4-BE49-F238E27FC236}">
                  <a16:creationId xmlns:a16="http://schemas.microsoft.com/office/drawing/2014/main" id="{D3D95C9E-9234-4E1C-8AE6-B26BDF925929}"/>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21" name="Rectangle 20">
              <a:extLst>
                <a:ext uri="{FF2B5EF4-FFF2-40B4-BE49-F238E27FC236}">
                  <a16:creationId xmlns:a16="http://schemas.microsoft.com/office/drawing/2014/main" id="{A9FA545E-6DB8-46ED-84D4-2A96EF213B41}"/>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22" name="Rectangle 21">
              <a:extLst>
                <a:ext uri="{FF2B5EF4-FFF2-40B4-BE49-F238E27FC236}">
                  <a16:creationId xmlns:a16="http://schemas.microsoft.com/office/drawing/2014/main" id="{8A692240-0831-4515-B73A-8F2C5D73434F}"/>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23" name="Rectangle 22">
              <a:extLst>
                <a:ext uri="{FF2B5EF4-FFF2-40B4-BE49-F238E27FC236}">
                  <a16:creationId xmlns:a16="http://schemas.microsoft.com/office/drawing/2014/main" id="{EF5DCB58-E044-46BD-AFC5-588BFA233E70}"/>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24" name="Straight Connector 23">
              <a:extLst>
                <a:ext uri="{FF2B5EF4-FFF2-40B4-BE49-F238E27FC236}">
                  <a16:creationId xmlns:a16="http://schemas.microsoft.com/office/drawing/2014/main" id="{851E686A-195C-4B2E-A8E2-27DE1AF5817D}"/>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02E03F-7FD4-4062-AA4C-AA25C98A7A96}"/>
                </a:ext>
              </a:extLst>
            </p:cNvPr>
            <p:cNvCxnSpPr>
              <a:cxnSpLocks/>
              <a:endCxn id="19"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1FC518-6C88-4526-9372-89A1655E28CD}"/>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03C2941-8216-4FD5-A290-C40712D8CC4E}"/>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0D3354-76BC-4D70-9CF6-1AE3A42B4325}"/>
                </a:ext>
              </a:extLst>
            </p:cNvPr>
            <p:cNvCxnSpPr>
              <a:endCxn id="22"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9D8CC80-F2EB-4921-977A-4BAD2A017CDB}"/>
                </a:ext>
              </a:extLst>
            </p:cNvPr>
            <p:cNvCxnSpPr>
              <a:stCxn id="19" idx="3"/>
              <a:endCxn id="20"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F02C9AB-7F21-418F-AE7C-6AF3A1437745}"/>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EA0E38F-AAF3-448B-A4FE-E5AD35CEABA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2D5E717-6D01-4EF0-8328-C5EB88BB4FAC}"/>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33" name="TextBox 32">
            <a:extLst>
              <a:ext uri="{FF2B5EF4-FFF2-40B4-BE49-F238E27FC236}">
                <a16:creationId xmlns:a16="http://schemas.microsoft.com/office/drawing/2014/main" id="{BE4B8413-48A2-4802-8330-F2E3EE5CDB22}"/>
              </a:ext>
            </a:extLst>
          </p:cNvPr>
          <p:cNvSpPr txBox="1"/>
          <p:nvPr/>
        </p:nvSpPr>
        <p:spPr>
          <a:xfrm>
            <a:off x="7050061" y="1688749"/>
            <a:ext cx="5141939" cy="4862870"/>
          </a:xfrm>
          <a:prstGeom prst="rect">
            <a:avLst/>
          </a:prstGeom>
          <a:solidFill>
            <a:schemeClr val="accent5">
              <a:lumMod val="40000"/>
              <a:lumOff val="60000"/>
            </a:schemeClr>
          </a:solidFill>
        </p:spPr>
        <p:txBody>
          <a:bodyPr wrap="square">
            <a:spAutoFit/>
          </a:bodyPr>
          <a:lstStyle/>
          <a:p>
            <a:pPr marL="457200" lvl="1" indent="-457200">
              <a:spcBef>
                <a:spcPts val="600"/>
              </a:spcBef>
              <a:buClr>
                <a:srgbClr val="808080"/>
              </a:buClr>
              <a:buSzPct val="80000"/>
              <a:buFont typeface="+mj-lt"/>
              <a:buAutoNum type="arabicPeriod"/>
            </a:pPr>
            <a:r>
              <a:rPr lang="en-US" b="1" kern="0" dirty="0">
                <a:solidFill>
                  <a:srgbClr val="0070C0"/>
                </a:solidFill>
                <a:cs typeface="Calibri" panose="020F0502020204030204" pitchFamily="34" charset="0"/>
              </a:rPr>
              <a:t>Understand the requirements in depth, both from a product and process perspective</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sym typeface="Marlett" pitchFamily="2" charset="2"/>
              </a:rPr>
              <a:t>Classify and Organize the requirements into coherent clusters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Model the requirements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sym typeface="Marlett" pitchFamily="2" charset="2"/>
              </a:rPr>
              <a:t>Analyze the requirements (if necessary) using fish bone diagram</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Recognize and resolve conflicts  (e.g., functionality v. cost v. timeliness)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Negotiate Requirements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rPr>
              <a:t>Prioritize the requirements (</a:t>
            </a:r>
            <a:r>
              <a:rPr lang="en-US" b="1" kern="0" dirty="0" err="1">
                <a:cs typeface="Calibri" panose="020F0502020204030204" pitchFamily="34" charset="0"/>
              </a:rPr>
              <a:t>MoSCoW</a:t>
            </a:r>
            <a:r>
              <a:rPr lang="en-US" b="1" kern="0" dirty="0">
                <a:cs typeface="Calibri" panose="020F0502020204030204" pitchFamily="34" charset="0"/>
              </a:rPr>
              <a:t> -Must have, Should have, Could have, Wont have)</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Identify risks if any </a:t>
            </a:r>
            <a:endParaRPr lang="en-US" b="1" kern="0" dirty="0">
              <a:cs typeface="Calibri" panose="020F0502020204030204" pitchFamily="34" charset="0"/>
            </a:endParaRP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Decide on Build or Buy (</a:t>
            </a:r>
            <a:r>
              <a:rPr lang="en-US" b="1" kern="0" dirty="0">
                <a:solidFill>
                  <a:srgbClr val="0070C0"/>
                </a:solidFill>
                <a:cs typeface="Calibri" panose="020F0502020204030204" pitchFamily="34" charset="0"/>
                <a:sym typeface="Marlett" pitchFamily="2" charset="2"/>
              </a:rPr>
              <a:t>C</a:t>
            </a:r>
            <a:r>
              <a:rPr lang="en-US" b="1" kern="0" dirty="0">
                <a:cs typeface="Calibri" panose="020F0502020204030204" pitchFamily="34" charset="0"/>
                <a:sym typeface="Marlett" pitchFamily="2" charset="2"/>
              </a:rPr>
              <a:t>ommercial </a:t>
            </a:r>
            <a:r>
              <a:rPr lang="en-US" b="1" kern="0" dirty="0">
                <a:solidFill>
                  <a:srgbClr val="0070C0"/>
                </a:solidFill>
                <a:cs typeface="Calibri" panose="020F0502020204030204" pitchFamily="34" charset="0"/>
                <a:sym typeface="Marlett" pitchFamily="2" charset="2"/>
              </a:rPr>
              <a:t>O</a:t>
            </a:r>
            <a:r>
              <a:rPr lang="en-US" b="1" kern="0" dirty="0">
                <a:cs typeface="Calibri" panose="020F0502020204030204" pitchFamily="34" charset="0"/>
                <a:sym typeface="Marlett" pitchFamily="2" charset="2"/>
              </a:rPr>
              <a:t>f </a:t>
            </a:r>
            <a:r>
              <a:rPr lang="en-US" b="1" kern="0" dirty="0">
                <a:solidFill>
                  <a:srgbClr val="0070C0"/>
                </a:solidFill>
                <a:cs typeface="Calibri" panose="020F0502020204030204" pitchFamily="34" charset="0"/>
                <a:sym typeface="Marlett" pitchFamily="2" charset="2"/>
              </a:rPr>
              <a:t>T</a:t>
            </a:r>
            <a:r>
              <a:rPr lang="en-US" b="1" kern="0" dirty="0">
                <a:cs typeface="Calibri" panose="020F0502020204030204" pitchFamily="34" charset="0"/>
                <a:sym typeface="Marlett" pitchFamily="2" charset="2"/>
              </a:rPr>
              <a:t>he </a:t>
            </a:r>
            <a:r>
              <a:rPr lang="en-US" b="1" kern="0" dirty="0">
                <a:solidFill>
                  <a:srgbClr val="0070C0"/>
                </a:solidFill>
                <a:cs typeface="Calibri" panose="020F0502020204030204" pitchFamily="34" charset="0"/>
                <a:sym typeface="Marlett" pitchFamily="2" charset="2"/>
              </a:rPr>
              <a:t>S</a:t>
            </a:r>
            <a:r>
              <a:rPr lang="en-US" b="1" kern="0" dirty="0">
                <a:cs typeface="Calibri" panose="020F0502020204030204" pitchFamily="34" charset="0"/>
                <a:sym typeface="Marlett" pitchFamily="2" charset="2"/>
              </a:rPr>
              <a:t>helf Solution) and refine requirements</a:t>
            </a:r>
          </a:p>
        </p:txBody>
      </p:sp>
    </p:spTree>
    <p:extLst>
      <p:ext uri="{BB962C8B-B14F-4D97-AF65-F5344CB8AC3E}">
        <p14:creationId xmlns:p14="http://schemas.microsoft.com/office/powerpoint/2010/main" val="105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37582" y="1226800"/>
            <a:ext cx="8552236" cy="563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274320" indent="-274320">
              <a:spcBef>
                <a:spcPts val="600"/>
              </a:spcBef>
              <a:buClr>
                <a:srgbClr val="808080"/>
              </a:buClr>
              <a:buFont typeface="+mj-lt"/>
              <a:buAutoNum type="arabicPeriod" startAt="2"/>
            </a:pPr>
            <a:r>
              <a:rPr lang="en-US" sz="2000" b="1" kern="0" dirty="0">
                <a:cs typeface="Calibri" panose="020F0502020204030204" pitchFamily="34" charset="0"/>
              </a:rPr>
              <a:t>Classify and Organize the requirements into coherent clusters</a:t>
            </a:r>
          </a:p>
          <a:p>
            <a:pPr marL="0" indent="0">
              <a:buClr>
                <a:srgbClr val="808080"/>
              </a:buClr>
              <a:buNone/>
            </a:pPr>
            <a:r>
              <a:rPr lang="en-US" sz="2000" b="1" kern="0" dirty="0">
                <a:cs typeface="Calibri" panose="020F0502020204030204" pitchFamily="34" charset="0"/>
                <a:sym typeface="Marlett" pitchFamily="2" charset="2"/>
              </a:rPr>
              <a:t>    </a:t>
            </a:r>
            <a:r>
              <a:rPr lang="en-US" sz="2000" b="1" kern="0" dirty="0">
                <a:solidFill>
                  <a:srgbClr val="0070C0"/>
                </a:solidFill>
                <a:cs typeface="Calibri" panose="020F0502020204030204" pitchFamily="34" charset="0"/>
                <a:sym typeface="Marlett" pitchFamily="2" charset="2"/>
              </a:rPr>
              <a:t>Functional, Non-Functional &amp; Domain requirements</a:t>
            </a:r>
          </a:p>
          <a:p>
            <a:pPr marL="0" indent="0">
              <a:buClr>
                <a:srgbClr val="808080"/>
              </a:buClr>
              <a:buNone/>
            </a:pPr>
            <a:endParaRPr lang="en-US" b="1" kern="0" dirty="0">
              <a:cs typeface="Calibri" panose="020F0502020204030204" pitchFamily="34" charset="0"/>
            </a:endParaRPr>
          </a:p>
        </p:txBody>
      </p:sp>
      <p:sp>
        <p:nvSpPr>
          <p:cNvPr id="17" name="Rectangle 5">
            <a:extLst>
              <a:ext uri="{FF2B5EF4-FFF2-40B4-BE49-F238E27FC236}">
                <a16:creationId xmlns:a16="http://schemas.microsoft.com/office/drawing/2014/main" id="{7873EDDA-8FE6-43E9-B02B-A5C89501DF74}"/>
              </a:ext>
            </a:extLst>
          </p:cNvPr>
          <p:cNvSpPr txBox="1">
            <a:spLocks noChangeArrowheads="1"/>
          </p:cNvSpPr>
          <p:nvPr/>
        </p:nvSpPr>
        <p:spPr bwMode="auto">
          <a:xfrm>
            <a:off x="124513" y="2031355"/>
            <a:ext cx="6807510" cy="4167673"/>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2" spcCol="180000"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8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4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18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9pPr>
          </a:lstStyle>
          <a:p>
            <a:pPr marL="0" indent="0">
              <a:buClr>
                <a:srgbClr val="808080"/>
              </a:buClr>
              <a:buNone/>
              <a:defRPr/>
            </a:pPr>
            <a:r>
              <a:rPr lang="en-US" sz="1800" b="1" kern="0" dirty="0">
                <a:solidFill>
                  <a:srgbClr val="C00000"/>
                </a:solidFill>
              </a:rPr>
              <a:t>Functional Requirements</a:t>
            </a:r>
          </a:p>
          <a:p>
            <a:pPr marL="0" indent="0">
              <a:buClr>
                <a:srgbClr val="808080"/>
              </a:buClr>
              <a:buNone/>
              <a:defRPr/>
            </a:pPr>
            <a:r>
              <a:rPr lang="en-GB" sz="1600" kern="0" dirty="0">
                <a:solidFill>
                  <a:srgbClr val="000000"/>
                </a:solidFill>
              </a:rPr>
              <a:t>Functionality or services, the system should provide with different inputs, and expression on how the system should behave in particular situations</a:t>
            </a:r>
          </a:p>
          <a:p>
            <a:pPr marL="274320" lvl="1" indent="-180000">
              <a:buClr>
                <a:srgbClr val="808080"/>
              </a:buClr>
              <a:defRPr/>
            </a:pPr>
            <a:r>
              <a:rPr lang="en-GB" sz="1600" kern="0" dirty="0">
                <a:solidFill>
                  <a:srgbClr val="000000"/>
                </a:solidFill>
              </a:rPr>
              <a:t>Could be written as high-level statements</a:t>
            </a:r>
            <a:endParaRPr lang="en-US" sz="1600" kern="0" dirty="0">
              <a:solidFill>
                <a:srgbClr val="000000"/>
              </a:solidFill>
            </a:endParaRPr>
          </a:p>
          <a:p>
            <a:pPr marL="274320" lvl="1" indent="-180000">
              <a:buClr>
                <a:srgbClr val="808080"/>
              </a:buClr>
              <a:defRPr/>
            </a:pPr>
            <a:r>
              <a:rPr lang="en-US" sz="1600" kern="0" dirty="0">
                <a:solidFill>
                  <a:srgbClr val="000000"/>
                </a:solidFill>
              </a:rPr>
              <a:t>Can be verified</a:t>
            </a:r>
          </a:p>
          <a:p>
            <a:pPr marL="274320" lvl="1" indent="-180000">
              <a:buClr>
                <a:srgbClr val="808080"/>
              </a:buClr>
              <a:defRPr/>
            </a:pPr>
            <a:r>
              <a:rPr lang="en-GB" sz="1600" kern="0" dirty="0">
                <a:solidFill>
                  <a:srgbClr val="000000"/>
                </a:solidFill>
              </a:rPr>
              <a:t>This also indicates states what the system should not do</a:t>
            </a:r>
            <a:endParaRPr lang="en-US" sz="1600" kern="0" dirty="0">
              <a:solidFill>
                <a:srgbClr val="000000"/>
              </a:solidFill>
            </a:endParaRPr>
          </a:p>
          <a:p>
            <a:pPr marL="0" lvl="1" indent="0">
              <a:buClr>
                <a:srgbClr val="808080"/>
              </a:buClr>
              <a:buSzPct val="80000"/>
              <a:buNone/>
              <a:defRPr/>
            </a:pPr>
            <a:r>
              <a:rPr lang="en-US" sz="1800" b="1" kern="0" dirty="0">
                <a:solidFill>
                  <a:srgbClr val="000000"/>
                </a:solidFill>
              </a:rPr>
              <a:t>Example : </a:t>
            </a:r>
          </a:p>
          <a:p>
            <a:pPr marL="0" lvl="1" indent="0">
              <a:buClr>
                <a:schemeClr val="tx1"/>
              </a:buClr>
              <a:buNone/>
              <a:defRPr/>
            </a:pPr>
            <a:r>
              <a:rPr lang="en-US" sz="1600" kern="0" dirty="0">
                <a:solidFill>
                  <a:srgbClr val="000000"/>
                </a:solidFill>
              </a:rPr>
              <a:t>System shall assign a unique tracking number to each shipment</a:t>
            </a:r>
          </a:p>
          <a:p>
            <a:pPr marL="0" lvl="1" indent="0">
              <a:buClr>
                <a:schemeClr val="tx1"/>
              </a:buClr>
              <a:buNone/>
              <a:defRPr/>
            </a:pPr>
            <a:endParaRPr lang="en-US" sz="1600" kern="0" dirty="0">
              <a:solidFill>
                <a:srgbClr val="000000"/>
              </a:solidFill>
            </a:endParaRPr>
          </a:p>
          <a:p>
            <a:pPr marL="0" lvl="1" indent="0">
              <a:buClr>
                <a:schemeClr val="tx1"/>
              </a:buClr>
              <a:buNone/>
              <a:defRPr/>
            </a:pPr>
            <a:endParaRPr lang="en-US" sz="1600" kern="0" dirty="0">
              <a:solidFill>
                <a:srgbClr val="000000"/>
              </a:solidFill>
            </a:endParaRPr>
          </a:p>
          <a:p>
            <a:pPr marL="0" indent="0">
              <a:buClr>
                <a:srgbClr val="808080"/>
              </a:buClr>
              <a:buNone/>
              <a:defRPr/>
            </a:pPr>
            <a:r>
              <a:rPr lang="en-US" sz="1800" b="1" kern="0" dirty="0">
                <a:solidFill>
                  <a:srgbClr val="C00000"/>
                </a:solidFill>
              </a:rPr>
              <a:t>Non-Functional Requirements</a:t>
            </a:r>
          </a:p>
          <a:p>
            <a:pPr marL="0" indent="0">
              <a:buClr>
                <a:srgbClr val="808080"/>
              </a:buClr>
              <a:buNone/>
              <a:defRPr/>
            </a:pPr>
            <a:r>
              <a:rPr lang="en-GB" sz="1600" kern="0" dirty="0">
                <a:solidFill>
                  <a:srgbClr val="000000"/>
                </a:solidFill>
              </a:rPr>
              <a:t>Constraints on the services or functions offered by the system such as timing constraints, constraints on the development process, standards etc.</a:t>
            </a:r>
          </a:p>
          <a:p>
            <a:pPr marL="274320" lvl="1" indent="-180000">
              <a:lnSpc>
                <a:spcPct val="90000"/>
              </a:lnSpc>
              <a:buClr>
                <a:srgbClr val="808080"/>
              </a:buClr>
              <a:defRPr/>
            </a:pPr>
            <a:r>
              <a:rPr lang="en-GB" sz="1600" kern="0" dirty="0">
                <a:solidFill>
                  <a:srgbClr val="000000"/>
                </a:solidFill>
              </a:rPr>
              <a:t>Often applied to the system as a whole rather than individual features or services.</a:t>
            </a:r>
            <a:endParaRPr lang="en-US" sz="1600" kern="0" dirty="0">
              <a:solidFill>
                <a:srgbClr val="000000"/>
              </a:solidFill>
            </a:endParaRPr>
          </a:p>
          <a:p>
            <a:pPr marL="274320" lvl="1" indent="-180000">
              <a:lnSpc>
                <a:spcPct val="90000"/>
              </a:lnSpc>
              <a:buClr>
                <a:srgbClr val="808080"/>
              </a:buClr>
              <a:defRPr/>
            </a:pPr>
            <a:r>
              <a:rPr lang="en-US" sz="1600" kern="0" dirty="0">
                <a:solidFill>
                  <a:srgbClr val="000000"/>
                </a:solidFill>
              </a:rPr>
              <a:t>Specify the criteria that can be used to judge the operation of the system</a:t>
            </a:r>
          </a:p>
          <a:p>
            <a:pPr marL="0" lvl="1" indent="0">
              <a:buClr>
                <a:srgbClr val="808080"/>
              </a:buClr>
              <a:buSzPct val="80000"/>
              <a:buNone/>
              <a:defRPr/>
            </a:pPr>
            <a:r>
              <a:rPr lang="en-US" sz="1800" b="1" kern="0" dirty="0">
                <a:solidFill>
                  <a:srgbClr val="000000"/>
                </a:solidFill>
              </a:rPr>
              <a:t>Example:  </a:t>
            </a:r>
          </a:p>
          <a:p>
            <a:pPr marL="0" lvl="1" indent="0">
              <a:buClr>
                <a:schemeClr val="tx1"/>
              </a:buClr>
              <a:buNone/>
              <a:defRPr/>
            </a:pPr>
            <a:r>
              <a:rPr lang="en-US" sz="1600" kern="0" dirty="0">
                <a:solidFill>
                  <a:srgbClr val="000000"/>
                </a:solidFill>
              </a:rPr>
              <a:t>With 100 concurrent users a database record shall be fetched over the network in less than  3ms</a:t>
            </a:r>
          </a:p>
          <a:p>
            <a:pPr marL="0" lvl="1" indent="0">
              <a:buClr>
                <a:schemeClr val="tx1"/>
              </a:buClr>
              <a:buNone/>
              <a:defRPr/>
            </a:pPr>
            <a:endParaRPr lang="en-US" sz="1400" kern="0" dirty="0">
              <a:solidFill>
                <a:srgbClr val="000000"/>
              </a:solidFill>
            </a:endParaRPr>
          </a:p>
        </p:txBody>
      </p:sp>
      <p:sp>
        <p:nvSpPr>
          <p:cNvPr id="4" name="Rectangle 3">
            <a:extLst>
              <a:ext uri="{FF2B5EF4-FFF2-40B4-BE49-F238E27FC236}">
                <a16:creationId xmlns:a16="http://schemas.microsoft.com/office/drawing/2014/main" id="{019D387D-8ECD-46C8-AB0E-00577B0856C3}"/>
              </a:ext>
            </a:extLst>
          </p:cNvPr>
          <p:cNvSpPr/>
          <p:nvPr/>
        </p:nvSpPr>
        <p:spPr>
          <a:xfrm>
            <a:off x="101603" y="6199028"/>
            <a:ext cx="6830647" cy="615553"/>
          </a:xfrm>
          <a:prstGeom prst="rect">
            <a:avLst/>
          </a:prstGeom>
          <a:ln>
            <a:solidFill>
              <a:schemeClr val="tx1"/>
            </a:solidFill>
          </a:ln>
        </p:spPr>
        <p:txBody>
          <a:bodyPr wrap="square">
            <a:spAutoFit/>
          </a:bodyPr>
          <a:lstStyle/>
          <a:p>
            <a:pPr>
              <a:buClr>
                <a:srgbClr val="808080"/>
              </a:buClr>
            </a:pPr>
            <a:r>
              <a:rPr lang="en-GB" b="1" kern="0" dirty="0">
                <a:solidFill>
                  <a:srgbClr val="C00000"/>
                </a:solidFill>
              </a:rPr>
              <a:t>Domain requirements </a:t>
            </a:r>
            <a:r>
              <a:rPr lang="en-GB" sz="1600" kern="0" dirty="0">
                <a:solidFill>
                  <a:srgbClr val="000000"/>
                </a:solidFill>
              </a:rPr>
              <a:t>Constraints on the system from the domain of operation</a:t>
            </a:r>
          </a:p>
        </p:txBody>
      </p:sp>
      <p:grpSp>
        <p:nvGrpSpPr>
          <p:cNvPr id="11" name="Group 10">
            <a:extLst>
              <a:ext uri="{FF2B5EF4-FFF2-40B4-BE49-F238E27FC236}">
                <a16:creationId xmlns:a16="http://schemas.microsoft.com/office/drawing/2014/main" id="{7423B93D-38BE-42D2-8AE8-72FF984073FD}"/>
              </a:ext>
            </a:extLst>
          </p:cNvPr>
          <p:cNvGrpSpPr/>
          <p:nvPr/>
        </p:nvGrpSpPr>
        <p:grpSpPr>
          <a:xfrm>
            <a:off x="5424055" y="18348"/>
            <a:ext cx="5439660" cy="844470"/>
            <a:chOff x="6626004" y="3921681"/>
            <a:chExt cx="5436363" cy="902996"/>
          </a:xfrm>
        </p:grpSpPr>
        <p:sp>
          <p:nvSpPr>
            <p:cNvPr id="12" name="Rectangle 11">
              <a:extLst>
                <a:ext uri="{FF2B5EF4-FFF2-40B4-BE49-F238E27FC236}">
                  <a16:creationId xmlns:a16="http://schemas.microsoft.com/office/drawing/2014/main" id="{D80E8F84-ED1D-4D89-86DF-4E73EE475298}"/>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3" name="Rectangle 12">
              <a:extLst>
                <a:ext uri="{FF2B5EF4-FFF2-40B4-BE49-F238E27FC236}">
                  <a16:creationId xmlns:a16="http://schemas.microsoft.com/office/drawing/2014/main" id="{EDA4CFE1-B0E6-4D40-8A01-1B6B68DEA2AD}"/>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4" name="Rectangle 13">
              <a:extLst>
                <a:ext uri="{FF2B5EF4-FFF2-40B4-BE49-F238E27FC236}">
                  <a16:creationId xmlns:a16="http://schemas.microsoft.com/office/drawing/2014/main" id="{4AE1B019-C4CE-4669-AC82-F588A3F0D7E9}"/>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5" name="Rectangle 14">
              <a:extLst>
                <a:ext uri="{FF2B5EF4-FFF2-40B4-BE49-F238E27FC236}">
                  <a16:creationId xmlns:a16="http://schemas.microsoft.com/office/drawing/2014/main" id="{DD90DC3B-4268-497E-972E-969ED189AAC5}"/>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6" name="Rectangle 15">
              <a:extLst>
                <a:ext uri="{FF2B5EF4-FFF2-40B4-BE49-F238E27FC236}">
                  <a16:creationId xmlns:a16="http://schemas.microsoft.com/office/drawing/2014/main" id="{603BB75F-F9EA-4532-8567-1AD2BC9D6121}"/>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8" name="Straight Connector 17">
              <a:extLst>
                <a:ext uri="{FF2B5EF4-FFF2-40B4-BE49-F238E27FC236}">
                  <a16:creationId xmlns:a16="http://schemas.microsoft.com/office/drawing/2014/main" id="{2DDDA96F-CE55-44C5-919A-54B2C2391EDD}"/>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D2914B-AB4F-463A-93F3-16B2BE9F0CE6}"/>
                </a:ext>
              </a:extLst>
            </p:cNvPr>
            <p:cNvCxnSpPr>
              <a:cxnSpLocks/>
              <a:endCxn id="12"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F1FC77-2B83-4381-9528-687CCF60085D}"/>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4281FAD-AABF-4889-8F45-DBB212275DBC}"/>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758AFD3-DA57-422A-B922-F5796706AB74}"/>
                </a:ext>
              </a:extLst>
            </p:cNvPr>
            <p:cNvCxnSpPr>
              <a:endCxn id="15"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5697824-697E-4453-A849-AC2C7CFF68DD}"/>
                </a:ext>
              </a:extLst>
            </p:cNvPr>
            <p:cNvCxnSpPr>
              <a:stCxn id="12" idx="3"/>
              <a:endCxn id="13"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9D7AA87-1958-4D94-8B68-9B38579FD783}"/>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321E1EE-D9A8-46DD-B8DE-4FA35A46F2A8}"/>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144522-1A78-43A1-B13C-CFCBD18A1E78}"/>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27" name="TextBox 26">
            <a:extLst>
              <a:ext uri="{FF2B5EF4-FFF2-40B4-BE49-F238E27FC236}">
                <a16:creationId xmlns:a16="http://schemas.microsoft.com/office/drawing/2014/main" id="{0E375C59-B0FC-4508-8ED7-6D99E59B4BFA}"/>
              </a:ext>
            </a:extLst>
          </p:cNvPr>
          <p:cNvSpPr txBox="1"/>
          <p:nvPr/>
        </p:nvSpPr>
        <p:spPr>
          <a:xfrm>
            <a:off x="7050061" y="1688749"/>
            <a:ext cx="5141939" cy="4862870"/>
          </a:xfrm>
          <a:prstGeom prst="rect">
            <a:avLst/>
          </a:prstGeom>
          <a:solidFill>
            <a:schemeClr val="accent5">
              <a:lumMod val="40000"/>
              <a:lumOff val="60000"/>
            </a:schemeClr>
          </a:solidFill>
        </p:spPr>
        <p:txBody>
          <a:bodyPr wrap="square">
            <a:spAutoFit/>
          </a:bodyPr>
          <a:lstStyle/>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Understand the requirements in depth, both from a product and process perspective</a:t>
            </a:r>
          </a:p>
          <a:p>
            <a:pPr marL="457200" lvl="1" indent="-457200">
              <a:spcBef>
                <a:spcPts val="600"/>
              </a:spcBef>
              <a:buClr>
                <a:srgbClr val="808080"/>
              </a:buClr>
              <a:buSzPct val="80000"/>
              <a:buFont typeface="+mj-lt"/>
              <a:buAutoNum type="arabicPeriod"/>
            </a:pPr>
            <a:r>
              <a:rPr lang="en-US" b="1" kern="0" dirty="0">
                <a:solidFill>
                  <a:srgbClr val="0070C0"/>
                </a:solidFill>
                <a:cs typeface="Calibri" panose="020F0502020204030204" pitchFamily="34" charset="0"/>
                <a:sym typeface="Marlett" pitchFamily="2" charset="2"/>
              </a:rPr>
              <a:t>Classify and Organize the requirements into coherent clusters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Model the requirements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sym typeface="Marlett" pitchFamily="2" charset="2"/>
              </a:rPr>
              <a:t>Analyze the requirements (if necessary) using fish bone diagram</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Recognize and resolve conflicts  (e.g., functionality v. cost v. timeliness)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Negotiate Requirements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rPr>
              <a:t>Prioritize the requirements (</a:t>
            </a:r>
            <a:r>
              <a:rPr lang="en-US" b="1" kern="0" dirty="0" err="1">
                <a:cs typeface="Calibri" panose="020F0502020204030204" pitchFamily="34" charset="0"/>
              </a:rPr>
              <a:t>MoSCoW</a:t>
            </a:r>
            <a:r>
              <a:rPr lang="en-US" b="1" kern="0" dirty="0">
                <a:cs typeface="Calibri" panose="020F0502020204030204" pitchFamily="34" charset="0"/>
              </a:rPr>
              <a:t> -Must have, Should have, Could have, Wont have)</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Identify risks if any </a:t>
            </a:r>
            <a:endParaRPr lang="en-US" b="1" kern="0" dirty="0">
              <a:cs typeface="Calibri" panose="020F0502020204030204" pitchFamily="34" charset="0"/>
            </a:endParaRP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Decide on Build or Buy (</a:t>
            </a:r>
            <a:r>
              <a:rPr lang="en-US" b="1" kern="0" dirty="0">
                <a:solidFill>
                  <a:srgbClr val="0070C0"/>
                </a:solidFill>
                <a:cs typeface="Calibri" panose="020F0502020204030204" pitchFamily="34" charset="0"/>
                <a:sym typeface="Marlett" pitchFamily="2" charset="2"/>
              </a:rPr>
              <a:t>C</a:t>
            </a:r>
            <a:r>
              <a:rPr lang="en-US" b="1" kern="0" dirty="0">
                <a:cs typeface="Calibri" panose="020F0502020204030204" pitchFamily="34" charset="0"/>
                <a:sym typeface="Marlett" pitchFamily="2" charset="2"/>
              </a:rPr>
              <a:t>ommercial </a:t>
            </a:r>
            <a:r>
              <a:rPr lang="en-US" b="1" kern="0" dirty="0">
                <a:solidFill>
                  <a:srgbClr val="0070C0"/>
                </a:solidFill>
                <a:cs typeface="Calibri" panose="020F0502020204030204" pitchFamily="34" charset="0"/>
                <a:sym typeface="Marlett" pitchFamily="2" charset="2"/>
              </a:rPr>
              <a:t>O</a:t>
            </a:r>
            <a:r>
              <a:rPr lang="en-US" b="1" kern="0" dirty="0">
                <a:cs typeface="Calibri" panose="020F0502020204030204" pitchFamily="34" charset="0"/>
                <a:sym typeface="Marlett" pitchFamily="2" charset="2"/>
              </a:rPr>
              <a:t>f </a:t>
            </a:r>
            <a:r>
              <a:rPr lang="en-US" b="1" kern="0" dirty="0">
                <a:solidFill>
                  <a:srgbClr val="0070C0"/>
                </a:solidFill>
                <a:cs typeface="Calibri" panose="020F0502020204030204" pitchFamily="34" charset="0"/>
                <a:sym typeface="Marlett" pitchFamily="2" charset="2"/>
              </a:rPr>
              <a:t>T</a:t>
            </a:r>
            <a:r>
              <a:rPr lang="en-US" b="1" kern="0" dirty="0">
                <a:cs typeface="Calibri" panose="020F0502020204030204" pitchFamily="34" charset="0"/>
                <a:sym typeface="Marlett" pitchFamily="2" charset="2"/>
              </a:rPr>
              <a:t>he </a:t>
            </a:r>
            <a:r>
              <a:rPr lang="en-US" b="1" kern="0" dirty="0">
                <a:solidFill>
                  <a:srgbClr val="0070C0"/>
                </a:solidFill>
                <a:cs typeface="Calibri" panose="020F0502020204030204" pitchFamily="34" charset="0"/>
                <a:sym typeface="Marlett" pitchFamily="2" charset="2"/>
              </a:rPr>
              <a:t>S</a:t>
            </a:r>
            <a:r>
              <a:rPr lang="en-US" b="1" kern="0" dirty="0">
                <a:cs typeface="Calibri" panose="020F0502020204030204" pitchFamily="34" charset="0"/>
                <a:sym typeface="Marlett" pitchFamily="2" charset="2"/>
              </a:rPr>
              <a:t>helf Solution) and refine requirements</a:t>
            </a:r>
          </a:p>
        </p:txBody>
      </p:sp>
    </p:spTree>
    <p:extLst>
      <p:ext uri="{BB962C8B-B14F-4D97-AF65-F5344CB8AC3E}">
        <p14:creationId xmlns:p14="http://schemas.microsoft.com/office/powerpoint/2010/main" val="13809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37581" y="1226800"/>
            <a:ext cx="9454761" cy="563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274320" indent="-274320">
              <a:spcBef>
                <a:spcPts val="600"/>
              </a:spcBef>
              <a:buClr>
                <a:srgbClr val="808080"/>
              </a:buClr>
              <a:buFont typeface="+mj-lt"/>
              <a:buAutoNum type="arabicPeriod" startAt="2"/>
            </a:pPr>
            <a:r>
              <a:rPr lang="en-US" sz="2000" b="1" kern="0" dirty="0">
                <a:cs typeface="Calibri" panose="020F0502020204030204" pitchFamily="34" charset="0"/>
              </a:rPr>
              <a:t>Classify and Organize the requirements into coherent clusters (Cont.)</a:t>
            </a:r>
          </a:p>
          <a:p>
            <a:pPr marL="0" indent="0">
              <a:buClr>
                <a:srgbClr val="808080"/>
              </a:buClr>
              <a:buNone/>
            </a:pPr>
            <a:r>
              <a:rPr lang="en-US" sz="2000" b="1" kern="0" dirty="0">
                <a:cs typeface="Calibri" panose="020F0502020204030204" pitchFamily="34" charset="0"/>
                <a:sym typeface="Marlett" pitchFamily="2" charset="2"/>
              </a:rPr>
              <a:t>    </a:t>
            </a:r>
            <a:r>
              <a:rPr lang="en-US" sz="2000" b="1" kern="0" dirty="0">
                <a:solidFill>
                  <a:srgbClr val="0070C0"/>
                </a:solidFill>
                <a:cs typeface="Calibri" panose="020F0502020204030204" pitchFamily="34" charset="0"/>
                <a:sym typeface="Marlett" pitchFamily="2" charset="2"/>
              </a:rPr>
              <a:t>System and User requirements</a:t>
            </a:r>
          </a:p>
          <a:p>
            <a:pPr marL="0" indent="0">
              <a:buClr>
                <a:srgbClr val="808080"/>
              </a:buClr>
              <a:buNone/>
            </a:pPr>
            <a:endParaRPr lang="en-US" b="1" kern="0" dirty="0">
              <a:cs typeface="Calibri" panose="020F0502020204030204" pitchFamily="34" charset="0"/>
            </a:endParaRPr>
          </a:p>
        </p:txBody>
      </p:sp>
      <p:sp>
        <p:nvSpPr>
          <p:cNvPr id="17" name="Rectangle 5">
            <a:extLst>
              <a:ext uri="{FF2B5EF4-FFF2-40B4-BE49-F238E27FC236}">
                <a16:creationId xmlns:a16="http://schemas.microsoft.com/office/drawing/2014/main" id="{7873EDDA-8FE6-43E9-B02B-A5C89501DF74}"/>
              </a:ext>
            </a:extLst>
          </p:cNvPr>
          <p:cNvSpPr txBox="1">
            <a:spLocks noChangeArrowheads="1"/>
          </p:cNvSpPr>
          <p:nvPr/>
        </p:nvSpPr>
        <p:spPr bwMode="auto">
          <a:xfrm>
            <a:off x="226110" y="2161308"/>
            <a:ext cx="6705913" cy="4696692"/>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2" spcCol="274320"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8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4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18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800">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sz="1800">
                <a:solidFill>
                  <a:schemeClr val="tx1"/>
                </a:solidFill>
                <a:latin typeface="+mn-lt"/>
                <a:ea typeface="+mn-ea"/>
              </a:defRPr>
            </a:lvl9pPr>
          </a:lstStyle>
          <a:p>
            <a:pPr marL="0" indent="0">
              <a:buClr>
                <a:srgbClr val="808080"/>
              </a:buClr>
              <a:buNone/>
              <a:defRPr/>
            </a:pPr>
            <a:r>
              <a:rPr lang="en-US" sz="2000" b="1" kern="0" dirty="0">
                <a:solidFill>
                  <a:srgbClr val="C00000"/>
                </a:solidFill>
              </a:rPr>
              <a:t>User Requirements</a:t>
            </a:r>
          </a:p>
          <a:p>
            <a:pPr marL="0" indent="0" algn="just">
              <a:buClr>
                <a:srgbClr val="808080"/>
              </a:buClr>
              <a:buNone/>
              <a:defRPr/>
            </a:pPr>
            <a:r>
              <a:rPr lang="en-US" sz="2000" kern="0" dirty="0">
                <a:solidFill>
                  <a:srgbClr val="000000"/>
                </a:solidFill>
              </a:rPr>
              <a:t>Statements in natural language plus informal context diagrams system/sub-system and their interconnections and operational constraints. Written for/by customers.</a:t>
            </a:r>
          </a:p>
          <a:p>
            <a:pPr marL="0" lvl="1" indent="0">
              <a:buClr>
                <a:schemeClr val="tx1"/>
              </a:buClr>
              <a:buNone/>
              <a:defRPr/>
            </a:pPr>
            <a:endParaRPr lang="en-US" sz="2000" kern="0" dirty="0">
              <a:solidFill>
                <a:srgbClr val="000000"/>
              </a:solidFill>
            </a:endParaRPr>
          </a:p>
          <a:p>
            <a:pPr marL="0" lvl="1" indent="0">
              <a:buClr>
                <a:schemeClr val="tx1"/>
              </a:buClr>
              <a:buNone/>
              <a:defRPr/>
            </a:pPr>
            <a:endParaRPr lang="en-US" sz="2000" kern="0" dirty="0">
              <a:solidFill>
                <a:srgbClr val="000000"/>
              </a:solidFill>
            </a:endParaRPr>
          </a:p>
          <a:p>
            <a:pPr marL="0" lvl="1" indent="0">
              <a:buClr>
                <a:schemeClr val="tx1"/>
              </a:buClr>
              <a:buNone/>
              <a:defRPr/>
            </a:pPr>
            <a:endParaRPr lang="en-US" sz="2000" kern="0" dirty="0">
              <a:solidFill>
                <a:srgbClr val="000000"/>
              </a:solidFill>
            </a:endParaRPr>
          </a:p>
          <a:p>
            <a:pPr marL="0" lvl="1" indent="0">
              <a:buClr>
                <a:schemeClr val="tx1"/>
              </a:buClr>
              <a:buNone/>
              <a:defRPr/>
            </a:pPr>
            <a:endParaRPr lang="en-US" sz="2000" kern="0" dirty="0">
              <a:solidFill>
                <a:srgbClr val="000000"/>
              </a:solidFill>
            </a:endParaRPr>
          </a:p>
          <a:p>
            <a:pPr marL="0" lvl="1" indent="0">
              <a:buClr>
                <a:schemeClr val="tx1"/>
              </a:buClr>
              <a:buNone/>
              <a:defRPr/>
            </a:pPr>
            <a:endParaRPr lang="en-US" sz="2000" kern="0" dirty="0">
              <a:solidFill>
                <a:srgbClr val="000000"/>
              </a:solidFill>
            </a:endParaRPr>
          </a:p>
          <a:p>
            <a:pPr marL="0" indent="0">
              <a:buClr>
                <a:srgbClr val="808080"/>
              </a:buClr>
              <a:buNone/>
              <a:defRPr/>
            </a:pPr>
            <a:r>
              <a:rPr lang="en-US" sz="2000" b="1" kern="0" dirty="0">
                <a:solidFill>
                  <a:srgbClr val="C00000"/>
                </a:solidFill>
              </a:rPr>
              <a:t>System Requirements</a:t>
            </a:r>
          </a:p>
          <a:p>
            <a:pPr marL="0" indent="0">
              <a:buClr>
                <a:srgbClr val="808080"/>
              </a:buClr>
              <a:buNone/>
              <a:defRPr/>
            </a:pPr>
            <a:r>
              <a:rPr lang="en-US" sz="2000" kern="0" dirty="0">
                <a:solidFill>
                  <a:srgbClr val="000000"/>
                </a:solidFill>
              </a:rPr>
              <a:t>A structured document setting out detailed descriptions of the system’s functions, services and operational constraints. Defines what should be implemented so may be part of a contract between client and contractor.</a:t>
            </a:r>
          </a:p>
          <a:p>
            <a:pPr marL="0" indent="0">
              <a:buClr>
                <a:srgbClr val="808080"/>
              </a:buClr>
              <a:buNone/>
              <a:defRPr/>
            </a:pPr>
            <a:r>
              <a:rPr lang="en-US" sz="2000" kern="0" dirty="0">
                <a:solidFill>
                  <a:srgbClr val="000000"/>
                </a:solidFill>
              </a:rPr>
              <a:t>Also called Software requirements / Functional specifications</a:t>
            </a:r>
          </a:p>
          <a:p>
            <a:pPr marL="0" lvl="1" indent="0">
              <a:buClr>
                <a:schemeClr val="tx1"/>
              </a:buClr>
              <a:buNone/>
              <a:defRPr/>
            </a:pPr>
            <a:endParaRPr lang="en-US" sz="1600" kern="0" dirty="0">
              <a:solidFill>
                <a:srgbClr val="000000"/>
              </a:solidFill>
            </a:endParaRPr>
          </a:p>
        </p:txBody>
      </p:sp>
      <p:grpSp>
        <p:nvGrpSpPr>
          <p:cNvPr id="9" name="Group 8">
            <a:extLst>
              <a:ext uri="{FF2B5EF4-FFF2-40B4-BE49-F238E27FC236}">
                <a16:creationId xmlns:a16="http://schemas.microsoft.com/office/drawing/2014/main" id="{9B2B9D9E-9AEA-4972-8041-0CD2E303223E}"/>
              </a:ext>
            </a:extLst>
          </p:cNvPr>
          <p:cNvGrpSpPr/>
          <p:nvPr/>
        </p:nvGrpSpPr>
        <p:grpSpPr>
          <a:xfrm>
            <a:off x="5424055" y="18348"/>
            <a:ext cx="5439660" cy="844470"/>
            <a:chOff x="6626004" y="3921681"/>
            <a:chExt cx="5436363" cy="902996"/>
          </a:xfrm>
        </p:grpSpPr>
        <p:sp>
          <p:nvSpPr>
            <p:cNvPr id="11" name="Rectangle 10">
              <a:extLst>
                <a:ext uri="{FF2B5EF4-FFF2-40B4-BE49-F238E27FC236}">
                  <a16:creationId xmlns:a16="http://schemas.microsoft.com/office/drawing/2014/main" id="{18759EF7-4806-4A83-8D49-39BDE6FE5206}"/>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2" name="Rectangle 11">
              <a:extLst>
                <a:ext uri="{FF2B5EF4-FFF2-40B4-BE49-F238E27FC236}">
                  <a16:creationId xmlns:a16="http://schemas.microsoft.com/office/drawing/2014/main" id="{41E38A01-4050-462A-AF7E-C8183892DA7C}"/>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3" name="Rectangle 12">
              <a:extLst>
                <a:ext uri="{FF2B5EF4-FFF2-40B4-BE49-F238E27FC236}">
                  <a16:creationId xmlns:a16="http://schemas.microsoft.com/office/drawing/2014/main" id="{6A9A6545-5EEE-4D39-B367-8F8C268C5C24}"/>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4" name="Rectangle 13">
              <a:extLst>
                <a:ext uri="{FF2B5EF4-FFF2-40B4-BE49-F238E27FC236}">
                  <a16:creationId xmlns:a16="http://schemas.microsoft.com/office/drawing/2014/main" id="{19ECB1A2-F221-44F0-86ED-E18DFC6361E8}"/>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5" name="Rectangle 14">
              <a:extLst>
                <a:ext uri="{FF2B5EF4-FFF2-40B4-BE49-F238E27FC236}">
                  <a16:creationId xmlns:a16="http://schemas.microsoft.com/office/drawing/2014/main" id="{22FE9A7A-BE00-42DF-AAA0-1AE48F012322}"/>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6" name="Straight Connector 15">
              <a:extLst>
                <a:ext uri="{FF2B5EF4-FFF2-40B4-BE49-F238E27FC236}">
                  <a16:creationId xmlns:a16="http://schemas.microsoft.com/office/drawing/2014/main" id="{49CD9A05-BEFF-4222-A7A0-28CEFFE33121}"/>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A33B6-220C-4469-BCA6-87694744BD2D}"/>
                </a:ext>
              </a:extLst>
            </p:cNvPr>
            <p:cNvCxnSpPr>
              <a:cxnSpLocks/>
              <a:endCxn id="11"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069AD5F-FBBC-4656-A2FE-CB9DA4DE3345}"/>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75E5D3-8B04-42B3-94F0-DC8229011464}"/>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128C54-314F-4128-9F04-6BEB1A6F0D71}"/>
                </a:ext>
              </a:extLst>
            </p:cNvPr>
            <p:cNvCxnSpPr>
              <a:endCxn id="14"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73F15A-25C6-4C62-8623-F28D64246FBA}"/>
                </a:ext>
              </a:extLst>
            </p:cNvPr>
            <p:cNvCxnSpPr>
              <a:stCxn id="11" idx="3"/>
              <a:endCxn id="12"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C935E5-8DC0-4F76-843D-5E30675099BC}"/>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9AF12-3141-484B-B5BB-B825B411137C}"/>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6C69153-EE80-4013-90F8-21B59A1B0648}"/>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26" name="TextBox 25">
            <a:extLst>
              <a:ext uri="{FF2B5EF4-FFF2-40B4-BE49-F238E27FC236}">
                <a16:creationId xmlns:a16="http://schemas.microsoft.com/office/drawing/2014/main" id="{BE2AC9E2-A787-4680-9991-27F0D3C9782F}"/>
              </a:ext>
            </a:extLst>
          </p:cNvPr>
          <p:cNvSpPr txBox="1"/>
          <p:nvPr/>
        </p:nvSpPr>
        <p:spPr>
          <a:xfrm>
            <a:off x="7050061" y="1688749"/>
            <a:ext cx="5141939" cy="4862870"/>
          </a:xfrm>
          <a:prstGeom prst="rect">
            <a:avLst/>
          </a:prstGeom>
          <a:solidFill>
            <a:schemeClr val="accent5">
              <a:lumMod val="40000"/>
              <a:lumOff val="60000"/>
            </a:schemeClr>
          </a:solidFill>
        </p:spPr>
        <p:txBody>
          <a:bodyPr wrap="square">
            <a:spAutoFit/>
          </a:bodyPr>
          <a:lstStyle/>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Understand the requirements in depth, both from a product and process perspective</a:t>
            </a:r>
          </a:p>
          <a:p>
            <a:pPr marL="457200" lvl="1" indent="-457200">
              <a:spcBef>
                <a:spcPts val="600"/>
              </a:spcBef>
              <a:buClr>
                <a:srgbClr val="808080"/>
              </a:buClr>
              <a:buSzPct val="80000"/>
              <a:buFont typeface="+mj-lt"/>
              <a:buAutoNum type="arabicPeriod"/>
            </a:pPr>
            <a:r>
              <a:rPr lang="en-US" b="1" kern="0" dirty="0">
                <a:solidFill>
                  <a:srgbClr val="0070C0"/>
                </a:solidFill>
                <a:cs typeface="Calibri" panose="020F0502020204030204" pitchFamily="34" charset="0"/>
                <a:sym typeface="Marlett" pitchFamily="2" charset="2"/>
              </a:rPr>
              <a:t>Classify and Organize the requirements into coherent clusters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Model the requirements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sym typeface="Marlett" pitchFamily="2" charset="2"/>
              </a:rPr>
              <a:t>Analyze the requirements (if necessary) using fish bone diagram</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Recognize and resolve conflicts  (e.g., functionality v. cost v. timeliness)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Negotiate Requirements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rPr>
              <a:t>Prioritize the requirements (</a:t>
            </a:r>
            <a:r>
              <a:rPr lang="en-US" b="1" kern="0" dirty="0" err="1">
                <a:cs typeface="Calibri" panose="020F0502020204030204" pitchFamily="34" charset="0"/>
              </a:rPr>
              <a:t>MoSCoW</a:t>
            </a:r>
            <a:r>
              <a:rPr lang="en-US" b="1" kern="0" dirty="0">
                <a:cs typeface="Calibri" panose="020F0502020204030204" pitchFamily="34" charset="0"/>
              </a:rPr>
              <a:t> -Must have, Should have, Could have, Wont have)</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Identify risks if any </a:t>
            </a:r>
            <a:endParaRPr lang="en-US" b="1" kern="0" dirty="0">
              <a:cs typeface="Calibri" panose="020F0502020204030204" pitchFamily="34" charset="0"/>
            </a:endParaRP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Decide on Build or Buy (</a:t>
            </a:r>
            <a:r>
              <a:rPr lang="en-US" b="1" kern="0" dirty="0">
                <a:solidFill>
                  <a:srgbClr val="0070C0"/>
                </a:solidFill>
                <a:cs typeface="Calibri" panose="020F0502020204030204" pitchFamily="34" charset="0"/>
                <a:sym typeface="Marlett" pitchFamily="2" charset="2"/>
              </a:rPr>
              <a:t>C</a:t>
            </a:r>
            <a:r>
              <a:rPr lang="en-US" b="1" kern="0" dirty="0">
                <a:cs typeface="Calibri" panose="020F0502020204030204" pitchFamily="34" charset="0"/>
                <a:sym typeface="Marlett" pitchFamily="2" charset="2"/>
              </a:rPr>
              <a:t>ommercial </a:t>
            </a:r>
            <a:r>
              <a:rPr lang="en-US" b="1" kern="0" dirty="0">
                <a:solidFill>
                  <a:srgbClr val="0070C0"/>
                </a:solidFill>
                <a:cs typeface="Calibri" panose="020F0502020204030204" pitchFamily="34" charset="0"/>
                <a:sym typeface="Marlett" pitchFamily="2" charset="2"/>
              </a:rPr>
              <a:t>O</a:t>
            </a:r>
            <a:r>
              <a:rPr lang="en-US" b="1" kern="0" dirty="0">
                <a:cs typeface="Calibri" panose="020F0502020204030204" pitchFamily="34" charset="0"/>
                <a:sym typeface="Marlett" pitchFamily="2" charset="2"/>
              </a:rPr>
              <a:t>f </a:t>
            </a:r>
            <a:r>
              <a:rPr lang="en-US" b="1" kern="0" dirty="0">
                <a:solidFill>
                  <a:srgbClr val="0070C0"/>
                </a:solidFill>
                <a:cs typeface="Calibri" panose="020F0502020204030204" pitchFamily="34" charset="0"/>
                <a:sym typeface="Marlett" pitchFamily="2" charset="2"/>
              </a:rPr>
              <a:t>T</a:t>
            </a:r>
            <a:r>
              <a:rPr lang="en-US" b="1" kern="0" dirty="0">
                <a:cs typeface="Calibri" panose="020F0502020204030204" pitchFamily="34" charset="0"/>
                <a:sym typeface="Marlett" pitchFamily="2" charset="2"/>
              </a:rPr>
              <a:t>he </a:t>
            </a:r>
            <a:r>
              <a:rPr lang="en-US" b="1" kern="0" dirty="0">
                <a:solidFill>
                  <a:srgbClr val="0070C0"/>
                </a:solidFill>
                <a:cs typeface="Calibri" panose="020F0502020204030204" pitchFamily="34" charset="0"/>
                <a:sym typeface="Marlett" pitchFamily="2" charset="2"/>
              </a:rPr>
              <a:t>S</a:t>
            </a:r>
            <a:r>
              <a:rPr lang="en-US" b="1" kern="0" dirty="0">
                <a:cs typeface="Calibri" panose="020F0502020204030204" pitchFamily="34" charset="0"/>
                <a:sym typeface="Marlett" pitchFamily="2" charset="2"/>
              </a:rPr>
              <a:t>helf Solution) and refine requirements</a:t>
            </a:r>
          </a:p>
        </p:txBody>
      </p:sp>
    </p:spTree>
    <p:extLst>
      <p:ext uri="{BB962C8B-B14F-4D97-AF65-F5344CB8AC3E}">
        <p14:creationId xmlns:p14="http://schemas.microsoft.com/office/powerpoint/2010/main" val="112807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6490" y="1056059"/>
            <a:ext cx="7112683" cy="563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396000" indent="-396000">
              <a:spcBef>
                <a:spcPts val="600"/>
              </a:spcBef>
              <a:buClr>
                <a:srgbClr val="808080"/>
              </a:buClr>
              <a:buFont typeface="+mj-lt"/>
              <a:buAutoNum type="arabicPeriod" startAt="3"/>
            </a:pPr>
            <a:r>
              <a:rPr lang="en-US" sz="2200" b="1" kern="0" dirty="0">
                <a:cs typeface="Calibri" panose="020F0502020204030204" pitchFamily="34" charset="0"/>
              </a:rPr>
              <a:t>Model the requirements</a:t>
            </a:r>
            <a:endParaRPr lang="en-US" altLang="en-US" sz="2000" b="1" dirty="0">
              <a:solidFill>
                <a:srgbClr val="C00000"/>
              </a:solidFill>
              <a:cs typeface="Calibri" panose="020F0502020204030204" pitchFamily="34" charset="0"/>
            </a:endParaRPr>
          </a:p>
          <a:p>
            <a:pPr marL="457200" indent="-457200">
              <a:spcBef>
                <a:spcPts val="600"/>
              </a:spcBef>
              <a:buClr>
                <a:srgbClr val="808080"/>
              </a:buClr>
              <a:buFont typeface="+mj-lt"/>
              <a:buAutoNum type="arabicPeriod" startAt="3"/>
            </a:pPr>
            <a:endParaRPr lang="en-US" b="1" kern="0" dirty="0">
              <a:cs typeface="Calibri" panose="020F0502020204030204" pitchFamily="34" charset="0"/>
            </a:endParaRPr>
          </a:p>
        </p:txBody>
      </p:sp>
      <p:grpSp>
        <p:nvGrpSpPr>
          <p:cNvPr id="8" name="Group 7">
            <a:extLst>
              <a:ext uri="{FF2B5EF4-FFF2-40B4-BE49-F238E27FC236}">
                <a16:creationId xmlns:a16="http://schemas.microsoft.com/office/drawing/2014/main" id="{03E4F019-5CB0-4DBD-B363-3C5CE8B438AC}"/>
              </a:ext>
            </a:extLst>
          </p:cNvPr>
          <p:cNvGrpSpPr/>
          <p:nvPr/>
        </p:nvGrpSpPr>
        <p:grpSpPr>
          <a:xfrm>
            <a:off x="5424055" y="18348"/>
            <a:ext cx="5439660" cy="844470"/>
            <a:chOff x="6626004" y="3921681"/>
            <a:chExt cx="5436363" cy="902996"/>
          </a:xfrm>
        </p:grpSpPr>
        <p:sp>
          <p:nvSpPr>
            <p:cNvPr id="9" name="Rectangle 8">
              <a:extLst>
                <a:ext uri="{FF2B5EF4-FFF2-40B4-BE49-F238E27FC236}">
                  <a16:creationId xmlns:a16="http://schemas.microsoft.com/office/drawing/2014/main" id="{BFB2A8F3-6633-4C9E-A090-ABA0C56CF7D7}"/>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1" name="Rectangle 10">
              <a:extLst>
                <a:ext uri="{FF2B5EF4-FFF2-40B4-BE49-F238E27FC236}">
                  <a16:creationId xmlns:a16="http://schemas.microsoft.com/office/drawing/2014/main" id="{C73F6896-5F26-4C14-B469-721BCF313450}"/>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2" name="Rectangle 11">
              <a:extLst>
                <a:ext uri="{FF2B5EF4-FFF2-40B4-BE49-F238E27FC236}">
                  <a16:creationId xmlns:a16="http://schemas.microsoft.com/office/drawing/2014/main" id="{06CEA9F8-10B2-4C11-8B33-D4F272ED33CE}"/>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3" name="Rectangle 12">
              <a:extLst>
                <a:ext uri="{FF2B5EF4-FFF2-40B4-BE49-F238E27FC236}">
                  <a16:creationId xmlns:a16="http://schemas.microsoft.com/office/drawing/2014/main" id="{B95BDAB7-49DA-413C-82F9-B49F5E6CCA7A}"/>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4" name="Rectangle 13">
              <a:extLst>
                <a:ext uri="{FF2B5EF4-FFF2-40B4-BE49-F238E27FC236}">
                  <a16:creationId xmlns:a16="http://schemas.microsoft.com/office/drawing/2014/main" id="{784397C5-08FA-4E39-9362-4F4B935AF2C8}"/>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5" name="Straight Connector 14">
              <a:extLst>
                <a:ext uri="{FF2B5EF4-FFF2-40B4-BE49-F238E27FC236}">
                  <a16:creationId xmlns:a16="http://schemas.microsoft.com/office/drawing/2014/main" id="{799F4C60-36D2-450F-B847-8854AA5BDFB6}"/>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18BCAEA-DDE8-4A8D-B13B-C5BF8F2C59FE}"/>
                </a:ext>
              </a:extLst>
            </p:cNvPr>
            <p:cNvCxnSpPr>
              <a:cxnSpLocks/>
              <a:endCxn id="9"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63114D-694F-4A3E-848A-AD530CA1E365}"/>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C15457-6FD6-40CB-8F1B-536A507D04C1}"/>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8A7836-9CE9-4A05-93E4-D1362E666812}"/>
                </a:ext>
              </a:extLst>
            </p:cNvPr>
            <p:cNvCxnSpPr>
              <a:endCxn id="13"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F34F20-405D-494B-B589-82C926028570}"/>
                </a:ext>
              </a:extLst>
            </p:cNvPr>
            <p:cNvCxnSpPr>
              <a:stCxn id="9" idx="3"/>
              <a:endCxn id="11"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FE811A-930A-4163-BB76-A82F32F92290}"/>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C680C6-D5D9-4EBA-8D04-4AC28A33379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0A619B-90AD-4A67-895D-30E8609033EB}"/>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24" name="TextBox 23">
            <a:extLst>
              <a:ext uri="{FF2B5EF4-FFF2-40B4-BE49-F238E27FC236}">
                <a16:creationId xmlns:a16="http://schemas.microsoft.com/office/drawing/2014/main" id="{CC59F8E2-51F8-416D-9B7F-661F973463A8}"/>
              </a:ext>
            </a:extLst>
          </p:cNvPr>
          <p:cNvSpPr txBox="1"/>
          <p:nvPr/>
        </p:nvSpPr>
        <p:spPr>
          <a:xfrm>
            <a:off x="7050061" y="1688749"/>
            <a:ext cx="5141939" cy="4862870"/>
          </a:xfrm>
          <a:prstGeom prst="rect">
            <a:avLst/>
          </a:prstGeom>
          <a:solidFill>
            <a:schemeClr val="accent5">
              <a:lumMod val="40000"/>
              <a:lumOff val="60000"/>
            </a:schemeClr>
          </a:solidFill>
        </p:spPr>
        <p:txBody>
          <a:bodyPr wrap="square">
            <a:spAutoFit/>
          </a:bodyPr>
          <a:lstStyle/>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Understand the requirements in depth, both from a product and process perspective</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sym typeface="Marlett" pitchFamily="2" charset="2"/>
              </a:rPr>
              <a:t>Classify and Organize the requirements into coherent clusters</a:t>
            </a:r>
          </a:p>
          <a:p>
            <a:pPr marL="457200" lvl="1" indent="-457200">
              <a:spcBef>
                <a:spcPts val="600"/>
              </a:spcBef>
              <a:buClr>
                <a:srgbClr val="808080"/>
              </a:buClr>
              <a:buSzPct val="80000"/>
              <a:buFont typeface="+mj-lt"/>
              <a:buAutoNum type="arabicPeriod"/>
            </a:pPr>
            <a:r>
              <a:rPr lang="en-US" b="1" kern="0" dirty="0">
                <a:solidFill>
                  <a:srgbClr val="0070C0"/>
                </a:solidFill>
                <a:cs typeface="Calibri" panose="020F0502020204030204" pitchFamily="34" charset="0"/>
              </a:rPr>
              <a:t>Model the requirements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sym typeface="Marlett" pitchFamily="2" charset="2"/>
              </a:rPr>
              <a:t>Analyze the requirements (if necessary) using fish bone diagram</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Recognize and resolve conflicts  (e.g., functionality v. cost v. timeliness)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Negotiate Requirements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rPr>
              <a:t>Prioritize the requirements (</a:t>
            </a:r>
            <a:r>
              <a:rPr lang="en-US" b="1" kern="0" dirty="0" err="1">
                <a:cs typeface="Calibri" panose="020F0502020204030204" pitchFamily="34" charset="0"/>
              </a:rPr>
              <a:t>MoSCoW</a:t>
            </a:r>
            <a:r>
              <a:rPr lang="en-US" b="1" kern="0" dirty="0">
                <a:cs typeface="Calibri" panose="020F0502020204030204" pitchFamily="34" charset="0"/>
              </a:rPr>
              <a:t> -Must have, Should have, Could have, Wont have)</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Identify risks if any </a:t>
            </a:r>
            <a:endParaRPr lang="en-US" b="1" kern="0" dirty="0">
              <a:cs typeface="Calibri" panose="020F0502020204030204" pitchFamily="34" charset="0"/>
            </a:endParaRP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Decide on Build or Buy (</a:t>
            </a:r>
            <a:r>
              <a:rPr lang="en-US" b="1" kern="0" dirty="0">
                <a:solidFill>
                  <a:srgbClr val="0070C0"/>
                </a:solidFill>
                <a:cs typeface="Calibri" panose="020F0502020204030204" pitchFamily="34" charset="0"/>
                <a:sym typeface="Marlett" pitchFamily="2" charset="2"/>
              </a:rPr>
              <a:t>C</a:t>
            </a:r>
            <a:r>
              <a:rPr lang="en-US" b="1" kern="0" dirty="0">
                <a:cs typeface="Calibri" panose="020F0502020204030204" pitchFamily="34" charset="0"/>
                <a:sym typeface="Marlett" pitchFamily="2" charset="2"/>
              </a:rPr>
              <a:t>ommercial </a:t>
            </a:r>
            <a:r>
              <a:rPr lang="en-US" b="1" kern="0" dirty="0">
                <a:solidFill>
                  <a:srgbClr val="0070C0"/>
                </a:solidFill>
                <a:cs typeface="Calibri" panose="020F0502020204030204" pitchFamily="34" charset="0"/>
                <a:sym typeface="Marlett" pitchFamily="2" charset="2"/>
              </a:rPr>
              <a:t>O</a:t>
            </a:r>
            <a:r>
              <a:rPr lang="en-US" b="1" kern="0" dirty="0">
                <a:cs typeface="Calibri" panose="020F0502020204030204" pitchFamily="34" charset="0"/>
                <a:sym typeface="Marlett" pitchFamily="2" charset="2"/>
              </a:rPr>
              <a:t>f </a:t>
            </a:r>
            <a:r>
              <a:rPr lang="en-US" b="1" kern="0" dirty="0">
                <a:solidFill>
                  <a:srgbClr val="0070C0"/>
                </a:solidFill>
                <a:cs typeface="Calibri" panose="020F0502020204030204" pitchFamily="34" charset="0"/>
                <a:sym typeface="Marlett" pitchFamily="2" charset="2"/>
              </a:rPr>
              <a:t>T</a:t>
            </a:r>
            <a:r>
              <a:rPr lang="en-US" b="1" kern="0" dirty="0">
                <a:cs typeface="Calibri" panose="020F0502020204030204" pitchFamily="34" charset="0"/>
                <a:sym typeface="Marlett" pitchFamily="2" charset="2"/>
              </a:rPr>
              <a:t>he </a:t>
            </a:r>
            <a:r>
              <a:rPr lang="en-US" b="1" kern="0" dirty="0">
                <a:solidFill>
                  <a:srgbClr val="0070C0"/>
                </a:solidFill>
                <a:cs typeface="Calibri" panose="020F0502020204030204" pitchFamily="34" charset="0"/>
                <a:sym typeface="Marlett" pitchFamily="2" charset="2"/>
              </a:rPr>
              <a:t>S</a:t>
            </a:r>
            <a:r>
              <a:rPr lang="en-US" b="1" kern="0" dirty="0">
                <a:cs typeface="Calibri" panose="020F0502020204030204" pitchFamily="34" charset="0"/>
                <a:sym typeface="Marlett" pitchFamily="2" charset="2"/>
              </a:rPr>
              <a:t>helf Solution) and refine requirements</a:t>
            </a:r>
          </a:p>
        </p:txBody>
      </p:sp>
      <p:pic>
        <p:nvPicPr>
          <p:cNvPr id="25" name="Picture 24">
            <a:extLst>
              <a:ext uri="{FF2B5EF4-FFF2-40B4-BE49-F238E27FC236}">
                <a16:creationId xmlns:a16="http://schemas.microsoft.com/office/drawing/2014/main" id="{8B3FCF44-52D4-4845-B427-D028C4F31965}"/>
              </a:ext>
            </a:extLst>
          </p:cNvPr>
          <p:cNvPicPr>
            <a:picLocks noChangeAspect="1"/>
          </p:cNvPicPr>
          <p:nvPr/>
        </p:nvPicPr>
        <p:blipFill>
          <a:blip r:embed="rId3"/>
          <a:stretch>
            <a:fillRect/>
          </a:stretch>
        </p:blipFill>
        <p:spPr>
          <a:xfrm>
            <a:off x="244777" y="2928811"/>
            <a:ext cx="1836851" cy="1568273"/>
          </a:xfrm>
          <a:prstGeom prst="rect">
            <a:avLst/>
          </a:prstGeom>
        </p:spPr>
      </p:pic>
      <p:sp>
        <p:nvSpPr>
          <p:cNvPr id="26" name="TextBox 25">
            <a:extLst>
              <a:ext uri="{FF2B5EF4-FFF2-40B4-BE49-F238E27FC236}">
                <a16:creationId xmlns:a16="http://schemas.microsoft.com/office/drawing/2014/main" id="{109A2BA8-C6F9-4024-88CD-C25500B742AF}"/>
              </a:ext>
            </a:extLst>
          </p:cNvPr>
          <p:cNvSpPr txBox="1"/>
          <p:nvPr/>
        </p:nvSpPr>
        <p:spPr>
          <a:xfrm>
            <a:off x="315830" y="2089268"/>
            <a:ext cx="5352523" cy="400110"/>
          </a:xfrm>
          <a:prstGeom prst="rect">
            <a:avLst/>
          </a:prstGeom>
          <a:noFill/>
        </p:spPr>
        <p:txBody>
          <a:bodyPr wrap="square" rtlCol="0">
            <a:spAutoFit/>
          </a:bodyPr>
          <a:lstStyle/>
          <a:p>
            <a:r>
              <a:rPr lang="en-IN" sz="2000" b="1" dirty="0"/>
              <a:t>How would you represent a</a:t>
            </a:r>
          </a:p>
        </p:txBody>
      </p:sp>
      <p:graphicFrame>
        <p:nvGraphicFramePr>
          <p:cNvPr id="27" name="Table 24">
            <a:extLst>
              <a:ext uri="{FF2B5EF4-FFF2-40B4-BE49-F238E27FC236}">
                <a16:creationId xmlns:a16="http://schemas.microsoft.com/office/drawing/2014/main" id="{14D7DB5B-2462-4095-92C2-A28A01D3344D}"/>
              </a:ext>
            </a:extLst>
          </p:cNvPr>
          <p:cNvGraphicFramePr>
            <a:graphicFrameLocks noGrp="1"/>
          </p:cNvGraphicFramePr>
          <p:nvPr>
            <p:extLst>
              <p:ext uri="{D42A27DB-BD31-4B8C-83A1-F6EECF244321}">
                <p14:modId xmlns:p14="http://schemas.microsoft.com/office/powerpoint/2010/main" val="1715184615"/>
              </p:ext>
            </p:extLst>
          </p:nvPr>
        </p:nvGraphicFramePr>
        <p:xfrm>
          <a:off x="690463" y="4858359"/>
          <a:ext cx="1485256" cy="1955800"/>
        </p:xfrm>
        <a:graphic>
          <a:graphicData uri="http://schemas.openxmlformats.org/drawingml/2006/table">
            <a:tbl>
              <a:tblPr firstRow="1" bandRow="1">
                <a:tableStyleId>{5C22544A-7EE6-4342-B048-85BDC9FD1C3A}</a:tableStyleId>
              </a:tblPr>
              <a:tblGrid>
                <a:gridCol w="1485256">
                  <a:extLst>
                    <a:ext uri="{9D8B030D-6E8A-4147-A177-3AD203B41FA5}">
                      <a16:colId xmlns:a16="http://schemas.microsoft.com/office/drawing/2014/main" val="2056493195"/>
                    </a:ext>
                  </a:extLst>
                </a:gridCol>
              </a:tblGrid>
              <a:tr h="370840">
                <a:tc>
                  <a:txBody>
                    <a:bodyPr/>
                    <a:lstStyle/>
                    <a:p>
                      <a:pPr algn="ctr">
                        <a:spcBef>
                          <a:spcPts val="600"/>
                        </a:spcBef>
                        <a:spcAft>
                          <a:spcPts val="600"/>
                        </a:spcAft>
                      </a:pPr>
                      <a:r>
                        <a:rPr lang="en-IN" dirty="0"/>
                        <a:t>Briefcase</a:t>
                      </a:r>
                    </a:p>
                  </a:txBody>
                  <a:tcPr/>
                </a:tc>
                <a:extLst>
                  <a:ext uri="{0D108BD9-81ED-4DB2-BD59-A6C34878D82A}">
                    <a16:rowId xmlns:a16="http://schemas.microsoft.com/office/drawing/2014/main" val="3548469454"/>
                  </a:ext>
                </a:extLst>
              </a:tr>
              <a:tr h="370840">
                <a:tc>
                  <a:txBody>
                    <a:bodyPr/>
                    <a:lstStyle/>
                    <a:p>
                      <a:pPr marL="285750" indent="-285750">
                        <a:spcBef>
                          <a:spcPts val="600"/>
                        </a:spcBef>
                        <a:spcAft>
                          <a:spcPts val="600"/>
                        </a:spcAft>
                        <a:buFontTx/>
                        <a:buChar char="-"/>
                      </a:pPr>
                      <a:r>
                        <a:rPr lang="en-IN" b="1" dirty="0"/>
                        <a:t>Capacity</a:t>
                      </a:r>
                    </a:p>
                    <a:p>
                      <a:pPr marL="285750" indent="-285750">
                        <a:spcBef>
                          <a:spcPts val="600"/>
                        </a:spcBef>
                        <a:spcAft>
                          <a:spcPts val="600"/>
                        </a:spcAft>
                        <a:buFontTx/>
                        <a:buChar char="-"/>
                      </a:pPr>
                      <a:r>
                        <a:rPr lang="en-IN" b="1" dirty="0"/>
                        <a:t>Weight</a:t>
                      </a:r>
                    </a:p>
                  </a:txBody>
                  <a:tcPr>
                    <a:solidFill>
                      <a:srgbClr val="FFFF00"/>
                    </a:solidFill>
                  </a:tcPr>
                </a:tc>
                <a:extLst>
                  <a:ext uri="{0D108BD9-81ED-4DB2-BD59-A6C34878D82A}">
                    <a16:rowId xmlns:a16="http://schemas.microsoft.com/office/drawing/2014/main" val="42529962"/>
                  </a:ext>
                </a:extLst>
              </a:tr>
              <a:tr h="370840">
                <a:tc>
                  <a:txBody>
                    <a:bodyPr/>
                    <a:lstStyle/>
                    <a:p>
                      <a:pPr>
                        <a:spcBef>
                          <a:spcPts val="600"/>
                        </a:spcBef>
                        <a:spcAft>
                          <a:spcPts val="600"/>
                        </a:spcAft>
                      </a:pPr>
                      <a:r>
                        <a:rPr lang="en-IN" b="1" dirty="0"/>
                        <a:t>+ Open()</a:t>
                      </a:r>
                    </a:p>
                    <a:p>
                      <a:pPr>
                        <a:spcBef>
                          <a:spcPts val="600"/>
                        </a:spcBef>
                        <a:spcAft>
                          <a:spcPts val="600"/>
                        </a:spcAft>
                      </a:pPr>
                      <a:r>
                        <a:rPr lang="en-IN" b="1" dirty="0"/>
                        <a:t>+ Close()</a:t>
                      </a:r>
                    </a:p>
                  </a:txBody>
                  <a:tcPr>
                    <a:solidFill>
                      <a:schemeClr val="accent6">
                        <a:lumMod val="40000"/>
                        <a:lumOff val="60000"/>
                      </a:schemeClr>
                    </a:solidFill>
                  </a:tcPr>
                </a:tc>
                <a:extLst>
                  <a:ext uri="{0D108BD9-81ED-4DB2-BD59-A6C34878D82A}">
                    <a16:rowId xmlns:a16="http://schemas.microsoft.com/office/drawing/2014/main" val="1025247094"/>
                  </a:ext>
                </a:extLst>
              </a:tr>
            </a:tbl>
          </a:graphicData>
        </a:graphic>
      </p:graphicFrame>
      <p:sp>
        <p:nvSpPr>
          <p:cNvPr id="28" name="TextBox 27">
            <a:extLst>
              <a:ext uri="{FF2B5EF4-FFF2-40B4-BE49-F238E27FC236}">
                <a16:creationId xmlns:a16="http://schemas.microsoft.com/office/drawing/2014/main" id="{781196C0-9E34-4ACD-87BB-1AB2F8AE9A4B}"/>
              </a:ext>
            </a:extLst>
          </p:cNvPr>
          <p:cNvSpPr txBox="1"/>
          <p:nvPr/>
        </p:nvSpPr>
        <p:spPr>
          <a:xfrm flipH="1">
            <a:off x="152884" y="4460376"/>
            <a:ext cx="2348592" cy="400110"/>
          </a:xfrm>
          <a:prstGeom prst="rect">
            <a:avLst/>
          </a:prstGeom>
          <a:noFill/>
        </p:spPr>
        <p:txBody>
          <a:bodyPr wrap="square" rtlCol="0">
            <a:spAutoFit/>
          </a:bodyPr>
          <a:lstStyle/>
          <a:p>
            <a:r>
              <a:rPr lang="en-IN" sz="2000" b="1" dirty="0"/>
              <a:t>Model of a Briefcase</a:t>
            </a:r>
          </a:p>
        </p:txBody>
      </p:sp>
      <p:sp>
        <p:nvSpPr>
          <p:cNvPr id="29" name="Arrow: Right 28">
            <a:extLst>
              <a:ext uri="{FF2B5EF4-FFF2-40B4-BE49-F238E27FC236}">
                <a16:creationId xmlns:a16="http://schemas.microsoft.com/office/drawing/2014/main" id="{C1D4C9A0-63CD-4C4C-B2C8-F12432C60C1F}"/>
              </a:ext>
            </a:extLst>
          </p:cNvPr>
          <p:cNvSpPr/>
          <p:nvPr/>
        </p:nvSpPr>
        <p:spPr>
          <a:xfrm>
            <a:off x="65564" y="5467959"/>
            <a:ext cx="486060" cy="362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3BD6404A-A6CB-4ED9-BF36-F6BDD9E7E9B5}"/>
              </a:ext>
            </a:extLst>
          </p:cNvPr>
          <p:cNvSpPr txBox="1"/>
          <p:nvPr/>
        </p:nvSpPr>
        <p:spPr>
          <a:xfrm>
            <a:off x="679478" y="3507916"/>
            <a:ext cx="1051313" cy="369332"/>
          </a:xfrm>
          <a:prstGeom prst="rect">
            <a:avLst/>
          </a:prstGeom>
          <a:noFill/>
        </p:spPr>
        <p:txBody>
          <a:bodyPr wrap="none" rtlCol="0">
            <a:spAutoFit/>
          </a:bodyPr>
          <a:lstStyle/>
          <a:p>
            <a:r>
              <a:rPr lang="en-IN" b="1" dirty="0">
                <a:solidFill>
                  <a:schemeClr val="bg1"/>
                </a:solidFill>
              </a:rPr>
              <a:t>Briefcase</a:t>
            </a:r>
          </a:p>
        </p:txBody>
      </p:sp>
      <p:sp>
        <p:nvSpPr>
          <p:cNvPr id="31" name="TextBox 30">
            <a:extLst>
              <a:ext uri="{FF2B5EF4-FFF2-40B4-BE49-F238E27FC236}">
                <a16:creationId xmlns:a16="http://schemas.microsoft.com/office/drawing/2014/main" id="{873461B8-7D26-4EE5-8A73-01BD3102FCAA}"/>
              </a:ext>
            </a:extLst>
          </p:cNvPr>
          <p:cNvSpPr txBox="1"/>
          <p:nvPr/>
        </p:nvSpPr>
        <p:spPr>
          <a:xfrm>
            <a:off x="315830" y="2369079"/>
            <a:ext cx="2022699" cy="430887"/>
          </a:xfrm>
          <a:prstGeom prst="rect">
            <a:avLst/>
          </a:prstGeom>
          <a:noFill/>
        </p:spPr>
        <p:txBody>
          <a:bodyPr wrap="square">
            <a:spAutoFit/>
          </a:bodyPr>
          <a:lstStyle/>
          <a:p>
            <a:r>
              <a:rPr lang="en-IN" sz="2200" b="1" dirty="0">
                <a:solidFill>
                  <a:srgbClr val="C00000"/>
                </a:solidFill>
              </a:rPr>
              <a:t>Briefcase</a:t>
            </a:r>
            <a:endParaRPr lang="en-IN" sz="2200" dirty="0">
              <a:solidFill>
                <a:srgbClr val="C00000"/>
              </a:solidFill>
            </a:endParaRPr>
          </a:p>
        </p:txBody>
      </p:sp>
      <p:sp>
        <p:nvSpPr>
          <p:cNvPr id="32" name="TextBox 31">
            <a:extLst>
              <a:ext uri="{FF2B5EF4-FFF2-40B4-BE49-F238E27FC236}">
                <a16:creationId xmlns:a16="http://schemas.microsoft.com/office/drawing/2014/main" id="{D8FBF8E9-990C-4D40-98BF-88BFCAE4FFE1}"/>
              </a:ext>
            </a:extLst>
          </p:cNvPr>
          <p:cNvSpPr txBox="1"/>
          <p:nvPr/>
        </p:nvSpPr>
        <p:spPr>
          <a:xfrm>
            <a:off x="3620541" y="2366005"/>
            <a:ext cx="2299691" cy="430887"/>
          </a:xfrm>
          <a:prstGeom prst="rect">
            <a:avLst/>
          </a:prstGeom>
          <a:noFill/>
        </p:spPr>
        <p:txBody>
          <a:bodyPr wrap="square">
            <a:spAutoFit/>
          </a:bodyPr>
          <a:lstStyle/>
          <a:p>
            <a:r>
              <a:rPr lang="en-IN" sz="2200" b="1" dirty="0">
                <a:solidFill>
                  <a:srgbClr val="C00000"/>
                </a:solidFill>
              </a:rPr>
              <a:t>Online Shopping</a:t>
            </a:r>
            <a:endParaRPr lang="en-IN" sz="2200" dirty="0">
              <a:solidFill>
                <a:srgbClr val="C00000"/>
              </a:solidFill>
            </a:endParaRPr>
          </a:p>
        </p:txBody>
      </p:sp>
      <p:pic>
        <p:nvPicPr>
          <p:cNvPr id="33" name="Picture 32">
            <a:extLst>
              <a:ext uri="{FF2B5EF4-FFF2-40B4-BE49-F238E27FC236}">
                <a16:creationId xmlns:a16="http://schemas.microsoft.com/office/drawing/2014/main" id="{B91206B1-3D6C-4E4C-B7D1-C6986273BAC6}"/>
              </a:ext>
            </a:extLst>
          </p:cNvPr>
          <p:cNvPicPr>
            <a:picLocks noChangeAspect="1"/>
          </p:cNvPicPr>
          <p:nvPr/>
        </p:nvPicPr>
        <p:blipFill>
          <a:blip r:embed="rId4"/>
          <a:stretch>
            <a:fillRect/>
          </a:stretch>
        </p:blipFill>
        <p:spPr>
          <a:xfrm>
            <a:off x="3278849" y="2948899"/>
            <a:ext cx="3040681" cy="2484082"/>
          </a:xfrm>
          <a:prstGeom prst="rect">
            <a:avLst/>
          </a:prstGeom>
        </p:spPr>
      </p:pic>
      <p:sp>
        <p:nvSpPr>
          <p:cNvPr id="34" name="TextBox 33">
            <a:extLst>
              <a:ext uri="{FF2B5EF4-FFF2-40B4-BE49-F238E27FC236}">
                <a16:creationId xmlns:a16="http://schemas.microsoft.com/office/drawing/2014/main" id="{67B8C993-C5FF-40A1-A4E4-420B0F06F781}"/>
              </a:ext>
            </a:extLst>
          </p:cNvPr>
          <p:cNvSpPr txBox="1"/>
          <p:nvPr/>
        </p:nvSpPr>
        <p:spPr>
          <a:xfrm>
            <a:off x="378522" y="1390669"/>
            <a:ext cx="6864181" cy="707886"/>
          </a:xfrm>
          <a:prstGeom prst="rect">
            <a:avLst/>
          </a:prstGeom>
          <a:noFill/>
        </p:spPr>
        <p:txBody>
          <a:bodyPr wrap="square">
            <a:spAutoFit/>
          </a:bodyPr>
          <a:lstStyle/>
          <a:p>
            <a:r>
              <a:rPr lang="en-IN" sz="2000" b="1" dirty="0">
                <a:solidFill>
                  <a:srgbClr val="0070C0"/>
                </a:solidFill>
              </a:rPr>
              <a:t>A Model is a representation of a system in some form. A is a Model of B if A can be used to answer questions about B</a:t>
            </a:r>
          </a:p>
        </p:txBody>
      </p:sp>
      <p:sp>
        <p:nvSpPr>
          <p:cNvPr id="4" name="TextBox 3">
            <a:extLst>
              <a:ext uri="{FF2B5EF4-FFF2-40B4-BE49-F238E27FC236}">
                <a16:creationId xmlns:a16="http://schemas.microsoft.com/office/drawing/2014/main" id="{926D9CBE-8EB4-494F-BF6F-B5277C55D800}"/>
              </a:ext>
            </a:extLst>
          </p:cNvPr>
          <p:cNvSpPr txBox="1"/>
          <p:nvPr/>
        </p:nvSpPr>
        <p:spPr>
          <a:xfrm>
            <a:off x="3167849" y="5871520"/>
            <a:ext cx="2710614" cy="646331"/>
          </a:xfrm>
          <a:prstGeom prst="rect">
            <a:avLst/>
          </a:prstGeom>
          <a:noFill/>
        </p:spPr>
        <p:txBody>
          <a:bodyPr wrap="none" rtlCol="0">
            <a:spAutoFit/>
          </a:bodyPr>
          <a:lstStyle/>
          <a:p>
            <a:r>
              <a:rPr lang="en-IN" b="1" dirty="0"/>
              <a:t>Other Examples of Models</a:t>
            </a:r>
          </a:p>
          <a:p>
            <a:pPr marL="285750" indent="-285750">
              <a:buFontTx/>
              <a:buChar char="-"/>
            </a:pPr>
            <a:r>
              <a:rPr lang="en-IN" b="1" dirty="0"/>
              <a:t>Building Plan</a:t>
            </a:r>
          </a:p>
        </p:txBody>
      </p:sp>
    </p:spTree>
    <p:extLst>
      <p:ext uri="{BB962C8B-B14F-4D97-AF65-F5344CB8AC3E}">
        <p14:creationId xmlns:p14="http://schemas.microsoft.com/office/powerpoint/2010/main" val="248213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animBg="1"/>
      <p:bldP spid="31" grpId="0"/>
      <p:bldP spid="32" grpId="0"/>
      <p:bldP spid="34"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124513" y="1143440"/>
            <a:ext cx="11999923" cy="563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396000" indent="-396000">
              <a:spcBef>
                <a:spcPts val="600"/>
              </a:spcBef>
              <a:buClr>
                <a:srgbClr val="808080"/>
              </a:buClr>
              <a:buFont typeface="+mj-lt"/>
              <a:buAutoNum type="arabicPeriod" startAt="3"/>
            </a:pPr>
            <a:r>
              <a:rPr lang="en-US" sz="2200" b="1" kern="0" dirty="0">
                <a:cs typeface="Calibri" panose="020F0502020204030204" pitchFamily="34" charset="0"/>
              </a:rPr>
              <a:t>Modelling Systems (Cont.)</a:t>
            </a:r>
          </a:p>
          <a:p>
            <a:pPr marL="400050" lvl="2" indent="0">
              <a:buClr>
                <a:srgbClr val="808080"/>
              </a:buClr>
              <a:buSzPct val="80000"/>
              <a:buNone/>
            </a:pPr>
            <a:r>
              <a:rPr lang="en-US" altLang="en-US" sz="2200" b="1" kern="0" dirty="0">
                <a:solidFill>
                  <a:srgbClr val="0070C0"/>
                </a:solidFill>
                <a:cs typeface="Calibri" panose="020F0502020204030204" pitchFamily="34" charset="0"/>
              </a:rPr>
              <a:t>Goals for the models (or why models) </a:t>
            </a:r>
          </a:p>
          <a:p>
            <a:pPr marL="742950" lvl="2" indent="-342900">
              <a:buClr>
                <a:srgbClr val="808080"/>
              </a:buClr>
              <a:buSzPct val="80000"/>
              <a:buBlip>
                <a:blip r:embed="rId2"/>
              </a:buBlip>
            </a:pPr>
            <a:r>
              <a:rPr lang="en-US" altLang="en-US" sz="2000" kern="0" dirty="0">
                <a:cs typeface="Calibri" panose="020F0502020204030204" pitchFamily="34" charset="0"/>
              </a:rPr>
              <a:t>Understanding (existing) System</a:t>
            </a:r>
          </a:p>
          <a:p>
            <a:pPr marL="1116000" lvl="3" indent="-342900">
              <a:buClr>
                <a:srgbClr val="808080"/>
              </a:buClr>
              <a:buSzPct val="80000"/>
              <a:buBlip>
                <a:blip r:embed="rId2"/>
              </a:buBlip>
            </a:pPr>
            <a:r>
              <a:rPr lang="en-US" altLang="en-US" kern="0" dirty="0">
                <a:cs typeface="Calibri" panose="020F0502020204030204" pitchFamily="34" charset="0"/>
              </a:rPr>
              <a:t>Analyzing and Validating the requirements in terms of visible requirements within the problem</a:t>
            </a:r>
          </a:p>
          <a:p>
            <a:pPr marL="1116000" lvl="3" indent="-342900">
              <a:buClr>
                <a:srgbClr val="808080"/>
              </a:buClr>
              <a:buSzPct val="80000"/>
              <a:buBlip>
                <a:blip r:embed="rId2"/>
              </a:buBlip>
            </a:pPr>
            <a:r>
              <a:rPr lang="en-US" altLang="en-US" kern="0" dirty="0">
                <a:cs typeface="Calibri" panose="020F0502020204030204" pitchFamily="34" charset="0"/>
              </a:rPr>
              <a:t>Make modifications</a:t>
            </a:r>
          </a:p>
          <a:p>
            <a:pPr marL="1116000" lvl="3" indent="-342900">
              <a:buClr>
                <a:srgbClr val="808080"/>
              </a:buClr>
              <a:buSzPct val="80000"/>
              <a:buBlip>
                <a:blip r:embed="rId2"/>
              </a:buBlip>
            </a:pPr>
            <a:r>
              <a:rPr lang="en-US" altLang="en-US" kern="0" dirty="0">
                <a:cs typeface="Calibri" panose="020F0502020204030204" pitchFamily="34" charset="0"/>
              </a:rPr>
              <a:t>Fix, Upgrade, Integrate</a:t>
            </a:r>
          </a:p>
          <a:p>
            <a:pPr marL="742950" lvl="2" indent="-342900">
              <a:buClr>
                <a:srgbClr val="808080"/>
              </a:buClr>
              <a:buSzPct val="80000"/>
              <a:buBlip>
                <a:blip r:embed="rId2"/>
              </a:buBlip>
            </a:pPr>
            <a:r>
              <a:rPr lang="en-US" altLang="en-US" sz="2000" kern="0" dirty="0">
                <a:latin typeface="+mn-lt"/>
                <a:cs typeface="Calibri" panose="020F0502020204030204" pitchFamily="34" charset="0"/>
              </a:rPr>
              <a:t>Communicating the requirements in terms of who, what and interpreting it in the same way</a:t>
            </a:r>
          </a:p>
          <a:p>
            <a:pPr marL="742950" lvl="2" indent="-342900">
              <a:buClr>
                <a:srgbClr val="808080"/>
              </a:buClr>
              <a:buSzPct val="80000"/>
              <a:buBlip>
                <a:blip r:embed="rId2"/>
              </a:buBlip>
            </a:pPr>
            <a:r>
              <a:rPr lang="en-US" sz="2000" kern="0" dirty="0">
                <a:latin typeface="+mn-lt"/>
                <a:cs typeface="Calibri" panose="020F0502020204030204" pitchFamily="34" charset="0"/>
              </a:rPr>
              <a:t>Should typically provide value to all stakeholders</a:t>
            </a:r>
          </a:p>
          <a:p>
            <a:pPr marL="742950" lvl="2" indent="-342900">
              <a:buClr>
                <a:srgbClr val="808080"/>
              </a:buClr>
              <a:buSzPct val="80000"/>
              <a:buBlip>
                <a:blip r:embed="rId2"/>
              </a:buBlip>
            </a:pPr>
            <a:r>
              <a:rPr lang="en-US" sz="2000" kern="0" dirty="0">
                <a:latin typeface="+mn-lt"/>
                <a:cs typeface="Calibri" panose="020F0502020204030204" pitchFamily="34" charset="0"/>
              </a:rPr>
              <a:t>Should help predict system behavior</a:t>
            </a:r>
          </a:p>
          <a:p>
            <a:pPr marL="1200150" lvl="3" indent="-342900">
              <a:buClr>
                <a:srgbClr val="808080"/>
              </a:buClr>
              <a:buSzPct val="80000"/>
              <a:buBlip>
                <a:blip r:embed="rId2"/>
              </a:buBlip>
            </a:pPr>
            <a:r>
              <a:rPr lang="en-US" kern="0" dirty="0">
                <a:cs typeface="Calibri" panose="020F0502020204030204" pitchFamily="34" charset="0"/>
              </a:rPr>
              <a:t>“What if” analysis (financial models)</a:t>
            </a:r>
          </a:p>
          <a:p>
            <a:pPr marL="1200150" lvl="3" indent="-342900">
              <a:buClr>
                <a:srgbClr val="808080"/>
              </a:buClr>
              <a:buSzPct val="80000"/>
              <a:buBlip>
                <a:blip r:embed="rId2"/>
              </a:buBlip>
            </a:pPr>
            <a:r>
              <a:rPr lang="en-GB" altLang="en-US" sz="2200" kern="0" dirty="0">
                <a:cs typeface="Calibri" panose="020F0502020204030204" pitchFamily="34" charset="0"/>
              </a:rPr>
              <a:t>Test system</a:t>
            </a:r>
          </a:p>
          <a:p>
            <a:pPr marL="1657350" lvl="4" indent="-342900">
              <a:buClr>
                <a:srgbClr val="808080"/>
              </a:buClr>
              <a:buSzPct val="80000"/>
              <a:buBlip>
                <a:blip r:embed="rId2"/>
              </a:buBlip>
            </a:pPr>
            <a:r>
              <a:rPr lang="en-GB" altLang="en-US" sz="2000" kern="0" dirty="0">
                <a:cs typeface="Calibri" panose="020F0502020204030204" pitchFamily="34" charset="0"/>
              </a:rPr>
              <a:t>Performing tests when doing so on real systems are risky and expensive</a:t>
            </a:r>
            <a:endParaRPr lang="en-GB" altLang="en-US" kern="0" dirty="0">
              <a:cs typeface="Calibri" panose="020F0502020204030204" pitchFamily="34" charset="0"/>
            </a:endParaRPr>
          </a:p>
          <a:p>
            <a:pPr marL="1314450" lvl="4" indent="0">
              <a:buClr>
                <a:srgbClr val="808080"/>
              </a:buClr>
              <a:buSzPct val="80000"/>
              <a:buNone/>
            </a:pPr>
            <a:r>
              <a:rPr lang="en-GB" altLang="en-US" sz="2000" kern="0" dirty="0">
                <a:cs typeface="Calibri" panose="020F0502020204030204" pitchFamily="34" charset="0"/>
              </a:rPr>
              <a:t>      Example: Test limits or breaking point</a:t>
            </a:r>
            <a:endParaRPr lang="en-US" kern="0" dirty="0">
              <a:cs typeface="Calibri" panose="020F0502020204030204" pitchFamily="34" charset="0"/>
            </a:endParaRPr>
          </a:p>
          <a:p>
            <a:pPr marL="742950" lvl="2" indent="-342900">
              <a:buClr>
                <a:srgbClr val="808080"/>
              </a:buClr>
              <a:buSzPct val="80000"/>
              <a:buBlip>
                <a:blip r:embed="rId2"/>
              </a:buBlip>
            </a:pPr>
            <a:r>
              <a:rPr lang="en-US" altLang="en-US" sz="2000" kern="0" dirty="0">
                <a:latin typeface="+mn-lt"/>
                <a:cs typeface="Calibri" panose="020F0502020204030204" pitchFamily="34" charset="0"/>
              </a:rPr>
              <a:t>Should be Simple</a:t>
            </a:r>
          </a:p>
        </p:txBody>
      </p:sp>
      <p:grpSp>
        <p:nvGrpSpPr>
          <p:cNvPr id="8" name="Group 7">
            <a:extLst>
              <a:ext uri="{FF2B5EF4-FFF2-40B4-BE49-F238E27FC236}">
                <a16:creationId xmlns:a16="http://schemas.microsoft.com/office/drawing/2014/main" id="{03E4F019-5CB0-4DBD-B363-3C5CE8B438AC}"/>
              </a:ext>
            </a:extLst>
          </p:cNvPr>
          <p:cNvGrpSpPr/>
          <p:nvPr/>
        </p:nvGrpSpPr>
        <p:grpSpPr>
          <a:xfrm>
            <a:off x="5424055" y="18348"/>
            <a:ext cx="5439660" cy="844470"/>
            <a:chOff x="6626004" y="3921681"/>
            <a:chExt cx="5436363" cy="902996"/>
          </a:xfrm>
        </p:grpSpPr>
        <p:sp>
          <p:nvSpPr>
            <p:cNvPr id="9" name="Rectangle 8">
              <a:extLst>
                <a:ext uri="{FF2B5EF4-FFF2-40B4-BE49-F238E27FC236}">
                  <a16:creationId xmlns:a16="http://schemas.microsoft.com/office/drawing/2014/main" id="{BFB2A8F3-6633-4C9E-A090-ABA0C56CF7D7}"/>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1" name="Rectangle 10">
              <a:extLst>
                <a:ext uri="{FF2B5EF4-FFF2-40B4-BE49-F238E27FC236}">
                  <a16:creationId xmlns:a16="http://schemas.microsoft.com/office/drawing/2014/main" id="{C73F6896-5F26-4C14-B469-721BCF313450}"/>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2" name="Rectangle 11">
              <a:extLst>
                <a:ext uri="{FF2B5EF4-FFF2-40B4-BE49-F238E27FC236}">
                  <a16:creationId xmlns:a16="http://schemas.microsoft.com/office/drawing/2014/main" id="{06CEA9F8-10B2-4C11-8B33-D4F272ED33CE}"/>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3" name="Rectangle 12">
              <a:extLst>
                <a:ext uri="{FF2B5EF4-FFF2-40B4-BE49-F238E27FC236}">
                  <a16:creationId xmlns:a16="http://schemas.microsoft.com/office/drawing/2014/main" id="{B95BDAB7-49DA-413C-82F9-B49F5E6CCA7A}"/>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4" name="Rectangle 13">
              <a:extLst>
                <a:ext uri="{FF2B5EF4-FFF2-40B4-BE49-F238E27FC236}">
                  <a16:creationId xmlns:a16="http://schemas.microsoft.com/office/drawing/2014/main" id="{784397C5-08FA-4E39-9362-4F4B935AF2C8}"/>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5" name="Straight Connector 14">
              <a:extLst>
                <a:ext uri="{FF2B5EF4-FFF2-40B4-BE49-F238E27FC236}">
                  <a16:creationId xmlns:a16="http://schemas.microsoft.com/office/drawing/2014/main" id="{799F4C60-36D2-450F-B847-8854AA5BDFB6}"/>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18BCAEA-DDE8-4A8D-B13B-C5BF8F2C59FE}"/>
                </a:ext>
              </a:extLst>
            </p:cNvPr>
            <p:cNvCxnSpPr>
              <a:cxnSpLocks/>
              <a:endCxn id="9"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63114D-694F-4A3E-848A-AD530CA1E365}"/>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C15457-6FD6-40CB-8F1B-536A507D04C1}"/>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8A7836-9CE9-4A05-93E4-D1362E666812}"/>
                </a:ext>
              </a:extLst>
            </p:cNvPr>
            <p:cNvCxnSpPr>
              <a:endCxn id="13"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F34F20-405D-494B-B589-82C926028570}"/>
                </a:ext>
              </a:extLst>
            </p:cNvPr>
            <p:cNvCxnSpPr>
              <a:stCxn id="9" idx="3"/>
              <a:endCxn id="11"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FE811A-930A-4163-BB76-A82F32F92290}"/>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C680C6-D5D9-4EBA-8D04-4AC28A33379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0A619B-90AD-4A67-895D-30E8609033EB}"/>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407205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124513" y="1143440"/>
            <a:ext cx="11999923" cy="563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396000" indent="-396000">
              <a:spcBef>
                <a:spcPts val="600"/>
              </a:spcBef>
              <a:buClr>
                <a:srgbClr val="808080"/>
              </a:buClr>
              <a:buFont typeface="+mj-lt"/>
              <a:buAutoNum type="arabicPeriod" startAt="3"/>
            </a:pPr>
            <a:r>
              <a:rPr lang="en-US" sz="2200" b="1" kern="0" dirty="0">
                <a:cs typeface="Calibri" panose="020F0502020204030204" pitchFamily="34" charset="0"/>
              </a:rPr>
              <a:t>Modelling Systems (Cont.)</a:t>
            </a:r>
          </a:p>
          <a:p>
            <a:pPr marL="400050" lvl="2" indent="0" algn="just">
              <a:spcBef>
                <a:spcPts val="1200"/>
              </a:spcBef>
              <a:buClr>
                <a:srgbClr val="808080"/>
              </a:buClr>
              <a:buSzPct val="80000"/>
              <a:buNone/>
            </a:pPr>
            <a:r>
              <a:rPr lang="en-GB" altLang="en-US" sz="2000" b="1" kern="0" dirty="0">
                <a:solidFill>
                  <a:srgbClr val="0070C0"/>
                </a:solidFill>
                <a:cs typeface="Calibri" panose="020F0502020204030204" pitchFamily="34" charset="0"/>
              </a:rPr>
              <a:t>Structure Models</a:t>
            </a:r>
          </a:p>
          <a:p>
            <a:pPr marL="742950" lvl="2" indent="-342900" algn="just">
              <a:buClr>
                <a:srgbClr val="808080"/>
              </a:buClr>
              <a:buSzPct val="80000"/>
              <a:buBlip>
                <a:blip r:embed="rId2"/>
              </a:buBlip>
            </a:pPr>
            <a:r>
              <a:rPr lang="en-GB" altLang="en-US" sz="2000" kern="0" dirty="0">
                <a:cs typeface="Calibri" panose="020F0502020204030204" pitchFamily="34" charset="0"/>
              </a:rPr>
              <a:t>Captures static aspects of system</a:t>
            </a:r>
          </a:p>
          <a:p>
            <a:pPr marL="742950" lvl="2" indent="-342900" algn="just">
              <a:buClr>
                <a:srgbClr val="808080"/>
              </a:buClr>
              <a:buSzPct val="80000"/>
              <a:buBlip>
                <a:blip r:embed="rId2"/>
              </a:buBlip>
            </a:pPr>
            <a:r>
              <a:rPr lang="en-GB" altLang="en-US" sz="2000" kern="0" dirty="0">
                <a:cs typeface="Calibri" panose="020F0502020204030204" pitchFamily="34" charset="0"/>
              </a:rPr>
              <a:t>What entities exist in the system?</a:t>
            </a:r>
          </a:p>
          <a:p>
            <a:pPr marL="742950" lvl="2" indent="-342900" algn="just">
              <a:buClr>
                <a:srgbClr val="808080"/>
              </a:buClr>
              <a:buSzPct val="80000"/>
              <a:buBlip>
                <a:blip r:embed="rId2"/>
              </a:buBlip>
            </a:pPr>
            <a:r>
              <a:rPr lang="en-GB" altLang="en-US" sz="2000" kern="0" dirty="0">
                <a:cs typeface="Calibri" panose="020F0502020204030204" pitchFamily="34" charset="0"/>
              </a:rPr>
              <a:t>How are they related?</a:t>
            </a:r>
          </a:p>
          <a:p>
            <a:pPr marL="400050" lvl="2" indent="0" algn="just">
              <a:buClr>
                <a:srgbClr val="808080"/>
              </a:buClr>
              <a:buSzPct val="80000"/>
              <a:buNone/>
            </a:pPr>
            <a:r>
              <a:rPr lang="en-GB" altLang="en-US" sz="2000" kern="0" dirty="0">
                <a:cs typeface="Calibri" panose="020F0502020204030204" pitchFamily="34" charset="0"/>
              </a:rPr>
              <a:t>	Example: Organization Chart</a:t>
            </a:r>
            <a:endParaRPr lang="en-GB" altLang="en-US" sz="2000" kern="0" dirty="0">
              <a:solidFill>
                <a:srgbClr val="C00000"/>
              </a:solidFill>
              <a:cs typeface="Calibri" panose="020F0502020204030204" pitchFamily="34" charset="0"/>
            </a:endParaRPr>
          </a:p>
          <a:p>
            <a:pPr marL="400050" lvl="2" indent="0" algn="just">
              <a:spcBef>
                <a:spcPts val="1200"/>
              </a:spcBef>
              <a:buClr>
                <a:srgbClr val="808080"/>
              </a:buClr>
              <a:buSzPct val="80000"/>
              <a:buNone/>
            </a:pPr>
            <a:r>
              <a:rPr lang="en-GB" altLang="en-US" sz="2000" b="1" kern="0" dirty="0">
                <a:solidFill>
                  <a:srgbClr val="0070C0"/>
                </a:solidFill>
                <a:cs typeface="Calibri" panose="020F0502020204030204" pitchFamily="34" charset="0"/>
              </a:rPr>
              <a:t>Behaviour Models</a:t>
            </a:r>
            <a:endParaRPr lang="en-GB" altLang="en-US" sz="2000" kern="0" dirty="0">
              <a:solidFill>
                <a:srgbClr val="C00000"/>
              </a:solidFill>
              <a:cs typeface="Calibri" panose="020F0502020204030204" pitchFamily="34" charset="0"/>
            </a:endParaRPr>
          </a:p>
          <a:p>
            <a:pPr marL="742950" lvl="2" indent="-342900" algn="just">
              <a:buClr>
                <a:srgbClr val="808080"/>
              </a:buClr>
              <a:buSzPct val="80000"/>
              <a:buBlip>
                <a:blip r:embed="rId2"/>
              </a:buBlip>
            </a:pPr>
            <a:r>
              <a:rPr lang="en-GB" altLang="en-US" sz="2000" kern="0" dirty="0">
                <a:cs typeface="Calibri" panose="020F0502020204030204" pitchFamily="34" charset="0"/>
              </a:rPr>
              <a:t>Captures dynamic aspects of the system</a:t>
            </a:r>
          </a:p>
          <a:p>
            <a:pPr marL="742950" lvl="2" indent="-342900" algn="just">
              <a:buClr>
                <a:srgbClr val="808080"/>
              </a:buClr>
              <a:buSzPct val="80000"/>
              <a:buBlip>
                <a:blip r:embed="rId2"/>
              </a:buBlip>
            </a:pPr>
            <a:r>
              <a:rPr lang="en-GB" altLang="en-US" sz="2000" kern="0" dirty="0">
                <a:cs typeface="Calibri" panose="020F0502020204030204" pitchFamily="34" charset="0"/>
              </a:rPr>
              <a:t>How do the entities interact in response to a stimulus?</a:t>
            </a:r>
          </a:p>
          <a:p>
            <a:pPr marL="400050" lvl="2" indent="0" algn="just">
              <a:buClr>
                <a:srgbClr val="808080"/>
              </a:buClr>
              <a:buSzPct val="80000"/>
              <a:buNone/>
            </a:pPr>
            <a:r>
              <a:rPr lang="en-GB" altLang="en-US" sz="2000" kern="0" dirty="0">
                <a:cs typeface="Calibri" panose="020F0502020204030204" pitchFamily="34" charset="0"/>
              </a:rPr>
              <a:t>	Example: Process</a:t>
            </a:r>
            <a:endParaRPr lang="en-US" altLang="en-US" sz="2000" kern="0" dirty="0">
              <a:cs typeface="Calibri" panose="020F0502020204030204" pitchFamily="34" charset="0"/>
            </a:endParaRPr>
          </a:p>
          <a:p>
            <a:pPr marL="400050" lvl="2" indent="0">
              <a:buClr>
                <a:srgbClr val="808080"/>
              </a:buClr>
              <a:buSzPct val="80000"/>
              <a:buNone/>
            </a:pPr>
            <a:endParaRPr lang="en-US" altLang="en-US" sz="2000" kern="0" dirty="0">
              <a:latin typeface="+mn-lt"/>
              <a:cs typeface="Calibri" panose="020F0502020204030204" pitchFamily="34" charset="0"/>
            </a:endParaRPr>
          </a:p>
        </p:txBody>
      </p:sp>
      <p:grpSp>
        <p:nvGrpSpPr>
          <p:cNvPr id="8" name="Group 7">
            <a:extLst>
              <a:ext uri="{FF2B5EF4-FFF2-40B4-BE49-F238E27FC236}">
                <a16:creationId xmlns:a16="http://schemas.microsoft.com/office/drawing/2014/main" id="{03E4F019-5CB0-4DBD-B363-3C5CE8B438AC}"/>
              </a:ext>
            </a:extLst>
          </p:cNvPr>
          <p:cNvGrpSpPr/>
          <p:nvPr/>
        </p:nvGrpSpPr>
        <p:grpSpPr>
          <a:xfrm>
            <a:off x="5424055" y="18348"/>
            <a:ext cx="5439660" cy="844470"/>
            <a:chOff x="6626004" y="3921681"/>
            <a:chExt cx="5436363" cy="902996"/>
          </a:xfrm>
        </p:grpSpPr>
        <p:sp>
          <p:nvSpPr>
            <p:cNvPr id="9" name="Rectangle 8">
              <a:extLst>
                <a:ext uri="{FF2B5EF4-FFF2-40B4-BE49-F238E27FC236}">
                  <a16:creationId xmlns:a16="http://schemas.microsoft.com/office/drawing/2014/main" id="{BFB2A8F3-6633-4C9E-A090-ABA0C56CF7D7}"/>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1" name="Rectangle 10">
              <a:extLst>
                <a:ext uri="{FF2B5EF4-FFF2-40B4-BE49-F238E27FC236}">
                  <a16:creationId xmlns:a16="http://schemas.microsoft.com/office/drawing/2014/main" id="{C73F6896-5F26-4C14-B469-721BCF313450}"/>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2" name="Rectangle 11">
              <a:extLst>
                <a:ext uri="{FF2B5EF4-FFF2-40B4-BE49-F238E27FC236}">
                  <a16:creationId xmlns:a16="http://schemas.microsoft.com/office/drawing/2014/main" id="{06CEA9F8-10B2-4C11-8B33-D4F272ED33CE}"/>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3" name="Rectangle 12">
              <a:extLst>
                <a:ext uri="{FF2B5EF4-FFF2-40B4-BE49-F238E27FC236}">
                  <a16:creationId xmlns:a16="http://schemas.microsoft.com/office/drawing/2014/main" id="{B95BDAB7-49DA-413C-82F9-B49F5E6CCA7A}"/>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4" name="Rectangle 13">
              <a:extLst>
                <a:ext uri="{FF2B5EF4-FFF2-40B4-BE49-F238E27FC236}">
                  <a16:creationId xmlns:a16="http://schemas.microsoft.com/office/drawing/2014/main" id="{784397C5-08FA-4E39-9362-4F4B935AF2C8}"/>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5" name="Straight Connector 14">
              <a:extLst>
                <a:ext uri="{FF2B5EF4-FFF2-40B4-BE49-F238E27FC236}">
                  <a16:creationId xmlns:a16="http://schemas.microsoft.com/office/drawing/2014/main" id="{799F4C60-36D2-450F-B847-8854AA5BDFB6}"/>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18BCAEA-DDE8-4A8D-B13B-C5BF8F2C59FE}"/>
                </a:ext>
              </a:extLst>
            </p:cNvPr>
            <p:cNvCxnSpPr>
              <a:cxnSpLocks/>
              <a:endCxn id="9"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63114D-694F-4A3E-848A-AD530CA1E365}"/>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C15457-6FD6-40CB-8F1B-536A507D04C1}"/>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8A7836-9CE9-4A05-93E4-D1362E666812}"/>
                </a:ext>
              </a:extLst>
            </p:cNvPr>
            <p:cNvCxnSpPr>
              <a:endCxn id="13"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F34F20-405D-494B-B589-82C926028570}"/>
                </a:ext>
              </a:extLst>
            </p:cNvPr>
            <p:cNvCxnSpPr>
              <a:stCxn id="9" idx="3"/>
              <a:endCxn id="11"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FE811A-930A-4163-BB76-A82F32F92290}"/>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C680C6-D5D9-4EBA-8D04-4AC28A33379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0A619B-90AD-4A67-895D-30E8609033EB}"/>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24" name="TextBox 23">
            <a:extLst>
              <a:ext uri="{FF2B5EF4-FFF2-40B4-BE49-F238E27FC236}">
                <a16:creationId xmlns:a16="http://schemas.microsoft.com/office/drawing/2014/main" id="{7131291A-14BE-4CA1-9E1D-B894F03AD228}"/>
              </a:ext>
            </a:extLst>
          </p:cNvPr>
          <p:cNvSpPr txBox="1"/>
          <p:nvPr/>
        </p:nvSpPr>
        <p:spPr>
          <a:xfrm>
            <a:off x="81495" y="5076390"/>
            <a:ext cx="11749434" cy="1138773"/>
          </a:xfrm>
          <a:prstGeom prst="rect">
            <a:avLst/>
          </a:prstGeom>
          <a:noFill/>
        </p:spPr>
        <p:txBody>
          <a:bodyPr wrap="square">
            <a:spAutoFit/>
          </a:bodyPr>
          <a:lstStyle/>
          <a:p>
            <a:pPr marL="400050" lvl="2" indent="0">
              <a:spcBef>
                <a:spcPts val="600"/>
              </a:spcBef>
              <a:buClr>
                <a:srgbClr val="808080"/>
              </a:buClr>
              <a:buSzPct val="80000"/>
              <a:buNone/>
            </a:pPr>
            <a:r>
              <a:rPr lang="en-US" altLang="en-US" sz="2000" kern="0" dirty="0">
                <a:cs typeface="Calibri" panose="020F0502020204030204" pitchFamily="34" charset="0"/>
              </a:rPr>
              <a:t>Models could </a:t>
            </a:r>
            <a:r>
              <a:rPr lang="en-US" altLang="en-US" sz="2000" b="1" kern="0" dirty="0">
                <a:solidFill>
                  <a:srgbClr val="0070C0"/>
                </a:solidFill>
                <a:cs typeface="Calibri" panose="020F0502020204030204" pitchFamily="34" charset="0"/>
              </a:rPr>
              <a:t>Informal</a:t>
            </a:r>
            <a:r>
              <a:rPr lang="en-US" altLang="en-US" sz="2000" kern="0" dirty="0">
                <a:cs typeface="Calibri" panose="020F0502020204030204" pitchFamily="34" charset="0"/>
              </a:rPr>
              <a:t> e.g. Prose or could </a:t>
            </a:r>
            <a:r>
              <a:rPr lang="en-US" altLang="en-US" sz="2000" b="1" kern="0" dirty="0">
                <a:solidFill>
                  <a:srgbClr val="0070C0"/>
                </a:solidFill>
                <a:cs typeface="Calibri" panose="020F0502020204030204" pitchFamily="34" charset="0"/>
              </a:rPr>
              <a:t>Simple Procedural </a:t>
            </a:r>
            <a:r>
              <a:rPr lang="en-US" altLang="en-US" sz="2000" kern="0" dirty="0">
                <a:cs typeface="Calibri" panose="020F0502020204030204" pitchFamily="34" charset="0"/>
              </a:rPr>
              <a:t>e.g. Flowcharts or Pseudo Code or could be </a:t>
            </a:r>
            <a:r>
              <a:rPr lang="en-US" altLang="en-US" sz="2000" b="1" kern="0" dirty="0">
                <a:solidFill>
                  <a:srgbClr val="0070C0"/>
                </a:solidFill>
                <a:cs typeface="Calibri" panose="020F0502020204030204" pitchFamily="34" charset="0"/>
              </a:rPr>
              <a:t>formal static models </a:t>
            </a:r>
            <a:r>
              <a:rPr lang="en-US" altLang="en-US" sz="2000" kern="0" dirty="0">
                <a:cs typeface="Calibri" panose="020F0502020204030204" pitchFamily="34" charset="0"/>
              </a:rPr>
              <a:t>like ER diagrams </a:t>
            </a:r>
            <a:r>
              <a:rPr lang="en-US" altLang="en-US" sz="2000" b="1" kern="0" dirty="0">
                <a:solidFill>
                  <a:srgbClr val="0070C0"/>
                </a:solidFill>
                <a:cs typeface="Calibri" panose="020F0502020204030204" pitchFamily="34" charset="0"/>
              </a:rPr>
              <a:t>or dynamic models.</a:t>
            </a:r>
          </a:p>
          <a:p>
            <a:pPr marL="742950" lvl="2" indent="-342900">
              <a:spcBef>
                <a:spcPts val="1200"/>
              </a:spcBef>
              <a:buClr>
                <a:srgbClr val="808080"/>
              </a:buClr>
              <a:buSzPct val="80000"/>
              <a:buBlip>
                <a:blip r:embed="rId2"/>
              </a:buBlip>
            </a:pPr>
            <a:endParaRPr lang="en-US" altLang="en-US" sz="1800" b="1" dirty="0">
              <a:solidFill>
                <a:srgbClr val="C00000"/>
              </a:solidFill>
              <a:cs typeface="Calibri" panose="020F0502020204030204" pitchFamily="34" charset="0"/>
            </a:endParaRPr>
          </a:p>
        </p:txBody>
      </p:sp>
      <p:sp>
        <p:nvSpPr>
          <p:cNvPr id="25" name="Thought Bubble: Cloud 24">
            <a:extLst>
              <a:ext uri="{FF2B5EF4-FFF2-40B4-BE49-F238E27FC236}">
                <a16:creationId xmlns:a16="http://schemas.microsoft.com/office/drawing/2014/main" id="{B5507DB2-364F-4E21-A602-EB34124DBE8C}"/>
              </a:ext>
            </a:extLst>
          </p:cNvPr>
          <p:cNvSpPr/>
          <p:nvPr/>
        </p:nvSpPr>
        <p:spPr>
          <a:xfrm>
            <a:off x="6468790" y="1458668"/>
            <a:ext cx="2481808" cy="13687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PROBLEM</a:t>
            </a:r>
          </a:p>
        </p:txBody>
      </p:sp>
      <p:sp>
        <p:nvSpPr>
          <p:cNvPr id="26" name="Oval 25">
            <a:extLst>
              <a:ext uri="{FF2B5EF4-FFF2-40B4-BE49-F238E27FC236}">
                <a16:creationId xmlns:a16="http://schemas.microsoft.com/office/drawing/2014/main" id="{8DC34751-48BC-4436-90CF-778F7152538B}"/>
              </a:ext>
            </a:extLst>
          </p:cNvPr>
          <p:cNvSpPr/>
          <p:nvPr/>
        </p:nvSpPr>
        <p:spPr>
          <a:xfrm>
            <a:off x="6501683" y="3680836"/>
            <a:ext cx="2152106" cy="916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Analysis Model</a:t>
            </a:r>
          </a:p>
        </p:txBody>
      </p:sp>
      <p:sp>
        <p:nvSpPr>
          <p:cNvPr id="27" name="Oval 26">
            <a:extLst>
              <a:ext uri="{FF2B5EF4-FFF2-40B4-BE49-F238E27FC236}">
                <a16:creationId xmlns:a16="http://schemas.microsoft.com/office/drawing/2014/main" id="{59994464-0694-4771-9C4D-4B73FC15FC42}"/>
              </a:ext>
            </a:extLst>
          </p:cNvPr>
          <p:cNvSpPr/>
          <p:nvPr/>
        </p:nvSpPr>
        <p:spPr>
          <a:xfrm>
            <a:off x="9895028" y="3680836"/>
            <a:ext cx="2152106" cy="916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Analysis Model</a:t>
            </a:r>
          </a:p>
        </p:txBody>
      </p:sp>
      <p:sp>
        <p:nvSpPr>
          <p:cNvPr id="28" name="Rectangle 27">
            <a:extLst>
              <a:ext uri="{FF2B5EF4-FFF2-40B4-BE49-F238E27FC236}">
                <a16:creationId xmlns:a16="http://schemas.microsoft.com/office/drawing/2014/main" id="{00F77DD5-0441-49C4-997C-E9320A3B7065}"/>
              </a:ext>
            </a:extLst>
          </p:cNvPr>
          <p:cNvSpPr/>
          <p:nvPr/>
        </p:nvSpPr>
        <p:spPr>
          <a:xfrm>
            <a:off x="9973699" y="1622446"/>
            <a:ext cx="1780032" cy="916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Solution</a:t>
            </a:r>
          </a:p>
        </p:txBody>
      </p:sp>
      <p:cxnSp>
        <p:nvCxnSpPr>
          <p:cNvPr id="29" name="Straight Connector 28">
            <a:extLst>
              <a:ext uri="{FF2B5EF4-FFF2-40B4-BE49-F238E27FC236}">
                <a16:creationId xmlns:a16="http://schemas.microsoft.com/office/drawing/2014/main" id="{A605CD7A-0BBE-4212-B95B-F9A214ABD38C}"/>
              </a:ext>
            </a:extLst>
          </p:cNvPr>
          <p:cNvCxnSpPr>
            <a:cxnSpLocks/>
          </p:cNvCxnSpPr>
          <p:nvPr/>
        </p:nvCxnSpPr>
        <p:spPr>
          <a:xfrm flipH="1">
            <a:off x="9262886" y="1374728"/>
            <a:ext cx="13217" cy="3764661"/>
          </a:xfrm>
          <a:prstGeom prst="line">
            <a:avLst/>
          </a:prstGeom>
          <a:ln w="38100">
            <a:prstDash val="dash"/>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9070A9EE-A9EC-468B-BEF0-0C756AD62D2C}"/>
              </a:ext>
            </a:extLst>
          </p:cNvPr>
          <p:cNvSpPr txBox="1"/>
          <p:nvPr/>
        </p:nvSpPr>
        <p:spPr>
          <a:xfrm>
            <a:off x="6796808" y="4752084"/>
            <a:ext cx="5130671" cy="397305"/>
          </a:xfrm>
          <a:prstGeom prst="rect">
            <a:avLst/>
          </a:prstGeom>
          <a:noFill/>
        </p:spPr>
        <p:txBody>
          <a:bodyPr wrap="none" rtlCol="0">
            <a:spAutoFit/>
          </a:bodyPr>
          <a:lstStyle/>
          <a:p>
            <a:r>
              <a:rPr lang="en-IN" sz="2000" b="1" dirty="0">
                <a:solidFill>
                  <a:srgbClr val="C00000"/>
                </a:solidFill>
              </a:rPr>
              <a:t>Problem Space                                     Solution Space</a:t>
            </a:r>
            <a:endParaRPr lang="en-IN" b="1" dirty="0">
              <a:solidFill>
                <a:srgbClr val="C00000"/>
              </a:solidFill>
            </a:endParaRPr>
          </a:p>
        </p:txBody>
      </p:sp>
      <p:cxnSp>
        <p:nvCxnSpPr>
          <p:cNvPr id="31" name="Straight Arrow Connector 30">
            <a:extLst>
              <a:ext uri="{FF2B5EF4-FFF2-40B4-BE49-F238E27FC236}">
                <a16:creationId xmlns:a16="http://schemas.microsoft.com/office/drawing/2014/main" id="{0F8368B8-D07E-4ADE-927F-992A00EC715E}"/>
              </a:ext>
            </a:extLst>
          </p:cNvPr>
          <p:cNvCxnSpPr>
            <a:endCxn id="26" idx="0"/>
          </p:cNvCxnSpPr>
          <p:nvPr/>
        </p:nvCxnSpPr>
        <p:spPr>
          <a:xfrm>
            <a:off x="7577736" y="2827385"/>
            <a:ext cx="0" cy="8534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1690E42-911A-4A54-A284-51A5FC043079}"/>
              </a:ext>
            </a:extLst>
          </p:cNvPr>
          <p:cNvSpPr/>
          <p:nvPr/>
        </p:nvSpPr>
        <p:spPr>
          <a:xfrm>
            <a:off x="6800446" y="2637938"/>
            <a:ext cx="758525" cy="7921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90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124513" y="1143440"/>
            <a:ext cx="11999923" cy="563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396000" indent="-396000">
              <a:spcBef>
                <a:spcPts val="600"/>
              </a:spcBef>
              <a:buClr>
                <a:srgbClr val="808080"/>
              </a:buClr>
              <a:buFont typeface="+mj-lt"/>
              <a:buAutoNum type="arabicPeriod" startAt="3"/>
            </a:pPr>
            <a:r>
              <a:rPr lang="en-US" sz="2200" b="1" kern="0" dirty="0">
                <a:cs typeface="Calibri" panose="020F0502020204030204" pitchFamily="34" charset="0"/>
              </a:rPr>
              <a:t>Modelling Systems (Cont.)</a:t>
            </a:r>
          </a:p>
          <a:p>
            <a:pPr marL="400050" lvl="2" indent="0" algn="just">
              <a:spcBef>
                <a:spcPts val="1200"/>
              </a:spcBef>
              <a:buClr>
                <a:srgbClr val="808080"/>
              </a:buClr>
              <a:buSzPct val="80000"/>
              <a:buNone/>
            </a:pPr>
            <a:r>
              <a:rPr lang="en-GB" altLang="en-US" sz="2000" b="1" kern="0" dirty="0">
                <a:solidFill>
                  <a:srgbClr val="0070C0"/>
                </a:solidFill>
                <a:cs typeface="Calibri" panose="020F0502020204030204" pitchFamily="34" charset="0"/>
              </a:rPr>
              <a:t>Some Simple Models</a:t>
            </a:r>
          </a:p>
          <a:p>
            <a:pPr marL="400050" lvl="2" indent="0">
              <a:buClr>
                <a:srgbClr val="808080"/>
              </a:buClr>
              <a:buSzPct val="80000"/>
              <a:buNone/>
            </a:pPr>
            <a:endParaRPr lang="en-US" altLang="en-US" sz="2000" kern="0" dirty="0">
              <a:latin typeface="+mn-lt"/>
              <a:cs typeface="Calibri" panose="020F0502020204030204" pitchFamily="34" charset="0"/>
            </a:endParaRPr>
          </a:p>
        </p:txBody>
      </p:sp>
      <p:grpSp>
        <p:nvGrpSpPr>
          <p:cNvPr id="8" name="Group 7">
            <a:extLst>
              <a:ext uri="{FF2B5EF4-FFF2-40B4-BE49-F238E27FC236}">
                <a16:creationId xmlns:a16="http://schemas.microsoft.com/office/drawing/2014/main" id="{03E4F019-5CB0-4DBD-B363-3C5CE8B438AC}"/>
              </a:ext>
            </a:extLst>
          </p:cNvPr>
          <p:cNvGrpSpPr/>
          <p:nvPr/>
        </p:nvGrpSpPr>
        <p:grpSpPr>
          <a:xfrm>
            <a:off x="5424055" y="18348"/>
            <a:ext cx="5439660" cy="844470"/>
            <a:chOff x="6626004" y="3921681"/>
            <a:chExt cx="5436363" cy="902996"/>
          </a:xfrm>
        </p:grpSpPr>
        <p:sp>
          <p:nvSpPr>
            <p:cNvPr id="9" name="Rectangle 8">
              <a:extLst>
                <a:ext uri="{FF2B5EF4-FFF2-40B4-BE49-F238E27FC236}">
                  <a16:creationId xmlns:a16="http://schemas.microsoft.com/office/drawing/2014/main" id="{BFB2A8F3-6633-4C9E-A090-ABA0C56CF7D7}"/>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1" name="Rectangle 10">
              <a:extLst>
                <a:ext uri="{FF2B5EF4-FFF2-40B4-BE49-F238E27FC236}">
                  <a16:creationId xmlns:a16="http://schemas.microsoft.com/office/drawing/2014/main" id="{C73F6896-5F26-4C14-B469-721BCF313450}"/>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2" name="Rectangle 11">
              <a:extLst>
                <a:ext uri="{FF2B5EF4-FFF2-40B4-BE49-F238E27FC236}">
                  <a16:creationId xmlns:a16="http://schemas.microsoft.com/office/drawing/2014/main" id="{06CEA9F8-10B2-4C11-8B33-D4F272ED33CE}"/>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3" name="Rectangle 12">
              <a:extLst>
                <a:ext uri="{FF2B5EF4-FFF2-40B4-BE49-F238E27FC236}">
                  <a16:creationId xmlns:a16="http://schemas.microsoft.com/office/drawing/2014/main" id="{B95BDAB7-49DA-413C-82F9-B49F5E6CCA7A}"/>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4" name="Rectangle 13">
              <a:extLst>
                <a:ext uri="{FF2B5EF4-FFF2-40B4-BE49-F238E27FC236}">
                  <a16:creationId xmlns:a16="http://schemas.microsoft.com/office/drawing/2014/main" id="{784397C5-08FA-4E39-9362-4F4B935AF2C8}"/>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5" name="Straight Connector 14">
              <a:extLst>
                <a:ext uri="{FF2B5EF4-FFF2-40B4-BE49-F238E27FC236}">
                  <a16:creationId xmlns:a16="http://schemas.microsoft.com/office/drawing/2014/main" id="{799F4C60-36D2-450F-B847-8854AA5BDFB6}"/>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18BCAEA-DDE8-4A8D-B13B-C5BF8F2C59FE}"/>
                </a:ext>
              </a:extLst>
            </p:cNvPr>
            <p:cNvCxnSpPr>
              <a:cxnSpLocks/>
              <a:endCxn id="9"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163114D-694F-4A3E-848A-AD530CA1E365}"/>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C15457-6FD6-40CB-8F1B-536A507D04C1}"/>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8A7836-9CE9-4A05-93E4-D1362E666812}"/>
                </a:ext>
              </a:extLst>
            </p:cNvPr>
            <p:cNvCxnSpPr>
              <a:endCxn id="13"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F34F20-405D-494B-B589-82C926028570}"/>
                </a:ext>
              </a:extLst>
            </p:cNvPr>
            <p:cNvCxnSpPr>
              <a:stCxn id="9" idx="3"/>
              <a:endCxn id="11"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5FE811A-930A-4163-BB76-A82F32F92290}"/>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C680C6-D5D9-4EBA-8D04-4AC28A33379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0A619B-90AD-4A67-895D-30E8609033EB}"/>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grpSp>
        <p:nvGrpSpPr>
          <p:cNvPr id="4" name="Group 3">
            <a:extLst>
              <a:ext uri="{FF2B5EF4-FFF2-40B4-BE49-F238E27FC236}">
                <a16:creationId xmlns:a16="http://schemas.microsoft.com/office/drawing/2014/main" id="{5DDB4C3A-9105-4DF6-947F-2A41508E41EB}"/>
              </a:ext>
            </a:extLst>
          </p:cNvPr>
          <p:cNvGrpSpPr/>
          <p:nvPr/>
        </p:nvGrpSpPr>
        <p:grpSpPr>
          <a:xfrm>
            <a:off x="4130040" y="2150343"/>
            <a:ext cx="7269480" cy="1507257"/>
            <a:chOff x="4130040" y="2150343"/>
            <a:chExt cx="7269480" cy="1507257"/>
          </a:xfrm>
        </p:grpSpPr>
        <p:sp>
          <p:nvSpPr>
            <p:cNvPr id="33" name="TextBox 32">
              <a:extLst>
                <a:ext uri="{FF2B5EF4-FFF2-40B4-BE49-F238E27FC236}">
                  <a16:creationId xmlns:a16="http://schemas.microsoft.com/office/drawing/2014/main" id="{ECC9C974-9FD5-4533-BDB2-DA8F5892F1B0}"/>
                </a:ext>
              </a:extLst>
            </p:cNvPr>
            <p:cNvSpPr txBox="1"/>
            <p:nvPr/>
          </p:nvSpPr>
          <p:spPr>
            <a:xfrm>
              <a:off x="8915400" y="2150343"/>
              <a:ext cx="2484120" cy="757237"/>
            </a:xfrm>
            <a:prstGeom prst="rect">
              <a:avLst/>
            </a:prstGeom>
            <a:solidFill>
              <a:schemeClr val="bg2">
                <a:lumMod val="90000"/>
              </a:schemeClr>
            </a:solidFill>
            <a:ln>
              <a:solidFill>
                <a:schemeClr val="tx1"/>
              </a:solidFill>
            </a:ln>
          </p:spPr>
          <p:txBody>
            <a:bodyPr wrap="square" rtlCol="0" anchor="ctr" anchorCtr="0">
              <a:noAutofit/>
            </a:bodyPr>
            <a:lstStyle/>
            <a:p>
              <a:pPr algn="ctr"/>
              <a:r>
                <a:rPr lang="en-US" sz="3200" b="1" dirty="0"/>
                <a:t>Web Server</a:t>
              </a:r>
            </a:p>
          </p:txBody>
        </p:sp>
        <p:sp>
          <p:nvSpPr>
            <p:cNvPr id="34" name="TextBox 33">
              <a:extLst>
                <a:ext uri="{FF2B5EF4-FFF2-40B4-BE49-F238E27FC236}">
                  <a16:creationId xmlns:a16="http://schemas.microsoft.com/office/drawing/2014/main" id="{2B280B92-4F45-438A-AF88-5B7D2DE6F51D}"/>
                </a:ext>
              </a:extLst>
            </p:cNvPr>
            <p:cNvSpPr txBox="1"/>
            <p:nvPr/>
          </p:nvSpPr>
          <p:spPr>
            <a:xfrm>
              <a:off x="4130040" y="2153774"/>
              <a:ext cx="1965960" cy="894225"/>
            </a:xfrm>
            <a:prstGeom prst="rect">
              <a:avLst/>
            </a:prstGeom>
            <a:solidFill>
              <a:schemeClr val="bg2">
                <a:lumMod val="90000"/>
              </a:schemeClr>
            </a:solidFill>
            <a:ln>
              <a:solidFill>
                <a:schemeClr val="tx1"/>
              </a:solidFill>
            </a:ln>
          </p:spPr>
          <p:txBody>
            <a:bodyPr wrap="square" rtlCol="0" anchor="ctr" anchorCtr="0">
              <a:noAutofit/>
            </a:bodyPr>
            <a:lstStyle/>
            <a:p>
              <a:pPr algn="ctr"/>
              <a:r>
                <a:rPr lang="en-US" sz="3200" b="1" dirty="0"/>
                <a:t>Browser</a:t>
              </a:r>
            </a:p>
          </p:txBody>
        </p:sp>
        <p:grpSp>
          <p:nvGrpSpPr>
            <p:cNvPr id="35" name="Group 34">
              <a:extLst>
                <a:ext uri="{FF2B5EF4-FFF2-40B4-BE49-F238E27FC236}">
                  <a16:creationId xmlns:a16="http://schemas.microsoft.com/office/drawing/2014/main" id="{AD0BC0C0-2F33-4404-8A42-FD3CEC02A3A2}"/>
                </a:ext>
              </a:extLst>
            </p:cNvPr>
            <p:cNvGrpSpPr/>
            <p:nvPr/>
          </p:nvGrpSpPr>
          <p:grpSpPr>
            <a:xfrm>
              <a:off x="6096000" y="2667000"/>
              <a:ext cx="2819400" cy="990600"/>
              <a:chOff x="3124200" y="2895600"/>
              <a:chExt cx="2819400" cy="990600"/>
            </a:xfrm>
          </p:grpSpPr>
          <p:cxnSp>
            <p:nvCxnSpPr>
              <p:cNvPr id="36" name="Straight Arrow Connector 35">
                <a:extLst>
                  <a:ext uri="{FF2B5EF4-FFF2-40B4-BE49-F238E27FC236}">
                    <a16:creationId xmlns:a16="http://schemas.microsoft.com/office/drawing/2014/main" id="{F37189E5-4FB4-46E7-9ECC-06ED02344829}"/>
                  </a:ext>
                </a:extLst>
              </p:cNvPr>
              <p:cNvCxnSpPr/>
              <p:nvPr/>
            </p:nvCxnSpPr>
            <p:spPr>
              <a:xfrm rot="10800000">
                <a:off x="3124200" y="2895600"/>
                <a:ext cx="2819400" cy="1588"/>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3B46E2-6B74-4C2B-9B71-515BD39193D4}"/>
                  </a:ext>
                </a:extLst>
              </p:cNvPr>
              <p:cNvSpPr txBox="1"/>
              <p:nvPr/>
            </p:nvSpPr>
            <p:spPr>
              <a:xfrm>
                <a:off x="3200400" y="2971800"/>
                <a:ext cx="2667000" cy="914400"/>
              </a:xfrm>
              <a:prstGeom prst="rect">
                <a:avLst/>
              </a:prstGeom>
              <a:noFill/>
              <a:ln>
                <a:noFill/>
              </a:ln>
            </p:spPr>
            <p:txBody>
              <a:bodyPr wrap="square" rtlCol="0" anchor="ctr" anchorCtr="0">
                <a:noAutofit/>
              </a:bodyPr>
              <a:lstStyle/>
              <a:p>
                <a:pPr algn="ctr"/>
                <a:r>
                  <a:rPr lang="en-US" sz="2400" dirty="0"/>
                  <a:t>HTTP Response</a:t>
                </a:r>
                <a:endParaRPr lang="en-US" sz="3200" dirty="0"/>
              </a:p>
            </p:txBody>
          </p:sp>
        </p:grpSp>
      </p:grpSp>
      <p:sp>
        <p:nvSpPr>
          <p:cNvPr id="38" name="TextBox 37">
            <a:extLst>
              <a:ext uri="{FF2B5EF4-FFF2-40B4-BE49-F238E27FC236}">
                <a16:creationId xmlns:a16="http://schemas.microsoft.com/office/drawing/2014/main" id="{9F29941A-5A92-4E6F-87BA-D8E3B8802B74}"/>
              </a:ext>
            </a:extLst>
          </p:cNvPr>
          <p:cNvSpPr txBox="1"/>
          <p:nvPr/>
        </p:nvSpPr>
        <p:spPr>
          <a:xfrm>
            <a:off x="626888" y="3377274"/>
            <a:ext cx="11497548" cy="1152000"/>
          </a:xfrm>
          <a:prstGeom prst="rect">
            <a:avLst/>
          </a:prstGeom>
          <a:noFill/>
          <a:ln>
            <a:noFill/>
          </a:ln>
        </p:spPr>
        <p:txBody>
          <a:bodyPr wrap="square" lIns="36000" tIns="36000" rIns="36000" bIns="36000" rtlCol="0" anchor="t" anchorCtr="0">
            <a:noAutofit/>
          </a:bodyPr>
          <a:lstStyle/>
          <a:p>
            <a:r>
              <a:rPr lang="en-US" sz="2000" dirty="0"/>
              <a:t>HTTP is an Application Layer Protocol (Defined in RFC 2616 of IETF)</a:t>
            </a:r>
          </a:p>
          <a:p>
            <a:r>
              <a:rPr lang="en-US" sz="2000" dirty="0"/>
              <a:t>Specifies </a:t>
            </a:r>
            <a:r>
              <a:rPr lang="en-US" sz="2000" i="1" dirty="0"/>
              <a:t>what</a:t>
            </a:r>
            <a:r>
              <a:rPr lang="en-US" sz="2000" dirty="0"/>
              <a:t> messages are exchanged between Client and Server (but not </a:t>
            </a:r>
            <a:r>
              <a:rPr lang="en-US" sz="2000" i="1" dirty="0"/>
              <a:t>how</a:t>
            </a:r>
            <a:r>
              <a:rPr lang="en-US" sz="2000" dirty="0"/>
              <a:t> they are transported)</a:t>
            </a:r>
            <a:endParaRPr lang="en-US" sz="2800" dirty="0"/>
          </a:p>
        </p:txBody>
      </p:sp>
      <p:sp>
        <p:nvSpPr>
          <p:cNvPr id="39" name="TextBox 38">
            <a:extLst>
              <a:ext uri="{FF2B5EF4-FFF2-40B4-BE49-F238E27FC236}">
                <a16:creationId xmlns:a16="http://schemas.microsoft.com/office/drawing/2014/main" id="{9D42E193-DF70-444E-BDFA-B100A63B4680}"/>
              </a:ext>
            </a:extLst>
          </p:cNvPr>
          <p:cNvSpPr txBox="1"/>
          <p:nvPr/>
        </p:nvSpPr>
        <p:spPr>
          <a:xfrm>
            <a:off x="2316480" y="4175760"/>
            <a:ext cx="1277282" cy="2102072"/>
          </a:xfrm>
          <a:prstGeom prst="rect">
            <a:avLst/>
          </a:prstGeom>
          <a:solidFill>
            <a:schemeClr val="bg2">
              <a:lumMod val="90000"/>
            </a:schemeClr>
          </a:solidFill>
          <a:ln>
            <a:solidFill>
              <a:schemeClr val="tx1"/>
            </a:solidFill>
          </a:ln>
        </p:spPr>
        <p:txBody>
          <a:bodyPr wrap="square" rtlCol="0" anchor="ctr" anchorCtr="0">
            <a:noAutofit/>
          </a:bodyPr>
          <a:lstStyle/>
          <a:p>
            <a:pPr algn="ctr"/>
            <a:r>
              <a:rPr lang="en-US" sz="3200" b="1" dirty="0"/>
              <a:t>Web Server</a:t>
            </a:r>
          </a:p>
        </p:txBody>
      </p:sp>
      <p:grpSp>
        <p:nvGrpSpPr>
          <p:cNvPr id="40" name="Group 39">
            <a:extLst>
              <a:ext uri="{FF2B5EF4-FFF2-40B4-BE49-F238E27FC236}">
                <a16:creationId xmlns:a16="http://schemas.microsoft.com/office/drawing/2014/main" id="{0FC113E3-867C-464F-948A-67AD0C7F7951}"/>
              </a:ext>
            </a:extLst>
          </p:cNvPr>
          <p:cNvGrpSpPr/>
          <p:nvPr/>
        </p:nvGrpSpPr>
        <p:grpSpPr>
          <a:xfrm>
            <a:off x="3606468" y="4536771"/>
            <a:ext cx="5791200" cy="762000"/>
            <a:chOff x="2209800" y="2362200"/>
            <a:chExt cx="1981200" cy="762000"/>
          </a:xfrm>
        </p:grpSpPr>
        <p:cxnSp>
          <p:nvCxnSpPr>
            <p:cNvPr id="41" name="Straight Arrow Connector 40">
              <a:extLst>
                <a:ext uri="{FF2B5EF4-FFF2-40B4-BE49-F238E27FC236}">
                  <a16:creationId xmlns:a16="http://schemas.microsoft.com/office/drawing/2014/main" id="{683BB884-6AE6-4B9B-A718-0A65D2EBDC07}"/>
                </a:ext>
              </a:extLst>
            </p:cNvPr>
            <p:cNvCxnSpPr/>
            <p:nvPr/>
          </p:nvCxnSpPr>
          <p:spPr>
            <a:xfrm>
              <a:off x="2209800" y="3048000"/>
              <a:ext cx="1981200" cy="158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70C5D4-E6FE-4C56-BB8C-B40AA3C4A079}"/>
                </a:ext>
              </a:extLst>
            </p:cNvPr>
            <p:cNvSpPr txBox="1"/>
            <p:nvPr/>
          </p:nvSpPr>
          <p:spPr>
            <a:xfrm>
              <a:off x="2209800" y="2362200"/>
              <a:ext cx="1981200" cy="762000"/>
            </a:xfrm>
            <a:prstGeom prst="rect">
              <a:avLst/>
            </a:prstGeom>
            <a:noFill/>
            <a:ln>
              <a:noFill/>
            </a:ln>
          </p:spPr>
          <p:txBody>
            <a:bodyPr wrap="square" rtlCol="0" anchor="ctr" anchorCtr="0">
              <a:noAutofit/>
            </a:bodyPr>
            <a:lstStyle/>
            <a:p>
              <a:pPr algn="ctr"/>
              <a:r>
                <a:rPr lang="en-US" sz="2400" dirty="0"/>
                <a:t>API</a:t>
              </a:r>
              <a:endParaRPr lang="en-US" sz="3200" dirty="0"/>
            </a:p>
          </p:txBody>
        </p:sp>
      </p:grpSp>
      <p:grpSp>
        <p:nvGrpSpPr>
          <p:cNvPr id="43" name="Group 42">
            <a:extLst>
              <a:ext uri="{FF2B5EF4-FFF2-40B4-BE49-F238E27FC236}">
                <a16:creationId xmlns:a16="http://schemas.microsoft.com/office/drawing/2014/main" id="{66008E1A-ABFB-451C-99D8-498CA2F84BFB}"/>
              </a:ext>
            </a:extLst>
          </p:cNvPr>
          <p:cNvGrpSpPr/>
          <p:nvPr/>
        </p:nvGrpSpPr>
        <p:grpSpPr>
          <a:xfrm>
            <a:off x="3632844" y="5146372"/>
            <a:ext cx="5791200" cy="763588"/>
            <a:chOff x="2209800" y="3886200"/>
            <a:chExt cx="2057400" cy="763588"/>
          </a:xfrm>
        </p:grpSpPr>
        <p:cxnSp>
          <p:nvCxnSpPr>
            <p:cNvPr id="44" name="Straight Arrow Connector 43">
              <a:extLst>
                <a:ext uri="{FF2B5EF4-FFF2-40B4-BE49-F238E27FC236}">
                  <a16:creationId xmlns:a16="http://schemas.microsoft.com/office/drawing/2014/main" id="{C5F3B4E9-A199-44C7-8F3D-E00BE32EDC8B}"/>
                </a:ext>
              </a:extLst>
            </p:cNvPr>
            <p:cNvCxnSpPr/>
            <p:nvPr/>
          </p:nvCxnSpPr>
          <p:spPr>
            <a:xfrm>
              <a:off x="2209800" y="4648200"/>
              <a:ext cx="2057400" cy="158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B71C725-C59B-4550-B633-E02B33D962BA}"/>
                </a:ext>
              </a:extLst>
            </p:cNvPr>
            <p:cNvSpPr txBox="1"/>
            <p:nvPr/>
          </p:nvSpPr>
          <p:spPr>
            <a:xfrm>
              <a:off x="2286000" y="3886200"/>
              <a:ext cx="1981200" cy="762000"/>
            </a:xfrm>
            <a:prstGeom prst="rect">
              <a:avLst/>
            </a:prstGeom>
            <a:noFill/>
            <a:ln>
              <a:noFill/>
            </a:ln>
          </p:spPr>
          <p:txBody>
            <a:bodyPr wrap="square" rtlCol="0" anchor="ctr" anchorCtr="0">
              <a:noAutofit/>
            </a:bodyPr>
            <a:lstStyle/>
            <a:p>
              <a:pPr algn="ctr"/>
              <a:r>
                <a:rPr lang="en-US" sz="2400" dirty="0"/>
                <a:t>TCP</a:t>
              </a:r>
              <a:endParaRPr lang="en-US" sz="3200" dirty="0"/>
            </a:p>
          </p:txBody>
        </p:sp>
      </p:grpSp>
      <p:sp>
        <p:nvSpPr>
          <p:cNvPr id="46" name="TextBox 45">
            <a:extLst>
              <a:ext uri="{FF2B5EF4-FFF2-40B4-BE49-F238E27FC236}">
                <a16:creationId xmlns:a16="http://schemas.microsoft.com/office/drawing/2014/main" id="{60E95C68-9AED-4393-9DA3-D4929D3979EA}"/>
              </a:ext>
            </a:extLst>
          </p:cNvPr>
          <p:cNvSpPr txBox="1"/>
          <p:nvPr/>
        </p:nvSpPr>
        <p:spPr>
          <a:xfrm rot="16200000">
            <a:off x="8814291" y="4746431"/>
            <a:ext cx="2131943" cy="990600"/>
          </a:xfrm>
          <a:prstGeom prst="rect">
            <a:avLst/>
          </a:prstGeom>
          <a:solidFill>
            <a:schemeClr val="bg2">
              <a:lumMod val="90000"/>
            </a:schemeClr>
          </a:solidFill>
          <a:ln>
            <a:solidFill>
              <a:schemeClr val="tx1"/>
            </a:solidFill>
          </a:ln>
        </p:spPr>
        <p:txBody>
          <a:bodyPr wrap="square" rtlCol="0" anchor="ctr" anchorCtr="0">
            <a:noAutofit/>
          </a:bodyPr>
          <a:lstStyle/>
          <a:p>
            <a:pPr algn="ctr"/>
            <a:r>
              <a:rPr lang="en-US" sz="2800" b="1" dirty="0"/>
              <a:t>Applications, Databases</a:t>
            </a:r>
          </a:p>
        </p:txBody>
      </p:sp>
      <p:sp>
        <p:nvSpPr>
          <p:cNvPr id="47" name="TextBox 46">
            <a:extLst>
              <a:ext uri="{FF2B5EF4-FFF2-40B4-BE49-F238E27FC236}">
                <a16:creationId xmlns:a16="http://schemas.microsoft.com/office/drawing/2014/main" id="{04EAD10D-6FE7-40C5-A9F3-17AC68DB2A53}"/>
              </a:ext>
            </a:extLst>
          </p:cNvPr>
          <p:cNvSpPr txBox="1"/>
          <p:nvPr/>
        </p:nvSpPr>
        <p:spPr>
          <a:xfrm>
            <a:off x="-98028" y="6416684"/>
            <a:ext cx="11497548" cy="369332"/>
          </a:xfrm>
          <a:prstGeom prst="rect">
            <a:avLst/>
          </a:prstGeom>
          <a:noFill/>
        </p:spPr>
        <p:txBody>
          <a:bodyPr wrap="square">
            <a:spAutoFit/>
          </a:bodyPr>
          <a:lstStyle/>
          <a:p>
            <a:pPr marL="400050" lvl="2" indent="0">
              <a:spcBef>
                <a:spcPts val="600"/>
              </a:spcBef>
              <a:buClr>
                <a:srgbClr val="808080"/>
              </a:buClr>
              <a:buSzPct val="80000"/>
              <a:buNone/>
            </a:pPr>
            <a:r>
              <a:rPr lang="en-US" altLang="en-US" sz="1800" b="1" i="1" kern="0" dirty="0">
                <a:solidFill>
                  <a:srgbClr val="7030A0"/>
                </a:solidFill>
                <a:cs typeface="Calibri" panose="020F0502020204030204" pitchFamily="34" charset="0"/>
              </a:rPr>
              <a:t>They could be UML based models like Use Case models (we will discuss this in more detail next class)</a:t>
            </a:r>
          </a:p>
        </p:txBody>
      </p:sp>
    </p:spTree>
    <p:extLst>
      <p:ext uri="{BB962C8B-B14F-4D97-AF65-F5344CB8AC3E}">
        <p14:creationId xmlns:p14="http://schemas.microsoft.com/office/powerpoint/2010/main" val="26161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6" grpId="0" animBg="1"/>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0" y="1079169"/>
            <a:ext cx="8552236" cy="563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396000" indent="-396000">
              <a:spcBef>
                <a:spcPts val="600"/>
              </a:spcBef>
              <a:buClr>
                <a:srgbClr val="808080"/>
              </a:buClr>
              <a:buFont typeface="+mj-lt"/>
              <a:buAutoNum type="arabicPeriod" startAt="4"/>
            </a:pPr>
            <a:r>
              <a:rPr lang="en-US" sz="2000" b="1" kern="0" dirty="0">
                <a:cs typeface="Calibri" panose="020F0502020204030204" pitchFamily="34" charset="0"/>
              </a:rPr>
              <a:t>Analyze the requirements using fish bone diagram</a:t>
            </a:r>
          </a:p>
          <a:p>
            <a:pPr marL="400050" lvl="2" indent="0">
              <a:buClr>
                <a:srgbClr val="808080"/>
              </a:buClr>
              <a:buSzPct val="80000"/>
              <a:buNone/>
            </a:pPr>
            <a:r>
              <a:rPr lang="en-US" altLang="en-US" sz="2000" dirty="0">
                <a:cs typeface="Calibri" panose="020F0502020204030204" pitchFamily="34" charset="0"/>
              </a:rPr>
              <a:t>List out all the reasons/causes on why the requirement (effect) has come in and become relevant</a:t>
            </a:r>
          </a:p>
          <a:p>
            <a:pPr marL="400050" lvl="2" indent="0">
              <a:buClr>
                <a:srgbClr val="808080"/>
              </a:buClr>
              <a:buSzPct val="80000"/>
              <a:buNone/>
            </a:pPr>
            <a:endParaRPr lang="en-US" altLang="en-US" sz="2400" b="1" dirty="0">
              <a:solidFill>
                <a:srgbClr val="C00000"/>
              </a:solidFill>
              <a:cs typeface="Calibri" panose="020F0502020204030204" pitchFamily="34" charset="0"/>
            </a:endParaRPr>
          </a:p>
          <a:p>
            <a:pPr marL="457200" indent="-457200">
              <a:spcBef>
                <a:spcPts val="600"/>
              </a:spcBef>
              <a:buClr>
                <a:srgbClr val="808080"/>
              </a:buClr>
              <a:buFont typeface="+mj-lt"/>
              <a:buAutoNum type="arabicPeriod" startAt="4"/>
            </a:pPr>
            <a:endParaRPr lang="en-US" b="1" kern="0" dirty="0">
              <a:cs typeface="Calibri" panose="020F0502020204030204" pitchFamily="34" charset="0"/>
            </a:endParaRPr>
          </a:p>
        </p:txBody>
      </p:sp>
      <p:pic>
        <p:nvPicPr>
          <p:cNvPr id="8" name="Picture 7">
            <a:extLst>
              <a:ext uri="{FF2B5EF4-FFF2-40B4-BE49-F238E27FC236}">
                <a16:creationId xmlns:a16="http://schemas.microsoft.com/office/drawing/2014/main" id="{319AF511-F950-4EE4-8C35-7EE5A7741625}"/>
              </a:ext>
            </a:extLst>
          </p:cNvPr>
          <p:cNvPicPr>
            <a:picLocks noChangeAspect="1"/>
          </p:cNvPicPr>
          <p:nvPr/>
        </p:nvPicPr>
        <p:blipFill>
          <a:blip r:embed="rId3"/>
          <a:stretch>
            <a:fillRect/>
          </a:stretch>
        </p:blipFill>
        <p:spPr>
          <a:xfrm>
            <a:off x="124513" y="2418231"/>
            <a:ext cx="6998760" cy="3171470"/>
          </a:xfrm>
          <a:prstGeom prst="rect">
            <a:avLst/>
          </a:prstGeom>
        </p:spPr>
      </p:pic>
      <p:grpSp>
        <p:nvGrpSpPr>
          <p:cNvPr id="11" name="Group 10">
            <a:extLst>
              <a:ext uri="{FF2B5EF4-FFF2-40B4-BE49-F238E27FC236}">
                <a16:creationId xmlns:a16="http://schemas.microsoft.com/office/drawing/2014/main" id="{2947ED27-67C1-4C3B-9844-AD7C1CD67F19}"/>
              </a:ext>
            </a:extLst>
          </p:cNvPr>
          <p:cNvGrpSpPr/>
          <p:nvPr/>
        </p:nvGrpSpPr>
        <p:grpSpPr>
          <a:xfrm>
            <a:off x="5424055" y="18348"/>
            <a:ext cx="5439660" cy="844470"/>
            <a:chOff x="6626004" y="3921681"/>
            <a:chExt cx="5436363" cy="902996"/>
          </a:xfrm>
        </p:grpSpPr>
        <p:sp>
          <p:nvSpPr>
            <p:cNvPr id="12" name="Rectangle 11">
              <a:extLst>
                <a:ext uri="{FF2B5EF4-FFF2-40B4-BE49-F238E27FC236}">
                  <a16:creationId xmlns:a16="http://schemas.microsoft.com/office/drawing/2014/main" id="{321022B7-B729-4D8E-9A30-99E0A66319E6}"/>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3" name="Rectangle 12">
              <a:extLst>
                <a:ext uri="{FF2B5EF4-FFF2-40B4-BE49-F238E27FC236}">
                  <a16:creationId xmlns:a16="http://schemas.microsoft.com/office/drawing/2014/main" id="{DC8FF40C-5599-4F6F-91FC-3B82CCC90A7E}"/>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4" name="Rectangle 13">
              <a:extLst>
                <a:ext uri="{FF2B5EF4-FFF2-40B4-BE49-F238E27FC236}">
                  <a16:creationId xmlns:a16="http://schemas.microsoft.com/office/drawing/2014/main" id="{0246AF74-EE61-49E9-A78B-484DF3CA5477}"/>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5" name="Rectangle 14">
              <a:extLst>
                <a:ext uri="{FF2B5EF4-FFF2-40B4-BE49-F238E27FC236}">
                  <a16:creationId xmlns:a16="http://schemas.microsoft.com/office/drawing/2014/main" id="{453E60DD-6DC4-4385-89DE-FDF68D0B3D59}"/>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6" name="Rectangle 15">
              <a:extLst>
                <a:ext uri="{FF2B5EF4-FFF2-40B4-BE49-F238E27FC236}">
                  <a16:creationId xmlns:a16="http://schemas.microsoft.com/office/drawing/2014/main" id="{138D590F-C9BB-4ED6-A312-CFE1457F4C5C}"/>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7" name="Straight Connector 16">
              <a:extLst>
                <a:ext uri="{FF2B5EF4-FFF2-40B4-BE49-F238E27FC236}">
                  <a16:creationId xmlns:a16="http://schemas.microsoft.com/office/drawing/2014/main" id="{0921275C-9C3C-4101-95D8-F92382397AC6}"/>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845DED-E67A-4128-A3A3-13B13FC67368}"/>
                </a:ext>
              </a:extLst>
            </p:cNvPr>
            <p:cNvCxnSpPr>
              <a:cxnSpLocks/>
              <a:endCxn id="12"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3468CA-C252-4D31-B321-EF8E64C39CC1}"/>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6D44AE-CAED-4095-ACB1-79918EA46C73}"/>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E30AA-8051-453D-9130-96A646CF0884}"/>
                </a:ext>
              </a:extLst>
            </p:cNvPr>
            <p:cNvCxnSpPr>
              <a:endCxn id="15"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391DAF3-6D2E-47C1-A839-BCFFE5B044A0}"/>
                </a:ext>
              </a:extLst>
            </p:cNvPr>
            <p:cNvCxnSpPr>
              <a:stCxn id="12" idx="3"/>
              <a:endCxn id="13"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77ACB1-EDD6-48FE-85E6-32496F5141EC}"/>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1D74B4-D48B-44C6-B840-C96B85567953}"/>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2A6AB68-F67C-4129-A45F-527FDCAFB116}"/>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26" name="TextBox 25">
            <a:extLst>
              <a:ext uri="{FF2B5EF4-FFF2-40B4-BE49-F238E27FC236}">
                <a16:creationId xmlns:a16="http://schemas.microsoft.com/office/drawing/2014/main" id="{072B5337-DA24-493E-935E-CC20876AE456}"/>
              </a:ext>
            </a:extLst>
          </p:cNvPr>
          <p:cNvSpPr txBox="1"/>
          <p:nvPr/>
        </p:nvSpPr>
        <p:spPr>
          <a:xfrm>
            <a:off x="7050061" y="1910212"/>
            <a:ext cx="5141939" cy="4862870"/>
          </a:xfrm>
          <a:prstGeom prst="rect">
            <a:avLst/>
          </a:prstGeom>
          <a:solidFill>
            <a:schemeClr val="accent5">
              <a:lumMod val="40000"/>
              <a:lumOff val="60000"/>
            </a:schemeClr>
          </a:solidFill>
        </p:spPr>
        <p:txBody>
          <a:bodyPr wrap="square">
            <a:spAutoFit/>
          </a:bodyPr>
          <a:lstStyle/>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Understand the requirements in depth, both from a product and process perspective</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sym typeface="Marlett" pitchFamily="2" charset="2"/>
              </a:rPr>
              <a:t>Classify and Organize the requirements into coherent clusters</a:t>
            </a:r>
          </a:p>
          <a:p>
            <a:pPr marL="457200" lvl="1" indent="-457200">
              <a:spcBef>
                <a:spcPts val="600"/>
              </a:spcBef>
              <a:buClr>
                <a:srgbClr val="808080"/>
              </a:buClr>
              <a:buSzPct val="80000"/>
              <a:buFont typeface="+mj-lt"/>
              <a:buAutoNum type="arabicPeriod"/>
            </a:pPr>
            <a:r>
              <a:rPr lang="en-US" b="1" kern="0" dirty="0">
                <a:cs typeface="Calibri" panose="020F0502020204030204" pitchFamily="34" charset="0"/>
              </a:rPr>
              <a:t>Model the requirements</a:t>
            </a:r>
          </a:p>
          <a:p>
            <a:pPr marL="457200" lvl="1" indent="-457200">
              <a:spcBef>
                <a:spcPts val="600"/>
              </a:spcBef>
              <a:buClr>
                <a:srgbClr val="808080"/>
              </a:buClr>
              <a:buSzPct val="80000"/>
              <a:buFont typeface="+mj-lt"/>
              <a:buAutoNum type="arabicPeriod"/>
            </a:pPr>
            <a:r>
              <a:rPr lang="en-US" b="1" kern="0" dirty="0">
                <a:solidFill>
                  <a:srgbClr val="0070C0"/>
                </a:solidFill>
                <a:cs typeface="Calibri" panose="020F0502020204030204" pitchFamily="34" charset="0"/>
                <a:sym typeface="Marlett" pitchFamily="2" charset="2"/>
              </a:rPr>
              <a:t>Analyze the requirements (if necessary) using fish bone diagram</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Recognize and resolve conflicts  (e.g., functionality v. cost v. timeliness)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Negotiate Requirements</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rPr>
              <a:t>Prioritize the requirements (</a:t>
            </a:r>
            <a:r>
              <a:rPr lang="en-US" b="1" kern="0" dirty="0" err="1">
                <a:cs typeface="Calibri" panose="020F0502020204030204" pitchFamily="34" charset="0"/>
              </a:rPr>
              <a:t>MoSCoW</a:t>
            </a:r>
            <a:r>
              <a:rPr lang="en-US" b="1" kern="0" dirty="0">
                <a:cs typeface="Calibri" panose="020F0502020204030204" pitchFamily="34" charset="0"/>
              </a:rPr>
              <a:t> -Must have, Should have, Could have, Wont have)</a:t>
            </a: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Identify risks if any </a:t>
            </a:r>
            <a:endParaRPr lang="en-US" b="1" kern="0" dirty="0">
              <a:cs typeface="Calibri" panose="020F0502020204030204" pitchFamily="34" charset="0"/>
            </a:endParaRPr>
          </a:p>
          <a:p>
            <a:pPr marL="457200" lvl="1" indent="-457200">
              <a:spcBef>
                <a:spcPts val="600"/>
              </a:spcBef>
              <a:buClr>
                <a:srgbClr val="808080"/>
              </a:buClr>
              <a:buSzPct val="80000"/>
              <a:buFont typeface="+mj-lt"/>
              <a:buAutoNum type="arabicPeriod" startAt="5"/>
            </a:pPr>
            <a:r>
              <a:rPr lang="en-US" b="1" kern="0" dirty="0">
                <a:cs typeface="Calibri" panose="020F0502020204030204" pitchFamily="34" charset="0"/>
                <a:sym typeface="Marlett" pitchFamily="2" charset="2"/>
              </a:rPr>
              <a:t>Decide on Build or Buy (</a:t>
            </a:r>
            <a:r>
              <a:rPr lang="en-US" b="1" kern="0" dirty="0">
                <a:solidFill>
                  <a:srgbClr val="0070C0"/>
                </a:solidFill>
                <a:cs typeface="Calibri" panose="020F0502020204030204" pitchFamily="34" charset="0"/>
                <a:sym typeface="Marlett" pitchFamily="2" charset="2"/>
              </a:rPr>
              <a:t>C</a:t>
            </a:r>
            <a:r>
              <a:rPr lang="en-US" b="1" kern="0" dirty="0">
                <a:cs typeface="Calibri" panose="020F0502020204030204" pitchFamily="34" charset="0"/>
                <a:sym typeface="Marlett" pitchFamily="2" charset="2"/>
              </a:rPr>
              <a:t>ommercial </a:t>
            </a:r>
            <a:r>
              <a:rPr lang="en-US" b="1" kern="0" dirty="0">
                <a:solidFill>
                  <a:srgbClr val="0070C0"/>
                </a:solidFill>
                <a:cs typeface="Calibri" panose="020F0502020204030204" pitchFamily="34" charset="0"/>
                <a:sym typeface="Marlett" pitchFamily="2" charset="2"/>
              </a:rPr>
              <a:t>O</a:t>
            </a:r>
            <a:r>
              <a:rPr lang="en-US" b="1" kern="0" dirty="0">
                <a:cs typeface="Calibri" panose="020F0502020204030204" pitchFamily="34" charset="0"/>
                <a:sym typeface="Marlett" pitchFamily="2" charset="2"/>
              </a:rPr>
              <a:t>f </a:t>
            </a:r>
            <a:r>
              <a:rPr lang="en-US" b="1" kern="0" dirty="0">
                <a:solidFill>
                  <a:srgbClr val="0070C0"/>
                </a:solidFill>
                <a:cs typeface="Calibri" panose="020F0502020204030204" pitchFamily="34" charset="0"/>
                <a:sym typeface="Marlett" pitchFamily="2" charset="2"/>
              </a:rPr>
              <a:t>T</a:t>
            </a:r>
            <a:r>
              <a:rPr lang="en-US" b="1" kern="0" dirty="0">
                <a:cs typeface="Calibri" panose="020F0502020204030204" pitchFamily="34" charset="0"/>
                <a:sym typeface="Marlett" pitchFamily="2" charset="2"/>
              </a:rPr>
              <a:t>he </a:t>
            </a:r>
            <a:r>
              <a:rPr lang="en-US" b="1" kern="0" dirty="0">
                <a:solidFill>
                  <a:srgbClr val="0070C0"/>
                </a:solidFill>
                <a:cs typeface="Calibri" panose="020F0502020204030204" pitchFamily="34" charset="0"/>
                <a:sym typeface="Marlett" pitchFamily="2" charset="2"/>
              </a:rPr>
              <a:t>S</a:t>
            </a:r>
            <a:r>
              <a:rPr lang="en-US" b="1" kern="0" dirty="0">
                <a:cs typeface="Calibri" panose="020F0502020204030204" pitchFamily="34" charset="0"/>
                <a:sym typeface="Marlett" pitchFamily="2" charset="2"/>
              </a:rPr>
              <a:t>helf Solution) and refine requirements</a:t>
            </a:r>
          </a:p>
        </p:txBody>
      </p:sp>
    </p:spTree>
    <p:extLst>
      <p:ext uri="{BB962C8B-B14F-4D97-AF65-F5344CB8AC3E}">
        <p14:creationId xmlns:p14="http://schemas.microsoft.com/office/powerpoint/2010/main" val="42893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111470" y="1226800"/>
            <a:ext cx="9785304" cy="563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457200" indent="-457200">
              <a:spcBef>
                <a:spcPts val="600"/>
              </a:spcBef>
              <a:buClr>
                <a:srgbClr val="C00000"/>
              </a:buClr>
              <a:buFont typeface="+mj-lt"/>
              <a:buAutoNum type="arabicPeriod" startAt="5"/>
            </a:pPr>
            <a:r>
              <a:rPr lang="en-US" kern="0" dirty="0">
                <a:cs typeface="Calibri" panose="020F0502020204030204" pitchFamily="34" charset="0"/>
              </a:rPr>
              <a:t>Recognize and Resolve Conflicts</a:t>
            </a:r>
          </a:p>
          <a:p>
            <a:pPr marL="857250" lvl="2" indent="-457200">
              <a:spcBef>
                <a:spcPts val="600"/>
              </a:spcBef>
              <a:spcAft>
                <a:spcPts val="600"/>
              </a:spcAft>
              <a:buClr>
                <a:srgbClr val="0070C0"/>
              </a:buClr>
              <a:buSzPct val="80000"/>
            </a:pPr>
            <a:r>
              <a:rPr lang="en-US" altLang="en-US" sz="2400" kern="0" dirty="0">
                <a:cs typeface="Calibri" panose="020F0502020204030204" pitchFamily="34" charset="0"/>
              </a:rPr>
              <a:t>Functionality Vs Cost Vs timelines</a:t>
            </a:r>
          </a:p>
          <a:p>
            <a:pPr marL="457200" indent="-457200">
              <a:lnSpc>
                <a:spcPct val="120000"/>
              </a:lnSpc>
              <a:spcBef>
                <a:spcPts val="600"/>
              </a:spcBef>
              <a:spcAft>
                <a:spcPts val="600"/>
              </a:spcAft>
              <a:buClr>
                <a:srgbClr val="C00000"/>
              </a:buClr>
              <a:buFont typeface="+mj-lt"/>
              <a:buAutoNum type="arabicPeriod" startAt="5"/>
            </a:pPr>
            <a:r>
              <a:rPr lang="en-US" kern="0" dirty="0">
                <a:cs typeface="Calibri" panose="020F0502020204030204" pitchFamily="34" charset="0"/>
              </a:rPr>
              <a:t>Negotiate requirements</a:t>
            </a:r>
          </a:p>
          <a:p>
            <a:pPr marL="457200" lvl="1" indent="-457200">
              <a:lnSpc>
                <a:spcPct val="120000"/>
              </a:lnSpc>
              <a:spcBef>
                <a:spcPts val="600"/>
              </a:spcBef>
              <a:spcAft>
                <a:spcPts val="600"/>
              </a:spcAft>
              <a:buClr>
                <a:srgbClr val="C00000"/>
              </a:buClr>
              <a:buSzPct val="80000"/>
              <a:buFont typeface="+mj-lt"/>
              <a:buAutoNum type="arabicPeriod" startAt="7"/>
            </a:pPr>
            <a:r>
              <a:rPr lang="en-US" sz="2400" kern="0" dirty="0">
                <a:cs typeface="Calibri" panose="020F0502020204030204" pitchFamily="34" charset="0"/>
              </a:rPr>
              <a:t>Prioritize the requirements (</a:t>
            </a:r>
            <a:r>
              <a:rPr lang="en-US" sz="2400" kern="0" dirty="0" err="1">
                <a:cs typeface="Calibri" panose="020F0502020204030204" pitchFamily="34" charset="0"/>
              </a:rPr>
              <a:t>M</a:t>
            </a:r>
            <a:r>
              <a:rPr lang="en-US" sz="2400" kern="0" dirty="0" err="1">
                <a:solidFill>
                  <a:srgbClr val="00B050"/>
                </a:solidFill>
                <a:cs typeface="Calibri" panose="020F0502020204030204" pitchFamily="34" charset="0"/>
              </a:rPr>
              <a:t>o</a:t>
            </a:r>
            <a:r>
              <a:rPr lang="en-US" sz="2400" kern="0" dirty="0" err="1">
                <a:cs typeface="Calibri" panose="020F0502020204030204" pitchFamily="34" charset="0"/>
              </a:rPr>
              <a:t>SC</a:t>
            </a:r>
            <a:r>
              <a:rPr lang="en-US" sz="2400" kern="0" dirty="0" err="1">
                <a:solidFill>
                  <a:srgbClr val="00B050"/>
                </a:solidFill>
                <a:cs typeface="Calibri" panose="020F0502020204030204" pitchFamily="34" charset="0"/>
              </a:rPr>
              <a:t>o</a:t>
            </a:r>
            <a:r>
              <a:rPr lang="en-US" sz="2400" kern="0" dirty="0" err="1">
                <a:cs typeface="Calibri" panose="020F0502020204030204" pitchFamily="34" charset="0"/>
              </a:rPr>
              <a:t>W</a:t>
            </a:r>
            <a:r>
              <a:rPr lang="en-US" sz="2400" kern="0" dirty="0">
                <a:cs typeface="Calibri" panose="020F0502020204030204" pitchFamily="34" charset="0"/>
              </a:rPr>
              <a:t> -Must have, Should have, Could have, Won’t have)</a:t>
            </a:r>
          </a:p>
          <a:p>
            <a:pPr marL="857250" lvl="2" indent="-457200">
              <a:spcBef>
                <a:spcPts val="600"/>
              </a:spcBef>
              <a:spcAft>
                <a:spcPts val="600"/>
              </a:spcAft>
              <a:buClr>
                <a:srgbClr val="0070C0"/>
              </a:buClr>
              <a:buSzPct val="80000"/>
            </a:pPr>
            <a:r>
              <a:rPr lang="en-US" sz="2400" kern="0" dirty="0">
                <a:cs typeface="Calibri" panose="020F0502020204030204" pitchFamily="34" charset="0"/>
              </a:rPr>
              <a:t>Pareto Analysis (80-20 to focus on vital few to trivial many)</a:t>
            </a:r>
          </a:p>
          <a:p>
            <a:pPr marL="457200" lvl="1" indent="-457200">
              <a:lnSpc>
                <a:spcPct val="120000"/>
              </a:lnSpc>
              <a:spcBef>
                <a:spcPts val="600"/>
              </a:spcBef>
              <a:spcAft>
                <a:spcPts val="600"/>
              </a:spcAft>
              <a:buClr>
                <a:srgbClr val="C00000"/>
              </a:buClr>
              <a:buSzPct val="80000"/>
              <a:buFont typeface="+mj-lt"/>
              <a:buAutoNum type="arabicPeriod" startAt="7"/>
            </a:pPr>
            <a:r>
              <a:rPr lang="en-US" sz="2400" kern="0" dirty="0">
                <a:cs typeface="Calibri" panose="020F0502020204030204" pitchFamily="34" charset="0"/>
                <a:sym typeface="Marlett" pitchFamily="2" charset="2"/>
              </a:rPr>
              <a:t>Identify risks if any </a:t>
            </a:r>
            <a:endParaRPr lang="en-US" sz="2400" kern="0" dirty="0">
              <a:cs typeface="Calibri" panose="020F0502020204030204" pitchFamily="34" charset="0"/>
            </a:endParaRPr>
          </a:p>
          <a:p>
            <a:pPr marL="457200" lvl="1" indent="-457200">
              <a:lnSpc>
                <a:spcPct val="120000"/>
              </a:lnSpc>
              <a:spcBef>
                <a:spcPts val="600"/>
              </a:spcBef>
              <a:spcAft>
                <a:spcPts val="600"/>
              </a:spcAft>
              <a:buClr>
                <a:srgbClr val="C00000"/>
              </a:buClr>
              <a:buSzPct val="80000"/>
              <a:buFont typeface="+mj-lt"/>
              <a:buAutoNum type="arabicPeriod" startAt="7"/>
            </a:pPr>
            <a:r>
              <a:rPr lang="en-US" sz="2400" kern="0" dirty="0">
                <a:cs typeface="Calibri" panose="020F0502020204030204" pitchFamily="34" charset="0"/>
                <a:sym typeface="Marlett" pitchFamily="2" charset="2"/>
              </a:rPr>
              <a:t>Decide on Build or Buy (</a:t>
            </a:r>
            <a:r>
              <a:rPr lang="en-US" sz="2400" kern="0" dirty="0">
                <a:solidFill>
                  <a:srgbClr val="0070C0"/>
                </a:solidFill>
                <a:cs typeface="Calibri" panose="020F0502020204030204" pitchFamily="34" charset="0"/>
                <a:sym typeface="Marlett" pitchFamily="2" charset="2"/>
              </a:rPr>
              <a:t>C</a:t>
            </a:r>
            <a:r>
              <a:rPr lang="en-US" sz="2400" kern="0" dirty="0">
                <a:cs typeface="Calibri" panose="020F0502020204030204" pitchFamily="34" charset="0"/>
                <a:sym typeface="Marlett" pitchFamily="2" charset="2"/>
              </a:rPr>
              <a:t>ommercial </a:t>
            </a:r>
            <a:r>
              <a:rPr lang="en-US" sz="2400" kern="0" dirty="0">
                <a:solidFill>
                  <a:srgbClr val="0070C0"/>
                </a:solidFill>
                <a:cs typeface="Calibri" panose="020F0502020204030204" pitchFamily="34" charset="0"/>
                <a:sym typeface="Marlett" pitchFamily="2" charset="2"/>
              </a:rPr>
              <a:t>O</a:t>
            </a:r>
            <a:r>
              <a:rPr lang="en-US" sz="2400" kern="0" dirty="0">
                <a:cs typeface="Calibri" panose="020F0502020204030204" pitchFamily="34" charset="0"/>
                <a:sym typeface="Marlett" pitchFamily="2" charset="2"/>
              </a:rPr>
              <a:t>f </a:t>
            </a:r>
            <a:r>
              <a:rPr lang="en-US" sz="2400" kern="0" dirty="0">
                <a:solidFill>
                  <a:srgbClr val="0070C0"/>
                </a:solidFill>
                <a:cs typeface="Calibri" panose="020F0502020204030204" pitchFamily="34" charset="0"/>
                <a:sym typeface="Marlett" pitchFamily="2" charset="2"/>
              </a:rPr>
              <a:t>T</a:t>
            </a:r>
            <a:r>
              <a:rPr lang="en-US" sz="2400" kern="0" dirty="0">
                <a:cs typeface="Calibri" panose="020F0502020204030204" pitchFamily="34" charset="0"/>
                <a:sym typeface="Marlett" pitchFamily="2" charset="2"/>
              </a:rPr>
              <a:t>he </a:t>
            </a:r>
            <a:r>
              <a:rPr lang="en-US" sz="2400" kern="0" dirty="0">
                <a:solidFill>
                  <a:srgbClr val="0070C0"/>
                </a:solidFill>
                <a:cs typeface="Calibri" panose="020F0502020204030204" pitchFamily="34" charset="0"/>
                <a:sym typeface="Marlett" pitchFamily="2" charset="2"/>
              </a:rPr>
              <a:t>S</a:t>
            </a:r>
            <a:r>
              <a:rPr lang="en-US" sz="2400" kern="0" dirty="0">
                <a:cs typeface="Calibri" panose="020F0502020204030204" pitchFamily="34" charset="0"/>
                <a:sym typeface="Marlett" pitchFamily="2" charset="2"/>
              </a:rPr>
              <a:t>helf Solution- COTS) and refine requirements</a:t>
            </a:r>
          </a:p>
          <a:p>
            <a:pPr marL="457200" indent="-457200">
              <a:spcBef>
                <a:spcPts val="600"/>
              </a:spcBef>
              <a:buClr>
                <a:srgbClr val="808080"/>
              </a:buClr>
              <a:buFont typeface="+mj-lt"/>
              <a:buAutoNum type="arabicPeriod" startAt="5"/>
            </a:pPr>
            <a:endParaRPr lang="en-US" b="1" kern="0" dirty="0">
              <a:cs typeface="Calibri" panose="020F0502020204030204" pitchFamily="34" charset="0"/>
            </a:endParaRPr>
          </a:p>
        </p:txBody>
      </p:sp>
      <p:grpSp>
        <p:nvGrpSpPr>
          <p:cNvPr id="8" name="Group 7">
            <a:extLst>
              <a:ext uri="{FF2B5EF4-FFF2-40B4-BE49-F238E27FC236}">
                <a16:creationId xmlns:a16="http://schemas.microsoft.com/office/drawing/2014/main" id="{A2A18C79-4F00-4473-A70D-B5F306388FC7}"/>
              </a:ext>
            </a:extLst>
          </p:cNvPr>
          <p:cNvGrpSpPr/>
          <p:nvPr/>
        </p:nvGrpSpPr>
        <p:grpSpPr>
          <a:xfrm>
            <a:off x="5424055" y="18348"/>
            <a:ext cx="5439660" cy="844470"/>
            <a:chOff x="6626004" y="3921681"/>
            <a:chExt cx="5436363" cy="902996"/>
          </a:xfrm>
        </p:grpSpPr>
        <p:sp>
          <p:nvSpPr>
            <p:cNvPr id="9" name="Rectangle 8">
              <a:extLst>
                <a:ext uri="{FF2B5EF4-FFF2-40B4-BE49-F238E27FC236}">
                  <a16:creationId xmlns:a16="http://schemas.microsoft.com/office/drawing/2014/main" id="{165518FF-1AA5-4EED-AD16-240D338C3BDB}"/>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1" name="Rectangle 10">
              <a:extLst>
                <a:ext uri="{FF2B5EF4-FFF2-40B4-BE49-F238E27FC236}">
                  <a16:creationId xmlns:a16="http://schemas.microsoft.com/office/drawing/2014/main" id="{B8C6638A-E11C-4BB7-AC27-AF10500824F5}"/>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2" name="Rectangle 11">
              <a:extLst>
                <a:ext uri="{FF2B5EF4-FFF2-40B4-BE49-F238E27FC236}">
                  <a16:creationId xmlns:a16="http://schemas.microsoft.com/office/drawing/2014/main" id="{8A488C3B-A2A2-4FF1-B141-B92154FD3D5F}"/>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3" name="Rectangle 12">
              <a:extLst>
                <a:ext uri="{FF2B5EF4-FFF2-40B4-BE49-F238E27FC236}">
                  <a16:creationId xmlns:a16="http://schemas.microsoft.com/office/drawing/2014/main" id="{38C429B8-85E4-4FE9-95DD-31283DB8E2E3}"/>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4" name="Rectangle 13">
              <a:extLst>
                <a:ext uri="{FF2B5EF4-FFF2-40B4-BE49-F238E27FC236}">
                  <a16:creationId xmlns:a16="http://schemas.microsoft.com/office/drawing/2014/main" id="{20B69518-E118-42A8-9B05-CF1B5D8083B2}"/>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5" name="Straight Connector 14">
              <a:extLst>
                <a:ext uri="{FF2B5EF4-FFF2-40B4-BE49-F238E27FC236}">
                  <a16:creationId xmlns:a16="http://schemas.microsoft.com/office/drawing/2014/main" id="{94489B6F-309E-4713-B431-64BA44D48005}"/>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5D328C-E771-45CE-83FF-553694847745}"/>
                </a:ext>
              </a:extLst>
            </p:cNvPr>
            <p:cNvCxnSpPr>
              <a:cxnSpLocks/>
              <a:endCxn id="9"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F07DB7D-716A-47EF-8E06-910AE5D8483F}"/>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922723-2ACF-4B40-B26F-0E3B532A441A}"/>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4D9F1E1-6BFF-49CC-9B92-59851B8FFEFD}"/>
                </a:ext>
              </a:extLst>
            </p:cNvPr>
            <p:cNvCxnSpPr>
              <a:endCxn id="13"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1E355EA-1B4E-4CEA-BDF4-CE658C3990A6}"/>
                </a:ext>
              </a:extLst>
            </p:cNvPr>
            <p:cNvCxnSpPr>
              <a:stCxn id="9" idx="3"/>
              <a:endCxn id="11"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374D3D-D0A1-4573-BEB2-678CB6864D4C}"/>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5CCFA7-A1EA-4367-AA80-6A081656F803}"/>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D5449FB-F658-4246-9C10-2CAC69A40727}"/>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103909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69" y="2823302"/>
            <a:ext cx="3727714" cy="262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76247" y="1536180"/>
            <a:ext cx="7497214" cy="646331"/>
          </a:xfrm>
          <a:prstGeom prst="rect">
            <a:avLst/>
          </a:prstGeom>
        </p:spPr>
        <p:txBody>
          <a:bodyPr wrap="square">
            <a:spAutoFit/>
          </a:bodyPr>
          <a:lstStyle/>
          <a:p>
            <a:r>
              <a:rPr lang="en-US" sz="3600" b="1" dirty="0">
                <a:solidFill>
                  <a:schemeClr val="accent2"/>
                </a:solidFill>
              </a:rPr>
              <a:t>Requirements Elicitation</a:t>
            </a:r>
          </a:p>
        </p:txBody>
      </p:sp>
    </p:spTree>
    <p:extLst>
      <p:ext uri="{BB962C8B-B14F-4D97-AF65-F5344CB8AC3E}">
        <p14:creationId xmlns:p14="http://schemas.microsoft.com/office/powerpoint/2010/main" val="345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Elicitation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0" fontAlgn="base" hangingPunct="0">
              <a:lnSpc>
                <a:spcPct val="120000"/>
              </a:lnSpc>
              <a:spcBef>
                <a:spcPts val="600"/>
              </a:spcBef>
              <a:spcAft>
                <a:spcPct val="0"/>
              </a:spcAft>
              <a:buClr>
                <a:srgbClr val="808080"/>
              </a:buClr>
              <a:buSzPct val="80000"/>
            </a:pPr>
            <a:r>
              <a:rPr lang="en-GB" sz="2400" kern="0" dirty="0">
                <a:solidFill>
                  <a:srgbClr val="000000"/>
                </a:solidFill>
                <a:latin typeface="Calibri" pitchFamily="34" charset="0"/>
                <a:ea typeface="MS PGothic" panose="020B0600070205080204" pitchFamily="34" charset="-128"/>
              </a:rPr>
              <a:t>Is a process of working proactively with all stakeholders gathering their needs, articulating their problem, identify and negotiate potential conflicts thereby </a:t>
            </a:r>
            <a:r>
              <a:rPr lang="en-GB" sz="2400" b="1" kern="0" dirty="0">
                <a:solidFill>
                  <a:srgbClr val="0070C0"/>
                </a:solidFill>
                <a:latin typeface="Calibri" pitchFamily="34" charset="0"/>
                <a:ea typeface="MS PGothic" panose="020B0600070205080204" pitchFamily="34" charset="-128"/>
              </a:rPr>
              <a:t>establishing a clear scope and boundary for a project</a:t>
            </a:r>
          </a:p>
          <a:p>
            <a:pPr algn="just" eaLnBrk="0" fontAlgn="base" hangingPunct="0">
              <a:lnSpc>
                <a:spcPct val="120000"/>
              </a:lnSpc>
              <a:spcBef>
                <a:spcPts val="600"/>
              </a:spcBef>
              <a:spcAft>
                <a:spcPct val="0"/>
              </a:spcAft>
              <a:buClr>
                <a:srgbClr val="808080"/>
              </a:buClr>
              <a:buSzPct val="80000"/>
            </a:pPr>
            <a:r>
              <a:rPr lang="en-GB" sz="2400" kern="0" dirty="0">
                <a:solidFill>
                  <a:srgbClr val="000000"/>
                </a:solidFill>
                <a:latin typeface="Calibri" pitchFamily="34" charset="0"/>
                <a:ea typeface="MS PGothic" panose="020B0600070205080204" pitchFamily="34" charset="-128"/>
              </a:rPr>
              <a:t>It can also be described as a process of ensuring that the stakeholders have been identified and they have been given an </a:t>
            </a:r>
            <a:r>
              <a:rPr lang="en-GB" sz="2400" b="1" kern="0" dirty="0">
                <a:solidFill>
                  <a:srgbClr val="0070C0"/>
                </a:solidFill>
                <a:latin typeface="Calibri" pitchFamily="34" charset="0"/>
                <a:ea typeface="MS PGothic" panose="020B0600070205080204" pitchFamily="34" charset="-128"/>
              </a:rPr>
              <a:t>opportunity to explain their problem and needs</a:t>
            </a:r>
            <a:r>
              <a:rPr lang="en-GB" sz="2400" kern="0" dirty="0">
                <a:solidFill>
                  <a:srgbClr val="000000"/>
                </a:solidFill>
                <a:latin typeface="Calibri" pitchFamily="34" charset="0"/>
                <a:ea typeface="MS PGothic" panose="020B0600070205080204" pitchFamily="34" charset="-128"/>
              </a:rPr>
              <a:t> and describe what they would like the new system to do</a:t>
            </a:r>
          </a:p>
          <a:p>
            <a:pPr marL="0" lvl="0" indent="0" eaLnBrk="0" fontAlgn="base" hangingPunct="0">
              <a:spcBef>
                <a:spcPct val="20000"/>
              </a:spcBef>
              <a:spcAft>
                <a:spcPct val="0"/>
              </a:spcAft>
              <a:buClr>
                <a:srgbClr val="808080"/>
              </a:buClr>
              <a:buSzPct val="80000"/>
              <a:buNone/>
            </a:pPr>
            <a:endParaRPr lang="en-GB" sz="2400" kern="0" dirty="0">
              <a:solidFill>
                <a:srgbClr val="000000"/>
              </a:solidFill>
              <a:latin typeface="Calibri" pitchFamily="34" charset="0"/>
              <a:ea typeface="MS PGothic" panose="020B0600070205080204" pitchFamily="34" charset="-128"/>
            </a:endParaRPr>
          </a:p>
        </p:txBody>
      </p:sp>
      <p:grpSp>
        <p:nvGrpSpPr>
          <p:cNvPr id="79" name="Group 18">
            <a:extLst>
              <a:ext uri="{FF2B5EF4-FFF2-40B4-BE49-F238E27FC236}">
                <a16:creationId xmlns:a16="http://schemas.microsoft.com/office/drawing/2014/main" id="{F9D90CA0-84D3-4783-BD88-02F0840FEE6A}"/>
              </a:ext>
            </a:extLst>
          </p:cNvPr>
          <p:cNvGrpSpPr>
            <a:grpSpLocks/>
          </p:cNvGrpSpPr>
          <p:nvPr/>
        </p:nvGrpSpPr>
        <p:grpSpPr bwMode="auto">
          <a:xfrm>
            <a:off x="1889490" y="6348953"/>
            <a:ext cx="3810000" cy="381000"/>
            <a:chOff x="1752600" y="6096000"/>
            <a:chExt cx="3810000" cy="381000"/>
          </a:xfrm>
        </p:grpSpPr>
        <p:sp>
          <p:nvSpPr>
            <p:cNvPr id="80" name="Rectangle 19">
              <a:extLst>
                <a:ext uri="{FF2B5EF4-FFF2-40B4-BE49-F238E27FC236}">
                  <a16:creationId xmlns:a16="http://schemas.microsoft.com/office/drawing/2014/main" id="{CDEAA4C0-FDFB-415A-BF0C-8DB4F06E123E}"/>
                </a:ext>
              </a:extLst>
            </p:cNvPr>
            <p:cNvSpPr>
              <a:spLocks noChangeArrowheads="1"/>
            </p:cNvSpPr>
            <p:nvPr/>
          </p:nvSpPr>
          <p:spPr bwMode="auto">
            <a:xfrm>
              <a:off x="3581400" y="6096000"/>
              <a:ext cx="1981200" cy="381000"/>
            </a:xfrm>
            <a:prstGeom prst="rect">
              <a:avLst/>
            </a:prstGeom>
            <a:solidFill>
              <a:schemeClr val="bg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endParaRPr lang="en-US" sz="2400">
                <a:solidFill>
                  <a:srgbClr val="000000"/>
                </a:solidFill>
              </a:endParaRPr>
            </a:p>
          </p:txBody>
        </p:sp>
        <p:sp>
          <p:nvSpPr>
            <p:cNvPr id="81" name="Date Placeholder 3">
              <a:extLst>
                <a:ext uri="{FF2B5EF4-FFF2-40B4-BE49-F238E27FC236}">
                  <a16:creationId xmlns:a16="http://schemas.microsoft.com/office/drawing/2014/main" id="{C08E65C1-9D53-406D-87DC-6B7BCC5B2293}"/>
                </a:ext>
              </a:extLst>
            </p:cNvPr>
            <p:cNvSpPr txBox="1">
              <a:spLocks/>
            </p:cNvSpPr>
            <p:nvPr/>
          </p:nvSpPr>
          <p:spPr bwMode="auto">
            <a:xfrm>
              <a:off x="1752600" y="6172200"/>
              <a:ext cx="2209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sz="900">
                  <a:solidFill>
                    <a:srgbClr val="000000"/>
                  </a:solidFill>
                </a:rPr>
                <a:t>V3.0 © 2011, IEEE All rights reserved</a:t>
              </a:r>
            </a:p>
          </p:txBody>
        </p:sp>
      </p:grpSp>
      <p:sp>
        <p:nvSpPr>
          <p:cNvPr id="82" name="Slide Number Placeholder 10">
            <a:extLst>
              <a:ext uri="{FF2B5EF4-FFF2-40B4-BE49-F238E27FC236}">
                <a16:creationId xmlns:a16="http://schemas.microsoft.com/office/drawing/2014/main" id="{4A1A12AF-EF72-43FD-9693-F5A2233BED11}"/>
              </a:ext>
            </a:extLst>
          </p:cNvPr>
          <p:cNvSpPr txBox="1">
            <a:spLocks noGrp="1"/>
          </p:cNvSpPr>
          <p:nvPr/>
        </p:nvSpPr>
        <p:spPr bwMode="auto">
          <a:xfrm>
            <a:off x="7299690" y="6383881"/>
            <a:ext cx="685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6FF4B906-A88D-4051-B477-4FD6CE4DD799}" type="slidenum">
              <a:rPr lang="en-US" sz="1000">
                <a:solidFill>
                  <a:srgbClr val="898989"/>
                </a:solidFill>
              </a:rPr>
              <a:pPr fontAlgn="base">
                <a:spcBef>
                  <a:spcPct val="0"/>
                </a:spcBef>
                <a:spcAft>
                  <a:spcPct val="0"/>
                </a:spcAft>
              </a:pPr>
              <a:t>3</a:t>
            </a:fld>
            <a:endParaRPr lang="en-US" sz="1000">
              <a:solidFill>
                <a:srgbClr val="898989"/>
              </a:solidFill>
            </a:endParaRPr>
          </a:p>
        </p:txBody>
      </p:sp>
      <p:pic>
        <p:nvPicPr>
          <p:cNvPr id="114" name="Picture 113">
            <a:extLst>
              <a:ext uri="{FF2B5EF4-FFF2-40B4-BE49-F238E27FC236}">
                <a16:creationId xmlns:a16="http://schemas.microsoft.com/office/drawing/2014/main" id="{7E9B3298-617B-46D5-AA38-36E3D7EF69D2}"/>
              </a:ext>
            </a:extLst>
          </p:cNvPr>
          <p:cNvPicPr>
            <a:picLocks noChangeAspect="1"/>
          </p:cNvPicPr>
          <p:nvPr/>
        </p:nvPicPr>
        <p:blipFill>
          <a:blip r:embed="rId2"/>
          <a:stretch>
            <a:fillRect/>
          </a:stretch>
        </p:blipFill>
        <p:spPr>
          <a:xfrm>
            <a:off x="5918581" y="121336"/>
            <a:ext cx="4983520" cy="1007982"/>
          </a:xfrm>
          <a:prstGeom prst="rect">
            <a:avLst/>
          </a:prstGeom>
        </p:spPr>
      </p:pic>
      <p:sp>
        <p:nvSpPr>
          <p:cNvPr id="2" name="Rectangle 1">
            <a:extLst>
              <a:ext uri="{FF2B5EF4-FFF2-40B4-BE49-F238E27FC236}">
                <a16:creationId xmlns:a16="http://schemas.microsoft.com/office/drawing/2014/main" id="{BCD67ECC-D3EA-4391-A475-2C2AB5584BC5}"/>
              </a:ext>
            </a:extLst>
          </p:cNvPr>
          <p:cNvSpPr/>
          <p:nvPr/>
        </p:nvSpPr>
        <p:spPr>
          <a:xfrm>
            <a:off x="6096000" y="712695"/>
            <a:ext cx="721659" cy="29583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96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Elicitation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spcBef>
                <a:spcPct val="20000"/>
              </a:spcBef>
              <a:spcAft>
                <a:spcPct val="0"/>
              </a:spcAft>
              <a:buClr>
                <a:srgbClr val="808080"/>
              </a:buClr>
              <a:buSzPct val="80000"/>
              <a:buNone/>
            </a:pPr>
            <a:r>
              <a:rPr lang="en-GB" sz="2400" b="1" kern="0" dirty="0">
                <a:solidFill>
                  <a:srgbClr val="C00000"/>
                </a:solidFill>
                <a:latin typeface="Calibri" pitchFamily="34" charset="0"/>
                <a:ea typeface="MS PGothic" panose="020B0600070205080204" pitchFamily="34" charset="-128"/>
              </a:rPr>
              <a:t>Involves</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Understanding the problem</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Understanding the domain</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Identifying clear objectives</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Understanding the needs </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Understanding constraints of the system stake holders</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Writing business objectives for the project</a:t>
            </a:r>
          </a:p>
          <a:p>
            <a:pPr marL="0" lvl="0" indent="0" eaLnBrk="0" fontAlgn="base" hangingPunct="0">
              <a:spcBef>
                <a:spcPct val="20000"/>
              </a:spcBef>
              <a:spcAft>
                <a:spcPct val="0"/>
              </a:spcAft>
              <a:buClr>
                <a:srgbClr val="808080"/>
              </a:buClr>
              <a:buSzPct val="80000"/>
              <a:buNone/>
            </a:pPr>
            <a:endParaRPr lang="en-GB" sz="2400" kern="0" dirty="0">
              <a:solidFill>
                <a:srgbClr val="000000"/>
              </a:solidFill>
              <a:latin typeface="Calibri" pitchFamily="34" charset="0"/>
              <a:ea typeface="MS PGothic" panose="020B0600070205080204" pitchFamily="34" charset="-128"/>
            </a:endParaRPr>
          </a:p>
        </p:txBody>
      </p:sp>
      <p:grpSp>
        <p:nvGrpSpPr>
          <p:cNvPr id="79" name="Group 18">
            <a:extLst>
              <a:ext uri="{FF2B5EF4-FFF2-40B4-BE49-F238E27FC236}">
                <a16:creationId xmlns:a16="http://schemas.microsoft.com/office/drawing/2014/main" id="{F9D90CA0-84D3-4783-BD88-02F0840FEE6A}"/>
              </a:ext>
            </a:extLst>
          </p:cNvPr>
          <p:cNvGrpSpPr>
            <a:grpSpLocks/>
          </p:cNvGrpSpPr>
          <p:nvPr/>
        </p:nvGrpSpPr>
        <p:grpSpPr bwMode="auto">
          <a:xfrm>
            <a:off x="1889490" y="6348953"/>
            <a:ext cx="3810000" cy="381000"/>
            <a:chOff x="1752600" y="6096000"/>
            <a:chExt cx="3810000" cy="381000"/>
          </a:xfrm>
        </p:grpSpPr>
        <p:sp>
          <p:nvSpPr>
            <p:cNvPr id="80" name="Rectangle 19">
              <a:extLst>
                <a:ext uri="{FF2B5EF4-FFF2-40B4-BE49-F238E27FC236}">
                  <a16:creationId xmlns:a16="http://schemas.microsoft.com/office/drawing/2014/main" id="{CDEAA4C0-FDFB-415A-BF0C-8DB4F06E123E}"/>
                </a:ext>
              </a:extLst>
            </p:cNvPr>
            <p:cNvSpPr>
              <a:spLocks noChangeArrowheads="1"/>
            </p:cNvSpPr>
            <p:nvPr/>
          </p:nvSpPr>
          <p:spPr bwMode="auto">
            <a:xfrm>
              <a:off x="3581400" y="6096000"/>
              <a:ext cx="1981200" cy="381000"/>
            </a:xfrm>
            <a:prstGeom prst="rect">
              <a:avLst/>
            </a:prstGeom>
            <a:solidFill>
              <a:schemeClr val="bg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endParaRPr lang="en-US" sz="2400">
                <a:solidFill>
                  <a:srgbClr val="000000"/>
                </a:solidFill>
              </a:endParaRPr>
            </a:p>
          </p:txBody>
        </p:sp>
        <p:sp>
          <p:nvSpPr>
            <p:cNvPr id="81" name="Date Placeholder 3">
              <a:extLst>
                <a:ext uri="{FF2B5EF4-FFF2-40B4-BE49-F238E27FC236}">
                  <a16:creationId xmlns:a16="http://schemas.microsoft.com/office/drawing/2014/main" id="{C08E65C1-9D53-406D-87DC-6B7BCC5B2293}"/>
                </a:ext>
              </a:extLst>
            </p:cNvPr>
            <p:cNvSpPr txBox="1">
              <a:spLocks/>
            </p:cNvSpPr>
            <p:nvPr/>
          </p:nvSpPr>
          <p:spPr bwMode="auto">
            <a:xfrm>
              <a:off x="1752600" y="6172200"/>
              <a:ext cx="2209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sz="900">
                  <a:solidFill>
                    <a:srgbClr val="000000"/>
                  </a:solidFill>
                </a:rPr>
                <a:t>V3.0 © 2011, IEEE All rights reserved</a:t>
              </a:r>
            </a:p>
          </p:txBody>
        </p:sp>
      </p:grpSp>
      <p:sp>
        <p:nvSpPr>
          <p:cNvPr id="82" name="Slide Number Placeholder 10">
            <a:extLst>
              <a:ext uri="{FF2B5EF4-FFF2-40B4-BE49-F238E27FC236}">
                <a16:creationId xmlns:a16="http://schemas.microsoft.com/office/drawing/2014/main" id="{4A1A12AF-EF72-43FD-9693-F5A2233BED11}"/>
              </a:ext>
            </a:extLst>
          </p:cNvPr>
          <p:cNvSpPr txBox="1">
            <a:spLocks noGrp="1"/>
          </p:cNvSpPr>
          <p:nvPr/>
        </p:nvSpPr>
        <p:spPr bwMode="auto">
          <a:xfrm>
            <a:off x="7299690" y="6383881"/>
            <a:ext cx="685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6FF4B906-A88D-4051-B477-4FD6CE4DD799}" type="slidenum">
              <a:rPr lang="en-US" sz="1000">
                <a:solidFill>
                  <a:srgbClr val="898989"/>
                </a:solidFill>
              </a:rPr>
              <a:pPr fontAlgn="base">
                <a:spcBef>
                  <a:spcPct val="0"/>
                </a:spcBef>
                <a:spcAft>
                  <a:spcPct val="0"/>
                </a:spcAft>
              </a:pPr>
              <a:t>4</a:t>
            </a:fld>
            <a:endParaRPr lang="en-US" sz="1000">
              <a:solidFill>
                <a:srgbClr val="898989"/>
              </a:solidFill>
            </a:endParaRPr>
          </a:p>
        </p:txBody>
      </p:sp>
      <p:pic>
        <p:nvPicPr>
          <p:cNvPr id="114" name="Picture 113">
            <a:extLst>
              <a:ext uri="{FF2B5EF4-FFF2-40B4-BE49-F238E27FC236}">
                <a16:creationId xmlns:a16="http://schemas.microsoft.com/office/drawing/2014/main" id="{7E9B3298-617B-46D5-AA38-36E3D7EF69D2}"/>
              </a:ext>
            </a:extLst>
          </p:cNvPr>
          <p:cNvPicPr>
            <a:picLocks noChangeAspect="1"/>
          </p:cNvPicPr>
          <p:nvPr/>
        </p:nvPicPr>
        <p:blipFill>
          <a:blip r:embed="rId2"/>
          <a:stretch>
            <a:fillRect/>
          </a:stretch>
        </p:blipFill>
        <p:spPr>
          <a:xfrm>
            <a:off x="5918581" y="121336"/>
            <a:ext cx="4983520" cy="1007982"/>
          </a:xfrm>
          <a:prstGeom prst="rect">
            <a:avLst/>
          </a:prstGeom>
        </p:spPr>
      </p:pic>
      <p:sp>
        <p:nvSpPr>
          <p:cNvPr id="9" name="Rectangle 8">
            <a:extLst>
              <a:ext uri="{FF2B5EF4-FFF2-40B4-BE49-F238E27FC236}">
                <a16:creationId xmlns:a16="http://schemas.microsoft.com/office/drawing/2014/main" id="{7E081592-F598-4969-9EE4-19EA8EDBDDDA}"/>
              </a:ext>
            </a:extLst>
          </p:cNvPr>
          <p:cNvSpPr/>
          <p:nvPr/>
        </p:nvSpPr>
        <p:spPr>
          <a:xfrm>
            <a:off x="6096000" y="712695"/>
            <a:ext cx="721659" cy="29583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584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Elicitation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06243" y="1220029"/>
            <a:ext cx="10211237"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spcBef>
                <a:spcPct val="20000"/>
              </a:spcBef>
              <a:spcAft>
                <a:spcPct val="0"/>
              </a:spcAft>
              <a:buClr>
                <a:srgbClr val="808080"/>
              </a:buClr>
              <a:buSzPct val="80000"/>
              <a:buNone/>
            </a:pPr>
            <a:r>
              <a:rPr lang="en-GB" sz="2400" b="1" kern="0" dirty="0">
                <a:solidFill>
                  <a:srgbClr val="C00000"/>
                </a:solidFill>
                <a:latin typeface="Calibri" pitchFamily="34" charset="0"/>
                <a:ea typeface="MS PGothic" panose="020B0600070205080204" pitchFamily="34" charset="-128"/>
              </a:rPr>
              <a:t>Elicitation Techniques</a:t>
            </a:r>
          </a:p>
          <a:p>
            <a:pPr marL="0" lvl="0" indent="0" algn="just" eaLnBrk="0" fontAlgn="base" hangingPunct="0">
              <a:lnSpc>
                <a:spcPct val="120000"/>
              </a:lnSpc>
              <a:spcBef>
                <a:spcPts val="600"/>
              </a:spcBef>
              <a:spcAft>
                <a:spcPct val="0"/>
              </a:spcAft>
              <a:buClr>
                <a:srgbClr val="808080"/>
              </a:buClr>
              <a:buSzPct val="80000"/>
              <a:buNone/>
            </a:pPr>
            <a:r>
              <a:rPr lang="en-GB" sz="2400" kern="0" dirty="0">
                <a:solidFill>
                  <a:srgbClr val="000000"/>
                </a:solidFill>
                <a:latin typeface="Calibri" pitchFamily="34" charset="0"/>
                <a:ea typeface="MS PGothic" panose="020B0600070205080204" pitchFamily="34" charset="-128"/>
              </a:rPr>
              <a:t>The approach depends on</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Nature of the system being developed</a:t>
            </a:r>
          </a:p>
          <a:p>
            <a:pPr marL="648000" lvl="0" indent="-324000" algn="just" eaLnBrk="0" fontAlgn="base" hangingPunct="0">
              <a:lnSpc>
                <a:spcPct val="10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For example a UI intensive system needs a different approach compared to an embedded system as the navigation and behaviour is visible, so easy to comprehend</a:t>
            </a:r>
          </a:p>
          <a:p>
            <a:pPr marL="324000" lvl="0" indent="-324000" algn="just" eaLnBrk="0" fontAlgn="base" hangingPunct="0">
              <a:lnSpc>
                <a:spcPct val="12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Background and experience of stakeholders</a:t>
            </a:r>
          </a:p>
          <a:p>
            <a:pPr marL="648000" indent="-324000" algn="just" eaLnBrk="0" fontAlgn="base" hangingPunct="0">
              <a:lnSpc>
                <a:spcPct val="10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If the stakeholder is a very hands-on person then prototyping and simulation would work</a:t>
            </a:r>
          </a:p>
          <a:p>
            <a:pPr marL="648000" indent="-324000" algn="just" eaLnBrk="0" fontAlgn="base" hangingPunct="0">
              <a:lnSpc>
                <a:spcPct val="100000"/>
              </a:lnSpc>
              <a:spcBef>
                <a:spcPts val="600"/>
              </a:spcBef>
              <a:spcAft>
                <a:spcPct val="0"/>
              </a:spcAft>
              <a:buClr>
                <a:srgbClr val="808080"/>
              </a:buClr>
              <a:buSzPct val="80000"/>
              <a:buFont typeface="Wingdings" panose="05000000000000000000" pitchFamily="2" charset="2"/>
              <a:buChar char="§"/>
            </a:pPr>
            <a:r>
              <a:rPr lang="en-GB" sz="2400" kern="0" dirty="0">
                <a:solidFill>
                  <a:srgbClr val="000000"/>
                </a:solidFill>
                <a:latin typeface="Calibri" pitchFamily="34" charset="0"/>
                <a:ea typeface="MS PGothic" panose="020B0600070205080204" pitchFamily="34" charset="-128"/>
              </a:rPr>
              <a:t>For non-computer savvy persons documents would be necessary</a:t>
            </a:r>
          </a:p>
          <a:p>
            <a:pPr marL="0" lvl="0" indent="0" eaLnBrk="0" fontAlgn="base" hangingPunct="0">
              <a:spcBef>
                <a:spcPct val="20000"/>
              </a:spcBef>
              <a:spcAft>
                <a:spcPct val="0"/>
              </a:spcAft>
              <a:buClr>
                <a:srgbClr val="808080"/>
              </a:buClr>
              <a:buSzPct val="80000"/>
              <a:buNone/>
            </a:pPr>
            <a:endParaRPr lang="en-GB" sz="2400" kern="0" dirty="0">
              <a:solidFill>
                <a:srgbClr val="000000"/>
              </a:solidFill>
              <a:latin typeface="Calibri" pitchFamily="34" charset="0"/>
              <a:ea typeface="MS PGothic" panose="020B0600070205080204" pitchFamily="34" charset="-128"/>
            </a:endParaRPr>
          </a:p>
        </p:txBody>
      </p:sp>
      <p:sp>
        <p:nvSpPr>
          <p:cNvPr id="80" name="Rectangle 19">
            <a:extLst>
              <a:ext uri="{FF2B5EF4-FFF2-40B4-BE49-F238E27FC236}">
                <a16:creationId xmlns:a16="http://schemas.microsoft.com/office/drawing/2014/main" id="{CDEAA4C0-FDFB-415A-BF0C-8DB4F06E123E}"/>
              </a:ext>
            </a:extLst>
          </p:cNvPr>
          <p:cNvSpPr>
            <a:spLocks noChangeArrowheads="1"/>
          </p:cNvSpPr>
          <p:nvPr/>
        </p:nvSpPr>
        <p:spPr bwMode="auto">
          <a:xfrm>
            <a:off x="3718290" y="6348953"/>
            <a:ext cx="1981200" cy="381000"/>
          </a:xfrm>
          <a:prstGeom prst="rect">
            <a:avLst/>
          </a:prstGeom>
          <a:solidFill>
            <a:schemeClr val="bg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endParaRPr lang="en-US" sz="2400">
              <a:solidFill>
                <a:srgbClr val="000000"/>
              </a:solidFill>
            </a:endParaRPr>
          </a:p>
        </p:txBody>
      </p:sp>
      <p:sp>
        <p:nvSpPr>
          <p:cNvPr id="82" name="Slide Number Placeholder 10">
            <a:extLst>
              <a:ext uri="{FF2B5EF4-FFF2-40B4-BE49-F238E27FC236}">
                <a16:creationId xmlns:a16="http://schemas.microsoft.com/office/drawing/2014/main" id="{4A1A12AF-EF72-43FD-9693-F5A2233BED11}"/>
              </a:ext>
            </a:extLst>
          </p:cNvPr>
          <p:cNvSpPr txBox="1">
            <a:spLocks noGrp="1"/>
          </p:cNvSpPr>
          <p:nvPr/>
        </p:nvSpPr>
        <p:spPr bwMode="auto">
          <a:xfrm>
            <a:off x="7299690" y="6383881"/>
            <a:ext cx="685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6FF4B906-A88D-4051-B477-4FD6CE4DD799}" type="slidenum">
              <a:rPr lang="en-US" sz="1000">
                <a:solidFill>
                  <a:srgbClr val="898989"/>
                </a:solidFill>
              </a:rPr>
              <a:pPr fontAlgn="base">
                <a:spcBef>
                  <a:spcPct val="0"/>
                </a:spcBef>
                <a:spcAft>
                  <a:spcPct val="0"/>
                </a:spcAft>
              </a:pPr>
              <a:t>5</a:t>
            </a:fld>
            <a:endParaRPr lang="en-US" sz="1000">
              <a:solidFill>
                <a:srgbClr val="898989"/>
              </a:solidFill>
            </a:endParaRPr>
          </a:p>
        </p:txBody>
      </p:sp>
      <p:pic>
        <p:nvPicPr>
          <p:cNvPr id="114" name="Picture 113">
            <a:extLst>
              <a:ext uri="{FF2B5EF4-FFF2-40B4-BE49-F238E27FC236}">
                <a16:creationId xmlns:a16="http://schemas.microsoft.com/office/drawing/2014/main" id="{7E9B3298-617B-46D5-AA38-36E3D7EF69D2}"/>
              </a:ext>
            </a:extLst>
          </p:cNvPr>
          <p:cNvPicPr>
            <a:picLocks noChangeAspect="1"/>
          </p:cNvPicPr>
          <p:nvPr/>
        </p:nvPicPr>
        <p:blipFill>
          <a:blip r:embed="rId2"/>
          <a:stretch>
            <a:fillRect/>
          </a:stretch>
        </p:blipFill>
        <p:spPr>
          <a:xfrm>
            <a:off x="5918581" y="121336"/>
            <a:ext cx="4983520" cy="1007982"/>
          </a:xfrm>
          <a:prstGeom prst="rect">
            <a:avLst/>
          </a:prstGeom>
        </p:spPr>
      </p:pic>
      <p:sp>
        <p:nvSpPr>
          <p:cNvPr id="7" name="Rectangle 6">
            <a:extLst>
              <a:ext uri="{FF2B5EF4-FFF2-40B4-BE49-F238E27FC236}">
                <a16:creationId xmlns:a16="http://schemas.microsoft.com/office/drawing/2014/main" id="{ED160CAA-9FA7-436F-AAC8-7A1D157530D9}"/>
              </a:ext>
            </a:extLst>
          </p:cNvPr>
          <p:cNvSpPr/>
          <p:nvPr/>
        </p:nvSpPr>
        <p:spPr>
          <a:xfrm>
            <a:off x="6096000" y="712695"/>
            <a:ext cx="721659" cy="29583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335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Elicitation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06243" y="1312994"/>
            <a:ext cx="11491397" cy="5411818"/>
          </a:xfrm>
          <a:prstGeom prst="rect">
            <a:avLst/>
          </a:prstGeom>
        </p:spPr>
        <p:txBody>
          <a:bodyPr vert="horz" lIns="91440" tIns="45720" rIns="91440" bIns="45720" numCol="2" spcCol="144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eaLnBrk="0" fontAlgn="base" hangingPunct="0">
              <a:spcBef>
                <a:spcPct val="20000"/>
              </a:spcBef>
              <a:spcAft>
                <a:spcPct val="0"/>
              </a:spcAft>
              <a:buClr>
                <a:srgbClr val="808080"/>
              </a:buClr>
              <a:buSzPct val="80000"/>
              <a:buNone/>
            </a:pPr>
            <a:r>
              <a:rPr lang="en-GB" sz="2400" b="1" kern="0" dirty="0">
                <a:solidFill>
                  <a:srgbClr val="C00000"/>
                </a:solidFill>
                <a:latin typeface="Calibri" pitchFamily="34" charset="0"/>
                <a:ea typeface="MS PGothic" panose="020B0600070205080204" pitchFamily="34" charset="-128"/>
              </a:rPr>
              <a:t>Elicitation Techniques</a:t>
            </a:r>
          </a:p>
          <a:p>
            <a:pPr marL="0" lvl="0" indent="0" eaLnBrk="0" fontAlgn="base" hangingPunct="0">
              <a:lnSpc>
                <a:spcPct val="100000"/>
              </a:lnSpc>
              <a:spcBef>
                <a:spcPts val="400"/>
              </a:spcBef>
              <a:spcAft>
                <a:spcPct val="0"/>
              </a:spcAft>
              <a:buClr>
                <a:srgbClr val="808080"/>
              </a:buClr>
              <a:buSzPct val="80000"/>
              <a:buNone/>
            </a:pPr>
            <a:r>
              <a:rPr lang="en-GB" sz="2200" b="1" kern="0" dirty="0">
                <a:solidFill>
                  <a:srgbClr val="0070C0"/>
                </a:solidFill>
                <a:latin typeface="Calibri" pitchFamily="34" charset="0"/>
                <a:ea typeface="MS PGothic" panose="020B0600070205080204" pitchFamily="34" charset="-128"/>
              </a:rPr>
              <a:t>Active</a:t>
            </a:r>
            <a:r>
              <a:rPr lang="en-GB" sz="2200" kern="0" dirty="0">
                <a:solidFill>
                  <a:srgbClr val="000000"/>
                </a:solidFill>
                <a:latin typeface="Calibri" pitchFamily="34" charset="0"/>
                <a:ea typeface="MS PGothic" panose="020B0600070205080204" pitchFamily="34" charset="-128"/>
              </a:rPr>
              <a:t> - where there are ongoing interaction between the stake holders and users. Some of the techniques are</a:t>
            </a:r>
          </a:p>
          <a:p>
            <a:pPr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interviews</a:t>
            </a:r>
          </a:p>
          <a:p>
            <a:pPr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facilitated meetings</a:t>
            </a:r>
          </a:p>
          <a:p>
            <a:pPr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role-playing</a:t>
            </a:r>
          </a:p>
          <a:p>
            <a:pPr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Prototypes</a:t>
            </a:r>
          </a:p>
          <a:p>
            <a:pPr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Ethnography (study/collect </a:t>
            </a:r>
            <a:br>
              <a:rPr lang="en-GB" sz="2200" kern="0" dirty="0">
                <a:solidFill>
                  <a:srgbClr val="000000"/>
                </a:solidFill>
                <a:latin typeface="Calibri" pitchFamily="34" charset="0"/>
                <a:ea typeface="MS PGothic" panose="020B0600070205080204" pitchFamily="34" charset="-128"/>
              </a:rPr>
            </a:br>
            <a:r>
              <a:rPr lang="en-GB" sz="2200" kern="0" dirty="0">
                <a:solidFill>
                  <a:srgbClr val="000000"/>
                </a:solidFill>
                <a:latin typeface="Calibri" pitchFamily="34" charset="0"/>
                <a:ea typeface="MS PGothic" panose="020B0600070205080204" pitchFamily="34" charset="-128"/>
              </a:rPr>
              <a:t>the system in its normal </a:t>
            </a:r>
            <a:br>
              <a:rPr lang="en-GB" sz="2200" kern="0" dirty="0">
                <a:solidFill>
                  <a:srgbClr val="000000"/>
                </a:solidFill>
                <a:latin typeface="Calibri" pitchFamily="34" charset="0"/>
                <a:ea typeface="MS PGothic" panose="020B0600070205080204" pitchFamily="34" charset="-128"/>
              </a:rPr>
            </a:br>
            <a:r>
              <a:rPr lang="en-GB" sz="2200" kern="0" dirty="0">
                <a:solidFill>
                  <a:srgbClr val="000000"/>
                </a:solidFill>
                <a:latin typeface="Calibri" pitchFamily="34" charset="0"/>
                <a:ea typeface="MS PGothic" panose="020B0600070205080204" pitchFamily="34" charset="-128"/>
              </a:rPr>
              <a:t>working surroundings)</a:t>
            </a:r>
          </a:p>
          <a:p>
            <a:pPr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Scenarios</a:t>
            </a:r>
          </a:p>
          <a:p>
            <a:pPr marL="0" lvl="0" indent="0" algn="just" eaLnBrk="0" fontAlgn="base" hangingPunct="0">
              <a:lnSpc>
                <a:spcPct val="120000"/>
              </a:lnSpc>
              <a:spcBef>
                <a:spcPts val="600"/>
              </a:spcBef>
              <a:spcAft>
                <a:spcPct val="0"/>
              </a:spcAft>
              <a:buClr>
                <a:srgbClr val="808080"/>
              </a:buClr>
              <a:buSzPct val="80000"/>
              <a:buNone/>
            </a:pPr>
            <a:endParaRPr lang="en-GB" sz="1400" kern="0" dirty="0">
              <a:solidFill>
                <a:srgbClr val="000000"/>
              </a:solidFill>
              <a:latin typeface="Calibri" pitchFamily="34" charset="0"/>
              <a:ea typeface="MS PGothic" panose="020B0600070205080204" pitchFamily="34" charset="-128"/>
            </a:endParaRPr>
          </a:p>
          <a:p>
            <a:pPr marL="0" lvl="0" indent="0" eaLnBrk="0" fontAlgn="base" hangingPunct="0">
              <a:lnSpc>
                <a:spcPct val="120000"/>
              </a:lnSpc>
              <a:spcBef>
                <a:spcPts val="600"/>
              </a:spcBef>
              <a:spcAft>
                <a:spcPct val="0"/>
              </a:spcAft>
              <a:buClr>
                <a:srgbClr val="808080"/>
              </a:buClr>
              <a:buSzPct val="80000"/>
              <a:buNone/>
            </a:pPr>
            <a:r>
              <a:rPr lang="en-GB" sz="2200" b="1" kern="0" dirty="0">
                <a:solidFill>
                  <a:srgbClr val="0070C0"/>
                </a:solidFill>
                <a:latin typeface="Calibri" pitchFamily="34" charset="0"/>
                <a:ea typeface="MS PGothic" panose="020B0600070205080204" pitchFamily="34" charset="-128"/>
              </a:rPr>
              <a:t>Passive</a:t>
            </a:r>
            <a:r>
              <a:rPr lang="en-GB" sz="2200" kern="0" dirty="0">
                <a:solidFill>
                  <a:srgbClr val="000000"/>
                </a:solidFill>
                <a:latin typeface="Calibri" pitchFamily="34" charset="0"/>
                <a:ea typeface="MS PGothic" panose="020B0600070205080204" pitchFamily="34" charset="-128"/>
              </a:rPr>
              <a:t> - infrequent interaction between the stake holders and users. E.g. use of</a:t>
            </a:r>
          </a:p>
          <a:p>
            <a:pPr lvl="0"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use cases</a:t>
            </a:r>
          </a:p>
          <a:p>
            <a:pPr lvl="0"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business process analysis and modelling</a:t>
            </a:r>
          </a:p>
          <a:p>
            <a:pPr lvl="0"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workflows</a:t>
            </a:r>
          </a:p>
          <a:p>
            <a:pPr lvl="0"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questionnaires</a:t>
            </a:r>
          </a:p>
          <a:p>
            <a:pPr lvl="0"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checklists</a:t>
            </a:r>
          </a:p>
          <a:p>
            <a:pPr lvl="0" algn="just" eaLnBrk="0" fontAlgn="base" hangingPunct="0">
              <a:lnSpc>
                <a:spcPct val="120000"/>
              </a:lnSpc>
              <a:spcBef>
                <a:spcPts val="600"/>
              </a:spcBef>
              <a:spcAft>
                <a:spcPct val="0"/>
              </a:spcAft>
              <a:buClr>
                <a:srgbClr val="808080"/>
              </a:buClr>
              <a:buSzPct val="80000"/>
            </a:pPr>
            <a:r>
              <a:rPr lang="en-GB" sz="2200" kern="0" dirty="0">
                <a:solidFill>
                  <a:srgbClr val="000000"/>
                </a:solidFill>
                <a:latin typeface="Calibri" pitchFamily="34" charset="0"/>
                <a:ea typeface="MS PGothic" panose="020B0600070205080204" pitchFamily="34" charset="-128"/>
              </a:rPr>
              <a:t>documentation</a:t>
            </a:r>
          </a:p>
          <a:p>
            <a:pPr marL="0" lvl="0" indent="0" eaLnBrk="0" fontAlgn="base" hangingPunct="0">
              <a:spcBef>
                <a:spcPct val="20000"/>
              </a:spcBef>
              <a:spcAft>
                <a:spcPct val="0"/>
              </a:spcAft>
              <a:buClr>
                <a:srgbClr val="808080"/>
              </a:buClr>
              <a:buSzPct val="80000"/>
              <a:buNone/>
            </a:pPr>
            <a:endParaRPr lang="en-GB" sz="2400" kern="0" dirty="0">
              <a:solidFill>
                <a:srgbClr val="000000"/>
              </a:solidFill>
              <a:latin typeface="Calibri" pitchFamily="34" charset="0"/>
              <a:ea typeface="MS PGothic" panose="020B0600070205080204" pitchFamily="34" charset="-128"/>
            </a:endParaRPr>
          </a:p>
        </p:txBody>
      </p:sp>
      <p:sp>
        <p:nvSpPr>
          <p:cNvPr id="80" name="Rectangle 19">
            <a:extLst>
              <a:ext uri="{FF2B5EF4-FFF2-40B4-BE49-F238E27FC236}">
                <a16:creationId xmlns:a16="http://schemas.microsoft.com/office/drawing/2014/main" id="{CDEAA4C0-FDFB-415A-BF0C-8DB4F06E123E}"/>
              </a:ext>
            </a:extLst>
          </p:cNvPr>
          <p:cNvSpPr>
            <a:spLocks noChangeArrowheads="1"/>
          </p:cNvSpPr>
          <p:nvPr/>
        </p:nvSpPr>
        <p:spPr bwMode="auto">
          <a:xfrm>
            <a:off x="3718290" y="6348953"/>
            <a:ext cx="1981200" cy="381000"/>
          </a:xfrm>
          <a:prstGeom prst="rect">
            <a:avLst/>
          </a:prstGeom>
          <a:solidFill>
            <a:schemeClr val="bg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endParaRPr lang="en-US" sz="2400">
              <a:solidFill>
                <a:srgbClr val="000000"/>
              </a:solidFill>
            </a:endParaRPr>
          </a:p>
        </p:txBody>
      </p:sp>
      <p:sp>
        <p:nvSpPr>
          <p:cNvPr id="82" name="Slide Number Placeholder 10">
            <a:extLst>
              <a:ext uri="{FF2B5EF4-FFF2-40B4-BE49-F238E27FC236}">
                <a16:creationId xmlns:a16="http://schemas.microsoft.com/office/drawing/2014/main" id="{4A1A12AF-EF72-43FD-9693-F5A2233BED11}"/>
              </a:ext>
            </a:extLst>
          </p:cNvPr>
          <p:cNvSpPr txBox="1">
            <a:spLocks noGrp="1"/>
          </p:cNvSpPr>
          <p:nvPr/>
        </p:nvSpPr>
        <p:spPr bwMode="auto">
          <a:xfrm>
            <a:off x="7299690" y="6383881"/>
            <a:ext cx="685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6FF4B906-A88D-4051-B477-4FD6CE4DD799}" type="slidenum">
              <a:rPr lang="en-US" sz="1000">
                <a:solidFill>
                  <a:srgbClr val="898989"/>
                </a:solidFill>
              </a:rPr>
              <a:pPr fontAlgn="base">
                <a:spcBef>
                  <a:spcPct val="0"/>
                </a:spcBef>
                <a:spcAft>
                  <a:spcPct val="0"/>
                </a:spcAft>
              </a:pPr>
              <a:t>6</a:t>
            </a:fld>
            <a:endParaRPr lang="en-US" sz="1000">
              <a:solidFill>
                <a:srgbClr val="898989"/>
              </a:solidFill>
            </a:endParaRPr>
          </a:p>
        </p:txBody>
      </p:sp>
      <p:pic>
        <p:nvPicPr>
          <p:cNvPr id="114" name="Picture 113">
            <a:extLst>
              <a:ext uri="{FF2B5EF4-FFF2-40B4-BE49-F238E27FC236}">
                <a16:creationId xmlns:a16="http://schemas.microsoft.com/office/drawing/2014/main" id="{7E9B3298-617B-46D5-AA38-36E3D7EF69D2}"/>
              </a:ext>
            </a:extLst>
          </p:cNvPr>
          <p:cNvPicPr>
            <a:picLocks noChangeAspect="1"/>
          </p:cNvPicPr>
          <p:nvPr/>
        </p:nvPicPr>
        <p:blipFill>
          <a:blip r:embed="rId2"/>
          <a:stretch>
            <a:fillRect/>
          </a:stretch>
        </p:blipFill>
        <p:spPr>
          <a:xfrm>
            <a:off x="5918581" y="121336"/>
            <a:ext cx="4983520" cy="1007982"/>
          </a:xfrm>
          <a:prstGeom prst="rect">
            <a:avLst/>
          </a:prstGeom>
        </p:spPr>
      </p:pic>
      <p:sp>
        <p:nvSpPr>
          <p:cNvPr id="7" name="Rectangle 6">
            <a:extLst>
              <a:ext uri="{FF2B5EF4-FFF2-40B4-BE49-F238E27FC236}">
                <a16:creationId xmlns:a16="http://schemas.microsoft.com/office/drawing/2014/main" id="{631285FB-07A0-41E4-9217-9693A799953D}"/>
              </a:ext>
            </a:extLst>
          </p:cNvPr>
          <p:cNvSpPr/>
          <p:nvPr/>
        </p:nvSpPr>
        <p:spPr>
          <a:xfrm>
            <a:off x="6096000" y="712695"/>
            <a:ext cx="721659" cy="29583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156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69" y="2823302"/>
            <a:ext cx="3727714" cy="262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76247" y="1536180"/>
            <a:ext cx="7497214" cy="646331"/>
          </a:xfrm>
          <a:prstGeom prst="rect">
            <a:avLst/>
          </a:prstGeom>
        </p:spPr>
        <p:txBody>
          <a:bodyPr wrap="square">
            <a:spAutoFit/>
          </a:bodyPr>
          <a:lstStyle/>
          <a:p>
            <a:r>
              <a:rPr lang="en-US" sz="3600" b="1" dirty="0">
                <a:solidFill>
                  <a:schemeClr val="accent2"/>
                </a:solidFill>
              </a:rPr>
              <a:t>Requirements Analysis</a:t>
            </a:r>
          </a:p>
        </p:txBody>
      </p:sp>
    </p:spTree>
    <p:extLst>
      <p:ext uri="{BB962C8B-B14F-4D97-AF65-F5344CB8AC3E}">
        <p14:creationId xmlns:p14="http://schemas.microsoft.com/office/powerpoint/2010/main" val="122036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17" name="Picture 16">
            <a:extLst>
              <a:ext uri="{FF2B5EF4-FFF2-40B4-BE49-F238E27FC236}">
                <a16:creationId xmlns:a16="http://schemas.microsoft.com/office/drawing/2014/main" id="{9029E80F-37FC-4585-AFA2-C3BFF34FC56C}"/>
              </a:ext>
            </a:extLst>
          </p:cNvPr>
          <p:cNvPicPr>
            <a:picLocks noChangeAspect="1"/>
          </p:cNvPicPr>
          <p:nvPr/>
        </p:nvPicPr>
        <p:blipFill>
          <a:blip r:embed="rId2"/>
          <a:stretch>
            <a:fillRect/>
          </a:stretch>
        </p:blipFill>
        <p:spPr>
          <a:xfrm>
            <a:off x="124513" y="1268299"/>
            <a:ext cx="6948639" cy="5468365"/>
          </a:xfrm>
          <a:prstGeom prst="rect">
            <a:avLst/>
          </a:prstGeom>
        </p:spPr>
      </p:pic>
      <p:pic>
        <p:nvPicPr>
          <p:cNvPr id="6" name="Picture 5">
            <a:extLst>
              <a:ext uri="{FF2B5EF4-FFF2-40B4-BE49-F238E27FC236}">
                <a16:creationId xmlns:a16="http://schemas.microsoft.com/office/drawing/2014/main" id="{3E647398-9EBF-434D-B42F-0EAAC156B798}"/>
              </a:ext>
            </a:extLst>
          </p:cNvPr>
          <p:cNvPicPr>
            <a:picLocks noChangeAspect="1"/>
          </p:cNvPicPr>
          <p:nvPr/>
        </p:nvPicPr>
        <p:blipFill>
          <a:blip r:embed="rId3"/>
          <a:stretch>
            <a:fillRect/>
          </a:stretch>
        </p:blipFill>
        <p:spPr>
          <a:xfrm>
            <a:off x="467604" y="1129318"/>
            <a:ext cx="7279045" cy="1633200"/>
          </a:xfrm>
          <a:prstGeom prst="rect">
            <a:avLst/>
          </a:prstGeom>
        </p:spPr>
      </p:pic>
      <p:sp>
        <p:nvSpPr>
          <p:cNvPr id="7" name="Rectangle: Rounded Corners 6">
            <a:extLst>
              <a:ext uri="{FF2B5EF4-FFF2-40B4-BE49-F238E27FC236}">
                <a16:creationId xmlns:a16="http://schemas.microsoft.com/office/drawing/2014/main" id="{8E2E86BF-E596-42B9-9C4E-47EAAFC2B5C8}"/>
              </a:ext>
            </a:extLst>
          </p:cNvPr>
          <p:cNvSpPr/>
          <p:nvPr/>
        </p:nvSpPr>
        <p:spPr>
          <a:xfrm>
            <a:off x="2472744" y="4198514"/>
            <a:ext cx="2047741" cy="59242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4206073-3D9C-47B1-86B9-F4ACF4BA9F9B}"/>
              </a:ext>
            </a:extLst>
          </p:cNvPr>
          <p:cNvCxnSpPr/>
          <p:nvPr/>
        </p:nvCxnSpPr>
        <p:spPr>
          <a:xfrm>
            <a:off x="1848118" y="3509493"/>
            <a:ext cx="579550" cy="631065"/>
          </a:xfrm>
          <a:prstGeom prst="straightConnector1">
            <a:avLst/>
          </a:prstGeom>
          <a:ln w="76200">
            <a:solidFill>
              <a:srgbClr val="C00000"/>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7D377A4-AB10-4449-8C0D-8E61F1F15BD6}"/>
              </a:ext>
            </a:extLst>
          </p:cNvPr>
          <p:cNvGrpSpPr/>
          <p:nvPr/>
        </p:nvGrpSpPr>
        <p:grpSpPr>
          <a:xfrm>
            <a:off x="5424055" y="18348"/>
            <a:ext cx="5439660" cy="844470"/>
            <a:chOff x="6626004" y="3921681"/>
            <a:chExt cx="5436363" cy="902996"/>
          </a:xfrm>
        </p:grpSpPr>
        <p:sp>
          <p:nvSpPr>
            <p:cNvPr id="42" name="Rectangle 41">
              <a:extLst>
                <a:ext uri="{FF2B5EF4-FFF2-40B4-BE49-F238E27FC236}">
                  <a16:creationId xmlns:a16="http://schemas.microsoft.com/office/drawing/2014/main" id="{87B892B3-B729-4387-BC87-E06C01DD1059}"/>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43" name="Rectangle 42">
              <a:extLst>
                <a:ext uri="{FF2B5EF4-FFF2-40B4-BE49-F238E27FC236}">
                  <a16:creationId xmlns:a16="http://schemas.microsoft.com/office/drawing/2014/main" id="{75253CE6-9F11-40ED-91DC-89E69A4BF34A}"/>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44" name="Rectangle 43">
              <a:extLst>
                <a:ext uri="{FF2B5EF4-FFF2-40B4-BE49-F238E27FC236}">
                  <a16:creationId xmlns:a16="http://schemas.microsoft.com/office/drawing/2014/main" id="{FCE2B75B-D74B-4FA9-A326-A407C9A70382}"/>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45" name="Rectangle 44">
              <a:extLst>
                <a:ext uri="{FF2B5EF4-FFF2-40B4-BE49-F238E27FC236}">
                  <a16:creationId xmlns:a16="http://schemas.microsoft.com/office/drawing/2014/main" id="{31482D25-70DF-48A0-81CF-BD548BEA65B7}"/>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46" name="Rectangle 45">
              <a:extLst>
                <a:ext uri="{FF2B5EF4-FFF2-40B4-BE49-F238E27FC236}">
                  <a16:creationId xmlns:a16="http://schemas.microsoft.com/office/drawing/2014/main" id="{A752F43C-77EF-4F6A-900E-637122AE2F62}"/>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47" name="Straight Connector 46">
              <a:extLst>
                <a:ext uri="{FF2B5EF4-FFF2-40B4-BE49-F238E27FC236}">
                  <a16:creationId xmlns:a16="http://schemas.microsoft.com/office/drawing/2014/main" id="{310BDFA9-EE56-493B-8BE5-F921EE98E753}"/>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63E4016-C4BA-4377-B77D-ADF50A3B6CDB}"/>
                </a:ext>
              </a:extLst>
            </p:cNvPr>
            <p:cNvCxnSpPr>
              <a:cxnSpLocks/>
              <a:endCxn id="42"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CF53305-8B3C-4ED6-BF11-0DCDD013E557}"/>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87FE1D7-B93A-4415-B49D-6A579FF31797}"/>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7BEE42C-AEEE-4023-9E54-DD8B79E3CDD4}"/>
                </a:ext>
              </a:extLst>
            </p:cNvPr>
            <p:cNvCxnSpPr>
              <a:endCxn id="45"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83A32BA-7364-46C1-9A4B-1A1327B26A46}"/>
                </a:ext>
              </a:extLst>
            </p:cNvPr>
            <p:cNvCxnSpPr>
              <a:stCxn id="42" idx="3"/>
              <a:endCxn id="43"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A11C712-373D-45A1-9387-F7CEB4B884DA}"/>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2E10AC2-B8BB-44D9-800A-8A3E0DA0025B}"/>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0489257-578F-4FAE-BC1F-843F48BE7325}"/>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23" name="Date Placeholder 3">
            <a:extLst>
              <a:ext uri="{FF2B5EF4-FFF2-40B4-BE49-F238E27FC236}">
                <a16:creationId xmlns:a16="http://schemas.microsoft.com/office/drawing/2014/main" id="{A9807CB3-2E3F-4A58-846A-F4879F22CC9F}"/>
              </a:ext>
            </a:extLst>
          </p:cNvPr>
          <p:cNvSpPr txBox="1">
            <a:spLocks/>
          </p:cNvSpPr>
          <p:nvPr/>
        </p:nvSpPr>
        <p:spPr bwMode="auto">
          <a:xfrm>
            <a:off x="4991100" y="6616624"/>
            <a:ext cx="2209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fontAlgn="base" hangingPunct="1">
              <a:spcBef>
                <a:spcPct val="0"/>
              </a:spcBef>
              <a:spcAft>
                <a:spcPct val="0"/>
              </a:spcAft>
            </a:pPr>
            <a:r>
              <a:rPr lang="en-US" sz="900" dirty="0">
                <a:solidFill>
                  <a:srgbClr val="000000"/>
                </a:solidFill>
              </a:rPr>
              <a:t>V3.0 © 2011, IEEE All rights reserved</a:t>
            </a:r>
          </a:p>
        </p:txBody>
      </p:sp>
    </p:spTree>
    <p:extLst>
      <p:ext uri="{BB962C8B-B14F-4D97-AF65-F5344CB8AC3E}">
        <p14:creationId xmlns:p14="http://schemas.microsoft.com/office/powerpoint/2010/main" val="373583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Analysis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nSpc>
                <a:spcPct val="120000"/>
              </a:lnSpc>
              <a:spcBef>
                <a:spcPts val="600"/>
              </a:spcBef>
              <a:buClr>
                <a:srgbClr val="808080"/>
              </a:buClr>
              <a:buSzPct val="80000"/>
              <a:buFont typeface="+mj-lt"/>
              <a:buAutoNum type="arabicPeriod"/>
            </a:pPr>
            <a:r>
              <a:rPr lang="en-US" b="1" kern="0" dirty="0">
                <a:cs typeface="Calibri" panose="020F0502020204030204" pitchFamily="34" charset="0"/>
              </a:rPr>
              <a:t>Understand the requirements in depth, both from a product and process perspective</a:t>
            </a:r>
          </a:p>
          <a:p>
            <a:pPr marL="457200" lvl="1" indent="-457200">
              <a:lnSpc>
                <a:spcPct val="120000"/>
              </a:lnSpc>
              <a:spcBef>
                <a:spcPts val="600"/>
              </a:spcBef>
              <a:buClr>
                <a:srgbClr val="808080"/>
              </a:buClr>
              <a:buSzPct val="80000"/>
              <a:buFont typeface="+mj-lt"/>
              <a:buAutoNum type="arabicPeriod"/>
            </a:pPr>
            <a:r>
              <a:rPr lang="en-US" b="1" kern="0" dirty="0">
                <a:solidFill>
                  <a:srgbClr val="0070C0"/>
                </a:solidFill>
                <a:cs typeface="Calibri" panose="020F0502020204030204" pitchFamily="34" charset="0"/>
                <a:sym typeface="Marlett" pitchFamily="2" charset="2"/>
              </a:rPr>
              <a:t>Classify and Organize the requirements into coherent clusters</a:t>
            </a:r>
          </a:p>
          <a:p>
            <a:pPr marL="742950" lvl="2" indent="-342900">
              <a:lnSpc>
                <a:spcPct val="120000"/>
              </a:lnSpc>
              <a:spcBef>
                <a:spcPts val="600"/>
              </a:spcBef>
              <a:buClr>
                <a:srgbClr val="808080"/>
              </a:buClr>
              <a:buSzPct val="80000"/>
              <a:buBlip>
                <a:blip r:embed="rId2"/>
              </a:buBlip>
            </a:pPr>
            <a:r>
              <a:rPr lang="en-US" sz="2400" b="1" kern="0" dirty="0">
                <a:solidFill>
                  <a:srgbClr val="0070C0"/>
                </a:solidFill>
                <a:cs typeface="Calibri" panose="020F0502020204030204" pitchFamily="34" charset="0"/>
                <a:sym typeface="Marlett" pitchFamily="2" charset="2"/>
              </a:rPr>
              <a:t>Functional, Non-Functional &amp; Domain requirements</a:t>
            </a:r>
          </a:p>
          <a:p>
            <a:pPr marL="742950" lvl="2" indent="-342900">
              <a:lnSpc>
                <a:spcPct val="120000"/>
              </a:lnSpc>
              <a:spcBef>
                <a:spcPts val="600"/>
              </a:spcBef>
              <a:buClr>
                <a:srgbClr val="808080"/>
              </a:buClr>
              <a:buSzPct val="80000"/>
              <a:buBlip>
                <a:blip r:embed="rId2"/>
              </a:buBlip>
            </a:pPr>
            <a:r>
              <a:rPr lang="en-US" sz="2400" b="1" kern="0" dirty="0">
                <a:solidFill>
                  <a:srgbClr val="0070C0"/>
                </a:solidFill>
                <a:cs typeface="Calibri" panose="020F0502020204030204" pitchFamily="34" charset="0"/>
                <a:sym typeface="Marlett" pitchFamily="2" charset="2"/>
              </a:rPr>
              <a:t>System and User Requirements</a:t>
            </a:r>
          </a:p>
          <a:p>
            <a:pPr marL="457200" lvl="1" indent="-457200">
              <a:lnSpc>
                <a:spcPct val="120000"/>
              </a:lnSpc>
              <a:spcBef>
                <a:spcPts val="600"/>
              </a:spcBef>
              <a:buClr>
                <a:srgbClr val="808080"/>
              </a:buClr>
              <a:buSzPct val="80000"/>
              <a:buFont typeface="+mj-lt"/>
              <a:buAutoNum type="arabicPeriod"/>
            </a:pPr>
            <a:r>
              <a:rPr lang="en-US" b="1" kern="0" dirty="0">
                <a:cs typeface="Calibri" panose="020F0502020204030204" pitchFamily="34" charset="0"/>
              </a:rPr>
              <a:t>Model the requirements</a:t>
            </a:r>
          </a:p>
          <a:p>
            <a:pPr marL="457200" lvl="1" indent="-457200">
              <a:lnSpc>
                <a:spcPct val="120000"/>
              </a:lnSpc>
              <a:spcBef>
                <a:spcPts val="600"/>
              </a:spcBef>
              <a:buClr>
                <a:srgbClr val="808080"/>
              </a:buClr>
              <a:buSzPct val="80000"/>
              <a:buFont typeface="+mj-lt"/>
              <a:buAutoNum type="arabicPeriod"/>
            </a:pPr>
            <a:r>
              <a:rPr lang="en-US" b="1" kern="0" dirty="0">
                <a:solidFill>
                  <a:srgbClr val="0070C0"/>
                </a:solidFill>
                <a:cs typeface="Calibri" panose="020F0502020204030204" pitchFamily="34" charset="0"/>
                <a:sym typeface="Marlett" pitchFamily="2" charset="2"/>
              </a:rPr>
              <a:t>Analyze the requirements (if necessary) using fish bone diagram</a:t>
            </a:r>
          </a:p>
        </p:txBody>
      </p:sp>
      <p:sp>
        <p:nvSpPr>
          <p:cNvPr id="82" name="Slide Number Placeholder 10">
            <a:extLst>
              <a:ext uri="{FF2B5EF4-FFF2-40B4-BE49-F238E27FC236}">
                <a16:creationId xmlns:a16="http://schemas.microsoft.com/office/drawing/2014/main" id="{4A1A12AF-EF72-43FD-9693-F5A2233BED11}"/>
              </a:ext>
            </a:extLst>
          </p:cNvPr>
          <p:cNvSpPr txBox="1">
            <a:spLocks noGrp="1"/>
          </p:cNvSpPr>
          <p:nvPr/>
        </p:nvSpPr>
        <p:spPr bwMode="auto">
          <a:xfrm>
            <a:off x="7299690" y="6383881"/>
            <a:ext cx="6858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1200">
                <a:solidFill>
                  <a:schemeClr val="tx1"/>
                </a:solidFill>
                <a:latin typeface="Arial" panose="020B0604020202020204" pitchFamily="34" charset="0"/>
                <a:ea typeface="MS PGothic" panose="020B0600070205080204" pitchFamily="34" charset="-128"/>
              </a:defRPr>
            </a:lvl1pPr>
            <a:lvl2pPr marL="742950" indent="-285750" eaLnBrk="0" hangingPunct="0">
              <a:defRPr sz="1200">
                <a:solidFill>
                  <a:schemeClr val="tx1"/>
                </a:solidFill>
                <a:latin typeface="Arial" panose="020B0604020202020204" pitchFamily="34" charset="0"/>
                <a:ea typeface="MS PGothic" panose="020B0600070205080204" pitchFamily="34" charset="-128"/>
              </a:defRPr>
            </a:lvl2pPr>
            <a:lvl3pPr marL="1143000" indent="-228600" eaLnBrk="0" hangingPunct="0">
              <a:defRPr sz="1200">
                <a:solidFill>
                  <a:schemeClr val="tx1"/>
                </a:solidFill>
                <a:latin typeface="Arial" panose="020B0604020202020204" pitchFamily="34" charset="0"/>
                <a:ea typeface="MS PGothic" panose="020B0600070205080204" pitchFamily="34" charset="-128"/>
              </a:defRPr>
            </a:lvl3pPr>
            <a:lvl4pPr marL="1600200" indent="-228600" eaLnBrk="0" hangingPunct="0">
              <a:defRPr sz="1200">
                <a:solidFill>
                  <a:schemeClr val="tx1"/>
                </a:solidFill>
                <a:latin typeface="Arial" panose="020B0604020202020204" pitchFamily="34" charset="0"/>
                <a:ea typeface="MS PGothic" panose="020B0600070205080204" pitchFamily="34" charset="-128"/>
              </a:defRPr>
            </a:lvl4pPr>
            <a:lvl5pPr marL="2057400" indent="-228600" eaLnBrk="0" hangingPunct="0">
              <a:defRPr sz="12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fld id="{6FF4B906-A88D-4051-B477-4FD6CE4DD799}" type="slidenum">
              <a:rPr lang="en-US" sz="1000">
                <a:solidFill>
                  <a:srgbClr val="898989"/>
                </a:solidFill>
              </a:rPr>
              <a:pPr fontAlgn="base">
                <a:spcBef>
                  <a:spcPct val="0"/>
                </a:spcBef>
                <a:spcAft>
                  <a:spcPct val="0"/>
                </a:spcAft>
              </a:pPr>
              <a:t>9</a:t>
            </a:fld>
            <a:endParaRPr lang="en-US" sz="1000">
              <a:solidFill>
                <a:srgbClr val="898989"/>
              </a:solidFill>
            </a:endParaRPr>
          </a:p>
        </p:txBody>
      </p:sp>
      <p:grpSp>
        <p:nvGrpSpPr>
          <p:cNvPr id="11" name="Group 10">
            <a:extLst>
              <a:ext uri="{FF2B5EF4-FFF2-40B4-BE49-F238E27FC236}">
                <a16:creationId xmlns:a16="http://schemas.microsoft.com/office/drawing/2014/main" id="{DB1F9D77-1BE2-4FF1-B9CD-F066FB1B28DA}"/>
              </a:ext>
            </a:extLst>
          </p:cNvPr>
          <p:cNvGrpSpPr/>
          <p:nvPr/>
        </p:nvGrpSpPr>
        <p:grpSpPr>
          <a:xfrm>
            <a:off x="5424055" y="18348"/>
            <a:ext cx="5439660" cy="844470"/>
            <a:chOff x="6626004" y="3921681"/>
            <a:chExt cx="5436363" cy="902996"/>
          </a:xfrm>
        </p:grpSpPr>
        <p:sp>
          <p:nvSpPr>
            <p:cNvPr id="12" name="Rectangle 11">
              <a:extLst>
                <a:ext uri="{FF2B5EF4-FFF2-40B4-BE49-F238E27FC236}">
                  <a16:creationId xmlns:a16="http://schemas.microsoft.com/office/drawing/2014/main" id="{95D93E0D-D050-48D3-BD99-25C341B676F8}"/>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3" name="Rectangle 12">
              <a:extLst>
                <a:ext uri="{FF2B5EF4-FFF2-40B4-BE49-F238E27FC236}">
                  <a16:creationId xmlns:a16="http://schemas.microsoft.com/office/drawing/2014/main" id="{8421CF11-D388-460F-A4D7-4C647C405925}"/>
                </a:ext>
              </a:extLst>
            </p:cNvPr>
            <p:cNvSpPr/>
            <p:nvPr/>
          </p:nvSpPr>
          <p:spPr>
            <a:xfrm>
              <a:off x="7743506"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4" name="Rectangle 13">
              <a:extLst>
                <a:ext uri="{FF2B5EF4-FFF2-40B4-BE49-F238E27FC236}">
                  <a16:creationId xmlns:a16="http://schemas.microsoft.com/office/drawing/2014/main" id="{C9A69E90-D02D-4A8B-A585-19BE890210BD}"/>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5" name="Rectangle 14">
              <a:extLst>
                <a:ext uri="{FF2B5EF4-FFF2-40B4-BE49-F238E27FC236}">
                  <a16:creationId xmlns:a16="http://schemas.microsoft.com/office/drawing/2014/main" id="{1B89A110-04E9-468D-A938-532942EE2E13}"/>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6" name="Rectangle 15">
              <a:extLst>
                <a:ext uri="{FF2B5EF4-FFF2-40B4-BE49-F238E27FC236}">
                  <a16:creationId xmlns:a16="http://schemas.microsoft.com/office/drawing/2014/main" id="{DC1A8331-026D-43B9-91BA-DA8B97938D21}"/>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7" name="Straight Connector 16">
              <a:extLst>
                <a:ext uri="{FF2B5EF4-FFF2-40B4-BE49-F238E27FC236}">
                  <a16:creationId xmlns:a16="http://schemas.microsoft.com/office/drawing/2014/main" id="{E0E0D2F5-8B8D-44CE-9B7D-64D119365CA8}"/>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EBB90E-85A7-4FB0-BED7-737CBE3A62EA}"/>
                </a:ext>
              </a:extLst>
            </p:cNvPr>
            <p:cNvCxnSpPr>
              <a:cxnSpLocks/>
              <a:endCxn id="12"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89D50B2-B4B7-4281-8DB1-0E91C119DB5F}"/>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1849E4-0EE8-476D-BA9E-A08D202B954A}"/>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5A7B3C-335B-4C6F-ADFF-0E8BFAC9CE88}"/>
                </a:ext>
              </a:extLst>
            </p:cNvPr>
            <p:cNvCxnSpPr>
              <a:endCxn id="15"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4381CC-EF5F-45FB-9550-D0AC9D9B0F53}"/>
                </a:ext>
              </a:extLst>
            </p:cNvPr>
            <p:cNvCxnSpPr>
              <a:stCxn id="12" idx="3"/>
              <a:endCxn id="13"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97525A-DB9C-4927-A309-F822CA4DFA25}"/>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728E87-DDAD-4435-98A3-8D15D05DF08F}"/>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8E007B6-A405-4975-88AD-3B90CB862D7C}"/>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183770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2870</TotalTime>
  <Words>1715</Words>
  <Application>Microsoft Office PowerPoint</Application>
  <PresentationFormat>Widescreen</PresentationFormat>
  <Paragraphs>289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Requirements Elicitation process</vt:lpstr>
      <vt:lpstr>Requirements Elicitation process</vt:lpstr>
      <vt:lpstr>Requirements Elicitation process</vt:lpstr>
      <vt:lpstr>Requirements Elicitation process</vt:lpstr>
      <vt:lpstr>PowerPoint Presentation</vt:lpstr>
      <vt:lpstr>Requirements Analysis process</vt:lpstr>
      <vt:lpstr>Requirements Analysis process</vt:lpstr>
      <vt:lpstr>Requirements Analysis process</vt:lpstr>
      <vt:lpstr>Requirements Analysis process</vt:lpstr>
      <vt:lpstr>Requirements Analysis process</vt:lpstr>
      <vt:lpstr>Requirements Analysis process</vt:lpstr>
      <vt:lpstr>Requirements Analysis process</vt:lpstr>
      <vt:lpstr>Requirements Analysis process</vt:lpstr>
      <vt:lpstr>Requirements Analysis process</vt:lpstr>
      <vt:lpstr>Requirements Analysis process</vt:lpstr>
      <vt:lpstr>Requirements Analysis process</vt:lpstr>
      <vt:lpstr>Requirements Analysis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248</cp:revision>
  <dcterms:created xsi:type="dcterms:W3CDTF">2019-05-30T23:14:36Z</dcterms:created>
  <dcterms:modified xsi:type="dcterms:W3CDTF">2021-01-19T09:09:03Z</dcterms:modified>
</cp:coreProperties>
</file>