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61" r:id="rId2"/>
    <p:sldId id="266" r:id="rId3"/>
    <p:sldId id="299" r:id="rId4"/>
    <p:sldId id="308" r:id="rId5"/>
    <p:sldId id="306" r:id="rId6"/>
    <p:sldId id="307" r:id="rId7"/>
    <p:sldId id="298" r:id="rId8"/>
    <p:sldId id="301" r:id="rId9"/>
    <p:sldId id="309" r:id="rId10"/>
    <p:sldId id="302" r:id="rId11"/>
    <p:sldId id="303" r:id="rId12"/>
    <p:sldId id="271" r:id="rId13"/>
    <p:sldId id="272" r:id="rId14"/>
    <p:sldId id="273" r:id="rId15"/>
    <p:sldId id="304" r:id="rId16"/>
    <p:sldId id="276" r:id="rId17"/>
    <p:sldId id="277" r:id="rId18"/>
    <p:sldId id="278" r:id="rId19"/>
    <p:sldId id="279" r:id="rId20"/>
    <p:sldId id="284" r:id="rId21"/>
    <p:sldId id="280" r:id="rId22"/>
    <p:sldId id="281" r:id="rId23"/>
    <p:sldId id="282" r:id="rId24"/>
    <p:sldId id="283" r:id="rId25"/>
    <p:sldId id="285" r:id="rId26"/>
    <p:sldId id="286" r:id="rId27"/>
    <p:sldId id="287" r:id="rId28"/>
    <p:sldId id="288" r:id="rId29"/>
    <p:sldId id="289" r:id="rId30"/>
    <p:sldId id="290" r:id="rId31"/>
    <p:sldId id="291" r:id="rId32"/>
    <p:sldId id="292" r:id="rId33"/>
    <p:sldId id="294" r:id="rId34"/>
    <p:sldId id="295" r:id="rId35"/>
    <p:sldId id="296" r:id="rId36"/>
    <p:sldId id="297" r:id="rId37"/>
    <p:sldId id="305" r:id="rId38"/>
    <p:sldId id="270"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BA53"/>
    <a:srgbClr val="F4B350"/>
    <a:srgbClr val="DFA267"/>
    <a:srgbClr val="FEDC32"/>
    <a:srgbClr val="10B9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828" autoAdjust="0"/>
  </p:normalViewPr>
  <p:slideViewPr>
    <p:cSldViewPr snapToGrid="0">
      <p:cViewPr varScale="1">
        <p:scale>
          <a:sx n="50" d="100"/>
          <a:sy n="50" d="100"/>
        </p:scale>
        <p:origin x="540" y="36"/>
      </p:cViewPr>
      <p:guideLst>
        <p:guide orient="horz" pos="2160"/>
        <p:guide pos="3840"/>
      </p:guideLst>
    </p:cSldViewPr>
  </p:slideViewPr>
  <p:notesTextViewPr>
    <p:cViewPr>
      <p:scale>
        <a:sx n="1" d="1"/>
        <a:sy n="1" d="1"/>
      </p:scale>
      <p:origin x="0" y="0"/>
    </p:cViewPr>
  </p:notesTextViewPr>
  <p:sorterViewPr>
    <p:cViewPr>
      <p:scale>
        <a:sx n="60" d="100"/>
        <a:sy n="60" d="100"/>
      </p:scale>
      <p:origin x="0" y="0"/>
    </p:cViewPr>
  </p:sorterViewPr>
  <p:notesViewPr>
    <p:cSldViewPr snapToGrid="0">
      <p:cViewPr varScale="1">
        <p:scale>
          <a:sx n="83" d="100"/>
          <a:sy n="83" d="100"/>
        </p:scale>
        <p:origin x="2022"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EB7F9B-9238-4BC3-9E18-D3ACE1D867A9}" type="datetimeFigureOut">
              <a:rPr lang="en-IN" smtClean="0"/>
              <a:t>21-01-2021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71DB59-503D-40F0-9CF4-140C9C261592}" type="slidenum">
              <a:rPr lang="en-IN" smtClean="0"/>
              <a:t>‹#›</a:t>
            </a:fld>
            <a:endParaRPr lang="en-IN"/>
          </a:p>
        </p:txBody>
      </p:sp>
    </p:spTree>
    <p:extLst>
      <p:ext uri="{BB962C8B-B14F-4D97-AF65-F5344CB8AC3E}">
        <p14:creationId xmlns:p14="http://schemas.microsoft.com/office/powerpoint/2010/main" val="3296202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PlaceHolder 1"/>
          <p:cNvSpPr>
            <a:spLocks noGrp="1"/>
          </p:cNvSpPr>
          <p:nvPr>
            <p:ph type="body"/>
          </p:nvPr>
        </p:nvSpPr>
        <p:spPr>
          <a:xfrm>
            <a:off x="685800" y="4343040"/>
            <a:ext cx="5486040" cy="4114800"/>
          </a:xfrm>
          <a:prstGeom prst="rect">
            <a:avLst/>
          </a:prstGeom>
        </p:spPr>
        <p:txBody>
          <a:bodyPr wrap="none" lIns="0" tIns="0" rIns="0" bIns="0"/>
          <a:lstStyle/>
          <a:p>
            <a:r>
              <a:rPr lang="en-IN"/>
              <a:t>Take example of electrical circuits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PlaceHolder 1"/>
          <p:cNvSpPr>
            <a:spLocks noGrp="1"/>
          </p:cNvSpPr>
          <p:nvPr>
            <p:ph type="body"/>
          </p:nvPr>
        </p:nvSpPr>
        <p:spPr>
          <a:xfrm>
            <a:off x="685800" y="4343040"/>
            <a:ext cx="5486040" cy="4114800"/>
          </a:xfrm>
          <a:prstGeom prst="rect">
            <a:avLst/>
          </a:prstGeom>
        </p:spPr>
        <p:txBody>
          <a:bodyPr wrap="none" lIns="0" tIns="0" rIns="0" bIns="0"/>
          <a:lstStyle/>
          <a:p>
            <a:r>
              <a:rPr lang="en-IN"/>
              <a:t>Take example of electrical circuits</a:t>
            </a:r>
            <a:endParaRPr/>
          </a:p>
        </p:txBody>
      </p:sp>
    </p:spTree>
    <p:extLst>
      <p:ext uri="{BB962C8B-B14F-4D97-AF65-F5344CB8AC3E}">
        <p14:creationId xmlns:p14="http://schemas.microsoft.com/office/powerpoint/2010/main" val="3251176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Things are abstractions in the model</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Relations deal with how these abstractions tie together</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t>Group interesting collections of things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pPr>
              <a:defRPr/>
            </a:pPr>
            <a:fld id="{BE1D48C9-065B-43C8-AB27-EC18D705B808}" type="slidenum">
              <a:rPr lang="en-US" smtClean="0"/>
              <a:pPr>
                <a:defRPr/>
              </a:pPr>
              <a:t>5</a:t>
            </a:fld>
            <a:endParaRPr lang="en-US"/>
          </a:p>
        </p:txBody>
      </p:sp>
    </p:spTree>
    <p:extLst>
      <p:ext uri="{BB962C8B-B14F-4D97-AF65-F5344CB8AC3E}">
        <p14:creationId xmlns:p14="http://schemas.microsoft.com/office/powerpoint/2010/main" val="3525902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Things are abstractions in the model</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Relations deal with how these abstractions tie together</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t>Group interesting collections of things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pPr>
              <a:defRPr/>
            </a:pPr>
            <a:fld id="{BE1D48C9-065B-43C8-AB27-EC18D705B808}" type="slidenum">
              <a:rPr lang="en-US" smtClean="0"/>
              <a:pPr>
                <a:defRPr/>
              </a:pPr>
              <a:t>6</a:t>
            </a:fld>
            <a:endParaRPr lang="en-US"/>
          </a:p>
        </p:txBody>
      </p:sp>
    </p:spTree>
    <p:extLst>
      <p:ext uri="{BB962C8B-B14F-4D97-AF65-F5344CB8AC3E}">
        <p14:creationId xmlns:p14="http://schemas.microsoft.com/office/powerpoint/2010/main" val="305400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Things are abstractions in the model</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Relations deal with how these abstractions tie together</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t>Group interesting collections of things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pPr>
              <a:defRPr/>
            </a:pPr>
            <a:fld id="{BE1D48C9-065B-43C8-AB27-EC18D705B808}" type="slidenum">
              <a:rPr lang="en-US" smtClean="0"/>
              <a:pPr>
                <a:defRPr/>
              </a:pPr>
              <a:t>9</a:t>
            </a:fld>
            <a:endParaRPr lang="en-US"/>
          </a:p>
        </p:txBody>
      </p:sp>
    </p:spTree>
    <p:extLst>
      <p:ext uri="{BB962C8B-B14F-4D97-AF65-F5344CB8AC3E}">
        <p14:creationId xmlns:p14="http://schemas.microsoft.com/office/powerpoint/2010/main" val="3655638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r>
              <a:rPr lang="en-US" altLang="en-US">
                <a:cs typeface="Arial" charset="0"/>
              </a:rPr>
              <a:t>It is important to add details for an use case as graphical representation is not enough.</a:t>
            </a:r>
          </a:p>
        </p:txBody>
      </p:sp>
      <p:sp>
        <p:nvSpPr>
          <p:cNvPr id="43012" name="Slide Number Placeholder 3"/>
          <p:cNvSpPr>
            <a:spLocks noGrp="1"/>
          </p:cNvSpPr>
          <p:nvPr>
            <p:ph type="sldNum" sz="quarter" idx="5"/>
          </p:nvPr>
        </p:nvSpPr>
        <p:spPr>
          <a:noFill/>
        </p:spPr>
        <p:txBody>
          <a:bodyPr/>
          <a:lstStyle/>
          <a:p>
            <a:fld id="{0A96033D-2076-4198-8889-A476A210A628}" type="slidenum">
              <a:rPr lang="en-US" altLang="en-US"/>
              <a:pPr/>
              <a:t>28</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mailto:phalachandra@pes.edu"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07DF93E-677D-48F6-8B5A-46E43F2C154F}"/>
              </a:ext>
            </a:extLst>
          </p:cNvPr>
          <p:cNvSpPr>
            <a:spLocks noGrp="1"/>
          </p:cNvSpPr>
          <p:nvPr>
            <p:ph type="dt" sz="half" idx="10"/>
          </p:nvPr>
        </p:nvSpPr>
        <p:spPr/>
        <p:txBody>
          <a:bodyPr/>
          <a:lstStyle/>
          <a:p>
            <a:fld id="{C0697723-E498-4D64-BBB6-490ED1364AC9}" type="datetimeFigureOut">
              <a:rPr lang="en-IN" smtClean="0"/>
              <a:pPr/>
              <a:t>21-01-2021</a:t>
            </a:fld>
            <a:endParaRPr lang="en-IN"/>
          </a:p>
        </p:txBody>
      </p:sp>
      <p:sp>
        <p:nvSpPr>
          <p:cNvPr id="5" name="Footer Placeholder 4">
            <a:extLst>
              <a:ext uri="{FF2B5EF4-FFF2-40B4-BE49-F238E27FC236}">
                <a16:creationId xmlns:a16="http://schemas.microsoft.com/office/drawing/2014/main" id="{B1DF4446-763D-4DB5-A60E-E76234DDA4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82FF9A-F0E6-4BE5-A785-09D93A759624}"/>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69A9DEB-1C13-4857-BD71-40A875118FFC}"/>
              </a:ext>
            </a:extLst>
          </p:cNvPr>
          <p:cNvPicPr>
            <a:picLocks noChangeAspect="1"/>
          </p:cNvPicPr>
          <p:nvPr userDrawn="1"/>
        </p:nvPicPr>
        <p:blipFill>
          <a:blip r:embed="rId2"/>
          <a:stretch>
            <a:fillRect/>
          </a:stretch>
        </p:blipFill>
        <p:spPr>
          <a:xfrm>
            <a:off x="11158057" y="133515"/>
            <a:ext cx="932769" cy="1402202"/>
          </a:xfrm>
          <a:prstGeom prst="rect">
            <a:avLst/>
          </a:prstGeom>
        </p:spPr>
      </p:pic>
      <p:sp>
        <p:nvSpPr>
          <p:cNvPr id="9" name="Rectangle 8">
            <a:extLst>
              <a:ext uri="{FF2B5EF4-FFF2-40B4-BE49-F238E27FC236}">
                <a16:creationId xmlns:a16="http://schemas.microsoft.com/office/drawing/2014/main" id="{518F317A-78FC-4444-9C1F-7E8DF0E0D0FA}"/>
              </a:ext>
            </a:extLst>
          </p:cNvPr>
          <p:cNvSpPr/>
          <p:nvPr userDrawn="1"/>
        </p:nvSpPr>
        <p:spPr>
          <a:xfrm>
            <a:off x="289993" y="1234181"/>
            <a:ext cx="7497214" cy="646331"/>
          </a:xfrm>
          <a:prstGeom prst="rect">
            <a:avLst/>
          </a:prstGeom>
        </p:spPr>
        <p:txBody>
          <a:bodyPr wrap="square">
            <a:spAutoFit/>
          </a:bodyPr>
          <a:lstStyle/>
          <a:p>
            <a:r>
              <a:rPr lang="en-US" sz="3600" b="1" cap="all" baseline="0" dirty="0">
                <a:solidFill>
                  <a:srgbClr val="0070C0"/>
                </a:solidFill>
              </a:rPr>
              <a:t>Software Engineering </a:t>
            </a:r>
          </a:p>
        </p:txBody>
      </p:sp>
      <p:grpSp>
        <p:nvGrpSpPr>
          <p:cNvPr id="12" name="Group 11">
            <a:extLst>
              <a:ext uri="{FF2B5EF4-FFF2-40B4-BE49-F238E27FC236}">
                <a16:creationId xmlns:a16="http://schemas.microsoft.com/office/drawing/2014/main" id="{B5135EE7-206A-429C-B190-899C81648248}"/>
              </a:ext>
            </a:extLst>
          </p:cNvPr>
          <p:cNvGrpSpPr/>
          <p:nvPr userDrawn="1"/>
        </p:nvGrpSpPr>
        <p:grpSpPr>
          <a:xfrm>
            <a:off x="415018" y="5058775"/>
            <a:ext cx="1066895" cy="1078155"/>
            <a:chOff x="313844" y="5489699"/>
            <a:chExt cx="1066895" cy="1078155"/>
          </a:xfrm>
          <a:solidFill>
            <a:schemeClr val="accent2">
              <a:lumMod val="60000"/>
              <a:lumOff val="40000"/>
            </a:schemeClr>
          </a:solidFill>
        </p:grpSpPr>
        <p:sp>
          <p:nvSpPr>
            <p:cNvPr id="13" name="Rectangle 12">
              <a:extLst>
                <a:ext uri="{FF2B5EF4-FFF2-40B4-BE49-F238E27FC236}">
                  <a16:creationId xmlns:a16="http://schemas.microsoft.com/office/drawing/2014/main" id="{5029FCB8-559D-4FEA-8556-077CA9FD4F37}"/>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ACA45174-7366-4EE8-BDB3-9DC17CDCAA55}"/>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5" name="Straight Connector 14">
            <a:extLst>
              <a:ext uri="{FF2B5EF4-FFF2-40B4-BE49-F238E27FC236}">
                <a16:creationId xmlns:a16="http://schemas.microsoft.com/office/drawing/2014/main" id="{49560B36-3F34-4596-862D-5E94AA07B818}"/>
              </a:ext>
            </a:extLst>
          </p:cNvPr>
          <p:cNvCxnSpPr>
            <a:cxnSpLocks/>
          </p:cNvCxnSpPr>
          <p:nvPr userDrawn="1"/>
        </p:nvCxnSpPr>
        <p:spPr>
          <a:xfrm flipV="1">
            <a:off x="3200" y="2094443"/>
            <a:ext cx="6332283"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A11F712-BDBC-450F-9750-5CCCC306CA36}"/>
              </a:ext>
            </a:extLst>
          </p:cNvPr>
          <p:cNvSpPr/>
          <p:nvPr userDrawn="1"/>
        </p:nvSpPr>
        <p:spPr>
          <a:xfrm>
            <a:off x="508014" y="5239098"/>
            <a:ext cx="7497214" cy="769441"/>
          </a:xfrm>
          <a:prstGeom prst="rect">
            <a:avLst/>
          </a:prstGeom>
        </p:spPr>
        <p:txBody>
          <a:bodyPr wrap="square">
            <a:spAutoFit/>
          </a:bodyPr>
          <a:lstStyle/>
          <a:p>
            <a:r>
              <a:rPr lang="en-US" sz="2400" b="1" dirty="0"/>
              <a:t>Prof. Phalachandra H. 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 </a:t>
            </a:r>
            <a:r>
              <a:rPr lang="en-US" sz="2000" b="0" dirty="0"/>
              <a:t>and Engineering</a:t>
            </a:r>
            <a:endParaRPr lang="en-IN" sz="2000" dirty="0"/>
          </a:p>
        </p:txBody>
      </p:sp>
      <p:sp>
        <p:nvSpPr>
          <p:cNvPr id="17" name="TextBox 17">
            <a:extLst>
              <a:ext uri="{FF2B5EF4-FFF2-40B4-BE49-F238E27FC236}">
                <a16:creationId xmlns:a16="http://schemas.microsoft.com/office/drawing/2014/main" id="{940F542C-B89B-4936-A042-FC9FF2E3ED53}"/>
              </a:ext>
            </a:extLst>
          </p:cNvPr>
          <p:cNvSpPr txBox="1"/>
          <p:nvPr userDrawn="1"/>
        </p:nvSpPr>
        <p:spPr>
          <a:xfrm>
            <a:off x="326749" y="6142419"/>
            <a:ext cx="8055251" cy="71558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1050" b="1" dirty="0">
                <a:solidFill>
                  <a:schemeClr val="tx1">
                    <a:lumMod val="50000"/>
                    <a:lumOff val="50000"/>
                  </a:schemeClr>
                </a:solidFill>
              </a:rPr>
              <a:t>Acknowledgements: </a:t>
            </a:r>
            <a:r>
              <a:rPr lang="en-IN" sz="1000" b="1" dirty="0">
                <a:solidFill>
                  <a:schemeClr val="tx1">
                    <a:lumMod val="50000"/>
                    <a:lumOff val="50000"/>
                  </a:schemeClr>
                </a:solidFill>
              </a:rPr>
              <a:t>Significant portions of the information in the slide sets presented through the course in the class, are extracted from the prescribed text books, information from the Internet and supplemented by my experience. Since these are only intended for presentation for teaching within PESU, there was no explicit permission solicited. We would like to sincerely thank and acknowledge that the credit/rights remain with the original authors/creators only</a:t>
            </a:r>
          </a:p>
        </p:txBody>
      </p:sp>
    </p:spTree>
    <p:extLst>
      <p:ext uri="{BB962C8B-B14F-4D97-AF65-F5344CB8AC3E}">
        <p14:creationId xmlns:p14="http://schemas.microsoft.com/office/powerpoint/2010/main" val="2181544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5262E-9CC6-4471-87B5-E96BB4A839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85306A-CD4B-46EE-9161-2B0A130F2A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A59BE6-9514-4D99-A003-32E53BEDF6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1144FC-DE55-4C66-B467-EE320664508C}"/>
              </a:ext>
            </a:extLst>
          </p:cNvPr>
          <p:cNvSpPr>
            <a:spLocks noGrp="1"/>
          </p:cNvSpPr>
          <p:nvPr>
            <p:ph type="dt" sz="half" idx="10"/>
          </p:nvPr>
        </p:nvSpPr>
        <p:spPr/>
        <p:txBody>
          <a:bodyPr/>
          <a:lstStyle/>
          <a:p>
            <a:fld id="{C0697723-E498-4D64-BBB6-490ED1364AC9}" type="datetimeFigureOut">
              <a:rPr lang="en-IN" smtClean="0"/>
              <a:pPr/>
              <a:t>21-01-2021</a:t>
            </a:fld>
            <a:endParaRPr lang="en-IN"/>
          </a:p>
        </p:txBody>
      </p:sp>
      <p:sp>
        <p:nvSpPr>
          <p:cNvPr id="6" name="Footer Placeholder 5">
            <a:extLst>
              <a:ext uri="{FF2B5EF4-FFF2-40B4-BE49-F238E27FC236}">
                <a16:creationId xmlns:a16="http://schemas.microsoft.com/office/drawing/2014/main" id="{7ABC472B-5E7F-485E-A706-89B79D412C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56C44B-3BC6-40D9-94ED-B0796F8E1329}"/>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490178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59C2A-444C-4E85-BF34-29BD3E3F6D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688350-F59A-41DF-B2EF-F9EEA24700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5D8DC2-A933-46C8-BE16-322CE1A3EC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17E0BD-405F-407D-AAE8-84A2C67291BD}"/>
              </a:ext>
            </a:extLst>
          </p:cNvPr>
          <p:cNvSpPr>
            <a:spLocks noGrp="1"/>
          </p:cNvSpPr>
          <p:nvPr>
            <p:ph type="dt" sz="half" idx="10"/>
          </p:nvPr>
        </p:nvSpPr>
        <p:spPr/>
        <p:txBody>
          <a:bodyPr/>
          <a:lstStyle/>
          <a:p>
            <a:fld id="{C0697723-E498-4D64-BBB6-490ED1364AC9}" type="datetimeFigureOut">
              <a:rPr lang="en-IN" smtClean="0"/>
              <a:pPr/>
              <a:t>21-01-2021</a:t>
            </a:fld>
            <a:endParaRPr lang="en-IN"/>
          </a:p>
        </p:txBody>
      </p:sp>
      <p:sp>
        <p:nvSpPr>
          <p:cNvPr id="6" name="Footer Placeholder 5">
            <a:extLst>
              <a:ext uri="{FF2B5EF4-FFF2-40B4-BE49-F238E27FC236}">
                <a16:creationId xmlns:a16="http://schemas.microsoft.com/office/drawing/2014/main" id="{F5294B3E-2DAE-4C72-9B6F-EE43965DA9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74055D-9410-4E28-8C54-90B4F6E7DBFF}"/>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2931258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E96CC-24D7-4AC0-845A-98CA572FE6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261921-3E80-4007-9849-91F4F1D9CF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A091F3-2079-48AC-A58B-4C729775D003}"/>
              </a:ext>
            </a:extLst>
          </p:cNvPr>
          <p:cNvSpPr>
            <a:spLocks noGrp="1"/>
          </p:cNvSpPr>
          <p:nvPr>
            <p:ph type="dt" sz="half" idx="10"/>
          </p:nvPr>
        </p:nvSpPr>
        <p:spPr/>
        <p:txBody>
          <a:bodyPr/>
          <a:lstStyle/>
          <a:p>
            <a:fld id="{C0697723-E498-4D64-BBB6-490ED1364AC9}" type="datetimeFigureOut">
              <a:rPr lang="en-IN" smtClean="0"/>
              <a:pPr/>
              <a:t>21-01-2021</a:t>
            </a:fld>
            <a:endParaRPr lang="en-IN"/>
          </a:p>
        </p:txBody>
      </p:sp>
      <p:sp>
        <p:nvSpPr>
          <p:cNvPr id="5" name="Footer Placeholder 4">
            <a:extLst>
              <a:ext uri="{FF2B5EF4-FFF2-40B4-BE49-F238E27FC236}">
                <a16:creationId xmlns:a16="http://schemas.microsoft.com/office/drawing/2014/main" id="{42536A67-7BBF-4557-B86C-E3D43DA805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DF2A7F-20B3-4FEC-B2FB-22B3B56A9620}"/>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3865020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974505-5F88-4C68-B044-B90A875A12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154938-180F-400A-A444-2DAC9B404C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44BC1C-22DF-43AD-B4A1-B55EB4C01F8A}"/>
              </a:ext>
            </a:extLst>
          </p:cNvPr>
          <p:cNvSpPr>
            <a:spLocks noGrp="1"/>
          </p:cNvSpPr>
          <p:nvPr>
            <p:ph type="dt" sz="half" idx="10"/>
          </p:nvPr>
        </p:nvSpPr>
        <p:spPr/>
        <p:txBody>
          <a:bodyPr/>
          <a:lstStyle/>
          <a:p>
            <a:fld id="{C0697723-E498-4D64-BBB6-490ED1364AC9}" type="datetimeFigureOut">
              <a:rPr lang="en-IN" smtClean="0"/>
              <a:pPr/>
              <a:t>21-01-2021</a:t>
            </a:fld>
            <a:endParaRPr lang="en-IN"/>
          </a:p>
        </p:txBody>
      </p:sp>
      <p:sp>
        <p:nvSpPr>
          <p:cNvPr id="5" name="Footer Placeholder 4">
            <a:extLst>
              <a:ext uri="{FF2B5EF4-FFF2-40B4-BE49-F238E27FC236}">
                <a16:creationId xmlns:a16="http://schemas.microsoft.com/office/drawing/2014/main" id="{1C439F43-011E-4BE1-A79A-17FE1495CC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025448-2680-4648-B696-07B726E5BEA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11860349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21-01-2021</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11084486" y="136525"/>
            <a:ext cx="932769" cy="1402202"/>
          </a:xfrm>
          <a:prstGeom prst="rect">
            <a:avLst/>
          </a:prstGeom>
        </p:spPr>
      </p:pic>
      <p:sp>
        <p:nvSpPr>
          <p:cNvPr id="8" name="Rectangle 7">
            <a:extLst>
              <a:ext uri="{FF2B5EF4-FFF2-40B4-BE49-F238E27FC236}">
                <a16:creationId xmlns:a16="http://schemas.microsoft.com/office/drawing/2014/main" id="{DE55072B-F85D-4720-86EF-4056A90696D7}"/>
              </a:ext>
            </a:extLst>
          </p:cNvPr>
          <p:cNvSpPr/>
          <p:nvPr userDrawn="1"/>
        </p:nvSpPr>
        <p:spPr>
          <a:xfrm>
            <a:off x="98099" y="2"/>
            <a:ext cx="9022976" cy="589072"/>
          </a:xfrm>
          <a:prstGeom prst="rect">
            <a:avLst/>
          </a:prstGeom>
        </p:spPr>
        <p:txBody>
          <a:bodyPr wrap="square">
            <a:spAutoFit/>
          </a:bodyPr>
          <a:lstStyle/>
          <a:p>
            <a:pPr>
              <a:lnSpc>
                <a:spcPct val="150000"/>
              </a:lnSpc>
            </a:pPr>
            <a:r>
              <a:rPr lang="en-IN" sz="2400" b="1" cap="all" dirty="0">
                <a:solidFill>
                  <a:srgbClr val="0070C0"/>
                </a:solidFill>
                <a:latin typeface="+mn-lt"/>
              </a:rPr>
              <a:t>Introduction to Software Engineering</a:t>
            </a:r>
          </a:p>
        </p:txBody>
      </p:sp>
      <p:cxnSp>
        <p:nvCxnSpPr>
          <p:cNvPr id="9" name="Straight Connector 8">
            <a:extLst>
              <a:ext uri="{FF2B5EF4-FFF2-40B4-BE49-F238E27FC236}">
                <a16:creationId xmlns:a16="http://schemas.microsoft.com/office/drawing/2014/main" id="{F28A3DF6-5779-4341-995A-13CE1787101E}"/>
              </a:ext>
            </a:extLst>
          </p:cNvPr>
          <p:cNvCxnSpPr>
            <a:cxnSpLocks/>
          </p:cNvCxnSpPr>
          <p:nvPr userDrawn="1"/>
        </p:nvCxnSpPr>
        <p:spPr>
          <a:xfrm>
            <a:off x="18588" y="1107544"/>
            <a:ext cx="581743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199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85D6F49-DBB0-4783-8669-C7B8A7030A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775C0C-F413-41B7-B055-646B0BFD3A09}"/>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5" name="Picture 4">
            <a:extLst>
              <a:ext uri="{FF2B5EF4-FFF2-40B4-BE49-F238E27FC236}">
                <a16:creationId xmlns:a16="http://schemas.microsoft.com/office/drawing/2014/main" id="{1C4A4223-E820-438D-AC2C-3EB19237DD9B}"/>
              </a:ext>
            </a:extLst>
          </p:cNvPr>
          <p:cNvPicPr>
            <a:picLocks noChangeAspect="1"/>
          </p:cNvPicPr>
          <p:nvPr userDrawn="1"/>
        </p:nvPicPr>
        <p:blipFill>
          <a:blip r:embed="rId2"/>
          <a:stretch>
            <a:fillRect/>
          </a:stretch>
        </p:blipFill>
        <p:spPr>
          <a:xfrm>
            <a:off x="11073974" y="136525"/>
            <a:ext cx="932769" cy="1402202"/>
          </a:xfrm>
          <a:prstGeom prst="rect">
            <a:avLst/>
          </a:prstGeom>
        </p:spPr>
      </p:pic>
      <p:cxnSp>
        <p:nvCxnSpPr>
          <p:cNvPr id="6" name="Straight Connector 5">
            <a:extLst>
              <a:ext uri="{FF2B5EF4-FFF2-40B4-BE49-F238E27FC236}">
                <a16:creationId xmlns:a16="http://schemas.microsoft.com/office/drawing/2014/main" id="{4310FF71-7B06-4782-ACBE-30FF2B272CBF}"/>
              </a:ext>
            </a:extLst>
          </p:cNvPr>
          <p:cNvCxnSpPr>
            <a:cxnSpLocks/>
          </p:cNvCxnSpPr>
          <p:nvPr userDrawn="1"/>
        </p:nvCxnSpPr>
        <p:spPr>
          <a:xfrm flipV="1">
            <a:off x="0" y="1380670"/>
            <a:ext cx="6578936"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D5EB92D-6283-4307-A838-3D93CEE074B0}"/>
              </a:ext>
            </a:extLst>
          </p:cNvPr>
          <p:cNvSpPr txBox="1"/>
          <p:nvPr userDrawn="1"/>
        </p:nvSpPr>
        <p:spPr>
          <a:xfrm>
            <a:off x="80210" y="476923"/>
            <a:ext cx="6096000" cy="646331"/>
          </a:xfrm>
          <a:prstGeom prst="rect">
            <a:avLst/>
          </a:prstGeom>
          <a:noFill/>
        </p:spPr>
        <p:txBody>
          <a:bodyPr wrap="square" rtlCol="0">
            <a:spAutoFit/>
          </a:bodyPr>
          <a:lstStyle/>
          <a:p>
            <a:pPr algn="ctr"/>
            <a:r>
              <a:rPr lang="en-US" sz="3600" b="1" cap="all" baseline="0" dirty="0">
                <a:solidFill>
                  <a:srgbClr val="0070C0"/>
                </a:solidFill>
                <a:latin typeface="+mn-lt"/>
              </a:rPr>
              <a:t>REQUIREMENTS Engineering</a:t>
            </a:r>
          </a:p>
        </p:txBody>
      </p:sp>
      <p:grpSp>
        <p:nvGrpSpPr>
          <p:cNvPr id="8" name="Group 7">
            <a:extLst>
              <a:ext uri="{FF2B5EF4-FFF2-40B4-BE49-F238E27FC236}">
                <a16:creationId xmlns:a16="http://schemas.microsoft.com/office/drawing/2014/main" id="{ABFB93FB-9F11-4AFC-BCD1-93A67BA9CA28}"/>
              </a:ext>
            </a:extLst>
          </p:cNvPr>
          <p:cNvGrpSpPr/>
          <p:nvPr userDrawn="1"/>
        </p:nvGrpSpPr>
        <p:grpSpPr>
          <a:xfrm>
            <a:off x="292403" y="5543111"/>
            <a:ext cx="545797" cy="1078155"/>
            <a:chOff x="313844" y="5489699"/>
            <a:chExt cx="1066895" cy="1078155"/>
          </a:xfrm>
          <a:solidFill>
            <a:schemeClr val="accent2">
              <a:lumMod val="60000"/>
              <a:lumOff val="40000"/>
            </a:schemeClr>
          </a:solidFill>
        </p:grpSpPr>
        <p:sp>
          <p:nvSpPr>
            <p:cNvPr id="9" name="Rectangle 8">
              <a:extLst>
                <a:ext uri="{FF2B5EF4-FFF2-40B4-BE49-F238E27FC236}">
                  <a16:creationId xmlns:a16="http://schemas.microsoft.com/office/drawing/2014/main" id="{5FDABAA5-0594-4639-BEBC-42ED697572DB}"/>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D69E411B-7B75-4E73-876B-2518053D81BF}"/>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 name="Rectangle 10">
            <a:extLst>
              <a:ext uri="{FF2B5EF4-FFF2-40B4-BE49-F238E27FC236}">
                <a16:creationId xmlns:a16="http://schemas.microsoft.com/office/drawing/2014/main" id="{B8732D7A-0517-45A7-AE64-35251E6EAEE7}"/>
              </a:ext>
            </a:extLst>
          </p:cNvPr>
          <p:cNvSpPr/>
          <p:nvPr userDrawn="1"/>
        </p:nvSpPr>
        <p:spPr>
          <a:xfrm>
            <a:off x="484043" y="5674609"/>
            <a:ext cx="5412104" cy="769441"/>
          </a:xfrm>
          <a:prstGeom prst="rect">
            <a:avLst/>
          </a:prstGeom>
        </p:spPr>
        <p:txBody>
          <a:bodyPr wrap="square">
            <a:spAutoFit/>
          </a:bodyPr>
          <a:lstStyle/>
          <a:p>
            <a:r>
              <a:rPr lang="en-US" sz="2400" b="1" dirty="0"/>
              <a:t>Prof. Phalachandra H. 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 </a:t>
            </a:r>
            <a:r>
              <a:rPr lang="en-US" sz="2000" b="0" dirty="0"/>
              <a:t>and Engineering</a:t>
            </a:r>
            <a:endParaRPr lang="en-IN" sz="2000" dirty="0"/>
          </a:p>
        </p:txBody>
      </p:sp>
    </p:spTree>
    <p:extLst>
      <p:ext uri="{BB962C8B-B14F-4D97-AF65-F5344CB8AC3E}">
        <p14:creationId xmlns:p14="http://schemas.microsoft.com/office/powerpoint/2010/main" val="3974492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21-01-2021</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11052953" y="136525"/>
            <a:ext cx="932769" cy="1402202"/>
          </a:xfrm>
          <a:prstGeom prst="rect">
            <a:avLst/>
          </a:prstGeom>
        </p:spPr>
      </p:pic>
      <p:sp>
        <p:nvSpPr>
          <p:cNvPr id="7" name="Rectangle 6">
            <a:extLst>
              <a:ext uri="{FF2B5EF4-FFF2-40B4-BE49-F238E27FC236}">
                <a16:creationId xmlns:a16="http://schemas.microsoft.com/office/drawing/2014/main" id="{EE79E3F3-4C0D-47B5-BD75-CA3B35ACC577}"/>
              </a:ext>
            </a:extLst>
          </p:cNvPr>
          <p:cNvSpPr/>
          <p:nvPr userDrawn="1"/>
        </p:nvSpPr>
        <p:spPr>
          <a:xfrm>
            <a:off x="101535" y="0"/>
            <a:ext cx="4216529" cy="589072"/>
          </a:xfrm>
          <a:prstGeom prst="rect">
            <a:avLst/>
          </a:prstGeom>
        </p:spPr>
        <p:txBody>
          <a:bodyPr wrap="square">
            <a:spAutoFit/>
          </a:bodyPr>
          <a:lstStyle/>
          <a:p>
            <a:pPr>
              <a:lnSpc>
                <a:spcPct val="150000"/>
              </a:lnSpc>
            </a:pPr>
            <a:r>
              <a:rPr lang="en-IN" sz="2400" b="1" cap="all" dirty="0">
                <a:solidFill>
                  <a:srgbClr val="0070C0"/>
                </a:solidFill>
                <a:latin typeface="+mn-lt"/>
              </a:rPr>
              <a:t>REQUIREMENTS Engineering</a:t>
            </a:r>
          </a:p>
        </p:txBody>
      </p:sp>
      <p:cxnSp>
        <p:nvCxnSpPr>
          <p:cNvPr id="8" name="Straight Connector 7">
            <a:extLst>
              <a:ext uri="{FF2B5EF4-FFF2-40B4-BE49-F238E27FC236}">
                <a16:creationId xmlns:a16="http://schemas.microsoft.com/office/drawing/2014/main" id="{31AFCC0A-D7B7-4311-9E1E-EA5E151A08DE}"/>
              </a:ext>
            </a:extLst>
          </p:cNvPr>
          <p:cNvCxnSpPr>
            <a:cxnSpLocks/>
          </p:cNvCxnSpPr>
          <p:nvPr userDrawn="1"/>
        </p:nvCxnSpPr>
        <p:spPr>
          <a:xfrm>
            <a:off x="18587" y="1087663"/>
            <a:ext cx="581743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427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3CF7A95-22EE-4F22-AEDA-C190D2F87D01}"/>
              </a:ext>
            </a:extLst>
          </p:cNvPr>
          <p:cNvSpPr>
            <a:spLocks noGrp="1"/>
          </p:cNvSpPr>
          <p:nvPr>
            <p:ph type="dt" sz="half" idx="10"/>
          </p:nvPr>
        </p:nvSpPr>
        <p:spPr/>
        <p:txBody>
          <a:bodyPr/>
          <a:lstStyle/>
          <a:p>
            <a:fld id="{C0697723-E498-4D64-BBB6-490ED1364AC9}" type="datetimeFigureOut">
              <a:rPr lang="en-IN" smtClean="0"/>
              <a:pPr/>
              <a:t>21-01-2021</a:t>
            </a:fld>
            <a:endParaRPr lang="en-IN"/>
          </a:p>
        </p:txBody>
      </p:sp>
      <p:sp>
        <p:nvSpPr>
          <p:cNvPr id="5" name="Footer Placeholder 4">
            <a:extLst>
              <a:ext uri="{FF2B5EF4-FFF2-40B4-BE49-F238E27FC236}">
                <a16:creationId xmlns:a16="http://schemas.microsoft.com/office/drawing/2014/main" id="{7C385F91-0601-4D65-A3E8-CFDC20A775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D0A9F0-9DDE-4015-8C5C-5C9D6B60DDA0}"/>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8" name="Picture 7">
            <a:extLst>
              <a:ext uri="{FF2B5EF4-FFF2-40B4-BE49-F238E27FC236}">
                <a16:creationId xmlns:a16="http://schemas.microsoft.com/office/drawing/2014/main" id="{5BD40417-EA7A-44E7-B864-33B255CC44AB}"/>
              </a:ext>
            </a:extLst>
          </p:cNvPr>
          <p:cNvPicPr>
            <a:picLocks noChangeAspect="1"/>
          </p:cNvPicPr>
          <p:nvPr userDrawn="1"/>
        </p:nvPicPr>
        <p:blipFill>
          <a:blip r:embed="rId2"/>
          <a:stretch>
            <a:fillRect/>
          </a:stretch>
        </p:blipFill>
        <p:spPr>
          <a:xfrm>
            <a:off x="1483852" y="1785280"/>
            <a:ext cx="2371550" cy="3554276"/>
          </a:xfrm>
          <a:prstGeom prst="rect">
            <a:avLst/>
          </a:prstGeom>
        </p:spPr>
      </p:pic>
      <p:cxnSp>
        <p:nvCxnSpPr>
          <p:cNvPr id="9" name="Straight Connector 8">
            <a:extLst>
              <a:ext uri="{FF2B5EF4-FFF2-40B4-BE49-F238E27FC236}">
                <a16:creationId xmlns:a16="http://schemas.microsoft.com/office/drawing/2014/main" id="{921F9E58-0D36-495A-93F2-FFB3EB6C56D8}"/>
              </a:ext>
            </a:extLst>
          </p:cNvPr>
          <p:cNvCxnSpPr>
            <a:cxnSpLocks/>
          </p:cNvCxnSpPr>
          <p:nvPr userDrawn="1"/>
        </p:nvCxnSpPr>
        <p:spPr>
          <a:xfrm flipV="1">
            <a:off x="4587993" y="2763967"/>
            <a:ext cx="4581449"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01ADA6C-FA39-4BCB-9BDA-8B1783D6151E}"/>
              </a:ext>
            </a:extLst>
          </p:cNvPr>
          <p:cNvSpPr txBox="1"/>
          <p:nvPr userDrawn="1"/>
        </p:nvSpPr>
        <p:spPr>
          <a:xfrm>
            <a:off x="4493863" y="1965255"/>
            <a:ext cx="2227469" cy="584775"/>
          </a:xfrm>
          <a:prstGeom prst="rect">
            <a:avLst/>
          </a:prstGeom>
          <a:noFill/>
        </p:spPr>
        <p:txBody>
          <a:bodyPr wrap="none" rtlCol="0">
            <a:spAutoFit/>
          </a:bodyPr>
          <a:lstStyle/>
          <a:p>
            <a:r>
              <a:rPr lang="en-IN" sz="3200" b="1" dirty="0">
                <a:solidFill>
                  <a:srgbClr val="F4B350"/>
                </a:solidFill>
              </a:rPr>
              <a:t>THANK YOU</a:t>
            </a:r>
            <a:endParaRPr lang="en-IN" b="1" dirty="0">
              <a:solidFill>
                <a:srgbClr val="F4B350"/>
              </a:solidFill>
            </a:endParaRPr>
          </a:p>
        </p:txBody>
      </p:sp>
      <p:sp>
        <p:nvSpPr>
          <p:cNvPr id="13" name="Rectangle 12">
            <a:extLst>
              <a:ext uri="{FF2B5EF4-FFF2-40B4-BE49-F238E27FC236}">
                <a16:creationId xmlns:a16="http://schemas.microsoft.com/office/drawing/2014/main" id="{1D8DAB67-9FBA-4299-9B3C-18BC5435B44B}"/>
              </a:ext>
            </a:extLst>
          </p:cNvPr>
          <p:cNvSpPr/>
          <p:nvPr userDrawn="1"/>
        </p:nvSpPr>
        <p:spPr>
          <a:xfrm>
            <a:off x="4587993" y="2890391"/>
            <a:ext cx="7497214" cy="1077218"/>
          </a:xfrm>
          <a:prstGeom prst="rect">
            <a:avLst/>
          </a:prstGeom>
        </p:spPr>
        <p:txBody>
          <a:bodyPr wrap="square">
            <a:spAutoFit/>
          </a:bodyPr>
          <a:lstStyle/>
          <a:p>
            <a:r>
              <a:rPr lang="en-US" sz="2400" b="1" dirty="0"/>
              <a:t>Prof. Phalachandra H.L.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 </a:t>
            </a:r>
            <a:r>
              <a:rPr lang="en-US" sz="2000" b="0" dirty="0"/>
              <a:t>and Engineering</a:t>
            </a:r>
            <a:endParaRPr lang="en-IN" sz="2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hlinkClick r:id="rId3"/>
              </a:rPr>
              <a:t>phalachandra@pes.edu</a:t>
            </a:r>
            <a:endParaRPr lang="en-US" sz="2000" u="sng" kern="1200" dirty="0">
              <a:solidFill>
                <a:srgbClr val="0070C0"/>
              </a:solidFill>
              <a:latin typeface="+mn-lt"/>
              <a:ea typeface="+mn-ea"/>
              <a:cs typeface="+mn-cs"/>
            </a:endParaRPr>
          </a:p>
        </p:txBody>
      </p:sp>
    </p:spTree>
    <p:extLst>
      <p:ext uri="{BB962C8B-B14F-4D97-AF65-F5344CB8AC3E}">
        <p14:creationId xmlns:p14="http://schemas.microsoft.com/office/powerpoint/2010/main" val="1904605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7D49-DB18-4481-BBAD-3CCDB0B6E136}"/>
              </a:ext>
            </a:extLst>
          </p:cNvPr>
          <p:cNvSpPr>
            <a:spLocks noGrp="1"/>
          </p:cNvSpPr>
          <p:nvPr>
            <p:ph type="title"/>
          </p:nvPr>
        </p:nvSpPr>
        <p:spPr>
          <a:xfrm>
            <a:off x="263434" y="344087"/>
            <a:ext cx="10515600" cy="557984"/>
          </a:xfrm>
        </p:spPr>
        <p:txBody>
          <a:bodyPr>
            <a:noAutofit/>
          </a:bodyPr>
          <a:lstStyle>
            <a:lvl1pPr>
              <a:defRPr sz="3600" b="1"/>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a:xfrm>
            <a:off x="416159" y="1453541"/>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21-01-2021</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11084484" y="136525"/>
            <a:ext cx="932769" cy="1402202"/>
          </a:xfrm>
          <a:prstGeom prst="rect">
            <a:avLst/>
          </a:prstGeom>
        </p:spPr>
      </p:pic>
      <p:cxnSp>
        <p:nvCxnSpPr>
          <p:cNvPr id="8" name="Straight Connector 7">
            <a:extLst>
              <a:ext uri="{FF2B5EF4-FFF2-40B4-BE49-F238E27FC236}">
                <a16:creationId xmlns:a16="http://schemas.microsoft.com/office/drawing/2014/main" id="{85B75CDB-A1FD-4FE7-804F-9C89D5EE7854}"/>
              </a:ext>
            </a:extLst>
          </p:cNvPr>
          <p:cNvCxnSpPr>
            <a:cxnSpLocks/>
          </p:cNvCxnSpPr>
          <p:nvPr userDrawn="1"/>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E85AF-03C6-4B44-A538-43B0427D31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C33EE5-59F6-4A1A-AE1E-8765B2B763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9D6861-A242-46E3-9BF3-A0C8A8DBB4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A9D4037-319B-46C2-9889-B7EE91425689}"/>
              </a:ext>
            </a:extLst>
          </p:cNvPr>
          <p:cNvSpPr>
            <a:spLocks noGrp="1"/>
          </p:cNvSpPr>
          <p:nvPr>
            <p:ph type="dt" sz="half" idx="10"/>
          </p:nvPr>
        </p:nvSpPr>
        <p:spPr/>
        <p:txBody>
          <a:bodyPr/>
          <a:lstStyle/>
          <a:p>
            <a:fld id="{C0697723-E498-4D64-BBB6-490ED1364AC9}" type="datetimeFigureOut">
              <a:rPr lang="en-IN" smtClean="0"/>
              <a:pPr/>
              <a:t>21-01-2021</a:t>
            </a:fld>
            <a:endParaRPr lang="en-IN"/>
          </a:p>
        </p:txBody>
      </p:sp>
      <p:sp>
        <p:nvSpPr>
          <p:cNvPr id="6" name="Footer Placeholder 5">
            <a:extLst>
              <a:ext uri="{FF2B5EF4-FFF2-40B4-BE49-F238E27FC236}">
                <a16:creationId xmlns:a16="http://schemas.microsoft.com/office/drawing/2014/main" id="{C1EE4E15-6B43-42E0-9689-9D809E7745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5B8A2C-7787-42C7-9053-9FAC49800765}"/>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8" name="Picture 7">
            <a:extLst>
              <a:ext uri="{FF2B5EF4-FFF2-40B4-BE49-F238E27FC236}">
                <a16:creationId xmlns:a16="http://schemas.microsoft.com/office/drawing/2014/main" id="{39D39C45-4BFB-45BE-B6CC-7991848CF0AF}"/>
              </a:ext>
            </a:extLst>
          </p:cNvPr>
          <p:cNvPicPr>
            <a:picLocks noChangeAspect="1"/>
          </p:cNvPicPr>
          <p:nvPr userDrawn="1"/>
        </p:nvPicPr>
        <p:blipFill>
          <a:blip r:embed="rId2"/>
          <a:stretch>
            <a:fillRect/>
          </a:stretch>
        </p:blipFill>
        <p:spPr>
          <a:xfrm>
            <a:off x="11000401" y="185738"/>
            <a:ext cx="932769" cy="1402202"/>
          </a:xfrm>
          <a:prstGeom prst="rect">
            <a:avLst/>
          </a:prstGeom>
        </p:spPr>
      </p:pic>
    </p:spTree>
    <p:extLst>
      <p:ext uri="{BB962C8B-B14F-4D97-AF65-F5344CB8AC3E}">
        <p14:creationId xmlns:p14="http://schemas.microsoft.com/office/powerpoint/2010/main" val="4130094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7F82-17CF-402C-A83C-9BB0B0450C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6925B8-18E2-4648-9C7D-9A50568E68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ECAC91-5516-49CF-ABB2-BDCA1101D9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3B518C-5424-4D17-AE61-73B5540B3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18E488-5143-4637-878A-8024B768B6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F92FE0-EADD-43E3-B191-7F6FEA9C81E6}"/>
              </a:ext>
            </a:extLst>
          </p:cNvPr>
          <p:cNvSpPr>
            <a:spLocks noGrp="1"/>
          </p:cNvSpPr>
          <p:nvPr>
            <p:ph type="dt" sz="half" idx="10"/>
          </p:nvPr>
        </p:nvSpPr>
        <p:spPr/>
        <p:txBody>
          <a:bodyPr/>
          <a:lstStyle/>
          <a:p>
            <a:fld id="{C0697723-E498-4D64-BBB6-490ED1364AC9}" type="datetimeFigureOut">
              <a:rPr lang="en-IN" smtClean="0"/>
              <a:pPr/>
              <a:t>21-01-2021</a:t>
            </a:fld>
            <a:endParaRPr lang="en-IN"/>
          </a:p>
        </p:txBody>
      </p:sp>
      <p:sp>
        <p:nvSpPr>
          <p:cNvPr id="8" name="Footer Placeholder 7">
            <a:extLst>
              <a:ext uri="{FF2B5EF4-FFF2-40B4-BE49-F238E27FC236}">
                <a16:creationId xmlns:a16="http://schemas.microsoft.com/office/drawing/2014/main" id="{FD4604E9-CD41-4846-B48F-03B22B3709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FE060F-933B-49D3-8FF3-B0DEF9DC648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046113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33CA-B572-4BA7-A189-A42C96F108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21-01-2021</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11052953" y="136525"/>
            <a:ext cx="932769" cy="1402202"/>
          </a:xfrm>
          <a:prstGeom prst="rect">
            <a:avLst/>
          </a:prstGeom>
        </p:spPr>
      </p:pic>
    </p:spTree>
    <p:extLst>
      <p:ext uri="{BB962C8B-B14F-4D97-AF65-F5344CB8AC3E}">
        <p14:creationId xmlns:p14="http://schemas.microsoft.com/office/powerpoint/2010/main" val="34773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34E3B9-7089-4D8E-9F92-ED9350E73E40}"/>
              </a:ext>
            </a:extLst>
          </p:cNvPr>
          <p:cNvSpPr>
            <a:spLocks noGrp="1"/>
          </p:cNvSpPr>
          <p:nvPr>
            <p:ph type="dt" sz="half" idx="10"/>
          </p:nvPr>
        </p:nvSpPr>
        <p:spPr/>
        <p:txBody>
          <a:bodyPr/>
          <a:lstStyle/>
          <a:p>
            <a:fld id="{C0697723-E498-4D64-BBB6-490ED1364AC9}" type="datetimeFigureOut">
              <a:rPr lang="en-IN" smtClean="0"/>
              <a:pPr/>
              <a:t>21-01-2021</a:t>
            </a:fld>
            <a:endParaRPr lang="en-IN"/>
          </a:p>
        </p:txBody>
      </p:sp>
      <p:sp>
        <p:nvSpPr>
          <p:cNvPr id="3" name="Footer Placeholder 2">
            <a:extLst>
              <a:ext uri="{FF2B5EF4-FFF2-40B4-BE49-F238E27FC236}">
                <a16:creationId xmlns:a16="http://schemas.microsoft.com/office/drawing/2014/main" id="{C85D6F49-DBB0-4783-8669-C7B8A7030A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775C0C-F413-41B7-B055-646B0BFD3A09}"/>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5" name="Picture 4">
            <a:extLst>
              <a:ext uri="{FF2B5EF4-FFF2-40B4-BE49-F238E27FC236}">
                <a16:creationId xmlns:a16="http://schemas.microsoft.com/office/drawing/2014/main" id="{1C4A4223-E820-438D-AC2C-3EB19237DD9B}"/>
              </a:ext>
            </a:extLst>
          </p:cNvPr>
          <p:cNvPicPr>
            <a:picLocks noChangeAspect="1"/>
          </p:cNvPicPr>
          <p:nvPr userDrawn="1"/>
        </p:nvPicPr>
        <p:blipFill>
          <a:blip r:embed="rId2"/>
          <a:stretch>
            <a:fillRect/>
          </a:stretch>
        </p:blipFill>
        <p:spPr>
          <a:xfrm>
            <a:off x="11073974" y="136525"/>
            <a:ext cx="932769" cy="1402202"/>
          </a:xfrm>
          <a:prstGeom prst="rect">
            <a:avLst/>
          </a:prstGeom>
        </p:spPr>
      </p:pic>
    </p:spTree>
    <p:extLst>
      <p:ext uri="{BB962C8B-B14F-4D97-AF65-F5344CB8AC3E}">
        <p14:creationId xmlns:p14="http://schemas.microsoft.com/office/powerpoint/2010/main" val="4223190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49A4AD-9C61-4A2F-99E0-675E335926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0F732A-189B-4AC1-886A-23584A50B8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F3EE23-AF03-4903-9219-60875A711F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97723-E498-4D64-BBB6-490ED1364AC9}" type="datetimeFigureOut">
              <a:rPr lang="en-IN" smtClean="0"/>
              <a:pPr/>
              <a:t>21-01-2021</a:t>
            </a:fld>
            <a:endParaRPr lang="en-IN"/>
          </a:p>
        </p:txBody>
      </p:sp>
      <p:sp>
        <p:nvSpPr>
          <p:cNvPr id="5" name="Footer Placeholder 4">
            <a:extLst>
              <a:ext uri="{FF2B5EF4-FFF2-40B4-BE49-F238E27FC236}">
                <a16:creationId xmlns:a16="http://schemas.microsoft.com/office/drawing/2014/main" id="{957FC4B0-FF26-4AB9-BACD-041A24DCD2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4C8E684-F46A-48CC-BAD8-663F8E1173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30BA08-B69C-4752-B2CF-0C56A0BACDE6}" type="slidenum">
              <a:rPr lang="en-IN" smtClean="0"/>
              <a:pPr/>
              <a:t>‹#›</a:t>
            </a:fld>
            <a:endParaRPr lang="en-IN"/>
          </a:p>
        </p:txBody>
      </p:sp>
    </p:spTree>
    <p:extLst>
      <p:ext uri="{BB962C8B-B14F-4D97-AF65-F5344CB8AC3E}">
        <p14:creationId xmlns:p14="http://schemas.microsoft.com/office/powerpoint/2010/main" val="471109323"/>
      </p:ext>
    </p:extLst>
  </p:cSld>
  <p:clrMap bg1="lt1" tx1="dk1" bg2="lt2" tx2="dk2" accent1="accent1" accent2="accent2" accent3="accent3" accent4="accent4" accent5="accent5" accent6="accent6" hlink="hlink" folHlink="folHlink"/>
  <p:sldLayoutIdLst>
    <p:sldLayoutId id="2147483662" r:id="rId1"/>
    <p:sldLayoutId id="2147483660" r:id="rId2"/>
    <p:sldLayoutId id="2147483663" r:id="rId3"/>
    <p:sldLayoutId id="2147483661" r:id="rId4"/>
    <p:sldLayoutId id="2147483650"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4"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8175AB9-1397-43BE-9368-1ADC6C085BC0}"/>
              </a:ext>
            </a:extLst>
          </p:cNvPr>
          <p:cNvSpPr/>
          <p:nvPr/>
        </p:nvSpPr>
        <p:spPr>
          <a:xfrm>
            <a:off x="288543" y="2306201"/>
            <a:ext cx="7497214" cy="646331"/>
          </a:xfrm>
          <a:prstGeom prst="rect">
            <a:avLst/>
          </a:prstGeom>
        </p:spPr>
        <p:txBody>
          <a:bodyPr wrap="square">
            <a:spAutoFit/>
          </a:bodyPr>
          <a:lstStyle/>
          <a:p>
            <a:r>
              <a:rPr lang="en-US" sz="3600" b="1" cap="all" dirty="0">
                <a:solidFill>
                  <a:schemeClr val="accent2"/>
                </a:solidFill>
              </a:rPr>
              <a:t>REQUIREMENTS ENGINEERING</a:t>
            </a:r>
          </a:p>
        </p:txBody>
      </p:sp>
    </p:spTree>
    <p:extLst>
      <p:ext uri="{BB962C8B-B14F-4D97-AF65-F5344CB8AC3E}">
        <p14:creationId xmlns:p14="http://schemas.microsoft.com/office/powerpoint/2010/main" val="104426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Shape 1"/>
          <p:cNvSpPr txBox="1"/>
          <p:nvPr/>
        </p:nvSpPr>
        <p:spPr>
          <a:xfrm>
            <a:off x="114886" y="448994"/>
            <a:ext cx="8229240" cy="655320"/>
          </a:xfrm>
          <a:prstGeom prst="rect">
            <a:avLst/>
          </a:prstGeom>
        </p:spPr>
        <p:txBody>
          <a:bodyPr vert="horz" rtlCol="0" anchor="ctr">
            <a:normAutofit/>
            <a:scene3d>
              <a:camera prst="orthographicFront"/>
              <a:lightRig rig="soft" dir="t"/>
            </a:scene3d>
            <a:sp3d prstMaterial="softEdge">
              <a:bevelT w="25400" h="25400"/>
            </a:sp3d>
          </a:bodyPr>
          <a:lstStyle>
            <a:defPPr>
              <a:defRPr lang="en-US"/>
            </a:defPPr>
            <a:lvl1pPr eaLnBrk="0" fontAlgn="base" hangingPunct="0">
              <a:spcBef>
                <a:spcPct val="0"/>
              </a:spcBef>
              <a:spcAft>
                <a:spcPct val="0"/>
              </a:spcAft>
              <a:defRPr sz="4100" b="1">
                <a:solidFill>
                  <a:schemeClr val="tx2"/>
                </a:solidFill>
                <a:effectLst>
                  <a:outerShdw blurRad="31750" dist="25400" dir="5400000" algn="tl" rotWithShape="0">
                    <a:srgbClr val="000000">
                      <a:alpha val="25000"/>
                    </a:srgbClr>
                  </a:outerShdw>
                </a:effectLst>
                <a:latin typeface="+mj-lt"/>
                <a:ea typeface="+mj-ea"/>
                <a:cs typeface="+mj-cs"/>
              </a:defRPr>
            </a:lvl1pPr>
          </a:lstStyle>
          <a:p>
            <a:r>
              <a:rPr lang="en-US" sz="2400" dirty="0">
                <a:solidFill>
                  <a:schemeClr val="accent2"/>
                </a:solidFill>
                <a:latin typeface="+mn-lt"/>
                <a:ea typeface="+mn-ea"/>
                <a:cs typeface="+mn-cs"/>
              </a:rPr>
              <a:t>UML Diagrams  (repeat contents for the Animated Slide)</a:t>
            </a:r>
          </a:p>
        </p:txBody>
      </p:sp>
      <p:sp>
        <p:nvSpPr>
          <p:cNvPr id="151" name="TextShape 2"/>
          <p:cNvSpPr txBox="1"/>
          <p:nvPr/>
        </p:nvSpPr>
        <p:spPr>
          <a:xfrm>
            <a:off x="114886" y="1166220"/>
            <a:ext cx="8507288" cy="4525560"/>
          </a:xfrm>
          <a:prstGeom prst="rect">
            <a:avLst/>
          </a:prstGeom>
        </p:spPr>
        <p:txBody>
          <a:bodyPr/>
          <a:lstStyle/>
          <a:p>
            <a:pPr marL="357188" indent="-268288">
              <a:lnSpc>
                <a:spcPct val="120000"/>
              </a:lnSpc>
              <a:buClr>
                <a:srgbClr val="00B0F0"/>
              </a:buClr>
              <a:buSzPct val="68000"/>
              <a:buFont typeface="Wingdings 3" charset="2"/>
              <a:buChar char=""/>
            </a:pPr>
            <a:r>
              <a:rPr lang="en-US" sz="2700" dirty="0">
                <a:solidFill>
                  <a:srgbClr val="000000"/>
                </a:solidFill>
              </a:rPr>
              <a:t>Use Case Diagram</a:t>
            </a:r>
            <a:endParaRPr dirty="0"/>
          </a:p>
          <a:p>
            <a:pPr marL="714375" lvl="1" indent="-179388">
              <a:lnSpc>
                <a:spcPct val="120000"/>
              </a:lnSpc>
              <a:buClr>
                <a:srgbClr val="00B0F0"/>
              </a:buClr>
              <a:buFont typeface="Verdana"/>
              <a:buChar char="◦"/>
            </a:pPr>
            <a:r>
              <a:rPr lang="en-US" sz="2300" dirty="0"/>
              <a:t>Shows actors, use cases, and relationships</a:t>
            </a:r>
            <a:endParaRPr dirty="0"/>
          </a:p>
          <a:p>
            <a:pPr marL="357188" indent="-268288">
              <a:lnSpc>
                <a:spcPct val="120000"/>
              </a:lnSpc>
              <a:buClr>
                <a:srgbClr val="00B0F0"/>
              </a:buClr>
              <a:buSzPct val="68000"/>
              <a:buFont typeface="Wingdings 3" charset="2"/>
              <a:buChar char=""/>
            </a:pPr>
            <a:r>
              <a:rPr lang="en-US" sz="2700" dirty="0">
                <a:solidFill>
                  <a:srgbClr val="000000"/>
                </a:solidFill>
              </a:rPr>
              <a:t>Class Diagram</a:t>
            </a:r>
            <a:endParaRPr sz="2700" dirty="0">
              <a:solidFill>
                <a:srgbClr val="000000"/>
              </a:solidFill>
            </a:endParaRPr>
          </a:p>
          <a:p>
            <a:pPr marL="714375" lvl="1" indent="-179388">
              <a:lnSpc>
                <a:spcPct val="120000"/>
              </a:lnSpc>
              <a:buClr>
                <a:srgbClr val="00B0F0"/>
              </a:buClr>
              <a:buFont typeface="Verdana"/>
              <a:buChar char="◦"/>
            </a:pPr>
            <a:r>
              <a:rPr lang="en-US" sz="2300" dirty="0"/>
              <a:t>Shows classes, interfaces, relationships</a:t>
            </a:r>
            <a:endParaRPr sz="2300" dirty="0"/>
          </a:p>
          <a:p>
            <a:pPr marL="714375" lvl="1" indent="-179388">
              <a:lnSpc>
                <a:spcPct val="120000"/>
              </a:lnSpc>
              <a:buClr>
                <a:srgbClr val="00B0F0"/>
              </a:buClr>
              <a:buFont typeface="Verdana"/>
              <a:buChar char="◦"/>
            </a:pPr>
            <a:r>
              <a:rPr lang="en-US" sz="2300" dirty="0"/>
              <a:t>Most common – address static view</a:t>
            </a:r>
            <a:endParaRPr sz="2300" dirty="0"/>
          </a:p>
          <a:p>
            <a:pPr marL="357188" indent="-268288">
              <a:lnSpc>
                <a:spcPct val="120000"/>
              </a:lnSpc>
              <a:buClr>
                <a:srgbClr val="00B0F0"/>
              </a:buClr>
              <a:buSzPct val="68000"/>
              <a:buFont typeface="Wingdings 3" charset="2"/>
              <a:buChar char=""/>
            </a:pPr>
            <a:r>
              <a:rPr lang="en-US" sz="2700" dirty="0">
                <a:solidFill>
                  <a:srgbClr val="000000"/>
                </a:solidFill>
              </a:rPr>
              <a:t>Object Diagram</a:t>
            </a:r>
            <a:endParaRPr sz="2700" dirty="0">
              <a:solidFill>
                <a:srgbClr val="000000"/>
              </a:solidFill>
            </a:endParaRPr>
          </a:p>
          <a:p>
            <a:pPr marL="714375" lvl="1" indent="-179388">
              <a:lnSpc>
                <a:spcPct val="120000"/>
              </a:lnSpc>
              <a:buClr>
                <a:srgbClr val="00B0F0"/>
              </a:buClr>
              <a:buFont typeface="Verdana"/>
              <a:buChar char="◦"/>
            </a:pPr>
            <a:r>
              <a:rPr lang="en-US" sz="2300" dirty="0"/>
              <a:t>Shows objects (instances)</a:t>
            </a:r>
            <a:endParaRPr sz="2300" dirty="0"/>
          </a:p>
          <a:p>
            <a:pPr marL="357188" indent="-268288">
              <a:lnSpc>
                <a:spcPct val="120000"/>
              </a:lnSpc>
              <a:buClr>
                <a:srgbClr val="00B0F0"/>
              </a:buClr>
              <a:buSzPct val="68000"/>
              <a:buFont typeface="Wingdings 3" charset="2"/>
              <a:buChar char=""/>
            </a:pPr>
            <a:r>
              <a:rPr lang="en-US" sz="2700" dirty="0">
                <a:solidFill>
                  <a:srgbClr val="000000"/>
                </a:solidFill>
              </a:rPr>
              <a:t>Component Diagram</a:t>
            </a:r>
            <a:endParaRPr sz="2700" dirty="0">
              <a:solidFill>
                <a:srgbClr val="000000"/>
              </a:solidFill>
            </a:endParaRPr>
          </a:p>
          <a:p>
            <a:pPr marL="714375" lvl="1" indent="-179388">
              <a:lnSpc>
                <a:spcPct val="120000"/>
              </a:lnSpc>
              <a:buClr>
                <a:srgbClr val="00B0F0"/>
              </a:buClr>
              <a:buFont typeface="Verdana"/>
              <a:buChar char="◦"/>
            </a:pPr>
            <a:r>
              <a:rPr lang="en-US" sz="2300" dirty="0"/>
              <a:t>Shows deployable components, including interfaces, ports, and internal structure</a:t>
            </a:r>
            <a:endParaRPr sz="2300" dirty="0"/>
          </a:p>
          <a:p>
            <a:pPr marL="357188" indent="-268288">
              <a:lnSpc>
                <a:spcPct val="120000"/>
              </a:lnSpc>
              <a:buClr>
                <a:srgbClr val="00B0F0"/>
              </a:buClr>
              <a:buSzPct val="68000"/>
              <a:buFont typeface="Wingdings 3" charset="2"/>
              <a:buChar char=""/>
            </a:pPr>
            <a:r>
              <a:rPr lang="en-US" sz="2700" dirty="0">
                <a:solidFill>
                  <a:srgbClr val="000000"/>
                </a:solidFill>
              </a:rPr>
              <a:t>Activity Diagram</a:t>
            </a:r>
            <a:endParaRPr sz="2700" dirty="0">
              <a:solidFill>
                <a:srgbClr val="000000"/>
              </a:solidFill>
            </a:endParaRPr>
          </a:p>
          <a:p>
            <a:pPr marL="714375" lvl="1" indent="-179388">
              <a:lnSpc>
                <a:spcPct val="120000"/>
              </a:lnSpc>
              <a:buClr>
                <a:srgbClr val="00B0F0"/>
              </a:buClr>
              <a:buFont typeface="Verdana"/>
              <a:buChar char="◦"/>
            </a:pPr>
            <a:r>
              <a:rPr lang="en-US" sz="2300" dirty="0"/>
              <a:t>Shows processes, including flow of control and data</a:t>
            </a:r>
            <a:endParaRPr sz="2300" dirty="0"/>
          </a:p>
        </p:txBody>
      </p:sp>
    </p:spTree>
  </p:cSld>
  <p:clrMapOvr>
    <a:masterClrMapping/>
  </p:clrMapOvr>
  <p:timing>
    <p:tnLst>
      <p:par>
        <p:cTn id="1" dur="indefinite" restart="never" nodeType="tmRoot">
          <p:childTnLst>
            <p:seq>
              <p:cTn id="2" nodeType="mainSeq">
                <p:childTnLst>
                  <p:par>
                    <p:cTn id="3" fill="freeze">
                      <p:stCondLst>
                        <p:cond delay="indefinite"/>
                      </p:stCondLst>
                      <p:childTnLst>
                        <p:par>
                          <p:cTn id="4" fill="freeze">
                            <p:stCondLst>
                              <p:cond delay="0"/>
                            </p:stCondLst>
                            <p:childTnLst>
                              <p:par>
                                <p:cTn id="5" presetID="9" presetClass="entr" fill="hold" nodeType="clickEffect">
                                  <p:stCondLst>
                                    <p:cond delay="0"/>
                                  </p:stCondLst>
                                  <p:childTnLst>
                                    <p:set>
                                      <p:cBhvr>
                                        <p:cTn id="6" dur="1" fill="hold">
                                          <p:stCondLst>
                                            <p:cond delay="0"/>
                                          </p:stCondLst>
                                        </p:cTn>
                                        <p:tgtEl>
                                          <p:spTgt spid="151">
                                            <p:txEl>
                                              <p:charRg st="0" end="358"/>
                                            </p:txEl>
                                          </p:spTgt>
                                        </p:tgtEl>
                                        <p:attrNameLst>
                                          <p:attrName>style.visibility</p:attrName>
                                        </p:attrNameLst>
                                      </p:cBhvr>
                                      <p:to>
                                        <p:strVal val="visible"/>
                                      </p:to>
                                    </p:set>
                                    <p:animEffect transition="in" filter="dissolve">
                                      <p:cBhvr additive="repl">
                                        <p:cTn id="7" dur="500" fill="freeze"/>
                                        <p:tgtEl>
                                          <p:spTgt spid="151">
                                            <p:txEl>
                                              <p:charRg st="0" end="358"/>
                                            </p:txEl>
                                          </p:spTgt>
                                        </p:tgtEl>
                                      </p:cBhvr>
                                    </p:animEffect>
                                  </p:childTnLst>
                                </p:cTn>
                              </p:par>
                              <p:par>
                                <p:cTn id="8" presetID="9" presetClass="entr" fill="hold" nodeType="withEffect">
                                  <p:stCondLst>
                                    <p:cond delay="0"/>
                                  </p:stCondLst>
                                  <p:childTnLst>
                                    <p:set>
                                      <p:cBhvr>
                                        <p:cTn id="9" dur="1" fill="hold">
                                          <p:stCondLst>
                                            <p:cond delay="0"/>
                                          </p:stCondLst>
                                        </p:cTn>
                                        <p:tgtEl>
                                          <p:spTgt spid="151">
                                            <p:txEl>
                                              <p:charRg st="358" end="358"/>
                                            </p:txEl>
                                          </p:spTgt>
                                        </p:tgtEl>
                                        <p:attrNameLst>
                                          <p:attrName>style.visibility</p:attrName>
                                        </p:attrNameLst>
                                      </p:cBhvr>
                                      <p:to>
                                        <p:strVal val="visible"/>
                                      </p:to>
                                    </p:set>
                                    <p:animEffect transition="in" filter="dissolve">
                                      <p:cBhvr additive="repl">
                                        <p:cTn id="10" dur="500" fill="freeze"/>
                                        <p:tgtEl>
                                          <p:spTgt spid="151">
                                            <p:txEl>
                                              <p:charRg st="358" end="358"/>
                                            </p:txEl>
                                          </p:spTgt>
                                        </p:tgtEl>
                                      </p:cBhvr>
                                    </p:animEffect>
                                  </p:childTnLst>
                                </p:cTn>
                              </p:par>
                            </p:childTnLst>
                          </p:cTn>
                        </p:par>
                      </p:childTnLst>
                    </p:cTn>
                  </p:par>
                  <p:par>
                    <p:cTn id="11" fill="freeze">
                      <p:stCondLst>
                        <p:cond delay="indefinite"/>
                      </p:stCondLst>
                      <p:childTnLst>
                        <p:par>
                          <p:cTn id="12" fill="freeze">
                            <p:stCondLst>
                              <p:cond delay="0"/>
                            </p:stCondLst>
                            <p:childTnLst>
                              <p:par>
                                <p:cTn id="13" presetID="9" presetClass="entr" fill="hold" nodeType="clickEffect">
                                  <p:stCondLst>
                                    <p:cond delay="0"/>
                                  </p:stCondLst>
                                  <p:childTnLst>
                                    <p:set>
                                      <p:cBhvr>
                                        <p:cTn id="14" dur="1" fill="hold">
                                          <p:stCondLst>
                                            <p:cond delay="0"/>
                                          </p:stCondLst>
                                        </p:cTn>
                                        <p:tgtEl>
                                          <p:spTgt spid="151">
                                            <p:txEl>
                                              <p:charRg st="358" end="358"/>
                                            </p:txEl>
                                          </p:spTgt>
                                        </p:tgtEl>
                                        <p:attrNameLst>
                                          <p:attrName>style.visibility</p:attrName>
                                        </p:attrNameLst>
                                      </p:cBhvr>
                                      <p:to>
                                        <p:strVal val="visible"/>
                                      </p:to>
                                    </p:set>
                                    <p:animEffect transition="in" filter="dissolve">
                                      <p:cBhvr additive="repl">
                                        <p:cTn id="15" dur="500" fill="freeze"/>
                                        <p:tgtEl>
                                          <p:spTgt spid="151">
                                            <p:txEl>
                                              <p:charRg st="358" end="358"/>
                                            </p:txEl>
                                          </p:spTgt>
                                        </p:tgtEl>
                                      </p:cBhvr>
                                    </p:animEffect>
                                  </p:childTnLst>
                                </p:cTn>
                              </p:par>
                              <p:par>
                                <p:cTn id="16" presetID="9" presetClass="entr" fill="hold" nodeType="withEffect">
                                  <p:stCondLst>
                                    <p:cond delay="0"/>
                                  </p:stCondLst>
                                  <p:childTnLst>
                                    <p:set>
                                      <p:cBhvr>
                                        <p:cTn id="17" dur="1" fill="hold">
                                          <p:stCondLst>
                                            <p:cond delay="0"/>
                                          </p:stCondLst>
                                        </p:cTn>
                                        <p:tgtEl>
                                          <p:spTgt spid="151">
                                            <p:txEl>
                                              <p:charRg st="358" end="358"/>
                                            </p:txEl>
                                          </p:spTgt>
                                        </p:tgtEl>
                                        <p:attrNameLst>
                                          <p:attrName>style.visibility</p:attrName>
                                        </p:attrNameLst>
                                      </p:cBhvr>
                                      <p:to>
                                        <p:strVal val="visible"/>
                                      </p:to>
                                    </p:set>
                                    <p:animEffect transition="in" filter="dissolve">
                                      <p:cBhvr additive="repl">
                                        <p:cTn id="18" dur="500" fill="freeze"/>
                                        <p:tgtEl>
                                          <p:spTgt spid="151">
                                            <p:txEl>
                                              <p:charRg st="358" end="358"/>
                                            </p:txEl>
                                          </p:spTgt>
                                        </p:tgtEl>
                                      </p:cBhvr>
                                    </p:animEffect>
                                  </p:childTnLst>
                                </p:cTn>
                              </p:par>
                            </p:childTnLst>
                          </p:cTn>
                        </p:par>
                      </p:childTnLst>
                    </p:cTn>
                  </p:par>
                  <p:par>
                    <p:cTn id="19" fill="freeze">
                      <p:stCondLst>
                        <p:cond delay="indefinite"/>
                      </p:stCondLst>
                      <p:childTnLst>
                        <p:par>
                          <p:cTn id="20" fill="freeze">
                            <p:stCondLst>
                              <p:cond delay="0"/>
                            </p:stCondLst>
                            <p:childTnLst>
                              <p:par>
                                <p:cTn id="21" presetID="9" presetClass="entr" fill="hold" nodeType="clickEffect">
                                  <p:stCondLst>
                                    <p:cond delay="0"/>
                                  </p:stCondLst>
                                  <p:childTnLst>
                                    <p:set>
                                      <p:cBhvr>
                                        <p:cTn id="22" dur="1" fill="hold">
                                          <p:stCondLst>
                                            <p:cond delay="0"/>
                                          </p:stCondLst>
                                        </p:cTn>
                                        <p:tgtEl>
                                          <p:spTgt spid="151">
                                            <p:txEl>
                                              <p:charRg st="358" end="358"/>
                                            </p:txEl>
                                          </p:spTgt>
                                        </p:tgtEl>
                                        <p:attrNameLst>
                                          <p:attrName>style.visibility</p:attrName>
                                        </p:attrNameLst>
                                      </p:cBhvr>
                                      <p:to>
                                        <p:strVal val="visible"/>
                                      </p:to>
                                    </p:set>
                                    <p:animEffect transition="in" filter="dissolve">
                                      <p:cBhvr additive="repl">
                                        <p:cTn id="23" dur="500" fill="freeze"/>
                                        <p:tgtEl>
                                          <p:spTgt spid="151">
                                            <p:txEl>
                                              <p:charRg st="358" end="358"/>
                                            </p:txEl>
                                          </p:spTgt>
                                        </p:tgtEl>
                                      </p:cBhvr>
                                    </p:animEffect>
                                  </p:childTnLst>
                                </p:cTn>
                              </p:par>
                              <p:par>
                                <p:cTn id="24" presetID="9" presetClass="entr" fill="hold" nodeType="withEffect">
                                  <p:stCondLst>
                                    <p:cond delay="0"/>
                                  </p:stCondLst>
                                  <p:childTnLst>
                                    <p:set>
                                      <p:cBhvr>
                                        <p:cTn id="25" dur="1" fill="hold">
                                          <p:stCondLst>
                                            <p:cond delay="0"/>
                                          </p:stCondLst>
                                        </p:cTn>
                                        <p:tgtEl>
                                          <p:spTgt spid="151">
                                            <p:txEl>
                                              <p:charRg st="358" end="358"/>
                                            </p:txEl>
                                          </p:spTgt>
                                        </p:tgtEl>
                                        <p:attrNameLst>
                                          <p:attrName>style.visibility</p:attrName>
                                        </p:attrNameLst>
                                      </p:cBhvr>
                                      <p:to>
                                        <p:strVal val="visible"/>
                                      </p:to>
                                    </p:set>
                                    <p:animEffect transition="in" filter="dissolve">
                                      <p:cBhvr additive="repl">
                                        <p:cTn id="26" dur="500" fill="freeze"/>
                                        <p:tgtEl>
                                          <p:spTgt spid="151">
                                            <p:txEl>
                                              <p:charRg st="358" end="35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124264" y="457199"/>
            <a:ext cx="9400736" cy="731520"/>
          </a:xfrm>
          <a:prstGeom prst="rect">
            <a:avLst/>
          </a:prstGeom>
        </p:spPr>
        <p:txBody>
          <a:bodyPr vert="horz" rtlCol="0" anchor="ctr">
            <a:normAutofit/>
            <a:scene3d>
              <a:camera prst="orthographicFront"/>
              <a:lightRig rig="soft" dir="t"/>
            </a:scene3d>
            <a:sp3d prstMaterial="softEdge">
              <a:bevelT w="25400" h="25400"/>
            </a:sp3d>
          </a:bodyPr>
          <a:lstStyle>
            <a:defPPr>
              <a:defRPr lang="en-US"/>
            </a:defPPr>
            <a:lvl1pPr eaLnBrk="0" fontAlgn="base" hangingPunct="0">
              <a:spcBef>
                <a:spcPct val="0"/>
              </a:spcBef>
              <a:spcAft>
                <a:spcPct val="0"/>
              </a:spcAft>
              <a:defRPr sz="4100" b="1">
                <a:solidFill>
                  <a:schemeClr val="tx2"/>
                </a:solidFill>
                <a:effectLst>
                  <a:outerShdw blurRad="31750" dist="25400" dir="5400000" algn="tl" rotWithShape="0">
                    <a:srgbClr val="000000">
                      <a:alpha val="25000"/>
                    </a:srgbClr>
                  </a:outerShdw>
                </a:effectLst>
                <a:latin typeface="+mj-lt"/>
                <a:ea typeface="+mj-ea"/>
                <a:cs typeface="+mj-cs"/>
              </a:defRPr>
            </a:lvl1pPr>
          </a:lstStyle>
          <a:p>
            <a:r>
              <a:rPr lang="en-US" sz="2400" dirty="0">
                <a:solidFill>
                  <a:schemeClr val="accent2"/>
                </a:solidFill>
                <a:latin typeface="+mn-lt"/>
                <a:ea typeface="+mn-ea"/>
                <a:cs typeface="+mn-cs"/>
              </a:rPr>
              <a:t>UML Diagrams… (continued) repeated contents for the Animated Slide</a:t>
            </a:r>
          </a:p>
        </p:txBody>
      </p:sp>
      <p:sp>
        <p:nvSpPr>
          <p:cNvPr id="153" name="TextShape 2"/>
          <p:cNvSpPr txBox="1"/>
          <p:nvPr/>
        </p:nvSpPr>
        <p:spPr>
          <a:xfrm>
            <a:off x="152400" y="1340363"/>
            <a:ext cx="8507288" cy="4525560"/>
          </a:xfrm>
          <a:prstGeom prst="rect">
            <a:avLst/>
          </a:prstGeom>
        </p:spPr>
        <p:txBody>
          <a:bodyPr/>
          <a:lstStyle/>
          <a:p>
            <a:pPr marL="357188" indent="-268288">
              <a:lnSpc>
                <a:spcPct val="120000"/>
              </a:lnSpc>
              <a:buClr>
                <a:srgbClr val="00B0F0"/>
              </a:buClr>
              <a:buSzPct val="68000"/>
              <a:buFont typeface="Wingdings 3" charset="2"/>
              <a:buChar char=""/>
            </a:pPr>
            <a:r>
              <a:rPr lang="en-US" sz="2700" dirty="0">
                <a:solidFill>
                  <a:srgbClr val="000000"/>
                </a:solidFill>
              </a:rPr>
              <a:t>State Diagram</a:t>
            </a:r>
            <a:endParaRPr dirty="0"/>
          </a:p>
          <a:p>
            <a:pPr marL="534988" lvl="1" indent="-177800">
              <a:lnSpc>
                <a:spcPct val="120000"/>
              </a:lnSpc>
              <a:buClr>
                <a:srgbClr val="00B0F0"/>
              </a:buClr>
              <a:buFont typeface="Verdana"/>
              <a:buChar char="◦"/>
            </a:pPr>
            <a:r>
              <a:rPr lang="en-US" sz="2300" dirty="0">
                <a:solidFill>
                  <a:srgbClr val="000000"/>
                </a:solidFill>
              </a:rPr>
              <a:t>Shows states, transitions, events, and activities depicting the dynamic view of internal object states</a:t>
            </a:r>
            <a:endParaRPr dirty="0"/>
          </a:p>
          <a:p>
            <a:pPr marL="357188" indent="-268288">
              <a:lnSpc>
                <a:spcPct val="120000"/>
              </a:lnSpc>
              <a:buClr>
                <a:srgbClr val="00B0F0"/>
              </a:buClr>
              <a:buSzPct val="68000"/>
              <a:buFont typeface="Wingdings 3" charset="2"/>
              <a:buChar char=""/>
            </a:pPr>
            <a:r>
              <a:rPr lang="en-US" sz="2700" dirty="0">
                <a:solidFill>
                  <a:srgbClr val="000000"/>
                </a:solidFill>
              </a:rPr>
              <a:t>Sequence Diagram</a:t>
            </a:r>
            <a:endParaRPr sz="2700" dirty="0">
              <a:solidFill>
                <a:srgbClr val="000000"/>
              </a:solidFill>
            </a:endParaRPr>
          </a:p>
          <a:p>
            <a:pPr marL="534988" lvl="1" indent="-177800">
              <a:lnSpc>
                <a:spcPct val="120000"/>
              </a:lnSpc>
              <a:buClr>
                <a:srgbClr val="00B0F0"/>
              </a:buClr>
              <a:buFont typeface="Verdana"/>
              <a:buChar char="◦"/>
            </a:pPr>
            <a:r>
              <a:rPr lang="en-US" sz="2300" dirty="0">
                <a:solidFill>
                  <a:srgbClr val="000000"/>
                </a:solidFill>
              </a:rPr>
              <a:t>Shows interactions between objects as a time-ordered view</a:t>
            </a:r>
            <a:endParaRPr sz="2300" dirty="0">
              <a:solidFill>
                <a:srgbClr val="000000"/>
              </a:solidFill>
            </a:endParaRPr>
          </a:p>
          <a:p>
            <a:pPr marL="357188" indent="-268288">
              <a:lnSpc>
                <a:spcPct val="120000"/>
              </a:lnSpc>
              <a:buClr>
                <a:srgbClr val="00B0F0"/>
              </a:buClr>
              <a:buSzPct val="68000"/>
              <a:buFont typeface="Wingdings 3" charset="2"/>
              <a:buChar char=""/>
            </a:pPr>
            <a:r>
              <a:rPr lang="en-US" sz="2700" dirty="0">
                <a:solidFill>
                  <a:srgbClr val="000000"/>
                </a:solidFill>
              </a:rPr>
              <a:t>Collaboration Diagram</a:t>
            </a:r>
            <a:endParaRPr sz="2700" dirty="0">
              <a:solidFill>
                <a:srgbClr val="000000"/>
              </a:solidFill>
            </a:endParaRPr>
          </a:p>
          <a:p>
            <a:pPr marL="534988" lvl="1" indent="-177800">
              <a:lnSpc>
                <a:spcPct val="120000"/>
              </a:lnSpc>
              <a:buClr>
                <a:srgbClr val="00B0F0"/>
              </a:buClr>
              <a:buFont typeface="Verdana"/>
              <a:buChar char="◦"/>
            </a:pPr>
            <a:r>
              <a:rPr lang="en-US" sz="2300" dirty="0">
                <a:solidFill>
                  <a:srgbClr val="000000"/>
                </a:solidFill>
              </a:rPr>
              <a:t>Similar to sequence diagram, but a spatial view, using numbering to indicate time order</a:t>
            </a:r>
            <a:endParaRPr sz="2300" dirty="0">
              <a:solidFill>
                <a:srgbClr val="000000"/>
              </a:solidFill>
            </a:endParaRPr>
          </a:p>
          <a:p>
            <a:pPr marL="357188" indent="-268288">
              <a:lnSpc>
                <a:spcPct val="120000"/>
              </a:lnSpc>
              <a:buClr>
                <a:srgbClr val="00B0F0"/>
              </a:buClr>
              <a:buSzPct val="68000"/>
              <a:buFont typeface="Wingdings 3" charset="2"/>
              <a:buChar char=""/>
            </a:pPr>
            <a:r>
              <a:rPr lang="en-US" sz="2700" dirty="0">
                <a:solidFill>
                  <a:srgbClr val="000000"/>
                </a:solidFill>
              </a:rPr>
              <a:t>Deployment Diagram</a:t>
            </a:r>
            <a:endParaRPr sz="2700" dirty="0">
              <a:solidFill>
                <a:srgbClr val="000000"/>
              </a:solidFill>
            </a:endParaRPr>
          </a:p>
          <a:p>
            <a:pPr marL="534988" lvl="1" indent="-177800">
              <a:lnSpc>
                <a:spcPct val="120000"/>
              </a:lnSpc>
              <a:buClr>
                <a:srgbClr val="00B0F0"/>
              </a:buClr>
              <a:buFont typeface="Verdana"/>
              <a:buChar char="◦"/>
            </a:pPr>
            <a:r>
              <a:rPr lang="en-US" sz="2300" dirty="0">
                <a:solidFill>
                  <a:srgbClr val="000000"/>
                </a:solidFill>
              </a:rPr>
              <a:t>Shows the configuration of run-time processing nodes and the components that are deployed on them</a:t>
            </a:r>
            <a:endParaRPr sz="2300" dirty="0">
              <a:solidFill>
                <a:srgbClr val="000000"/>
              </a:solidFill>
            </a:endParaRPr>
          </a:p>
        </p:txBody>
      </p:sp>
    </p:spTree>
  </p:cSld>
  <p:clrMapOvr>
    <a:masterClrMapping/>
  </p:clrMapOvr>
  <p:timing>
    <p:tnLst>
      <p:par>
        <p:cTn id="1" dur="indefinite" restart="never" nodeType="tmRoot">
          <p:childTnLst>
            <p:seq>
              <p:cTn id="2" nodeType="mainSeq">
                <p:childTnLst>
                  <p:par>
                    <p:cTn id="3" fill="freeze">
                      <p:stCondLst>
                        <p:cond delay="indefinite"/>
                      </p:stCondLst>
                      <p:childTnLst>
                        <p:par>
                          <p:cTn id="4" fill="freeze">
                            <p:stCondLst>
                              <p:cond delay="0"/>
                            </p:stCondLst>
                            <p:childTnLst>
                              <p:par>
                                <p:cTn id="5" presetID="9" presetClass="entr" fill="hold" nodeType="clickEffect">
                                  <p:stCondLst>
                                    <p:cond delay="0"/>
                                  </p:stCondLst>
                                  <p:childTnLst>
                                    <p:set>
                                      <p:cBhvr>
                                        <p:cTn id="6" dur="1" fill="hold">
                                          <p:stCondLst>
                                            <p:cond delay="0"/>
                                          </p:stCondLst>
                                        </p:cTn>
                                        <p:tgtEl>
                                          <p:spTgt spid="153">
                                            <p:txEl>
                                              <p:charRg st="0" end="419"/>
                                            </p:txEl>
                                          </p:spTgt>
                                        </p:tgtEl>
                                        <p:attrNameLst>
                                          <p:attrName>style.visibility</p:attrName>
                                        </p:attrNameLst>
                                      </p:cBhvr>
                                      <p:to>
                                        <p:strVal val="visible"/>
                                      </p:to>
                                    </p:set>
                                    <p:animEffect transition="in" filter="dissolve">
                                      <p:cBhvr additive="repl">
                                        <p:cTn id="7" dur="500" fill="freeze"/>
                                        <p:tgtEl>
                                          <p:spTgt spid="153">
                                            <p:txEl>
                                              <p:charRg st="0" end="419"/>
                                            </p:txEl>
                                          </p:spTgt>
                                        </p:tgtEl>
                                      </p:cBhvr>
                                    </p:animEffect>
                                  </p:childTnLst>
                                </p:cTn>
                              </p:par>
                              <p:par>
                                <p:cTn id="8" presetID="9" presetClass="entr" fill="hold" nodeType="withEffect">
                                  <p:stCondLst>
                                    <p:cond delay="0"/>
                                  </p:stCondLst>
                                  <p:childTnLst>
                                    <p:set>
                                      <p:cBhvr>
                                        <p:cTn id="9" dur="1" fill="hold">
                                          <p:stCondLst>
                                            <p:cond delay="0"/>
                                          </p:stCondLst>
                                        </p:cTn>
                                        <p:tgtEl>
                                          <p:spTgt spid="153">
                                            <p:txEl>
                                              <p:charRg st="419" end="419"/>
                                            </p:txEl>
                                          </p:spTgt>
                                        </p:tgtEl>
                                        <p:attrNameLst>
                                          <p:attrName>style.visibility</p:attrName>
                                        </p:attrNameLst>
                                      </p:cBhvr>
                                      <p:to>
                                        <p:strVal val="visible"/>
                                      </p:to>
                                    </p:set>
                                    <p:animEffect transition="in" filter="dissolve">
                                      <p:cBhvr additive="repl">
                                        <p:cTn id="10" dur="500" fill="freeze"/>
                                        <p:tgtEl>
                                          <p:spTgt spid="153">
                                            <p:txEl>
                                              <p:charRg st="419" end="419"/>
                                            </p:txEl>
                                          </p:spTgt>
                                        </p:tgtEl>
                                      </p:cBhvr>
                                    </p:animEffect>
                                  </p:childTnLst>
                                </p:cTn>
                              </p:par>
                            </p:childTnLst>
                          </p:cTn>
                        </p:par>
                      </p:childTnLst>
                    </p:cTn>
                  </p:par>
                  <p:par>
                    <p:cTn id="11" fill="freeze">
                      <p:stCondLst>
                        <p:cond delay="indefinite"/>
                      </p:stCondLst>
                      <p:childTnLst>
                        <p:par>
                          <p:cTn id="12" fill="freeze">
                            <p:stCondLst>
                              <p:cond delay="0"/>
                            </p:stCondLst>
                            <p:childTnLst>
                              <p:par>
                                <p:cTn id="13" presetID="9" presetClass="entr" fill="hold" nodeType="clickEffect">
                                  <p:stCondLst>
                                    <p:cond delay="0"/>
                                  </p:stCondLst>
                                  <p:childTnLst>
                                    <p:set>
                                      <p:cBhvr>
                                        <p:cTn id="14" dur="1" fill="hold">
                                          <p:stCondLst>
                                            <p:cond delay="0"/>
                                          </p:stCondLst>
                                        </p:cTn>
                                        <p:tgtEl>
                                          <p:spTgt spid="153">
                                            <p:txEl>
                                              <p:charRg st="419" end="419"/>
                                            </p:txEl>
                                          </p:spTgt>
                                        </p:tgtEl>
                                        <p:attrNameLst>
                                          <p:attrName>style.visibility</p:attrName>
                                        </p:attrNameLst>
                                      </p:cBhvr>
                                      <p:to>
                                        <p:strVal val="visible"/>
                                      </p:to>
                                    </p:set>
                                    <p:animEffect transition="in" filter="dissolve">
                                      <p:cBhvr additive="repl">
                                        <p:cTn id="15" dur="500" fill="freeze"/>
                                        <p:tgtEl>
                                          <p:spTgt spid="153">
                                            <p:txEl>
                                              <p:charRg st="419" end="419"/>
                                            </p:txEl>
                                          </p:spTgt>
                                        </p:tgtEl>
                                      </p:cBhvr>
                                    </p:animEffect>
                                  </p:childTnLst>
                                </p:cTn>
                              </p:par>
                              <p:par>
                                <p:cTn id="16" presetID="9" presetClass="entr" fill="hold" nodeType="withEffect">
                                  <p:stCondLst>
                                    <p:cond delay="0"/>
                                  </p:stCondLst>
                                  <p:childTnLst>
                                    <p:set>
                                      <p:cBhvr>
                                        <p:cTn id="17" dur="1" fill="hold">
                                          <p:stCondLst>
                                            <p:cond delay="0"/>
                                          </p:stCondLst>
                                        </p:cTn>
                                        <p:tgtEl>
                                          <p:spTgt spid="153">
                                            <p:txEl>
                                              <p:charRg st="419" end="419"/>
                                            </p:txEl>
                                          </p:spTgt>
                                        </p:tgtEl>
                                        <p:attrNameLst>
                                          <p:attrName>style.visibility</p:attrName>
                                        </p:attrNameLst>
                                      </p:cBhvr>
                                      <p:to>
                                        <p:strVal val="visible"/>
                                      </p:to>
                                    </p:set>
                                    <p:animEffect transition="in" filter="dissolve">
                                      <p:cBhvr additive="repl">
                                        <p:cTn id="18" dur="500" fill="freeze"/>
                                        <p:tgtEl>
                                          <p:spTgt spid="153">
                                            <p:txEl>
                                              <p:charRg st="419" end="419"/>
                                            </p:txEl>
                                          </p:spTgt>
                                        </p:tgtEl>
                                      </p:cBhvr>
                                    </p:animEffect>
                                  </p:childTnLst>
                                </p:cTn>
                              </p:par>
                            </p:childTnLst>
                          </p:cTn>
                        </p:par>
                      </p:childTnLst>
                    </p:cTn>
                  </p:par>
                  <p:par>
                    <p:cTn id="19" fill="freeze">
                      <p:stCondLst>
                        <p:cond delay="indefinite"/>
                      </p:stCondLst>
                      <p:childTnLst>
                        <p:par>
                          <p:cTn id="20" fill="freeze">
                            <p:stCondLst>
                              <p:cond delay="0"/>
                            </p:stCondLst>
                            <p:childTnLst>
                              <p:par>
                                <p:cTn id="21" presetID="9" presetClass="entr" fill="hold" nodeType="clickEffect">
                                  <p:stCondLst>
                                    <p:cond delay="0"/>
                                  </p:stCondLst>
                                  <p:childTnLst>
                                    <p:set>
                                      <p:cBhvr>
                                        <p:cTn id="22" dur="1" fill="hold">
                                          <p:stCondLst>
                                            <p:cond delay="0"/>
                                          </p:stCondLst>
                                        </p:cTn>
                                        <p:tgtEl>
                                          <p:spTgt spid="153">
                                            <p:txEl>
                                              <p:charRg st="419" end="419"/>
                                            </p:txEl>
                                          </p:spTgt>
                                        </p:tgtEl>
                                        <p:attrNameLst>
                                          <p:attrName>style.visibility</p:attrName>
                                        </p:attrNameLst>
                                      </p:cBhvr>
                                      <p:to>
                                        <p:strVal val="visible"/>
                                      </p:to>
                                    </p:set>
                                    <p:animEffect transition="in" filter="dissolve">
                                      <p:cBhvr additive="repl">
                                        <p:cTn id="23" dur="500" fill="freeze"/>
                                        <p:tgtEl>
                                          <p:spTgt spid="153">
                                            <p:txEl>
                                              <p:charRg st="419" end="419"/>
                                            </p:txEl>
                                          </p:spTgt>
                                        </p:tgtEl>
                                      </p:cBhvr>
                                    </p:animEffect>
                                  </p:childTnLst>
                                </p:cTn>
                              </p:par>
                              <p:par>
                                <p:cTn id="24" presetID="9" presetClass="entr" fill="hold" nodeType="withEffect">
                                  <p:stCondLst>
                                    <p:cond delay="0"/>
                                  </p:stCondLst>
                                  <p:childTnLst>
                                    <p:set>
                                      <p:cBhvr>
                                        <p:cTn id="25" dur="1" fill="hold">
                                          <p:stCondLst>
                                            <p:cond delay="0"/>
                                          </p:stCondLst>
                                        </p:cTn>
                                        <p:tgtEl>
                                          <p:spTgt spid="153">
                                            <p:txEl>
                                              <p:charRg st="419" end="419"/>
                                            </p:txEl>
                                          </p:spTgt>
                                        </p:tgtEl>
                                        <p:attrNameLst>
                                          <p:attrName>style.visibility</p:attrName>
                                        </p:attrNameLst>
                                      </p:cBhvr>
                                      <p:to>
                                        <p:strVal val="visible"/>
                                      </p:to>
                                    </p:set>
                                    <p:animEffect transition="in" filter="dissolve">
                                      <p:cBhvr additive="repl">
                                        <p:cTn id="26" dur="500" fill="freeze"/>
                                        <p:tgtEl>
                                          <p:spTgt spid="153">
                                            <p:txEl>
                                              <p:charRg st="419" end="4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4294967295"/>
          </p:nvPr>
        </p:nvSpPr>
        <p:spPr>
          <a:xfrm>
            <a:off x="0" y="1253331"/>
            <a:ext cx="10515600" cy="4351338"/>
          </a:xfrm>
        </p:spPr>
        <p:txBody>
          <a:bodyPr rtlCol="0">
            <a:normAutofit/>
          </a:bodyPr>
          <a:lstStyle/>
          <a:p>
            <a:pPr eaLnBrk="1" fontAlgn="auto" hangingPunct="1">
              <a:lnSpc>
                <a:spcPct val="120000"/>
              </a:lnSpc>
              <a:spcAft>
                <a:spcPts val="0"/>
              </a:spcAft>
              <a:buFont typeface="Arial" panose="020B0604020202020204" pitchFamily="34" charset="0"/>
              <a:buChar char="•"/>
              <a:defRPr/>
            </a:pPr>
            <a:r>
              <a:rPr lang="en-US" sz="2400" dirty="0"/>
              <a:t>Use case diagrams are used to visualize, specify, construct, and document the (intended) behavior of the system, during requirements capture and analysis.</a:t>
            </a:r>
          </a:p>
          <a:p>
            <a:pPr eaLnBrk="1" fontAlgn="auto" hangingPunct="1">
              <a:lnSpc>
                <a:spcPct val="120000"/>
              </a:lnSpc>
              <a:spcAft>
                <a:spcPts val="0"/>
              </a:spcAft>
              <a:buFont typeface="Arial" panose="020B0604020202020204" pitchFamily="34" charset="0"/>
              <a:buChar char="•"/>
              <a:defRPr/>
            </a:pPr>
            <a:r>
              <a:rPr lang="en-US" sz="2400" dirty="0"/>
              <a:t>Provide a way for developers, domain experts and end-users to Communicate.</a:t>
            </a:r>
          </a:p>
          <a:p>
            <a:pPr eaLnBrk="1" fontAlgn="auto" hangingPunct="1">
              <a:lnSpc>
                <a:spcPct val="120000"/>
              </a:lnSpc>
              <a:spcAft>
                <a:spcPts val="0"/>
              </a:spcAft>
              <a:buFont typeface="Arial" panose="020B0604020202020204" pitchFamily="34" charset="0"/>
              <a:buChar char="•"/>
              <a:defRPr/>
            </a:pPr>
            <a:r>
              <a:rPr lang="en-US" sz="2400" dirty="0"/>
              <a:t>Serve as basis for testing.</a:t>
            </a:r>
          </a:p>
          <a:p>
            <a:pPr eaLnBrk="1" fontAlgn="auto" hangingPunct="1">
              <a:lnSpc>
                <a:spcPct val="120000"/>
              </a:lnSpc>
              <a:spcAft>
                <a:spcPts val="0"/>
              </a:spcAft>
              <a:buFont typeface="Arial" panose="020B0604020202020204" pitchFamily="34" charset="0"/>
              <a:buChar char="•"/>
              <a:defRPr/>
            </a:pPr>
            <a:r>
              <a:rPr lang="en-US" sz="2400" dirty="0"/>
              <a:t>Use case diagrams contain use cases, actors, and their relationships.</a:t>
            </a:r>
          </a:p>
          <a:p>
            <a:pPr eaLnBrk="1" fontAlgn="auto" hangingPunct="1">
              <a:lnSpc>
                <a:spcPct val="90000"/>
              </a:lnSpc>
              <a:spcAft>
                <a:spcPts val="0"/>
              </a:spcAft>
              <a:buFont typeface="Arial" panose="020B0604020202020204" pitchFamily="34" charset="0"/>
              <a:buChar char="•"/>
              <a:defRPr/>
            </a:pPr>
            <a:endParaRPr lang="en-US" sz="2800" dirty="0"/>
          </a:p>
          <a:p>
            <a:pPr eaLnBrk="1" fontAlgn="auto" hangingPunct="1">
              <a:lnSpc>
                <a:spcPct val="90000"/>
              </a:lnSpc>
              <a:spcAft>
                <a:spcPts val="0"/>
              </a:spcAft>
              <a:buFont typeface="Arial" panose="020B0604020202020204" pitchFamily="34" charset="0"/>
              <a:buChar char="•"/>
              <a:defRPr/>
            </a:pPr>
            <a:endParaRPr lang="en-US" sz="2800" dirty="0"/>
          </a:p>
        </p:txBody>
      </p:sp>
      <p:sp>
        <p:nvSpPr>
          <p:cNvPr id="5" name="Google Shape;142;p5"/>
          <p:cNvSpPr txBox="1">
            <a:spLocks/>
          </p:cNvSpPr>
          <p:nvPr/>
        </p:nvSpPr>
        <p:spPr>
          <a:xfrm>
            <a:off x="120611" y="432118"/>
            <a:ext cx="7200800" cy="716372"/>
          </a:xfrm>
          <a:prstGeom prst="rect">
            <a:avLst/>
          </a:prstGeom>
          <a:noFill/>
          <a:ln>
            <a:noFill/>
          </a:ln>
        </p:spPr>
        <p:txBody>
          <a:bodyPr spcFirstLastPara="1" vert="horz" wrap="square" lIns="91425" tIns="45700" rIns="91425" bIns="45700" rtlCol="0" anchor="ctr" anchorCtr="0">
            <a:normAutofit/>
          </a:bodyPr>
          <a:lstStyle/>
          <a:p>
            <a:pPr marL="0" marR="0" lvl="0" indent="0" algn="l" defTabSz="914400" rtl="0" eaLnBrk="1" fontAlgn="auto" latinLnBrk="0" hangingPunct="1">
              <a:lnSpc>
                <a:spcPct val="90000"/>
              </a:lnSpc>
              <a:spcBef>
                <a:spcPts val="0"/>
              </a:spcBef>
              <a:spcAft>
                <a:spcPts val="0"/>
              </a:spcAft>
              <a:buClr>
                <a:schemeClr val="accent2"/>
              </a:buClr>
              <a:buSzPts val="2400"/>
              <a:buFont typeface="Calibri"/>
              <a:buNone/>
              <a:tabLst/>
              <a:defRPr/>
            </a:pPr>
            <a:r>
              <a:rPr kumimoji="0" lang="en-US" sz="2400" b="1" i="0" u="none" strike="noStrike" kern="1200" cap="none" spc="0" normalizeH="0" baseline="0" noProof="0" dirty="0">
                <a:ln>
                  <a:noFill/>
                </a:ln>
                <a:solidFill>
                  <a:schemeClr val="accent2"/>
                </a:solidFill>
                <a:effectLst/>
                <a:uLnTx/>
                <a:uFillTx/>
                <a:latin typeface="Calibri"/>
                <a:ea typeface="Calibri"/>
                <a:cs typeface="Calibri"/>
                <a:sym typeface="Calibri"/>
              </a:rPr>
              <a:t>Using Use Case Diagrams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40341" y="425824"/>
            <a:ext cx="6702552" cy="762000"/>
          </a:xfrm>
          <a:noFill/>
          <a:ln>
            <a:noFill/>
          </a:ln>
        </p:spPr>
        <p:txBody>
          <a:bodyPr spcFirstLastPara="1" vert="horz" wrap="square" lIns="91425" tIns="45700" rIns="91425" bIns="45700" rtlCol="0" anchor="ctr" anchorCtr="0">
            <a:normAutofit/>
          </a:bodyPr>
          <a:lstStyle/>
          <a:p>
            <a:pPr>
              <a:spcBef>
                <a:spcPts val="0"/>
              </a:spcBef>
              <a:buClr>
                <a:schemeClr val="accent2"/>
              </a:buClr>
              <a:buSzPts val="2400"/>
            </a:pPr>
            <a:r>
              <a:rPr lang="en-US" sz="2400" b="1" dirty="0">
                <a:solidFill>
                  <a:schemeClr val="accent2"/>
                </a:solidFill>
                <a:latin typeface="Calibri"/>
                <a:ea typeface="Calibri"/>
                <a:cs typeface="Calibri"/>
                <a:sym typeface="Calibri"/>
              </a:rPr>
              <a:t>Use Case</a:t>
            </a:r>
          </a:p>
        </p:txBody>
      </p:sp>
      <p:sp>
        <p:nvSpPr>
          <p:cNvPr id="14339" name="Rectangle 3"/>
          <p:cNvSpPr>
            <a:spLocks noGrp="1" noChangeArrowheads="1"/>
          </p:cNvSpPr>
          <p:nvPr>
            <p:ph idx="4294967295"/>
          </p:nvPr>
        </p:nvSpPr>
        <p:spPr>
          <a:xfrm>
            <a:off x="168812" y="1253331"/>
            <a:ext cx="10515600" cy="4351338"/>
          </a:xfrm>
        </p:spPr>
        <p:txBody>
          <a:bodyPr/>
          <a:lstStyle/>
          <a:p>
            <a:pPr eaLnBrk="1" hangingPunct="1">
              <a:buFont typeface="Wingdings" pitchFamily="2" charset="2"/>
              <a:buChar char="§"/>
            </a:pPr>
            <a:r>
              <a:rPr lang="en-US" dirty="0"/>
              <a:t>Use cases specify the desired behavior. </a:t>
            </a:r>
          </a:p>
          <a:p>
            <a:pPr eaLnBrk="1" hangingPunct="1">
              <a:buFont typeface="Wingdings" pitchFamily="2" charset="2"/>
              <a:buChar char="§"/>
            </a:pPr>
            <a:r>
              <a:rPr lang="en-US" dirty="0"/>
              <a:t>A use case is </a:t>
            </a:r>
          </a:p>
          <a:p>
            <a:pPr lvl="1">
              <a:buFont typeface="Wingdings" pitchFamily="2" charset="2"/>
              <a:buChar char="§"/>
            </a:pPr>
            <a:r>
              <a:rPr lang="en-US" sz="2800" dirty="0"/>
              <a:t>a description of a set of sequences of actions a system performs to yield an observable result of value to an actor.</a:t>
            </a:r>
          </a:p>
          <a:p>
            <a:pPr lvl="1">
              <a:buFont typeface="Wingdings" pitchFamily="2" charset="2"/>
              <a:buChar char="§"/>
            </a:pPr>
            <a:r>
              <a:rPr lang="en-US" sz="2800" dirty="0"/>
              <a:t>includes variants</a:t>
            </a:r>
          </a:p>
          <a:p>
            <a:pPr eaLnBrk="1" hangingPunct="1">
              <a:buFont typeface="Wingdings" pitchFamily="2" charset="2"/>
              <a:buChar char="§"/>
            </a:pPr>
            <a:r>
              <a:rPr lang="en-US" dirty="0"/>
              <a:t>Named as verb.</a:t>
            </a:r>
          </a:p>
          <a:p>
            <a:pPr eaLnBrk="1" hangingPunct="1">
              <a:buFont typeface="Wingdings" pitchFamily="2" charset="2"/>
              <a:buChar char="§"/>
            </a:pPr>
            <a:r>
              <a:rPr lang="en-US" dirty="0"/>
              <a:t>Each sequence represent an interaction of actors with the system.</a:t>
            </a:r>
          </a:p>
        </p:txBody>
      </p:sp>
      <p:grpSp>
        <p:nvGrpSpPr>
          <p:cNvPr id="2" name="Group 6"/>
          <p:cNvGrpSpPr>
            <a:grpSpLocks/>
          </p:cNvGrpSpPr>
          <p:nvPr/>
        </p:nvGrpSpPr>
        <p:grpSpPr bwMode="auto">
          <a:xfrm>
            <a:off x="1763059" y="4778188"/>
            <a:ext cx="1219200" cy="685800"/>
            <a:chOff x="4176" y="720"/>
            <a:chExt cx="576" cy="432"/>
          </a:xfrm>
        </p:grpSpPr>
        <p:sp>
          <p:nvSpPr>
            <p:cNvPr id="14342" name="Oval 4"/>
            <p:cNvSpPr>
              <a:spLocks noChangeArrowheads="1"/>
            </p:cNvSpPr>
            <p:nvPr/>
          </p:nvSpPr>
          <p:spPr bwMode="auto">
            <a:xfrm>
              <a:off x="4176" y="720"/>
              <a:ext cx="576" cy="432"/>
            </a:xfrm>
            <a:prstGeom prst="ellipse">
              <a:avLst/>
            </a:prstGeom>
            <a:noFill/>
            <a:ln w="9525">
              <a:solidFill>
                <a:schemeClr val="tx1"/>
              </a:solidFill>
              <a:round/>
              <a:headEnd/>
              <a:tailEnd/>
            </a:ln>
          </p:spPr>
          <p:txBody>
            <a:bodyPr wrap="none" anchor="ctr"/>
            <a:lstStyle/>
            <a:p>
              <a:pPr eaLnBrk="1" hangingPunct="1"/>
              <a:endParaRPr lang="en-IN" altLang="en-US" b="1">
                <a:latin typeface="Arial" charset="0"/>
              </a:endParaRPr>
            </a:p>
          </p:txBody>
        </p:sp>
        <p:sp>
          <p:nvSpPr>
            <p:cNvPr id="14343" name="Text Box 5"/>
            <p:cNvSpPr txBox="1">
              <a:spLocks noChangeArrowheads="1"/>
            </p:cNvSpPr>
            <p:nvPr/>
          </p:nvSpPr>
          <p:spPr bwMode="auto">
            <a:xfrm>
              <a:off x="4224" y="816"/>
              <a:ext cx="528" cy="250"/>
            </a:xfrm>
            <a:prstGeom prst="rect">
              <a:avLst/>
            </a:prstGeom>
            <a:noFill/>
            <a:ln w="9525">
              <a:noFill/>
              <a:miter lim="800000"/>
              <a:headEnd/>
              <a:tailEnd/>
            </a:ln>
          </p:spPr>
          <p:txBody>
            <a:bodyPr>
              <a:spAutoFit/>
            </a:bodyPr>
            <a:lstStyle/>
            <a:p>
              <a:pPr eaLnBrk="1" hangingPunct="1"/>
              <a:r>
                <a:rPr lang="en-US" altLang="en-US" sz="2000">
                  <a:latin typeface="Times New Roman" pitchFamily="18" charset="0"/>
                </a:rPr>
                <a:t>name</a:t>
              </a:r>
              <a:endParaRPr lang="en-US" altLang="en-US" sz="2400">
                <a:latin typeface="Times New Roman" pitchFamily="18" charset="0"/>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40349" y="363070"/>
            <a:ext cx="7114032" cy="804672"/>
          </a:xfrm>
          <a:noFill/>
          <a:ln>
            <a:noFill/>
          </a:ln>
        </p:spPr>
        <p:txBody>
          <a:bodyPr spcFirstLastPara="1" vert="horz" wrap="square" lIns="91425" tIns="45700" rIns="91425" bIns="45700" rtlCol="0" anchor="ctr" anchorCtr="0">
            <a:normAutofit/>
          </a:bodyPr>
          <a:lstStyle/>
          <a:p>
            <a:pPr>
              <a:spcBef>
                <a:spcPts val="0"/>
              </a:spcBef>
              <a:buClr>
                <a:schemeClr val="accent2"/>
              </a:buClr>
              <a:buSzPts val="2400"/>
            </a:pPr>
            <a:r>
              <a:rPr lang="en-US" sz="2400" b="1" dirty="0">
                <a:solidFill>
                  <a:schemeClr val="accent2"/>
                </a:solidFill>
                <a:latin typeface="Calibri"/>
                <a:ea typeface="Calibri"/>
                <a:cs typeface="Calibri"/>
                <a:sym typeface="Calibri"/>
              </a:rPr>
              <a:t>Actors</a:t>
            </a:r>
          </a:p>
        </p:txBody>
      </p:sp>
      <p:sp>
        <p:nvSpPr>
          <p:cNvPr id="15363" name="Rectangle 3"/>
          <p:cNvSpPr>
            <a:spLocks noGrp="1" noChangeArrowheads="1"/>
          </p:cNvSpPr>
          <p:nvPr>
            <p:ph idx="4294967295"/>
          </p:nvPr>
        </p:nvSpPr>
        <p:spPr>
          <a:xfrm>
            <a:off x="211015" y="1253331"/>
            <a:ext cx="9975848" cy="5386620"/>
          </a:xfrm>
        </p:spPr>
        <p:txBody>
          <a:bodyPr>
            <a:normAutofit fontScale="92500" lnSpcReduction="20000"/>
          </a:bodyPr>
          <a:lstStyle/>
          <a:p>
            <a:pPr eaLnBrk="1" hangingPunct="1">
              <a:lnSpc>
                <a:spcPct val="120000"/>
              </a:lnSpc>
            </a:pPr>
            <a:r>
              <a:rPr lang="en-US" dirty="0"/>
              <a:t>An actor represents a set of roles that users of use case play when interacting with these use cases.</a:t>
            </a:r>
          </a:p>
          <a:p>
            <a:pPr eaLnBrk="1" hangingPunct="1">
              <a:lnSpc>
                <a:spcPct val="120000"/>
              </a:lnSpc>
            </a:pPr>
            <a:r>
              <a:rPr lang="en-US" dirty="0"/>
              <a:t>Actors can be human or automated systems.</a:t>
            </a:r>
          </a:p>
          <a:p>
            <a:pPr>
              <a:lnSpc>
                <a:spcPct val="120000"/>
              </a:lnSpc>
            </a:pPr>
            <a:r>
              <a:rPr lang="en-IN" dirty="0"/>
              <a:t>Actor is someone interacting with use case (system function). Named by noun.</a:t>
            </a:r>
          </a:p>
          <a:p>
            <a:pPr eaLnBrk="1" hangingPunct="1">
              <a:lnSpc>
                <a:spcPct val="120000"/>
              </a:lnSpc>
            </a:pPr>
            <a:r>
              <a:rPr lang="en-US" dirty="0"/>
              <a:t>Actors are entities which require help from the system to perform their task or are needed to execute the system’s functions.</a:t>
            </a:r>
          </a:p>
          <a:p>
            <a:pPr eaLnBrk="1" hangingPunct="1">
              <a:lnSpc>
                <a:spcPct val="120000"/>
              </a:lnSpc>
            </a:pPr>
            <a:r>
              <a:rPr lang="en-US" dirty="0"/>
              <a:t>Actors are not part of the system. </a:t>
            </a:r>
          </a:p>
          <a:p>
            <a:pPr eaLnBrk="1" hangingPunct="1">
              <a:lnSpc>
                <a:spcPct val="120000"/>
              </a:lnSpc>
            </a:pPr>
            <a:r>
              <a:rPr lang="en-US" dirty="0"/>
              <a:t>An Actor triggers use case</a:t>
            </a:r>
          </a:p>
          <a:p>
            <a:pPr>
              <a:lnSpc>
                <a:spcPct val="120000"/>
              </a:lnSpc>
            </a:pPr>
            <a:r>
              <a:rPr lang="en-IN" dirty="0"/>
              <a:t>Actor has responsibility toward the system (inputs), and have expectations from the system (outputs).</a:t>
            </a:r>
            <a:endParaRPr lang="en-US" dirty="0"/>
          </a:p>
          <a:p>
            <a:pPr eaLnBrk="1" hangingPunct="1">
              <a:lnSpc>
                <a:spcPct val="90000"/>
              </a:lnSpc>
            </a:pPr>
            <a:endParaRPr lang="en-US" dirty="0"/>
          </a:p>
        </p:txBody>
      </p:sp>
      <p:grpSp>
        <p:nvGrpSpPr>
          <p:cNvPr id="2" name="Group 13"/>
          <p:cNvGrpSpPr>
            <a:grpSpLocks/>
          </p:cNvGrpSpPr>
          <p:nvPr/>
        </p:nvGrpSpPr>
        <p:grpSpPr bwMode="auto">
          <a:xfrm>
            <a:off x="10630062" y="2404956"/>
            <a:ext cx="1037167" cy="1387475"/>
            <a:chOff x="4032" y="336"/>
            <a:chExt cx="490" cy="874"/>
          </a:xfrm>
        </p:grpSpPr>
        <p:sp>
          <p:nvSpPr>
            <p:cNvPr id="15366" name="Oval 4"/>
            <p:cNvSpPr>
              <a:spLocks noChangeArrowheads="1"/>
            </p:cNvSpPr>
            <p:nvPr/>
          </p:nvSpPr>
          <p:spPr bwMode="auto">
            <a:xfrm>
              <a:off x="4176" y="336"/>
              <a:ext cx="192" cy="192"/>
            </a:xfrm>
            <a:prstGeom prst="ellipse">
              <a:avLst/>
            </a:prstGeom>
            <a:noFill/>
            <a:ln w="9525">
              <a:solidFill>
                <a:schemeClr val="tx1"/>
              </a:solidFill>
              <a:round/>
              <a:headEnd/>
              <a:tailEnd/>
            </a:ln>
          </p:spPr>
          <p:txBody>
            <a:bodyPr wrap="none" anchor="ctr"/>
            <a:lstStyle/>
            <a:p>
              <a:pPr eaLnBrk="1" hangingPunct="1"/>
              <a:endParaRPr lang="en-IN" altLang="en-US" b="1">
                <a:latin typeface="Arial" charset="0"/>
              </a:endParaRPr>
            </a:p>
          </p:txBody>
        </p:sp>
        <p:sp>
          <p:nvSpPr>
            <p:cNvPr id="15367" name="Line 5"/>
            <p:cNvSpPr>
              <a:spLocks noChangeShapeType="1"/>
            </p:cNvSpPr>
            <p:nvPr/>
          </p:nvSpPr>
          <p:spPr bwMode="auto">
            <a:xfrm>
              <a:off x="4272" y="528"/>
              <a:ext cx="0" cy="336"/>
            </a:xfrm>
            <a:prstGeom prst="line">
              <a:avLst/>
            </a:prstGeom>
            <a:noFill/>
            <a:ln w="9525">
              <a:solidFill>
                <a:schemeClr val="tx1"/>
              </a:solidFill>
              <a:round/>
              <a:headEnd/>
              <a:tailEnd/>
            </a:ln>
          </p:spPr>
          <p:txBody>
            <a:bodyPr wrap="none" anchor="ctr"/>
            <a:lstStyle/>
            <a:p>
              <a:endParaRPr lang="en-GB"/>
            </a:p>
          </p:txBody>
        </p:sp>
        <p:sp>
          <p:nvSpPr>
            <p:cNvPr id="15368" name="Line 6"/>
            <p:cNvSpPr>
              <a:spLocks noChangeShapeType="1"/>
            </p:cNvSpPr>
            <p:nvPr/>
          </p:nvSpPr>
          <p:spPr bwMode="auto">
            <a:xfrm>
              <a:off x="4272" y="624"/>
              <a:ext cx="192" cy="96"/>
            </a:xfrm>
            <a:prstGeom prst="line">
              <a:avLst/>
            </a:prstGeom>
            <a:noFill/>
            <a:ln w="9525">
              <a:solidFill>
                <a:schemeClr val="tx1"/>
              </a:solidFill>
              <a:round/>
              <a:headEnd/>
              <a:tailEnd/>
            </a:ln>
          </p:spPr>
          <p:txBody>
            <a:bodyPr wrap="none" anchor="ctr"/>
            <a:lstStyle/>
            <a:p>
              <a:endParaRPr lang="en-GB"/>
            </a:p>
          </p:txBody>
        </p:sp>
        <p:sp>
          <p:nvSpPr>
            <p:cNvPr id="15369" name="Line 8"/>
            <p:cNvSpPr>
              <a:spLocks noChangeShapeType="1"/>
            </p:cNvSpPr>
            <p:nvPr/>
          </p:nvSpPr>
          <p:spPr bwMode="auto">
            <a:xfrm flipH="1">
              <a:off x="4128" y="624"/>
              <a:ext cx="144" cy="96"/>
            </a:xfrm>
            <a:prstGeom prst="line">
              <a:avLst/>
            </a:prstGeom>
            <a:noFill/>
            <a:ln w="9525">
              <a:solidFill>
                <a:schemeClr val="tx1"/>
              </a:solidFill>
              <a:round/>
              <a:headEnd/>
              <a:tailEnd/>
            </a:ln>
          </p:spPr>
          <p:txBody>
            <a:bodyPr wrap="none" anchor="ctr"/>
            <a:lstStyle/>
            <a:p>
              <a:endParaRPr lang="en-GB"/>
            </a:p>
          </p:txBody>
        </p:sp>
        <p:sp>
          <p:nvSpPr>
            <p:cNvPr id="15370" name="Line 9"/>
            <p:cNvSpPr>
              <a:spLocks noChangeShapeType="1"/>
            </p:cNvSpPr>
            <p:nvPr/>
          </p:nvSpPr>
          <p:spPr bwMode="auto">
            <a:xfrm>
              <a:off x="4272" y="864"/>
              <a:ext cx="96" cy="96"/>
            </a:xfrm>
            <a:prstGeom prst="line">
              <a:avLst/>
            </a:prstGeom>
            <a:noFill/>
            <a:ln w="9525">
              <a:solidFill>
                <a:schemeClr val="tx1"/>
              </a:solidFill>
              <a:round/>
              <a:headEnd/>
              <a:tailEnd/>
            </a:ln>
          </p:spPr>
          <p:txBody>
            <a:bodyPr wrap="none" anchor="ctr"/>
            <a:lstStyle/>
            <a:p>
              <a:endParaRPr lang="en-GB"/>
            </a:p>
          </p:txBody>
        </p:sp>
        <p:sp>
          <p:nvSpPr>
            <p:cNvPr id="15371" name="Line 10"/>
            <p:cNvSpPr>
              <a:spLocks noChangeShapeType="1"/>
            </p:cNvSpPr>
            <p:nvPr/>
          </p:nvSpPr>
          <p:spPr bwMode="auto">
            <a:xfrm flipH="1">
              <a:off x="4176" y="864"/>
              <a:ext cx="96" cy="96"/>
            </a:xfrm>
            <a:prstGeom prst="line">
              <a:avLst/>
            </a:prstGeom>
            <a:noFill/>
            <a:ln w="9525">
              <a:solidFill>
                <a:schemeClr val="tx1"/>
              </a:solidFill>
              <a:round/>
              <a:headEnd/>
              <a:tailEnd/>
            </a:ln>
          </p:spPr>
          <p:txBody>
            <a:bodyPr wrap="none" anchor="ctr"/>
            <a:lstStyle/>
            <a:p>
              <a:endParaRPr lang="en-GB"/>
            </a:p>
          </p:txBody>
        </p:sp>
        <p:sp>
          <p:nvSpPr>
            <p:cNvPr id="15372" name="Text Box 12"/>
            <p:cNvSpPr txBox="1">
              <a:spLocks noChangeArrowheads="1"/>
            </p:cNvSpPr>
            <p:nvPr/>
          </p:nvSpPr>
          <p:spPr bwMode="auto">
            <a:xfrm>
              <a:off x="4032" y="960"/>
              <a:ext cx="490" cy="250"/>
            </a:xfrm>
            <a:prstGeom prst="rect">
              <a:avLst/>
            </a:prstGeom>
            <a:noFill/>
            <a:ln w="9525">
              <a:noFill/>
              <a:miter lim="800000"/>
              <a:headEnd/>
              <a:tailEnd/>
            </a:ln>
          </p:spPr>
          <p:txBody>
            <a:bodyPr>
              <a:spAutoFit/>
            </a:bodyPr>
            <a:lstStyle/>
            <a:p>
              <a:pPr algn="ctr" eaLnBrk="1" hangingPunct="1"/>
              <a:r>
                <a:rPr lang="en-US" altLang="en-US" sz="2000" dirty="0">
                  <a:latin typeface="Times New Roman" pitchFamily="18" charset="0"/>
                </a:rPr>
                <a:t>name</a:t>
              </a:r>
              <a:endParaRPr lang="en-US" altLang="en-US" sz="2400" dirty="0">
                <a:latin typeface="Times New Roman" pitchFamily="18" charset="0"/>
              </a:endParaRPr>
            </a:p>
          </p:txBody>
        </p:sp>
      </p:grpSp>
      <p:sp>
        <p:nvSpPr>
          <p:cNvPr id="3" name="Rectangle 2">
            <a:extLst>
              <a:ext uri="{FF2B5EF4-FFF2-40B4-BE49-F238E27FC236}">
                <a16:creationId xmlns:a16="http://schemas.microsoft.com/office/drawing/2014/main" id="{29C47932-4E82-4D54-9D11-5F0C0A6A9078}"/>
              </a:ext>
            </a:extLst>
          </p:cNvPr>
          <p:cNvSpPr/>
          <p:nvPr/>
        </p:nvSpPr>
        <p:spPr>
          <a:xfrm>
            <a:off x="9777046" y="4806462"/>
            <a:ext cx="2203939" cy="10081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5653D0B-4F9E-4368-83B7-7690D7C46398}"/>
              </a:ext>
            </a:extLst>
          </p:cNvPr>
          <p:cNvSpPr txBox="1"/>
          <p:nvPr/>
        </p:nvSpPr>
        <p:spPr>
          <a:xfrm>
            <a:off x="9702555" y="4958338"/>
            <a:ext cx="2355197" cy="646331"/>
          </a:xfrm>
          <a:prstGeom prst="rect">
            <a:avLst/>
          </a:prstGeom>
          <a:noFill/>
        </p:spPr>
        <p:txBody>
          <a:bodyPr wrap="none" rtlCol="0">
            <a:spAutoFit/>
          </a:bodyPr>
          <a:lstStyle/>
          <a:p>
            <a:pPr algn="ctr"/>
            <a:r>
              <a:rPr lang="en-US" dirty="0"/>
              <a:t>&lt;&lt; actor &gt;&gt;</a:t>
            </a:r>
          </a:p>
          <a:p>
            <a:pPr algn="ctr"/>
            <a:r>
              <a:rPr lang="en-US" dirty="0"/>
              <a:t>X Authorization System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0" y="365125"/>
            <a:ext cx="7132320" cy="804672"/>
          </a:xfrm>
          <a:noFill/>
          <a:ln>
            <a:noFill/>
          </a:ln>
        </p:spPr>
        <p:txBody>
          <a:bodyPr spcFirstLastPara="1" vert="horz" wrap="square" lIns="91425" tIns="45700" rIns="91425" bIns="45700" rtlCol="0" anchor="ctr" anchorCtr="0">
            <a:normAutofit/>
          </a:bodyPr>
          <a:lstStyle/>
          <a:p>
            <a:pPr>
              <a:spcBef>
                <a:spcPts val="0"/>
              </a:spcBef>
              <a:buClr>
                <a:schemeClr val="accent2"/>
              </a:buClr>
              <a:buSzPts val="2400"/>
            </a:pPr>
            <a:r>
              <a:rPr lang="en-US" sz="2400" b="1" dirty="0">
                <a:solidFill>
                  <a:schemeClr val="accent2"/>
                </a:solidFill>
                <a:latin typeface="Calibri"/>
                <a:ea typeface="Calibri"/>
                <a:cs typeface="Calibri"/>
                <a:sym typeface="Calibri"/>
              </a:rPr>
              <a:t>Example of Use Case Diagram</a:t>
            </a:r>
          </a:p>
        </p:txBody>
      </p:sp>
      <p:pic>
        <p:nvPicPr>
          <p:cNvPr id="8223" name="Picture 31"/>
          <p:cNvPicPr>
            <a:picLocks noChangeAspect="1" noChangeArrowheads="1"/>
          </p:cNvPicPr>
          <p:nvPr/>
        </p:nvPicPr>
        <p:blipFill>
          <a:blip r:embed="rId2"/>
          <a:srcRect/>
          <a:stretch>
            <a:fillRect/>
          </a:stretch>
        </p:blipFill>
        <p:spPr bwMode="auto">
          <a:xfrm>
            <a:off x="409388" y="1604683"/>
            <a:ext cx="9448800" cy="44291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788" y="365125"/>
            <a:ext cx="7132320" cy="804672"/>
          </a:xfrm>
          <a:noFill/>
          <a:ln>
            <a:noFill/>
          </a:ln>
        </p:spPr>
        <p:txBody>
          <a:bodyPr spcFirstLastPara="1" vert="horz" wrap="square" lIns="91425" tIns="45700" rIns="91425" bIns="45700" rtlCol="0" anchor="ctr" anchorCtr="0">
            <a:normAutofit/>
          </a:bodyPr>
          <a:lstStyle/>
          <a:p>
            <a:pPr>
              <a:spcBef>
                <a:spcPts val="0"/>
              </a:spcBef>
              <a:buClr>
                <a:schemeClr val="accent2"/>
              </a:buClr>
              <a:buSzPts val="2400"/>
            </a:pPr>
            <a:r>
              <a:rPr lang="en-US" sz="2400" b="1" dirty="0">
                <a:solidFill>
                  <a:schemeClr val="accent2"/>
                </a:solidFill>
                <a:latin typeface="Calibri"/>
                <a:ea typeface="Calibri"/>
                <a:cs typeface="Calibri"/>
                <a:sym typeface="Calibri"/>
              </a:rPr>
              <a:t>Example</a:t>
            </a:r>
            <a:endParaRPr lang="en-IN" sz="2400" b="1" dirty="0">
              <a:solidFill>
                <a:schemeClr val="accent2"/>
              </a:solidFill>
              <a:latin typeface="Calibri"/>
              <a:ea typeface="Calibri"/>
              <a:cs typeface="Calibri"/>
              <a:sym typeface="Calibri"/>
            </a:endParaRPr>
          </a:p>
        </p:txBody>
      </p:sp>
      <p:grpSp>
        <p:nvGrpSpPr>
          <p:cNvPr id="3" name="Group 33"/>
          <p:cNvGrpSpPr>
            <a:grpSpLocks/>
          </p:cNvGrpSpPr>
          <p:nvPr/>
        </p:nvGrpSpPr>
        <p:grpSpPr bwMode="auto">
          <a:xfrm>
            <a:off x="633506" y="2026023"/>
            <a:ext cx="8229600" cy="3810000"/>
            <a:chOff x="960" y="1344"/>
            <a:chExt cx="3888" cy="2400"/>
          </a:xfrm>
        </p:grpSpPr>
        <p:sp>
          <p:nvSpPr>
            <p:cNvPr id="18437" name="Oval 4"/>
            <p:cNvSpPr>
              <a:spLocks noChangeArrowheads="1"/>
            </p:cNvSpPr>
            <p:nvPr/>
          </p:nvSpPr>
          <p:spPr bwMode="auto">
            <a:xfrm>
              <a:off x="1104" y="1872"/>
              <a:ext cx="192" cy="192"/>
            </a:xfrm>
            <a:prstGeom prst="ellipse">
              <a:avLst/>
            </a:prstGeom>
            <a:noFill/>
            <a:ln w="9525">
              <a:solidFill>
                <a:schemeClr val="tx1"/>
              </a:solidFill>
              <a:round/>
              <a:headEnd/>
              <a:tailEnd/>
            </a:ln>
          </p:spPr>
          <p:txBody>
            <a:bodyPr wrap="none" anchor="ctr"/>
            <a:lstStyle/>
            <a:p>
              <a:pPr eaLnBrk="1" hangingPunct="1"/>
              <a:endParaRPr lang="en-IN" altLang="en-US" b="1">
                <a:latin typeface="Arial" charset="0"/>
              </a:endParaRPr>
            </a:p>
          </p:txBody>
        </p:sp>
        <p:sp>
          <p:nvSpPr>
            <p:cNvPr id="18438" name="Line 5"/>
            <p:cNvSpPr>
              <a:spLocks noChangeShapeType="1"/>
            </p:cNvSpPr>
            <p:nvPr/>
          </p:nvSpPr>
          <p:spPr bwMode="auto">
            <a:xfrm>
              <a:off x="1200" y="2064"/>
              <a:ext cx="0" cy="336"/>
            </a:xfrm>
            <a:prstGeom prst="line">
              <a:avLst/>
            </a:prstGeom>
            <a:noFill/>
            <a:ln w="9525">
              <a:solidFill>
                <a:schemeClr val="tx1"/>
              </a:solidFill>
              <a:round/>
              <a:headEnd/>
              <a:tailEnd/>
            </a:ln>
          </p:spPr>
          <p:txBody>
            <a:bodyPr wrap="none" anchor="ctr"/>
            <a:lstStyle/>
            <a:p>
              <a:endParaRPr lang="en-GB"/>
            </a:p>
          </p:txBody>
        </p:sp>
        <p:sp>
          <p:nvSpPr>
            <p:cNvPr id="18439" name="Line 6"/>
            <p:cNvSpPr>
              <a:spLocks noChangeShapeType="1"/>
            </p:cNvSpPr>
            <p:nvPr/>
          </p:nvSpPr>
          <p:spPr bwMode="auto">
            <a:xfrm>
              <a:off x="1200" y="2160"/>
              <a:ext cx="192" cy="96"/>
            </a:xfrm>
            <a:prstGeom prst="line">
              <a:avLst/>
            </a:prstGeom>
            <a:noFill/>
            <a:ln w="9525">
              <a:solidFill>
                <a:schemeClr val="tx1"/>
              </a:solidFill>
              <a:round/>
              <a:headEnd/>
              <a:tailEnd/>
            </a:ln>
          </p:spPr>
          <p:txBody>
            <a:bodyPr wrap="none" anchor="ctr"/>
            <a:lstStyle/>
            <a:p>
              <a:endParaRPr lang="en-GB"/>
            </a:p>
          </p:txBody>
        </p:sp>
        <p:sp>
          <p:nvSpPr>
            <p:cNvPr id="18440" name="Line 7"/>
            <p:cNvSpPr>
              <a:spLocks noChangeShapeType="1"/>
            </p:cNvSpPr>
            <p:nvPr/>
          </p:nvSpPr>
          <p:spPr bwMode="auto">
            <a:xfrm flipH="1">
              <a:off x="1056" y="2160"/>
              <a:ext cx="144" cy="96"/>
            </a:xfrm>
            <a:prstGeom prst="line">
              <a:avLst/>
            </a:prstGeom>
            <a:noFill/>
            <a:ln w="9525">
              <a:solidFill>
                <a:schemeClr val="tx1"/>
              </a:solidFill>
              <a:round/>
              <a:headEnd/>
              <a:tailEnd/>
            </a:ln>
          </p:spPr>
          <p:txBody>
            <a:bodyPr wrap="none" anchor="ctr"/>
            <a:lstStyle/>
            <a:p>
              <a:endParaRPr lang="en-GB"/>
            </a:p>
          </p:txBody>
        </p:sp>
        <p:sp>
          <p:nvSpPr>
            <p:cNvPr id="18441" name="Line 8"/>
            <p:cNvSpPr>
              <a:spLocks noChangeShapeType="1"/>
            </p:cNvSpPr>
            <p:nvPr/>
          </p:nvSpPr>
          <p:spPr bwMode="auto">
            <a:xfrm>
              <a:off x="1200" y="2400"/>
              <a:ext cx="96" cy="96"/>
            </a:xfrm>
            <a:prstGeom prst="line">
              <a:avLst/>
            </a:prstGeom>
            <a:noFill/>
            <a:ln w="9525">
              <a:solidFill>
                <a:schemeClr val="tx1"/>
              </a:solidFill>
              <a:round/>
              <a:headEnd/>
              <a:tailEnd/>
            </a:ln>
          </p:spPr>
          <p:txBody>
            <a:bodyPr wrap="none" anchor="ctr"/>
            <a:lstStyle/>
            <a:p>
              <a:endParaRPr lang="en-GB"/>
            </a:p>
          </p:txBody>
        </p:sp>
        <p:sp>
          <p:nvSpPr>
            <p:cNvPr id="18442" name="Line 9"/>
            <p:cNvSpPr>
              <a:spLocks noChangeShapeType="1"/>
            </p:cNvSpPr>
            <p:nvPr/>
          </p:nvSpPr>
          <p:spPr bwMode="auto">
            <a:xfrm flipH="1">
              <a:off x="1104" y="2400"/>
              <a:ext cx="96" cy="96"/>
            </a:xfrm>
            <a:prstGeom prst="line">
              <a:avLst/>
            </a:prstGeom>
            <a:noFill/>
            <a:ln w="9525">
              <a:solidFill>
                <a:schemeClr val="tx1"/>
              </a:solidFill>
              <a:round/>
              <a:headEnd/>
              <a:tailEnd/>
            </a:ln>
          </p:spPr>
          <p:txBody>
            <a:bodyPr wrap="none" anchor="ctr"/>
            <a:lstStyle/>
            <a:p>
              <a:endParaRPr lang="en-GB"/>
            </a:p>
          </p:txBody>
        </p:sp>
        <p:sp>
          <p:nvSpPr>
            <p:cNvPr id="18443" name="Text Box 10"/>
            <p:cNvSpPr txBox="1">
              <a:spLocks noChangeArrowheads="1"/>
            </p:cNvSpPr>
            <p:nvPr/>
          </p:nvSpPr>
          <p:spPr bwMode="auto">
            <a:xfrm>
              <a:off x="960" y="2496"/>
              <a:ext cx="624" cy="231"/>
            </a:xfrm>
            <a:prstGeom prst="rect">
              <a:avLst/>
            </a:prstGeom>
            <a:noFill/>
            <a:ln w="9525">
              <a:noFill/>
              <a:miter lim="800000"/>
              <a:headEnd/>
              <a:tailEnd/>
            </a:ln>
          </p:spPr>
          <p:txBody>
            <a:bodyPr>
              <a:spAutoFit/>
            </a:bodyPr>
            <a:lstStyle/>
            <a:p>
              <a:pPr eaLnBrk="1" hangingPunct="1"/>
              <a:r>
                <a:rPr lang="en-US" altLang="en-US">
                  <a:latin typeface="Times New Roman" pitchFamily="18" charset="0"/>
                </a:rPr>
                <a:t>student</a:t>
              </a:r>
              <a:endParaRPr lang="en-US" altLang="en-US" sz="2400">
                <a:latin typeface="Times New Roman" pitchFamily="18" charset="0"/>
              </a:endParaRPr>
            </a:p>
          </p:txBody>
        </p:sp>
        <p:grpSp>
          <p:nvGrpSpPr>
            <p:cNvPr id="4" name="Group 11"/>
            <p:cNvGrpSpPr>
              <a:grpSpLocks/>
            </p:cNvGrpSpPr>
            <p:nvPr/>
          </p:nvGrpSpPr>
          <p:grpSpPr bwMode="auto">
            <a:xfrm>
              <a:off x="2304" y="1488"/>
              <a:ext cx="912" cy="432"/>
              <a:chOff x="4176" y="720"/>
              <a:chExt cx="576" cy="432"/>
            </a:xfrm>
          </p:grpSpPr>
          <p:sp>
            <p:nvSpPr>
              <p:cNvPr id="18461" name="Oval 12"/>
              <p:cNvSpPr>
                <a:spLocks noChangeArrowheads="1"/>
              </p:cNvSpPr>
              <p:nvPr/>
            </p:nvSpPr>
            <p:spPr bwMode="auto">
              <a:xfrm>
                <a:off x="4176" y="720"/>
                <a:ext cx="576" cy="432"/>
              </a:xfrm>
              <a:prstGeom prst="ellipse">
                <a:avLst/>
              </a:prstGeom>
              <a:noFill/>
              <a:ln w="9525">
                <a:solidFill>
                  <a:schemeClr val="tx1"/>
                </a:solidFill>
                <a:round/>
                <a:headEnd/>
                <a:tailEnd/>
              </a:ln>
            </p:spPr>
            <p:txBody>
              <a:bodyPr wrap="none" anchor="ctr"/>
              <a:lstStyle/>
              <a:p>
                <a:pPr eaLnBrk="1" hangingPunct="1"/>
                <a:endParaRPr lang="en-IN" altLang="en-US" b="1">
                  <a:latin typeface="Arial" charset="0"/>
                </a:endParaRPr>
              </a:p>
            </p:txBody>
          </p:sp>
          <p:sp>
            <p:nvSpPr>
              <p:cNvPr id="18462" name="Text Box 13"/>
              <p:cNvSpPr txBox="1">
                <a:spLocks noChangeArrowheads="1"/>
              </p:cNvSpPr>
              <p:nvPr/>
            </p:nvSpPr>
            <p:spPr bwMode="auto">
              <a:xfrm>
                <a:off x="4224" y="816"/>
                <a:ext cx="528" cy="231"/>
              </a:xfrm>
              <a:prstGeom prst="rect">
                <a:avLst/>
              </a:prstGeom>
              <a:noFill/>
              <a:ln w="9525">
                <a:noFill/>
                <a:miter lim="800000"/>
                <a:headEnd/>
                <a:tailEnd/>
              </a:ln>
            </p:spPr>
            <p:txBody>
              <a:bodyPr>
                <a:spAutoFit/>
              </a:bodyPr>
              <a:lstStyle/>
              <a:p>
                <a:pPr algn="ctr" eaLnBrk="1" hangingPunct="1"/>
                <a:r>
                  <a:rPr lang="en-US" altLang="en-US" dirty="0">
                    <a:latin typeface="Times New Roman" pitchFamily="18" charset="0"/>
                  </a:rPr>
                  <a:t>registration</a:t>
                </a:r>
                <a:endParaRPr lang="en-US" altLang="en-US" sz="2400" dirty="0">
                  <a:latin typeface="Times New Roman" pitchFamily="18" charset="0"/>
                </a:endParaRPr>
              </a:p>
            </p:txBody>
          </p:sp>
        </p:grpSp>
        <p:sp>
          <p:nvSpPr>
            <p:cNvPr id="18445" name="Oval 15"/>
            <p:cNvSpPr>
              <a:spLocks noChangeArrowheads="1"/>
            </p:cNvSpPr>
            <p:nvPr/>
          </p:nvSpPr>
          <p:spPr bwMode="auto">
            <a:xfrm>
              <a:off x="2304" y="2208"/>
              <a:ext cx="816" cy="432"/>
            </a:xfrm>
            <a:prstGeom prst="ellipse">
              <a:avLst/>
            </a:prstGeom>
            <a:noFill/>
            <a:ln w="9525">
              <a:solidFill>
                <a:schemeClr val="tx1"/>
              </a:solidFill>
              <a:round/>
              <a:headEnd/>
              <a:tailEnd/>
            </a:ln>
          </p:spPr>
          <p:txBody>
            <a:bodyPr wrap="none" anchor="ctr"/>
            <a:lstStyle/>
            <a:p>
              <a:pPr eaLnBrk="1" hangingPunct="1"/>
              <a:endParaRPr lang="en-IN" altLang="en-US" b="1">
                <a:latin typeface="Arial" charset="0"/>
              </a:endParaRPr>
            </a:p>
          </p:txBody>
        </p:sp>
        <p:sp>
          <p:nvSpPr>
            <p:cNvPr id="18446" name="Text Box 16"/>
            <p:cNvSpPr txBox="1">
              <a:spLocks noChangeArrowheads="1"/>
            </p:cNvSpPr>
            <p:nvPr/>
          </p:nvSpPr>
          <p:spPr bwMode="auto">
            <a:xfrm>
              <a:off x="2352" y="2208"/>
              <a:ext cx="748" cy="404"/>
            </a:xfrm>
            <a:prstGeom prst="rect">
              <a:avLst/>
            </a:prstGeom>
            <a:noFill/>
            <a:ln w="9525">
              <a:noFill/>
              <a:miter lim="800000"/>
              <a:headEnd/>
              <a:tailEnd/>
            </a:ln>
          </p:spPr>
          <p:txBody>
            <a:bodyPr>
              <a:spAutoFit/>
            </a:bodyPr>
            <a:lstStyle/>
            <a:p>
              <a:pPr algn="ctr" eaLnBrk="1" hangingPunct="1"/>
              <a:r>
                <a:rPr lang="en-US" altLang="en-US">
                  <a:latin typeface="Times New Roman" pitchFamily="18" charset="0"/>
                </a:rPr>
                <a:t>updating</a:t>
              </a:r>
            </a:p>
            <a:p>
              <a:pPr algn="ctr" eaLnBrk="1" hangingPunct="1"/>
              <a:r>
                <a:rPr lang="en-US" altLang="en-US">
                  <a:latin typeface="Times New Roman" pitchFamily="18" charset="0"/>
                </a:rPr>
                <a:t>grades</a:t>
              </a:r>
            </a:p>
          </p:txBody>
        </p:sp>
        <p:sp>
          <p:nvSpPr>
            <p:cNvPr id="18447" name="Oval 18"/>
            <p:cNvSpPr>
              <a:spLocks noChangeArrowheads="1"/>
            </p:cNvSpPr>
            <p:nvPr/>
          </p:nvSpPr>
          <p:spPr bwMode="auto">
            <a:xfrm>
              <a:off x="2352" y="2976"/>
              <a:ext cx="816" cy="432"/>
            </a:xfrm>
            <a:prstGeom prst="ellipse">
              <a:avLst/>
            </a:prstGeom>
            <a:noFill/>
            <a:ln w="9525">
              <a:solidFill>
                <a:schemeClr val="tx1"/>
              </a:solidFill>
              <a:round/>
              <a:headEnd/>
              <a:tailEnd/>
            </a:ln>
          </p:spPr>
          <p:txBody>
            <a:bodyPr wrap="none" anchor="ctr"/>
            <a:lstStyle/>
            <a:p>
              <a:pPr eaLnBrk="1" hangingPunct="1"/>
              <a:endParaRPr lang="en-IN" altLang="en-US" b="1">
                <a:latin typeface="Arial" charset="0"/>
              </a:endParaRPr>
            </a:p>
          </p:txBody>
        </p:sp>
        <p:sp>
          <p:nvSpPr>
            <p:cNvPr id="18448" name="Text Box 19"/>
            <p:cNvSpPr txBox="1">
              <a:spLocks noChangeArrowheads="1"/>
            </p:cNvSpPr>
            <p:nvPr/>
          </p:nvSpPr>
          <p:spPr bwMode="auto">
            <a:xfrm>
              <a:off x="2372" y="2976"/>
              <a:ext cx="748" cy="404"/>
            </a:xfrm>
            <a:prstGeom prst="rect">
              <a:avLst/>
            </a:prstGeom>
            <a:noFill/>
            <a:ln w="9525">
              <a:noFill/>
              <a:miter lim="800000"/>
              <a:headEnd/>
              <a:tailEnd/>
            </a:ln>
          </p:spPr>
          <p:txBody>
            <a:bodyPr>
              <a:spAutoFit/>
            </a:bodyPr>
            <a:lstStyle/>
            <a:p>
              <a:pPr algn="ctr" eaLnBrk="1" hangingPunct="1"/>
              <a:r>
                <a:rPr lang="en-US" altLang="en-US">
                  <a:latin typeface="Times New Roman" pitchFamily="18" charset="0"/>
                </a:rPr>
                <a:t>output</a:t>
              </a:r>
              <a:endParaRPr lang="en-US" altLang="en-US" sz="2000">
                <a:latin typeface="Times New Roman" pitchFamily="18" charset="0"/>
              </a:endParaRPr>
            </a:p>
            <a:p>
              <a:pPr algn="ctr" eaLnBrk="1" hangingPunct="1"/>
              <a:r>
                <a:rPr lang="en-US" altLang="en-US">
                  <a:latin typeface="Times New Roman" pitchFamily="18" charset="0"/>
                </a:rPr>
                <a:t>generating</a:t>
              </a:r>
              <a:endParaRPr lang="en-US" altLang="en-US" sz="1600">
                <a:latin typeface="Times New Roman" pitchFamily="18" charset="0"/>
              </a:endParaRPr>
            </a:p>
          </p:txBody>
        </p:sp>
        <p:sp>
          <p:nvSpPr>
            <p:cNvPr id="18449" name="Oval 21"/>
            <p:cNvSpPr>
              <a:spLocks noChangeArrowheads="1"/>
            </p:cNvSpPr>
            <p:nvPr/>
          </p:nvSpPr>
          <p:spPr bwMode="auto">
            <a:xfrm>
              <a:off x="4416" y="1872"/>
              <a:ext cx="192" cy="192"/>
            </a:xfrm>
            <a:prstGeom prst="ellipse">
              <a:avLst/>
            </a:prstGeom>
            <a:noFill/>
            <a:ln w="9525">
              <a:solidFill>
                <a:schemeClr val="tx1"/>
              </a:solidFill>
              <a:round/>
              <a:headEnd/>
              <a:tailEnd/>
            </a:ln>
          </p:spPr>
          <p:txBody>
            <a:bodyPr wrap="none" anchor="ctr"/>
            <a:lstStyle/>
            <a:p>
              <a:pPr eaLnBrk="1" hangingPunct="1"/>
              <a:endParaRPr lang="en-IN" altLang="en-US" b="1">
                <a:latin typeface="Arial" charset="0"/>
              </a:endParaRPr>
            </a:p>
          </p:txBody>
        </p:sp>
        <p:sp>
          <p:nvSpPr>
            <p:cNvPr id="18450" name="Line 22"/>
            <p:cNvSpPr>
              <a:spLocks noChangeShapeType="1"/>
            </p:cNvSpPr>
            <p:nvPr/>
          </p:nvSpPr>
          <p:spPr bwMode="auto">
            <a:xfrm>
              <a:off x="4512" y="2064"/>
              <a:ext cx="0" cy="336"/>
            </a:xfrm>
            <a:prstGeom prst="line">
              <a:avLst/>
            </a:prstGeom>
            <a:noFill/>
            <a:ln w="9525">
              <a:solidFill>
                <a:schemeClr val="tx1"/>
              </a:solidFill>
              <a:round/>
              <a:headEnd/>
              <a:tailEnd/>
            </a:ln>
          </p:spPr>
          <p:txBody>
            <a:bodyPr wrap="none" anchor="ctr"/>
            <a:lstStyle/>
            <a:p>
              <a:endParaRPr lang="en-GB"/>
            </a:p>
          </p:txBody>
        </p:sp>
        <p:sp>
          <p:nvSpPr>
            <p:cNvPr id="18451" name="Line 23"/>
            <p:cNvSpPr>
              <a:spLocks noChangeShapeType="1"/>
            </p:cNvSpPr>
            <p:nvPr/>
          </p:nvSpPr>
          <p:spPr bwMode="auto">
            <a:xfrm>
              <a:off x="4512" y="2160"/>
              <a:ext cx="192" cy="96"/>
            </a:xfrm>
            <a:prstGeom prst="line">
              <a:avLst/>
            </a:prstGeom>
            <a:noFill/>
            <a:ln w="9525">
              <a:solidFill>
                <a:schemeClr val="tx1"/>
              </a:solidFill>
              <a:round/>
              <a:headEnd/>
              <a:tailEnd/>
            </a:ln>
          </p:spPr>
          <p:txBody>
            <a:bodyPr wrap="none" anchor="ctr"/>
            <a:lstStyle/>
            <a:p>
              <a:endParaRPr lang="en-GB"/>
            </a:p>
          </p:txBody>
        </p:sp>
        <p:sp>
          <p:nvSpPr>
            <p:cNvPr id="18452" name="Line 24"/>
            <p:cNvSpPr>
              <a:spLocks noChangeShapeType="1"/>
            </p:cNvSpPr>
            <p:nvPr/>
          </p:nvSpPr>
          <p:spPr bwMode="auto">
            <a:xfrm flipH="1">
              <a:off x="4368" y="2160"/>
              <a:ext cx="144" cy="96"/>
            </a:xfrm>
            <a:prstGeom prst="line">
              <a:avLst/>
            </a:prstGeom>
            <a:noFill/>
            <a:ln w="9525">
              <a:solidFill>
                <a:schemeClr val="tx1"/>
              </a:solidFill>
              <a:round/>
              <a:headEnd/>
              <a:tailEnd/>
            </a:ln>
          </p:spPr>
          <p:txBody>
            <a:bodyPr wrap="none" anchor="ctr"/>
            <a:lstStyle/>
            <a:p>
              <a:endParaRPr lang="en-GB"/>
            </a:p>
          </p:txBody>
        </p:sp>
        <p:sp>
          <p:nvSpPr>
            <p:cNvPr id="18453" name="Line 25"/>
            <p:cNvSpPr>
              <a:spLocks noChangeShapeType="1"/>
            </p:cNvSpPr>
            <p:nvPr/>
          </p:nvSpPr>
          <p:spPr bwMode="auto">
            <a:xfrm>
              <a:off x="4512" y="2400"/>
              <a:ext cx="96" cy="96"/>
            </a:xfrm>
            <a:prstGeom prst="line">
              <a:avLst/>
            </a:prstGeom>
            <a:noFill/>
            <a:ln w="9525">
              <a:solidFill>
                <a:schemeClr val="tx1"/>
              </a:solidFill>
              <a:round/>
              <a:headEnd/>
              <a:tailEnd/>
            </a:ln>
          </p:spPr>
          <p:txBody>
            <a:bodyPr wrap="none" anchor="ctr"/>
            <a:lstStyle/>
            <a:p>
              <a:endParaRPr lang="en-GB"/>
            </a:p>
          </p:txBody>
        </p:sp>
        <p:sp>
          <p:nvSpPr>
            <p:cNvPr id="18454" name="Line 26"/>
            <p:cNvSpPr>
              <a:spLocks noChangeShapeType="1"/>
            </p:cNvSpPr>
            <p:nvPr/>
          </p:nvSpPr>
          <p:spPr bwMode="auto">
            <a:xfrm flipH="1">
              <a:off x="4416" y="2400"/>
              <a:ext cx="96" cy="96"/>
            </a:xfrm>
            <a:prstGeom prst="line">
              <a:avLst/>
            </a:prstGeom>
            <a:noFill/>
            <a:ln w="9525">
              <a:solidFill>
                <a:schemeClr val="tx1"/>
              </a:solidFill>
              <a:round/>
              <a:headEnd/>
              <a:tailEnd/>
            </a:ln>
          </p:spPr>
          <p:txBody>
            <a:bodyPr wrap="none" anchor="ctr"/>
            <a:lstStyle/>
            <a:p>
              <a:endParaRPr lang="en-GB"/>
            </a:p>
          </p:txBody>
        </p:sp>
        <p:sp>
          <p:nvSpPr>
            <p:cNvPr id="18455" name="Text Box 27"/>
            <p:cNvSpPr txBox="1">
              <a:spLocks noChangeArrowheads="1"/>
            </p:cNvSpPr>
            <p:nvPr/>
          </p:nvSpPr>
          <p:spPr bwMode="auto">
            <a:xfrm>
              <a:off x="4272" y="2496"/>
              <a:ext cx="576" cy="231"/>
            </a:xfrm>
            <a:prstGeom prst="rect">
              <a:avLst/>
            </a:prstGeom>
            <a:noFill/>
            <a:ln w="9525">
              <a:noFill/>
              <a:miter lim="800000"/>
              <a:headEnd/>
              <a:tailEnd/>
            </a:ln>
          </p:spPr>
          <p:txBody>
            <a:bodyPr>
              <a:spAutoFit/>
            </a:bodyPr>
            <a:lstStyle/>
            <a:p>
              <a:pPr eaLnBrk="1" hangingPunct="1"/>
              <a:r>
                <a:rPr lang="en-US" altLang="en-US">
                  <a:latin typeface="Times New Roman" pitchFamily="18" charset="0"/>
                </a:rPr>
                <a:t>faculty</a:t>
              </a:r>
              <a:endParaRPr lang="en-US" altLang="en-US" sz="1600">
                <a:latin typeface="Times New Roman" pitchFamily="18" charset="0"/>
              </a:endParaRPr>
            </a:p>
          </p:txBody>
        </p:sp>
        <p:sp>
          <p:nvSpPr>
            <p:cNvPr id="18456" name="Line 28"/>
            <p:cNvSpPr>
              <a:spLocks noChangeShapeType="1"/>
            </p:cNvSpPr>
            <p:nvPr/>
          </p:nvSpPr>
          <p:spPr bwMode="auto">
            <a:xfrm flipV="1">
              <a:off x="1440" y="1728"/>
              <a:ext cx="816" cy="192"/>
            </a:xfrm>
            <a:prstGeom prst="line">
              <a:avLst/>
            </a:prstGeom>
            <a:noFill/>
            <a:ln w="9525">
              <a:solidFill>
                <a:schemeClr val="tx1"/>
              </a:solidFill>
              <a:round/>
              <a:headEnd/>
              <a:tailEnd/>
            </a:ln>
          </p:spPr>
          <p:txBody>
            <a:bodyPr wrap="none" anchor="ctr"/>
            <a:lstStyle/>
            <a:p>
              <a:endParaRPr lang="en-GB"/>
            </a:p>
          </p:txBody>
        </p:sp>
        <p:sp>
          <p:nvSpPr>
            <p:cNvPr id="18457" name="Line 29"/>
            <p:cNvSpPr>
              <a:spLocks noChangeShapeType="1"/>
            </p:cNvSpPr>
            <p:nvPr/>
          </p:nvSpPr>
          <p:spPr bwMode="auto">
            <a:xfrm>
              <a:off x="1440" y="2496"/>
              <a:ext cx="864" cy="624"/>
            </a:xfrm>
            <a:prstGeom prst="line">
              <a:avLst/>
            </a:prstGeom>
            <a:noFill/>
            <a:ln w="9525">
              <a:solidFill>
                <a:schemeClr val="tx1"/>
              </a:solidFill>
              <a:round/>
              <a:headEnd/>
              <a:tailEnd/>
            </a:ln>
          </p:spPr>
          <p:txBody>
            <a:bodyPr wrap="none" anchor="ctr"/>
            <a:lstStyle/>
            <a:p>
              <a:endParaRPr lang="en-GB"/>
            </a:p>
          </p:txBody>
        </p:sp>
        <p:sp>
          <p:nvSpPr>
            <p:cNvPr id="18458" name="Line 30"/>
            <p:cNvSpPr>
              <a:spLocks noChangeShapeType="1"/>
            </p:cNvSpPr>
            <p:nvPr/>
          </p:nvSpPr>
          <p:spPr bwMode="auto">
            <a:xfrm flipH="1">
              <a:off x="3120" y="2352"/>
              <a:ext cx="1152" cy="0"/>
            </a:xfrm>
            <a:prstGeom prst="line">
              <a:avLst/>
            </a:prstGeom>
            <a:noFill/>
            <a:ln w="9525">
              <a:solidFill>
                <a:schemeClr val="tx1"/>
              </a:solidFill>
              <a:round/>
              <a:headEnd/>
              <a:tailEnd/>
            </a:ln>
          </p:spPr>
          <p:txBody>
            <a:bodyPr wrap="none" anchor="ctr"/>
            <a:lstStyle/>
            <a:p>
              <a:endParaRPr lang="en-GB"/>
            </a:p>
          </p:txBody>
        </p:sp>
        <p:sp>
          <p:nvSpPr>
            <p:cNvPr id="18459" name="Line 31"/>
            <p:cNvSpPr>
              <a:spLocks noChangeShapeType="1"/>
            </p:cNvSpPr>
            <p:nvPr/>
          </p:nvSpPr>
          <p:spPr bwMode="auto">
            <a:xfrm flipH="1">
              <a:off x="3168" y="2496"/>
              <a:ext cx="1104" cy="576"/>
            </a:xfrm>
            <a:prstGeom prst="line">
              <a:avLst/>
            </a:prstGeom>
            <a:noFill/>
            <a:ln w="9525">
              <a:solidFill>
                <a:schemeClr val="tx1"/>
              </a:solidFill>
              <a:round/>
              <a:headEnd/>
              <a:tailEnd/>
            </a:ln>
          </p:spPr>
          <p:txBody>
            <a:bodyPr wrap="none" anchor="ctr"/>
            <a:lstStyle/>
            <a:p>
              <a:endParaRPr lang="en-GB"/>
            </a:p>
          </p:txBody>
        </p:sp>
        <p:sp>
          <p:nvSpPr>
            <p:cNvPr id="18460" name="Rectangle 32"/>
            <p:cNvSpPr>
              <a:spLocks noChangeArrowheads="1"/>
            </p:cNvSpPr>
            <p:nvPr/>
          </p:nvSpPr>
          <p:spPr bwMode="auto">
            <a:xfrm>
              <a:off x="1824" y="1344"/>
              <a:ext cx="1824" cy="2400"/>
            </a:xfrm>
            <a:prstGeom prst="rect">
              <a:avLst/>
            </a:prstGeom>
            <a:noFill/>
            <a:ln w="9525">
              <a:solidFill>
                <a:schemeClr val="tx1"/>
              </a:solidFill>
              <a:miter lim="800000"/>
              <a:headEnd/>
              <a:tailEnd/>
            </a:ln>
          </p:spPr>
          <p:txBody>
            <a:bodyPr wrap="none" anchor="ctr"/>
            <a:lstStyle/>
            <a:p>
              <a:pPr eaLnBrk="1" hangingPunct="1"/>
              <a:endParaRPr lang="en-IN" altLang="en-US" b="1">
                <a:latin typeface="Arial" charset="0"/>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53788" y="371383"/>
            <a:ext cx="10515600" cy="804672"/>
          </a:xfrm>
          <a:noFill/>
          <a:ln>
            <a:noFill/>
          </a:ln>
        </p:spPr>
        <p:txBody>
          <a:bodyPr spcFirstLastPara="1" vert="horz" wrap="square" lIns="91425" tIns="45700" rIns="91425" bIns="45700" rtlCol="0" anchor="ctr" anchorCtr="0">
            <a:normAutofit/>
          </a:bodyPr>
          <a:lstStyle/>
          <a:p>
            <a:pPr>
              <a:spcBef>
                <a:spcPts val="0"/>
              </a:spcBef>
              <a:buClr>
                <a:schemeClr val="accent2"/>
              </a:buClr>
              <a:buSzPts val="2400"/>
            </a:pPr>
            <a:r>
              <a:rPr lang="en-US" sz="2400" b="1" dirty="0">
                <a:solidFill>
                  <a:schemeClr val="accent2"/>
                </a:solidFill>
                <a:latin typeface="Calibri"/>
                <a:ea typeface="Calibri"/>
                <a:cs typeface="Calibri"/>
                <a:sym typeface="Calibri"/>
              </a:rPr>
              <a:t>Relationships between Use Cases</a:t>
            </a:r>
          </a:p>
        </p:txBody>
      </p:sp>
      <p:sp>
        <p:nvSpPr>
          <p:cNvPr id="19459" name="Rectangle 3"/>
          <p:cNvSpPr>
            <a:spLocks noGrp="1" noChangeArrowheads="1"/>
          </p:cNvSpPr>
          <p:nvPr>
            <p:ph idx="4294967295"/>
          </p:nvPr>
        </p:nvSpPr>
        <p:spPr>
          <a:xfrm>
            <a:off x="128816" y="1454150"/>
            <a:ext cx="10515600" cy="4351338"/>
          </a:xfrm>
        </p:spPr>
        <p:txBody>
          <a:bodyPr/>
          <a:lstStyle/>
          <a:p>
            <a:pPr marL="365760" indent="-365760" eaLnBrk="1" hangingPunct="1">
              <a:lnSpc>
                <a:spcPct val="120000"/>
              </a:lnSpc>
              <a:buFont typeface="Monotype Sorts" pitchFamily="2" charset="2"/>
              <a:buNone/>
            </a:pPr>
            <a:r>
              <a:rPr lang="en-US" dirty="0"/>
              <a:t>1. Generalization - use cases that are specialized versions of other use   cases.</a:t>
            </a:r>
          </a:p>
          <a:p>
            <a:pPr marL="365760" indent="-365760" eaLnBrk="1" hangingPunct="1">
              <a:lnSpc>
                <a:spcPct val="120000"/>
              </a:lnSpc>
              <a:buFont typeface="Monotype Sorts" pitchFamily="2" charset="2"/>
              <a:buNone/>
            </a:pPr>
            <a:r>
              <a:rPr lang="en-US" dirty="0"/>
              <a:t>2. Include - use cases that are included as parts of other use cases. Enable to factor common behavior.</a:t>
            </a:r>
          </a:p>
          <a:p>
            <a:pPr marL="365760" indent="-365760" eaLnBrk="1" hangingPunct="1">
              <a:lnSpc>
                <a:spcPct val="120000"/>
              </a:lnSpc>
              <a:buFont typeface="Monotype Sorts" pitchFamily="2" charset="2"/>
              <a:buNone/>
            </a:pPr>
            <a:r>
              <a:rPr lang="en-US" dirty="0"/>
              <a:t>3. Extend - use cases that extend the behavior of other core use cases. Enable to factor variants.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53789" y="505853"/>
            <a:ext cx="10515600" cy="557212"/>
          </a:xfrm>
          <a:noFill/>
          <a:ln>
            <a:noFill/>
          </a:ln>
        </p:spPr>
        <p:txBody>
          <a:bodyPr spcFirstLastPara="1" vert="horz" wrap="square" lIns="91425" tIns="45700" rIns="91425" bIns="45700" rtlCol="0" anchor="ctr" anchorCtr="0">
            <a:normAutofit/>
          </a:bodyPr>
          <a:lstStyle/>
          <a:p>
            <a:pPr>
              <a:spcBef>
                <a:spcPts val="0"/>
              </a:spcBef>
              <a:buClr>
                <a:schemeClr val="accent2"/>
              </a:buClr>
              <a:buSzPts val="2400"/>
            </a:pPr>
            <a:r>
              <a:rPr lang="en-US" sz="2400" b="1" dirty="0">
                <a:solidFill>
                  <a:schemeClr val="accent2"/>
                </a:solidFill>
                <a:latin typeface="Calibri"/>
                <a:ea typeface="Calibri"/>
                <a:cs typeface="Calibri"/>
                <a:sym typeface="Calibri"/>
              </a:rPr>
              <a:t>1. Generalization</a:t>
            </a:r>
          </a:p>
        </p:txBody>
      </p:sp>
      <p:sp>
        <p:nvSpPr>
          <p:cNvPr id="20483" name="Rectangle 3"/>
          <p:cNvSpPr>
            <a:spLocks noGrp="1" noChangeArrowheads="1"/>
          </p:cNvSpPr>
          <p:nvPr>
            <p:ph idx="4294967295"/>
          </p:nvPr>
        </p:nvSpPr>
        <p:spPr>
          <a:xfrm>
            <a:off x="0" y="1454150"/>
            <a:ext cx="10515600" cy="4351338"/>
          </a:xfrm>
        </p:spPr>
        <p:txBody>
          <a:bodyPr/>
          <a:lstStyle/>
          <a:p>
            <a:pPr eaLnBrk="1" hangingPunct="1"/>
            <a:r>
              <a:rPr lang="en-US" dirty="0"/>
              <a:t>The child use case inherits the behavior and meaning of the</a:t>
            </a:r>
          </a:p>
          <a:p>
            <a:pPr eaLnBrk="1" hangingPunct="1">
              <a:buFont typeface="Monotype Sorts" pitchFamily="2" charset="2"/>
              <a:buNone/>
            </a:pPr>
            <a:r>
              <a:rPr lang="en-US" dirty="0"/>
              <a:t>	parent use case.</a:t>
            </a:r>
          </a:p>
          <a:p>
            <a:pPr eaLnBrk="1" hangingPunct="1"/>
            <a:r>
              <a:rPr lang="en-US" dirty="0"/>
              <a:t>The child may add to or override the behavior of its parent.</a:t>
            </a:r>
          </a:p>
          <a:p>
            <a:pPr eaLnBrk="1" hangingPunct="1"/>
            <a:r>
              <a:rPr lang="en-US" dirty="0"/>
              <a:t>Share the same relationship to the actor</a:t>
            </a:r>
          </a:p>
        </p:txBody>
      </p:sp>
      <p:grpSp>
        <p:nvGrpSpPr>
          <p:cNvPr id="2" name="Group 16"/>
          <p:cNvGrpSpPr>
            <a:grpSpLocks/>
          </p:cNvGrpSpPr>
          <p:nvPr/>
        </p:nvGrpSpPr>
        <p:grpSpPr bwMode="auto">
          <a:xfrm>
            <a:off x="2061882" y="3599329"/>
            <a:ext cx="1219200" cy="2120900"/>
            <a:chOff x="4608" y="1344"/>
            <a:chExt cx="576" cy="1336"/>
          </a:xfrm>
        </p:grpSpPr>
        <p:grpSp>
          <p:nvGrpSpPr>
            <p:cNvPr id="3" name="Group 4"/>
            <p:cNvGrpSpPr>
              <a:grpSpLocks/>
            </p:cNvGrpSpPr>
            <p:nvPr/>
          </p:nvGrpSpPr>
          <p:grpSpPr bwMode="auto">
            <a:xfrm>
              <a:off x="4608" y="1344"/>
              <a:ext cx="576" cy="432"/>
              <a:chOff x="4176" y="720"/>
              <a:chExt cx="576" cy="432"/>
            </a:xfrm>
          </p:grpSpPr>
          <p:sp>
            <p:nvSpPr>
              <p:cNvPr id="20492" name="Oval 5"/>
              <p:cNvSpPr>
                <a:spLocks noChangeArrowheads="1"/>
              </p:cNvSpPr>
              <p:nvPr/>
            </p:nvSpPr>
            <p:spPr bwMode="auto">
              <a:xfrm>
                <a:off x="4176" y="720"/>
                <a:ext cx="576" cy="432"/>
              </a:xfrm>
              <a:prstGeom prst="ellipse">
                <a:avLst/>
              </a:prstGeom>
              <a:noFill/>
              <a:ln w="9525">
                <a:solidFill>
                  <a:schemeClr val="tx1"/>
                </a:solidFill>
                <a:round/>
                <a:headEnd/>
                <a:tailEnd/>
              </a:ln>
            </p:spPr>
            <p:txBody>
              <a:bodyPr wrap="none" anchor="ctr"/>
              <a:lstStyle/>
              <a:p>
                <a:pPr eaLnBrk="1" hangingPunct="1"/>
                <a:endParaRPr lang="en-IN" altLang="en-US" b="1">
                  <a:latin typeface="Arial" charset="0"/>
                </a:endParaRPr>
              </a:p>
            </p:txBody>
          </p:sp>
          <p:sp>
            <p:nvSpPr>
              <p:cNvPr id="20493" name="Text Box 6"/>
              <p:cNvSpPr txBox="1">
                <a:spLocks noChangeArrowheads="1"/>
              </p:cNvSpPr>
              <p:nvPr/>
            </p:nvSpPr>
            <p:spPr bwMode="auto">
              <a:xfrm>
                <a:off x="4224" y="816"/>
                <a:ext cx="528" cy="250"/>
              </a:xfrm>
              <a:prstGeom prst="rect">
                <a:avLst/>
              </a:prstGeom>
              <a:noFill/>
              <a:ln w="9525">
                <a:noFill/>
                <a:miter lim="800000"/>
                <a:headEnd/>
                <a:tailEnd/>
              </a:ln>
            </p:spPr>
            <p:txBody>
              <a:bodyPr>
                <a:spAutoFit/>
              </a:bodyPr>
              <a:lstStyle/>
              <a:p>
                <a:pPr eaLnBrk="1" hangingPunct="1"/>
                <a:r>
                  <a:rPr lang="en-US" altLang="en-US" sz="2000" dirty="0">
                    <a:latin typeface="Times New Roman" pitchFamily="18" charset="0"/>
                  </a:rPr>
                  <a:t>parent</a:t>
                </a:r>
                <a:endParaRPr lang="en-US" altLang="en-US" sz="2400" dirty="0">
                  <a:latin typeface="Times New Roman" pitchFamily="18" charset="0"/>
                </a:endParaRPr>
              </a:p>
            </p:txBody>
          </p:sp>
        </p:grpSp>
        <p:grpSp>
          <p:nvGrpSpPr>
            <p:cNvPr id="4" name="Group 7"/>
            <p:cNvGrpSpPr>
              <a:grpSpLocks/>
            </p:cNvGrpSpPr>
            <p:nvPr/>
          </p:nvGrpSpPr>
          <p:grpSpPr bwMode="auto">
            <a:xfrm>
              <a:off x="4608" y="2248"/>
              <a:ext cx="576" cy="432"/>
              <a:chOff x="4176" y="712"/>
              <a:chExt cx="576" cy="432"/>
            </a:xfrm>
          </p:grpSpPr>
          <p:sp>
            <p:nvSpPr>
              <p:cNvPr id="20490" name="Oval 8"/>
              <p:cNvSpPr>
                <a:spLocks noChangeArrowheads="1"/>
              </p:cNvSpPr>
              <p:nvPr/>
            </p:nvSpPr>
            <p:spPr bwMode="auto">
              <a:xfrm>
                <a:off x="4176" y="712"/>
                <a:ext cx="576" cy="432"/>
              </a:xfrm>
              <a:prstGeom prst="ellipse">
                <a:avLst/>
              </a:prstGeom>
              <a:noFill/>
              <a:ln w="9525">
                <a:solidFill>
                  <a:schemeClr val="tx1"/>
                </a:solidFill>
                <a:round/>
                <a:headEnd/>
                <a:tailEnd/>
              </a:ln>
            </p:spPr>
            <p:txBody>
              <a:bodyPr wrap="none" anchor="ctr"/>
              <a:lstStyle/>
              <a:p>
                <a:pPr eaLnBrk="1" hangingPunct="1"/>
                <a:endParaRPr lang="en-IN" altLang="en-US" b="1">
                  <a:latin typeface="Arial" charset="0"/>
                </a:endParaRPr>
              </a:p>
            </p:txBody>
          </p:sp>
          <p:sp>
            <p:nvSpPr>
              <p:cNvPr id="20491" name="Text Box 9"/>
              <p:cNvSpPr txBox="1">
                <a:spLocks noChangeArrowheads="1"/>
              </p:cNvSpPr>
              <p:nvPr/>
            </p:nvSpPr>
            <p:spPr bwMode="auto">
              <a:xfrm>
                <a:off x="4224" y="816"/>
                <a:ext cx="528" cy="250"/>
              </a:xfrm>
              <a:prstGeom prst="rect">
                <a:avLst/>
              </a:prstGeom>
              <a:noFill/>
              <a:ln w="9525">
                <a:noFill/>
                <a:miter lim="800000"/>
                <a:headEnd/>
                <a:tailEnd/>
              </a:ln>
            </p:spPr>
            <p:txBody>
              <a:bodyPr>
                <a:spAutoFit/>
              </a:bodyPr>
              <a:lstStyle/>
              <a:p>
                <a:pPr eaLnBrk="1" hangingPunct="1"/>
                <a:r>
                  <a:rPr lang="en-US" altLang="en-US" sz="2000">
                    <a:latin typeface="Times New Roman" pitchFamily="18" charset="0"/>
                  </a:rPr>
                  <a:t>child</a:t>
                </a:r>
                <a:endParaRPr lang="en-US" altLang="en-US" sz="2400">
                  <a:latin typeface="Times New Roman" pitchFamily="18" charset="0"/>
                </a:endParaRPr>
              </a:p>
            </p:txBody>
          </p:sp>
        </p:grpSp>
        <p:sp>
          <p:nvSpPr>
            <p:cNvPr id="20488" name="Line 12"/>
            <p:cNvSpPr>
              <a:spLocks noChangeShapeType="1"/>
            </p:cNvSpPr>
            <p:nvPr/>
          </p:nvSpPr>
          <p:spPr bwMode="auto">
            <a:xfrm flipH="1">
              <a:off x="4896" y="1880"/>
              <a:ext cx="0" cy="346"/>
            </a:xfrm>
            <a:prstGeom prst="line">
              <a:avLst/>
            </a:prstGeom>
            <a:noFill/>
            <a:ln w="9525">
              <a:solidFill>
                <a:schemeClr val="tx1"/>
              </a:solidFill>
              <a:round/>
              <a:headEnd/>
              <a:tailEnd/>
            </a:ln>
          </p:spPr>
          <p:txBody>
            <a:bodyPr wrap="none" anchor="ctr"/>
            <a:lstStyle/>
            <a:p>
              <a:endParaRPr lang="en-GB"/>
            </a:p>
          </p:txBody>
        </p:sp>
        <p:sp>
          <p:nvSpPr>
            <p:cNvPr id="20489" name="AutoShape 15"/>
            <p:cNvSpPr>
              <a:spLocks noChangeArrowheads="1"/>
            </p:cNvSpPr>
            <p:nvPr/>
          </p:nvSpPr>
          <p:spPr bwMode="auto">
            <a:xfrm>
              <a:off x="4790" y="1779"/>
              <a:ext cx="222" cy="93"/>
            </a:xfrm>
            <a:prstGeom prst="triangle">
              <a:avLst>
                <a:gd name="adj" fmla="val 50000"/>
              </a:avLst>
            </a:prstGeom>
            <a:noFill/>
            <a:ln w="9525">
              <a:solidFill>
                <a:schemeClr val="tx1"/>
              </a:solidFill>
              <a:miter lim="800000"/>
              <a:headEnd/>
              <a:tailEnd/>
            </a:ln>
          </p:spPr>
          <p:txBody>
            <a:bodyPr wrap="none" anchor="ctr"/>
            <a:lstStyle/>
            <a:p>
              <a:pPr eaLnBrk="1" hangingPunct="1"/>
              <a:endParaRPr lang="en-IN" altLang="en-US" b="1">
                <a:latin typeface="Arial" charset="0"/>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7" name="Rectangle 17"/>
          <p:cNvSpPr>
            <a:spLocks noGrp="1" noChangeArrowheads="1"/>
          </p:cNvSpPr>
          <p:nvPr>
            <p:ph type="title" idx="4294967295"/>
          </p:nvPr>
        </p:nvSpPr>
        <p:spPr>
          <a:xfrm>
            <a:off x="88957" y="365125"/>
            <a:ext cx="10515600" cy="804672"/>
          </a:xfrm>
          <a:noFill/>
          <a:ln>
            <a:noFill/>
          </a:ln>
        </p:spPr>
        <p:txBody>
          <a:bodyPr spcFirstLastPara="1" vert="horz" wrap="square" lIns="91425" tIns="45700" rIns="91425" bIns="45700" rtlCol="0" anchor="ctr" anchorCtr="0">
            <a:normAutofit/>
          </a:bodyPr>
          <a:lstStyle/>
          <a:p>
            <a:pPr>
              <a:spcBef>
                <a:spcPts val="0"/>
              </a:spcBef>
              <a:buClr>
                <a:schemeClr val="accent2"/>
              </a:buClr>
              <a:buSzPts val="2400"/>
            </a:pPr>
            <a:r>
              <a:rPr lang="en-US" sz="2400" b="1" dirty="0">
                <a:solidFill>
                  <a:schemeClr val="accent2"/>
                </a:solidFill>
                <a:latin typeface="Calibri"/>
                <a:ea typeface="Calibri"/>
                <a:cs typeface="Calibri"/>
                <a:sym typeface="Calibri"/>
              </a:rPr>
              <a:t>More about Generalization</a:t>
            </a:r>
          </a:p>
        </p:txBody>
      </p:sp>
      <p:grpSp>
        <p:nvGrpSpPr>
          <p:cNvPr id="2" name="Group 18"/>
          <p:cNvGrpSpPr>
            <a:grpSpLocks/>
          </p:cNvGrpSpPr>
          <p:nvPr/>
        </p:nvGrpSpPr>
        <p:grpSpPr bwMode="auto">
          <a:xfrm>
            <a:off x="1078753" y="2120154"/>
            <a:ext cx="5588000" cy="2900363"/>
            <a:chOff x="1488" y="1344"/>
            <a:chExt cx="2640" cy="1827"/>
          </a:xfrm>
        </p:grpSpPr>
        <p:grpSp>
          <p:nvGrpSpPr>
            <p:cNvPr id="3" name="Group 3"/>
            <p:cNvGrpSpPr>
              <a:grpSpLocks/>
            </p:cNvGrpSpPr>
            <p:nvPr/>
          </p:nvGrpSpPr>
          <p:grpSpPr bwMode="auto">
            <a:xfrm>
              <a:off x="2352" y="1344"/>
              <a:ext cx="960" cy="432"/>
              <a:chOff x="4176" y="720"/>
              <a:chExt cx="576" cy="432"/>
            </a:xfrm>
          </p:grpSpPr>
          <p:sp>
            <p:nvSpPr>
              <p:cNvPr id="21519" name="Oval 4"/>
              <p:cNvSpPr>
                <a:spLocks noChangeArrowheads="1"/>
              </p:cNvSpPr>
              <p:nvPr/>
            </p:nvSpPr>
            <p:spPr bwMode="auto">
              <a:xfrm>
                <a:off x="4176" y="720"/>
                <a:ext cx="576" cy="432"/>
              </a:xfrm>
              <a:prstGeom prst="ellipse">
                <a:avLst/>
              </a:prstGeom>
              <a:noFill/>
              <a:ln w="9525">
                <a:solidFill>
                  <a:schemeClr val="tx1"/>
                </a:solidFill>
                <a:round/>
                <a:headEnd/>
                <a:tailEnd/>
              </a:ln>
            </p:spPr>
            <p:txBody>
              <a:bodyPr wrap="none" anchor="ctr"/>
              <a:lstStyle/>
              <a:p>
                <a:pPr eaLnBrk="1" hangingPunct="1"/>
                <a:endParaRPr lang="en-IN" altLang="en-US" b="1">
                  <a:latin typeface="Arial" charset="0"/>
                </a:endParaRPr>
              </a:p>
            </p:txBody>
          </p:sp>
          <p:sp>
            <p:nvSpPr>
              <p:cNvPr id="21520" name="Text Box 5"/>
              <p:cNvSpPr txBox="1">
                <a:spLocks noChangeArrowheads="1"/>
              </p:cNvSpPr>
              <p:nvPr/>
            </p:nvSpPr>
            <p:spPr bwMode="auto">
              <a:xfrm>
                <a:off x="4224" y="816"/>
                <a:ext cx="528" cy="250"/>
              </a:xfrm>
              <a:prstGeom prst="rect">
                <a:avLst/>
              </a:prstGeom>
              <a:noFill/>
              <a:ln w="9525">
                <a:noFill/>
                <a:miter lim="800000"/>
                <a:headEnd/>
                <a:tailEnd/>
              </a:ln>
            </p:spPr>
            <p:txBody>
              <a:bodyPr>
                <a:spAutoFit/>
              </a:bodyPr>
              <a:lstStyle/>
              <a:p>
                <a:pPr eaLnBrk="1" hangingPunct="1"/>
                <a:r>
                  <a:rPr lang="en-US" altLang="en-US" sz="2000" dirty="0">
                    <a:latin typeface="Times New Roman" pitchFamily="18" charset="0"/>
                  </a:rPr>
                  <a:t>registration</a:t>
                </a:r>
                <a:endParaRPr lang="en-US" altLang="en-US" sz="2400" dirty="0">
                  <a:latin typeface="Times New Roman" pitchFamily="18" charset="0"/>
                </a:endParaRPr>
              </a:p>
            </p:txBody>
          </p:sp>
        </p:grpSp>
        <p:sp>
          <p:nvSpPr>
            <p:cNvPr id="21510" name="Oval 7"/>
            <p:cNvSpPr>
              <a:spLocks noChangeArrowheads="1"/>
            </p:cNvSpPr>
            <p:nvPr/>
          </p:nvSpPr>
          <p:spPr bwMode="auto">
            <a:xfrm>
              <a:off x="3120" y="2592"/>
              <a:ext cx="1008" cy="578"/>
            </a:xfrm>
            <a:prstGeom prst="ellipse">
              <a:avLst/>
            </a:prstGeom>
            <a:noFill/>
            <a:ln w="9525">
              <a:solidFill>
                <a:schemeClr val="tx1"/>
              </a:solidFill>
              <a:round/>
              <a:headEnd/>
              <a:tailEnd/>
            </a:ln>
          </p:spPr>
          <p:txBody>
            <a:bodyPr wrap="none" anchor="ctr"/>
            <a:lstStyle/>
            <a:p>
              <a:pPr eaLnBrk="1" hangingPunct="1"/>
              <a:endParaRPr lang="en-IN" altLang="en-US" b="1">
                <a:latin typeface="Arial" charset="0"/>
              </a:endParaRPr>
            </a:p>
          </p:txBody>
        </p:sp>
        <p:sp>
          <p:nvSpPr>
            <p:cNvPr id="21511" name="Text Box 8"/>
            <p:cNvSpPr txBox="1">
              <a:spLocks noChangeArrowheads="1"/>
            </p:cNvSpPr>
            <p:nvPr/>
          </p:nvSpPr>
          <p:spPr bwMode="auto">
            <a:xfrm>
              <a:off x="3156" y="2640"/>
              <a:ext cx="924" cy="442"/>
            </a:xfrm>
            <a:prstGeom prst="rect">
              <a:avLst/>
            </a:prstGeom>
            <a:noFill/>
            <a:ln w="9525">
              <a:noFill/>
              <a:miter lim="800000"/>
              <a:headEnd/>
              <a:tailEnd/>
            </a:ln>
          </p:spPr>
          <p:txBody>
            <a:bodyPr>
              <a:spAutoFit/>
            </a:bodyPr>
            <a:lstStyle/>
            <a:p>
              <a:pPr algn="ctr" eaLnBrk="1" hangingPunct="1"/>
              <a:r>
                <a:rPr lang="en-US" altLang="en-US" sz="2000">
                  <a:latin typeface="Times New Roman" pitchFamily="18" charset="0"/>
                </a:rPr>
                <a:t>graduate</a:t>
              </a:r>
            </a:p>
            <a:p>
              <a:pPr algn="ctr" eaLnBrk="1" hangingPunct="1"/>
              <a:r>
                <a:rPr lang="en-US" altLang="en-US" sz="2000">
                  <a:latin typeface="Times New Roman" pitchFamily="18" charset="0"/>
                </a:rPr>
                <a:t>registration</a:t>
              </a:r>
              <a:endParaRPr lang="en-US" altLang="en-US" sz="2400">
                <a:latin typeface="Times New Roman" pitchFamily="18" charset="0"/>
              </a:endParaRPr>
            </a:p>
          </p:txBody>
        </p:sp>
        <p:sp>
          <p:nvSpPr>
            <p:cNvPr id="21512" name="AutoShape 9"/>
            <p:cNvSpPr>
              <a:spLocks noChangeArrowheads="1"/>
            </p:cNvSpPr>
            <p:nvPr/>
          </p:nvSpPr>
          <p:spPr bwMode="auto">
            <a:xfrm>
              <a:off x="2736" y="1776"/>
              <a:ext cx="192" cy="192"/>
            </a:xfrm>
            <a:prstGeom prst="triangle">
              <a:avLst>
                <a:gd name="adj" fmla="val 50000"/>
              </a:avLst>
            </a:prstGeom>
            <a:noFill/>
            <a:ln w="9525">
              <a:solidFill>
                <a:schemeClr val="tx1"/>
              </a:solidFill>
              <a:miter lim="800000"/>
              <a:headEnd/>
              <a:tailEnd/>
            </a:ln>
          </p:spPr>
          <p:txBody>
            <a:bodyPr wrap="none" anchor="ctr"/>
            <a:lstStyle/>
            <a:p>
              <a:pPr eaLnBrk="1" hangingPunct="1"/>
              <a:endParaRPr lang="en-IN" altLang="en-US" b="1">
                <a:latin typeface="Arial" charset="0"/>
              </a:endParaRPr>
            </a:p>
          </p:txBody>
        </p:sp>
        <p:sp>
          <p:nvSpPr>
            <p:cNvPr id="21513" name="Line 10"/>
            <p:cNvSpPr>
              <a:spLocks noChangeShapeType="1"/>
            </p:cNvSpPr>
            <p:nvPr/>
          </p:nvSpPr>
          <p:spPr bwMode="auto">
            <a:xfrm>
              <a:off x="2112" y="2304"/>
              <a:ext cx="0" cy="288"/>
            </a:xfrm>
            <a:prstGeom prst="line">
              <a:avLst/>
            </a:prstGeom>
            <a:noFill/>
            <a:ln w="9525">
              <a:solidFill>
                <a:schemeClr val="tx1"/>
              </a:solidFill>
              <a:round/>
              <a:headEnd/>
              <a:tailEnd/>
            </a:ln>
          </p:spPr>
          <p:txBody>
            <a:bodyPr wrap="none" anchor="ctr"/>
            <a:lstStyle/>
            <a:p>
              <a:endParaRPr lang="en-GB"/>
            </a:p>
          </p:txBody>
        </p:sp>
        <p:sp>
          <p:nvSpPr>
            <p:cNvPr id="21514" name="Oval 12"/>
            <p:cNvSpPr>
              <a:spLocks noChangeArrowheads="1"/>
            </p:cNvSpPr>
            <p:nvPr/>
          </p:nvSpPr>
          <p:spPr bwMode="auto">
            <a:xfrm>
              <a:off x="1488" y="2592"/>
              <a:ext cx="1152" cy="579"/>
            </a:xfrm>
            <a:prstGeom prst="ellipse">
              <a:avLst/>
            </a:prstGeom>
            <a:noFill/>
            <a:ln w="9525">
              <a:solidFill>
                <a:schemeClr val="tx1"/>
              </a:solidFill>
              <a:round/>
              <a:headEnd/>
              <a:tailEnd/>
            </a:ln>
          </p:spPr>
          <p:txBody>
            <a:bodyPr wrap="none" anchor="ctr"/>
            <a:lstStyle/>
            <a:p>
              <a:pPr eaLnBrk="1" hangingPunct="1"/>
              <a:endParaRPr lang="en-IN" altLang="en-US" b="1">
                <a:latin typeface="Arial" charset="0"/>
              </a:endParaRPr>
            </a:p>
          </p:txBody>
        </p:sp>
        <p:sp>
          <p:nvSpPr>
            <p:cNvPr id="21515" name="Text Box 13"/>
            <p:cNvSpPr txBox="1">
              <a:spLocks noChangeArrowheads="1"/>
            </p:cNvSpPr>
            <p:nvPr/>
          </p:nvSpPr>
          <p:spPr bwMode="auto">
            <a:xfrm>
              <a:off x="1536" y="2640"/>
              <a:ext cx="1056" cy="442"/>
            </a:xfrm>
            <a:prstGeom prst="rect">
              <a:avLst/>
            </a:prstGeom>
            <a:noFill/>
            <a:ln w="9525">
              <a:noFill/>
              <a:miter lim="800000"/>
              <a:headEnd/>
              <a:tailEnd/>
            </a:ln>
          </p:spPr>
          <p:txBody>
            <a:bodyPr>
              <a:spAutoFit/>
            </a:bodyPr>
            <a:lstStyle/>
            <a:p>
              <a:pPr algn="ctr" eaLnBrk="1" hangingPunct="1"/>
              <a:r>
                <a:rPr lang="en-US" altLang="en-US" sz="2000">
                  <a:latin typeface="Times New Roman" pitchFamily="18" charset="0"/>
                </a:rPr>
                <a:t>non-graduate</a:t>
              </a:r>
            </a:p>
            <a:p>
              <a:pPr algn="ctr" eaLnBrk="1" hangingPunct="1"/>
              <a:r>
                <a:rPr lang="en-US" altLang="en-US" sz="2000">
                  <a:latin typeface="Times New Roman" pitchFamily="18" charset="0"/>
                </a:rPr>
                <a:t>registration</a:t>
              </a:r>
              <a:endParaRPr lang="en-US" altLang="en-US" sz="2400">
                <a:latin typeface="Times New Roman" pitchFamily="18" charset="0"/>
              </a:endParaRPr>
            </a:p>
          </p:txBody>
        </p:sp>
        <p:sp>
          <p:nvSpPr>
            <p:cNvPr id="21516" name="Line 14"/>
            <p:cNvSpPr>
              <a:spLocks noChangeShapeType="1"/>
            </p:cNvSpPr>
            <p:nvPr/>
          </p:nvSpPr>
          <p:spPr bwMode="auto">
            <a:xfrm>
              <a:off x="3600" y="2304"/>
              <a:ext cx="0" cy="288"/>
            </a:xfrm>
            <a:prstGeom prst="line">
              <a:avLst/>
            </a:prstGeom>
            <a:noFill/>
            <a:ln w="9525">
              <a:solidFill>
                <a:schemeClr val="tx1"/>
              </a:solidFill>
              <a:round/>
              <a:headEnd/>
              <a:tailEnd/>
            </a:ln>
          </p:spPr>
          <p:txBody>
            <a:bodyPr wrap="none" anchor="ctr"/>
            <a:lstStyle/>
            <a:p>
              <a:endParaRPr lang="en-GB"/>
            </a:p>
          </p:txBody>
        </p:sp>
        <p:sp>
          <p:nvSpPr>
            <p:cNvPr id="21517" name="Line 15"/>
            <p:cNvSpPr>
              <a:spLocks noChangeShapeType="1"/>
            </p:cNvSpPr>
            <p:nvPr/>
          </p:nvSpPr>
          <p:spPr bwMode="auto">
            <a:xfrm>
              <a:off x="2112" y="2304"/>
              <a:ext cx="1488" cy="0"/>
            </a:xfrm>
            <a:prstGeom prst="line">
              <a:avLst/>
            </a:prstGeom>
            <a:noFill/>
            <a:ln w="9525">
              <a:solidFill>
                <a:schemeClr val="tx1"/>
              </a:solidFill>
              <a:round/>
              <a:headEnd/>
              <a:tailEnd/>
            </a:ln>
          </p:spPr>
          <p:txBody>
            <a:bodyPr wrap="none" anchor="ctr"/>
            <a:lstStyle/>
            <a:p>
              <a:endParaRPr lang="en-GB"/>
            </a:p>
          </p:txBody>
        </p:sp>
        <p:sp>
          <p:nvSpPr>
            <p:cNvPr id="21518" name="Line 16"/>
            <p:cNvSpPr>
              <a:spLocks noChangeShapeType="1"/>
            </p:cNvSpPr>
            <p:nvPr/>
          </p:nvSpPr>
          <p:spPr bwMode="auto">
            <a:xfrm>
              <a:off x="2832" y="1968"/>
              <a:ext cx="0" cy="336"/>
            </a:xfrm>
            <a:prstGeom prst="line">
              <a:avLst/>
            </a:prstGeom>
            <a:noFill/>
            <a:ln w="9525">
              <a:solidFill>
                <a:schemeClr val="tx1"/>
              </a:solidFill>
              <a:round/>
              <a:headEnd/>
              <a:tailEnd/>
            </a:ln>
          </p:spPr>
          <p:txBody>
            <a:bodyPr wrap="none" anchor="ctr"/>
            <a:lstStyle/>
            <a:p>
              <a:endParaRPr lang="en-GB"/>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CC12A802-9130-4CAB-8B57-AF3F4B6ACF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0969" y="2823302"/>
            <a:ext cx="3727714" cy="26284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Rectangle 4">
            <a:extLst>
              <a:ext uri="{FF2B5EF4-FFF2-40B4-BE49-F238E27FC236}">
                <a16:creationId xmlns:a16="http://schemas.microsoft.com/office/drawing/2014/main" id="{8561ED70-08E5-4039-A948-9AC3C42D8538}"/>
              </a:ext>
            </a:extLst>
          </p:cNvPr>
          <p:cNvSpPr/>
          <p:nvPr/>
        </p:nvSpPr>
        <p:spPr>
          <a:xfrm>
            <a:off x="176246" y="1536180"/>
            <a:ext cx="7875223" cy="646331"/>
          </a:xfrm>
          <a:prstGeom prst="rect">
            <a:avLst/>
          </a:prstGeom>
        </p:spPr>
        <p:txBody>
          <a:bodyPr wrap="square">
            <a:spAutoFit/>
          </a:bodyPr>
          <a:lstStyle/>
          <a:p>
            <a:r>
              <a:rPr lang="en-US" sz="3600" b="1" dirty="0">
                <a:solidFill>
                  <a:schemeClr val="accent2"/>
                </a:solidFill>
              </a:rPr>
              <a:t>Modelling – UML and Use Case Models</a:t>
            </a:r>
          </a:p>
        </p:txBody>
      </p:sp>
    </p:spTree>
    <p:extLst>
      <p:ext uri="{BB962C8B-B14F-4D97-AF65-F5344CB8AC3E}">
        <p14:creationId xmlns:p14="http://schemas.microsoft.com/office/powerpoint/2010/main" val="3458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128954" y="488952"/>
            <a:ext cx="10515600" cy="557212"/>
          </a:xfrm>
          <a:noFill/>
          <a:ln>
            <a:noFill/>
          </a:ln>
        </p:spPr>
        <p:txBody>
          <a:bodyPr spcFirstLastPara="1" vert="horz" wrap="square" lIns="91425" tIns="45700" rIns="91425" bIns="45700" rtlCol="0" anchor="ctr" anchorCtr="0">
            <a:normAutofit/>
          </a:bodyPr>
          <a:lstStyle/>
          <a:p>
            <a:pPr>
              <a:spcBef>
                <a:spcPts val="0"/>
              </a:spcBef>
              <a:buClr>
                <a:schemeClr val="accent2"/>
              </a:buClr>
              <a:buSzPts val="2400"/>
            </a:pPr>
            <a:r>
              <a:rPr lang="en-US" sz="2400" b="1" dirty="0">
                <a:solidFill>
                  <a:schemeClr val="accent2"/>
                </a:solidFill>
                <a:latin typeface="Calibri"/>
                <a:ea typeface="Calibri"/>
                <a:cs typeface="Calibri"/>
                <a:sym typeface="Calibri"/>
              </a:rPr>
              <a:t>Generalization as a Relationships between Actors</a:t>
            </a:r>
          </a:p>
        </p:txBody>
      </p:sp>
      <p:grpSp>
        <p:nvGrpSpPr>
          <p:cNvPr id="2" name="Group 33"/>
          <p:cNvGrpSpPr>
            <a:grpSpLocks/>
          </p:cNvGrpSpPr>
          <p:nvPr/>
        </p:nvGrpSpPr>
        <p:grpSpPr bwMode="auto">
          <a:xfrm>
            <a:off x="482829" y="1629569"/>
            <a:ext cx="6502400" cy="3598862"/>
            <a:chOff x="2256" y="1401"/>
            <a:chExt cx="3072" cy="2267"/>
          </a:xfrm>
        </p:grpSpPr>
        <p:sp>
          <p:nvSpPr>
            <p:cNvPr id="26630" name="Oval 5"/>
            <p:cNvSpPr>
              <a:spLocks noChangeArrowheads="1"/>
            </p:cNvSpPr>
            <p:nvPr/>
          </p:nvSpPr>
          <p:spPr bwMode="auto">
            <a:xfrm>
              <a:off x="3552" y="1401"/>
              <a:ext cx="192" cy="192"/>
            </a:xfrm>
            <a:prstGeom prst="ellipse">
              <a:avLst/>
            </a:prstGeom>
            <a:noFill/>
            <a:ln w="9525">
              <a:solidFill>
                <a:schemeClr val="tx1"/>
              </a:solidFill>
              <a:round/>
              <a:headEnd/>
              <a:tailEnd/>
            </a:ln>
          </p:spPr>
          <p:txBody>
            <a:bodyPr wrap="none" anchor="ctr"/>
            <a:lstStyle/>
            <a:p>
              <a:pPr eaLnBrk="1" hangingPunct="1"/>
              <a:endParaRPr lang="en-IN" altLang="en-US" b="1">
                <a:latin typeface="Arial" charset="0"/>
              </a:endParaRPr>
            </a:p>
          </p:txBody>
        </p:sp>
        <p:sp>
          <p:nvSpPr>
            <p:cNvPr id="26631" name="Line 6"/>
            <p:cNvSpPr>
              <a:spLocks noChangeShapeType="1"/>
            </p:cNvSpPr>
            <p:nvPr/>
          </p:nvSpPr>
          <p:spPr bwMode="auto">
            <a:xfrm>
              <a:off x="3648" y="1593"/>
              <a:ext cx="0" cy="336"/>
            </a:xfrm>
            <a:prstGeom prst="line">
              <a:avLst/>
            </a:prstGeom>
            <a:noFill/>
            <a:ln w="9525">
              <a:solidFill>
                <a:schemeClr val="tx1"/>
              </a:solidFill>
              <a:round/>
              <a:headEnd/>
              <a:tailEnd/>
            </a:ln>
          </p:spPr>
          <p:txBody>
            <a:bodyPr wrap="none" anchor="ctr"/>
            <a:lstStyle/>
            <a:p>
              <a:endParaRPr lang="en-GB"/>
            </a:p>
          </p:txBody>
        </p:sp>
        <p:sp>
          <p:nvSpPr>
            <p:cNvPr id="26632" name="Line 7"/>
            <p:cNvSpPr>
              <a:spLocks noChangeShapeType="1"/>
            </p:cNvSpPr>
            <p:nvPr/>
          </p:nvSpPr>
          <p:spPr bwMode="auto">
            <a:xfrm>
              <a:off x="3648" y="1689"/>
              <a:ext cx="192" cy="96"/>
            </a:xfrm>
            <a:prstGeom prst="line">
              <a:avLst/>
            </a:prstGeom>
            <a:noFill/>
            <a:ln w="9525">
              <a:solidFill>
                <a:schemeClr val="tx1"/>
              </a:solidFill>
              <a:round/>
              <a:headEnd/>
              <a:tailEnd/>
            </a:ln>
          </p:spPr>
          <p:txBody>
            <a:bodyPr wrap="none" anchor="ctr"/>
            <a:lstStyle/>
            <a:p>
              <a:endParaRPr lang="en-GB"/>
            </a:p>
          </p:txBody>
        </p:sp>
        <p:sp>
          <p:nvSpPr>
            <p:cNvPr id="26633" name="Line 8"/>
            <p:cNvSpPr>
              <a:spLocks noChangeShapeType="1"/>
            </p:cNvSpPr>
            <p:nvPr/>
          </p:nvSpPr>
          <p:spPr bwMode="auto">
            <a:xfrm flipH="1">
              <a:off x="3504" y="1689"/>
              <a:ext cx="144" cy="96"/>
            </a:xfrm>
            <a:prstGeom prst="line">
              <a:avLst/>
            </a:prstGeom>
            <a:noFill/>
            <a:ln w="9525">
              <a:solidFill>
                <a:schemeClr val="tx1"/>
              </a:solidFill>
              <a:round/>
              <a:headEnd/>
              <a:tailEnd/>
            </a:ln>
          </p:spPr>
          <p:txBody>
            <a:bodyPr wrap="none" anchor="ctr"/>
            <a:lstStyle/>
            <a:p>
              <a:endParaRPr lang="en-GB"/>
            </a:p>
          </p:txBody>
        </p:sp>
        <p:sp>
          <p:nvSpPr>
            <p:cNvPr id="26634" name="Line 9"/>
            <p:cNvSpPr>
              <a:spLocks noChangeShapeType="1"/>
            </p:cNvSpPr>
            <p:nvPr/>
          </p:nvSpPr>
          <p:spPr bwMode="auto">
            <a:xfrm>
              <a:off x="3648" y="1929"/>
              <a:ext cx="96" cy="96"/>
            </a:xfrm>
            <a:prstGeom prst="line">
              <a:avLst/>
            </a:prstGeom>
            <a:noFill/>
            <a:ln w="9525">
              <a:solidFill>
                <a:schemeClr val="tx1"/>
              </a:solidFill>
              <a:round/>
              <a:headEnd/>
              <a:tailEnd/>
            </a:ln>
          </p:spPr>
          <p:txBody>
            <a:bodyPr wrap="none" anchor="ctr"/>
            <a:lstStyle/>
            <a:p>
              <a:endParaRPr lang="en-GB"/>
            </a:p>
          </p:txBody>
        </p:sp>
        <p:sp>
          <p:nvSpPr>
            <p:cNvPr id="26635" name="Line 10"/>
            <p:cNvSpPr>
              <a:spLocks noChangeShapeType="1"/>
            </p:cNvSpPr>
            <p:nvPr/>
          </p:nvSpPr>
          <p:spPr bwMode="auto">
            <a:xfrm flipH="1">
              <a:off x="3552" y="1929"/>
              <a:ext cx="96" cy="96"/>
            </a:xfrm>
            <a:prstGeom prst="line">
              <a:avLst/>
            </a:prstGeom>
            <a:noFill/>
            <a:ln w="9525">
              <a:solidFill>
                <a:schemeClr val="tx1"/>
              </a:solidFill>
              <a:round/>
              <a:headEnd/>
              <a:tailEnd/>
            </a:ln>
          </p:spPr>
          <p:txBody>
            <a:bodyPr wrap="none" anchor="ctr"/>
            <a:lstStyle/>
            <a:p>
              <a:endParaRPr lang="en-GB"/>
            </a:p>
          </p:txBody>
        </p:sp>
        <p:sp>
          <p:nvSpPr>
            <p:cNvPr id="26636" name="Text Box 11"/>
            <p:cNvSpPr txBox="1">
              <a:spLocks noChangeArrowheads="1"/>
            </p:cNvSpPr>
            <p:nvPr/>
          </p:nvSpPr>
          <p:spPr bwMode="auto">
            <a:xfrm>
              <a:off x="3360" y="1977"/>
              <a:ext cx="576" cy="231"/>
            </a:xfrm>
            <a:prstGeom prst="rect">
              <a:avLst/>
            </a:prstGeom>
            <a:noFill/>
            <a:ln w="9525">
              <a:noFill/>
              <a:miter lim="800000"/>
              <a:headEnd/>
              <a:tailEnd/>
            </a:ln>
          </p:spPr>
          <p:txBody>
            <a:bodyPr>
              <a:spAutoFit/>
            </a:bodyPr>
            <a:lstStyle/>
            <a:p>
              <a:pPr algn="ctr" eaLnBrk="1" hangingPunct="1"/>
              <a:r>
                <a:rPr lang="en-US" altLang="en-US">
                  <a:latin typeface="Times New Roman" pitchFamily="18" charset="0"/>
                </a:rPr>
                <a:t>student</a:t>
              </a:r>
              <a:endParaRPr lang="en-US" altLang="en-US" sz="2400">
                <a:latin typeface="Times New Roman" pitchFamily="18" charset="0"/>
              </a:endParaRPr>
            </a:p>
          </p:txBody>
        </p:sp>
        <p:sp>
          <p:nvSpPr>
            <p:cNvPr id="26637" name="Oval 13"/>
            <p:cNvSpPr>
              <a:spLocks noChangeArrowheads="1"/>
            </p:cNvSpPr>
            <p:nvPr/>
          </p:nvSpPr>
          <p:spPr bwMode="auto">
            <a:xfrm>
              <a:off x="4752" y="2688"/>
              <a:ext cx="192" cy="192"/>
            </a:xfrm>
            <a:prstGeom prst="ellipse">
              <a:avLst/>
            </a:prstGeom>
            <a:noFill/>
            <a:ln w="9525">
              <a:solidFill>
                <a:schemeClr val="tx1"/>
              </a:solidFill>
              <a:round/>
              <a:headEnd/>
              <a:tailEnd/>
            </a:ln>
          </p:spPr>
          <p:txBody>
            <a:bodyPr wrap="none" anchor="ctr"/>
            <a:lstStyle/>
            <a:p>
              <a:pPr eaLnBrk="1" hangingPunct="1"/>
              <a:endParaRPr lang="en-IN" altLang="en-US" b="1">
                <a:latin typeface="Arial" charset="0"/>
              </a:endParaRPr>
            </a:p>
          </p:txBody>
        </p:sp>
        <p:sp>
          <p:nvSpPr>
            <p:cNvPr id="26638" name="Line 14"/>
            <p:cNvSpPr>
              <a:spLocks noChangeShapeType="1"/>
            </p:cNvSpPr>
            <p:nvPr/>
          </p:nvSpPr>
          <p:spPr bwMode="auto">
            <a:xfrm>
              <a:off x="4848" y="2880"/>
              <a:ext cx="0" cy="336"/>
            </a:xfrm>
            <a:prstGeom prst="line">
              <a:avLst/>
            </a:prstGeom>
            <a:noFill/>
            <a:ln w="9525">
              <a:solidFill>
                <a:schemeClr val="tx1"/>
              </a:solidFill>
              <a:round/>
              <a:headEnd/>
              <a:tailEnd/>
            </a:ln>
          </p:spPr>
          <p:txBody>
            <a:bodyPr wrap="none" anchor="ctr"/>
            <a:lstStyle/>
            <a:p>
              <a:endParaRPr lang="en-GB"/>
            </a:p>
          </p:txBody>
        </p:sp>
        <p:sp>
          <p:nvSpPr>
            <p:cNvPr id="26639" name="Line 15"/>
            <p:cNvSpPr>
              <a:spLocks noChangeShapeType="1"/>
            </p:cNvSpPr>
            <p:nvPr/>
          </p:nvSpPr>
          <p:spPr bwMode="auto">
            <a:xfrm>
              <a:off x="4848" y="2976"/>
              <a:ext cx="192" cy="96"/>
            </a:xfrm>
            <a:prstGeom prst="line">
              <a:avLst/>
            </a:prstGeom>
            <a:noFill/>
            <a:ln w="9525">
              <a:solidFill>
                <a:schemeClr val="tx1"/>
              </a:solidFill>
              <a:round/>
              <a:headEnd/>
              <a:tailEnd/>
            </a:ln>
          </p:spPr>
          <p:txBody>
            <a:bodyPr wrap="none" anchor="ctr"/>
            <a:lstStyle/>
            <a:p>
              <a:endParaRPr lang="en-GB"/>
            </a:p>
          </p:txBody>
        </p:sp>
        <p:sp>
          <p:nvSpPr>
            <p:cNvPr id="26640" name="Line 16"/>
            <p:cNvSpPr>
              <a:spLocks noChangeShapeType="1"/>
            </p:cNvSpPr>
            <p:nvPr/>
          </p:nvSpPr>
          <p:spPr bwMode="auto">
            <a:xfrm flipH="1">
              <a:off x="4704" y="2976"/>
              <a:ext cx="144" cy="96"/>
            </a:xfrm>
            <a:prstGeom prst="line">
              <a:avLst/>
            </a:prstGeom>
            <a:noFill/>
            <a:ln w="9525">
              <a:solidFill>
                <a:schemeClr val="tx1"/>
              </a:solidFill>
              <a:round/>
              <a:headEnd/>
              <a:tailEnd/>
            </a:ln>
          </p:spPr>
          <p:txBody>
            <a:bodyPr wrap="none" anchor="ctr"/>
            <a:lstStyle/>
            <a:p>
              <a:endParaRPr lang="en-GB"/>
            </a:p>
          </p:txBody>
        </p:sp>
        <p:sp>
          <p:nvSpPr>
            <p:cNvPr id="26641" name="Line 17"/>
            <p:cNvSpPr>
              <a:spLocks noChangeShapeType="1"/>
            </p:cNvSpPr>
            <p:nvPr/>
          </p:nvSpPr>
          <p:spPr bwMode="auto">
            <a:xfrm>
              <a:off x="4848" y="3216"/>
              <a:ext cx="96" cy="96"/>
            </a:xfrm>
            <a:prstGeom prst="line">
              <a:avLst/>
            </a:prstGeom>
            <a:noFill/>
            <a:ln w="9525">
              <a:solidFill>
                <a:schemeClr val="tx1"/>
              </a:solidFill>
              <a:round/>
              <a:headEnd/>
              <a:tailEnd/>
            </a:ln>
          </p:spPr>
          <p:txBody>
            <a:bodyPr wrap="none" anchor="ctr"/>
            <a:lstStyle/>
            <a:p>
              <a:endParaRPr lang="en-GB"/>
            </a:p>
          </p:txBody>
        </p:sp>
        <p:sp>
          <p:nvSpPr>
            <p:cNvPr id="26642" name="Line 18"/>
            <p:cNvSpPr>
              <a:spLocks noChangeShapeType="1"/>
            </p:cNvSpPr>
            <p:nvPr/>
          </p:nvSpPr>
          <p:spPr bwMode="auto">
            <a:xfrm flipH="1">
              <a:off x="4752" y="3216"/>
              <a:ext cx="96" cy="96"/>
            </a:xfrm>
            <a:prstGeom prst="line">
              <a:avLst/>
            </a:prstGeom>
            <a:noFill/>
            <a:ln w="9525">
              <a:solidFill>
                <a:schemeClr val="tx1"/>
              </a:solidFill>
              <a:round/>
              <a:headEnd/>
              <a:tailEnd/>
            </a:ln>
          </p:spPr>
          <p:txBody>
            <a:bodyPr wrap="none" anchor="ctr"/>
            <a:lstStyle/>
            <a:p>
              <a:endParaRPr lang="en-GB"/>
            </a:p>
          </p:txBody>
        </p:sp>
        <p:sp>
          <p:nvSpPr>
            <p:cNvPr id="26643" name="Text Box 19"/>
            <p:cNvSpPr txBox="1">
              <a:spLocks noChangeArrowheads="1"/>
            </p:cNvSpPr>
            <p:nvPr/>
          </p:nvSpPr>
          <p:spPr bwMode="auto">
            <a:xfrm>
              <a:off x="4368" y="3264"/>
              <a:ext cx="960" cy="404"/>
            </a:xfrm>
            <a:prstGeom prst="rect">
              <a:avLst/>
            </a:prstGeom>
            <a:noFill/>
            <a:ln w="9525">
              <a:noFill/>
              <a:miter lim="800000"/>
              <a:headEnd/>
              <a:tailEnd/>
            </a:ln>
          </p:spPr>
          <p:txBody>
            <a:bodyPr>
              <a:spAutoFit/>
            </a:bodyPr>
            <a:lstStyle/>
            <a:p>
              <a:pPr algn="ctr" eaLnBrk="1" hangingPunct="1"/>
              <a:r>
                <a:rPr lang="en-US" altLang="en-US">
                  <a:latin typeface="Times New Roman" pitchFamily="18" charset="0"/>
                </a:rPr>
                <a:t>non-graduate</a:t>
              </a:r>
            </a:p>
            <a:p>
              <a:pPr algn="ctr" eaLnBrk="1" hangingPunct="1"/>
              <a:r>
                <a:rPr lang="en-US" altLang="en-US">
                  <a:latin typeface="Times New Roman" pitchFamily="18" charset="0"/>
                </a:rPr>
                <a:t>student</a:t>
              </a:r>
              <a:endParaRPr lang="en-US" altLang="en-US" sz="2400">
                <a:latin typeface="Times New Roman" pitchFamily="18" charset="0"/>
              </a:endParaRPr>
            </a:p>
          </p:txBody>
        </p:sp>
        <p:sp>
          <p:nvSpPr>
            <p:cNvPr id="26644" name="Oval 21"/>
            <p:cNvSpPr>
              <a:spLocks noChangeArrowheads="1"/>
            </p:cNvSpPr>
            <p:nvPr/>
          </p:nvSpPr>
          <p:spPr bwMode="auto">
            <a:xfrm>
              <a:off x="2544" y="2688"/>
              <a:ext cx="192" cy="192"/>
            </a:xfrm>
            <a:prstGeom prst="ellipse">
              <a:avLst/>
            </a:prstGeom>
            <a:noFill/>
            <a:ln w="9525">
              <a:solidFill>
                <a:schemeClr val="tx1"/>
              </a:solidFill>
              <a:round/>
              <a:headEnd/>
              <a:tailEnd/>
            </a:ln>
          </p:spPr>
          <p:txBody>
            <a:bodyPr wrap="none" anchor="ctr"/>
            <a:lstStyle/>
            <a:p>
              <a:pPr eaLnBrk="1" hangingPunct="1"/>
              <a:endParaRPr lang="en-IN" altLang="en-US" b="1">
                <a:latin typeface="Arial" charset="0"/>
              </a:endParaRPr>
            </a:p>
          </p:txBody>
        </p:sp>
        <p:sp>
          <p:nvSpPr>
            <p:cNvPr id="26645" name="Line 22"/>
            <p:cNvSpPr>
              <a:spLocks noChangeShapeType="1"/>
            </p:cNvSpPr>
            <p:nvPr/>
          </p:nvSpPr>
          <p:spPr bwMode="auto">
            <a:xfrm>
              <a:off x="2640" y="2880"/>
              <a:ext cx="0" cy="336"/>
            </a:xfrm>
            <a:prstGeom prst="line">
              <a:avLst/>
            </a:prstGeom>
            <a:noFill/>
            <a:ln w="9525">
              <a:solidFill>
                <a:schemeClr val="tx1"/>
              </a:solidFill>
              <a:round/>
              <a:headEnd/>
              <a:tailEnd/>
            </a:ln>
          </p:spPr>
          <p:txBody>
            <a:bodyPr wrap="none" anchor="ctr"/>
            <a:lstStyle/>
            <a:p>
              <a:endParaRPr lang="en-GB"/>
            </a:p>
          </p:txBody>
        </p:sp>
        <p:sp>
          <p:nvSpPr>
            <p:cNvPr id="26646" name="Line 23"/>
            <p:cNvSpPr>
              <a:spLocks noChangeShapeType="1"/>
            </p:cNvSpPr>
            <p:nvPr/>
          </p:nvSpPr>
          <p:spPr bwMode="auto">
            <a:xfrm>
              <a:off x="2640" y="2976"/>
              <a:ext cx="192" cy="96"/>
            </a:xfrm>
            <a:prstGeom prst="line">
              <a:avLst/>
            </a:prstGeom>
            <a:noFill/>
            <a:ln w="9525">
              <a:solidFill>
                <a:schemeClr val="tx1"/>
              </a:solidFill>
              <a:round/>
              <a:headEnd/>
              <a:tailEnd/>
            </a:ln>
          </p:spPr>
          <p:txBody>
            <a:bodyPr wrap="none" anchor="ctr"/>
            <a:lstStyle/>
            <a:p>
              <a:endParaRPr lang="en-GB"/>
            </a:p>
          </p:txBody>
        </p:sp>
        <p:sp>
          <p:nvSpPr>
            <p:cNvPr id="26647" name="Line 24"/>
            <p:cNvSpPr>
              <a:spLocks noChangeShapeType="1"/>
            </p:cNvSpPr>
            <p:nvPr/>
          </p:nvSpPr>
          <p:spPr bwMode="auto">
            <a:xfrm flipH="1">
              <a:off x="2496" y="2976"/>
              <a:ext cx="144" cy="96"/>
            </a:xfrm>
            <a:prstGeom prst="line">
              <a:avLst/>
            </a:prstGeom>
            <a:noFill/>
            <a:ln w="9525">
              <a:solidFill>
                <a:schemeClr val="tx1"/>
              </a:solidFill>
              <a:round/>
              <a:headEnd/>
              <a:tailEnd/>
            </a:ln>
          </p:spPr>
          <p:txBody>
            <a:bodyPr wrap="none" anchor="ctr"/>
            <a:lstStyle/>
            <a:p>
              <a:endParaRPr lang="en-GB"/>
            </a:p>
          </p:txBody>
        </p:sp>
        <p:sp>
          <p:nvSpPr>
            <p:cNvPr id="26648" name="Line 25"/>
            <p:cNvSpPr>
              <a:spLocks noChangeShapeType="1"/>
            </p:cNvSpPr>
            <p:nvPr/>
          </p:nvSpPr>
          <p:spPr bwMode="auto">
            <a:xfrm>
              <a:off x="2640" y="3216"/>
              <a:ext cx="96" cy="96"/>
            </a:xfrm>
            <a:prstGeom prst="line">
              <a:avLst/>
            </a:prstGeom>
            <a:noFill/>
            <a:ln w="9525">
              <a:solidFill>
                <a:schemeClr val="tx1"/>
              </a:solidFill>
              <a:round/>
              <a:headEnd/>
              <a:tailEnd/>
            </a:ln>
          </p:spPr>
          <p:txBody>
            <a:bodyPr wrap="none" anchor="ctr"/>
            <a:lstStyle/>
            <a:p>
              <a:endParaRPr lang="en-GB"/>
            </a:p>
          </p:txBody>
        </p:sp>
        <p:sp>
          <p:nvSpPr>
            <p:cNvPr id="26649" name="Line 26"/>
            <p:cNvSpPr>
              <a:spLocks noChangeShapeType="1"/>
            </p:cNvSpPr>
            <p:nvPr/>
          </p:nvSpPr>
          <p:spPr bwMode="auto">
            <a:xfrm flipH="1">
              <a:off x="2544" y="3216"/>
              <a:ext cx="96" cy="96"/>
            </a:xfrm>
            <a:prstGeom prst="line">
              <a:avLst/>
            </a:prstGeom>
            <a:noFill/>
            <a:ln w="9525">
              <a:solidFill>
                <a:schemeClr val="tx1"/>
              </a:solidFill>
              <a:round/>
              <a:headEnd/>
              <a:tailEnd/>
            </a:ln>
          </p:spPr>
          <p:txBody>
            <a:bodyPr wrap="none" anchor="ctr"/>
            <a:lstStyle/>
            <a:p>
              <a:endParaRPr lang="en-GB"/>
            </a:p>
          </p:txBody>
        </p:sp>
        <p:sp>
          <p:nvSpPr>
            <p:cNvPr id="26650" name="Text Box 27"/>
            <p:cNvSpPr txBox="1">
              <a:spLocks noChangeArrowheads="1"/>
            </p:cNvSpPr>
            <p:nvPr/>
          </p:nvSpPr>
          <p:spPr bwMode="auto">
            <a:xfrm>
              <a:off x="2256" y="3264"/>
              <a:ext cx="768" cy="404"/>
            </a:xfrm>
            <a:prstGeom prst="rect">
              <a:avLst/>
            </a:prstGeom>
            <a:noFill/>
            <a:ln w="9525">
              <a:noFill/>
              <a:miter lim="800000"/>
              <a:headEnd/>
              <a:tailEnd/>
            </a:ln>
          </p:spPr>
          <p:txBody>
            <a:bodyPr>
              <a:spAutoFit/>
            </a:bodyPr>
            <a:lstStyle/>
            <a:p>
              <a:pPr algn="ctr" eaLnBrk="1" hangingPunct="1"/>
              <a:r>
                <a:rPr lang="en-US" altLang="en-US">
                  <a:latin typeface="Times New Roman" pitchFamily="18" charset="0"/>
                </a:rPr>
                <a:t>graduate</a:t>
              </a:r>
            </a:p>
            <a:p>
              <a:pPr algn="ctr" eaLnBrk="1" hangingPunct="1"/>
              <a:r>
                <a:rPr lang="en-US" altLang="en-US">
                  <a:latin typeface="Times New Roman" pitchFamily="18" charset="0"/>
                </a:rPr>
                <a:t>student</a:t>
              </a:r>
              <a:endParaRPr lang="en-US" altLang="en-US" sz="2400">
                <a:latin typeface="Times New Roman" pitchFamily="18" charset="0"/>
              </a:endParaRPr>
            </a:p>
          </p:txBody>
        </p:sp>
        <p:sp>
          <p:nvSpPr>
            <p:cNvPr id="26651" name="Line 28"/>
            <p:cNvSpPr>
              <a:spLocks noChangeShapeType="1"/>
            </p:cNvSpPr>
            <p:nvPr/>
          </p:nvSpPr>
          <p:spPr bwMode="auto">
            <a:xfrm flipV="1">
              <a:off x="2640" y="2496"/>
              <a:ext cx="0" cy="144"/>
            </a:xfrm>
            <a:prstGeom prst="line">
              <a:avLst/>
            </a:prstGeom>
            <a:noFill/>
            <a:ln w="9525">
              <a:solidFill>
                <a:schemeClr val="tx1"/>
              </a:solidFill>
              <a:round/>
              <a:headEnd/>
              <a:tailEnd/>
            </a:ln>
          </p:spPr>
          <p:txBody>
            <a:bodyPr wrap="none" anchor="ctr"/>
            <a:lstStyle/>
            <a:p>
              <a:endParaRPr lang="en-GB"/>
            </a:p>
          </p:txBody>
        </p:sp>
        <p:sp>
          <p:nvSpPr>
            <p:cNvPr id="26652" name="Line 29"/>
            <p:cNvSpPr>
              <a:spLocks noChangeShapeType="1"/>
            </p:cNvSpPr>
            <p:nvPr/>
          </p:nvSpPr>
          <p:spPr bwMode="auto">
            <a:xfrm flipV="1">
              <a:off x="4848" y="2496"/>
              <a:ext cx="0" cy="144"/>
            </a:xfrm>
            <a:prstGeom prst="line">
              <a:avLst/>
            </a:prstGeom>
            <a:noFill/>
            <a:ln w="9525">
              <a:solidFill>
                <a:schemeClr val="tx1"/>
              </a:solidFill>
              <a:round/>
              <a:headEnd/>
              <a:tailEnd/>
            </a:ln>
          </p:spPr>
          <p:txBody>
            <a:bodyPr wrap="none" anchor="ctr"/>
            <a:lstStyle/>
            <a:p>
              <a:endParaRPr lang="en-GB"/>
            </a:p>
          </p:txBody>
        </p:sp>
        <p:sp>
          <p:nvSpPr>
            <p:cNvPr id="26653" name="Line 30"/>
            <p:cNvSpPr>
              <a:spLocks noChangeShapeType="1"/>
            </p:cNvSpPr>
            <p:nvPr/>
          </p:nvSpPr>
          <p:spPr bwMode="auto">
            <a:xfrm>
              <a:off x="2640" y="2496"/>
              <a:ext cx="2208" cy="0"/>
            </a:xfrm>
            <a:prstGeom prst="line">
              <a:avLst/>
            </a:prstGeom>
            <a:noFill/>
            <a:ln w="9525">
              <a:solidFill>
                <a:schemeClr val="tx1"/>
              </a:solidFill>
              <a:round/>
              <a:headEnd/>
              <a:tailEnd/>
            </a:ln>
          </p:spPr>
          <p:txBody>
            <a:bodyPr wrap="none" anchor="ctr"/>
            <a:lstStyle/>
            <a:p>
              <a:endParaRPr lang="en-GB"/>
            </a:p>
          </p:txBody>
        </p:sp>
        <p:sp>
          <p:nvSpPr>
            <p:cNvPr id="26654" name="AutoShape 31"/>
            <p:cNvSpPr>
              <a:spLocks noChangeArrowheads="1"/>
            </p:cNvSpPr>
            <p:nvPr/>
          </p:nvSpPr>
          <p:spPr bwMode="auto">
            <a:xfrm>
              <a:off x="3552" y="2160"/>
              <a:ext cx="192" cy="144"/>
            </a:xfrm>
            <a:prstGeom prst="triangle">
              <a:avLst>
                <a:gd name="adj" fmla="val 50000"/>
              </a:avLst>
            </a:prstGeom>
            <a:noFill/>
            <a:ln w="9525">
              <a:solidFill>
                <a:schemeClr val="tx1"/>
              </a:solidFill>
              <a:miter lim="800000"/>
              <a:headEnd/>
              <a:tailEnd/>
            </a:ln>
          </p:spPr>
          <p:txBody>
            <a:bodyPr wrap="none" anchor="ctr"/>
            <a:lstStyle/>
            <a:p>
              <a:pPr eaLnBrk="1" hangingPunct="1"/>
              <a:endParaRPr lang="en-IN" altLang="en-US" b="1">
                <a:latin typeface="Arial" charset="0"/>
              </a:endParaRPr>
            </a:p>
          </p:txBody>
        </p:sp>
        <p:sp>
          <p:nvSpPr>
            <p:cNvPr id="26655" name="Line 32"/>
            <p:cNvSpPr>
              <a:spLocks noChangeShapeType="1"/>
            </p:cNvSpPr>
            <p:nvPr/>
          </p:nvSpPr>
          <p:spPr bwMode="auto">
            <a:xfrm>
              <a:off x="3648" y="2304"/>
              <a:ext cx="0" cy="192"/>
            </a:xfrm>
            <a:prstGeom prst="line">
              <a:avLst/>
            </a:prstGeom>
            <a:noFill/>
            <a:ln w="9525">
              <a:solidFill>
                <a:schemeClr val="tx1"/>
              </a:solidFill>
              <a:round/>
              <a:headEnd/>
              <a:tailEnd/>
            </a:ln>
          </p:spPr>
          <p:txBody>
            <a:bodyPr wrap="none" anchor="ctr"/>
            <a:lstStyle/>
            <a:p>
              <a:endParaRPr lang="en-GB"/>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160123" y="505619"/>
            <a:ext cx="10515600" cy="557212"/>
          </a:xfrm>
          <a:noFill/>
          <a:ln>
            <a:noFill/>
          </a:ln>
        </p:spPr>
        <p:txBody>
          <a:bodyPr spcFirstLastPara="1" vert="horz" wrap="square" lIns="91425" tIns="45700" rIns="91425" bIns="45700" rtlCol="0" anchor="ctr" anchorCtr="0">
            <a:normAutofit/>
          </a:bodyPr>
          <a:lstStyle/>
          <a:p>
            <a:pPr>
              <a:spcBef>
                <a:spcPts val="0"/>
              </a:spcBef>
              <a:buClr>
                <a:schemeClr val="accent2"/>
              </a:buClr>
              <a:buSzPts val="2400"/>
            </a:pPr>
            <a:r>
              <a:rPr lang="en-US" sz="2400" b="1" dirty="0">
                <a:solidFill>
                  <a:schemeClr val="accent2"/>
                </a:solidFill>
                <a:latin typeface="Calibri"/>
                <a:ea typeface="Calibri"/>
                <a:cs typeface="Calibri"/>
                <a:sym typeface="Calibri"/>
              </a:rPr>
              <a:t>2. Include</a:t>
            </a:r>
          </a:p>
        </p:txBody>
      </p:sp>
      <p:sp>
        <p:nvSpPr>
          <p:cNvPr id="22531" name="Rectangle 3"/>
          <p:cNvSpPr>
            <a:spLocks noGrp="1" noChangeArrowheads="1"/>
          </p:cNvSpPr>
          <p:nvPr>
            <p:ph idx="4294967295"/>
          </p:nvPr>
        </p:nvSpPr>
        <p:spPr>
          <a:xfrm>
            <a:off x="160123" y="1253331"/>
            <a:ext cx="10515600" cy="4351338"/>
          </a:xfrm>
        </p:spPr>
        <p:txBody>
          <a:bodyPr/>
          <a:lstStyle/>
          <a:p>
            <a:pPr eaLnBrk="1" hangingPunct="1">
              <a:lnSpc>
                <a:spcPct val="120000"/>
              </a:lnSpc>
            </a:pPr>
            <a:r>
              <a:rPr lang="en-US" dirty="0"/>
              <a:t>The base use case explicitly incorporates the behavior of another use case at a location specified in the base.</a:t>
            </a:r>
          </a:p>
          <a:p>
            <a:pPr eaLnBrk="1" hangingPunct="1">
              <a:lnSpc>
                <a:spcPct val="120000"/>
              </a:lnSpc>
            </a:pPr>
            <a:r>
              <a:rPr lang="en-US" dirty="0"/>
              <a:t>The included use case never stands alone. It only occurs as a part of some larger base that includes it.</a:t>
            </a:r>
          </a:p>
        </p:txBody>
      </p:sp>
      <p:grpSp>
        <p:nvGrpSpPr>
          <p:cNvPr id="2" name="Group 14"/>
          <p:cNvGrpSpPr>
            <a:grpSpLocks/>
          </p:cNvGrpSpPr>
          <p:nvPr/>
        </p:nvGrpSpPr>
        <p:grpSpPr bwMode="auto">
          <a:xfrm>
            <a:off x="1165412" y="3939988"/>
            <a:ext cx="5588000" cy="685800"/>
            <a:chOff x="1440" y="1152"/>
            <a:chExt cx="2640" cy="432"/>
          </a:xfrm>
        </p:grpSpPr>
        <p:grpSp>
          <p:nvGrpSpPr>
            <p:cNvPr id="3" name="Group 4"/>
            <p:cNvGrpSpPr>
              <a:grpSpLocks/>
            </p:cNvGrpSpPr>
            <p:nvPr/>
          </p:nvGrpSpPr>
          <p:grpSpPr bwMode="auto">
            <a:xfrm>
              <a:off x="1440" y="1152"/>
              <a:ext cx="576" cy="432"/>
              <a:chOff x="4176" y="720"/>
              <a:chExt cx="576" cy="432"/>
            </a:xfrm>
          </p:grpSpPr>
          <p:sp>
            <p:nvSpPr>
              <p:cNvPr id="22540" name="Oval 5"/>
              <p:cNvSpPr>
                <a:spLocks noChangeArrowheads="1"/>
              </p:cNvSpPr>
              <p:nvPr/>
            </p:nvSpPr>
            <p:spPr bwMode="auto">
              <a:xfrm>
                <a:off x="4176" y="720"/>
                <a:ext cx="576" cy="432"/>
              </a:xfrm>
              <a:prstGeom prst="ellipse">
                <a:avLst/>
              </a:prstGeom>
              <a:noFill/>
              <a:ln w="9525">
                <a:solidFill>
                  <a:schemeClr val="tx1"/>
                </a:solidFill>
                <a:round/>
                <a:headEnd/>
                <a:tailEnd/>
              </a:ln>
            </p:spPr>
            <p:txBody>
              <a:bodyPr wrap="none" anchor="ctr"/>
              <a:lstStyle/>
              <a:p>
                <a:pPr eaLnBrk="1" hangingPunct="1"/>
                <a:endParaRPr lang="en-IN" altLang="en-US" b="1">
                  <a:latin typeface="Arial" charset="0"/>
                </a:endParaRPr>
              </a:p>
            </p:txBody>
          </p:sp>
          <p:sp>
            <p:nvSpPr>
              <p:cNvPr id="22541" name="Text Box 6"/>
              <p:cNvSpPr txBox="1">
                <a:spLocks noChangeArrowheads="1"/>
              </p:cNvSpPr>
              <p:nvPr/>
            </p:nvSpPr>
            <p:spPr bwMode="auto">
              <a:xfrm>
                <a:off x="4224" y="816"/>
                <a:ext cx="528" cy="291"/>
              </a:xfrm>
              <a:prstGeom prst="rect">
                <a:avLst/>
              </a:prstGeom>
              <a:noFill/>
              <a:ln w="9525">
                <a:noFill/>
                <a:miter lim="800000"/>
                <a:headEnd/>
                <a:tailEnd/>
              </a:ln>
            </p:spPr>
            <p:txBody>
              <a:bodyPr>
                <a:spAutoFit/>
              </a:bodyPr>
              <a:lstStyle/>
              <a:p>
                <a:pPr eaLnBrk="1" hangingPunct="1"/>
                <a:r>
                  <a:rPr lang="en-US" altLang="en-US" sz="2400" dirty="0"/>
                  <a:t>base</a:t>
                </a:r>
              </a:p>
            </p:txBody>
          </p:sp>
        </p:grpSp>
        <p:grpSp>
          <p:nvGrpSpPr>
            <p:cNvPr id="4" name="Group 7"/>
            <p:cNvGrpSpPr>
              <a:grpSpLocks/>
            </p:cNvGrpSpPr>
            <p:nvPr/>
          </p:nvGrpSpPr>
          <p:grpSpPr bwMode="auto">
            <a:xfrm>
              <a:off x="3264" y="1152"/>
              <a:ext cx="816" cy="432"/>
              <a:chOff x="4176" y="720"/>
              <a:chExt cx="576" cy="432"/>
            </a:xfrm>
          </p:grpSpPr>
          <p:sp>
            <p:nvSpPr>
              <p:cNvPr id="22538" name="Oval 8"/>
              <p:cNvSpPr>
                <a:spLocks noChangeArrowheads="1"/>
              </p:cNvSpPr>
              <p:nvPr/>
            </p:nvSpPr>
            <p:spPr bwMode="auto">
              <a:xfrm>
                <a:off x="4176" y="720"/>
                <a:ext cx="576" cy="432"/>
              </a:xfrm>
              <a:prstGeom prst="ellipse">
                <a:avLst/>
              </a:prstGeom>
              <a:noFill/>
              <a:ln w="9525">
                <a:solidFill>
                  <a:schemeClr val="tx1"/>
                </a:solidFill>
                <a:round/>
                <a:headEnd/>
                <a:tailEnd/>
              </a:ln>
            </p:spPr>
            <p:txBody>
              <a:bodyPr wrap="none" anchor="ctr"/>
              <a:lstStyle/>
              <a:p>
                <a:pPr eaLnBrk="1" hangingPunct="1"/>
                <a:endParaRPr lang="en-IN" altLang="en-US" b="1">
                  <a:latin typeface="Arial" charset="0"/>
                </a:endParaRPr>
              </a:p>
            </p:txBody>
          </p:sp>
          <p:sp>
            <p:nvSpPr>
              <p:cNvPr id="22539" name="Text Box 9"/>
              <p:cNvSpPr txBox="1">
                <a:spLocks noChangeArrowheads="1"/>
              </p:cNvSpPr>
              <p:nvPr/>
            </p:nvSpPr>
            <p:spPr bwMode="auto">
              <a:xfrm>
                <a:off x="4224" y="816"/>
                <a:ext cx="528" cy="250"/>
              </a:xfrm>
              <a:prstGeom prst="rect">
                <a:avLst/>
              </a:prstGeom>
              <a:noFill/>
              <a:ln w="9525">
                <a:noFill/>
                <a:miter lim="800000"/>
                <a:headEnd/>
                <a:tailEnd/>
              </a:ln>
            </p:spPr>
            <p:txBody>
              <a:bodyPr>
                <a:spAutoFit/>
              </a:bodyPr>
              <a:lstStyle/>
              <a:p>
                <a:pPr eaLnBrk="1" hangingPunct="1"/>
                <a:r>
                  <a:rPr lang="en-US" altLang="en-US" sz="2000" dirty="0"/>
                  <a:t>included</a:t>
                </a:r>
                <a:endParaRPr lang="en-US" altLang="en-US" sz="2400" dirty="0"/>
              </a:p>
            </p:txBody>
          </p:sp>
        </p:grpSp>
        <p:sp>
          <p:nvSpPr>
            <p:cNvPr id="22536" name="Line 12"/>
            <p:cNvSpPr>
              <a:spLocks noChangeShapeType="1"/>
            </p:cNvSpPr>
            <p:nvPr/>
          </p:nvSpPr>
          <p:spPr bwMode="auto">
            <a:xfrm>
              <a:off x="2016" y="1392"/>
              <a:ext cx="1248" cy="0"/>
            </a:xfrm>
            <a:prstGeom prst="line">
              <a:avLst/>
            </a:prstGeom>
            <a:noFill/>
            <a:ln w="9525">
              <a:solidFill>
                <a:schemeClr val="tx1"/>
              </a:solidFill>
              <a:prstDash val="dash"/>
              <a:round/>
              <a:headEnd/>
              <a:tailEnd type="arrow" w="med" len="med"/>
            </a:ln>
          </p:spPr>
          <p:txBody>
            <a:bodyPr wrap="none" anchor="ctr"/>
            <a:lstStyle/>
            <a:p>
              <a:endParaRPr lang="en-GB"/>
            </a:p>
          </p:txBody>
        </p:sp>
        <p:sp>
          <p:nvSpPr>
            <p:cNvPr id="22537" name="Text Box 13"/>
            <p:cNvSpPr txBox="1">
              <a:spLocks noChangeArrowheads="1"/>
            </p:cNvSpPr>
            <p:nvPr/>
          </p:nvSpPr>
          <p:spPr bwMode="auto">
            <a:xfrm>
              <a:off x="2186" y="1152"/>
              <a:ext cx="689" cy="252"/>
            </a:xfrm>
            <a:prstGeom prst="rect">
              <a:avLst/>
            </a:prstGeom>
            <a:noFill/>
            <a:ln w="9525">
              <a:noFill/>
              <a:miter lim="800000"/>
              <a:headEnd/>
              <a:tailEnd/>
            </a:ln>
          </p:spPr>
          <p:txBody>
            <a:bodyPr wrap="none">
              <a:spAutoFit/>
            </a:bodyPr>
            <a:lstStyle/>
            <a:p>
              <a:pPr eaLnBrk="1" hangingPunct="1"/>
              <a:r>
                <a:rPr lang="en-US" altLang="en-US" sz="2000" dirty="0"/>
                <a:t>&lt;&lt;include&gt;&gt;</a:t>
              </a: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128494" y="495300"/>
            <a:ext cx="10515600" cy="557212"/>
          </a:xfrm>
          <a:noFill/>
          <a:ln>
            <a:noFill/>
          </a:ln>
        </p:spPr>
        <p:txBody>
          <a:bodyPr spcFirstLastPara="1" vert="horz" wrap="square" lIns="91425" tIns="45700" rIns="91425" bIns="45700" rtlCol="0" anchor="ctr" anchorCtr="0">
            <a:normAutofit/>
          </a:bodyPr>
          <a:lstStyle/>
          <a:p>
            <a:pPr>
              <a:spcBef>
                <a:spcPts val="0"/>
              </a:spcBef>
              <a:buClr>
                <a:schemeClr val="accent2"/>
              </a:buClr>
              <a:buSzPts val="2400"/>
            </a:pPr>
            <a:r>
              <a:rPr lang="en-US" sz="2400" b="1" dirty="0">
                <a:solidFill>
                  <a:schemeClr val="accent2"/>
                </a:solidFill>
                <a:latin typeface="Calibri"/>
                <a:ea typeface="Calibri"/>
                <a:cs typeface="Calibri"/>
                <a:sym typeface="Calibri"/>
              </a:rPr>
              <a:t>More about Include</a:t>
            </a:r>
          </a:p>
        </p:txBody>
      </p:sp>
      <p:sp>
        <p:nvSpPr>
          <p:cNvPr id="23555" name="Rectangle 3"/>
          <p:cNvSpPr>
            <a:spLocks noGrp="1" noChangeArrowheads="1"/>
          </p:cNvSpPr>
          <p:nvPr>
            <p:ph idx="4294967295"/>
          </p:nvPr>
        </p:nvSpPr>
        <p:spPr>
          <a:xfrm>
            <a:off x="0" y="1454150"/>
            <a:ext cx="10515600" cy="4351338"/>
          </a:xfrm>
        </p:spPr>
        <p:txBody>
          <a:bodyPr/>
          <a:lstStyle/>
          <a:p>
            <a:pPr eaLnBrk="1" hangingPunct="1"/>
            <a:r>
              <a:rPr lang="en-US" dirty="0"/>
              <a:t>Enables to avoid describing the same flow of events several times by putting the common behavior in a use case of its own.</a:t>
            </a:r>
          </a:p>
        </p:txBody>
      </p:sp>
      <p:grpSp>
        <p:nvGrpSpPr>
          <p:cNvPr id="2" name="Group 17"/>
          <p:cNvGrpSpPr>
            <a:grpSpLocks/>
          </p:cNvGrpSpPr>
          <p:nvPr/>
        </p:nvGrpSpPr>
        <p:grpSpPr bwMode="auto">
          <a:xfrm>
            <a:off x="823092" y="2203793"/>
            <a:ext cx="9438989" cy="4158907"/>
            <a:chOff x="1392" y="2230"/>
            <a:chExt cx="3289" cy="1514"/>
          </a:xfrm>
        </p:grpSpPr>
        <p:sp>
          <p:nvSpPr>
            <p:cNvPr id="23558" name="Oval 5"/>
            <p:cNvSpPr>
              <a:spLocks noChangeArrowheads="1"/>
            </p:cNvSpPr>
            <p:nvPr/>
          </p:nvSpPr>
          <p:spPr bwMode="auto">
            <a:xfrm>
              <a:off x="1392" y="2400"/>
              <a:ext cx="768" cy="432"/>
            </a:xfrm>
            <a:prstGeom prst="ellipse">
              <a:avLst/>
            </a:prstGeom>
            <a:noFill/>
            <a:ln w="9525">
              <a:solidFill>
                <a:schemeClr val="tx1"/>
              </a:solidFill>
              <a:round/>
              <a:headEnd/>
              <a:tailEnd/>
            </a:ln>
          </p:spPr>
          <p:txBody>
            <a:bodyPr wrap="none" anchor="ctr"/>
            <a:lstStyle/>
            <a:p>
              <a:pPr eaLnBrk="1" hangingPunct="1"/>
              <a:endParaRPr lang="en-IN" altLang="en-US" b="1">
                <a:latin typeface="Arial" charset="0"/>
              </a:endParaRPr>
            </a:p>
          </p:txBody>
        </p:sp>
        <p:sp>
          <p:nvSpPr>
            <p:cNvPr id="23559" name="Text Box 6"/>
            <p:cNvSpPr txBox="1">
              <a:spLocks noChangeArrowheads="1"/>
            </p:cNvSpPr>
            <p:nvPr/>
          </p:nvSpPr>
          <p:spPr bwMode="auto">
            <a:xfrm>
              <a:off x="1416" y="2488"/>
              <a:ext cx="704" cy="235"/>
            </a:xfrm>
            <a:prstGeom prst="rect">
              <a:avLst/>
            </a:prstGeom>
            <a:noFill/>
            <a:ln w="9525">
              <a:noFill/>
              <a:miter lim="800000"/>
              <a:headEnd/>
              <a:tailEnd/>
            </a:ln>
          </p:spPr>
          <p:txBody>
            <a:bodyPr>
              <a:spAutoFit/>
            </a:bodyPr>
            <a:lstStyle/>
            <a:p>
              <a:pPr algn="ctr" eaLnBrk="1" hangingPunct="1"/>
              <a:r>
                <a:rPr lang="en-US" altLang="en-US" dirty="0">
                  <a:latin typeface="Times New Roman" pitchFamily="18" charset="0"/>
                </a:rPr>
                <a:t>Process rental request</a:t>
              </a:r>
              <a:endParaRPr lang="en-US" altLang="en-US" sz="1600" dirty="0">
                <a:latin typeface="Times New Roman" pitchFamily="18" charset="0"/>
              </a:endParaRPr>
            </a:p>
          </p:txBody>
        </p:sp>
        <p:sp>
          <p:nvSpPr>
            <p:cNvPr id="23560" name="Oval 8"/>
            <p:cNvSpPr>
              <a:spLocks noChangeArrowheads="1"/>
            </p:cNvSpPr>
            <p:nvPr/>
          </p:nvSpPr>
          <p:spPr bwMode="auto">
            <a:xfrm>
              <a:off x="3769" y="2230"/>
              <a:ext cx="912" cy="493"/>
            </a:xfrm>
            <a:prstGeom prst="ellipse">
              <a:avLst/>
            </a:prstGeom>
            <a:noFill/>
            <a:ln w="9525">
              <a:solidFill>
                <a:schemeClr val="tx1"/>
              </a:solidFill>
              <a:round/>
              <a:headEnd/>
              <a:tailEnd/>
            </a:ln>
          </p:spPr>
          <p:txBody>
            <a:bodyPr wrap="none" anchor="ctr"/>
            <a:lstStyle/>
            <a:p>
              <a:pPr eaLnBrk="1" hangingPunct="1"/>
              <a:endParaRPr lang="en-IN" altLang="en-US" b="1">
                <a:latin typeface="Arial" charset="0"/>
              </a:endParaRPr>
            </a:p>
          </p:txBody>
        </p:sp>
        <p:sp>
          <p:nvSpPr>
            <p:cNvPr id="23561" name="Text Box 9"/>
            <p:cNvSpPr txBox="1">
              <a:spLocks noChangeArrowheads="1"/>
            </p:cNvSpPr>
            <p:nvPr/>
          </p:nvSpPr>
          <p:spPr bwMode="auto">
            <a:xfrm>
              <a:off x="3793" y="2403"/>
              <a:ext cx="836" cy="235"/>
            </a:xfrm>
            <a:prstGeom prst="rect">
              <a:avLst/>
            </a:prstGeom>
            <a:noFill/>
            <a:ln w="9525">
              <a:noFill/>
              <a:miter lim="800000"/>
              <a:headEnd/>
              <a:tailEnd/>
            </a:ln>
          </p:spPr>
          <p:txBody>
            <a:bodyPr>
              <a:spAutoFit/>
            </a:bodyPr>
            <a:lstStyle/>
            <a:p>
              <a:pPr algn="ctr" eaLnBrk="1" hangingPunct="1"/>
              <a:r>
                <a:rPr lang="en-US" altLang="en-US" dirty="0">
                  <a:latin typeface="Times New Roman" pitchFamily="18" charset="0"/>
                </a:rPr>
                <a:t>Process Sale </a:t>
              </a:r>
              <a:br>
                <a:rPr lang="en-US" altLang="en-US" dirty="0">
                  <a:latin typeface="Times New Roman" pitchFamily="18" charset="0"/>
                </a:rPr>
              </a:br>
              <a:r>
                <a:rPr lang="en-US" altLang="en-US" dirty="0">
                  <a:latin typeface="Times New Roman" pitchFamily="18" charset="0"/>
                </a:rPr>
                <a:t>request</a:t>
              </a:r>
            </a:p>
          </p:txBody>
        </p:sp>
        <p:sp>
          <p:nvSpPr>
            <p:cNvPr id="23562" name="Oval 11"/>
            <p:cNvSpPr>
              <a:spLocks noChangeArrowheads="1"/>
            </p:cNvSpPr>
            <p:nvPr/>
          </p:nvSpPr>
          <p:spPr bwMode="auto">
            <a:xfrm>
              <a:off x="2328" y="3205"/>
              <a:ext cx="912" cy="539"/>
            </a:xfrm>
            <a:prstGeom prst="ellipse">
              <a:avLst/>
            </a:prstGeom>
            <a:noFill/>
            <a:ln w="9525">
              <a:solidFill>
                <a:schemeClr val="tx1"/>
              </a:solidFill>
              <a:round/>
              <a:headEnd/>
              <a:tailEnd/>
            </a:ln>
          </p:spPr>
          <p:txBody>
            <a:bodyPr wrap="none" anchor="ctr"/>
            <a:lstStyle/>
            <a:p>
              <a:pPr eaLnBrk="1" hangingPunct="1"/>
              <a:endParaRPr lang="en-IN" altLang="en-US" b="1">
                <a:latin typeface="Arial" charset="0"/>
              </a:endParaRPr>
            </a:p>
          </p:txBody>
        </p:sp>
        <p:sp>
          <p:nvSpPr>
            <p:cNvPr id="23563" name="Text Box 12"/>
            <p:cNvSpPr txBox="1">
              <a:spLocks noChangeArrowheads="1"/>
            </p:cNvSpPr>
            <p:nvPr/>
          </p:nvSpPr>
          <p:spPr bwMode="auto">
            <a:xfrm>
              <a:off x="2366" y="3352"/>
              <a:ext cx="836" cy="235"/>
            </a:xfrm>
            <a:prstGeom prst="rect">
              <a:avLst/>
            </a:prstGeom>
            <a:noFill/>
            <a:ln w="9525">
              <a:noFill/>
              <a:miter lim="800000"/>
              <a:headEnd/>
              <a:tailEnd/>
            </a:ln>
          </p:spPr>
          <p:txBody>
            <a:bodyPr>
              <a:spAutoFit/>
            </a:bodyPr>
            <a:lstStyle/>
            <a:p>
              <a:pPr algn="ctr" eaLnBrk="1" hangingPunct="1"/>
              <a:r>
                <a:rPr lang="en-US" altLang="en-US" dirty="0">
                  <a:latin typeface="Times New Roman" pitchFamily="18" charset="0"/>
                </a:rPr>
                <a:t>Handle Credit Card Payment</a:t>
              </a:r>
            </a:p>
          </p:txBody>
        </p:sp>
        <p:sp>
          <p:nvSpPr>
            <p:cNvPr id="23564" name="Line 13"/>
            <p:cNvSpPr>
              <a:spLocks noChangeShapeType="1"/>
            </p:cNvSpPr>
            <p:nvPr/>
          </p:nvSpPr>
          <p:spPr bwMode="auto">
            <a:xfrm>
              <a:off x="2160" y="2688"/>
              <a:ext cx="304" cy="585"/>
            </a:xfrm>
            <a:prstGeom prst="line">
              <a:avLst/>
            </a:prstGeom>
            <a:noFill/>
            <a:ln w="9525">
              <a:solidFill>
                <a:schemeClr val="tx1"/>
              </a:solidFill>
              <a:prstDash val="dash"/>
              <a:round/>
              <a:headEnd/>
              <a:tailEnd type="arrow" w="med" len="med"/>
            </a:ln>
          </p:spPr>
          <p:txBody>
            <a:bodyPr wrap="none" anchor="ctr"/>
            <a:lstStyle/>
            <a:p>
              <a:endParaRPr lang="en-GB"/>
            </a:p>
          </p:txBody>
        </p:sp>
        <p:sp>
          <p:nvSpPr>
            <p:cNvPr id="23565" name="Line 14"/>
            <p:cNvSpPr>
              <a:spLocks noChangeShapeType="1"/>
            </p:cNvSpPr>
            <p:nvPr/>
          </p:nvSpPr>
          <p:spPr bwMode="auto">
            <a:xfrm flipH="1">
              <a:off x="3215" y="2723"/>
              <a:ext cx="938" cy="629"/>
            </a:xfrm>
            <a:prstGeom prst="line">
              <a:avLst/>
            </a:prstGeom>
            <a:noFill/>
            <a:ln w="9525">
              <a:solidFill>
                <a:schemeClr val="tx1"/>
              </a:solidFill>
              <a:prstDash val="dash"/>
              <a:round/>
              <a:headEnd/>
              <a:tailEnd type="arrow" w="med" len="med"/>
            </a:ln>
          </p:spPr>
          <p:txBody>
            <a:bodyPr wrap="none" anchor="ctr"/>
            <a:lstStyle/>
            <a:p>
              <a:endParaRPr lang="en-GB"/>
            </a:p>
          </p:txBody>
        </p:sp>
        <p:sp>
          <p:nvSpPr>
            <p:cNvPr id="23566" name="Text Box 15"/>
            <p:cNvSpPr txBox="1">
              <a:spLocks noChangeArrowheads="1"/>
            </p:cNvSpPr>
            <p:nvPr/>
          </p:nvSpPr>
          <p:spPr bwMode="auto">
            <a:xfrm>
              <a:off x="2303" y="2782"/>
              <a:ext cx="654" cy="233"/>
            </a:xfrm>
            <a:prstGeom prst="rect">
              <a:avLst/>
            </a:prstGeom>
            <a:noFill/>
            <a:ln w="9525">
              <a:noFill/>
              <a:miter lim="800000"/>
              <a:headEnd/>
              <a:tailEnd/>
            </a:ln>
          </p:spPr>
          <p:txBody>
            <a:bodyPr wrap="none">
              <a:spAutoFit/>
            </a:bodyPr>
            <a:lstStyle/>
            <a:p>
              <a:pPr eaLnBrk="1" hangingPunct="1"/>
              <a:r>
                <a:rPr lang="en-US" altLang="en-US" dirty="0">
                  <a:latin typeface="Times New Roman" pitchFamily="18" charset="0"/>
                </a:rPr>
                <a:t>&lt;&lt;include&gt;&gt;</a:t>
              </a:r>
              <a:endParaRPr lang="en-US" altLang="en-US" sz="1600" dirty="0">
                <a:latin typeface="Times New Roman" pitchFamily="18" charset="0"/>
              </a:endParaRPr>
            </a:p>
          </p:txBody>
        </p:sp>
        <p:sp>
          <p:nvSpPr>
            <p:cNvPr id="23567" name="Text Box 16"/>
            <p:cNvSpPr txBox="1">
              <a:spLocks noChangeArrowheads="1"/>
            </p:cNvSpPr>
            <p:nvPr/>
          </p:nvSpPr>
          <p:spPr bwMode="auto">
            <a:xfrm>
              <a:off x="3311" y="2763"/>
              <a:ext cx="654" cy="233"/>
            </a:xfrm>
            <a:prstGeom prst="rect">
              <a:avLst/>
            </a:prstGeom>
            <a:noFill/>
            <a:ln w="9525">
              <a:noFill/>
              <a:miter lim="800000"/>
              <a:headEnd/>
              <a:tailEnd/>
            </a:ln>
          </p:spPr>
          <p:txBody>
            <a:bodyPr wrap="none">
              <a:spAutoFit/>
            </a:bodyPr>
            <a:lstStyle/>
            <a:p>
              <a:pPr eaLnBrk="1" hangingPunct="1"/>
              <a:r>
                <a:rPr lang="en-US" altLang="en-US" dirty="0">
                  <a:latin typeface="Times New Roman" pitchFamily="18" charset="0"/>
                </a:rPr>
                <a:t>&lt;&lt;include&gt;&gt;</a:t>
              </a:r>
              <a:endParaRPr lang="en-US" altLang="en-US" sz="1600" dirty="0">
                <a:latin typeface="Times New Roman" pitchFamily="18" charset="0"/>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98956" y="492405"/>
            <a:ext cx="10515600" cy="557212"/>
          </a:xfrm>
          <a:noFill/>
          <a:ln>
            <a:noFill/>
          </a:ln>
        </p:spPr>
        <p:txBody>
          <a:bodyPr spcFirstLastPara="1" vert="horz" wrap="square" lIns="91425" tIns="45700" rIns="91425" bIns="45700" rtlCol="0" anchor="ctr" anchorCtr="0">
            <a:normAutofit/>
          </a:bodyPr>
          <a:lstStyle/>
          <a:p>
            <a:pPr>
              <a:spcBef>
                <a:spcPts val="0"/>
              </a:spcBef>
              <a:buClr>
                <a:schemeClr val="accent2"/>
              </a:buClr>
              <a:buSzPts val="2400"/>
            </a:pPr>
            <a:r>
              <a:rPr lang="en-US" sz="2400" b="1" dirty="0">
                <a:solidFill>
                  <a:schemeClr val="accent2"/>
                </a:solidFill>
                <a:latin typeface="Calibri"/>
                <a:ea typeface="Calibri"/>
                <a:cs typeface="Calibri"/>
                <a:sym typeface="Calibri"/>
              </a:rPr>
              <a:t>3. Extend</a:t>
            </a:r>
          </a:p>
        </p:txBody>
      </p:sp>
      <p:sp>
        <p:nvSpPr>
          <p:cNvPr id="24579" name="Rectangle 3"/>
          <p:cNvSpPr>
            <a:spLocks noGrp="1" noChangeArrowheads="1"/>
          </p:cNvSpPr>
          <p:nvPr>
            <p:ph idx="4294967295"/>
          </p:nvPr>
        </p:nvSpPr>
        <p:spPr>
          <a:xfrm>
            <a:off x="0" y="1171762"/>
            <a:ext cx="10789920" cy="4351338"/>
          </a:xfrm>
        </p:spPr>
        <p:txBody>
          <a:bodyPr/>
          <a:lstStyle/>
          <a:p>
            <a:pPr eaLnBrk="1" hangingPunct="1">
              <a:lnSpc>
                <a:spcPct val="120000"/>
              </a:lnSpc>
            </a:pPr>
            <a:r>
              <a:rPr lang="en-US" dirty="0"/>
              <a:t>The base use case implicitly incorporates the behavior of another use case at certain points called extension points.</a:t>
            </a:r>
          </a:p>
          <a:p>
            <a:pPr eaLnBrk="1" hangingPunct="1">
              <a:lnSpc>
                <a:spcPct val="120000"/>
              </a:lnSpc>
            </a:pPr>
            <a:r>
              <a:rPr lang="en-US" dirty="0"/>
              <a:t>The base use case may stand alone, but under certain conditions its behavior may be extended by the behavior of another use case.</a:t>
            </a:r>
          </a:p>
        </p:txBody>
      </p:sp>
      <p:grpSp>
        <p:nvGrpSpPr>
          <p:cNvPr id="2" name="Group 12"/>
          <p:cNvGrpSpPr>
            <a:grpSpLocks/>
          </p:cNvGrpSpPr>
          <p:nvPr/>
        </p:nvGrpSpPr>
        <p:grpSpPr bwMode="auto">
          <a:xfrm>
            <a:off x="815788" y="4249271"/>
            <a:ext cx="5588000" cy="685800"/>
            <a:chOff x="1440" y="1152"/>
            <a:chExt cx="2640" cy="432"/>
          </a:xfrm>
        </p:grpSpPr>
        <p:grpSp>
          <p:nvGrpSpPr>
            <p:cNvPr id="3" name="Group 4"/>
            <p:cNvGrpSpPr>
              <a:grpSpLocks/>
            </p:cNvGrpSpPr>
            <p:nvPr/>
          </p:nvGrpSpPr>
          <p:grpSpPr bwMode="auto">
            <a:xfrm>
              <a:off x="1440" y="1152"/>
              <a:ext cx="576" cy="432"/>
              <a:chOff x="4176" y="720"/>
              <a:chExt cx="576" cy="432"/>
            </a:xfrm>
          </p:grpSpPr>
          <p:sp>
            <p:nvSpPr>
              <p:cNvPr id="24588" name="Oval 5"/>
              <p:cNvSpPr>
                <a:spLocks noChangeArrowheads="1"/>
              </p:cNvSpPr>
              <p:nvPr/>
            </p:nvSpPr>
            <p:spPr bwMode="auto">
              <a:xfrm>
                <a:off x="4176" y="720"/>
                <a:ext cx="576" cy="432"/>
              </a:xfrm>
              <a:prstGeom prst="ellipse">
                <a:avLst/>
              </a:prstGeom>
              <a:noFill/>
              <a:ln w="9525">
                <a:solidFill>
                  <a:schemeClr val="tx1"/>
                </a:solidFill>
                <a:round/>
                <a:headEnd/>
                <a:tailEnd/>
              </a:ln>
            </p:spPr>
            <p:txBody>
              <a:bodyPr wrap="none" anchor="ctr"/>
              <a:lstStyle/>
              <a:p>
                <a:pPr eaLnBrk="1" hangingPunct="1"/>
                <a:endParaRPr lang="en-IN" altLang="en-US" b="1">
                  <a:latin typeface="Arial" charset="0"/>
                </a:endParaRPr>
              </a:p>
            </p:txBody>
          </p:sp>
          <p:sp>
            <p:nvSpPr>
              <p:cNvPr id="24589" name="Text Box 6"/>
              <p:cNvSpPr txBox="1">
                <a:spLocks noChangeArrowheads="1"/>
              </p:cNvSpPr>
              <p:nvPr/>
            </p:nvSpPr>
            <p:spPr bwMode="auto">
              <a:xfrm>
                <a:off x="4224" y="816"/>
                <a:ext cx="528" cy="250"/>
              </a:xfrm>
              <a:prstGeom prst="rect">
                <a:avLst/>
              </a:prstGeom>
              <a:noFill/>
              <a:ln w="9525">
                <a:noFill/>
                <a:miter lim="800000"/>
                <a:headEnd/>
                <a:tailEnd/>
              </a:ln>
            </p:spPr>
            <p:txBody>
              <a:bodyPr>
                <a:spAutoFit/>
              </a:bodyPr>
              <a:lstStyle/>
              <a:p>
                <a:pPr eaLnBrk="1" hangingPunct="1"/>
                <a:r>
                  <a:rPr lang="en-US" altLang="en-US" sz="2000" dirty="0"/>
                  <a:t>base</a:t>
                </a:r>
                <a:endParaRPr lang="en-US" altLang="en-US" sz="2400" dirty="0"/>
              </a:p>
            </p:txBody>
          </p:sp>
        </p:grpSp>
        <p:grpSp>
          <p:nvGrpSpPr>
            <p:cNvPr id="4" name="Group 7"/>
            <p:cNvGrpSpPr>
              <a:grpSpLocks/>
            </p:cNvGrpSpPr>
            <p:nvPr/>
          </p:nvGrpSpPr>
          <p:grpSpPr bwMode="auto">
            <a:xfrm>
              <a:off x="3264" y="1152"/>
              <a:ext cx="816" cy="432"/>
              <a:chOff x="4176" y="720"/>
              <a:chExt cx="576" cy="432"/>
            </a:xfrm>
          </p:grpSpPr>
          <p:sp>
            <p:nvSpPr>
              <p:cNvPr id="24586" name="Oval 8"/>
              <p:cNvSpPr>
                <a:spLocks noChangeArrowheads="1"/>
              </p:cNvSpPr>
              <p:nvPr/>
            </p:nvSpPr>
            <p:spPr bwMode="auto">
              <a:xfrm>
                <a:off x="4176" y="720"/>
                <a:ext cx="576" cy="432"/>
              </a:xfrm>
              <a:prstGeom prst="ellipse">
                <a:avLst/>
              </a:prstGeom>
              <a:noFill/>
              <a:ln w="9525">
                <a:solidFill>
                  <a:schemeClr val="tx1"/>
                </a:solidFill>
                <a:round/>
                <a:headEnd/>
                <a:tailEnd/>
              </a:ln>
            </p:spPr>
            <p:txBody>
              <a:bodyPr wrap="none" anchor="ctr"/>
              <a:lstStyle/>
              <a:p>
                <a:pPr eaLnBrk="1" hangingPunct="1"/>
                <a:endParaRPr lang="en-IN" altLang="en-US" b="1">
                  <a:latin typeface="Arial" charset="0"/>
                </a:endParaRPr>
              </a:p>
            </p:txBody>
          </p:sp>
          <p:sp>
            <p:nvSpPr>
              <p:cNvPr id="24587" name="Text Box 9"/>
              <p:cNvSpPr txBox="1">
                <a:spLocks noChangeArrowheads="1"/>
              </p:cNvSpPr>
              <p:nvPr/>
            </p:nvSpPr>
            <p:spPr bwMode="auto">
              <a:xfrm>
                <a:off x="4224" y="816"/>
                <a:ext cx="528" cy="250"/>
              </a:xfrm>
              <a:prstGeom prst="rect">
                <a:avLst/>
              </a:prstGeom>
              <a:noFill/>
              <a:ln w="9525">
                <a:noFill/>
                <a:miter lim="800000"/>
                <a:headEnd/>
                <a:tailEnd/>
              </a:ln>
            </p:spPr>
            <p:txBody>
              <a:bodyPr>
                <a:spAutoFit/>
              </a:bodyPr>
              <a:lstStyle/>
              <a:p>
                <a:pPr eaLnBrk="1" hangingPunct="1"/>
                <a:r>
                  <a:rPr lang="en-US" altLang="en-US" sz="2000" dirty="0">
                    <a:cs typeface="Times New Roman" panose="02020603050405020304" pitchFamily="18" charset="0"/>
                  </a:rPr>
                  <a:t>extending</a:t>
                </a:r>
                <a:endParaRPr lang="en-US" altLang="en-US" sz="2400" dirty="0">
                  <a:cs typeface="Times New Roman" panose="02020603050405020304" pitchFamily="18" charset="0"/>
                </a:endParaRPr>
              </a:p>
            </p:txBody>
          </p:sp>
        </p:grpSp>
        <p:sp>
          <p:nvSpPr>
            <p:cNvPr id="24584" name="Line 10"/>
            <p:cNvSpPr>
              <a:spLocks noChangeShapeType="1"/>
            </p:cNvSpPr>
            <p:nvPr/>
          </p:nvSpPr>
          <p:spPr bwMode="auto">
            <a:xfrm>
              <a:off x="2016" y="1392"/>
              <a:ext cx="1248" cy="0"/>
            </a:xfrm>
            <a:prstGeom prst="line">
              <a:avLst/>
            </a:prstGeom>
            <a:noFill/>
            <a:ln w="9525">
              <a:solidFill>
                <a:schemeClr val="tx1"/>
              </a:solidFill>
              <a:prstDash val="dash"/>
              <a:round/>
              <a:headEnd type="arrow" w="med" len="med"/>
              <a:tailEnd/>
            </a:ln>
          </p:spPr>
          <p:txBody>
            <a:bodyPr wrap="none" anchor="ctr"/>
            <a:lstStyle/>
            <a:p>
              <a:endParaRPr lang="en-GB"/>
            </a:p>
          </p:txBody>
        </p:sp>
        <p:sp>
          <p:nvSpPr>
            <p:cNvPr id="24585" name="Text Box 11"/>
            <p:cNvSpPr txBox="1">
              <a:spLocks noChangeArrowheads="1"/>
            </p:cNvSpPr>
            <p:nvPr/>
          </p:nvSpPr>
          <p:spPr bwMode="auto">
            <a:xfrm>
              <a:off x="2160" y="1200"/>
              <a:ext cx="683" cy="252"/>
            </a:xfrm>
            <a:prstGeom prst="rect">
              <a:avLst/>
            </a:prstGeom>
            <a:noFill/>
            <a:ln w="9525">
              <a:noFill/>
              <a:miter lim="800000"/>
              <a:headEnd/>
              <a:tailEnd/>
            </a:ln>
          </p:spPr>
          <p:txBody>
            <a:bodyPr wrap="none">
              <a:spAutoFit/>
            </a:bodyPr>
            <a:lstStyle/>
            <a:p>
              <a:pPr eaLnBrk="1" hangingPunct="1"/>
              <a:r>
                <a:rPr lang="en-US" altLang="en-US" sz="2000" dirty="0"/>
                <a:t>&lt;&lt;extend&gt;&gt;</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Slide Number Placeholder 5"/>
          <p:cNvSpPr>
            <a:spLocks noGrp="1"/>
          </p:cNvSpPr>
          <p:nvPr>
            <p:ph type="sldNum" sz="quarter" idx="12"/>
          </p:nvPr>
        </p:nvSpPr>
        <p:spPr bwMode="auto">
          <a:noFill/>
          <a:ln>
            <a:miter lim="800000"/>
            <a:headEnd/>
            <a:tailEnd/>
          </a:ln>
        </p:spPr>
        <p:txBody>
          <a:bodyPr/>
          <a:lstStyle/>
          <a:p>
            <a:fld id="{27216BE0-2E2F-46D1-B718-E658004E4A9B}" type="slidenum">
              <a:rPr lang="he-IL" altLang="en-US">
                <a:solidFill>
                  <a:schemeClr val="tx1"/>
                </a:solidFill>
                <a:latin typeface="Times New Roman" pitchFamily="18" charset="0"/>
              </a:rPr>
              <a:pPr/>
              <a:t>24</a:t>
            </a:fld>
            <a:endParaRPr lang="en-US" altLang="en-US">
              <a:solidFill>
                <a:schemeClr val="tx1"/>
              </a:solidFill>
              <a:latin typeface="Times New Roman" pitchFamily="18" charset="0"/>
            </a:endParaRPr>
          </a:p>
        </p:txBody>
      </p:sp>
      <p:sp>
        <p:nvSpPr>
          <p:cNvPr id="18434" name="Rectangle 2"/>
          <p:cNvSpPr>
            <a:spLocks noGrp="1" noChangeArrowheads="1"/>
          </p:cNvSpPr>
          <p:nvPr>
            <p:ph type="title" idx="4294967295"/>
          </p:nvPr>
        </p:nvSpPr>
        <p:spPr>
          <a:xfrm>
            <a:off x="134585" y="495300"/>
            <a:ext cx="10515600" cy="557212"/>
          </a:xfrm>
          <a:noFill/>
          <a:ln>
            <a:noFill/>
          </a:ln>
        </p:spPr>
        <p:txBody>
          <a:bodyPr spcFirstLastPara="1" vert="horz" wrap="square" lIns="91425" tIns="45700" rIns="91425" bIns="45700" rtlCol="0" anchor="ctr" anchorCtr="0">
            <a:normAutofit/>
          </a:bodyPr>
          <a:lstStyle/>
          <a:p>
            <a:pPr>
              <a:spcBef>
                <a:spcPts val="0"/>
              </a:spcBef>
              <a:buClr>
                <a:schemeClr val="accent2"/>
              </a:buClr>
              <a:buSzPts val="2400"/>
            </a:pPr>
            <a:r>
              <a:rPr lang="en-US" sz="2400" b="1" dirty="0">
                <a:solidFill>
                  <a:schemeClr val="accent2"/>
                </a:solidFill>
                <a:latin typeface="Calibri"/>
                <a:ea typeface="Calibri"/>
                <a:cs typeface="Calibri"/>
                <a:sym typeface="Calibri"/>
              </a:rPr>
              <a:t>More about Extend</a:t>
            </a:r>
          </a:p>
        </p:txBody>
      </p:sp>
      <p:sp>
        <p:nvSpPr>
          <p:cNvPr id="25603" name="Rectangle 3"/>
          <p:cNvSpPr>
            <a:spLocks noGrp="1" noChangeArrowheads="1"/>
          </p:cNvSpPr>
          <p:nvPr>
            <p:ph idx="4294967295"/>
          </p:nvPr>
        </p:nvSpPr>
        <p:spPr>
          <a:xfrm>
            <a:off x="0" y="1454150"/>
            <a:ext cx="10515600" cy="4351338"/>
          </a:xfrm>
        </p:spPr>
        <p:txBody>
          <a:bodyPr/>
          <a:lstStyle/>
          <a:p>
            <a:pPr eaLnBrk="1" hangingPunct="1"/>
            <a:r>
              <a:rPr lang="en-US" dirty="0"/>
              <a:t>Enables to model optional behavior or branching under conditions.</a:t>
            </a:r>
          </a:p>
        </p:txBody>
      </p:sp>
      <p:grpSp>
        <p:nvGrpSpPr>
          <p:cNvPr id="2" name="Group 13"/>
          <p:cNvGrpSpPr>
            <a:grpSpLocks/>
          </p:cNvGrpSpPr>
          <p:nvPr/>
        </p:nvGrpSpPr>
        <p:grpSpPr bwMode="auto">
          <a:xfrm>
            <a:off x="750047" y="3169023"/>
            <a:ext cx="7010400" cy="1371600"/>
            <a:chOff x="1104" y="2496"/>
            <a:chExt cx="3312" cy="864"/>
          </a:xfrm>
        </p:grpSpPr>
        <p:sp>
          <p:nvSpPr>
            <p:cNvPr id="25606" name="Oval 5"/>
            <p:cNvSpPr>
              <a:spLocks noChangeArrowheads="1"/>
            </p:cNvSpPr>
            <p:nvPr/>
          </p:nvSpPr>
          <p:spPr bwMode="auto">
            <a:xfrm>
              <a:off x="1104" y="2496"/>
              <a:ext cx="1152" cy="864"/>
            </a:xfrm>
            <a:prstGeom prst="ellipse">
              <a:avLst/>
            </a:prstGeom>
            <a:noFill/>
            <a:ln w="9525">
              <a:solidFill>
                <a:schemeClr val="tx1"/>
              </a:solidFill>
              <a:round/>
              <a:headEnd/>
              <a:tailEnd/>
            </a:ln>
          </p:spPr>
          <p:txBody>
            <a:bodyPr wrap="none" anchor="ctr"/>
            <a:lstStyle/>
            <a:p>
              <a:pPr eaLnBrk="1" hangingPunct="1"/>
              <a:endParaRPr lang="en-IN" altLang="en-US" sz="2000" b="1">
                <a:latin typeface="Arial" charset="0"/>
              </a:endParaRPr>
            </a:p>
          </p:txBody>
        </p:sp>
        <p:sp>
          <p:nvSpPr>
            <p:cNvPr id="25607" name="Text Box 6"/>
            <p:cNvSpPr txBox="1">
              <a:spLocks noChangeArrowheads="1"/>
            </p:cNvSpPr>
            <p:nvPr/>
          </p:nvSpPr>
          <p:spPr bwMode="auto">
            <a:xfrm>
              <a:off x="1248" y="2736"/>
              <a:ext cx="836" cy="446"/>
            </a:xfrm>
            <a:prstGeom prst="rect">
              <a:avLst/>
            </a:prstGeom>
            <a:noFill/>
            <a:ln w="9525">
              <a:noFill/>
              <a:miter lim="800000"/>
              <a:headEnd/>
              <a:tailEnd/>
            </a:ln>
          </p:spPr>
          <p:txBody>
            <a:bodyPr>
              <a:spAutoFit/>
            </a:bodyPr>
            <a:lstStyle/>
            <a:p>
              <a:pPr algn="ctr" eaLnBrk="1" hangingPunct="1"/>
              <a:r>
                <a:rPr lang="en-US" altLang="en-US" sz="2000">
                  <a:latin typeface="Times New Roman" pitchFamily="18" charset="0"/>
                </a:rPr>
                <a:t>Exam copy request</a:t>
              </a:r>
              <a:endParaRPr lang="en-US" altLang="en-US">
                <a:latin typeface="Times New Roman" pitchFamily="18" charset="0"/>
              </a:endParaRPr>
            </a:p>
          </p:txBody>
        </p:sp>
        <p:sp>
          <p:nvSpPr>
            <p:cNvPr id="25608" name="Oval 8"/>
            <p:cNvSpPr>
              <a:spLocks noChangeArrowheads="1"/>
            </p:cNvSpPr>
            <p:nvPr/>
          </p:nvSpPr>
          <p:spPr bwMode="auto">
            <a:xfrm>
              <a:off x="3264" y="2496"/>
              <a:ext cx="1152" cy="864"/>
            </a:xfrm>
            <a:prstGeom prst="ellipse">
              <a:avLst/>
            </a:prstGeom>
            <a:noFill/>
            <a:ln w="9525">
              <a:solidFill>
                <a:schemeClr val="tx1"/>
              </a:solidFill>
              <a:round/>
              <a:headEnd/>
              <a:tailEnd/>
            </a:ln>
          </p:spPr>
          <p:txBody>
            <a:bodyPr wrap="none" anchor="ctr"/>
            <a:lstStyle/>
            <a:p>
              <a:pPr eaLnBrk="1" hangingPunct="1"/>
              <a:endParaRPr lang="en-IN" altLang="en-US" sz="2000" b="1">
                <a:latin typeface="Arial" charset="0"/>
              </a:endParaRPr>
            </a:p>
          </p:txBody>
        </p:sp>
        <p:sp>
          <p:nvSpPr>
            <p:cNvPr id="25609" name="Text Box 9"/>
            <p:cNvSpPr txBox="1">
              <a:spLocks noChangeArrowheads="1"/>
            </p:cNvSpPr>
            <p:nvPr/>
          </p:nvSpPr>
          <p:spPr bwMode="auto">
            <a:xfrm>
              <a:off x="3360" y="2688"/>
              <a:ext cx="880" cy="446"/>
            </a:xfrm>
            <a:prstGeom prst="rect">
              <a:avLst/>
            </a:prstGeom>
            <a:noFill/>
            <a:ln w="9525">
              <a:noFill/>
              <a:miter lim="800000"/>
              <a:headEnd/>
              <a:tailEnd/>
            </a:ln>
          </p:spPr>
          <p:txBody>
            <a:bodyPr>
              <a:spAutoFit/>
            </a:bodyPr>
            <a:lstStyle/>
            <a:p>
              <a:pPr algn="ctr" eaLnBrk="1" hangingPunct="1"/>
              <a:r>
                <a:rPr lang="en-US" altLang="en-US" sz="2000">
                  <a:latin typeface="Times New Roman" pitchFamily="18" charset="0"/>
                </a:rPr>
                <a:t>Exam-grade appeal </a:t>
              </a:r>
              <a:endParaRPr lang="en-US" altLang="en-US" sz="2800">
                <a:latin typeface="Times New Roman" pitchFamily="18" charset="0"/>
              </a:endParaRPr>
            </a:p>
          </p:txBody>
        </p:sp>
        <p:sp>
          <p:nvSpPr>
            <p:cNvPr id="25610" name="Line 10"/>
            <p:cNvSpPr>
              <a:spLocks noChangeShapeType="1"/>
            </p:cNvSpPr>
            <p:nvPr/>
          </p:nvSpPr>
          <p:spPr bwMode="auto">
            <a:xfrm>
              <a:off x="2256" y="2928"/>
              <a:ext cx="1008" cy="0"/>
            </a:xfrm>
            <a:prstGeom prst="line">
              <a:avLst/>
            </a:prstGeom>
            <a:noFill/>
            <a:ln w="9525">
              <a:solidFill>
                <a:schemeClr val="tx1"/>
              </a:solidFill>
              <a:prstDash val="dash"/>
              <a:round/>
              <a:headEnd type="arrow" w="med" len="med"/>
              <a:tailEnd/>
            </a:ln>
          </p:spPr>
          <p:txBody>
            <a:bodyPr wrap="none" anchor="ctr"/>
            <a:lstStyle/>
            <a:p>
              <a:endParaRPr lang="en-GB" sz="2000"/>
            </a:p>
          </p:txBody>
        </p:sp>
        <p:sp>
          <p:nvSpPr>
            <p:cNvPr id="25611" name="Text Box 11"/>
            <p:cNvSpPr txBox="1">
              <a:spLocks noChangeArrowheads="1"/>
            </p:cNvSpPr>
            <p:nvPr/>
          </p:nvSpPr>
          <p:spPr bwMode="auto">
            <a:xfrm>
              <a:off x="2352" y="2640"/>
              <a:ext cx="683" cy="252"/>
            </a:xfrm>
            <a:prstGeom prst="rect">
              <a:avLst/>
            </a:prstGeom>
            <a:noFill/>
            <a:ln w="9525">
              <a:noFill/>
              <a:miter lim="800000"/>
              <a:headEnd/>
              <a:tailEnd/>
            </a:ln>
          </p:spPr>
          <p:txBody>
            <a:bodyPr wrap="none">
              <a:spAutoFit/>
            </a:bodyPr>
            <a:lstStyle/>
            <a:p>
              <a:pPr eaLnBrk="1" hangingPunct="1"/>
              <a:r>
                <a:rPr lang="en-US" altLang="en-US" sz="2000">
                  <a:latin typeface="Times New Roman" pitchFamily="18" charset="0"/>
                </a:rPr>
                <a:t>&lt;&lt;extend&gt;&gt;</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112404" y="420877"/>
            <a:ext cx="8763000" cy="804672"/>
          </a:xfrm>
          <a:noFill/>
          <a:ln>
            <a:noFill/>
          </a:ln>
        </p:spPr>
        <p:txBody>
          <a:bodyPr spcFirstLastPara="1" vert="horz" wrap="square" lIns="91425" tIns="45700" rIns="91425" bIns="45700" rtlCol="0" anchor="ctr" anchorCtr="0">
            <a:normAutofit/>
          </a:bodyPr>
          <a:lstStyle/>
          <a:p>
            <a:pPr>
              <a:spcBef>
                <a:spcPts val="0"/>
              </a:spcBef>
              <a:buClr>
                <a:schemeClr val="accent2"/>
              </a:buClr>
              <a:buSzPts val="2400"/>
            </a:pPr>
            <a:r>
              <a:rPr lang="en-US" sz="2400" b="1" dirty="0">
                <a:solidFill>
                  <a:schemeClr val="accent2"/>
                </a:solidFill>
                <a:latin typeface="Calibri"/>
                <a:ea typeface="Calibri"/>
                <a:cs typeface="Calibri"/>
                <a:sym typeface="Calibri"/>
              </a:rPr>
              <a:t>Relationships between Use Cases and Actors</a:t>
            </a:r>
          </a:p>
        </p:txBody>
      </p:sp>
      <p:sp>
        <p:nvSpPr>
          <p:cNvPr id="27651" name="Rectangle 3"/>
          <p:cNvSpPr>
            <a:spLocks noGrp="1" noChangeArrowheads="1"/>
          </p:cNvSpPr>
          <p:nvPr>
            <p:ph idx="4294967295"/>
          </p:nvPr>
        </p:nvSpPr>
        <p:spPr>
          <a:xfrm>
            <a:off x="0" y="1454150"/>
            <a:ext cx="10515600" cy="4351338"/>
          </a:xfrm>
        </p:spPr>
        <p:txBody>
          <a:bodyPr/>
          <a:lstStyle/>
          <a:p>
            <a:pPr eaLnBrk="1" hangingPunct="1"/>
            <a:r>
              <a:rPr lang="en-US"/>
              <a:t>Actors may be connected to use cases by associations, indicating that the actor and the use case communicate with one another using messages.</a:t>
            </a:r>
          </a:p>
        </p:txBody>
      </p:sp>
      <p:grpSp>
        <p:nvGrpSpPr>
          <p:cNvPr id="2" name="Group 16"/>
          <p:cNvGrpSpPr>
            <a:grpSpLocks/>
          </p:cNvGrpSpPr>
          <p:nvPr/>
        </p:nvGrpSpPr>
        <p:grpSpPr bwMode="auto">
          <a:xfrm>
            <a:off x="534894" y="3616888"/>
            <a:ext cx="5283200" cy="1317626"/>
            <a:chOff x="1536" y="2812"/>
            <a:chExt cx="2496" cy="830"/>
          </a:xfrm>
        </p:grpSpPr>
        <p:sp>
          <p:nvSpPr>
            <p:cNvPr id="27654" name="Oval 5"/>
            <p:cNvSpPr>
              <a:spLocks noChangeArrowheads="1"/>
            </p:cNvSpPr>
            <p:nvPr/>
          </p:nvSpPr>
          <p:spPr bwMode="auto">
            <a:xfrm>
              <a:off x="1536" y="3004"/>
              <a:ext cx="720" cy="432"/>
            </a:xfrm>
            <a:prstGeom prst="ellipse">
              <a:avLst/>
            </a:prstGeom>
            <a:noFill/>
            <a:ln w="9525">
              <a:solidFill>
                <a:schemeClr val="tx1"/>
              </a:solidFill>
              <a:round/>
              <a:headEnd/>
              <a:tailEnd/>
            </a:ln>
          </p:spPr>
          <p:txBody>
            <a:bodyPr wrap="none" anchor="ctr"/>
            <a:lstStyle/>
            <a:p>
              <a:pPr eaLnBrk="1" hangingPunct="1"/>
              <a:endParaRPr lang="en-IN" altLang="en-US" b="1">
                <a:latin typeface="Arial" charset="0"/>
              </a:endParaRPr>
            </a:p>
          </p:txBody>
        </p:sp>
        <p:sp>
          <p:nvSpPr>
            <p:cNvPr id="27655" name="Text Box 6"/>
            <p:cNvSpPr txBox="1">
              <a:spLocks noChangeArrowheads="1"/>
            </p:cNvSpPr>
            <p:nvPr/>
          </p:nvSpPr>
          <p:spPr bwMode="auto">
            <a:xfrm>
              <a:off x="1548" y="3024"/>
              <a:ext cx="660" cy="404"/>
            </a:xfrm>
            <a:prstGeom prst="rect">
              <a:avLst/>
            </a:prstGeom>
            <a:noFill/>
            <a:ln w="9525">
              <a:noFill/>
              <a:miter lim="800000"/>
              <a:headEnd/>
              <a:tailEnd/>
            </a:ln>
          </p:spPr>
          <p:txBody>
            <a:bodyPr>
              <a:spAutoFit/>
            </a:bodyPr>
            <a:lstStyle/>
            <a:p>
              <a:pPr algn="ctr" eaLnBrk="1" hangingPunct="1"/>
              <a:r>
                <a:rPr lang="en-US" altLang="en-US">
                  <a:latin typeface="Times New Roman" pitchFamily="18" charset="0"/>
                </a:rPr>
                <a:t>updating</a:t>
              </a:r>
            </a:p>
            <a:p>
              <a:pPr algn="ctr" eaLnBrk="1" hangingPunct="1"/>
              <a:r>
                <a:rPr lang="en-US" altLang="en-US">
                  <a:latin typeface="Times New Roman" pitchFamily="18" charset="0"/>
                </a:rPr>
                <a:t>grades</a:t>
              </a:r>
              <a:endParaRPr lang="en-US" altLang="en-US" sz="1600">
                <a:latin typeface="Times New Roman" pitchFamily="18" charset="0"/>
              </a:endParaRPr>
            </a:p>
          </p:txBody>
        </p:sp>
        <p:sp>
          <p:nvSpPr>
            <p:cNvPr id="27656" name="Oval 8"/>
            <p:cNvSpPr>
              <a:spLocks noChangeArrowheads="1"/>
            </p:cNvSpPr>
            <p:nvPr/>
          </p:nvSpPr>
          <p:spPr bwMode="auto">
            <a:xfrm>
              <a:off x="3648" y="2812"/>
              <a:ext cx="192" cy="192"/>
            </a:xfrm>
            <a:prstGeom prst="ellipse">
              <a:avLst/>
            </a:prstGeom>
            <a:noFill/>
            <a:ln w="9525">
              <a:solidFill>
                <a:schemeClr val="tx1"/>
              </a:solidFill>
              <a:round/>
              <a:headEnd/>
              <a:tailEnd/>
            </a:ln>
          </p:spPr>
          <p:txBody>
            <a:bodyPr wrap="none" anchor="ctr"/>
            <a:lstStyle/>
            <a:p>
              <a:pPr eaLnBrk="1" hangingPunct="1"/>
              <a:endParaRPr lang="en-IN" altLang="en-US" b="1">
                <a:latin typeface="Arial" charset="0"/>
              </a:endParaRPr>
            </a:p>
          </p:txBody>
        </p:sp>
        <p:sp>
          <p:nvSpPr>
            <p:cNvPr id="27657" name="Line 9"/>
            <p:cNvSpPr>
              <a:spLocks noChangeShapeType="1"/>
            </p:cNvSpPr>
            <p:nvPr/>
          </p:nvSpPr>
          <p:spPr bwMode="auto">
            <a:xfrm>
              <a:off x="3744" y="3004"/>
              <a:ext cx="0" cy="336"/>
            </a:xfrm>
            <a:prstGeom prst="line">
              <a:avLst/>
            </a:prstGeom>
            <a:noFill/>
            <a:ln w="9525">
              <a:solidFill>
                <a:schemeClr val="tx1"/>
              </a:solidFill>
              <a:round/>
              <a:headEnd/>
              <a:tailEnd/>
            </a:ln>
          </p:spPr>
          <p:txBody>
            <a:bodyPr wrap="none" anchor="ctr"/>
            <a:lstStyle/>
            <a:p>
              <a:endParaRPr lang="en-GB"/>
            </a:p>
          </p:txBody>
        </p:sp>
        <p:sp>
          <p:nvSpPr>
            <p:cNvPr id="27658" name="Line 10"/>
            <p:cNvSpPr>
              <a:spLocks noChangeShapeType="1"/>
            </p:cNvSpPr>
            <p:nvPr/>
          </p:nvSpPr>
          <p:spPr bwMode="auto">
            <a:xfrm>
              <a:off x="3744" y="3100"/>
              <a:ext cx="192" cy="96"/>
            </a:xfrm>
            <a:prstGeom prst="line">
              <a:avLst/>
            </a:prstGeom>
            <a:noFill/>
            <a:ln w="9525">
              <a:solidFill>
                <a:schemeClr val="tx1"/>
              </a:solidFill>
              <a:round/>
              <a:headEnd/>
              <a:tailEnd/>
            </a:ln>
          </p:spPr>
          <p:txBody>
            <a:bodyPr wrap="none" anchor="ctr"/>
            <a:lstStyle/>
            <a:p>
              <a:endParaRPr lang="en-GB"/>
            </a:p>
          </p:txBody>
        </p:sp>
        <p:sp>
          <p:nvSpPr>
            <p:cNvPr id="27659" name="Line 11"/>
            <p:cNvSpPr>
              <a:spLocks noChangeShapeType="1"/>
            </p:cNvSpPr>
            <p:nvPr/>
          </p:nvSpPr>
          <p:spPr bwMode="auto">
            <a:xfrm flipH="1">
              <a:off x="3600" y="3100"/>
              <a:ext cx="144" cy="96"/>
            </a:xfrm>
            <a:prstGeom prst="line">
              <a:avLst/>
            </a:prstGeom>
            <a:noFill/>
            <a:ln w="9525">
              <a:solidFill>
                <a:schemeClr val="tx1"/>
              </a:solidFill>
              <a:round/>
              <a:headEnd/>
              <a:tailEnd/>
            </a:ln>
          </p:spPr>
          <p:txBody>
            <a:bodyPr wrap="none" anchor="ctr"/>
            <a:lstStyle/>
            <a:p>
              <a:endParaRPr lang="en-GB"/>
            </a:p>
          </p:txBody>
        </p:sp>
        <p:sp>
          <p:nvSpPr>
            <p:cNvPr id="27660" name="Line 12"/>
            <p:cNvSpPr>
              <a:spLocks noChangeShapeType="1"/>
            </p:cNvSpPr>
            <p:nvPr/>
          </p:nvSpPr>
          <p:spPr bwMode="auto">
            <a:xfrm>
              <a:off x="3744" y="3340"/>
              <a:ext cx="96" cy="96"/>
            </a:xfrm>
            <a:prstGeom prst="line">
              <a:avLst/>
            </a:prstGeom>
            <a:noFill/>
            <a:ln w="9525">
              <a:solidFill>
                <a:schemeClr val="tx1"/>
              </a:solidFill>
              <a:round/>
              <a:headEnd/>
              <a:tailEnd/>
            </a:ln>
          </p:spPr>
          <p:txBody>
            <a:bodyPr wrap="none" anchor="ctr"/>
            <a:lstStyle/>
            <a:p>
              <a:endParaRPr lang="en-GB"/>
            </a:p>
          </p:txBody>
        </p:sp>
        <p:sp>
          <p:nvSpPr>
            <p:cNvPr id="27661" name="Line 13"/>
            <p:cNvSpPr>
              <a:spLocks noChangeShapeType="1"/>
            </p:cNvSpPr>
            <p:nvPr/>
          </p:nvSpPr>
          <p:spPr bwMode="auto">
            <a:xfrm flipH="1">
              <a:off x="3648" y="3340"/>
              <a:ext cx="96" cy="96"/>
            </a:xfrm>
            <a:prstGeom prst="line">
              <a:avLst/>
            </a:prstGeom>
            <a:noFill/>
            <a:ln w="9525">
              <a:solidFill>
                <a:schemeClr val="tx1"/>
              </a:solidFill>
              <a:round/>
              <a:headEnd/>
              <a:tailEnd/>
            </a:ln>
          </p:spPr>
          <p:txBody>
            <a:bodyPr wrap="none" anchor="ctr"/>
            <a:lstStyle/>
            <a:p>
              <a:endParaRPr lang="en-GB"/>
            </a:p>
          </p:txBody>
        </p:sp>
        <p:sp>
          <p:nvSpPr>
            <p:cNvPr id="27662" name="Text Box 14"/>
            <p:cNvSpPr txBox="1">
              <a:spLocks noChangeArrowheads="1"/>
            </p:cNvSpPr>
            <p:nvPr/>
          </p:nvSpPr>
          <p:spPr bwMode="auto">
            <a:xfrm>
              <a:off x="3504" y="3411"/>
              <a:ext cx="528" cy="231"/>
            </a:xfrm>
            <a:prstGeom prst="rect">
              <a:avLst/>
            </a:prstGeom>
            <a:noFill/>
            <a:ln w="9525">
              <a:noFill/>
              <a:miter lim="800000"/>
              <a:headEnd/>
              <a:tailEnd/>
            </a:ln>
          </p:spPr>
          <p:txBody>
            <a:bodyPr>
              <a:spAutoFit/>
            </a:bodyPr>
            <a:lstStyle/>
            <a:p>
              <a:pPr algn="ctr" eaLnBrk="1" hangingPunct="1"/>
              <a:r>
                <a:rPr lang="en-US" altLang="en-US" dirty="0">
                  <a:latin typeface="Times New Roman" pitchFamily="18" charset="0"/>
                </a:rPr>
                <a:t>faculty</a:t>
              </a:r>
              <a:endParaRPr lang="en-US" altLang="en-US" sz="1600" dirty="0">
                <a:latin typeface="Times New Roman" pitchFamily="18" charset="0"/>
              </a:endParaRPr>
            </a:p>
          </p:txBody>
        </p:sp>
        <p:sp>
          <p:nvSpPr>
            <p:cNvPr id="27663" name="Line 15"/>
            <p:cNvSpPr>
              <a:spLocks noChangeShapeType="1"/>
            </p:cNvSpPr>
            <p:nvPr/>
          </p:nvSpPr>
          <p:spPr bwMode="auto">
            <a:xfrm flipH="1">
              <a:off x="2352" y="3148"/>
              <a:ext cx="1152" cy="0"/>
            </a:xfrm>
            <a:prstGeom prst="line">
              <a:avLst/>
            </a:prstGeom>
            <a:noFill/>
            <a:ln w="9525">
              <a:solidFill>
                <a:schemeClr val="tx1"/>
              </a:solidFill>
              <a:round/>
              <a:headEnd/>
              <a:tailEnd/>
            </a:ln>
          </p:spPr>
          <p:txBody>
            <a:bodyPr wrap="none" anchor="ctr"/>
            <a:lstStyle/>
            <a:p>
              <a:endParaRPr lang="en-GB"/>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53788" y="365125"/>
            <a:ext cx="10515600" cy="804672"/>
          </a:xfrm>
          <a:noFill/>
          <a:ln>
            <a:noFill/>
          </a:ln>
        </p:spPr>
        <p:txBody>
          <a:bodyPr spcFirstLastPara="1" vert="horz" wrap="square" lIns="91425" tIns="45700" rIns="91425" bIns="45700" rtlCol="0" anchor="ctr" anchorCtr="0">
            <a:normAutofit/>
          </a:bodyPr>
          <a:lstStyle/>
          <a:p>
            <a:pPr>
              <a:spcBef>
                <a:spcPts val="0"/>
              </a:spcBef>
              <a:buClr>
                <a:schemeClr val="accent2"/>
              </a:buClr>
              <a:buSzPts val="2400"/>
            </a:pPr>
            <a:r>
              <a:rPr lang="en-US" sz="2400" b="1" dirty="0">
                <a:solidFill>
                  <a:schemeClr val="accent2"/>
                </a:solidFill>
                <a:latin typeface="Calibri"/>
                <a:ea typeface="Calibri"/>
                <a:cs typeface="Calibri"/>
                <a:sym typeface="Calibri"/>
              </a:rPr>
              <a:t>Example</a:t>
            </a:r>
          </a:p>
        </p:txBody>
      </p:sp>
      <p:grpSp>
        <p:nvGrpSpPr>
          <p:cNvPr id="2" name="Group 58"/>
          <p:cNvGrpSpPr>
            <a:grpSpLocks/>
          </p:cNvGrpSpPr>
          <p:nvPr/>
        </p:nvGrpSpPr>
        <p:grpSpPr bwMode="auto">
          <a:xfrm>
            <a:off x="375023" y="1819837"/>
            <a:ext cx="10058400" cy="3989388"/>
            <a:chOff x="576" y="1200"/>
            <a:chExt cx="4752" cy="2513"/>
          </a:xfrm>
        </p:grpSpPr>
        <p:grpSp>
          <p:nvGrpSpPr>
            <p:cNvPr id="3" name="Group 34"/>
            <p:cNvGrpSpPr>
              <a:grpSpLocks/>
            </p:cNvGrpSpPr>
            <p:nvPr/>
          </p:nvGrpSpPr>
          <p:grpSpPr bwMode="auto">
            <a:xfrm>
              <a:off x="2064" y="1344"/>
              <a:ext cx="1008" cy="548"/>
              <a:chOff x="2064" y="1344"/>
              <a:chExt cx="1008" cy="548"/>
            </a:xfrm>
          </p:grpSpPr>
          <p:sp>
            <p:nvSpPr>
              <p:cNvPr id="28714" name="Oval 10"/>
              <p:cNvSpPr>
                <a:spLocks noChangeArrowheads="1"/>
              </p:cNvSpPr>
              <p:nvPr/>
            </p:nvSpPr>
            <p:spPr bwMode="auto">
              <a:xfrm>
                <a:off x="2064" y="1344"/>
                <a:ext cx="1008" cy="548"/>
              </a:xfrm>
              <a:prstGeom prst="ellipse">
                <a:avLst/>
              </a:prstGeom>
              <a:noFill/>
              <a:ln w="9525">
                <a:solidFill>
                  <a:schemeClr val="tx1"/>
                </a:solidFill>
                <a:round/>
                <a:headEnd/>
                <a:tailEnd/>
              </a:ln>
            </p:spPr>
            <p:txBody>
              <a:bodyPr wrap="none" anchor="ctr"/>
              <a:lstStyle/>
              <a:p>
                <a:pPr eaLnBrk="1" hangingPunct="1"/>
                <a:endParaRPr lang="en-IN" altLang="en-US" b="1">
                  <a:latin typeface="Arial" charset="0"/>
                </a:endParaRPr>
              </a:p>
            </p:txBody>
          </p:sp>
          <p:sp>
            <p:nvSpPr>
              <p:cNvPr id="28715" name="Text Box 11"/>
              <p:cNvSpPr txBox="1">
                <a:spLocks noChangeArrowheads="1"/>
              </p:cNvSpPr>
              <p:nvPr/>
            </p:nvSpPr>
            <p:spPr bwMode="auto">
              <a:xfrm>
                <a:off x="2100" y="1392"/>
                <a:ext cx="924" cy="442"/>
              </a:xfrm>
              <a:prstGeom prst="rect">
                <a:avLst/>
              </a:prstGeom>
              <a:noFill/>
              <a:ln w="9525">
                <a:noFill/>
                <a:miter lim="800000"/>
                <a:headEnd/>
                <a:tailEnd/>
              </a:ln>
            </p:spPr>
            <p:txBody>
              <a:bodyPr>
                <a:spAutoFit/>
              </a:bodyPr>
              <a:lstStyle/>
              <a:p>
                <a:pPr algn="ctr" eaLnBrk="1" hangingPunct="1"/>
                <a:r>
                  <a:rPr lang="en-US" altLang="en-US" sz="2000">
                    <a:latin typeface="Times New Roman" pitchFamily="18" charset="0"/>
                  </a:rPr>
                  <a:t>place</a:t>
                </a:r>
              </a:p>
              <a:p>
                <a:pPr algn="ctr" eaLnBrk="1" hangingPunct="1"/>
                <a:r>
                  <a:rPr lang="en-US" altLang="en-US" sz="2000">
                    <a:latin typeface="Times New Roman" pitchFamily="18" charset="0"/>
                  </a:rPr>
                  <a:t>phone call</a:t>
                </a:r>
                <a:endParaRPr lang="en-US" altLang="en-US" sz="2400">
                  <a:latin typeface="Times New Roman" pitchFamily="18" charset="0"/>
                </a:endParaRPr>
              </a:p>
            </p:txBody>
          </p:sp>
        </p:grpSp>
        <p:sp>
          <p:nvSpPr>
            <p:cNvPr id="28678" name="Oval 19"/>
            <p:cNvSpPr>
              <a:spLocks noChangeArrowheads="1"/>
            </p:cNvSpPr>
            <p:nvPr/>
          </p:nvSpPr>
          <p:spPr bwMode="auto">
            <a:xfrm>
              <a:off x="816" y="1440"/>
              <a:ext cx="192" cy="192"/>
            </a:xfrm>
            <a:prstGeom prst="ellipse">
              <a:avLst/>
            </a:prstGeom>
            <a:noFill/>
            <a:ln w="9525">
              <a:solidFill>
                <a:schemeClr val="tx1"/>
              </a:solidFill>
              <a:round/>
              <a:headEnd/>
              <a:tailEnd/>
            </a:ln>
          </p:spPr>
          <p:txBody>
            <a:bodyPr wrap="none" anchor="ctr"/>
            <a:lstStyle/>
            <a:p>
              <a:pPr eaLnBrk="1" hangingPunct="1"/>
              <a:endParaRPr lang="en-IN" altLang="en-US" b="1">
                <a:latin typeface="Arial" charset="0"/>
              </a:endParaRPr>
            </a:p>
          </p:txBody>
        </p:sp>
        <p:sp>
          <p:nvSpPr>
            <p:cNvPr id="28679" name="Line 20"/>
            <p:cNvSpPr>
              <a:spLocks noChangeShapeType="1"/>
            </p:cNvSpPr>
            <p:nvPr/>
          </p:nvSpPr>
          <p:spPr bwMode="auto">
            <a:xfrm>
              <a:off x="912" y="1632"/>
              <a:ext cx="1" cy="336"/>
            </a:xfrm>
            <a:prstGeom prst="line">
              <a:avLst/>
            </a:prstGeom>
            <a:noFill/>
            <a:ln w="9525">
              <a:solidFill>
                <a:schemeClr val="tx1"/>
              </a:solidFill>
              <a:round/>
              <a:headEnd/>
              <a:tailEnd/>
            </a:ln>
          </p:spPr>
          <p:txBody>
            <a:bodyPr wrap="none" anchor="ctr"/>
            <a:lstStyle/>
            <a:p>
              <a:endParaRPr lang="en-GB"/>
            </a:p>
          </p:txBody>
        </p:sp>
        <p:sp>
          <p:nvSpPr>
            <p:cNvPr id="28680" name="Line 21"/>
            <p:cNvSpPr>
              <a:spLocks noChangeShapeType="1"/>
            </p:cNvSpPr>
            <p:nvPr/>
          </p:nvSpPr>
          <p:spPr bwMode="auto">
            <a:xfrm>
              <a:off x="912" y="1728"/>
              <a:ext cx="192" cy="96"/>
            </a:xfrm>
            <a:prstGeom prst="line">
              <a:avLst/>
            </a:prstGeom>
            <a:noFill/>
            <a:ln w="9525">
              <a:solidFill>
                <a:schemeClr val="tx1"/>
              </a:solidFill>
              <a:round/>
              <a:headEnd/>
              <a:tailEnd/>
            </a:ln>
          </p:spPr>
          <p:txBody>
            <a:bodyPr wrap="none" anchor="ctr"/>
            <a:lstStyle/>
            <a:p>
              <a:endParaRPr lang="en-GB"/>
            </a:p>
          </p:txBody>
        </p:sp>
        <p:sp>
          <p:nvSpPr>
            <p:cNvPr id="28681" name="Line 22"/>
            <p:cNvSpPr>
              <a:spLocks noChangeShapeType="1"/>
            </p:cNvSpPr>
            <p:nvPr/>
          </p:nvSpPr>
          <p:spPr bwMode="auto">
            <a:xfrm flipH="1">
              <a:off x="768" y="1728"/>
              <a:ext cx="144" cy="96"/>
            </a:xfrm>
            <a:prstGeom prst="line">
              <a:avLst/>
            </a:prstGeom>
            <a:noFill/>
            <a:ln w="9525">
              <a:solidFill>
                <a:schemeClr val="tx1"/>
              </a:solidFill>
              <a:round/>
              <a:headEnd/>
              <a:tailEnd/>
            </a:ln>
          </p:spPr>
          <p:txBody>
            <a:bodyPr wrap="none" anchor="ctr"/>
            <a:lstStyle/>
            <a:p>
              <a:endParaRPr lang="en-GB"/>
            </a:p>
          </p:txBody>
        </p:sp>
        <p:sp>
          <p:nvSpPr>
            <p:cNvPr id="28682" name="Line 23"/>
            <p:cNvSpPr>
              <a:spLocks noChangeShapeType="1"/>
            </p:cNvSpPr>
            <p:nvPr/>
          </p:nvSpPr>
          <p:spPr bwMode="auto">
            <a:xfrm>
              <a:off x="912" y="1968"/>
              <a:ext cx="96" cy="96"/>
            </a:xfrm>
            <a:prstGeom prst="line">
              <a:avLst/>
            </a:prstGeom>
            <a:noFill/>
            <a:ln w="9525">
              <a:solidFill>
                <a:schemeClr val="tx1"/>
              </a:solidFill>
              <a:round/>
              <a:headEnd/>
              <a:tailEnd/>
            </a:ln>
          </p:spPr>
          <p:txBody>
            <a:bodyPr wrap="none" anchor="ctr"/>
            <a:lstStyle/>
            <a:p>
              <a:endParaRPr lang="en-GB"/>
            </a:p>
          </p:txBody>
        </p:sp>
        <p:sp>
          <p:nvSpPr>
            <p:cNvPr id="28683" name="Line 24"/>
            <p:cNvSpPr>
              <a:spLocks noChangeShapeType="1"/>
            </p:cNvSpPr>
            <p:nvPr/>
          </p:nvSpPr>
          <p:spPr bwMode="auto">
            <a:xfrm flipH="1">
              <a:off x="816" y="1968"/>
              <a:ext cx="96" cy="96"/>
            </a:xfrm>
            <a:prstGeom prst="line">
              <a:avLst/>
            </a:prstGeom>
            <a:noFill/>
            <a:ln w="9525">
              <a:solidFill>
                <a:schemeClr val="tx1"/>
              </a:solidFill>
              <a:round/>
              <a:headEnd/>
              <a:tailEnd/>
            </a:ln>
          </p:spPr>
          <p:txBody>
            <a:bodyPr wrap="none" anchor="ctr"/>
            <a:lstStyle/>
            <a:p>
              <a:endParaRPr lang="en-GB"/>
            </a:p>
          </p:txBody>
        </p:sp>
        <p:sp>
          <p:nvSpPr>
            <p:cNvPr id="28684" name="Text Box 25"/>
            <p:cNvSpPr txBox="1">
              <a:spLocks noChangeArrowheads="1"/>
            </p:cNvSpPr>
            <p:nvPr/>
          </p:nvSpPr>
          <p:spPr bwMode="auto">
            <a:xfrm>
              <a:off x="576" y="1968"/>
              <a:ext cx="672" cy="442"/>
            </a:xfrm>
            <a:prstGeom prst="rect">
              <a:avLst/>
            </a:prstGeom>
            <a:noFill/>
            <a:ln w="9525">
              <a:noFill/>
              <a:miter lim="800000"/>
              <a:headEnd/>
              <a:tailEnd/>
            </a:ln>
          </p:spPr>
          <p:txBody>
            <a:bodyPr>
              <a:spAutoFit/>
            </a:bodyPr>
            <a:lstStyle/>
            <a:p>
              <a:pPr algn="ctr" eaLnBrk="1" hangingPunct="1"/>
              <a:r>
                <a:rPr lang="en-US" altLang="en-US" sz="2000">
                  <a:latin typeface="Times New Roman" pitchFamily="18" charset="0"/>
                </a:rPr>
                <a:t>cellular</a:t>
              </a:r>
            </a:p>
            <a:p>
              <a:pPr algn="ctr" eaLnBrk="1" hangingPunct="1"/>
              <a:r>
                <a:rPr lang="en-US" altLang="en-US" sz="2000">
                  <a:latin typeface="Times New Roman" pitchFamily="18" charset="0"/>
                </a:rPr>
                <a:t>network</a:t>
              </a:r>
            </a:p>
          </p:txBody>
        </p:sp>
        <p:grpSp>
          <p:nvGrpSpPr>
            <p:cNvPr id="4" name="Group 26"/>
            <p:cNvGrpSpPr>
              <a:grpSpLocks/>
            </p:cNvGrpSpPr>
            <p:nvPr/>
          </p:nvGrpSpPr>
          <p:grpSpPr bwMode="auto">
            <a:xfrm>
              <a:off x="672" y="2640"/>
              <a:ext cx="490" cy="874"/>
              <a:chOff x="4032" y="336"/>
              <a:chExt cx="490" cy="874"/>
            </a:xfrm>
          </p:grpSpPr>
          <p:sp>
            <p:nvSpPr>
              <p:cNvPr id="28707" name="Oval 27"/>
              <p:cNvSpPr>
                <a:spLocks noChangeArrowheads="1"/>
              </p:cNvSpPr>
              <p:nvPr/>
            </p:nvSpPr>
            <p:spPr bwMode="auto">
              <a:xfrm>
                <a:off x="4176" y="336"/>
                <a:ext cx="192" cy="192"/>
              </a:xfrm>
              <a:prstGeom prst="ellipse">
                <a:avLst/>
              </a:prstGeom>
              <a:noFill/>
              <a:ln w="9525">
                <a:solidFill>
                  <a:schemeClr val="tx1"/>
                </a:solidFill>
                <a:round/>
                <a:headEnd/>
                <a:tailEnd/>
              </a:ln>
            </p:spPr>
            <p:txBody>
              <a:bodyPr wrap="none" anchor="ctr"/>
              <a:lstStyle/>
              <a:p>
                <a:pPr eaLnBrk="1" hangingPunct="1"/>
                <a:endParaRPr lang="en-IN" altLang="en-US" b="1">
                  <a:latin typeface="Arial" charset="0"/>
                </a:endParaRPr>
              </a:p>
            </p:txBody>
          </p:sp>
          <p:sp>
            <p:nvSpPr>
              <p:cNvPr id="28708" name="Line 28"/>
              <p:cNvSpPr>
                <a:spLocks noChangeShapeType="1"/>
              </p:cNvSpPr>
              <p:nvPr/>
            </p:nvSpPr>
            <p:spPr bwMode="auto">
              <a:xfrm>
                <a:off x="4272" y="528"/>
                <a:ext cx="0" cy="336"/>
              </a:xfrm>
              <a:prstGeom prst="line">
                <a:avLst/>
              </a:prstGeom>
              <a:noFill/>
              <a:ln w="9525">
                <a:solidFill>
                  <a:schemeClr val="tx1"/>
                </a:solidFill>
                <a:round/>
                <a:headEnd/>
                <a:tailEnd/>
              </a:ln>
            </p:spPr>
            <p:txBody>
              <a:bodyPr wrap="none" anchor="ctr"/>
              <a:lstStyle/>
              <a:p>
                <a:endParaRPr lang="en-GB"/>
              </a:p>
            </p:txBody>
          </p:sp>
          <p:sp>
            <p:nvSpPr>
              <p:cNvPr id="28709" name="Line 29"/>
              <p:cNvSpPr>
                <a:spLocks noChangeShapeType="1"/>
              </p:cNvSpPr>
              <p:nvPr/>
            </p:nvSpPr>
            <p:spPr bwMode="auto">
              <a:xfrm>
                <a:off x="4272" y="624"/>
                <a:ext cx="192" cy="96"/>
              </a:xfrm>
              <a:prstGeom prst="line">
                <a:avLst/>
              </a:prstGeom>
              <a:noFill/>
              <a:ln w="9525">
                <a:solidFill>
                  <a:schemeClr val="tx1"/>
                </a:solidFill>
                <a:round/>
                <a:headEnd/>
                <a:tailEnd/>
              </a:ln>
            </p:spPr>
            <p:txBody>
              <a:bodyPr wrap="none" anchor="ctr"/>
              <a:lstStyle/>
              <a:p>
                <a:endParaRPr lang="en-GB"/>
              </a:p>
            </p:txBody>
          </p:sp>
          <p:sp>
            <p:nvSpPr>
              <p:cNvPr id="28710" name="Line 30"/>
              <p:cNvSpPr>
                <a:spLocks noChangeShapeType="1"/>
              </p:cNvSpPr>
              <p:nvPr/>
            </p:nvSpPr>
            <p:spPr bwMode="auto">
              <a:xfrm flipH="1">
                <a:off x="4128" y="624"/>
                <a:ext cx="144" cy="96"/>
              </a:xfrm>
              <a:prstGeom prst="line">
                <a:avLst/>
              </a:prstGeom>
              <a:noFill/>
              <a:ln w="9525">
                <a:solidFill>
                  <a:schemeClr val="tx1"/>
                </a:solidFill>
                <a:round/>
                <a:headEnd/>
                <a:tailEnd/>
              </a:ln>
            </p:spPr>
            <p:txBody>
              <a:bodyPr wrap="none" anchor="ctr"/>
              <a:lstStyle/>
              <a:p>
                <a:endParaRPr lang="en-GB"/>
              </a:p>
            </p:txBody>
          </p:sp>
          <p:sp>
            <p:nvSpPr>
              <p:cNvPr id="28711" name="Line 31"/>
              <p:cNvSpPr>
                <a:spLocks noChangeShapeType="1"/>
              </p:cNvSpPr>
              <p:nvPr/>
            </p:nvSpPr>
            <p:spPr bwMode="auto">
              <a:xfrm>
                <a:off x="4272" y="864"/>
                <a:ext cx="96" cy="96"/>
              </a:xfrm>
              <a:prstGeom prst="line">
                <a:avLst/>
              </a:prstGeom>
              <a:noFill/>
              <a:ln w="9525">
                <a:solidFill>
                  <a:schemeClr val="tx1"/>
                </a:solidFill>
                <a:round/>
                <a:headEnd/>
                <a:tailEnd/>
              </a:ln>
            </p:spPr>
            <p:txBody>
              <a:bodyPr wrap="none" anchor="ctr"/>
              <a:lstStyle/>
              <a:p>
                <a:endParaRPr lang="en-GB"/>
              </a:p>
            </p:txBody>
          </p:sp>
          <p:sp>
            <p:nvSpPr>
              <p:cNvPr id="28712" name="Line 32"/>
              <p:cNvSpPr>
                <a:spLocks noChangeShapeType="1"/>
              </p:cNvSpPr>
              <p:nvPr/>
            </p:nvSpPr>
            <p:spPr bwMode="auto">
              <a:xfrm flipH="1">
                <a:off x="4176" y="864"/>
                <a:ext cx="96" cy="96"/>
              </a:xfrm>
              <a:prstGeom prst="line">
                <a:avLst/>
              </a:prstGeom>
              <a:noFill/>
              <a:ln w="9525">
                <a:solidFill>
                  <a:schemeClr val="tx1"/>
                </a:solidFill>
                <a:round/>
                <a:headEnd/>
                <a:tailEnd/>
              </a:ln>
            </p:spPr>
            <p:txBody>
              <a:bodyPr wrap="none" anchor="ctr"/>
              <a:lstStyle/>
              <a:p>
                <a:endParaRPr lang="en-GB"/>
              </a:p>
            </p:txBody>
          </p:sp>
          <p:sp>
            <p:nvSpPr>
              <p:cNvPr id="28713" name="Text Box 33"/>
              <p:cNvSpPr txBox="1">
                <a:spLocks noChangeArrowheads="1"/>
              </p:cNvSpPr>
              <p:nvPr/>
            </p:nvSpPr>
            <p:spPr bwMode="auto">
              <a:xfrm>
                <a:off x="4032" y="960"/>
                <a:ext cx="490" cy="250"/>
              </a:xfrm>
              <a:prstGeom prst="rect">
                <a:avLst/>
              </a:prstGeom>
              <a:noFill/>
              <a:ln w="9525">
                <a:noFill/>
                <a:miter lim="800000"/>
                <a:headEnd/>
                <a:tailEnd/>
              </a:ln>
            </p:spPr>
            <p:txBody>
              <a:bodyPr>
                <a:spAutoFit/>
              </a:bodyPr>
              <a:lstStyle/>
              <a:p>
                <a:pPr eaLnBrk="1" hangingPunct="1"/>
                <a:r>
                  <a:rPr lang="en-US" altLang="en-US" sz="2000">
                    <a:latin typeface="Times New Roman" pitchFamily="18" charset="0"/>
                  </a:rPr>
                  <a:t>user</a:t>
                </a:r>
                <a:endParaRPr lang="en-US" altLang="en-US" sz="2400">
                  <a:latin typeface="Times New Roman" pitchFamily="18" charset="0"/>
                </a:endParaRPr>
              </a:p>
            </p:txBody>
          </p:sp>
        </p:grpSp>
        <p:grpSp>
          <p:nvGrpSpPr>
            <p:cNvPr id="5" name="Group 35"/>
            <p:cNvGrpSpPr>
              <a:grpSpLocks/>
            </p:cNvGrpSpPr>
            <p:nvPr/>
          </p:nvGrpSpPr>
          <p:grpSpPr bwMode="auto">
            <a:xfrm>
              <a:off x="2064" y="2160"/>
              <a:ext cx="1008" cy="548"/>
              <a:chOff x="2064" y="1344"/>
              <a:chExt cx="1008" cy="548"/>
            </a:xfrm>
          </p:grpSpPr>
          <p:sp>
            <p:nvSpPr>
              <p:cNvPr id="28705" name="Oval 36"/>
              <p:cNvSpPr>
                <a:spLocks noChangeArrowheads="1"/>
              </p:cNvSpPr>
              <p:nvPr/>
            </p:nvSpPr>
            <p:spPr bwMode="auto">
              <a:xfrm>
                <a:off x="2064" y="1344"/>
                <a:ext cx="1008" cy="548"/>
              </a:xfrm>
              <a:prstGeom prst="ellipse">
                <a:avLst/>
              </a:prstGeom>
              <a:noFill/>
              <a:ln w="9525">
                <a:solidFill>
                  <a:schemeClr val="tx1"/>
                </a:solidFill>
                <a:round/>
                <a:headEnd/>
                <a:tailEnd/>
              </a:ln>
            </p:spPr>
            <p:txBody>
              <a:bodyPr wrap="none" anchor="ctr"/>
              <a:lstStyle/>
              <a:p>
                <a:pPr eaLnBrk="1" hangingPunct="1"/>
                <a:endParaRPr lang="en-IN" altLang="en-US" b="1">
                  <a:latin typeface="Arial" charset="0"/>
                </a:endParaRPr>
              </a:p>
            </p:txBody>
          </p:sp>
          <p:sp>
            <p:nvSpPr>
              <p:cNvPr id="28706" name="Text Box 37"/>
              <p:cNvSpPr txBox="1">
                <a:spLocks noChangeArrowheads="1"/>
              </p:cNvSpPr>
              <p:nvPr/>
            </p:nvSpPr>
            <p:spPr bwMode="auto">
              <a:xfrm>
                <a:off x="2100" y="1392"/>
                <a:ext cx="924" cy="442"/>
              </a:xfrm>
              <a:prstGeom prst="rect">
                <a:avLst/>
              </a:prstGeom>
              <a:noFill/>
              <a:ln w="9525">
                <a:noFill/>
                <a:miter lim="800000"/>
                <a:headEnd/>
                <a:tailEnd/>
              </a:ln>
            </p:spPr>
            <p:txBody>
              <a:bodyPr>
                <a:spAutoFit/>
              </a:bodyPr>
              <a:lstStyle/>
              <a:p>
                <a:pPr algn="ctr" eaLnBrk="1" hangingPunct="1"/>
                <a:r>
                  <a:rPr lang="en-US" altLang="en-US" sz="2000">
                    <a:latin typeface="Times New Roman" pitchFamily="18" charset="0"/>
                  </a:rPr>
                  <a:t>receive</a:t>
                </a:r>
              </a:p>
              <a:p>
                <a:pPr algn="ctr" eaLnBrk="1" hangingPunct="1"/>
                <a:r>
                  <a:rPr lang="en-US" altLang="en-US" sz="2000">
                    <a:latin typeface="Times New Roman" pitchFamily="18" charset="0"/>
                  </a:rPr>
                  <a:t>phone call</a:t>
                </a:r>
                <a:endParaRPr lang="en-US" altLang="en-US" sz="2400">
                  <a:latin typeface="Times New Roman" pitchFamily="18" charset="0"/>
                </a:endParaRPr>
              </a:p>
            </p:txBody>
          </p:sp>
        </p:grpSp>
        <p:sp>
          <p:nvSpPr>
            <p:cNvPr id="28687" name="Oval 39"/>
            <p:cNvSpPr>
              <a:spLocks noChangeArrowheads="1"/>
            </p:cNvSpPr>
            <p:nvPr/>
          </p:nvSpPr>
          <p:spPr bwMode="auto">
            <a:xfrm>
              <a:off x="4080" y="1344"/>
              <a:ext cx="1008" cy="548"/>
            </a:xfrm>
            <a:prstGeom prst="ellipse">
              <a:avLst/>
            </a:prstGeom>
            <a:noFill/>
            <a:ln w="9525">
              <a:solidFill>
                <a:schemeClr val="tx1"/>
              </a:solidFill>
              <a:round/>
              <a:headEnd/>
              <a:tailEnd/>
            </a:ln>
          </p:spPr>
          <p:txBody>
            <a:bodyPr wrap="none" anchor="ctr"/>
            <a:lstStyle/>
            <a:p>
              <a:pPr eaLnBrk="1" hangingPunct="1"/>
              <a:endParaRPr lang="en-IN" altLang="en-US" b="1">
                <a:latin typeface="Arial" charset="0"/>
              </a:endParaRPr>
            </a:p>
          </p:txBody>
        </p:sp>
        <p:sp>
          <p:nvSpPr>
            <p:cNvPr id="28688" name="Text Box 40"/>
            <p:cNvSpPr txBox="1">
              <a:spLocks noChangeArrowheads="1"/>
            </p:cNvSpPr>
            <p:nvPr/>
          </p:nvSpPr>
          <p:spPr bwMode="auto">
            <a:xfrm>
              <a:off x="4116" y="1296"/>
              <a:ext cx="924" cy="446"/>
            </a:xfrm>
            <a:prstGeom prst="rect">
              <a:avLst/>
            </a:prstGeom>
            <a:noFill/>
            <a:ln w="9525">
              <a:noFill/>
              <a:miter lim="800000"/>
              <a:headEnd/>
              <a:tailEnd/>
            </a:ln>
          </p:spPr>
          <p:txBody>
            <a:bodyPr>
              <a:spAutoFit/>
            </a:bodyPr>
            <a:lstStyle/>
            <a:p>
              <a:pPr algn="ctr" eaLnBrk="1" hangingPunct="1"/>
              <a:r>
                <a:rPr lang="en-US" altLang="en-US" sz="2000">
                  <a:latin typeface="Times New Roman" pitchFamily="18" charset="0"/>
                </a:rPr>
                <a:t>place</a:t>
              </a:r>
            </a:p>
            <a:p>
              <a:pPr algn="ctr" eaLnBrk="1" hangingPunct="1"/>
              <a:r>
                <a:rPr lang="en-US" altLang="en-US" sz="2000">
                  <a:latin typeface="Times New Roman" pitchFamily="18" charset="0"/>
                </a:rPr>
                <a:t>conference call</a:t>
              </a:r>
              <a:endParaRPr lang="en-US" altLang="en-US" sz="2400">
                <a:latin typeface="Times New Roman" pitchFamily="18" charset="0"/>
              </a:endParaRPr>
            </a:p>
          </p:txBody>
        </p:sp>
        <p:sp>
          <p:nvSpPr>
            <p:cNvPr id="28689" name="Oval 42"/>
            <p:cNvSpPr>
              <a:spLocks noChangeArrowheads="1"/>
            </p:cNvSpPr>
            <p:nvPr/>
          </p:nvSpPr>
          <p:spPr bwMode="auto">
            <a:xfrm>
              <a:off x="4080" y="2160"/>
              <a:ext cx="1008" cy="548"/>
            </a:xfrm>
            <a:prstGeom prst="ellipse">
              <a:avLst/>
            </a:prstGeom>
            <a:noFill/>
            <a:ln w="9525">
              <a:solidFill>
                <a:schemeClr val="tx1"/>
              </a:solidFill>
              <a:round/>
              <a:headEnd/>
              <a:tailEnd/>
            </a:ln>
          </p:spPr>
          <p:txBody>
            <a:bodyPr wrap="none" anchor="ctr"/>
            <a:lstStyle/>
            <a:p>
              <a:pPr eaLnBrk="1" hangingPunct="1"/>
              <a:endParaRPr lang="en-IN" altLang="en-US" b="1">
                <a:latin typeface="Arial" charset="0"/>
              </a:endParaRPr>
            </a:p>
          </p:txBody>
        </p:sp>
        <p:sp>
          <p:nvSpPr>
            <p:cNvPr id="28690" name="Text Box 43"/>
            <p:cNvSpPr txBox="1">
              <a:spLocks noChangeArrowheads="1"/>
            </p:cNvSpPr>
            <p:nvPr/>
          </p:nvSpPr>
          <p:spPr bwMode="auto">
            <a:xfrm>
              <a:off x="4116" y="2112"/>
              <a:ext cx="924" cy="446"/>
            </a:xfrm>
            <a:prstGeom prst="rect">
              <a:avLst/>
            </a:prstGeom>
            <a:noFill/>
            <a:ln w="9525">
              <a:noFill/>
              <a:miter lim="800000"/>
              <a:headEnd/>
              <a:tailEnd/>
            </a:ln>
          </p:spPr>
          <p:txBody>
            <a:bodyPr>
              <a:spAutoFit/>
            </a:bodyPr>
            <a:lstStyle/>
            <a:p>
              <a:pPr algn="ctr" eaLnBrk="1" hangingPunct="1"/>
              <a:r>
                <a:rPr lang="en-US" altLang="en-US" sz="2000">
                  <a:latin typeface="Times New Roman" pitchFamily="18" charset="0"/>
                </a:rPr>
                <a:t>receive</a:t>
              </a:r>
            </a:p>
            <a:p>
              <a:pPr algn="ctr" eaLnBrk="1" hangingPunct="1"/>
              <a:r>
                <a:rPr lang="en-US" altLang="en-US" sz="2000">
                  <a:latin typeface="Times New Roman" pitchFamily="18" charset="0"/>
                </a:rPr>
                <a:t>additional call</a:t>
              </a:r>
              <a:endParaRPr lang="en-US" altLang="en-US" sz="2400">
                <a:latin typeface="Times New Roman" pitchFamily="18" charset="0"/>
              </a:endParaRPr>
            </a:p>
          </p:txBody>
        </p:sp>
        <p:grpSp>
          <p:nvGrpSpPr>
            <p:cNvPr id="6" name="Group 44"/>
            <p:cNvGrpSpPr>
              <a:grpSpLocks/>
            </p:cNvGrpSpPr>
            <p:nvPr/>
          </p:nvGrpSpPr>
          <p:grpSpPr bwMode="auto">
            <a:xfrm>
              <a:off x="2064" y="2976"/>
              <a:ext cx="1008" cy="548"/>
              <a:chOff x="2064" y="1344"/>
              <a:chExt cx="1008" cy="548"/>
            </a:xfrm>
          </p:grpSpPr>
          <p:sp>
            <p:nvSpPr>
              <p:cNvPr id="28703" name="Oval 45"/>
              <p:cNvSpPr>
                <a:spLocks noChangeArrowheads="1"/>
              </p:cNvSpPr>
              <p:nvPr/>
            </p:nvSpPr>
            <p:spPr bwMode="auto">
              <a:xfrm>
                <a:off x="2064" y="1344"/>
                <a:ext cx="1008" cy="548"/>
              </a:xfrm>
              <a:prstGeom prst="ellipse">
                <a:avLst/>
              </a:prstGeom>
              <a:noFill/>
              <a:ln w="9525">
                <a:solidFill>
                  <a:schemeClr val="tx1"/>
                </a:solidFill>
                <a:round/>
                <a:headEnd/>
                <a:tailEnd/>
              </a:ln>
            </p:spPr>
            <p:txBody>
              <a:bodyPr wrap="none" anchor="ctr"/>
              <a:lstStyle/>
              <a:p>
                <a:pPr eaLnBrk="1" hangingPunct="1"/>
                <a:endParaRPr lang="en-IN" altLang="en-US" b="1">
                  <a:latin typeface="Arial" charset="0"/>
                </a:endParaRPr>
              </a:p>
            </p:txBody>
          </p:sp>
          <p:sp>
            <p:nvSpPr>
              <p:cNvPr id="28704" name="Text Box 46"/>
              <p:cNvSpPr txBox="1">
                <a:spLocks noChangeArrowheads="1"/>
              </p:cNvSpPr>
              <p:nvPr/>
            </p:nvSpPr>
            <p:spPr bwMode="auto">
              <a:xfrm>
                <a:off x="2100" y="1392"/>
                <a:ext cx="924" cy="442"/>
              </a:xfrm>
              <a:prstGeom prst="rect">
                <a:avLst/>
              </a:prstGeom>
              <a:noFill/>
              <a:ln w="9525">
                <a:noFill/>
                <a:miter lim="800000"/>
                <a:headEnd/>
                <a:tailEnd/>
              </a:ln>
            </p:spPr>
            <p:txBody>
              <a:bodyPr>
                <a:spAutoFit/>
              </a:bodyPr>
              <a:lstStyle/>
              <a:p>
                <a:pPr algn="ctr" eaLnBrk="1" hangingPunct="1"/>
                <a:r>
                  <a:rPr lang="en-US" altLang="en-US" sz="2000">
                    <a:latin typeface="Times New Roman" pitchFamily="18" charset="0"/>
                  </a:rPr>
                  <a:t>use</a:t>
                </a:r>
              </a:p>
              <a:p>
                <a:pPr algn="ctr" eaLnBrk="1" hangingPunct="1"/>
                <a:r>
                  <a:rPr lang="en-US" altLang="en-US" sz="2000">
                    <a:latin typeface="Times New Roman" pitchFamily="18" charset="0"/>
                  </a:rPr>
                  <a:t>scheduler</a:t>
                </a:r>
                <a:endParaRPr lang="en-US" altLang="en-US" sz="2400">
                  <a:latin typeface="Times New Roman" pitchFamily="18" charset="0"/>
                </a:endParaRPr>
              </a:p>
            </p:txBody>
          </p:sp>
        </p:grpSp>
        <p:sp>
          <p:nvSpPr>
            <p:cNvPr id="28692" name="Line 47"/>
            <p:cNvSpPr>
              <a:spLocks noChangeShapeType="1"/>
            </p:cNvSpPr>
            <p:nvPr/>
          </p:nvSpPr>
          <p:spPr bwMode="auto">
            <a:xfrm flipH="1">
              <a:off x="1104" y="1632"/>
              <a:ext cx="960" cy="0"/>
            </a:xfrm>
            <a:prstGeom prst="line">
              <a:avLst/>
            </a:prstGeom>
            <a:noFill/>
            <a:ln w="9525">
              <a:solidFill>
                <a:schemeClr val="tx1"/>
              </a:solidFill>
              <a:round/>
              <a:headEnd/>
              <a:tailEnd/>
            </a:ln>
          </p:spPr>
          <p:txBody>
            <a:bodyPr wrap="none" anchor="ctr"/>
            <a:lstStyle/>
            <a:p>
              <a:endParaRPr lang="en-GB"/>
            </a:p>
          </p:txBody>
        </p:sp>
        <p:sp>
          <p:nvSpPr>
            <p:cNvPr id="28693" name="Line 48"/>
            <p:cNvSpPr>
              <a:spLocks noChangeShapeType="1"/>
            </p:cNvSpPr>
            <p:nvPr/>
          </p:nvSpPr>
          <p:spPr bwMode="auto">
            <a:xfrm flipH="1" flipV="1">
              <a:off x="1104" y="1632"/>
              <a:ext cx="1008" cy="672"/>
            </a:xfrm>
            <a:prstGeom prst="line">
              <a:avLst/>
            </a:prstGeom>
            <a:noFill/>
            <a:ln w="9525">
              <a:solidFill>
                <a:schemeClr val="tx1"/>
              </a:solidFill>
              <a:round/>
              <a:headEnd/>
              <a:tailEnd/>
            </a:ln>
          </p:spPr>
          <p:txBody>
            <a:bodyPr wrap="none" anchor="ctr"/>
            <a:lstStyle/>
            <a:p>
              <a:endParaRPr lang="en-GB"/>
            </a:p>
          </p:txBody>
        </p:sp>
        <p:sp>
          <p:nvSpPr>
            <p:cNvPr id="28694" name="Line 49"/>
            <p:cNvSpPr>
              <a:spLocks noChangeShapeType="1"/>
            </p:cNvSpPr>
            <p:nvPr/>
          </p:nvSpPr>
          <p:spPr bwMode="auto">
            <a:xfrm flipV="1">
              <a:off x="1104" y="1824"/>
              <a:ext cx="1104" cy="1008"/>
            </a:xfrm>
            <a:prstGeom prst="line">
              <a:avLst/>
            </a:prstGeom>
            <a:noFill/>
            <a:ln w="9525">
              <a:solidFill>
                <a:schemeClr val="tx1"/>
              </a:solidFill>
              <a:round/>
              <a:headEnd/>
              <a:tailEnd/>
            </a:ln>
          </p:spPr>
          <p:txBody>
            <a:bodyPr wrap="none" anchor="ctr"/>
            <a:lstStyle/>
            <a:p>
              <a:endParaRPr lang="en-GB"/>
            </a:p>
          </p:txBody>
        </p:sp>
        <p:sp>
          <p:nvSpPr>
            <p:cNvPr id="28695" name="Line 50"/>
            <p:cNvSpPr>
              <a:spLocks noChangeShapeType="1"/>
            </p:cNvSpPr>
            <p:nvPr/>
          </p:nvSpPr>
          <p:spPr bwMode="auto">
            <a:xfrm flipV="1">
              <a:off x="1104" y="2544"/>
              <a:ext cx="960" cy="288"/>
            </a:xfrm>
            <a:prstGeom prst="line">
              <a:avLst/>
            </a:prstGeom>
            <a:noFill/>
            <a:ln w="9525">
              <a:solidFill>
                <a:schemeClr val="tx1"/>
              </a:solidFill>
              <a:round/>
              <a:headEnd/>
              <a:tailEnd/>
            </a:ln>
          </p:spPr>
          <p:txBody>
            <a:bodyPr wrap="none" anchor="ctr"/>
            <a:lstStyle/>
            <a:p>
              <a:endParaRPr lang="en-GB"/>
            </a:p>
          </p:txBody>
        </p:sp>
        <p:sp>
          <p:nvSpPr>
            <p:cNvPr id="28696" name="Line 51"/>
            <p:cNvSpPr>
              <a:spLocks noChangeShapeType="1"/>
            </p:cNvSpPr>
            <p:nvPr/>
          </p:nvSpPr>
          <p:spPr bwMode="auto">
            <a:xfrm>
              <a:off x="1104" y="2832"/>
              <a:ext cx="960" cy="432"/>
            </a:xfrm>
            <a:prstGeom prst="line">
              <a:avLst/>
            </a:prstGeom>
            <a:noFill/>
            <a:ln w="9525">
              <a:solidFill>
                <a:schemeClr val="tx1"/>
              </a:solidFill>
              <a:round/>
              <a:headEnd/>
              <a:tailEnd/>
            </a:ln>
          </p:spPr>
          <p:txBody>
            <a:bodyPr wrap="none" anchor="ctr"/>
            <a:lstStyle/>
            <a:p>
              <a:endParaRPr lang="en-GB"/>
            </a:p>
          </p:txBody>
        </p:sp>
        <p:sp>
          <p:nvSpPr>
            <p:cNvPr id="28697" name="Line 52"/>
            <p:cNvSpPr>
              <a:spLocks noChangeShapeType="1"/>
            </p:cNvSpPr>
            <p:nvPr/>
          </p:nvSpPr>
          <p:spPr bwMode="auto">
            <a:xfrm flipH="1">
              <a:off x="3072" y="1632"/>
              <a:ext cx="1008" cy="0"/>
            </a:xfrm>
            <a:prstGeom prst="line">
              <a:avLst/>
            </a:prstGeom>
            <a:noFill/>
            <a:ln w="9525">
              <a:solidFill>
                <a:schemeClr val="tx1"/>
              </a:solidFill>
              <a:prstDash val="dash"/>
              <a:round/>
              <a:headEnd/>
              <a:tailEnd type="arrow" w="med" len="med"/>
            </a:ln>
          </p:spPr>
          <p:txBody>
            <a:bodyPr wrap="none" anchor="ctr"/>
            <a:lstStyle/>
            <a:p>
              <a:endParaRPr lang="en-GB"/>
            </a:p>
          </p:txBody>
        </p:sp>
        <p:sp>
          <p:nvSpPr>
            <p:cNvPr id="28698" name="Text Box 53"/>
            <p:cNvSpPr txBox="1">
              <a:spLocks noChangeArrowheads="1"/>
            </p:cNvSpPr>
            <p:nvPr/>
          </p:nvSpPr>
          <p:spPr bwMode="auto">
            <a:xfrm>
              <a:off x="3158" y="1416"/>
              <a:ext cx="623" cy="233"/>
            </a:xfrm>
            <a:prstGeom prst="rect">
              <a:avLst/>
            </a:prstGeom>
            <a:noFill/>
            <a:ln w="9525">
              <a:noFill/>
              <a:miter lim="800000"/>
              <a:headEnd/>
              <a:tailEnd/>
            </a:ln>
          </p:spPr>
          <p:txBody>
            <a:bodyPr wrap="none">
              <a:spAutoFit/>
            </a:bodyPr>
            <a:lstStyle/>
            <a:p>
              <a:pPr eaLnBrk="1" hangingPunct="1"/>
              <a:r>
                <a:rPr lang="en-US" altLang="en-US">
                  <a:latin typeface="Times New Roman" pitchFamily="18" charset="0"/>
                </a:rPr>
                <a:t>&lt;&lt;extend&gt;&gt;</a:t>
              </a:r>
            </a:p>
          </p:txBody>
        </p:sp>
        <p:sp>
          <p:nvSpPr>
            <p:cNvPr id="28699" name="Line 54"/>
            <p:cNvSpPr>
              <a:spLocks noChangeShapeType="1"/>
            </p:cNvSpPr>
            <p:nvPr/>
          </p:nvSpPr>
          <p:spPr bwMode="auto">
            <a:xfrm flipH="1">
              <a:off x="3072" y="2433"/>
              <a:ext cx="1008" cy="0"/>
            </a:xfrm>
            <a:prstGeom prst="line">
              <a:avLst/>
            </a:prstGeom>
            <a:noFill/>
            <a:ln w="9525">
              <a:solidFill>
                <a:schemeClr val="tx1"/>
              </a:solidFill>
              <a:prstDash val="dash"/>
              <a:round/>
              <a:headEnd/>
              <a:tailEnd type="arrow" w="med" len="med"/>
            </a:ln>
          </p:spPr>
          <p:txBody>
            <a:bodyPr wrap="none" anchor="ctr"/>
            <a:lstStyle/>
            <a:p>
              <a:endParaRPr lang="en-GB"/>
            </a:p>
          </p:txBody>
        </p:sp>
        <p:sp>
          <p:nvSpPr>
            <p:cNvPr id="28700" name="Text Box 55"/>
            <p:cNvSpPr txBox="1">
              <a:spLocks noChangeArrowheads="1"/>
            </p:cNvSpPr>
            <p:nvPr/>
          </p:nvSpPr>
          <p:spPr bwMode="auto">
            <a:xfrm>
              <a:off x="3158" y="2217"/>
              <a:ext cx="623" cy="233"/>
            </a:xfrm>
            <a:prstGeom prst="rect">
              <a:avLst/>
            </a:prstGeom>
            <a:noFill/>
            <a:ln w="9525">
              <a:noFill/>
              <a:miter lim="800000"/>
              <a:headEnd/>
              <a:tailEnd/>
            </a:ln>
          </p:spPr>
          <p:txBody>
            <a:bodyPr wrap="none">
              <a:spAutoFit/>
            </a:bodyPr>
            <a:lstStyle/>
            <a:p>
              <a:pPr eaLnBrk="1" hangingPunct="1"/>
              <a:r>
                <a:rPr lang="en-US" altLang="en-US">
                  <a:latin typeface="Times New Roman" pitchFamily="18" charset="0"/>
                </a:rPr>
                <a:t>&lt;&lt;extend&gt;&gt;</a:t>
              </a:r>
            </a:p>
          </p:txBody>
        </p:sp>
        <p:sp>
          <p:nvSpPr>
            <p:cNvPr id="28701" name="Rectangle 56"/>
            <p:cNvSpPr>
              <a:spLocks noChangeArrowheads="1"/>
            </p:cNvSpPr>
            <p:nvPr/>
          </p:nvSpPr>
          <p:spPr bwMode="auto">
            <a:xfrm>
              <a:off x="1824" y="1200"/>
              <a:ext cx="3504" cy="2496"/>
            </a:xfrm>
            <a:prstGeom prst="rect">
              <a:avLst/>
            </a:prstGeom>
            <a:noFill/>
            <a:ln w="9525">
              <a:solidFill>
                <a:schemeClr val="tx1"/>
              </a:solidFill>
              <a:miter lim="800000"/>
              <a:headEnd/>
              <a:tailEnd/>
            </a:ln>
          </p:spPr>
          <p:txBody>
            <a:bodyPr wrap="none" anchor="ctr"/>
            <a:lstStyle/>
            <a:p>
              <a:pPr eaLnBrk="1" hangingPunct="1"/>
              <a:endParaRPr lang="en-IN" altLang="en-US" b="1">
                <a:latin typeface="Arial" charset="0"/>
              </a:endParaRPr>
            </a:p>
          </p:txBody>
        </p:sp>
        <p:sp>
          <p:nvSpPr>
            <p:cNvPr id="28702" name="Text Box 57"/>
            <p:cNvSpPr txBox="1">
              <a:spLocks noChangeArrowheads="1"/>
            </p:cNvSpPr>
            <p:nvPr/>
          </p:nvSpPr>
          <p:spPr bwMode="auto">
            <a:xfrm>
              <a:off x="4070" y="3480"/>
              <a:ext cx="917" cy="233"/>
            </a:xfrm>
            <a:prstGeom prst="rect">
              <a:avLst/>
            </a:prstGeom>
            <a:noFill/>
            <a:ln w="9525">
              <a:noFill/>
              <a:miter lim="800000"/>
              <a:headEnd/>
              <a:tailEnd/>
            </a:ln>
          </p:spPr>
          <p:txBody>
            <a:bodyPr wrap="none">
              <a:spAutoFit/>
            </a:bodyPr>
            <a:lstStyle/>
            <a:p>
              <a:pPr eaLnBrk="1" hangingPunct="1"/>
              <a:r>
                <a:rPr lang="en-US" altLang="en-US">
                  <a:latin typeface="Times New Roman" pitchFamily="18" charset="0"/>
                </a:rPr>
                <a:t>Cellular Telephone</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idx="4294967295"/>
          </p:nvPr>
        </p:nvSpPr>
        <p:spPr>
          <a:xfrm>
            <a:off x="67235" y="466165"/>
            <a:ext cx="10363200" cy="682625"/>
          </a:xfrm>
          <a:noFill/>
          <a:ln>
            <a:noFill/>
          </a:ln>
        </p:spPr>
        <p:txBody>
          <a:bodyPr spcFirstLastPara="1" vert="horz" wrap="square" lIns="91425" tIns="45700" rIns="91425" bIns="45700" rtlCol="0" anchor="ctr" anchorCtr="0">
            <a:normAutofit/>
          </a:bodyPr>
          <a:lstStyle/>
          <a:p>
            <a:pPr>
              <a:spcBef>
                <a:spcPts val="0"/>
              </a:spcBef>
              <a:buClr>
                <a:schemeClr val="accent2"/>
              </a:buClr>
              <a:buSzPts val="2400"/>
            </a:pPr>
            <a:r>
              <a:rPr lang="en-US" sz="2400" b="1" dirty="0">
                <a:solidFill>
                  <a:schemeClr val="accent2"/>
                </a:solidFill>
                <a:latin typeface="Calibri"/>
                <a:ea typeface="Calibri"/>
                <a:cs typeface="Calibri"/>
                <a:sym typeface="Calibri"/>
              </a:rPr>
              <a:t>Use case diagram of a restaurant</a:t>
            </a:r>
          </a:p>
        </p:txBody>
      </p:sp>
      <p:pic>
        <p:nvPicPr>
          <p:cNvPr id="29699" name="Content Placeholder 3"/>
          <p:cNvPicPr>
            <a:picLocks noGrp="1" noChangeAspect="1"/>
          </p:cNvPicPr>
          <p:nvPr>
            <p:ph idx="4294967295"/>
          </p:nvPr>
        </p:nvPicPr>
        <p:blipFill>
          <a:blip r:embed="rId2"/>
          <a:srcRect/>
          <a:stretch>
            <a:fillRect/>
          </a:stretch>
        </p:blipFill>
        <p:spPr>
          <a:xfrm>
            <a:off x="0" y="1371600"/>
            <a:ext cx="10506701" cy="4988859"/>
          </a:xfrm>
        </p:spPr>
      </p:pic>
      <p:sp>
        <p:nvSpPr>
          <p:cNvPr id="29700" name="TextBox 8"/>
          <p:cNvSpPr txBox="1">
            <a:spLocks noChangeArrowheads="1"/>
          </p:cNvSpPr>
          <p:nvPr/>
        </p:nvSpPr>
        <p:spPr bwMode="auto">
          <a:xfrm>
            <a:off x="4068234" y="1371600"/>
            <a:ext cx="1223412" cy="369332"/>
          </a:xfrm>
          <a:prstGeom prst="rect">
            <a:avLst/>
          </a:prstGeom>
          <a:noFill/>
          <a:ln w="9525">
            <a:noFill/>
            <a:miter lim="800000"/>
            <a:headEnd/>
            <a:tailEnd/>
          </a:ln>
        </p:spPr>
        <p:txBody>
          <a:bodyPr wrap="none">
            <a:spAutoFit/>
          </a:bodyPr>
          <a:lstStyle/>
          <a:p>
            <a:pPr eaLnBrk="1" hangingPunct="1"/>
            <a:r>
              <a:rPr lang="en-US" altLang="en-US" b="1">
                <a:latin typeface="Arial" charset="0"/>
              </a:rPr>
              <a:t>Use Case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112542" y="477095"/>
            <a:ext cx="10515600" cy="557212"/>
          </a:xfrm>
          <a:noFill/>
          <a:ln>
            <a:noFill/>
          </a:ln>
        </p:spPr>
        <p:txBody>
          <a:bodyPr spcFirstLastPara="1" vert="horz" wrap="square" lIns="91425" tIns="45700" rIns="91425" bIns="45700" rtlCol="0" anchor="ctr" anchorCtr="0">
            <a:normAutofit/>
          </a:bodyPr>
          <a:lstStyle/>
          <a:p>
            <a:pPr>
              <a:spcBef>
                <a:spcPts val="0"/>
              </a:spcBef>
              <a:buClr>
                <a:schemeClr val="accent2"/>
              </a:buClr>
              <a:buSzPts val="2400"/>
            </a:pPr>
            <a:r>
              <a:rPr lang="en-US" sz="2400" b="1" dirty="0">
                <a:solidFill>
                  <a:schemeClr val="accent2"/>
                </a:solidFill>
                <a:latin typeface="Calibri"/>
                <a:ea typeface="Calibri"/>
                <a:cs typeface="Calibri"/>
                <a:sym typeface="Calibri"/>
              </a:rPr>
              <a:t>Formal template for representing of a Use Case – Use case Specification</a:t>
            </a:r>
          </a:p>
        </p:txBody>
      </p:sp>
      <p:sp>
        <p:nvSpPr>
          <p:cNvPr id="2" name="Content Placeholder 1"/>
          <p:cNvSpPr>
            <a:spLocks noGrp="1"/>
          </p:cNvSpPr>
          <p:nvPr>
            <p:ph idx="4294967295"/>
          </p:nvPr>
        </p:nvSpPr>
        <p:spPr>
          <a:xfrm>
            <a:off x="112541" y="1253331"/>
            <a:ext cx="11938781" cy="4351338"/>
          </a:xfrm>
        </p:spPr>
        <p:txBody>
          <a:bodyPr rtlCol="0">
            <a:noAutofit/>
          </a:bodyPr>
          <a:lstStyle/>
          <a:p>
            <a:pPr eaLnBrk="1" fontAlgn="auto" hangingPunct="1">
              <a:spcAft>
                <a:spcPts val="0"/>
              </a:spcAft>
              <a:buFont typeface="Arial" panose="020B0604020202020204" pitchFamily="34" charset="0"/>
              <a:buChar char="•"/>
              <a:defRPr/>
            </a:pPr>
            <a:r>
              <a:rPr lang="en-US" sz="2200" dirty="0"/>
              <a:t>Name (Must start with a verb)</a:t>
            </a:r>
          </a:p>
          <a:p>
            <a:pPr eaLnBrk="1" fontAlgn="auto" hangingPunct="1">
              <a:spcAft>
                <a:spcPts val="0"/>
              </a:spcAft>
              <a:buFont typeface="Arial" panose="020B0604020202020204" pitchFamily="34" charset="0"/>
              <a:buChar char="•"/>
              <a:defRPr/>
            </a:pPr>
            <a:r>
              <a:rPr lang="en-US" sz="2200" dirty="0"/>
              <a:t>Summary</a:t>
            </a:r>
          </a:p>
          <a:p>
            <a:pPr eaLnBrk="1" fontAlgn="auto" hangingPunct="1">
              <a:spcAft>
                <a:spcPts val="0"/>
              </a:spcAft>
              <a:buFont typeface="Arial" panose="020B0604020202020204" pitchFamily="34" charset="0"/>
              <a:buChar char="•"/>
              <a:defRPr/>
            </a:pPr>
            <a:r>
              <a:rPr lang="en-US" sz="2200" dirty="0"/>
              <a:t>Actors</a:t>
            </a:r>
          </a:p>
          <a:p>
            <a:pPr eaLnBrk="1" fontAlgn="auto" hangingPunct="1">
              <a:spcAft>
                <a:spcPts val="0"/>
              </a:spcAft>
              <a:buFont typeface="Arial" panose="020B0604020202020204" pitchFamily="34" charset="0"/>
              <a:buChar char="•"/>
              <a:defRPr/>
            </a:pPr>
            <a:r>
              <a:rPr lang="en-US" sz="2200" dirty="0"/>
              <a:t>Pre-conditions</a:t>
            </a:r>
          </a:p>
          <a:p>
            <a:pPr lvl="1" eaLnBrk="1" fontAlgn="auto" hangingPunct="1">
              <a:spcAft>
                <a:spcPts val="0"/>
              </a:spcAft>
              <a:buFont typeface="Arial" panose="020B0604020202020204" pitchFamily="34" charset="0"/>
              <a:buChar char="•"/>
              <a:defRPr/>
            </a:pPr>
            <a:r>
              <a:rPr lang="en-US" sz="2200" dirty="0"/>
              <a:t>Conditions that must exist </a:t>
            </a:r>
            <a:r>
              <a:rPr lang="en-US" sz="2200" i="1" dirty="0"/>
              <a:t>before</a:t>
            </a:r>
            <a:r>
              <a:rPr lang="en-US" sz="2200" dirty="0"/>
              <a:t> the use case is executed</a:t>
            </a:r>
          </a:p>
          <a:p>
            <a:pPr eaLnBrk="1" fontAlgn="auto" hangingPunct="1">
              <a:spcAft>
                <a:spcPts val="0"/>
              </a:spcAft>
              <a:buFont typeface="Arial" panose="020B0604020202020204" pitchFamily="34" charset="0"/>
              <a:buChar char="•"/>
              <a:defRPr/>
            </a:pPr>
            <a:r>
              <a:rPr lang="en-US" sz="2200" dirty="0"/>
              <a:t>Description</a:t>
            </a:r>
          </a:p>
          <a:p>
            <a:pPr lvl="1" eaLnBrk="1" fontAlgn="auto" hangingPunct="1">
              <a:spcAft>
                <a:spcPts val="0"/>
              </a:spcAft>
              <a:buFont typeface="Arial" panose="020B0604020202020204" pitchFamily="34" charset="0"/>
              <a:buChar char="•"/>
              <a:defRPr/>
            </a:pPr>
            <a:r>
              <a:rPr lang="en-US" sz="2200" dirty="0"/>
              <a:t>Textual description (may include steps to execute) and typically is the primary functionality</a:t>
            </a:r>
          </a:p>
          <a:p>
            <a:pPr eaLnBrk="1" fontAlgn="auto" hangingPunct="1">
              <a:spcAft>
                <a:spcPts val="0"/>
              </a:spcAft>
              <a:buFont typeface="Arial" panose="020B0604020202020204" pitchFamily="34" charset="0"/>
              <a:buChar char="•"/>
              <a:defRPr/>
            </a:pPr>
            <a:r>
              <a:rPr lang="en-US" sz="2200" dirty="0"/>
              <a:t>Exceptions</a:t>
            </a:r>
          </a:p>
          <a:p>
            <a:pPr lvl="1">
              <a:defRPr/>
            </a:pPr>
            <a:r>
              <a:rPr lang="en-US" sz="2200" dirty="0"/>
              <a:t>These are paths which will need to handle exceptions which could be all to provide handling of things which are not provide you with a primary functionality including things like power failure</a:t>
            </a:r>
          </a:p>
          <a:p>
            <a:pPr marL="228600" lvl="1">
              <a:spcBef>
                <a:spcPts val="1000"/>
              </a:spcBef>
              <a:defRPr/>
            </a:pPr>
            <a:r>
              <a:rPr lang="en-US" sz="2200" dirty="0"/>
              <a:t>Alternate Flows</a:t>
            </a:r>
          </a:p>
          <a:p>
            <a:pPr lvl="1">
              <a:defRPr/>
            </a:pPr>
            <a:r>
              <a:rPr lang="en-US" sz="2200" dirty="0"/>
              <a:t>Handles the other functionality paths for the summary these could be some in the exceptions too</a:t>
            </a:r>
          </a:p>
          <a:p>
            <a:pPr eaLnBrk="1" fontAlgn="auto" hangingPunct="1">
              <a:spcAft>
                <a:spcPts val="0"/>
              </a:spcAft>
              <a:buFont typeface="Arial" panose="020B0604020202020204" pitchFamily="34" charset="0"/>
              <a:buChar char="•"/>
              <a:defRPr/>
            </a:pPr>
            <a:r>
              <a:rPr lang="en-US" sz="2200" dirty="0"/>
              <a:t>Post-conditions</a:t>
            </a:r>
          </a:p>
          <a:p>
            <a:pPr lvl="1" eaLnBrk="1" fontAlgn="auto" hangingPunct="1">
              <a:spcAft>
                <a:spcPts val="0"/>
              </a:spcAft>
              <a:buFont typeface="Arial" panose="020B0604020202020204" pitchFamily="34" charset="0"/>
              <a:buChar char="•"/>
              <a:defRPr/>
            </a:pPr>
            <a:r>
              <a:rPr lang="en-US" sz="2200" dirty="0"/>
              <a:t>Conditions that must exist </a:t>
            </a:r>
            <a:r>
              <a:rPr lang="en-US" sz="2200" i="1" dirty="0"/>
              <a:t>after</a:t>
            </a:r>
            <a:r>
              <a:rPr lang="en-US" sz="2200" dirty="0"/>
              <a:t> the use case is executed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dissolve">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dissolve">
                                      <p:cBhvr>
                                        <p:cTn id="17" dur="5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dissolve">
                                      <p:cBhvr>
                                        <p:cTn id="22" dur="500"/>
                                        <p:tgtEl>
                                          <p:spTgt spid="2">
                                            <p:txEl>
                                              <p:pRg st="3" end="3"/>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dissolve">
                                      <p:cBhvr>
                                        <p:cTn id="25" dur="500"/>
                                        <p:tgtEl>
                                          <p:spTgt spid="2">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dissolve">
                                      <p:cBhvr>
                                        <p:cTn id="30" dur="500"/>
                                        <p:tgtEl>
                                          <p:spTgt spid="2">
                                            <p:txEl>
                                              <p:pRg st="5" end="5"/>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Effect transition="in" filter="dissolve">
                                      <p:cBhvr>
                                        <p:cTn id="33" dur="500"/>
                                        <p:tgtEl>
                                          <p:spTgt spid="2">
                                            <p:txEl>
                                              <p:pRg st="6" end="6"/>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2">
                                            <p:txEl>
                                              <p:pRg st="7" end="7"/>
                                            </p:txEl>
                                          </p:spTgt>
                                        </p:tgtEl>
                                        <p:attrNameLst>
                                          <p:attrName>style.visibility</p:attrName>
                                        </p:attrNameLst>
                                      </p:cBhvr>
                                      <p:to>
                                        <p:strVal val="visible"/>
                                      </p:to>
                                    </p:set>
                                    <p:animEffect transition="in" filter="dissolve">
                                      <p:cBhvr>
                                        <p:cTn id="38" dur="500"/>
                                        <p:tgtEl>
                                          <p:spTgt spid="2">
                                            <p:txEl>
                                              <p:pRg st="7" end="7"/>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2">
                                            <p:txEl>
                                              <p:pRg st="8" end="8"/>
                                            </p:txEl>
                                          </p:spTgt>
                                        </p:tgtEl>
                                        <p:attrNameLst>
                                          <p:attrName>style.visibility</p:attrName>
                                        </p:attrNameLst>
                                      </p:cBhvr>
                                      <p:to>
                                        <p:strVal val="visible"/>
                                      </p:to>
                                    </p:set>
                                    <p:animEffect transition="in" filter="dissolve">
                                      <p:cBhvr>
                                        <p:cTn id="41" dur="500"/>
                                        <p:tgtEl>
                                          <p:spTgt spid="2">
                                            <p:txEl>
                                              <p:pRg st="8" end="8"/>
                                            </p:txEl>
                                          </p:spTgt>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2">
                                            <p:txEl>
                                              <p:pRg st="9" end="9"/>
                                            </p:txEl>
                                          </p:spTgt>
                                        </p:tgtEl>
                                        <p:attrNameLst>
                                          <p:attrName>style.visibility</p:attrName>
                                        </p:attrNameLst>
                                      </p:cBhvr>
                                      <p:to>
                                        <p:strVal val="visible"/>
                                      </p:to>
                                    </p:set>
                                    <p:animEffect transition="in" filter="dissolve">
                                      <p:cBhvr>
                                        <p:cTn id="44" dur="500"/>
                                        <p:tgtEl>
                                          <p:spTgt spid="2">
                                            <p:txEl>
                                              <p:pRg st="9" end="9"/>
                                            </p:txEl>
                                          </p:spTgt>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Effect transition="in" filter="dissolve">
                                      <p:cBhvr>
                                        <p:cTn id="47" dur="500"/>
                                        <p:tgtEl>
                                          <p:spTgt spid="2">
                                            <p:txEl>
                                              <p:pRg st="10" end="1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
                                            <p:txEl>
                                              <p:pRg st="11" end="11"/>
                                            </p:txEl>
                                          </p:spTgt>
                                        </p:tgtEl>
                                        <p:attrNameLst>
                                          <p:attrName>style.visibility</p:attrName>
                                        </p:attrNameLst>
                                      </p:cBhvr>
                                      <p:to>
                                        <p:strVal val="visible"/>
                                      </p:to>
                                    </p:set>
                                    <p:animEffect transition="in" filter="dissolve">
                                      <p:cBhvr>
                                        <p:cTn id="52" dur="500"/>
                                        <p:tgtEl>
                                          <p:spTgt spid="2">
                                            <p:txEl>
                                              <p:pRg st="11" end="11"/>
                                            </p:txEl>
                                          </p:spTgt>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animEffect transition="in" filter="dissolve">
                                      <p:cBhvr>
                                        <p:cTn id="55"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126609" y="493027"/>
            <a:ext cx="10515600" cy="557212"/>
          </a:xfrm>
          <a:noFill/>
          <a:ln>
            <a:noFill/>
          </a:ln>
        </p:spPr>
        <p:txBody>
          <a:bodyPr spcFirstLastPara="1" vert="horz" wrap="square" lIns="91425" tIns="45700" rIns="91425" bIns="45700" rtlCol="0" anchor="ctr" anchorCtr="0">
            <a:normAutofit/>
          </a:bodyPr>
          <a:lstStyle/>
          <a:p>
            <a:pPr>
              <a:spcBef>
                <a:spcPts val="0"/>
              </a:spcBef>
              <a:buClr>
                <a:schemeClr val="accent2"/>
              </a:buClr>
              <a:buSzPts val="2400"/>
            </a:pPr>
            <a:r>
              <a:rPr lang="en-US" sz="2400" b="1" dirty="0">
                <a:solidFill>
                  <a:schemeClr val="accent2"/>
                </a:solidFill>
                <a:latin typeface="Calibri"/>
                <a:ea typeface="Calibri"/>
                <a:cs typeface="Calibri"/>
                <a:sym typeface="Calibri"/>
              </a:rPr>
              <a:t>Example (Internet Banking)</a:t>
            </a:r>
          </a:p>
        </p:txBody>
      </p:sp>
      <p:sp>
        <p:nvSpPr>
          <p:cNvPr id="2" name="Content Placeholder 1"/>
          <p:cNvSpPr>
            <a:spLocks noGrp="1"/>
          </p:cNvSpPr>
          <p:nvPr>
            <p:ph idx="4294967295"/>
          </p:nvPr>
        </p:nvSpPr>
        <p:spPr>
          <a:xfrm>
            <a:off x="126608" y="1136100"/>
            <a:ext cx="12065391" cy="4351338"/>
          </a:xfrm>
        </p:spPr>
        <p:txBody>
          <a:bodyPr rtlCol="0">
            <a:noAutofit/>
          </a:bodyPr>
          <a:lstStyle/>
          <a:p>
            <a:pPr eaLnBrk="1" fontAlgn="auto" hangingPunct="1">
              <a:spcAft>
                <a:spcPts val="0"/>
              </a:spcAft>
              <a:buFont typeface="Arial" panose="020B0604020202020204" pitchFamily="34" charset="0"/>
              <a:buChar char="•"/>
              <a:defRPr/>
            </a:pPr>
            <a:r>
              <a:rPr lang="en-US" sz="2100" dirty="0"/>
              <a:t>Name: Transfer Funds</a:t>
            </a:r>
          </a:p>
          <a:p>
            <a:pPr eaLnBrk="1" fontAlgn="auto" hangingPunct="1">
              <a:spcAft>
                <a:spcPts val="0"/>
              </a:spcAft>
              <a:buFont typeface="Arial" panose="020B0604020202020204" pitchFamily="34" charset="0"/>
              <a:buChar char="•"/>
              <a:defRPr/>
            </a:pPr>
            <a:r>
              <a:rPr lang="en-US" sz="2100" dirty="0"/>
              <a:t>Summary/Overview : Transfer funds from one account to another</a:t>
            </a:r>
          </a:p>
          <a:p>
            <a:pPr eaLnBrk="1" fontAlgn="auto" hangingPunct="1">
              <a:spcAft>
                <a:spcPts val="0"/>
              </a:spcAft>
              <a:buFont typeface="Arial" panose="020B0604020202020204" pitchFamily="34" charset="0"/>
              <a:buChar char="•"/>
              <a:defRPr/>
            </a:pPr>
            <a:r>
              <a:rPr lang="en-US" sz="2100" dirty="0"/>
              <a:t>Actor: Customer</a:t>
            </a:r>
          </a:p>
          <a:p>
            <a:pPr eaLnBrk="1" fontAlgn="auto" hangingPunct="1">
              <a:spcAft>
                <a:spcPts val="0"/>
              </a:spcAft>
              <a:buFont typeface="Arial" panose="020B0604020202020204" pitchFamily="34" charset="0"/>
              <a:buChar char="•"/>
              <a:defRPr/>
            </a:pPr>
            <a:r>
              <a:rPr lang="en-US" sz="2100" dirty="0"/>
              <a:t>Pre-conditions</a:t>
            </a:r>
          </a:p>
          <a:p>
            <a:pPr lvl="1" eaLnBrk="1" fontAlgn="auto" hangingPunct="1">
              <a:spcAft>
                <a:spcPts val="0"/>
              </a:spcAft>
              <a:buFont typeface="Arial" panose="020B0604020202020204" pitchFamily="34" charset="0"/>
              <a:buChar char="•"/>
              <a:defRPr/>
            </a:pPr>
            <a:r>
              <a:rPr lang="en-US" sz="2100" dirty="0"/>
              <a:t>Source account must have sufficient funds</a:t>
            </a:r>
          </a:p>
          <a:p>
            <a:pPr eaLnBrk="1" fontAlgn="auto" hangingPunct="1">
              <a:spcAft>
                <a:spcPts val="0"/>
              </a:spcAft>
              <a:buFont typeface="Arial" panose="020B0604020202020204" pitchFamily="34" charset="0"/>
              <a:buChar char="•"/>
              <a:defRPr/>
            </a:pPr>
            <a:r>
              <a:rPr lang="en-US" sz="2100" dirty="0"/>
              <a:t>Description</a:t>
            </a:r>
          </a:p>
          <a:p>
            <a:pPr lvl="1" eaLnBrk="1" fontAlgn="auto" hangingPunct="1">
              <a:spcAft>
                <a:spcPts val="0"/>
              </a:spcAft>
              <a:buFont typeface="Arial" panose="020B0604020202020204" pitchFamily="34" charset="0"/>
              <a:buChar char="•"/>
              <a:defRPr/>
            </a:pPr>
            <a:r>
              <a:rPr lang="en-US" sz="2100" dirty="0"/>
              <a:t>Customer identifies the accounts from which and to which funds have to be transferred, enters the amount to be transferred, and confirms the transaction</a:t>
            </a:r>
          </a:p>
          <a:p>
            <a:pPr eaLnBrk="1" fontAlgn="auto" hangingPunct="1">
              <a:spcAft>
                <a:spcPts val="0"/>
              </a:spcAft>
              <a:buFont typeface="Arial" panose="020B0604020202020204" pitchFamily="34" charset="0"/>
              <a:buChar char="•"/>
              <a:defRPr/>
            </a:pPr>
            <a:r>
              <a:rPr lang="en-US" sz="2100" dirty="0"/>
              <a:t>Exceptions</a:t>
            </a:r>
          </a:p>
          <a:p>
            <a:pPr lvl="1" eaLnBrk="1" fontAlgn="auto" hangingPunct="1">
              <a:spcAft>
                <a:spcPts val="0"/>
              </a:spcAft>
              <a:buFont typeface="Arial" panose="020B0604020202020204" pitchFamily="34" charset="0"/>
              <a:buChar char="•"/>
              <a:defRPr/>
            </a:pPr>
            <a:r>
              <a:rPr lang="en-US" sz="2100" dirty="0"/>
              <a:t>Cancel, Insufficient funds, Cannot identify destination account</a:t>
            </a:r>
          </a:p>
          <a:p>
            <a:pPr lvl="1" eaLnBrk="1" fontAlgn="auto" hangingPunct="1">
              <a:spcAft>
                <a:spcPts val="0"/>
              </a:spcAft>
              <a:buFont typeface="Arial" panose="020B0604020202020204" pitchFamily="34" charset="0"/>
              <a:buChar char="•"/>
              <a:defRPr/>
            </a:pPr>
            <a:r>
              <a:rPr lang="en-US" sz="2100" dirty="0"/>
              <a:t>Needs to handle ..say power failure</a:t>
            </a:r>
          </a:p>
          <a:p>
            <a:pPr marL="228600" lvl="1">
              <a:spcBef>
                <a:spcPts val="1000"/>
              </a:spcBef>
              <a:defRPr/>
            </a:pPr>
            <a:r>
              <a:rPr lang="en-US" sz="2100" dirty="0"/>
              <a:t>Alternate Flows</a:t>
            </a:r>
          </a:p>
          <a:p>
            <a:pPr lvl="1">
              <a:defRPr/>
            </a:pPr>
            <a:r>
              <a:rPr lang="en-US" sz="2100" dirty="0"/>
              <a:t>Handles all the exception paths</a:t>
            </a:r>
          </a:p>
          <a:p>
            <a:pPr eaLnBrk="1" fontAlgn="auto" hangingPunct="1">
              <a:spcAft>
                <a:spcPts val="0"/>
              </a:spcAft>
              <a:buFont typeface="Arial" panose="020B0604020202020204" pitchFamily="34" charset="0"/>
              <a:buChar char="•"/>
              <a:defRPr/>
            </a:pPr>
            <a:r>
              <a:rPr lang="en-US" sz="2100" dirty="0"/>
              <a:t>Post-conditions</a:t>
            </a:r>
          </a:p>
          <a:p>
            <a:pPr lvl="1" eaLnBrk="1" fontAlgn="auto" hangingPunct="1">
              <a:spcAft>
                <a:spcPts val="0"/>
              </a:spcAft>
              <a:buFont typeface="Arial" panose="020B0604020202020204" pitchFamily="34" charset="0"/>
              <a:buChar char="•"/>
              <a:defRPr/>
            </a:pPr>
            <a:r>
              <a:rPr lang="en-US" sz="2100" dirty="0"/>
              <a:t>Funds transferred and account balances updated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dissolve">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dissolve">
                                      <p:cBhvr>
                                        <p:cTn id="17" dur="5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dissolve">
                                      <p:cBhvr>
                                        <p:cTn id="22" dur="500"/>
                                        <p:tgtEl>
                                          <p:spTgt spid="2">
                                            <p:txEl>
                                              <p:pRg st="3" end="3"/>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dissolve">
                                      <p:cBhvr>
                                        <p:cTn id="25" dur="500"/>
                                        <p:tgtEl>
                                          <p:spTgt spid="2">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dissolve">
                                      <p:cBhvr>
                                        <p:cTn id="30" dur="500"/>
                                        <p:tgtEl>
                                          <p:spTgt spid="2">
                                            <p:txEl>
                                              <p:pRg st="5" end="5"/>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Effect transition="in" filter="dissolve">
                                      <p:cBhvr>
                                        <p:cTn id="33" dur="500"/>
                                        <p:tgtEl>
                                          <p:spTgt spid="2">
                                            <p:txEl>
                                              <p:pRg st="6" end="6"/>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2">
                                            <p:txEl>
                                              <p:pRg st="7" end="7"/>
                                            </p:txEl>
                                          </p:spTgt>
                                        </p:tgtEl>
                                        <p:attrNameLst>
                                          <p:attrName>style.visibility</p:attrName>
                                        </p:attrNameLst>
                                      </p:cBhvr>
                                      <p:to>
                                        <p:strVal val="visible"/>
                                      </p:to>
                                    </p:set>
                                    <p:animEffect transition="in" filter="dissolve">
                                      <p:cBhvr>
                                        <p:cTn id="38" dur="500"/>
                                        <p:tgtEl>
                                          <p:spTgt spid="2">
                                            <p:txEl>
                                              <p:pRg st="7" end="7"/>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2">
                                            <p:txEl>
                                              <p:pRg st="8" end="8"/>
                                            </p:txEl>
                                          </p:spTgt>
                                        </p:tgtEl>
                                        <p:attrNameLst>
                                          <p:attrName>style.visibility</p:attrName>
                                        </p:attrNameLst>
                                      </p:cBhvr>
                                      <p:to>
                                        <p:strVal val="visible"/>
                                      </p:to>
                                    </p:set>
                                    <p:animEffect transition="in" filter="dissolve">
                                      <p:cBhvr>
                                        <p:cTn id="41" dur="500"/>
                                        <p:tgtEl>
                                          <p:spTgt spid="2">
                                            <p:txEl>
                                              <p:pRg st="8" end="8"/>
                                            </p:txEl>
                                          </p:spTgt>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2">
                                            <p:txEl>
                                              <p:pRg st="9" end="9"/>
                                            </p:txEl>
                                          </p:spTgt>
                                        </p:tgtEl>
                                        <p:attrNameLst>
                                          <p:attrName>style.visibility</p:attrName>
                                        </p:attrNameLst>
                                      </p:cBhvr>
                                      <p:to>
                                        <p:strVal val="visible"/>
                                      </p:to>
                                    </p:set>
                                    <p:animEffect transition="in" filter="dissolve">
                                      <p:cBhvr>
                                        <p:cTn id="44" dur="500"/>
                                        <p:tgtEl>
                                          <p:spTgt spid="2">
                                            <p:txEl>
                                              <p:pRg st="9" end="9"/>
                                            </p:txEl>
                                          </p:spTgt>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Effect transition="in" filter="dissolve">
                                      <p:cBhvr>
                                        <p:cTn id="47" dur="500"/>
                                        <p:tgtEl>
                                          <p:spTgt spid="2">
                                            <p:txEl>
                                              <p:pRg st="10" end="10"/>
                                            </p:txEl>
                                          </p:spTgt>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2">
                                            <p:txEl>
                                              <p:pRg st="11" end="11"/>
                                            </p:txEl>
                                          </p:spTgt>
                                        </p:tgtEl>
                                        <p:attrNameLst>
                                          <p:attrName>style.visibility</p:attrName>
                                        </p:attrNameLst>
                                      </p:cBhvr>
                                      <p:to>
                                        <p:strVal val="visible"/>
                                      </p:to>
                                    </p:set>
                                    <p:animEffect transition="in" filter="dissolve">
                                      <p:cBhvr>
                                        <p:cTn id="50" dur="500"/>
                                        <p:tgtEl>
                                          <p:spTgt spid="2">
                                            <p:txEl>
                                              <p:pRg st="11" end="11"/>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animEffect transition="in" filter="dissolve">
                                      <p:cBhvr>
                                        <p:cTn id="55" dur="500"/>
                                        <p:tgtEl>
                                          <p:spTgt spid="2">
                                            <p:txEl>
                                              <p:pRg st="12" end="12"/>
                                            </p:txEl>
                                          </p:spTgt>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
                                            <p:txEl>
                                              <p:pRg st="13" end="13"/>
                                            </p:txEl>
                                          </p:spTgt>
                                        </p:tgtEl>
                                        <p:attrNameLst>
                                          <p:attrName>style.visibility</p:attrName>
                                        </p:attrNameLst>
                                      </p:cBhvr>
                                      <p:to>
                                        <p:strVal val="visible"/>
                                      </p:to>
                                    </p:set>
                                    <p:animEffect transition="in" filter="dissolve">
                                      <p:cBhvr>
                                        <p:cTn id="58" dur="5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299525" y="1279867"/>
            <a:ext cx="8882575" cy="5409029"/>
          </a:xfrm>
          <a:prstGeom prst="rect">
            <a:avLst/>
          </a:prstGeom>
        </p:spPr>
        <p:txBody>
          <a:bodyPr/>
          <a:lstStyle/>
          <a:p>
            <a:r>
              <a:rPr lang="en-IN" sz="2400" b="1" dirty="0"/>
              <a:t>A Model is a representation of a system in some form. A is a Model of B if A can be used to answer questions about B</a:t>
            </a:r>
          </a:p>
          <a:p>
            <a:endParaRPr lang="en-IN" sz="2400" b="1" dirty="0"/>
          </a:p>
          <a:p>
            <a:r>
              <a:rPr lang="en-IN" altLang="en-US" sz="2000" b="1" kern="0" dirty="0">
                <a:solidFill>
                  <a:srgbClr val="0070C0"/>
                </a:solidFill>
                <a:cs typeface="Calibri" panose="020F0502020204030204" pitchFamily="34" charset="0"/>
              </a:rPr>
              <a:t>Couple of important goals of Modelling</a:t>
            </a:r>
            <a:endParaRPr lang="en-US" altLang="en-US" sz="2000" b="1" kern="0" dirty="0">
              <a:solidFill>
                <a:srgbClr val="0070C0"/>
              </a:solidFill>
              <a:cs typeface="Calibri" panose="020F0502020204030204" pitchFamily="34" charset="0"/>
            </a:endParaRPr>
          </a:p>
          <a:p>
            <a:pPr marL="742950" lvl="2" indent="-342900">
              <a:lnSpc>
                <a:spcPct val="130000"/>
              </a:lnSpc>
              <a:buClr>
                <a:srgbClr val="808080"/>
              </a:buClr>
              <a:buSzPct val="80000"/>
              <a:buBlip>
                <a:blip r:embed="rId3"/>
              </a:buBlip>
            </a:pPr>
            <a:r>
              <a:rPr lang="en-US" altLang="en-US" sz="2000" kern="0" dirty="0">
                <a:cs typeface="Calibri" panose="020F0502020204030204" pitchFamily="34" charset="0"/>
              </a:rPr>
              <a:t>Providing an Understanding (existing) System</a:t>
            </a:r>
          </a:p>
          <a:p>
            <a:pPr marL="1116000" lvl="3" indent="-342900">
              <a:lnSpc>
                <a:spcPct val="130000"/>
              </a:lnSpc>
              <a:buClr>
                <a:srgbClr val="808080"/>
              </a:buClr>
              <a:buSzPct val="80000"/>
              <a:buBlip>
                <a:blip r:embed="rId3"/>
              </a:buBlip>
            </a:pPr>
            <a:r>
              <a:rPr lang="en-US" altLang="en-US" kern="0" dirty="0">
                <a:cs typeface="Calibri" panose="020F0502020204030204" pitchFamily="34" charset="0"/>
              </a:rPr>
              <a:t>Analyzing and Validating the requirements in terms of visible requirements within the problem</a:t>
            </a:r>
          </a:p>
          <a:p>
            <a:pPr marL="742950" lvl="2" indent="-342900">
              <a:lnSpc>
                <a:spcPct val="130000"/>
              </a:lnSpc>
              <a:buClr>
                <a:srgbClr val="808080"/>
              </a:buClr>
              <a:buSzPct val="80000"/>
              <a:buBlip>
                <a:blip r:embed="rId3"/>
              </a:buBlip>
            </a:pPr>
            <a:r>
              <a:rPr lang="en-US" altLang="en-US" sz="2000" kern="0" dirty="0">
                <a:cs typeface="Calibri" panose="020F0502020204030204" pitchFamily="34" charset="0"/>
              </a:rPr>
              <a:t>Communicating the requirements in terms of who, what and interpreting it in the same way</a:t>
            </a:r>
          </a:p>
          <a:p>
            <a:pPr marL="0" lvl="2" indent="-342900">
              <a:buClr>
                <a:srgbClr val="808080"/>
              </a:buClr>
              <a:buSzPct val="80000"/>
              <a:buBlip>
                <a:blip r:embed="rId3"/>
              </a:buBlip>
            </a:pPr>
            <a:r>
              <a:rPr lang="en-US" altLang="en-US" sz="2000" b="1" kern="0" dirty="0">
                <a:solidFill>
                  <a:srgbClr val="0070C0"/>
                </a:solidFill>
                <a:cs typeface="Calibri" panose="020F0502020204030204" pitchFamily="34" charset="0"/>
              </a:rPr>
              <a:t>Discussed different kinds of Models</a:t>
            </a:r>
          </a:p>
          <a:p>
            <a:pPr marL="742950" lvl="2" indent="-342900">
              <a:lnSpc>
                <a:spcPct val="130000"/>
              </a:lnSpc>
              <a:spcBef>
                <a:spcPts val="600"/>
              </a:spcBef>
              <a:buClr>
                <a:srgbClr val="808080"/>
              </a:buClr>
              <a:buSzPct val="80000"/>
              <a:buBlip>
                <a:blip r:embed="rId3"/>
              </a:buBlip>
            </a:pPr>
            <a:r>
              <a:rPr lang="en-US" altLang="en-US" sz="2000" kern="0" dirty="0">
                <a:cs typeface="Calibri" panose="020F0502020204030204" pitchFamily="34" charset="0"/>
              </a:rPr>
              <a:t>Structural Models and Behavioral models</a:t>
            </a:r>
          </a:p>
          <a:p>
            <a:endParaRPr lang="en-IN" sz="2400" b="1" dirty="0">
              <a:solidFill>
                <a:srgbClr val="0070C0"/>
              </a:solidFill>
            </a:endParaRPr>
          </a:p>
        </p:txBody>
      </p:sp>
      <p:sp>
        <p:nvSpPr>
          <p:cNvPr id="137" name="TextShape 2"/>
          <p:cNvSpPr txBox="1"/>
          <p:nvPr/>
        </p:nvSpPr>
        <p:spPr>
          <a:xfrm>
            <a:off x="109025" y="414997"/>
            <a:ext cx="8229240" cy="731520"/>
          </a:xfrm>
          <a:prstGeom prst="rect">
            <a:avLst/>
          </a:prstGeom>
        </p:spPr>
        <p:txBody>
          <a:bodyPr vert="horz" rtlCol="0" anchor="ctr">
            <a:normAutofit/>
            <a:scene3d>
              <a:camera prst="orthographicFront"/>
              <a:lightRig rig="soft" dir="t"/>
            </a:scene3d>
            <a:sp3d prstMaterial="softEdge">
              <a:bevelT w="25400" h="25400"/>
            </a:sp3d>
          </a:bodyPr>
          <a:lstStyle>
            <a:lvl1pPr eaLnBrk="0" fontAlgn="base" hangingPunct="0">
              <a:spcBef>
                <a:spcPct val="0"/>
              </a:spcBef>
              <a:spcAft>
                <a:spcPct val="0"/>
              </a:spcAft>
              <a:defRPr sz="4100" b="1">
                <a:solidFill>
                  <a:schemeClr val="tx2"/>
                </a:solidFill>
                <a:effectLst>
                  <a:outerShdw blurRad="31750" dist="25400" dir="5400000" algn="tl" rotWithShape="0">
                    <a:srgbClr val="000000">
                      <a:alpha val="25000"/>
                    </a:srgbClr>
                  </a:outerShdw>
                </a:effectLst>
                <a:latin typeface="+mj-lt"/>
                <a:ea typeface="+mj-ea"/>
                <a:cs typeface="+mj-cs"/>
              </a:defRPr>
            </a:lvl1pPr>
            <a:lvl2pPr eaLnBrk="0" fontAlgn="base" hangingPunct="0">
              <a:spcBef>
                <a:spcPct val="0"/>
              </a:spcBef>
              <a:spcAft>
                <a:spcPct val="0"/>
              </a:spcAft>
              <a:defRPr sz="4100" b="1">
                <a:solidFill>
                  <a:schemeClr val="tx2"/>
                </a:solidFill>
                <a:latin typeface="Lucida Sans Unicode" pitchFamily="34" charset="0"/>
              </a:defRPr>
            </a:lvl2pPr>
            <a:lvl3pPr eaLnBrk="0" fontAlgn="base" hangingPunct="0">
              <a:spcBef>
                <a:spcPct val="0"/>
              </a:spcBef>
              <a:spcAft>
                <a:spcPct val="0"/>
              </a:spcAft>
              <a:defRPr sz="4100" b="1">
                <a:solidFill>
                  <a:schemeClr val="tx2"/>
                </a:solidFill>
                <a:latin typeface="Lucida Sans Unicode" pitchFamily="34" charset="0"/>
              </a:defRPr>
            </a:lvl3pPr>
            <a:lvl4pPr eaLnBrk="0" fontAlgn="base" hangingPunct="0">
              <a:spcBef>
                <a:spcPct val="0"/>
              </a:spcBef>
              <a:spcAft>
                <a:spcPct val="0"/>
              </a:spcAft>
              <a:defRPr sz="4100" b="1">
                <a:solidFill>
                  <a:schemeClr val="tx2"/>
                </a:solidFill>
                <a:latin typeface="Lucida Sans Unicode" pitchFamily="34" charset="0"/>
              </a:defRPr>
            </a:lvl4pPr>
            <a:lvl5pPr eaLnBrk="0" fontAlgn="base" hangingPunct="0">
              <a:spcBef>
                <a:spcPct val="0"/>
              </a:spcBef>
              <a:spcAft>
                <a:spcPct val="0"/>
              </a:spcAft>
              <a:defRPr sz="4100" b="1">
                <a:solidFill>
                  <a:schemeClr val="tx2"/>
                </a:solidFill>
                <a:latin typeface="Lucida Sans Unicode" pitchFamily="34" charset="0"/>
              </a:defRPr>
            </a:lvl5pPr>
            <a:lvl6pPr marL="457200" fontAlgn="base">
              <a:spcBef>
                <a:spcPct val="0"/>
              </a:spcBef>
              <a:spcAft>
                <a:spcPct val="0"/>
              </a:spcAft>
              <a:defRPr sz="4100" b="1">
                <a:solidFill>
                  <a:schemeClr val="tx2"/>
                </a:solidFill>
                <a:latin typeface="Lucida Sans Unicode" pitchFamily="34" charset="0"/>
              </a:defRPr>
            </a:lvl6pPr>
            <a:lvl7pPr marL="914400" fontAlgn="base">
              <a:spcBef>
                <a:spcPct val="0"/>
              </a:spcBef>
              <a:spcAft>
                <a:spcPct val="0"/>
              </a:spcAft>
              <a:defRPr sz="4100" b="1">
                <a:solidFill>
                  <a:schemeClr val="tx2"/>
                </a:solidFill>
                <a:latin typeface="Lucida Sans Unicode" pitchFamily="34" charset="0"/>
              </a:defRPr>
            </a:lvl7pPr>
            <a:lvl8pPr marL="1371600" fontAlgn="base">
              <a:spcBef>
                <a:spcPct val="0"/>
              </a:spcBef>
              <a:spcAft>
                <a:spcPct val="0"/>
              </a:spcAft>
              <a:defRPr sz="4100" b="1">
                <a:solidFill>
                  <a:schemeClr val="tx2"/>
                </a:solidFill>
                <a:latin typeface="Lucida Sans Unicode" pitchFamily="34" charset="0"/>
              </a:defRPr>
            </a:lvl8pPr>
            <a:lvl9pPr marL="1828800" fontAlgn="base">
              <a:spcBef>
                <a:spcPct val="0"/>
              </a:spcBef>
              <a:spcAft>
                <a:spcPct val="0"/>
              </a:spcAft>
              <a:defRPr sz="4100" b="1">
                <a:solidFill>
                  <a:schemeClr val="tx2"/>
                </a:solidFill>
                <a:latin typeface="Lucida Sans Unicode" pitchFamily="34" charset="0"/>
              </a:defRPr>
            </a:lvl9pPr>
            <a:extLst/>
          </a:lstStyle>
          <a:p>
            <a:r>
              <a:rPr lang="en-US" sz="2600" dirty="0">
                <a:solidFill>
                  <a:schemeClr val="accent2"/>
                </a:solidFill>
                <a:latin typeface="+mn-lt"/>
                <a:ea typeface="+mn-ea"/>
                <a:cs typeface="+mn-cs"/>
              </a:rPr>
              <a:t>Modelling Recap</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9" presetClass="entr" fill="hold" nodeType="clickEffect">
                                  <p:stCondLst>
                                    <p:cond delay="0"/>
                                  </p:stCondLst>
                                  <p:childTnLst>
                                    <p:set>
                                      <p:cBhvr>
                                        <p:cTn id="6" dur="1" fill="hold">
                                          <p:stCondLst>
                                            <p:cond delay="0"/>
                                          </p:stCondLst>
                                        </p:cTn>
                                        <p:tgtEl>
                                          <p:spTgt spid="136">
                                            <p:txEl>
                                              <p:charRg st="0" end="367"/>
                                            </p:txEl>
                                          </p:spTgt>
                                        </p:tgtEl>
                                        <p:attrNameLst>
                                          <p:attrName>style.visibility</p:attrName>
                                        </p:attrNameLst>
                                      </p:cBhvr>
                                      <p:to>
                                        <p:strVal val="visible"/>
                                      </p:to>
                                    </p:set>
                                    <p:animEffect transition="in" filter="dissolve">
                                      <p:cBhvr additive="repl">
                                        <p:cTn id="7" dur="500" fill="freeze"/>
                                        <p:tgtEl>
                                          <p:spTgt spid="136">
                                            <p:txEl>
                                              <p:charRg st="0" end="367"/>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fill="hold" nodeType="clickEffect">
                                  <p:stCondLst>
                                    <p:cond delay="0"/>
                                  </p:stCondLst>
                                  <p:childTnLst>
                                    <p:set>
                                      <p:cBhvr>
                                        <p:cTn id="11" dur="1" fill="hold">
                                          <p:stCondLst>
                                            <p:cond delay="0"/>
                                          </p:stCondLst>
                                        </p:cTn>
                                        <p:tgtEl>
                                          <p:spTgt spid="136">
                                            <p:txEl>
                                              <p:charRg st="367" end="367"/>
                                            </p:txEl>
                                          </p:spTgt>
                                        </p:tgtEl>
                                        <p:attrNameLst>
                                          <p:attrName>style.visibility</p:attrName>
                                        </p:attrNameLst>
                                      </p:cBhvr>
                                      <p:to>
                                        <p:strVal val="visible"/>
                                      </p:to>
                                    </p:set>
                                    <p:animEffect transition="in" filter="dissolve">
                                      <p:cBhvr additive="repl">
                                        <p:cTn id="12" dur="500" fill="freeze"/>
                                        <p:tgtEl>
                                          <p:spTgt spid="136">
                                            <p:txEl>
                                              <p:charRg st="367" end="36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fill="hold" nodeType="clickEffect">
                                  <p:stCondLst>
                                    <p:cond delay="0"/>
                                  </p:stCondLst>
                                  <p:childTnLst>
                                    <p:set>
                                      <p:cBhvr>
                                        <p:cTn id="16" dur="1" fill="hold">
                                          <p:stCondLst>
                                            <p:cond delay="0"/>
                                          </p:stCondLst>
                                        </p:cTn>
                                        <p:tgtEl>
                                          <p:spTgt spid="136">
                                            <p:txEl>
                                              <p:charRg st="367" end="367"/>
                                            </p:txEl>
                                          </p:spTgt>
                                        </p:tgtEl>
                                        <p:attrNameLst>
                                          <p:attrName>style.visibility</p:attrName>
                                        </p:attrNameLst>
                                      </p:cBhvr>
                                      <p:to>
                                        <p:strVal val="visible"/>
                                      </p:to>
                                    </p:set>
                                    <p:animEffect transition="in" filter="dissolve">
                                      <p:cBhvr additive="repl">
                                        <p:cTn id="17" dur="500" fill="freeze"/>
                                        <p:tgtEl>
                                          <p:spTgt spid="136">
                                            <p:txEl>
                                              <p:charRg st="367" end="367"/>
                                            </p:txEl>
                                          </p:spTgt>
                                        </p:tgtEl>
                                      </p:cBhvr>
                                    </p:animEffect>
                                  </p:childTnLst>
                                </p:cTn>
                              </p:par>
                              <p:par>
                                <p:cTn id="18" presetID="9" presetClass="entr" fill="hold" nodeType="withEffect">
                                  <p:stCondLst>
                                    <p:cond delay="0"/>
                                  </p:stCondLst>
                                  <p:childTnLst>
                                    <p:set>
                                      <p:cBhvr>
                                        <p:cTn id="19" dur="1" fill="hold">
                                          <p:stCondLst>
                                            <p:cond delay="0"/>
                                          </p:stCondLst>
                                        </p:cTn>
                                        <p:tgtEl>
                                          <p:spTgt spid="136">
                                            <p:txEl>
                                              <p:charRg st="367" end="367"/>
                                            </p:txEl>
                                          </p:spTgt>
                                        </p:tgtEl>
                                        <p:attrNameLst>
                                          <p:attrName>style.visibility</p:attrName>
                                        </p:attrNameLst>
                                      </p:cBhvr>
                                      <p:to>
                                        <p:strVal val="visible"/>
                                      </p:to>
                                    </p:set>
                                    <p:animEffect transition="in" filter="dissolve">
                                      <p:cBhvr additive="repl">
                                        <p:cTn id="20" dur="500" fill="freeze"/>
                                        <p:tgtEl>
                                          <p:spTgt spid="136">
                                            <p:txEl>
                                              <p:charRg st="367" end="367"/>
                                            </p:txEl>
                                          </p:spTgt>
                                        </p:tgtEl>
                                      </p:cBhvr>
                                    </p:animEffect>
                                  </p:childTnLst>
                                </p:cTn>
                              </p:par>
                              <p:par>
                                <p:cTn id="21" presetID="9" presetClass="entr" fill="hold" nodeType="withEffect">
                                  <p:stCondLst>
                                    <p:cond delay="0"/>
                                  </p:stCondLst>
                                  <p:childTnLst>
                                    <p:set>
                                      <p:cBhvr>
                                        <p:cTn id="22" dur="1" fill="hold">
                                          <p:stCondLst>
                                            <p:cond delay="0"/>
                                          </p:stCondLst>
                                        </p:cTn>
                                        <p:tgtEl>
                                          <p:spTgt spid="136">
                                            <p:txEl>
                                              <p:charRg st="367" end="367"/>
                                            </p:txEl>
                                          </p:spTgt>
                                        </p:tgtEl>
                                        <p:attrNameLst>
                                          <p:attrName>style.visibility</p:attrName>
                                        </p:attrNameLst>
                                      </p:cBhvr>
                                      <p:to>
                                        <p:strVal val="visible"/>
                                      </p:to>
                                    </p:set>
                                    <p:animEffect transition="in" filter="dissolve">
                                      <p:cBhvr additive="repl">
                                        <p:cTn id="23" dur="500" fill="freeze"/>
                                        <p:tgtEl>
                                          <p:spTgt spid="136">
                                            <p:txEl>
                                              <p:charRg st="367" end="36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fill="hold" nodeType="clickEffect">
                                  <p:stCondLst>
                                    <p:cond delay="0"/>
                                  </p:stCondLst>
                                  <p:childTnLst>
                                    <p:set>
                                      <p:cBhvr>
                                        <p:cTn id="27" dur="1" fill="hold">
                                          <p:stCondLst>
                                            <p:cond delay="0"/>
                                          </p:stCondLst>
                                        </p:cTn>
                                        <p:tgtEl>
                                          <p:spTgt spid="136">
                                            <p:txEl>
                                              <p:charRg st="367" end="367"/>
                                            </p:txEl>
                                          </p:spTgt>
                                        </p:tgtEl>
                                        <p:attrNameLst>
                                          <p:attrName>style.visibility</p:attrName>
                                        </p:attrNameLst>
                                      </p:cBhvr>
                                      <p:to>
                                        <p:strVal val="visible"/>
                                      </p:to>
                                    </p:set>
                                    <p:animEffect transition="in" filter="dissolve">
                                      <p:cBhvr additive="repl">
                                        <p:cTn id="28" dur="500" fill="freeze"/>
                                        <p:tgtEl>
                                          <p:spTgt spid="136">
                                            <p:txEl>
                                              <p:charRg st="367" end="36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fill="hold" nodeType="clickEffect">
                                  <p:stCondLst>
                                    <p:cond delay="0"/>
                                  </p:stCondLst>
                                  <p:childTnLst>
                                    <p:set>
                                      <p:cBhvr>
                                        <p:cTn id="32" dur="1" fill="hold">
                                          <p:stCondLst>
                                            <p:cond delay="0"/>
                                          </p:stCondLst>
                                        </p:cTn>
                                        <p:tgtEl>
                                          <p:spTgt spid="136">
                                            <p:txEl>
                                              <p:charRg st="367" end="367"/>
                                            </p:txEl>
                                          </p:spTgt>
                                        </p:tgtEl>
                                        <p:attrNameLst>
                                          <p:attrName>style.visibility</p:attrName>
                                        </p:attrNameLst>
                                      </p:cBhvr>
                                      <p:to>
                                        <p:strVal val="visible"/>
                                      </p:to>
                                    </p:set>
                                    <p:animEffect transition="in" filter="dissolve">
                                      <p:cBhvr additive="repl">
                                        <p:cTn id="33" dur="500" fill="freeze"/>
                                        <p:tgtEl>
                                          <p:spTgt spid="136">
                                            <p:txEl>
                                              <p:charRg st="367" end="36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fill="hold" nodeType="clickEffect">
                                  <p:stCondLst>
                                    <p:cond delay="0"/>
                                  </p:stCondLst>
                                  <p:childTnLst>
                                    <p:set>
                                      <p:cBhvr>
                                        <p:cTn id="37" dur="1" fill="hold">
                                          <p:stCondLst>
                                            <p:cond delay="0"/>
                                          </p:stCondLst>
                                        </p:cTn>
                                        <p:tgtEl>
                                          <p:spTgt spid="136">
                                            <p:txEl>
                                              <p:charRg st="367" end="367"/>
                                            </p:txEl>
                                          </p:spTgt>
                                        </p:tgtEl>
                                        <p:attrNameLst>
                                          <p:attrName>style.visibility</p:attrName>
                                        </p:attrNameLst>
                                      </p:cBhvr>
                                      <p:to>
                                        <p:strVal val="visible"/>
                                      </p:to>
                                    </p:set>
                                    <p:animEffect transition="in" filter="dissolve">
                                      <p:cBhvr additive="repl">
                                        <p:cTn id="38" dur="500" fill="freeze"/>
                                        <p:tgtEl>
                                          <p:spTgt spid="136">
                                            <p:txEl>
                                              <p:charRg st="367" end="36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fill="hold" nodeType="clickEffect">
                                  <p:stCondLst>
                                    <p:cond delay="0"/>
                                  </p:stCondLst>
                                  <p:childTnLst>
                                    <p:set>
                                      <p:cBhvr>
                                        <p:cTn id="42" dur="1" fill="hold">
                                          <p:stCondLst>
                                            <p:cond delay="0"/>
                                          </p:stCondLst>
                                        </p:cTn>
                                        <p:tgtEl>
                                          <p:spTgt spid="136">
                                            <p:txEl>
                                              <p:charRg st="367" end="367"/>
                                            </p:txEl>
                                          </p:spTgt>
                                        </p:tgtEl>
                                        <p:attrNameLst>
                                          <p:attrName>style.visibility</p:attrName>
                                        </p:attrNameLst>
                                      </p:cBhvr>
                                      <p:to>
                                        <p:strVal val="visible"/>
                                      </p:to>
                                    </p:set>
                                    <p:animEffect transition="in" filter="dissolve">
                                      <p:cBhvr additive="repl">
                                        <p:cTn id="43" dur="500" fill="freeze"/>
                                        <p:tgtEl>
                                          <p:spTgt spid="136">
                                            <p:txEl>
                                              <p:charRg st="367" end="36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fill="hold" nodeType="clickEffect">
                                  <p:stCondLst>
                                    <p:cond delay="0"/>
                                  </p:stCondLst>
                                  <p:childTnLst>
                                    <p:set>
                                      <p:cBhvr>
                                        <p:cTn id="47" dur="1" fill="hold">
                                          <p:stCondLst>
                                            <p:cond delay="0"/>
                                          </p:stCondLst>
                                        </p:cTn>
                                        <p:tgtEl>
                                          <p:spTgt spid="136">
                                            <p:txEl>
                                              <p:charRg st="367" end="367"/>
                                            </p:txEl>
                                          </p:spTgt>
                                        </p:tgtEl>
                                        <p:attrNameLst>
                                          <p:attrName>style.visibility</p:attrName>
                                        </p:attrNameLst>
                                      </p:cBhvr>
                                      <p:to>
                                        <p:strVal val="visible"/>
                                      </p:to>
                                    </p:set>
                                    <p:animEffect transition="in" filter="dissolve">
                                      <p:cBhvr additive="repl">
                                        <p:cTn id="48" dur="500" fill="freeze"/>
                                        <p:tgtEl>
                                          <p:spTgt spid="136">
                                            <p:txEl>
                                              <p:charRg st="367" end="367"/>
                                            </p:txEl>
                                          </p:spTgt>
                                        </p:tgtEl>
                                      </p:cBhvr>
                                    </p:animEffect>
                                  </p:childTnLst>
                                </p:cTn>
                              </p:par>
                              <p:par>
                                <p:cTn id="49" presetID="9" presetClass="entr" fill="hold" nodeType="withEffect">
                                  <p:stCondLst>
                                    <p:cond delay="0"/>
                                  </p:stCondLst>
                                  <p:childTnLst>
                                    <p:set>
                                      <p:cBhvr>
                                        <p:cTn id="50" dur="1" fill="hold">
                                          <p:stCondLst>
                                            <p:cond delay="0"/>
                                          </p:stCondLst>
                                        </p:cTn>
                                        <p:tgtEl>
                                          <p:spTgt spid="136">
                                            <p:txEl>
                                              <p:charRg st="367" end="367"/>
                                            </p:txEl>
                                          </p:spTgt>
                                        </p:tgtEl>
                                        <p:attrNameLst>
                                          <p:attrName>style.visibility</p:attrName>
                                        </p:attrNameLst>
                                      </p:cBhvr>
                                      <p:to>
                                        <p:strVal val="visible"/>
                                      </p:to>
                                    </p:set>
                                    <p:animEffect transition="in" filter="dissolve">
                                      <p:cBhvr additive="repl">
                                        <p:cTn id="51" dur="500" fill="freeze"/>
                                        <p:tgtEl>
                                          <p:spTgt spid="136">
                                            <p:txEl>
                                              <p:charRg st="367" end="36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Grp="1" noChangeAspect="1" noChangeArrowheads="1"/>
          </p:cNvPicPr>
          <p:nvPr>
            <p:ph idx="4294967295"/>
          </p:nvPr>
        </p:nvPicPr>
        <p:blipFill>
          <a:blip r:embed="rId2"/>
          <a:stretch>
            <a:fillRect/>
          </a:stretch>
        </p:blipFill>
        <p:spPr>
          <a:xfrm>
            <a:off x="248770" y="1181687"/>
            <a:ext cx="7764900" cy="5676314"/>
          </a:xfrm>
          <a:ln w="12700" cap="flat">
            <a:headEnd type="none" w="sm" len="sm"/>
            <a:tailEnd type="none" w="sm" len="sm"/>
          </a:ln>
          <a:effectLst>
            <a:prstShdw prst="shdw17" dist="17961" dir="2700000">
              <a:schemeClr val="accent1">
                <a:gamma/>
                <a:shade val="60000"/>
                <a:invGamma/>
              </a:schemeClr>
            </a:prstShdw>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Grp="1" noChangeAspect="1" noChangeArrowheads="1"/>
          </p:cNvPicPr>
          <p:nvPr>
            <p:ph idx="4294967295"/>
          </p:nvPr>
        </p:nvPicPr>
        <p:blipFill>
          <a:blip r:embed="rId2"/>
          <a:srcRect/>
          <a:stretch>
            <a:fillRect/>
          </a:stretch>
        </p:blipFill>
        <p:spPr>
          <a:xfrm>
            <a:off x="231589" y="1219199"/>
            <a:ext cx="8495552" cy="5289177"/>
          </a:xfrm>
          <a:ln w="12700" cap="flat">
            <a:headEnd type="none" w="sm" len="sm"/>
            <a:tailEnd type="none" w="sm" len="sm"/>
          </a:ln>
          <a:effectLst>
            <a:prstShdw prst="shdw17" dist="17961" dir="2700000">
              <a:schemeClr val="accent1">
                <a:gamma/>
                <a:shade val="60000"/>
                <a:invGamma/>
              </a:schemeClr>
            </a:prstShdw>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8476" y="471098"/>
            <a:ext cx="10515600" cy="557212"/>
          </a:xfrm>
          <a:noFill/>
          <a:ln>
            <a:noFill/>
          </a:ln>
        </p:spPr>
        <p:txBody>
          <a:bodyPr spcFirstLastPara="1" vert="horz" wrap="square" lIns="91425" tIns="45700" rIns="91425" bIns="45700" rtlCol="0" anchor="ctr" anchorCtr="0">
            <a:normAutofit/>
          </a:bodyPr>
          <a:lstStyle/>
          <a:p>
            <a:pPr>
              <a:spcBef>
                <a:spcPts val="0"/>
              </a:spcBef>
              <a:buClr>
                <a:schemeClr val="accent2"/>
              </a:buClr>
              <a:buSzPts val="2400"/>
            </a:pPr>
            <a:r>
              <a:rPr lang="en-US" sz="2400" b="1" dirty="0">
                <a:solidFill>
                  <a:schemeClr val="accent2"/>
                </a:solidFill>
                <a:latin typeface="Calibri"/>
                <a:ea typeface="Calibri"/>
                <a:cs typeface="Calibri"/>
                <a:sym typeface="Calibri"/>
              </a:rPr>
              <a:t>How to create Use Case diagram</a:t>
            </a:r>
            <a:endParaRPr lang="en-IN" sz="2400" b="1" dirty="0">
              <a:solidFill>
                <a:schemeClr val="accent2"/>
              </a:solidFill>
              <a:latin typeface="Calibri"/>
              <a:ea typeface="Calibri"/>
              <a:cs typeface="Calibri"/>
              <a:sym typeface="Calibri"/>
            </a:endParaRPr>
          </a:p>
        </p:txBody>
      </p:sp>
      <p:sp>
        <p:nvSpPr>
          <p:cNvPr id="3" name="Content Placeholder 2"/>
          <p:cNvSpPr>
            <a:spLocks noGrp="1"/>
          </p:cNvSpPr>
          <p:nvPr>
            <p:ph idx="4294967295"/>
          </p:nvPr>
        </p:nvSpPr>
        <p:spPr>
          <a:xfrm>
            <a:off x="376518" y="1438835"/>
            <a:ext cx="10363200" cy="4267200"/>
          </a:xfrm>
        </p:spPr>
        <p:txBody>
          <a:bodyPr rtlCol="0">
            <a:normAutofit/>
          </a:bodyPr>
          <a:lstStyle/>
          <a:p>
            <a:pPr marL="514350" indent="-514350" eaLnBrk="1" fontAlgn="auto" hangingPunct="1">
              <a:spcAft>
                <a:spcPts val="0"/>
              </a:spcAft>
              <a:buFont typeface="Wingdings" pitchFamily="2" charset="2"/>
              <a:buChar char="Ø"/>
              <a:defRPr/>
            </a:pPr>
            <a:r>
              <a:rPr lang="en-IN" sz="2800" dirty="0"/>
              <a:t>List main system functions (use cases) in a column</a:t>
            </a:r>
          </a:p>
          <a:p>
            <a:pPr marL="514350" indent="-514350" eaLnBrk="1" fontAlgn="auto" hangingPunct="1">
              <a:spcAft>
                <a:spcPts val="0"/>
              </a:spcAft>
              <a:buFont typeface="Wingdings" pitchFamily="2" charset="2"/>
              <a:buChar char="Ø"/>
              <a:defRPr/>
            </a:pPr>
            <a:r>
              <a:rPr lang="en-IN" sz="2800" dirty="0"/>
              <a:t>Draw ovals around the function labels</a:t>
            </a:r>
          </a:p>
          <a:p>
            <a:pPr marL="514350" indent="-514350" eaLnBrk="1" fontAlgn="auto" hangingPunct="1">
              <a:spcAft>
                <a:spcPts val="0"/>
              </a:spcAft>
              <a:buFont typeface="Wingdings" pitchFamily="2" charset="2"/>
              <a:buChar char="Ø"/>
              <a:defRPr/>
            </a:pPr>
            <a:r>
              <a:rPr lang="en-IN" sz="2800" dirty="0"/>
              <a:t>Draw system boundary</a:t>
            </a:r>
          </a:p>
          <a:p>
            <a:pPr marL="514350" indent="-514350" eaLnBrk="1" fontAlgn="auto" hangingPunct="1">
              <a:spcAft>
                <a:spcPts val="0"/>
              </a:spcAft>
              <a:buFont typeface="Wingdings" pitchFamily="2" charset="2"/>
              <a:buChar char="Ø"/>
              <a:defRPr/>
            </a:pPr>
            <a:r>
              <a:rPr lang="en-IN" sz="2800" dirty="0"/>
              <a:t>Draw actors and connect them with use cases </a:t>
            </a:r>
          </a:p>
          <a:p>
            <a:pPr marL="514350" indent="-514350" eaLnBrk="1" fontAlgn="auto" hangingPunct="1">
              <a:spcAft>
                <a:spcPts val="0"/>
              </a:spcAft>
              <a:buFont typeface="Wingdings" pitchFamily="2" charset="2"/>
              <a:buChar char="Ø"/>
              <a:defRPr/>
            </a:pPr>
            <a:r>
              <a:rPr lang="en-IN" sz="2800" dirty="0"/>
              <a:t>Specify include and extend relationships between use cases </a:t>
            </a:r>
          </a:p>
          <a:p>
            <a:pPr marL="514350" indent="-514350" eaLnBrk="1" fontAlgn="auto" hangingPunct="1">
              <a:spcAft>
                <a:spcPts val="0"/>
              </a:spcAft>
              <a:buFont typeface="Monotype Sorts" pitchFamily="2" charset="2"/>
              <a:buAutoNum type="arabicPeriod"/>
              <a:defRPr/>
            </a:pPr>
            <a:endParaRPr lang="en-IN" sz="2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title" idx="4294967295"/>
          </p:nvPr>
        </p:nvSpPr>
        <p:spPr>
          <a:xfrm>
            <a:off x="53796" y="381000"/>
            <a:ext cx="10363200" cy="804672"/>
          </a:xfrm>
          <a:noFill/>
          <a:ln>
            <a:noFill/>
          </a:ln>
        </p:spPr>
        <p:txBody>
          <a:bodyPr spcFirstLastPara="1" vert="horz" wrap="square" lIns="91425" tIns="45700" rIns="91425" bIns="45700" rtlCol="0" anchor="ctr" anchorCtr="0">
            <a:normAutofit/>
          </a:bodyPr>
          <a:lstStyle/>
          <a:p>
            <a:pPr>
              <a:spcBef>
                <a:spcPts val="0"/>
              </a:spcBef>
              <a:buClr>
                <a:schemeClr val="accent2"/>
              </a:buClr>
              <a:buSzPts val="2400"/>
            </a:pPr>
            <a:r>
              <a:rPr lang="en-US" altLang="en-US" sz="2400" b="1" dirty="0">
                <a:solidFill>
                  <a:schemeClr val="accent2"/>
                </a:solidFill>
                <a:latin typeface="Calibri"/>
                <a:ea typeface="Calibri"/>
                <a:cs typeface="Calibri"/>
                <a:sym typeface="Calibri"/>
              </a:rPr>
              <a:t>Use Case Description</a:t>
            </a:r>
            <a:endParaRPr lang="en-US" sz="2400" b="1" dirty="0">
              <a:solidFill>
                <a:schemeClr val="accent2"/>
              </a:solidFill>
              <a:latin typeface="Calibri"/>
              <a:ea typeface="Calibri"/>
              <a:cs typeface="Calibri"/>
              <a:sym typeface="Calibri"/>
            </a:endParaRPr>
          </a:p>
        </p:txBody>
      </p:sp>
      <p:sp>
        <p:nvSpPr>
          <p:cNvPr id="36867" name="Rectangle 2"/>
          <p:cNvSpPr>
            <a:spLocks noGrp="1" noChangeArrowheads="1"/>
          </p:cNvSpPr>
          <p:nvPr>
            <p:ph type="body" sz="half" idx="4294967295"/>
          </p:nvPr>
        </p:nvSpPr>
        <p:spPr>
          <a:xfrm>
            <a:off x="192511" y="1185672"/>
            <a:ext cx="9855200" cy="5566820"/>
          </a:xfrm>
        </p:spPr>
        <p:txBody>
          <a:bodyPr>
            <a:normAutofit/>
          </a:bodyPr>
          <a:lstStyle/>
          <a:p>
            <a:pPr rtl="1" eaLnBrk="1" hangingPunct="1">
              <a:lnSpc>
                <a:spcPct val="115000"/>
              </a:lnSpc>
              <a:buFont typeface="Monotype Sorts" pitchFamily="2" charset="2"/>
              <a:buNone/>
            </a:pPr>
            <a:r>
              <a:rPr lang="en-US" sz="2400" b="1" dirty="0">
                <a:solidFill>
                  <a:srgbClr val="008000"/>
                </a:solidFill>
              </a:rPr>
              <a:t>	</a:t>
            </a:r>
            <a:r>
              <a:rPr lang="en-US" sz="2400" dirty="0"/>
              <a:t>Each use case may include all or part of the following:</a:t>
            </a:r>
          </a:p>
          <a:p>
            <a:pPr lvl="1" eaLnBrk="1" hangingPunct="1">
              <a:lnSpc>
                <a:spcPct val="90000"/>
              </a:lnSpc>
              <a:buClr>
                <a:schemeClr val="tx2"/>
              </a:buClr>
              <a:buFont typeface="Wingdings" pitchFamily="2" charset="2"/>
              <a:buChar char="§"/>
            </a:pPr>
            <a:r>
              <a:rPr lang="en-US" sz="2000" dirty="0"/>
              <a:t>Title or Reference Name	- meaningful name of the UC</a:t>
            </a:r>
          </a:p>
          <a:p>
            <a:pPr lvl="1" eaLnBrk="1" hangingPunct="1">
              <a:lnSpc>
                <a:spcPct val="90000"/>
              </a:lnSpc>
              <a:buClr>
                <a:schemeClr val="tx2"/>
              </a:buClr>
              <a:buFont typeface="Wingdings" pitchFamily="2" charset="2"/>
              <a:buChar char="§"/>
            </a:pPr>
            <a:r>
              <a:rPr lang="en-US" sz="2000" dirty="0"/>
              <a:t>Author/Date		- the author and creation date</a:t>
            </a:r>
          </a:p>
          <a:p>
            <a:pPr lvl="1" eaLnBrk="1" hangingPunct="1">
              <a:lnSpc>
                <a:spcPct val="90000"/>
              </a:lnSpc>
              <a:buClr>
                <a:schemeClr val="tx2"/>
              </a:buClr>
              <a:buFont typeface="Wingdings" pitchFamily="2" charset="2"/>
              <a:buChar char="§"/>
            </a:pPr>
            <a:r>
              <a:rPr lang="en-US" sz="2000" dirty="0"/>
              <a:t>Modification/Date		- last modification and its date</a:t>
            </a:r>
          </a:p>
          <a:p>
            <a:pPr lvl="1" eaLnBrk="1" hangingPunct="1">
              <a:lnSpc>
                <a:spcPct val="90000"/>
              </a:lnSpc>
              <a:buClr>
                <a:schemeClr val="tx2"/>
              </a:buClr>
              <a:buFont typeface="Wingdings" pitchFamily="2" charset="2"/>
              <a:buChar char="§"/>
            </a:pPr>
            <a:r>
              <a:rPr lang="en-US" sz="2000" dirty="0"/>
              <a:t>Purpose			- specifies the goal to be achieved</a:t>
            </a:r>
          </a:p>
          <a:p>
            <a:pPr lvl="1" eaLnBrk="1" hangingPunct="1">
              <a:lnSpc>
                <a:spcPct val="90000"/>
              </a:lnSpc>
              <a:buClr>
                <a:schemeClr val="tx2"/>
              </a:buClr>
              <a:buFont typeface="Wingdings" pitchFamily="2" charset="2"/>
              <a:buChar char="§"/>
            </a:pPr>
            <a:r>
              <a:rPr lang="en-US" sz="2000" dirty="0"/>
              <a:t>Overview			- short description of the processes</a:t>
            </a:r>
          </a:p>
          <a:p>
            <a:pPr lvl="1" eaLnBrk="1" hangingPunct="1">
              <a:lnSpc>
                <a:spcPct val="90000"/>
              </a:lnSpc>
              <a:buClr>
                <a:schemeClr val="tx2"/>
              </a:buClr>
              <a:buFont typeface="Wingdings" pitchFamily="2" charset="2"/>
              <a:buChar char="§"/>
            </a:pPr>
            <a:r>
              <a:rPr lang="en-US" sz="2000" dirty="0"/>
              <a:t>Cross References		- requirements references</a:t>
            </a:r>
          </a:p>
          <a:p>
            <a:pPr lvl="1" eaLnBrk="1" hangingPunct="1">
              <a:lnSpc>
                <a:spcPct val="90000"/>
              </a:lnSpc>
              <a:buClr>
                <a:schemeClr val="tx2"/>
              </a:buClr>
              <a:buFont typeface="Wingdings" pitchFamily="2" charset="2"/>
              <a:buChar char="§"/>
            </a:pPr>
            <a:r>
              <a:rPr lang="en-US" sz="2000" dirty="0"/>
              <a:t>Actors			- agents participating</a:t>
            </a:r>
          </a:p>
          <a:p>
            <a:pPr lvl="1" eaLnBrk="1" hangingPunct="1">
              <a:lnSpc>
                <a:spcPct val="90000"/>
              </a:lnSpc>
              <a:buClr>
                <a:schemeClr val="tx2"/>
              </a:buClr>
              <a:buFont typeface="Wingdings" pitchFamily="2" charset="2"/>
              <a:buChar char="§"/>
            </a:pPr>
            <a:r>
              <a:rPr lang="en-US" sz="2000" dirty="0"/>
              <a:t>Pre Conditions		- must be true to allow execution</a:t>
            </a:r>
          </a:p>
          <a:p>
            <a:pPr lvl="1" eaLnBrk="1" hangingPunct="1">
              <a:lnSpc>
                <a:spcPct val="90000"/>
              </a:lnSpc>
              <a:buClr>
                <a:schemeClr val="tx2"/>
              </a:buClr>
              <a:buFont typeface="Wingdings" pitchFamily="2" charset="2"/>
              <a:buChar char="§"/>
            </a:pPr>
            <a:r>
              <a:rPr lang="en-US" sz="2000" dirty="0"/>
              <a:t>Post Conditions		- will be set when completes normally</a:t>
            </a:r>
          </a:p>
          <a:p>
            <a:pPr lvl="1" eaLnBrk="1" hangingPunct="1">
              <a:lnSpc>
                <a:spcPct val="90000"/>
              </a:lnSpc>
              <a:buClr>
                <a:schemeClr val="tx2"/>
              </a:buClr>
              <a:buFont typeface="Wingdings" pitchFamily="2" charset="2"/>
              <a:buChar char="§"/>
            </a:pPr>
            <a:r>
              <a:rPr lang="en-US" sz="2000" dirty="0"/>
              <a:t>Normal flow of events	- regular flow of activities</a:t>
            </a:r>
          </a:p>
          <a:p>
            <a:pPr lvl="1" eaLnBrk="1" hangingPunct="1">
              <a:lnSpc>
                <a:spcPct val="90000"/>
              </a:lnSpc>
              <a:buClr>
                <a:schemeClr val="tx2"/>
              </a:buClr>
              <a:buFont typeface="Wingdings" pitchFamily="2" charset="2"/>
              <a:buChar char="§"/>
            </a:pPr>
            <a:r>
              <a:rPr lang="en-US" sz="2000" dirty="0"/>
              <a:t>Alternative flow of events 	- other flow of activities</a:t>
            </a:r>
          </a:p>
          <a:p>
            <a:pPr lvl="1" eaLnBrk="1" hangingPunct="1">
              <a:lnSpc>
                <a:spcPct val="90000"/>
              </a:lnSpc>
              <a:buClr>
                <a:schemeClr val="tx2"/>
              </a:buClr>
              <a:buFont typeface="Wingdings" pitchFamily="2" charset="2"/>
              <a:buChar char="§"/>
            </a:pPr>
            <a:r>
              <a:rPr lang="en-US" sz="2000" dirty="0"/>
              <a:t>Exceptional flow of events 	- unusual situations</a:t>
            </a:r>
          </a:p>
          <a:p>
            <a:pPr lvl="1" eaLnBrk="1" hangingPunct="1">
              <a:lnSpc>
                <a:spcPct val="90000"/>
              </a:lnSpc>
              <a:buClr>
                <a:schemeClr val="tx2"/>
              </a:buClr>
              <a:buFont typeface="Wingdings" pitchFamily="2" charset="2"/>
              <a:buChar char="§"/>
            </a:pPr>
            <a:r>
              <a:rPr lang="en-US" sz="2000" dirty="0"/>
              <a:t>Implementation issues	- foreseen implementation problems</a:t>
            </a:r>
            <a:endParaRPr lang="en-US" sz="2000" dirty="0">
              <a:solidFill>
                <a:schemeClr val="accent2"/>
              </a:solidFill>
            </a:endParaRPr>
          </a:p>
        </p:txBody>
      </p:sp>
      <p:sp>
        <p:nvSpPr>
          <p:cNvPr id="36869" name="Rectangle 4"/>
          <p:cNvSpPr>
            <a:spLocks noChangeArrowheads="1"/>
          </p:cNvSpPr>
          <p:nvPr/>
        </p:nvSpPr>
        <p:spPr bwMode="auto">
          <a:xfrm>
            <a:off x="5994400" y="-110337600"/>
            <a:ext cx="711200" cy="66018073"/>
          </a:xfrm>
          <a:prstGeom prst="rect">
            <a:avLst/>
          </a:prstGeom>
          <a:noFill/>
          <a:ln w="12700">
            <a:noFill/>
            <a:miter lim="800000"/>
            <a:headEnd type="none" w="sm" len="sm"/>
            <a:tailEnd type="none" w="sm" len="sm"/>
          </a:ln>
        </p:spPr>
        <p:txBody>
          <a:bodyPr>
            <a:spAutoFit/>
          </a:bodyPr>
          <a:lstStyle/>
          <a:p>
            <a:pPr eaLnBrk="1" hangingPunct="1"/>
            <a:r>
              <a:rPr lang="en-US" altLang="en-US" b="1">
                <a:solidFill>
                  <a:srgbClr val="063DE8"/>
                </a:solidFill>
                <a:latin typeface="Arial" charset="0"/>
              </a:rPr>
              <a:t>Each use case may include all or part of the following:</a:t>
            </a:r>
          </a:p>
          <a:p>
            <a:pPr eaLnBrk="1" hangingPunct="1"/>
            <a:r>
              <a:rPr lang="en-US" altLang="en-US" b="1">
                <a:latin typeface="Arial" charset="0"/>
              </a:rPr>
              <a:t>Title or Reference Name	- meaningful name of the UC</a:t>
            </a:r>
          </a:p>
          <a:p>
            <a:pPr eaLnBrk="1" hangingPunct="1"/>
            <a:r>
              <a:rPr lang="en-US" altLang="en-US" b="1">
                <a:latin typeface="Arial" charset="0"/>
              </a:rPr>
              <a:t>Author/Date		- the author of the UC and its creation date</a:t>
            </a:r>
          </a:p>
          <a:p>
            <a:pPr eaLnBrk="1" hangingPunct="1"/>
            <a:r>
              <a:rPr lang="en-US" altLang="en-US" b="1">
                <a:latin typeface="Arial" charset="0"/>
              </a:rPr>
              <a:t>Modification/Date	- last modification to the UC and its date</a:t>
            </a:r>
          </a:p>
          <a:p>
            <a:pPr eaLnBrk="1" hangingPunct="1"/>
            <a:r>
              <a:rPr lang="en-US" altLang="en-US" b="1">
                <a:latin typeface="Arial" charset="0"/>
              </a:rPr>
              <a:t>Purpose		- specifies the goal to be achieved by the UC </a:t>
            </a:r>
          </a:p>
          <a:p>
            <a:pPr eaLnBrk="1" hangingPunct="1"/>
            <a:r>
              <a:rPr lang="en-US" altLang="en-US" b="1">
                <a:latin typeface="Arial" charset="0"/>
              </a:rPr>
              <a:t>Overview		- short description of the use cases processes</a:t>
            </a:r>
          </a:p>
          <a:p>
            <a:pPr eaLnBrk="1" hangingPunct="1"/>
            <a:r>
              <a:rPr lang="en-US" altLang="en-US" b="1">
                <a:latin typeface="Arial" charset="0"/>
              </a:rPr>
              <a:t>Cross References	- requirements references</a:t>
            </a:r>
          </a:p>
          <a:p>
            <a:pPr eaLnBrk="1" hangingPunct="1"/>
            <a:r>
              <a:rPr lang="en-US" altLang="en-US" b="1">
                <a:latin typeface="Arial" charset="0"/>
              </a:rPr>
              <a:t>Actors			- agents which initiate or participate in the UC</a:t>
            </a:r>
          </a:p>
          <a:p>
            <a:pPr eaLnBrk="1" hangingPunct="1"/>
            <a:r>
              <a:rPr lang="en-US" altLang="en-US" b="1">
                <a:latin typeface="Arial" charset="0"/>
              </a:rPr>
              <a:t>Pre Conditions		- must be true to allow the execution of the UC</a:t>
            </a:r>
          </a:p>
          <a:p>
            <a:pPr eaLnBrk="1" hangingPunct="1"/>
            <a:r>
              <a:rPr lang="en-US" altLang="en-US" b="1">
                <a:latin typeface="Arial" charset="0"/>
              </a:rPr>
              <a:t>Post Conditions		- will be set when the use use completes its execution normally</a:t>
            </a:r>
          </a:p>
          <a:p>
            <a:pPr eaLnBrk="1" hangingPunct="1"/>
            <a:r>
              <a:rPr lang="en-US" altLang="en-US" b="1">
                <a:latin typeface="Arial" charset="0"/>
              </a:rPr>
              <a:t>Normal flow of events	- regular flow of activities of the UC</a:t>
            </a:r>
          </a:p>
          <a:p>
            <a:pPr eaLnBrk="1" hangingPunct="1"/>
            <a:r>
              <a:rPr lang="en-US" altLang="en-US" b="1">
                <a:latin typeface="Arial" charset="0"/>
              </a:rPr>
              <a:t>Alternative flow of events - other flow of activities of the UC</a:t>
            </a:r>
          </a:p>
          <a:p>
            <a:pPr eaLnBrk="1" hangingPunct="1"/>
            <a:r>
              <a:rPr lang="en-US" altLang="en-US" b="1">
                <a:latin typeface="Arial" charset="0"/>
              </a:rPr>
              <a:t>Exceptional flow of events - unusual situations</a:t>
            </a:r>
          </a:p>
          <a:p>
            <a:pPr eaLnBrk="1" hangingPunct="1"/>
            <a:r>
              <a:rPr lang="en-US" altLang="en-US" b="1">
                <a:latin typeface="Arial" charset="0"/>
              </a:rPr>
              <a:t>Implementation issues	- possible foreseen problems in the implementation of the UC</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40341" y="505853"/>
            <a:ext cx="10515600" cy="557212"/>
          </a:xfrm>
          <a:noFill/>
          <a:ln>
            <a:noFill/>
          </a:ln>
        </p:spPr>
        <p:txBody>
          <a:bodyPr spcFirstLastPara="1" vert="horz" wrap="square" lIns="91425" tIns="45700" rIns="91425" bIns="45700" rtlCol="0" anchor="ctr" anchorCtr="0">
            <a:normAutofit/>
          </a:bodyPr>
          <a:lstStyle/>
          <a:p>
            <a:pPr>
              <a:spcBef>
                <a:spcPts val="0"/>
              </a:spcBef>
              <a:buClr>
                <a:schemeClr val="accent2"/>
              </a:buClr>
              <a:buSzPts val="2400"/>
            </a:pPr>
            <a:r>
              <a:rPr lang="en-US" sz="2400" b="1" dirty="0">
                <a:solidFill>
                  <a:schemeClr val="accent2"/>
                </a:solidFill>
                <a:latin typeface="Calibri"/>
                <a:ea typeface="Calibri"/>
                <a:cs typeface="Calibri"/>
                <a:sym typeface="Calibri"/>
              </a:rPr>
              <a:t>Example- Money Withdraw </a:t>
            </a:r>
          </a:p>
        </p:txBody>
      </p:sp>
      <p:sp>
        <p:nvSpPr>
          <p:cNvPr id="34819" name="Rectangle 3"/>
          <p:cNvSpPr>
            <a:spLocks noGrp="1" noChangeArrowheads="1"/>
          </p:cNvSpPr>
          <p:nvPr>
            <p:ph idx="4294967295"/>
          </p:nvPr>
        </p:nvSpPr>
        <p:spPr>
          <a:xfrm>
            <a:off x="140677" y="1253331"/>
            <a:ext cx="10515600" cy="4351338"/>
          </a:xfrm>
        </p:spPr>
        <p:txBody>
          <a:bodyPr rtlCol="0">
            <a:noAutofit/>
          </a:bodyPr>
          <a:lstStyle/>
          <a:p>
            <a:pPr eaLnBrk="1" fontAlgn="auto" hangingPunct="1">
              <a:lnSpc>
                <a:spcPct val="90000"/>
              </a:lnSpc>
              <a:spcAft>
                <a:spcPts val="0"/>
              </a:spcAft>
              <a:buFont typeface="Arial" panose="020B0604020202020204" pitchFamily="34" charset="0"/>
              <a:buChar char="•"/>
              <a:defRPr/>
            </a:pPr>
            <a:r>
              <a:rPr lang="en-US" dirty="0"/>
              <a:t>Actors: Customer</a:t>
            </a:r>
          </a:p>
          <a:p>
            <a:pPr eaLnBrk="1" fontAlgn="auto" hangingPunct="1">
              <a:lnSpc>
                <a:spcPct val="90000"/>
              </a:lnSpc>
              <a:spcAft>
                <a:spcPts val="0"/>
              </a:spcAft>
              <a:buFont typeface="Arial" panose="020B0604020202020204" pitchFamily="34" charset="0"/>
              <a:buChar char="•"/>
              <a:defRPr/>
            </a:pPr>
            <a:r>
              <a:rPr lang="en-US" dirty="0"/>
              <a:t>Pre Condition:</a:t>
            </a:r>
          </a:p>
          <a:p>
            <a:pPr lvl="1" eaLnBrk="1" fontAlgn="auto" hangingPunct="1">
              <a:lnSpc>
                <a:spcPct val="90000"/>
              </a:lnSpc>
              <a:spcAft>
                <a:spcPts val="0"/>
              </a:spcAft>
              <a:buFont typeface="Arial" panose="020B0604020202020204" pitchFamily="34" charset="0"/>
              <a:buChar char="•"/>
              <a:defRPr/>
            </a:pPr>
            <a:r>
              <a:rPr lang="en-US" sz="2800" dirty="0"/>
              <a:t>The ATM must be in a state ready to accept transactions</a:t>
            </a:r>
          </a:p>
          <a:p>
            <a:pPr lvl="1" eaLnBrk="1" fontAlgn="auto" hangingPunct="1">
              <a:lnSpc>
                <a:spcPct val="90000"/>
              </a:lnSpc>
              <a:spcAft>
                <a:spcPts val="0"/>
              </a:spcAft>
              <a:buFont typeface="Arial" panose="020B0604020202020204" pitchFamily="34" charset="0"/>
              <a:buChar char="•"/>
              <a:defRPr/>
            </a:pPr>
            <a:r>
              <a:rPr lang="en-US" sz="2800" dirty="0"/>
              <a:t>The ATM must have at least some cash on hand that it can dispense</a:t>
            </a:r>
          </a:p>
          <a:p>
            <a:pPr lvl="1" eaLnBrk="1" fontAlgn="auto" hangingPunct="1">
              <a:lnSpc>
                <a:spcPct val="90000"/>
              </a:lnSpc>
              <a:spcAft>
                <a:spcPts val="0"/>
              </a:spcAft>
              <a:buFont typeface="Arial" panose="020B0604020202020204" pitchFamily="34" charset="0"/>
              <a:buChar char="•"/>
              <a:defRPr/>
            </a:pPr>
            <a:r>
              <a:rPr lang="en-US" sz="2800" dirty="0"/>
              <a:t>The ATM must have enough paper to print a receipt for at least one transaction</a:t>
            </a:r>
          </a:p>
          <a:p>
            <a:pPr eaLnBrk="1" fontAlgn="auto" hangingPunct="1">
              <a:lnSpc>
                <a:spcPct val="90000"/>
              </a:lnSpc>
              <a:spcAft>
                <a:spcPts val="0"/>
              </a:spcAft>
              <a:buFont typeface="Arial" panose="020B0604020202020204" pitchFamily="34" charset="0"/>
              <a:buChar char="•"/>
              <a:defRPr/>
            </a:pPr>
            <a:r>
              <a:rPr lang="en-US" dirty="0"/>
              <a:t>Post Condition:</a:t>
            </a:r>
          </a:p>
          <a:p>
            <a:pPr lvl="1" eaLnBrk="1" fontAlgn="auto" hangingPunct="1">
              <a:lnSpc>
                <a:spcPct val="90000"/>
              </a:lnSpc>
              <a:spcAft>
                <a:spcPts val="0"/>
              </a:spcAft>
              <a:buFont typeface="Arial" panose="020B0604020202020204" pitchFamily="34" charset="0"/>
              <a:buChar char="•"/>
              <a:defRPr/>
            </a:pPr>
            <a:r>
              <a:rPr lang="en-US" sz="2800" dirty="0"/>
              <a:t>The current amount of cash in the user account is the amount before the withdraw minus the withdraw amount</a:t>
            </a:r>
          </a:p>
          <a:p>
            <a:pPr lvl="1" eaLnBrk="1" fontAlgn="auto" hangingPunct="1">
              <a:lnSpc>
                <a:spcPct val="90000"/>
              </a:lnSpc>
              <a:spcAft>
                <a:spcPts val="0"/>
              </a:spcAft>
              <a:buFont typeface="Arial" panose="020B0604020202020204" pitchFamily="34" charset="0"/>
              <a:buChar char="•"/>
              <a:defRPr/>
            </a:pPr>
            <a:r>
              <a:rPr lang="en-US" sz="2800" dirty="0"/>
              <a:t>A receipt was printed on the withdraw amount</a:t>
            </a:r>
          </a:p>
          <a:p>
            <a:pPr lvl="1" eaLnBrk="1" fontAlgn="auto" hangingPunct="1">
              <a:lnSpc>
                <a:spcPct val="90000"/>
              </a:lnSpc>
              <a:spcAft>
                <a:spcPts val="0"/>
              </a:spcAft>
              <a:buFont typeface="Arial" panose="020B0604020202020204" pitchFamily="34" charset="0"/>
              <a:buChar char="•"/>
              <a:defRPr/>
            </a:pPr>
            <a:r>
              <a:rPr lang="en-US" sz="2800" dirty="0"/>
              <a:t>The withdraw transaction was audit in the System log file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80690" y="344020"/>
            <a:ext cx="10363200" cy="804672"/>
          </a:xfrm>
          <a:noFill/>
          <a:ln>
            <a:noFill/>
          </a:ln>
        </p:spPr>
        <p:txBody>
          <a:bodyPr spcFirstLastPara="1" vert="horz" wrap="square" lIns="91425" tIns="45700" rIns="91425" bIns="45700" rtlCol="0" anchor="ctr" anchorCtr="0">
            <a:normAutofit/>
          </a:bodyPr>
          <a:lstStyle/>
          <a:p>
            <a:pPr>
              <a:spcBef>
                <a:spcPts val="0"/>
              </a:spcBef>
              <a:buClr>
                <a:schemeClr val="accent2"/>
              </a:buClr>
              <a:buSzPts val="2400"/>
            </a:pPr>
            <a:r>
              <a:rPr lang="en-US" sz="2400" b="1" dirty="0">
                <a:solidFill>
                  <a:schemeClr val="accent2"/>
                </a:solidFill>
                <a:latin typeface="Calibri"/>
                <a:ea typeface="Calibri"/>
                <a:cs typeface="Calibri"/>
                <a:sym typeface="Calibri"/>
              </a:rPr>
              <a:t>Example- Money Withdraw (cont.)</a:t>
            </a:r>
          </a:p>
        </p:txBody>
      </p:sp>
      <p:sp>
        <p:nvSpPr>
          <p:cNvPr id="38915" name="Rectangle 3"/>
          <p:cNvSpPr>
            <a:spLocks noGrp="1" noChangeArrowheads="1"/>
          </p:cNvSpPr>
          <p:nvPr>
            <p:ph type="body" sz="half" idx="4294967295"/>
          </p:nvPr>
        </p:nvSpPr>
        <p:spPr>
          <a:xfrm>
            <a:off x="80690" y="985896"/>
            <a:ext cx="9448800" cy="609600"/>
          </a:xfrm>
        </p:spPr>
        <p:txBody>
          <a:bodyPr/>
          <a:lstStyle/>
          <a:p>
            <a:pPr eaLnBrk="1" hangingPunct="1">
              <a:spcBef>
                <a:spcPct val="0"/>
              </a:spcBef>
              <a:buClr>
                <a:schemeClr val="hlink"/>
              </a:buClr>
              <a:buSzTx/>
              <a:buFont typeface="Wingdings" pitchFamily="2" charset="2"/>
              <a:buChar char="§"/>
            </a:pPr>
            <a:r>
              <a:rPr lang="en-US" sz="3600" dirty="0"/>
              <a:t> </a:t>
            </a:r>
            <a:r>
              <a:rPr lang="en-US" sz="2400" b="1" dirty="0"/>
              <a:t>Typical Course of events:</a:t>
            </a:r>
          </a:p>
          <a:p>
            <a:pPr eaLnBrk="1" hangingPunct="1"/>
            <a:endParaRPr lang="en-US" sz="1800" dirty="0"/>
          </a:p>
        </p:txBody>
      </p:sp>
      <p:graphicFrame>
        <p:nvGraphicFramePr>
          <p:cNvPr id="35898" name="Group 58"/>
          <p:cNvGraphicFramePr>
            <a:graphicFrameLocks noGrp="1"/>
          </p:cNvGraphicFramePr>
          <p:nvPr>
            <p:ph sz="half" idx="4294967295"/>
            <p:extLst>
              <p:ext uri="{D42A27DB-BD31-4B8C-83A1-F6EECF244321}">
                <p14:modId xmlns:p14="http://schemas.microsoft.com/office/powerpoint/2010/main" val="2612868312"/>
              </p:ext>
            </p:extLst>
          </p:nvPr>
        </p:nvGraphicFramePr>
        <p:xfrm>
          <a:off x="441889" y="1432700"/>
          <a:ext cx="11529715" cy="5425300"/>
        </p:xfrm>
        <a:graphic>
          <a:graphicData uri="http://schemas.openxmlformats.org/drawingml/2006/table">
            <a:tbl>
              <a:tblPr/>
              <a:tblGrid>
                <a:gridCol w="5596949">
                  <a:extLst>
                    <a:ext uri="{9D8B030D-6E8A-4147-A177-3AD203B41FA5}">
                      <a16:colId xmlns:a16="http://schemas.microsoft.com/office/drawing/2014/main" val="20000"/>
                    </a:ext>
                  </a:extLst>
                </a:gridCol>
                <a:gridCol w="5932766">
                  <a:extLst>
                    <a:ext uri="{9D8B030D-6E8A-4147-A177-3AD203B41FA5}">
                      <a16:colId xmlns:a16="http://schemas.microsoft.com/office/drawing/2014/main" val="20001"/>
                    </a:ext>
                  </a:extLst>
                </a:gridCol>
              </a:tblGrid>
              <a:tr h="396176">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3200" b="0" i="0" u="none" strike="noStrike" cap="none" normalizeH="0" baseline="0" dirty="0">
                          <a:ln>
                            <a:noFill/>
                          </a:ln>
                          <a:solidFill>
                            <a:schemeClr val="tx1"/>
                          </a:solidFill>
                          <a:effectLst>
                            <a:outerShdw blurRad="38100" dist="38100" dir="2700000" algn="tl">
                              <a:srgbClr val="C0C0C0"/>
                            </a:outerShdw>
                          </a:effectLst>
                          <a:latin typeface="Times New Roman" pitchFamily="18" charset="0"/>
                        </a:rPr>
                        <a:t>Actor Actions</a:t>
                      </a:r>
                    </a:p>
                  </a:txBody>
                  <a:tcPr marL="121920" marR="121920"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3200" b="0" i="0" u="none" strike="noStrike" cap="none" normalizeH="0" baseline="0" dirty="0">
                          <a:ln>
                            <a:noFill/>
                          </a:ln>
                          <a:solidFill>
                            <a:schemeClr val="tx1"/>
                          </a:solidFill>
                          <a:effectLst>
                            <a:outerShdw blurRad="38100" dist="38100" dir="2700000" algn="tl">
                              <a:srgbClr val="C0C0C0"/>
                            </a:outerShdw>
                          </a:effectLst>
                          <a:latin typeface="Times New Roman" pitchFamily="18" charset="0"/>
                        </a:rPr>
                        <a:t>System Actions</a:t>
                      </a:r>
                    </a:p>
                  </a:txBody>
                  <a:tcPr marL="121920" marR="121920"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1096">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400" b="0" i="0" u="none" strike="noStrike" cap="none" normalizeH="0" baseline="0" dirty="0">
                          <a:ln>
                            <a:noFill/>
                          </a:ln>
                          <a:solidFill>
                            <a:schemeClr val="tx1"/>
                          </a:solidFill>
                          <a:effectLst>
                            <a:outerShdw blurRad="38100" dist="38100" dir="2700000" algn="tl">
                              <a:srgbClr val="C0C0C0"/>
                            </a:outerShdw>
                          </a:effectLst>
                          <a:latin typeface="Times New Roman" pitchFamily="18" charset="0"/>
                        </a:rPr>
                        <a:t>1. Begins when a Customer arrives at ATM</a:t>
                      </a:r>
                    </a:p>
                  </a:txBody>
                  <a:tcPr marL="121920" marR="121920"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800" b="0" i="0" u="none" strike="noStrike" cap="none" normalizeH="0" baseline="0">
                        <a:ln>
                          <a:noFill/>
                        </a:ln>
                        <a:solidFill>
                          <a:schemeClr val="tx1"/>
                        </a:solidFill>
                        <a:effectLst>
                          <a:outerShdw blurRad="38100" dist="38100" dir="2700000" algn="tl">
                            <a:srgbClr val="C0C0C0"/>
                          </a:outerShdw>
                        </a:effectLst>
                        <a:latin typeface="Times New Roman" pitchFamily="18" charset="0"/>
                      </a:endParaRPr>
                    </a:p>
                  </a:txBody>
                  <a:tcPr marL="121920" marR="121920"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2683">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400" b="0" i="0" u="none" strike="noStrike" cap="none" normalizeH="0" baseline="0">
                          <a:ln>
                            <a:noFill/>
                          </a:ln>
                          <a:solidFill>
                            <a:schemeClr val="tx1"/>
                          </a:solidFill>
                          <a:effectLst>
                            <a:outerShdw blurRad="38100" dist="38100" dir="2700000" algn="tl">
                              <a:srgbClr val="C0C0C0"/>
                            </a:outerShdw>
                          </a:effectLst>
                          <a:latin typeface="Times New Roman" pitchFamily="18" charset="0"/>
                        </a:rPr>
                        <a:t>2. Customer inserts a Credit card into ATM</a:t>
                      </a:r>
                    </a:p>
                  </a:txBody>
                  <a:tcPr marL="121920" marR="121920"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400" b="0" i="0" u="none" strike="noStrike" cap="none" normalizeH="0" baseline="0">
                          <a:ln>
                            <a:noFill/>
                          </a:ln>
                          <a:solidFill>
                            <a:schemeClr val="tx1"/>
                          </a:solidFill>
                          <a:effectLst>
                            <a:outerShdw blurRad="38100" dist="38100" dir="2700000" algn="tl">
                              <a:srgbClr val="C0C0C0"/>
                            </a:outerShdw>
                          </a:effectLst>
                          <a:latin typeface="Times New Roman" pitchFamily="18" charset="0"/>
                        </a:rPr>
                        <a:t>3. System verifies the customer ID and status</a:t>
                      </a:r>
                    </a:p>
                  </a:txBody>
                  <a:tcPr marL="121920" marR="121920"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9193">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400" b="0" i="0" u="none" strike="noStrike" cap="none" normalizeH="0" baseline="0">
                          <a:ln>
                            <a:noFill/>
                          </a:ln>
                          <a:solidFill>
                            <a:schemeClr val="tx1"/>
                          </a:solidFill>
                          <a:effectLst>
                            <a:outerShdw blurRad="38100" dist="38100" dir="2700000" algn="tl">
                              <a:srgbClr val="C0C0C0"/>
                            </a:outerShdw>
                          </a:effectLst>
                          <a:latin typeface="Times New Roman" pitchFamily="18" charset="0"/>
                        </a:rPr>
                        <a:t>5. Customer chooses  “Withdraw” operation</a:t>
                      </a:r>
                    </a:p>
                  </a:txBody>
                  <a:tcPr marL="121920" marR="121920"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400" b="0" i="0" u="none" strike="noStrike" cap="none" normalizeH="0" baseline="0">
                          <a:ln>
                            <a:noFill/>
                          </a:ln>
                          <a:solidFill>
                            <a:schemeClr val="tx1"/>
                          </a:solidFill>
                          <a:effectLst>
                            <a:outerShdw blurRad="38100" dist="38100" dir="2700000" algn="tl">
                              <a:srgbClr val="C0C0C0"/>
                            </a:outerShdw>
                          </a:effectLst>
                          <a:latin typeface="Times New Roman" pitchFamily="18" charset="0"/>
                        </a:rPr>
                        <a:t>4. System asks for an operation type</a:t>
                      </a:r>
                    </a:p>
                  </a:txBody>
                  <a:tcPr marL="121920" marR="121920"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7607">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400" b="0" i="0" u="none" strike="noStrike" cap="none" normalizeH="0" baseline="0">
                          <a:ln>
                            <a:noFill/>
                          </a:ln>
                          <a:solidFill>
                            <a:schemeClr val="tx1"/>
                          </a:solidFill>
                          <a:effectLst>
                            <a:outerShdw blurRad="38100" dist="38100" dir="2700000" algn="tl">
                              <a:srgbClr val="C0C0C0"/>
                            </a:outerShdw>
                          </a:effectLst>
                          <a:latin typeface="Times New Roman" pitchFamily="18" charset="0"/>
                        </a:rPr>
                        <a:t>7. Customer enters the cash amount</a:t>
                      </a:r>
                    </a:p>
                  </a:txBody>
                  <a:tcPr marL="121920" marR="121920"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400" b="0" i="0" u="none" strike="noStrike" cap="none" normalizeH="0" baseline="0">
                          <a:ln>
                            <a:noFill/>
                          </a:ln>
                          <a:solidFill>
                            <a:schemeClr val="tx1"/>
                          </a:solidFill>
                          <a:effectLst>
                            <a:outerShdw blurRad="38100" dist="38100" dir="2700000" algn="tl">
                              <a:srgbClr val="C0C0C0"/>
                            </a:outerShdw>
                          </a:effectLst>
                          <a:latin typeface="Times New Roman" pitchFamily="18" charset="0"/>
                        </a:rPr>
                        <a:t>6. System asks for the withdraw amount</a:t>
                      </a:r>
                    </a:p>
                  </a:txBody>
                  <a:tcPr marL="121920" marR="121920"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8399">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800" b="0" i="0" u="none" strike="noStrike" cap="none" normalizeH="0" baseline="0" dirty="0">
                        <a:ln>
                          <a:noFill/>
                        </a:ln>
                        <a:solidFill>
                          <a:schemeClr val="tx1"/>
                        </a:solidFill>
                        <a:effectLst>
                          <a:outerShdw blurRad="38100" dist="38100" dir="2700000" algn="tl">
                            <a:srgbClr val="C0C0C0"/>
                          </a:outerShdw>
                        </a:effectLst>
                        <a:latin typeface="Times New Roman" pitchFamily="18" charset="0"/>
                      </a:endParaRPr>
                    </a:p>
                  </a:txBody>
                  <a:tcPr marL="121920" marR="121920"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400" b="0" i="0" u="none" strike="noStrike" cap="none" normalizeH="0" baseline="0" dirty="0">
                          <a:ln>
                            <a:noFill/>
                          </a:ln>
                          <a:solidFill>
                            <a:schemeClr val="tx1"/>
                          </a:solidFill>
                          <a:effectLst>
                            <a:outerShdw blurRad="38100" dist="38100" dir="2700000" algn="tl">
                              <a:srgbClr val="C0C0C0"/>
                            </a:outerShdw>
                          </a:effectLst>
                          <a:latin typeface="Times New Roman" pitchFamily="18" charset="0"/>
                        </a:rPr>
                        <a:t>8. System checks if withdraw amount is legal</a:t>
                      </a:r>
                    </a:p>
                  </a:txBody>
                  <a:tcPr marL="121920" marR="121920"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6019">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800" b="0" i="0" u="none" strike="noStrike" cap="none" normalizeH="0" baseline="0">
                        <a:ln>
                          <a:noFill/>
                        </a:ln>
                        <a:solidFill>
                          <a:schemeClr val="tx1"/>
                        </a:solidFill>
                        <a:effectLst>
                          <a:outerShdw blurRad="38100" dist="38100" dir="2700000" algn="tl">
                            <a:srgbClr val="C0C0C0"/>
                          </a:outerShdw>
                        </a:effectLst>
                        <a:latin typeface="Times New Roman" pitchFamily="18" charset="0"/>
                      </a:endParaRPr>
                    </a:p>
                  </a:txBody>
                  <a:tcPr marL="121920" marR="121920"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400" b="0" i="0" u="none" strike="noStrike" cap="none" normalizeH="0" baseline="0">
                          <a:ln>
                            <a:noFill/>
                          </a:ln>
                          <a:solidFill>
                            <a:schemeClr val="tx1"/>
                          </a:solidFill>
                          <a:effectLst>
                            <a:outerShdw blurRad="38100" dist="38100" dir="2700000" algn="tl">
                              <a:srgbClr val="C0C0C0"/>
                            </a:outerShdw>
                          </a:effectLst>
                          <a:latin typeface="Times New Roman" pitchFamily="18" charset="0"/>
                        </a:rPr>
                        <a:t>9. System dispenses the cash</a:t>
                      </a:r>
                    </a:p>
                  </a:txBody>
                  <a:tcPr marL="121920" marR="121920"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79026">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800" b="0" i="0" u="none" strike="noStrike" cap="none" normalizeH="0" baseline="0">
                        <a:ln>
                          <a:noFill/>
                        </a:ln>
                        <a:solidFill>
                          <a:schemeClr val="tx1"/>
                        </a:solidFill>
                        <a:effectLst>
                          <a:outerShdw blurRad="38100" dist="38100" dir="2700000" algn="tl">
                            <a:srgbClr val="C0C0C0"/>
                          </a:outerShdw>
                        </a:effectLst>
                        <a:latin typeface="Times New Roman" pitchFamily="18" charset="0"/>
                      </a:endParaRPr>
                    </a:p>
                  </a:txBody>
                  <a:tcPr marL="121920" marR="121920"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400" b="0" i="0" u="none" strike="noStrike" cap="none" normalizeH="0" baseline="0">
                          <a:ln>
                            <a:noFill/>
                          </a:ln>
                          <a:solidFill>
                            <a:schemeClr val="tx1"/>
                          </a:solidFill>
                          <a:effectLst>
                            <a:outerShdw blurRad="38100" dist="38100" dir="2700000" algn="tl">
                              <a:srgbClr val="C0C0C0"/>
                            </a:outerShdw>
                          </a:effectLst>
                          <a:latin typeface="Times New Roman" pitchFamily="18" charset="0"/>
                        </a:rPr>
                        <a:t>10. System deduces the withdraw amount from account</a:t>
                      </a:r>
                    </a:p>
                  </a:txBody>
                  <a:tcPr marL="121920" marR="121920"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47607">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800" b="0" i="0" u="none" strike="noStrike" cap="none" normalizeH="0" baseline="0">
                        <a:ln>
                          <a:noFill/>
                        </a:ln>
                        <a:solidFill>
                          <a:schemeClr val="tx1"/>
                        </a:solidFill>
                        <a:effectLst>
                          <a:outerShdw blurRad="38100" dist="38100" dir="2700000" algn="tl">
                            <a:srgbClr val="C0C0C0"/>
                          </a:outerShdw>
                        </a:effectLst>
                        <a:latin typeface="Times New Roman" pitchFamily="18" charset="0"/>
                      </a:endParaRPr>
                    </a:p>
                  </a:txBody>
                  <a:tcPr marL="121920" marR="121920"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400" b="0" i="0" u="none" strike="noStrike" cap="none" normalizeH="0" baseline="0">
                          <a:ln>
                            <a:noFill/>
                          </a:ln>
                          <a:solidFill>
                            <a:schemeClr val="tx1"/>
                          </a:solidFill>
                          <a:effectLst>
                            <a:outerShdw blurRad="38100" dist="38100" dir="2700000" algn="tl">
                              <a:srgbClr val="C0C0C0"/>
                            </a:outerShdw>
                          </a:effectLst>
                          <a:latin typeface="Times New Roman" pitchFamily="18" charset="0"/>
                        </a:rPr>
                        <a:t>11. System prints a receipt</a:t>
                      </a:r>
                    </a:p>
                  </a:txBody>
                  <a:tcPr marL="121920" marR="121920"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47607">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400" b="0" i="0" u="none" strike="noStrike" cap="none" normalizeH="0" baseline="0" dirty="0">
                          <a:ln>
                            <a:noFill/>
                          </a:ln>
                          <a:solidFill>
                            <a:schemeClr val="tx1"/>
                          </a:solidFill>
                          <a:effectLst>
                            <a:outerShdw blurRad="38100" dist="38100" dir="2700000" algn="tl">
                              <a:srgbClr val="C0C0C0"/>
                            </a:outerShdw>
                          </a:effectLst>
                          <a:latin typeface="Times New Roman" pitchFamily="18" charset="0"/>
                        </a:rPr>
                        <a:t>13. Customer takes the cash and the receipt</a:t>
                      </a:r>
                    </a:p>
                  </a:txBody>
                  <a:tcPr marL="121920" marR="121920"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400" b="0" i="0" u="none" strike="noStrike" cap="none" normalizeH="0" baseline="0" dirty="0">
                          <a:ln>
                            <a:noFill/>
                          </a:ln>
                          <a:solidFill>
                            <a:schemeClr val="tx1"/>
                          </a:solidFill>
                          <a:effectLst>
                            <a:outerShdw blurRad="38100" dist="38100" dir="2700000" algn="tl">
                              <a:srgbClr val="C0C0C0"/>
                            </a:outerShdw>
                          </a:effectLst>
                          <a:latin typeface="Times New Roman" pitchFamily="18" charset="0"/>
                        </a:rPr>
                        <a:t>12. System ejects the cash card</a:t>
                      </a:r>
                    </a:p>
                  </a:txBody>
                  <a:tcPr marL="121920" marR="121920"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80682" y="573087"/>
            <a:ext cx="10515600" cy="557212"/>
          </a:xfrm>
          <a:noFill/>
          <a:ln>
            <a:noFill/>
          </a:ln>
        </p:spPr>
        <p:txBody>
          <a:bodyPr spcFirstLastPara="1" vert="horz" wrap="square" lIns="91425" tIns="45700" rIns="91425" bIns="45700" rtlCol="0" anchor="ctr" anchorCtr="0">
            <a:normAutofit/>
          </a:bodyPr>
          <a:lstStyle/>
          <a:p>
            <a:pPr>
              <a:spcBef>
                <a:spcPts val="0"/>
              </a:spcBef>
              <a:buClr>
                <a:schemeClr val="accent2"/>
              </a:buClr>
              <a:buSzPts val="2400"/>
            </a:pPr>
            <a:r>
              <a:rPr lang="en-US" sz="2400" b="1" dirty="0">
                <a:solidFill>
                  <a:schemeClr val="accent2"/>
                </a:solidFill>
                <a:latin typeface="Calibri"/>
                <a:ea typeface="Calibri"/>
                <a:cs typeface="Calibri"/>
                <a:sym typeface="Calibri"/>
              </a:rPr>
              <a:t>Example- Money Withdraw (cont.)</a:t>
            </a:r>
          </a:p>
        </p:txBody>
      </p:sp>
      <p:sp>
        <p:nvSpPr>
          <p:cNvPr id="36867" name="Rectangle 3"/>
          <p:cNvSpPr>
            <a:spLocks noGrp="1" noChangeArrowheads="1"/>
          </p:cNvSpPr>
          <p:nvPr>
            <p:ph idx="4294967295"/>
          </p:nvPr>
        </p:nvSpPr>
        <p:spPr>
          <a:xfrm>
            <a:off x="0" y="1454150"/>
            <a:ext cx="10515600" cy="4351338"/>
          </a:xfrm>
        </p:spPr>
        <p:txBody>
          <a:bodyPr rtlCol="0">
            <a:normAutofit/>
          </a:bodyPr>
          <a:lstStyle/>
          <a:p>
            <a:pPr eaLnBrk="1" fontAlgn="auto" hangingPunct="1">
              <a:lnSpc>
                <a:spcPct val="90000"/>
              </a:lnSpc>
              <a:spcAft>
                <a:spcPts val="0"/>
              </a:spcAft>
              <a:buFont typeface="Arial" panose="020B0604020202020204" pitchFamily="34" charset="0"/>
              <a:buChar char="•"/>
              <a:defRPr/>
            </a:pPr>
            <a:r>
              <a:rPr lang="en-US" sz="2800"/>
              <a:t>Alternative flow of events:</a:t>
            </a:r>
          </a:p>
          <a:p>
            <a:pPr lvl="1" eaLnBrk="1" fontAlgn="auto" hangingPunct="1">
              <a:lnSpc>
                <a:spcPct val="90000"/>
              </a:lnSpc>
              <a:spcAft>
                <a:spcPts val="0"/>
              </a:spcAft>
              <a:buFont typeface="Arial" panose="020B0604020202020204" pitchFamily="34" charset="0"/>
              <a:buChar char="•"/>
              <a:defRPr/>
            </a:pPr>
            <a:r>
              <a:rPr lang="en-US" sz="2400"/>
              <a:t>Step 3: Customer authorization failed. Display an error message, cancel the transaction and eject the card.</a:t>
            </a:r>
          </a:p>
          <a:p>
            <a:pPr lvl="1" eaLnBrk="1" fontAlgn="auto" hangingPunct="1">
              <a:lnSpc>
                <a:spcPct val="90000"/>
              </a:lnSpc>
              <a:spcAft>
                <a:spcPts val="0"/>
              </a:spcAft>
              <a:buFont typeface="Arial" panose="020B0604020202020204" pitchFamily="34" charset="0"/>
              <a:buChar char="•"/>
              <a:defRPr/>
            </a:pPr>
            <a:r>
              <a:rPr lang="en-US" sz="2400"/>
              <a:t>Step 8: Customer has insufficient funds in its account. Display an error message, and go to step 6.</a:t>
            </a:r>
          </a:p>
          <a:p>
            <a:pPr lvl="1" eaLnBrk="1" fontAlgn="auto" hangingPunct="1">
              <a:lnSpc>
                <a:spcPct val="90000"/>
              </a:lnSpc>
              <a:spcAft>
                <a:spcPts val="0"/>
              </a:spcAft>
              <a:buFont typeface="Arial" panose="020B0604020202020204" pitchFamily="34" charset="0"/>
              <a:buChar char="•"/>
              <a:defRPr/>
            </a:pPr>
            <a:r>
              <a:rPr lang="en-US" sz="2400"/>
              <a:t>Step 8: Customer exceeds its legal amount. Display an error message, and go to step 6.</a:t>
            </a:r>
          </a:p>
          <a:p>
            <a:pPr eaLnBrk="1" fontAlgn="auto" hangingPunct="1">
              <a:lnSpc>
                <a:spcPct val="90000"/>
              </a:lnSpc>
              <a:spcAft>
                <a:spcPts val="0"/>
              </a:spcAft>
              <a:buFont typeface="Arial" panose="020B0604020202020204" pitchFamily="34" charset="0"/>
              <a:buChar char="•"/>
              <a:defRPr/>
            </a:pPr>
            <a:r>
              <a:rPr lang="en-US" sz="2800"/>
              <a:t>Exceptional flow of events:</a:t>
            </a:r>
          </a:p>
          <a:p>
            <a:pPr lvl="1" eaLnBrk="1" fontAlgn="auto" hangingPunct="1">
              <a:lnSpc>
                <a:spcPct val="90000"/>
              </a:lnSpc>
              <a:spcAft>
                <a:spcPts val="0"/>
              </a:spcAft>
              <a:buFont typeface="Arial" panose="020B0604020202020204" pitchFamily="34" charset="0"/>
              <a:buChar char="•"/>
              <a:defRPr/>
            </a:pPr>
            <a:r>
              <a:rPr lang="en-US" sz="2400"/>
              <a:t>Power failure in the process of the transaction before step 9, cancel the transaction and eject the card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40341" y="384831"/>
            <a:ext cx="10515600" cy="804672"/>
          </a:xfrm>
          <a:noFill/>
          <a:ln>
            <a:noFill/>
          </a:ln>
        </p:spPr>
        <p:txBody>
          <a:bodyPr spcFirstLastPara="1" vert="horz" wrap="square" lIns="91425" tIns="45700" rIns="91425" bIns="45700" rtlCol="0" anchor="ctr" anchorCtr="0">
            <a:normAutofit/>
          </a:bodyPr>
          <a:lstStyle/>
          <a:p>
            <a:pPr>
              <a:spcBef>
                <a:spcPts val="0"/>
              </a:spcBef>
              <a:buClr>
                <a:schemeClr val="accent2"/>
              </a:buClr>
              <a:buSzPts val="2400"/>
            </a:pPr>
            <a:r>
              <a:rPr lang="en-US" sz="2400" b="1" dirty="0">
                <a:solidFill>
                  <a:schemeClr val="accent2"/>
                </a:solidFill>
                <a:latin typeface="Calibri"/>
                <a:ea typeface="Calibri"/>
                <a:cs typeface="Calibri"/>
                <a:sym typeface="Calibri"/>
              </a:rPr>
              <a:t>Example- Money Withdraw (cont.)</a:t>
            </a:r>
          </a:p>
        </p:txBody>
      </p:sp>
      <p:sp>
        <p:nvSpPr>
          <p:cNvPr id="38915" name="Rectangle 3"/>
          <p:cNvSpPr>
            <a:spLocks noGrp="1" noChangeArrowheads="1"/>
          </p:cNvSpPr>
          <p:nvPr>
            <p:ph idx="4294967295"/>
          </p:nvPr>
        </p:nvSpPr>
        <p:spPr>
          <a:xfrm>
            <a:off x="40340" y="1189504"/>
            <a:ext cx="11832791" cy="5668496"/>
          </a:xfrm>
        </p:spPr>
        <p:txBody>
          <a:bodyPr rtlCol="0">
            <a:normAutofit fontScale="55000" lnSpcReduction="20000"/>
          </a:bodyPr>
          <a:lstStyle/>
          <a:p>
            <a:pPr eaLnBrk="1" fontAlgn="auto" hangingPunct="1">
              <a:lnSpc>
                <a:spcPct val="130000"/>
              </a:lnSpc>
              <a:spcBef>
                <a:spcPts val="400"/>
              </a:spcBef>
              <a:spcAft>
                <a:spcPts val="400"/>
              </a:spcAft>
              <a:buClr>
                <a:schemeClr val="tx2"/>
              </a:buClr>
              <a:buSzTx/>
              <a:buFont typeface="Wingdings" pitchFamily="2" charset="2"/>
              <a:buChar char="§"/>
              <a:defRPr/>
            </a:pPr>
            <a:r>
              <a:rPr lang="en-US" sz="3200" dirty="0"/>
              <a:t>One method to identify use cases is actor-based:</a:t>
            </a:r>
          </a:p>
          <a:p>
            <a:pPr lvl="1">
              <a:lnSpc>
                <a:spcPct val="130000"/>
              </a:lnSpc>
              <a:spcBef>
                <a:spcPts val="400"/>
              </a:spcBef>
              <a:spcAft>
                <a:spcPts val="400"/>
              </a:spcAft>
              <a:buClr>
                <a:schemeClr val="tx2"/>
              </a:buClr>
              <a:buFont typeface="Wingdings" pitchFamily="2" charset="2"/>
              <a:buChar char="§"/>
              <a:defRPr/>
            </a:pPr>
            <a:r>
              <a:rPr lang="en-US" sz="3200" dirty="0"/>
              <a:t>Identify the actors related to a system or organization.</a:t>
            </a:r>
          </a:p>
          <a:p>
            <a:pPr lvl="1">
              <a:lnSpc>
                <a:spcPct val="130000"/>
              </a:lnSpc>
              <a:spcBef>
                <a:spcPts val="400"/>
              </a:spcBef>
              <a:spcAft>
                <a:spcPts val="400"/>
              </a:spcAft>
              <a:buClr>
                <a:schemeClr val="tx2"/>
              </a:buClr>
              <a:buFont typeface="Wingdings" pitchFamily="2" charset="2"/>
              <a:buChar char="§"/>
              <a:defRPr/>
            </a:pPr>
            <a:r>
              <a:rPr lang="en-US" sz="3200" dirty="0"/>
              <a:t>For each actor, identify the processes they initiate or participate in.</a:t>
            </a:r>
          </a:p>
          <a:p>
            <a:pPr eaLnBrk="1" fontAlgn="auto" hangingPunct="1">
              <a:lnSpc>
                <a:spcPct val="130000"/>
              </a:lnSpc>
              <a:spcBef>
                <a:spcPts val="400"/>
              </a:spcBef>
              <a:spcAft>
                <a:spcPts val="400"/>
              </a:spcAft>
              <a:buClr>
                <a:schemeClr val="tx2"/>
              </a:buClr>
              <a:buSzTx/>
              <a:buFont typeface="Wingdings" pitchFamily="2" charset="2"/>
              <a:buChar char="§"/>
              <a:defRPr/>
            </a:pPr>
            <a:r>
              <a:rPr lang="en-US" sz="3200" dirty="0"/>
              <a:t>A second method to identify use cases is event-based:</a:t>
            </a:r>
          </a:p>
          <a:p>
            <a:pPr lvl="1">
              <a:lnSpc>
                <a:spcPct val="130000"/>
              </a:lnSpc>
              <a:spcBef>
                <a:spcPts val="400"/>
              </a:spcBef>
              <a:spcAft>
                <a:spcPts val="400"/>
              </a:spcAft>
              <a:buClr>
                <a:schemeClr val="tx2"/>
              </a:buClr>
              <a:buFont typeface="Wingdings" pitchFamily="2" charset="2"/>
              <a:buChar char="§"/>
              <a:defRPr/>
            </a:pPr>
            <a:r>
              <a:rPr lang="en-US" sz="3200" dirty="0"/>
              <a:t>Identify the external events that a system must respond to.</a:t>
            </a:r>
          </a:p>
          <a:p>
            <a:pPr lvl="1">
              <a:lnSpc>
                <a:spcPct val="130000"/>
              </a:lnSpc>
              <a:spcBef>
                <a:spcPts val="400"/>
              </a:spcBef>
              <a:spcAft>
                <a:spcPts val="400"/>
              </a:spcAft>
              <a:buClr>
                <a:schemeClr val="tx2"/>
              </a:buClr>
              <a:buFont typeface="Wingdings" pitchFamily="2" charset="2"/>
              <a:buChar char="§"/>
              <a:defRPr/>
            </a:pPr>
            <a:r>
              <a:rPr lang="en-US" sz="3200" dirty="0"/>
              <a:t>Relate the events to actors and use cases.</a:t>
            </a:r>
          </a:p>
          <a:p>
            <a:pPr eaLnBrk="1" fontAlgn="auto" hangingPunct="1">
              <a:lnSpc>
                <a:spcPct val="130000"/>
              </a:lnSpc>
              <a:spcBef>
                <a:spcPts val="400"/>
              </a:spcBef>
              <a:spcAft>
                <a:spcPts val="400"/>
              </a:spcAft>
              <a:buClr>
                <a:schemeClr val="tx2"/>
              </a:buClr>
              <a:buSzTx/>
              <a:buFont typeface="Wingdings" pitchFamily="2" charset="2"/>
              <a:buChar char="§"/>
              <a:defRPr/>
            </a:pPr>
            <a:r>
              <a:rPr lang="en-US" sz="3200" dirty="0"/>
              <a:t>The following questions may be used to help identify the use cases for a system:</a:t>
            </a:r>
          </a:p>
          <a:p>
            <a:pPr lvl="1" fontAlgn="auto">
              <a:lnSpc>
                <a:spcPct val="130000"/>
              </a:lnSpc>
              <a:spcBef>
                <a:spcPts val="400"/>
              </a:spcBef>
              <a:spcAft>
                <a:spcPts val="400"/>
              </a:spcAft>
              <a:buClr>
                <a:schemeClr val="tx2"/>
              </a:buClr>
              <a:buFont typeface="Wingdings" pitchFamily="2" charset="2"/>
              <a:buChar char="§"/>
              <a:defRPr/>
            </a:pPr>
            <a:r>
              <a:rPr lang="en-US" sz="3200" dirty="0"/>
              <a:t>What are tasks of each actor ?</a:t>
            </a:r>
          </a:p>
          <a:p>
            <a:pPr lvl="1" fontAlgn="auto">
              <a:lnSpc>
                <a:spcPct val="130000"/>
              </a:lnSpc>
              <a:spcBef>
                <a:spcPts val="400"/>
              </a:spcBef>
              <a:spcAft>
                <a:spcPts val="400"/>
              </a:spcAft>
              <a:buClr>
                <a:schemeClr val="tx2"/>
              </a:buClr>
              <a:buFont typeface="Wingdings" pitchFamily="2" charset="2"/>
              <a:buChar char="§"/>
              <a:defRPr/>
            </a:pPr>
            <a:r>
              <a:rPr lang="en-US" sz="3200" dirty="0"/>
              <a:t>Will any actor create, store, change, remove, or read information in the system ?</a:t>
            </a:r>
          </a:p>
          <a:p>
            <a:pPr lvl="1" fontAlgn="auto">
              <a:lnSpc>
                <a:spcPct val="130000"/>
              </a:lnSpc>
              <a:spcBef>
                <a:spcPts val="400"/>
              </a:spcBef>
              <a:spcAft>
                <a:spcPts val="400"/>
              </a:spcAft>
              <a:buClr>
                <a:schemeClr val="tx2"/>
              </a:buClr>
              <a:buFont typeface="Wingdings" pitchFamily="2" charset="2"/>
              <a:buChar char="§"/>
              <a:defRPr/>
            </a:pPr>
            <a:r>
              <a:rPr lang="en-US" sz="3200" dirty="0"/>
              <a:t>What use cases will create, store, change, remove, or read this information ?</a:t>
            </a:r>
          </a:p>
          <a:p>
            <a:pPr lvl="1" fontAlgn="auto">
              <a:lnSpc>
                <a:spcPct val="130000"/>
              </a:lnSpc>
              <a:spcBef>
                <a:spcPts val="400"/>
              </a:spcBef>
              <a:spcAft>
                <a:spcPts val="400"/>
              </a:spcAft>
              <a:buClr>
                <a:schemeClr val="tx2"/>
              </a:buClr>
              <a:buFont typeface="Wingdings" pitchFamily="2" charset="2"/>
              <a:buChar char="§"/>
              <a:defRPr/>
            </a:pPr>
            <a:r>
              <a:rPr lang="en-US" sz="3200" dirty="0"/>
              <a:t>Will any actor need to inform the system about sudden, external changes ? </a:t>
            </a:r>
          </a:p>
          <a:p>
            <a:pPr lvl="1" fontAlgn="auto">
              <a:lnSpc>
                <a:spcPct val="130000"/>
              </a:lnSpc>
              <a:spcBef>
                <a:spcPts val="400"/>
              </a:spcBef>
              <a:spcAft>
                <a:spcPts val="400"/>
              </a:spcAft>
              <a:buClr>
                <a:schemeClr val="tx2"/>
              </a:buClr>
              <a:buFont typeface="Wingdings" pitchFamily="2" charset="2"/>
              <a:buChar char="§"/>
              <a:defRPr/>
            </a:pPr>
            <a:r>
              <a:rPr lang="en-US" sz="3200" dirty="0"/>
              <a:t>Does any actor need to be informed about certain occurrences in the system ?</a:t>
            </a:r>
          </a:p>
          <a:p>
            <a:pPr lvl="1" fontAlgn="auto">
              <a:lnSpc>
                <a:spcPct val="130000"/>
              </a:lnSpc>
              <a:spcBef>
                <a:spcPts val="400"/>
              </a:spcBef>
              <a:spcAft>
                <a:spcPts val="400"/>
              </a:spcAft>
              <a:buClr>
                <a:schemeClr val="tx2"/>
              </a:buClr>
              <a:buFont typeface="Wingdings" pitchFamily="2" charset="2"/>
              <a:buChar char="§"/>
              <a:defRPr/>
            </a:pPr>
            <a:r>
              <a:rPr lang="en-US" sz="3200" dirty="0"/>
              <a:t>Can all functional requirements be performed by the use cases ?</a:t>
            </a:r>
          </a:p>
          <a:p>
            <a:pPr eaLnBrk="1" fontAlgn="auto" hangingPunct="1">
              <a:lnSpc>
                <a:spcPct val="80000"/>
              </a:lnSpc>
              <a:spcAft>
                <a:spcPts val="0"/>
              </a:spcAft>
              <a:buClr>
                <a:schemeClr val="tx2"/>
              </a:buClr>
              <a:buSzTx/>
              <a:buFont typeface="Wingdings" pitchFamily="2" charset="2"/>
              <a:buChar char="§"/>
              <a:defRPr/>
            </a:pPr>
            <a:endParaRPr lang="en-US" sz="18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6DD8DCC0-549E-48DB-8CCA-E3FF8FBDEBF0}"/>
              </a:ext>
            </a:extLst>
          </p:cNvPr>
          <p:cNvGrpSpPr/>
          <p:nvPr/>
        </p:nvGrpSpPr>
        <p:grpSpPr>
          <a:xfrm>
            <a:off x="313844" y="349466"/>
            <a:ext cx="11518407" cy="6218388"/>
            <a:chOff x="313844" y="349466"/>
            <a:chExt cx="11518407" cy="6218388"/>
          </a:xfrm>
          <a:solidFill>
            <a:schemeClr val="accent2">
              <a:lumMod val="60000"/>
              <a:lumOff val="40000"/>
            </a:schemeClr>
          </a:solidFill>
        </p:grpSpPr>
        <p:sp>
          <p:nvSpPr>
            <p:cNvPr id="24" name="Rectangle 23">
              <a:extLst>
                <a:ext uri="{FF2B5EF4-FFF2-40B4-BE49-F238E27FC236}">
                  <a16:creationId xmlns:a16="http://schemas.microsoft.com/office/drawing/2014/main" id="{B895392A-2454-40A6-9F7C-BC20D3A463EB}"/>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DC7604FF-DE88-44B6-A0D9-723028500B8B}"/>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35F4DC18-13F2-43D2-9B15-157998AF1875}"/>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34375A76-1BF8-4628-B0FE-78E1BEB569B2}"/>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984292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109025" y="1146517"/>
            <a:ext cx="8882575" cy="5409029"/>
          </a:xfrm>
          <a:prstGeom prst="rect">
            <a:avLst/>
          </a:prstGeom>
        </p:spPr>
        <p:txBody>
          <a:bodyPr/>
          <a:lstStyle/>
          <a:p>
            <a:pPr marL="365125" indent="-255588" fontAlgn="base">
              <a:spcBef>
                <a:spcPts val="400"/>
              </a:spcBef>
              <a:spcAft>
                <a:spcPct val="0"/>
              </a:spcAft>
              <a:buClr>
                <a:schemeClr val="accent1"/>
              </a:buClr>
              <a:buSzPct val="68000"/>
              <a:buFont typeface="Wingdings 3" pitchFamily="18" charset="2"/>
              <a:buChar char=""/>
            </a:pPr>
            <a:r>
              <a:rPr lang="en-US" sz="2400" b="1" dirty="0"/>
              <a:t>Unified Modeling Language</a:t>
            </a:r>
            <a:endParaRPr sz="2400" b="1" dirty="0"/>
          </a:p>
          <a:p>
            <a:pPr marL="620713" lvl="1" indent="-228600" eaLnBrk="0" fontAlgn="base" hangingPunct="0">
              <a:spcBef>
                <a:spcPts val="600"/>
              </a:spcBef>
              <a:spcAft>
                <a:spcPts val="300"/>
              </a:spcAft>
              <a:buClr>
                <a:schemeClr val="accent1"/>
              </a:buClr>
              <a:buFont typeface="Verdana" pitchFamily="34" charset="0"/>
              <a:buChar char="◦"/>
            </a:pPr>
            <a:r>
              <a:rPr lang="en-US" sz="2400" dirty="0"/>
              <a:t>Language to express different types of models</a:t>
            </a:r>
            <a:endParaRPr sz="2400" dirty="0"/>
          </a:p>
          <a:p>
            <a:pPr marL="620713" lvl="1" indent="-228600" eaLnBrk="0" fontAlgn="base" hangingPunct="0">
              <a:spcBef>
                <a:spcPts val="600"/>
              </a:spcBef>
              <a:spcAft>
                <a:spcPts val="300"/>
              </a:spcAft>
              <a:buClr>
                <a:schemeClr val="accent1"/>
              </a:buClr>
              <a:buFont typeface="Verdana" pitchFamily="34" charset="0"/>
              <a:buChar char="◦"/>
            </a:pPr>
            <a:r>
              <a:rPr lang="en-US" sz="2400" dirty="0"/>
              <a:t>Language defines</a:t>
            </a:r>
            <a:endParaRPr sz="2400" dirty="0"/>
          </a:p>
          <a:p>
            <a:pPr marL="620713" lvl="1" indent="-228600" eaLnBrk="0" fontAlgn="base" hangingPunct="0">
              <a:spcBef>
                <a:spcPts val="600"/>
              </a:spcBef>
              <a:spcAft>
                <a:spcPts val="300"/>
              </a:spcAft>
              <a:buClr>
                <a:schemeClr val="accent1"/>
              </a:buClr>
              <a:buFont typeface="Verdana" pitchFamily="34" charset="0"/>
              <a:buChar char="◦"/>
            </a:pPr>
            <a:r>
              <a:rPr lang="en-US" sz="2400" dirty="0"/>
              <a:t>Syntax – Symbols and rules for using them</a:t>
            </a:r>
            <a:endParaRPr sz="2400" dirty="0"/>
          </a:p>
          <a:p>
            <a:pPr marL="620713" lvl="1" indent="-228600" eaLnBrk="0" fontAlgn="base" hangingPunct="0">
              <a:spcBef>
                <a:spcPts val="600"/>
              </a:spcBef>
              <a:spcAft>
                <a:spcPts val="300"/>
              </a:spcAft>
              <a:buClr>
                <a:schemeClr val="accent1"/>
              </a:buClr>
              <a:buFont typeface="Verdana" pitchFamily="34" charset="0"/>
              <a:buChar char="◦"/>
            </a:pPr>
            <a:r>
              <a:rPr lang="en-US" sz="2400" dirty="0"/>
              <a:t>Semantics – What these symbols represent</a:t>
            </a:r>
            <a:endParaRPr sz="2400" dirty="0"/>
          </a:p>
          <a:p>
            <a:pPr marL="357188" indent="-268288">
              <a:buClr>
                <a:srgbClr val="00B0F0"/>
              </a:buClr>
              <a:buSzPct val="68000"/>
              <a:buFont typeface="Wingdings 3" charset="2"/>
              <a:buChar char=""/>
            </a:pPr>
            <a:r>
              <a:rPr lang="en-US" sz="2400" b="1" dirty="0"/>
              <a:t>UML can be used to</a:t>
            </a:r>
            <a:endParaRPr sz="2400" b="1" dirty="0"/>
          </a:p>
          <a:p>
            <a:pPr marL="620713" lvl="1" indent="-228600" eaLnBrk="0" fontAlgn="base" hangingPunct="0">
              <a:spcBef>
                <a:spcPts val="600"/>
              </a:spcBef>
              <a:spcAft>
                <a:spcPts val="300"/>
              </a:spcAft>
              <a:buClr>
                <a:schemeClr val="accent1"/>
              </a:buClr>
              <a:buFont typeface="Verdana" pitchFamily="34" charset="0"/>
              <a:buChar char="◦"/>
            </a:pPr>
            <a:r>
              <a:rPr lang="en-US" sz="2400" dirty="0"/>
              <a:t>Visualize (Graphical Notation)</a:t>
            </a:r>
            <a:endParaRPr sz="2400" dirty="0"/>
          </a:p>
          <a:p>
            <a:pPr marL="620713" lvl="1" indent="-228600" eaLnBrk="0" fontAlgn="base" hangingPunct="0">
              <a:spcBef>
                <a:spcPts val="600"/>
              </a:spcBef>
              <a:spcAft>
                <a:spcPts val="300"/>
              </a:spcAft>
              <a:buClr>
                <a:schemeClr val="accent1"/>
              </a:buClr>
              <a:buFont typeface="Verdana" pitchFamily="34" charset="0"/>
              <a:buChar char="◦"/>
            </a:pPr>
            <a:r>
              <a:rPr lang="en-US" sz="2400" dirty="0"/>
              <a:t>Specify (Complete and Unambiguous)</a:t>
            </a:r>
            <a:endParaRPr sz="2400" dirty="0"/>
          </a:p>
          <a:p>
            <a:pPr marL="620713" lvl="1" indent="-228600" eaLnBrk="0" fontAlgn="base" hangingPunct="0">
              <a:spcBef>
                <a:spcPts val="600"/>
              </a:spcBef>
              <a:spcAft>
                <a:spcPts val="300"/>
              </a:spcAft>
              <a:buClr>
                <a:schemeClr val="accent1"/>
              </a:buClr>
              <a:buFont typeface="Verdana" pitchFamily="34" charset="0"/>
              <a:buChar char="◦"/>
            </a:pPr>
            <a:r>
              <a:rPr lang="en-US" sz="2400" dirty="0"/>
              <a:t>Construct (Code Generation)</a:t>
            </a:r>
            <a:endParaRPr sz="2400" dirty="0"/>
          </a:p>
          <a:p>
            <a:pPr marL="620713" lvl="1" indent="-228600" eaLnBrk="0" fontAlgn="base" hangingPunct="0">
              <a:spcBef>
                <a:spcPts val="600"/>
              </a:spcBef>
              <a:spcAft>
                <a:spcPts val="300"/>
              </a:spcAft>
              <a:buClr>
                <a:schemeClr val="accent1"/>
              </a:buClr>
              <a:buFont typeface="Verdana" pitchFamily="34" charset="0"/>
              <a:buChar char="◦"/>
            </a:pPr>
            <a:r>
              <a:rPr lang="en-US" sz="2400" dirty="0"/>
              <a:t>Document (Design, Architecture, etc.)</a:t>
            </a:r>
            <a:endParaRPr sz="2400" dirty="0"/>
          </a:p>
          <a:p>
            <a:pPr marL="357188">
              <a:spcBef>
                <a:spcPts val="600"/>
              </a:spcBef>
              <a:spcAft>
                <a:spcPts val="300"/>
              </a:spcAft>
            </a:pPr>
            <a:r>
              <a:rPr lang="en-US" sz="2400" dirty="0">
                <a:solidFill>
                  <a:srgbClr val="000000"/>
                </a:solidFill>
              </a:rPr>
              <a:t>the artifacts of software-intensive systems</a:t>
            </a:r>
            <a:endParaRPr dirty="0"/>
          </a:p>
        </p:txBody>
      </p:sp>
      <p:sp>
        <p:nvSpPr>
          <p:cNvPr id="137" name="TextShape 2"/>
          <p:cNvSpPr txBox="1"/>
          <p:nvPr/>
        </p:nvSpPr>
        <p:spPr>
          <a:xfrm>
            <a:off x="109025" y="414997"/>
            <a:ext cx="8229240" cy="731520"/>
          </a:xfrm>
          <a:prstGeom prst="rect">
            <a:avLst/>
          </a:prstGeom>
        </p:spPr>
        <p:txBody>
          <a:bodyPr vert="horz" rtlCol="0" anchor="ctr">
            <a:normAutofit/>
            <a:scene3d>
              <a:camera prst="orthographicFront"/>
              <a:lightRig rig="soft" dir="t"/>
            </a:scene3d>
            <a:sp3d prstMaterial="softEdge">
              <a:bevelT w="25400" h="25400"/>
            </a:sp3d>
          </a:bodyPr>
          <a:lstStyle>
            <a:lvl1pPr eaLnBrk="0" fontAlgn="base" hangingPunct="0">
              <a:spcBef>
                <a:spcPct val="0"/>
              </a:spcBef>
              <a:spcAft>
                <a:spcPct val="0"/>
              </a:spcAft>
              <a:defRPr sz="4100" b="1">
                <a:solidFill>
                  <a:schemeClr val="tx2"/>
                </a:solidFill>
                <a:effectLst>
                  <a:outerShdw blurRad="31750" dist="25400" dir="5400000" algn="tl" rotWithShape="0">
                    <a:srgbClr val="000000">
                      <a:alpha val="25000"/>
                    </a:srgbClr>
                  </a:outerShdw>
                </a:effectLst>
                <a:latin typeface="+mj-lt"/>
                <a:ea typeface="+mj-ea"/>
                <a:cs typeface="+mj-cs"/>
              </a:defRPr>
            </a:lvl1pPr>
            <a:lvl2pPr eaLnBrk="0" fontAlgn="base" hangingPunct="0">
              <a:spcBef>
                <a:spcPct val="0"/>
              </a:spcBef>
              <a:spcAft>
                <a:spcPct val="0"/>
              </a:spcAft>
              <a:defRPr sz="4100" b="1">
                <a:solidFill>
                  <a:schemeClr val="tx2"/>
                </a:solidFill>
                <a:latin typeface="Lucida Sans Unicode" pitchFamily="34" charset="0"/>
              </a:defRPr>
            </a:lvl2pPr>
            <a:lvl3pPr eaLnBrk="0" fontAlgn="base" hangingPunct="0">
              <a:spcBef>
                <a:spcPct val="0"/>
              </a:spcBef>
              <a:spcAft>
                <a:spcPct val="0"/>
              </a:spcAft>
              <a:defRPr sz="4100" b="1">
                <a:solidFill>
                  <a:schemeClr val="tx2"/>
                </a:solidFill>
                <a:latin typeface="Lucida Sans Unicode" pitchFamily="34" charset="0"/>
              </a:defRPr>
            </a:lvl3pPr>
            <a:lvl4pPr eaLnBrk="0" fontAlgn="base" hangingPunct="0">
              <a:spcBef>
                <a:spcPct val="0"/>
              </a:spcBef>
              <a:spcAft>
                <a:spcPct val="0"/>
              </a:spcAft>
              <a:defRPr sz="4100" b="1">
                <a:solidFill>
                  <a:schemeClr val="tx2"/>
                </a:solidFill>
                <a:latin typeface="Lucida Sans Unicode" pitchFamily="34" charset="0"/>
              </a:defRPr>
            </a:lvl4pPr>
            <a:lvl5pPr eaLnBrk="0" fontAlgn="base" hangingPunct="0">
              <a:spcBef>
                <a:spcPct val="0"/>
              </a:spcBef>
              <a:spcAft>
                <a:spcPct val="0"/>
              </a:spcAft>
              <a:defRPr sz="4100" b="1">
                <a:solidFill>
                  <a:schemeClr val="tx2"/>
                </a:solidFill>
                <a:latin typeface="Lucida Sans Unicode" pitchFamily="34" charset="0"/>
              </a:defRPr>
            </a:lvl5pPr>
            <a:lvl6pPr marL="457200" fontAlgn="base">
              <a:spcBef>
                <a:spcPct val="0"/>
              </a:spcBef>
              <a:spcAft>
                <a:spcPct val="0"/>
              </a:spcAft>
              <a:defRPr sz="4100" b="1">
                <a:solidFill>
                  <a:schemeClr val="tx2"/>
                </a:solidFill>
                <a:latin typeface="Lucida Sans Unicode" pitchFamily="34" charset="0"/>
              </a:defRPr>
            </a:lvl6pPr>
            <a:lvl7pPr marL="914400" fontAlgn="base">
              <a:spcBef>
                <a:spcPct val="0"/>
              </a:spcBef>
              <a:spcAft>
                <a:spcPct val="0"/>
              </a:spcAft>
              <a:defRPr sz="4100" b="1">
                <a:solidFill>
                  <a:schemeClr val="tx2"/>
                </a:solidFill>
                <a:latin typeface="Lucida Sans Unicode" pitchFamily="34" charset="0"/>
              </a:defRPr>
            </a:lvl7pPr>
            <a:lvl8pPr marL="1371600" fontAlgn="base">
              <a:spcBef>
                <a:spcPct val="0"/>
              </a:spcBef>
              <a:spcAft>
                <a:spcPct val="0"/>
              </a:spcAft>
              <a:defRPr sz="4100" b="1">
                <a:solidFill>
                  <a:schemeClr val="tx2"/>
                </a:solidFill>
                <a:latin typeface="Lucida Sans Unicode" pitchFamily="34" charset="0"/>
              </a:defRPr>
            </a:lvl8pPr>
            <a:lvl9pPr marL="1828800" fontAlgn="base">
              <a:spcBef>
                <a:spcPct val="0"/>
              </a:spcBef>
              <a:spcAft>
                <a:spcPct val="0"/>
              </a:spcAft>
              <a:defRPr sz="4100" b="1">
                <a:solidFill>
                  <a:schemeClr val="tx2"/>
                </a:solidFill>
                <a:latin typeface="Lucida Sans Unicode" pitchFamily="34" charset="0"/>
              </a:defRPr>
            </a:lvl9pPr>
            <a:extLst/>
          </a:lstStyle>
          <a:p>
            <a:r>
              <a:rPr lang="en-US" sz="2600" dirty="0">
                <a:solidFill>
                  <a:schemeClr val="accent2"/>
                </a:solidFill>
                <a:latin typeface="+mn-lt"/>
                <a:ea typeface="+mn-ea"/>
                <a:cs typeface="+mn-cs"/>
              </a:rPr>
              <a:t>What is UML</a:t>
            </a:r>
          </a:p>
        </p:txBody>
      </p:sp>
    </p:spTree>
    <p:extLst>
      <p:ext uri="{BB962C8B-B14F-4D97-AF65-F5344CB8AC3E}">
        <p14:creationId xmlns:p14="http://schemas.microsoft.com/office/powerpoint/2010/main" val="1983441891"/>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9" presetClass="entr" fill="hold" nodeType="clickEffect">
                                  <p:stCondLst>
                                    <p:cond delay="0"/>
                                  </p:stCondLst>
                                  <p:childTnLst>
                                    <p:set>
                                      <p:cBhvr>
                                        <p:cTn id="6" dur="1" fill="hold">
                                          <p:stCondLst>
                                            <p:cond delay="0"/>
                                          </p:stCondLst>
                                        </p:cTn>
                                        <p:tgtEl>
                                          <p:spTgt spid="136">
                                            <p:txEl>
                                              <p:charRg st="0" end="367"/>
                                            </p:txEl>
                                          </p:spTgt>
                                        </p:tgtEl>
                                        <p:attrNameLst>
                                          <p:attrName>style.visibility</p:attrName>
                                        </p:attrNameLst>
                                      </p:cBhvr>
                                      <p:to>
                                        <p:strVal val="visible"/>
                                      </p:to>
                                    </p:set>
                                    <p:animEffect transition="in" filter="dissolve">
                                      <p:cBhvr additive="repl">
                                        <p:cTn id="7" dur="500" fill="freeze"/>
                                        <p:tgtEl>
                                          <p:spTgt spid="136">
                                            <p:txEl>
                                              <p:charRg st="0" end="367"/>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fill="hold" nodeType="clickEffect">
                                  <p:stCondLst>
                                    <p:cond delay="0"/>
                                  </p:stCondLst>
                                  <p:childTnLst>
                                    <p:set>
                                      <p:cBhvr>
                                        <p:cTn id="11" dur="1" fill="hold">
                                          <p:stCondLst>
                                            <p:cond delay="0"/>
                                          </p:stCondLst>
                                        </p:cTn>
                                        <p:tgtEl>
                                          <p:spTgt spid="136">
                                            <p:txEl>
                                              <p:charRg st="367" end="367"/>
                                            </p:txEl>
                                          </p:spTgt>
                                        </p:tgtEl>
                                        <p:attrNameLst>
                                          <p:attrName>style.visibility</p:attrName>
                                        </p:attrNameLst>
                                      </p:cBhvr>
                                      <p:to>
                                        <p:strVal val="visible"/>
                                      </p:to>
                                    </p:set>
                                    <p:animEffect transition="in" filter="dissolve">
                                      <p:cBhvr additive="repl">
                                        <p:cTn id="12" dur="500" fill="freeze"/>
                                        <p:tgtEl>
                                          <p:spTgt spid="136">
                                            <p:txEl>
                                              <p:charRg st="367" end="36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fill="hold" nodeType="clickEffect">
                                  <p:stCondLst>
                                    <p:cond delay="0"/>
                                  </p:stCondLst>
                                  <p:childTnLst>
                                    <p:set>
                                      <p:cBhvr>
                                        <p:cTn id="16" dur="1" fill="hold">
                                          <p:stCondLst>
                                            <p:cond delay="0"/>
                                          </p:stCondLst>
                                        </p:cTn>
                                        <p:tgtEl>
                                          <p:spTgt spid="136">
                                            <p:txEl>
                                              <p:charRg st="367" end="367"/>
                                            </p:txEl>
                                          </p:spTgt>
                                        </p:tgtEl>
                                        <p:attrNameLst>
                                          <p:attrName>style.visibility</p:attrName>
                                        </p:attrNameLst>
                                      </p:cBhvr>
                                      <p:to>
                                        <p:strVal val="visible"/>
                                      </p:to>
                                    </p:set>
                                    <p:animEffect transition="in" filter="dissolve">
                                      <p:cBhvr additive="repl">
                                        <p:cTn id="17" dur="500" fill="freeze"/>
                                        <p:tgtEl>
                                          <p:spTgt spid="136">
                                            <p:txEl>
                                              <p:charRg st="367" end="367"/>
                                            </p:txEl>
                                          </p:spTgt>
                                        </p:tgtEl>
                                      </p:cBhvr>
                                    </p:animEffect>
                                  </p:childTnLst>
                                </p:cTn>
                              </p:par>
                              <p:par>
                                <p:cTn id="18" presetID="9" presetClass="entr" fill="hold" nodeType="withEffect">
                                  <p:stCondLst>
                                    <p:cond delay="0"/>
                                  </p:stCondLst>
                                  <p:childTnLst>
                                    <p:set>
                                      <p:cBhvr>
                                        <p:cTn id="19" dur="1" fill="hold">
                                          <p:stCondLst>
                                            <p:cond delay="0"/>
                                          </p:stCondLst>
                                        </p:cTn>
                                        <p:tgtEl>
                                          <p:spTgt spid="136">
                                            <p:txEl>
                                              <p:charRg st="367" end="367"/>
                                            </p:txEl>
                                          </p:spTgt>
                                        </p:tgtEl>
                                        <p:attrNameLst>
                                          <p:attrName>style.visibility</p:attrName>
                                        </p:attrNameLst>
                                      </p:cBhvr>
                                      <p:to>
                                        <p:strVal val="visible"/>
                                      </p:to>
                                    </p:set>
                                    <p:animEffect transition="in" filter="dissolve">
                                      <p:cBhvr additive="repl">
                                        <p:cTn id="20" dur="500" fill="freeze"/>
                                        <p:tgtEl>
                                          <p:spTgt spid="136">
                                            <p:txEl>
                                              <p:charRg st="367" end="367"/>
                                            </p:txEl>
                                          </p:spTgt>
                                        </p:tgtEl>
                                      </p:cBhvr>
                                    </p:animEffect>
                                  </p:childTnLst>
                                </p:cTn>
                              </p:par>
                              <p:par>
                                <p:cTn id="21" presetID="9" presetClass="entr" fill="hold" nodeType="withEffect">
                                  <p:stCondLst>
                                    <p:cond delay="0"/>
                                  </p:stCondLst>
                                  <p:childTnLst>
                                    <p:set>
                                      <p:cBhvr>
                                        <p:cTn id="22" dur="1" fill="hold">
                                          <p:stCondLst>
                                            <p:cond delay="0"/>
                                          </p:stCondLst>
                                        </p:cTn>
                                        <p:tgtEl>
                                          <p:spTgt spid="136">
                                            <p:txEl>
                                              <p:charRg st="367" end="367"/>
                                            </p:txEl>
                                          </p:spTgt>
                                        </p:tgtEl>
                                        <p:attrNameLst>
                                          <p:attrName>style.visibility</p:attrName>
                                        </p:attrNameLst>
                                      </p:cBhvr>
                                      <p:to>
                                        <p:strVal val="visible"/>
                                      </p:to>
                                    </p:set>
                                    <p:animEffect transition="in" filter="dissolve">
                                      <p:cBhvr additive="repl">
                                        <p:cTn id="23" dur="500" fill="freeze"/>
                                        <p:tgtEl>
                                          <p:spTgt spid="136">
                                            <p:txEl>
                                              <p:charRg st="367" end="36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fill="hold" nodeType="clickEffect">
                                  <p:stCondLst>
                                    <p:cond delay="0"/>
                                  </p:stCondLst>
                                  <p:childTnLst>
                                    <p:set>
                                      <p:cBhvr>
                                        <p:cTn id="27" dur="1" fill="hold">
                                          <p:stCondLst>
                                            <p:cond delay="0"/>
                                          </p:stCondLst>
                                        </p:cTn>
                                        <p:tgtEl>
                                          <p:spTgt spid="136">
                                            <p:txEl>
                                              <p:charRg st="367" end="367"/>
                                            </p:txEl>
                                          </p:spTgt>
                                        </p:tgtEl>
                                        <p:attrNameLst>
                                          <p:attrName>style.visibility</p:attrName>
                                        </p:attrNameLst>
                                      </p:cBhvr>
                                      <p:to>
                                        <p:strVal val="visible"/>
                                      </p:to>
                                    </p:set>
                                    <p:animEffect transition="in" filter="dissolve">
                                      <p:cBhvr additive="repl">
                                        <p:cTn id="28" dur="500" fill="freeze"/>
                                        <p:tgtEl>
                                          <p:spTgt spid="136">
                                            <p:txEl>
                                              <p:charRg st="367" end="36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fill="hold" nodeType="clickEffect">
                                  <p:stCondLst>
                                    <p:cond delay="0"/>
                                  </p:stCondLst>
                                  <p:childTnLst>
                                    <p:set>
                                      <p:cBhvr>
                                        <p:cTn id="32" dur="1" fill="hold">
                                          <p:stCondLst>
                                            <p:cond delay="0"/>
                                          </p:stCondLst>
                                        </p:cTn>
                                        <p:tgtEl>
                                          <p:spTgt spid="136">
                                            <p:txEl>
                                              <p:charRg st="367" end="367"/>
                                            </p:txEl>
                                          </p:spTgt>
                                        </p:tgtEl>
                                        <p:attrNameLst>
                                          <p:attrName>style.visibility</p:attrName>
                                        </p:attrNameLst>
                                      </p:cBhvr>
                                      <p:to>
                                        <p:strVal val="visible"/>
                                      </p:to>
                                    </p:set>
                                    <p:animEffect transition="in" filter="dissolve">
                                      <p:cBhvr additive="repl">
                                        <p:cTn id="33" dur="500" fill="freeze"/>
                                        <p:tgtEl>
                                          <p:spTgt spid="136">
                                            <p:txEl>
                                              <p:charRg st="367" end="36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fill="hold" nodeType="clickEffect">
                                  <p:stCondLst>
                                    <p:cond delay="0"/>
                                  </p:stCondLst>
                                  <p:childTnLst>
                                    <p:set>
                                      <p:cBhvr>
                                        <p:cTn id="37" dur="1" fill="hold">
                                          <p:stCondLst>
                                            <p:cond delay="0"/>
                                          </p:stCondLst>
                                        </p:cTn>
                                        <p:tgtEl>
                                          <p:spTgt spid="136">
                                            <p:txEl>
                                              <p:charRg st="367" end="367"/>
                                            </p:txEl>
                                          </p:spTgt>
                                        </p:tgtEl>
                                        <p:attrNameLst>
                                          <p:attrName>style.visibility</p:attrName>
                                        </p:attrNameLst>
                                      </p:cBhvr>
                                      <p:to>
                                        <p:strVal val="visible"/>
                                      </p:to>
                                    </p:set>
                                    <p:animEffect transition="in" filter="dissolve">
                                      <p:cBhvr additive="repl">
                                        <p:cTn id="38" dur="500" fill="freeze"/>
                                        <p:tgtEl>
                                          <p:spTgt spid="136">
                                            <p:txEl>
                                              <p:charRg st="367" end="36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fill="hold" nodeType="clickEffect">
                                  <p:stCondLst>
                                    <p:cond delay="0"/>
                                  </p:stCondLst>
                                  <p:childTnLst>
                                    <p:set>
                                      <p:cBhvr>
                                        <p:cTn id="42" dur="1" fill="hold">
                                          <p:stCondLst>
                                            <p:cond delay="0"/>
                                          </p:stCondLst>
                                        </p:cTn>
                                        <p:tgtEl>
                                          <p:spTgt spid="136">
                                            <p:txEl>
                                              <p:charRg st="367" end="367"/>
                                            </p:txEl>
                                          </p:spTgt>
                                        </p:tgtEl>
                                        <p:attrNameLst>
                                          <p:attrName>style.visibility</p:attrName>
                                        </p:attrNameLst>
                                      </p:cBhvr>
                                      <p:to>
                                        <p:strVal val="visible"/>
                                      </p:to>
                                    </p:set>
                                    <p:animEffect transition="in" filter="dissolve">
                                      <p:cBhvr additive="repl">
                                        <p:cTn id="43" dur="500" fill="freeze"/>
                                        <p:tgtEl>
                                          <p:spTgt spid="136">
                                            <p:txEl>
                                              <p:charRg st="367" end="36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fill="hold" nodeType="clickEffect">
                                  <p:stCondLst>
                                    <p:cond delay="0"/>
                                  </p:stCondLst>
                                  <p:childTnLst>
                                    <p:set>
                                      <p:cBhvr>
                                        <p:cTn id="47" dur="1" fill="hold">
                                          <p:stCondLst>
                                            <p:cond delay="0"/>
                                          </p:stCondLst>
                                        </p:cTn>
                                        <p:tgtEl>
                                          <p:spTgt spid="136">
                                            <p:txEl>
                                              <p:charRg st="367" end="367"/>
                                            </p:txEl>
                                          </p:spTgt>
                                        </p:tgtEl>
                                        <p:attrNameLst>
                                          <p:attrName>style.visibility</p:attrName>
                                        </p:attrNameLst>
                                      </p:cBhvr>
                                      <p:to>
                                        <p:strVal val="visible"/>
                                      </p:to>
                                    </p:set>
                                    <p:animEffect transition="in" filter="dissolve">
                                      <p:cBhvr additive="repl">
                                        <p:cTn id="48" dur="500" fill="freeze"/>
                                        <p:tgtEl>
                                          <p:spTgt spid="136">
                                            <p:txEl>
                                              <p:charRg st="367" end="367"/>
                                            </p:txEl>
                                          </p:spTgt>
                                        </p:tgtEl>
                                      </p:cBhvr>
                                    </p:animEffect>
                                  </p:childTnLst>
                                </p:cTn>
                              </p:par>
                              <p:par>
                                <p:cTn id="49" presetID="9" presetClass="entr" fill="hold" nodeType="withEffect">
                                  <p:stCondLst>
                                    <p:cond delay="0"/>
                                  </p:stCondLst>
                                  <p:childTnLst>
                                    <p:set>
                                      <p:cBhvr>
                                        <p:cTn id="50" dur="1" fill="hold">
                                          <p:stCondLst>
                                            <p:cond delay="0"/>
                                          </p:stCondLst>
                                        </p:cTn>
                                        <p:tgtEl>
                                          <p:spTgt spid="136">
                                            <p:txEl>
                                              <p:charRg st="367" end="367"/>
                                            </p:txEl>
                                          </p:spTgt>
                                        </p:tgtEl>
                                        <p:attrNameLst>
                                          <p:attrName>style.visibility</p:attrName>
                                        </p:attrNameLst>
                                      </p:cBhvr>
                                      <p:to>
                                        <p:strVal val="visible"/>
                                      </p:to>
                                    </p:set>
                                    <p:animEffect transition="in" filter="dissolve">
                                      <p:cBhvr additive="repl">
                                        <p:cTn id="51" dur="500" fill="freeze"/>
                                        <p:tgtEl>
                                          <p:spTgt spid="136">
                                            <p:txEl>
                                              <p:charRg st="367" end="36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4"/>
          <p:cNvSpPr>
            <a:spLocks noGrp="1"/>
          </p:cNvSpPr>
          <p:nvPr>
            <p:ph type="sldNum" sz="quarter" idx="12"/>
          </p:nvPr>
        </p:nvSpPr>
        <p:spPr/>
        <p:txBody>
          <a:bodyPr/>
          <a:lstStyle/>
          <a:p>
            <a:fld id="{F7FC8C39-9DAA-4476-8876-46D24FCC7DA5}" type="slidenum">
              <a:rPr lang="en-US" altLang="en-US"/>
              <a:pPr/>
              <a:t>5</a:t>
            </a:fld>
            <a:endParaRPr lang="en-US" altLang="en-US"/>
          </a:p>
        </p:txBody>
      </p:sp>
      <p:sp>
        <p:nvSpPr>
          <p:cNvPr id="176130" name="Rectangle 2"/>
          <p:cNvSpPr>
            <a:spLocks noGrp="1" noChangeArrowheads="1"/>
          </p:cNvSpPr>
          <p:nvPr>
            <p:ph type="title" idx="4294967295"/>
          </p:nvPr>
        </p:nvSpPr>
        <p:spPr>
          <a:xfrm>
            <a:off x="82574" y="342629"/>
            <a:ext cx="7696200" cy="838200"/>
          </a:xfrm>
        </p:spPr>
        <p:txBody>
          <a:bodyPr>
            <a:normAutofit/>
          </a:bodyPr>
          <a:lstStyle/>
          <a:p>
            <a:r>
              <a:rPr lang="en-US" altLang="en-US" sz="2400" b="1" dirty="0"/>
              <a:t>Conceptual model of UML</a:t>
            </a:r>
          </a:p>
        </p:txBody>
      </p:sp>
      <p:sp>
        <p:nvSpPr>
          <p:cNvPr id="176131" name="Rectangle 3"/>
          <p:cNvSpPr>
            <a:spLocks noChangeArrowheads="1"/>
          </p:cNvSpPr>
          <p:nvPr/>
        </p:nvSpPr>
        <p:spPr bwMode="auto">
          <a:xfrm>
            <a:off x="4990095" y="1344290"/>
            <a:ext cx="1600200" cy="457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200"/>
              <a:t>UML</a:t>
            </a:r>
          </a:p>
        </p:txBody>
      </p:sp>
      <p:sp>
        <p:nvSpPr>
          <p:cNvPr id="176132" name="Rectangle 4"/>
          <p:cNvSpPr>
            <a:spLocks noChangeArrowheads="1"/>
          </p:cNvSpPr>
          <p:nvPr/>
        </p:nvSpPr>
        <p:spPr bwMode="auto">
          <a:xfrm>
            <a:off x="6413801" y="2116217"/>
            <a:ext cx="2319796" cy="6858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CA" altLang="en-US" sz="2200"/>
          </a:p>
        </p:txBody>
      </p:sp>
      <p:sp>
        <p:nvSpPr>
          <p:cNvPr id="176133" name="Rectangle 5"/>
          <p:cNvSpPr>
            <a:spLocks noChangeArrowheads="1"/>
          </p:cNvSpPr>
          <p:nvPr/>
        </p:nvSpPr>
        <p:spPr bwMode="auto">
          <a:xfrm>
            <a:off x="8800095" y="2030090"/>
            <a:ext cx="1524000" cy="838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200"/>
              <a:t>Common</a:t>
            </a:r>
          </a:p>
          <a:p>
            <a:pPr algn="ctr" eaLnBrk="1" hangingPunct="1"/>
            <a:r>
              <a:rPr lang="en-US" altLang="en-US" sz="2200"/>
              <a:t>mechanisms</a:t>
            </a:r>
          </a:p>
        </p:txBody>
      </p:sp>
      <p:sp>
        <p:nvSpPr>
          <p:cNvPr id="176134" name="Rectangle 6"/>
          <p:cNvSpPr>
            <a:spLocks noChangeArrowheads="1"/>
          </p:cNvSpPr>
          <p:nvPr/>
        </p:nvSpPr>
        <p:spPr bwMode="auto">
          <a:xfrm>
            <a:off x="4151895" y="2030090"/>
            <a:ext cx="1752600" cy="7620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200"/>
              <a:t>Building</a:t>
            </a:r>
          </a:p>
          <a:p>
            <a:pPr algn="ctr" eaLnBrk="1" hangingPunct="1"/>
            <a:r>
              <a:rPr lang="en-US" altLang="en-US" sz="2200"/>
              <a:t>blocks</a:t>
            </a:r>
          </a:p>
        </p:txBody>
      </p:sp>
      <p:sp>
        <p:nvSpPr>
          <p:cNvPr id="176135" name="Rectangle 7"/>
          <p:cNvSpPr>
            <a:spLocks noChangeArrowheads="1"/>
          </p:cNvSpPr>
          <p:nvPr/>
        </p:nvSpPr>
        <p:spPr bwMode="auto">
          <a:xfrm>
            <a:off x="4075695" y="3249290"/>
            <a:ext cx="1219200" cy="457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200"/>
              <a:t>Things</a:t>
            </a:r>
          </a:p>
        </p:txBody>
      </p:sp>
      <p:sp>
        <p:nvSpPr>
          <p:cNvPr id="176136" name="Rectangle 8"/>
          <p:cNvSpPr>
            <a:spLocks noChangeArrowheads="1"/>
          </p:cNvSpPr>
          <p:nvPr/>
        </p:nvSpPr>
        <p:spPr bwMode="auto">
          <a:xfrm>
            <a:off x="6895095" y="3249290"/>
            <a:ext cx="1295400" cy="457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200"/>
              <a:t>Relations</a:t>
            </a:r>
          </a:p>
        </p:txBody>
      </p:sp>
      <p:sp>
        <p:nvSpPr>
          <p:cNvPr id="176137" name="Rectangle 9"/>
          <p:cNvSpPr>
            <a:spLocks noChangeArrowheads="1"/>
          </p:cNvSpPr>
          <p:nvPr/>
        </p:nvSpPr>
        <p:spPr bwMode="auto">
          <a:xfrm>
            <a:off x="8952495" y="3173090"/>
            <a:ext cx="1295400" cy="457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200"/>
              <a:t>Diagrams</a:t>
            </a:r>
          </a:p>
        </p:txBody>
      </p:sp>
      <p:sp>
        <p:nvSpPr>
          <p:cNvPr id="176138" name="Rectangle 10"/>
          <p:cNvSpPr>
            <a:spLocks noChangeArrowheads="1"/>
          </p:cNvSpPr>
          <p:nvPr/>
        </p:nvSpPr>
        <p:spPr bwMode="auto">
          <a:xfrm>
            <a:off x="1618731" y="4118916"/>
            <a:ext cx="1295400" cy="3810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200"/>
              <a:t>Structural</a:t>
            </a:r>
          </a:p>
        </p:txBody>
      </p:sp>
      <p:sp>
        <p:nvSpPr>
          <p:cNvPr id="176139" name="Rectangle 11"/>
          <p:cNvSpPr>
            <a:spLocks noChangeArrowheads="1"/>
          </p:cNvSpPr>
          <p:nvPr/>
        </p:nvSpPr>
        <p:spPr bwMode="auto">
          <a:xfrm>
            <a:off x="3066531" y="4118916"/>
            <a:ext cx="1447800" cy="3810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200"/>
              <a:t>Behavioral</a:t>
            </a:r>
          </a:p>
        </p:txBody>
      </p:sp>
      <p:sp>
        <p:nvSpPr>
          <p:cNvPr id="176140" name="Rectangle 12"/>
          <p:cNvSpPr>
            <a:spLocks noChangeArrowheads="1"/>
          </p:cNvSpPr>
          <p:nvPr/>
        </p:nvSpPr>
        <p:spPr bwMode="auto">
          <a:xfrm>
            <a:off x="4666731" y="4118916"/>
            <a:ext cx="1219200" cy="3810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200"/>
              <a:t>Grouping</a:t>
            </a:r>
          </a:p>
        </p:txBody>
      </p:sp>
      <p:sp>
        <p:nvSpPr>
          <p:cNvPr id="176141" name="Rectangle 13"/>
          <p:cNvSpPr>
            <a:spLocks noChangeArrowheads="1"/>
          </p:cNvSpPr>
          <p:nvPr/>
        </p:nvSpPr>
        <p:spPr bwMode="auto">
          <a:xfrm>
            <a:off x="6038331" y="4118916"/>
            <a:ext cx="1143000" cy="3810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200"/>
              <a:t>Annotate</a:t>
            </a:r>
          </a:p>
        </p:txBody>
      </p:sp>
      <p:sp>
        <p:nvSpPr>
          <p:cNvPr id="176142" name="Line 14"/>
          <p:cNvSpPr>
            <a:spLocks noChangeShapeType="1"/>
          </p:cNvSpPr>
          <p:nvPr/>
        </p:nvSpPr>
        <p:spPr bwMode="auto">
          <a:xfrm>
            <a:off x="1618731" y="4499916"/>
            <a:ext cx="0" cy="2209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43" name="Text Box 15"/>
          <p:cNvSpPr txBox="1">
            <a:spLocks noChangeArrowheads="1"/>
          </p:cNvSpPr>
          <p:nvPr/>
        </p:nvSpPr>
        <p:spPr bwMode="auto">
          <a:xfrm>
            <a:off x="1618731" y="4476105"/>
            <a:ext cx="141605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000"/>
              <a:t>Class</a:t>
            </a:r>
          </a:p>
          <a:p>
            <a:pPr eaLnBrk="1" hangingPunct="1"/>
            <a:r>
              <a:rPr lang="en-US" altLang="en-US" sz="2000"/>
              <a:t>Interface</a:t>
            </a:r>
          </a:p>
          <a:p>
            <a:pPr eaLnBrk="1" hangingPunct="1"/>
            <a:r>
              <a:rPr lang="en-US" altLang="en-US" sz="2000"/>
              <a:t>Active class</a:t>
            </a:r>
          </a:p>
          <a:p>
            <a:pPr eaLnBrk="1" hangingPunct="1"/>
            <a:r>
              <a:rPr lang="en-US" altLang="en-US" sz="2000"/>
              <a:t>Component</a:t>
            </a:r>
          </a:p>
          <a:p>
            <a:pPr eaLnBrk="1" hangingPunct="1"/>
            <a:r>
              <a:rPr lang="en-US" altLang="en-US" sz="2000"/>
              <a:t>Node</a:t>
            </a:r>
          </a:p>
          <a:p>
            <a:pPr eaLnBrk="1" hangingPunct="1"/>
            <a:endParaRPr lang="en-US" altLang="en-US" sz="2000"/>
          </a:p>
        </p:txBody>
      </p:sp>
      <p:sp>
        <p:nvSpPr>
          <p:cNvPr id="176144" name="Line 16"/>
          <p:cNvSpPr>
            <a:spLocks noChangeShapeType="1"/>
          </p:cNvSpPr>
          <p:nvPr/>
        </p:nvSpPr>
        <p:spPr bwMode="auto">
          <a:xfrm>
            <a:off x="3158606" y="4499916"/>
            <a:ext cx="0" cy="2209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45" name="Text Box 17"/>
          <p:cNvSpPr txBox="1">
            <a:spLocks noChangeArrowheads="1"/>
          </p:cNvSpPr>
          <p:nvPr/>
        </p:nvSpPr>
        <p:spPr bwMode="auto">
          <a:xfrm>
            <a:off x="3142731" y="4499916"/>
            <a:ext cx="181383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200"/>
              <a:t>Interaction</a:t>
            </a:r>
          </a:p>
          <a:p>
            <a:pPr eaLnBrk="1" hangingPunct="1"/>
            <a:r>
              <a:rPr lang="en-US" altLang="en-US" sz="2200"/>
              <a:t>State machine</a:t>
            </a:r>
          </a:p>
        </p:txBody>
      </p:sp>
      <p:sp>
        <p:nvSpPr>
          <p:cNvPr id="176146" name="Line 18"/>
          <p:cNvSpPr>
            <a:spLocks noChangeShapeType="1"/>
          </p:cNvSpPr>
          <p:nvPr/>
        </p:nvSpPr>
        <p:spPr bwMode="auto">
          <a:xfrm>
            <a:off x="4819131" y="4499916"/>
            <a:ext cx="0" cy="2209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47" name="Text Box 19"/>
          <p:cNvSpPr txBox="1">
            <a:spLocks noChangeArrowheads="1"/>
          </p:cNvSpPr>
          <p:nvPr/>
        </p:nvSpPr>
        <p:spPr bwMode="auto">
          <a:xfrm>
            <a:off x="4803256" y="4666605"/>
            <a:ext cx="110754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200"/>
              <a:t>Package</a:t>
            </a:r>
          </a:p>
        </p:txBody>
      </p:sp>
      <p:sp>
        <p:nvSpPr>
          <p:cNvPr id="176148" name="Line 20"/>
          <p:cNvSpPr>
            <a:spLocks noChangeShapeType="1"/>
          </p:cNvSpPr>
          <p:nvPr/>
        </p:nvSpPr>
        <p:spPr bwMode="auto">
          <a:xfrm>
            <a:off x="6266931" y="4499916"/>
            <a:ext cx="0" cy="2209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49" name="Text Box 21"/>
          <p:cNvSpPr txBox="1">
            <a:spLocks noChangeArrowheads="1"/>
          </p:cNvSpPr>
          <p:nvPr/>
        </p:nvSpPr>
        <p:spPr bwMode="auto">
          <a:xfrm>
            <a:off x="6251057" y="4666604"/>
            <a:ext cx="74911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200"/>
              <a:t>Note</a:t>
            </a:r>
          </a:p>
        </p:txBody>
      </p:sp>
      <p:sp>
        <p:nvSpPr>
          <p:cNvPr id="176150" name="Line 22"/>
          <p:cNvSpPr>
            <a:spLocks noChangeShapeType="1"/>
          </p:cNvSpPr>
          <p:nvPr/>
        </p:nvSpPr>
        <p:spPr bwMode="auto">
          <a:xfrm flipH="1">
            <a:off x="7333730" y="3700740"/>
            <a:ext cx="11943" cy="30089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51" name="Text Box 23"/>
          <p:cNvSpPr txBox="1">
            <a:spLocks noChangeArrowheads="1"/>
          </p:cNvSpPr>
          <p:nvPr/>
        </p:nvSpPr>
        <p:spPr bwMode="auto">
          <a:xfrm>
            <a:off x="7317856" y="3980805"/>
            <a:ext cx="1841914"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200"/>
              <a:t>Dependency</a:t>
            </a:r>
          </a:p>
          <a:p>
            <a:pPr eaLnBrk="1" hangingPunct="1"/>
            <a:r>
              <a:rPr lang="en-US" altLang="en-US" sz="2200"/>
              <a:t>Association</a:t>
            </a:r>
          </a:p>
          <a:p>
            <a:pPr eaLnBrk="1" hangingPunct="1"/>
            <a:r>
              <a:rPr lang="en-US" altLang="en-US" sz="2200"/>
              <a:t>Generalization</a:t>
            </a:r>
          </a:p>
          <a:p>
            <a:pPr eaLnBrk="1" hangingPunct="1"/>
            <a:r>
              <a:rPr lang="en-US" altLang="en-US" sz="2200"/>
              <a:t>Realization</a:t>
            </a:r>
          </a:p>
        </p:txBody>
      </p:sp>
      <p:sp>
        <p:nvSpPr>
          <p:cNvPr id="176152" name="Line 24"/>
          <p:cNvSpPr>
            <a:spLocks noChangeShapeType="1"/>
          </p:cNvSpPr>
          <p:nvPr/>
        </p:nvSpPr>
        <p:spPr bwMode="auto">
          <a:xfrm>
            <a:off x="9010131" y="3585516"/>
            <a:ext cx="0" cy="3124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53" name="Text Box 25"/>
          <p:cNvSpPr txBox="1">
            <a:spLocks noChangeArrowheads="1"/>
          </p:cNvSpPr>
          <p:nvPr/>
        </p:nvSpPr>
        <p:spPr bwMode="auto">
          <a:xfrm>
            <a:off x="8994257" y="3676005"/>
            <a:ext cx="1577975"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000" dirty="0"/>
              <a:t>Class</a:t>
            </a:r>
          </a:p>
          <a:p>
            <a:pPr eaLnBrk="1" hangingPunct="1"/>
            <a:r>
              <a:rPr lang="en-US" altLang="en-US" sz="2000" dirty="0"/>
              <a:t>Object</a:t>
            </a:r>
          </a:p>
          <a:p>
            <a:pPr eaLnBrk="1" hangingPunct="1"/>
            <a:r>
              <a:rPr lang="en-US" altLang="en-US" sz="2000" dirty="0"/>
              <a:t>Use case</a:t>
            </a:r>
          </a:p>
          <a:p>
            <a:pPr eaLnBrk="1" hangingPunct="1"/>
            <a:r>
              <a:rPr lang="en-US" altLang="en-US" sz="2000" dirty="0"/>
              <a:t>Sequence</a:t>
            </a:r>
          </a:p>
          <a:p>
            <a:pPr eaLnBrk="1" hangingPunct="1"/>
            <a:r>
              <a:rPr lang="en-US" altLang="en-US" sz="2000" dirty="0"/>
              <a:t>Collaboration</a:t>
            </a:r>
          </a:p>
          <a:p>
            <a:pPr eaLnBrk="1" hangingPunct="1"/>
            <a:r>
              <a:rPr lang="en-US" altLang="en-US" sz="2000" dirty="0" err="1"/>
              <a:t>Statechart</a:t>
            </a:r>
            <a:endParaRPr lang="en-US" altLang="en-US" sz="2000" dirty="0"/>
          </a:p>
          <a:p>
            <a:pPr eaLnBrk="1" hangingPunct="1"/>
            <a:r>
              <a:rPr lang="en-US" altLang="en-US" sz="2000" dirty="0"/>
              <a:t>Activity</a:t>
            </a:r>
          </a:p>
          <a:p>
            <a:pPr eaLnBrk="1" hangingPunct="1"/>
            <a:r>
              <a:rPr lang="en-US" altLang="en-US" sz="2000" dirty="0"/>
              <a:t>Component</a:t>
            </a:r>
          </a:p>
          <a:p>
            <a:pPr eaLnBrk="1" hangingPunct="1"/>
            <a:r>
              <a:rPr lang="en-US" altLang="en-US" sz="2000" dirty="0"/>
              <a:t>Deployment</a:t>
            </a:r>
          </a:p>
        </p:txBody>
      </p:sp>
      <p:sp>
        <p:nvSpPr>
          <p:cNvPr id="176154" name="Line 26"/>
          <p:cNvSpPr>
            <a:spLocks noChangeShapeType="1"/>
          </p:cNvSpPr>
          <p:nvPr/>
        </p:nvSpPr>
        <p:spPr bwMode="auto">
          <a:xfrm flipH="1">
            <a:off x="4990095" y="1801490"/>
            <a:ext cx="685800" cy="228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200"/>
          </a:p>
        </p:txBody>
      </p:sp>
      <p:sp>
        <p:nvSpPr>
          <p:cNvPr id="176155" name="Line 27"/>
          <p:cNvSpPr>
            <a:spLocks noChangeShapeType="1"/>
          </p:cNvSpPr>
          <p:nvPr/>
        </p:nvSpPr>
        <p:spPr bwMode="auto">
          <a:xfrm>
            <a:off x="5675895" y="1801490"/>
            <a:ext cx="121920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200"/>
          </a:p>
        </p:txBody>
      </p:sp>
      <p:sp>
        <p:nvSpPr>
          <p:cNvPr id="176156" name="Line 28"/>
          <p:cNvSpPr>
            <a:spLocks noChangeShapeType="1"/>
          </p:cNvSpPr>
          <p:nvPr/>
        </p:nvSpPr>
        <p:spPr bwMode="auto">
          <a:xfrm>
            <a:off x="6590295" y="1801490"/>
            <a:ext cx="2209800" cy="228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200"/>
          </a:p>
        </p:txBody>
      </p:sp>
      <p:sp>
        <p:nvSpPr>
          <p:cNvPr id="176157" name="Line 29"/>
          <p:cNvSpPr>
            <a:spLocks noChangeShapeType="1"/>
          </p:cNvSpPr>
          <p:nvPr/>
        </p:nvSpPr>
        <p:spPr bwMode="auto">
          <a:xfrm flipH="1">
            <a:off x="4609095" y="2792090"/>
            <a:ext cx="83820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200"/>
          </a:p>
        </p:txBody>
      </p:sp>
      <p:sp>
        <p:nvSpPr>
          <p:cNvPr id="176158" name="Line 30"/>
          <p:cNvSpPr>
            <a:spLocks noChangeShapeType="1"/>
          </p:cNvSpPr>
          <p:nvPr/>
        </p:nvSpPr>
        <p:spPr bwMode="auto">
          <a:xfrm>
            <a:off x="5599695" y="2792090"/>
            <a:ext cx="182880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200"/>
          </a:p>
        </p:txBody>
      </p:sp>
      <p:sp>
        <p:nvSpPr>
          <p:cNvPr id="176159" name="Line 31"/>
          <p:cNvSpPr>
            <a:spLocks noChangeShapeType="1"/>
          </p:cNvSpPr>
          <p:nvPr/>
        </p:nvSpPr>
        <p:spPr bwMode="auto">
          <a:xfrm>
            <a:off x="5904495" y="2792090"/>
            <a:ext cx="30480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200"/>
          </a:p>
        </p:txBody>
      </p:sp>
      <p:sp>
        <p:nvSpPr>
          <p:cNvPr id="176160" name="Line 32"/>
          <p:cNvSpPr>
            <a:spLocks noChangeShapeType="1"/>
          </p:cNvSpPr>
          <p:nvPr/>
        </p:nvSpPr>
        <p:spPr bwMode="auto">
          <a:xfrm flipH="1">
            <a:off x="2228331" y="3700740"/>
            <a:ext cx="1885432" cy="41817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200"/>
          </a:p>
        </p:txBody>
      </p:sp>
      <p:sp>
        <p:nvSpPr>
          <p:cNvPr id="176161" name="Line 33"/>
          <p:cNvSpPr>
            <a:spLocks noChangeShapeType="1"/>
          </p:cNvSpPr>
          <p:nvPr/>
        </p:nvSpPr>
        <p:spPr bwMode="auto">
          <a:xfrm>
            <a:off x="5274661" y="3683918"/>
            <a:ext cx="1297069" cy="43499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200"/>
          </a:p>
        </p:txBody>
      </p:sp>
      <p:sp>
        <p:nvSpPr>
          <p:cNvPr id="176162" name="Line 34"/>
          <p:cNvSpPr>
            <a:spLocks noChangeShapeType="1"/>
          </p:cNvSpPr>
          <p:nvPr/>
        </p:nvSpPr>
        <p:spPr bwMode="auto">
          <a:xfrm flipH="1">
            <a:off x="3904731" y="3715828"/>
            <a:ext cx="533400" cy="4030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200"/>
          </a:p>
        </p:txBody>
      </p:sp>
      <p:sp>
        <p:nvSpPr>
          <p:cNvPr id="176163" name="Line 35"/>
          <p:cNvSpPr>
            <a:spLocks noChangeShapeType="1"/>
          </p:cNvSpPr>
          <p:nvPr/>
        </p:nvSpPr>
        <p:spPr bwMode="auto">
          <a:xfrm>
            <a:off x="4913861" y="3712910"/>
            <a:ext cx="286269" cy="40600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200"/>
          </a:p>
        </p:txBody>
      </p:sp>
      <p:sp>
        <p:nvSpPr>
          <p:cNvPr id="176164" name="Text Box 36"/>
          <p:cNvSpPr txBox="1">
            <a:spLocks noChangeArrowheads="1"/>
          </p:cNvSpPr>
          <p:nvPr/>
        </p:nvSpPr>
        <p:spPr bwMode="auto">
          <a:xfrm>
            <a:off x="7276095" y="2079304"/>
            <a:ext cx="80182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200" dirty="0"/>
              <a:t>Rules</a:t>
            </a:r>
          </a:p>
        </p:txBody>
      </p:sp>
      <p:sp>
        <p:nvSpPr>
          <p:cNvPr id="176165" name="Text Box 37"/>
          <p:cNvSpPr txBox="1">
            <a:spLocks noChangeArrowheads="1"/>
          </p:cNvSpPr>
          <p:nvPr/>
        </p:nvSpPr>
        <p:spPr bwMode="auto">
          <a:xfrm>
            <a:off x="6509426" y="2376802"/>
            <a:ext cx="22520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i="1" dirty="0"/>
              <a:t>name, scope, visibility</a:t>
            </a:r>
          </a:p>
        </p:txBody>
      </p:sp>
      <p:sp>
        <p:nvSpPr>
          <p:cNvPr id="176166" name="Text Box 38"/>
          <p:cNvSpPr txBox="1">
            <a:spLocks noChangeArrowheads="1"/>
          </p:cNvSpPr>
          <p:nvPr/>
        </p:nvSpPr>
        <p:spPr bwMode="auto">
          <a:xfrm>
            <a:off x="2379145" y="5708005"/>
            <a:ext cx="15779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000"/>
              <a:t>Use case</a:t>
            </a:r>
          </a:p>
          <a:p>
            <a:pPr algn="ctr" eaLnBrk="1" hangingPunct="1"/>
            <a:r>
              <a:rPr lang="en-US" altLang="en-US" sz="2000"/>
              <a:t>Collaboration</a:t>
            </a:r>
          </a:p>
          <a:p>
            <a:pPr algn="ctr" eaLnBrk="1" hangingPunct="1"/>
            <a:endParaRPr lang="en-US" altLang="en-US" sz="2000"/>
          </a:p>
        </p:txBody>
      </p:sp>
      <p:sp>
        <p:nvSpPr>
          <p:cNvPr id="70" name="Left Arrow 69"/>
          <p:cNvSpPr/>
          <p:nvPr/>
        </p:nvSpPr>
        <p:spPr>
          <a:xfrm>
            <a:off x="10188469" y="4347723"/>
            <a:ext cx="286269" cy="304800"/>
          </a:xfrm>
          <a:prstGeom prst="lef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p>
        </p:txBody>
      </p:sp>
      <p:sp>
        <p:nvSpPr>
          <p:cNvPr id="95" name="Left Arrow 94"/>
          <p:cNvSpPr/>
          <p:nvPr/>
        </p:nvSpPr>
        <p:spPr>
          <a:xfrm>
            <a:off x="5333517" y="3277056"/>
            <a:ext cx="286269" cy="304800"/>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p>
        </p:txBody>
      </p:sp>
      <p:sp>
        <p:nvSpPr>
          <p:cNvPr id="34" name="Rectangle 33"/>
          <p:cNvSpPr/>
          <p:nvPr/>
        </p:nvSpPr>
        <p:spPr>
          <a:xfrm>
            <a:off x="2211811" y="3246348"/>
            <a:ext cx="8975778" cy="169281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t>UML is made up of three conceptual elements. They are</a:t>
            </a:r>
          </a:p>
          <a:p>
            <a:pPr marL="342900" indent="-342900">
              <a:buFont typeface="Arial" panose="020B0604020202020204" pitchFamily="34" charset="0"/>
              <a:buChar char="•"/>
            </a:pPr>
            <a:r>
              <a:rPr lang="en-US" sz="2200" b="1" dirty="0"/>
              <a:t>Building blocks which make up the UML </a:t>
            </a:r>
          </a:p>
          <a:p>
            <a:pPr marL="342900" indent="-342900">
              <a:buFont typeface="Arial" panose="020B0604020202020204" pitchFamily="34" charset="0"/>
              <a:buChar char="•"/>
            </a:pPr>
            <a:r>
              <a:rPr lang="en-US" sz="2200" b="1" dirty="0"/>
              <a:t>Rules that dictate how these building blocks can be put together</a:t>
            </a:r>
          </a:p>
          <a:p>
            <a:pPr marL="342900" indent="-342900">
              <a:buFont typeface="Arial" panose="020B0604020202020204" pitchFamily="34" charset="0"/>
              <a:buChar char="•"/>
            </a:pPr>
            <a:r>
              <a:rPr lang="en-US" sz="2200" b="1" dirty="0"/>
              <a:t>Common mechanisms that apply through out UML</a:t>
            </a:r>
          </a:p>
        </p:txBody>
      </p:sp>
      <p:sp>
        <p:nvSpPr>
          <p:cNvPr id="36" name="Up Arrow 35"/>
          <p:cNvSpPr/>
          <p:nvPr/>
        </p:nvSpPr>
        <p:spPr>
          <a:xfrm>
            <a:off x="4803256" y="2776666"/>
            <a:ext cx="397110" cy="391794"/>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p>
        </p:txBody>
      </p:sp>
      <p:sp>
        <p:nvSpPr>
          <p:cNvPr id="102" name="Up Arrow 101"/>
          <p:cNvSpPr/>
          <p:nvPr/>
        </p:nvSpPr>
        <p:spPr>
          <a:xfrm>
            <a:off x="7598783" y="2797284"/>
            <a:ext cx="397110" cy="391794"/>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p>
        </p:txBody>
      </p:sp>
      <p:sp>
        <p:nvSpPr>
          <p:cNvPr id="103" name="Up Arrow 102"/>
          <p:cNvSpPr/>
          <p:nvPr/>
        </p:nvSpPr>
        <p:spPr>
          <a:xfrm>
            <a:off x="9363540" y="2858761"/>
            <a:ext cx="397110" cy="391794"/>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p>
        </p:txBody>
      </p:sp>
      <p:sp>
        <p:nvSpPr>
          <p:cNvPr id="97" name="Left Arrow 94">
            <a:extLst>
              <a:ext uri="{FF2B5EF4-FFF2-40B4-BE49-F238E27FC236}">
                <a16:creationId xmlns:a16="http://schemas.microsoft.com/office/drawing/2014/main" id="{C60B7532-26F1-4E23-985D-10F9B1351F15}"/>
              </a:ext>
            </a:extLst>
          </p:cNvPr>
          <p:cNvSpPr/>
          <p:nvPr/>
        </p:nvSpPr>
        <p:spPr>
          <a:xfrm>
            <a:off x="8193401" y="3304932"/>
            <a:ext cx="286269" cy="304800"/>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p>
        </p:txBody>
      </p:sp>
      <p:sp>
        <p:nvSpPr>
          <p:cNvPr id="98" name="Left Arrow 94">
            <a:extLst>
              <a:ext uri="{FF2B5EF4-FFF2-40B4-BE49-F238E27FC236}">
                <a16:creationId xmlns:a16="http://schemas.microsoft.com/office/drawing/2014/main" id="{3A855110-4FE4-4C99-8C5C-541AD89F95F5}"/>
              </a:ext>
            </a:extLst>
          </p:cNvPr>
          <p:cNvSpPr/>
          <p:nvPr/>
        </p:nvSpPr>
        <p:spPr>
          <a:xfrm>
            <a:off x="10281361" y="3281172"/>
            <a:ext cx="286269" cy="304800"/>
          </a:xfrm>
          <a:prstGeom prst="lef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p>
        </p:txBody>
      </p:sp>
      <p:sp>
        <p:nvSpPr>
          <p:cNvPr id="99" name="Rectangle 98">
            <a:extLst>
              <a:ext uri="{FF2B5EF4-FFF2-40B4-BE49-F238E27FC236}">
                <a16:creationId xmlns:a16="http://schemas.microsoft.com/office/drawing/2014/main" id="{3196F995-86FE-48BB-A6BE-A7AC7BC769F8}"/>
              </a:ext>
            </a:extLst>
          </p:cNvPr>
          <p:cNvSpPr/>
          <p:nvPr/>
        </p:nvSpPr>
        <p:spPr>
          <a:xfrm>
            <a:off x="2182844" y="1326647"/>
            <a:ext cx="3699935" cy="18416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t>Things are abstractions in the model. </a:t>
            </a:r>
          </a:p>
          <a:p>
            <a:endParaRPr lang="en-US" sz="2200" b="1" dirty="0"/>
          </a:p>
          <a:p>
            <a:r>
              <a:rPr lang="en-US" sz="2200" b="1" dirty="0"/>
              <a:t>There are four kinds of things or abstraction</a:t>
            </a:r>
          </a:p>
        </p:txBody>
      </p:sp>
      <p:sp>
        <p:nvSpPr>
          <p:cNvPr id="100" name="Rectangle 99">
            <a:extLst>
              <a:ext uri="{FF2B5EF4-FFF2-40B4-BE49-F238E27FC236}">
                <a16:creationId xmlns:a16="http://schemas.microsoft.com/office/drawing/2014/main" id="{95346D4C-8084-474D-8B05-F276D3D110D2}"/>
              </a:ext>
            </a:extLst>
          </p:cNvPr>
          <p:cNvSpPr/>
          <p:nvPr/>
        </p:nvSpPr>
        <p:spPr>
          <a:xfrm>
            <a:off x="9409828" y="218557"/>
            <a:ext cx="2289920" cy="293167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Calibri" panose="020F0502020204030204" pitchFamily="34" charset="0"/>
              </a:rPr>
              <a:t>Diagrams : Graphical representation of set of elements, often rendered as a set of connected graph of vertices (things) and arcs (relationships)</a:t>
            </a:r>
          </a:p>
          <a:p>
            <a:endParaRPr lang="en-US" b="1" dirty="0">
              <a:latin typeface="Calibri" panose="020F0502020204030204" pitchFamily="34" charset="0"/>
            </a:endParaRPr>
          </a:p>
          <a:p>
            <a:r>
              <a:rPr lang="en-US" b="1" dirty="0">
                <a:latin typeface="Calibri" panose="020F0502020204030204" pitchFamily="34" charset="0"/>
              </a:rPr>
              <a:t>It’s a projection into the system</a:t>
            </a:r>
          </a:p>
        </p:txBody>
      </p:sp>
      <p:sp>
        <p:nvSpPr>
          <p:cNvPr id="101" name="Rectangle 100">
            <a:extLst>
              <a:ext uri="{FF2B5EF4-FFF2-40B4-BE49-F238E27FC236}">
                <a16:creationId xmlns:a16="http://schemas.microsoft.com/office/drawing/2014/main" id="{F928C770-7463-4C1B-BF32-697A1E94531D}"/>
              </a:ext>
            </a:extLst>
          </p:cNvPr>
          <p:cNvSpPr/>
          <p:nvPr/>
        </p:nvSpPr>
        <p:spPr>
          <a:xfrm>
            <a:off x="5999042" y="1025984"/>
            <a:ext cx="3121604" cy="217336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indent="-274320">
              <a:spcBef>
                <a:spcPts val="600"/>
              </a:spcBef>
              <a:buClr>
                <a:srgbClr val="0070C0"/>
              </a:buClr>
              <a:buFont typeface="Wingdings" panose="05000000000000000000" pitchFamily="2" charset="2"/>
              <a:buChar char="§"/>
            </a:pPr>
            <a:r>
              <a:rPr lang="en-US" sz="2400" b="1" dirty="0">
                <a:solidFill>
                  <a:schemeClr val="tx1"/>
                </a:solidFill>
                <a:latin typeface="Calibri" panose="020F0502020204030204" pitchFamily="34" charset="0"/>
              </a:rPr>
              <a:t>Relationship ties together the things or abstractions</a:t>
            </a:r>
          </a:p>
          <a:p>
            <a:pPr marL="182880" indent="-274320">
              <a:spcBef>
                <a:spcPts val="600"/>
              </a:spcBef>
              <a:buClr>
                <a:srgbClr val="0070C0"/>
              </a:buClr>
              <a:buFont typeface="Wingdings" panose="05000000000000000000" pitchFamily="2" charset="2"/>
              <a:buChar char="§"/>
            </a:pPr>
            <a:r>
              <a:rPr lang="en-US" sz="2400" b="1" dirty="0">
                <a:solidFill>
                  <a:schemeClr val="tx1"/>
                </a:solidFill>
                <a:latin typeface="Calibri" panose="020F0502020204030204" pitchFamily="34" charset="0"/>
              </a:rPr>
              <a:t>There are four different kinds of relationships</a:t>
            </a:r>
          </a:p>
        </p:txBody>
      </p:sp>
      <p:grpSp>
        <p:nvGrpSpPr>
          <p:cNvPr id="104" name="Group 103">
            <a:extLst>
              <a:ext uri="{FF2B5EF4-FFF2-40B4-BE49-F238E27FC236}">
                <a16:creationId xmlns:a16="http://schemas.microsoft.com/office/drawing/2014/main" id="{6142888C-5DC1-4357-80F4-81C5A395EA26}"/>
              </a:ext>
            </a:extLst>
          </p:cNvPr>
          <p:cNvGrpSpPr/>
          <p:nvPr/>
        </p:nvGrpSpPr>
        <p:grpSpPr>
          <a:xfrm>
            <a:off x="132345" y="1974255"/>
            <a:ext cx="6187148" cy="3082256"/>
            <a:chOff x="2120381" y="4111805"/>
            <a:chExt cx="8953500" cy="2677656"/>
          </a:xfrm>
          <a:solidFill>
            <a:schemeClr val="accent2">
              <a:lumMod val="75000"/>
            </a:schemeClr>
          </a:solidFill>
        </p:grpSpPr>
        <p:sp>
          <p:nvSpPr>
            <p:cNvPr id="105" name="Rectangle 104">
              <a:extLst>
                <a:ext uri="{FF2B5EF4-FFF2-40B4-BE49-F238E27FC236}">
                  <a16:creationId xmlns:a16="http://schemas.microsoft.com/office/drawing/2014/main" id="{21D8912A-FBF0-4FE9-8AC1-5E51CF99A7BD}"/>
                </a:ext>
              </a:extLst>
            </p:cNvPr>
            <p:cNvSpPr/>
            <p:nvPr/>
          </p:nvSpPr>
          <p:spPr>
            <a:xfrm>
              <a:off x="2120381" y="4111805"/>
              <a:ext cx="8953500" cy="267765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t>Use case is a description of set of sequences of actions that a system performs that yields an observable result of value to a particular actor in other words a functional requirement</a:t>
              </a:r>
            </a:p>
            <a:p>
              <a:endParaRPr lang="en-US" sz="2200" b="1" dirty="0"/>
            </a:p>
            <a:p>
              <a:r>
                <a:rPr lang="en-US" sz="2200" b="1" dirty="0"/>
                <a:t>Its used to structure the behavior. Its </a:t>
              </a:r>
            </a:p>
            <a:p>
              <a:r>
                <a:rPr lang="en-US" sz="2200" b="1" dirty="0"/>
                <a:t>realized using collaboration. Depicted</a:t>
              </a:r>
              <a:br>
                <a:rPr lang="en-US" sz="2200" b="1" dirty="0"/>
              </a:br>
              <a:r>
                <a:rPr lang="en-US" sz="2200" b="1" dirty="0"/>
                <a:t>as an ellipse with solid lines</a:t>
              </a:r>
            </a:p>
          </p:txBody>
        </p:sp>
        <p:pic>
          <p:nvPicPr>
            <p:cNvPr id="106" name="Picture 105">
              <a:extLst>
                <a:ext uri="{FF2B5EF4-FFF2-40B4-BE49-F238E27FC236}">
                  <a16:creationId xmlns:a16="http://schemas.microsoft.com/office/drawing/2014/main" id="{D41D9238-CF62-4D4E-853A-38FB6FECCD44}"/>
                </a:ext>
              </a:extLst>
            </p:cNvPr>
            <p:cNvPicPr>
              <a:picLocks noChangeAspect="1"/>
            </p:cNvPicPr>
            <p:nvPr/>
          </p:nvPicPr>
          <p:blipFill>
            <a:blip r:embed="rId3"/>
            <a:stretch>
              <a:fillRect/>
            </a:stretch>
          </p:blipFill>
          <p:spPr>
            <a:xfrm>
              <a:off x="8778316" y="5292079"/>
              <a:ext cx="2028845" cy="1036636"/>
            </a:xfrm>
            <a:prstGeom prst="rect">
              <a:avLst/>
            </a:prstGeom>
            <a:grpFill/>
          </p:spPr>
        </p:pic>
      </p:grpSp>
      <p:sp>
        <p:nvSpPr>
          <p:cNvPr id="107" name="Rectangle 106">
            <a:extLst>
              <a:ext uri="{FF2B5EF4-FFF2-40B4-BE49-F238E27FC236}">
                <a16:creationId xmlns:a16="http://schemas.microsoft.com/office/drawing/2014/main" id="{B7023F43-08A4-4829-9307-218E42DBA915}"/>
              </a:ext>
            </a:extLst>
          </p:cNvPr>
          <p:cNvSpPr/>
          <p:nvPr/>
        </p:nvSpPr>
        <p:spPr>
          <a:xfrm>
            <a:off x="8190495" y="4921145"/>
            <a:ext cx="3759969" cy="125497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sz="2400" b="1" dirty="0">
                <a:solidFill>
                  <a:schemeClr val="bg1"/>
                </a:solidFill>
                <a:latin typeface="Calibri" panose="020F0502020204030204" pitchFamily="34" charset="0"/>
              </a:rPr>
              <a:t>Use Case Diagram</a:t>
            </a:r>
          </a:p>
          <a:p>
            <a:pPr>
              <a:lnSpc>
                <a:spcPct val="120000"/>
              </a:lnSpc>
            </a:pPr>
            <a:r>
              <a:rPr lang="en-US" sz="2400" b="1" dirty="0">
                <a:solidFill>
                  <a:schemeClr val="tx1"/>
                </a:solidFill>
                <a:latin typeface="Calibri" panose="020F0502020204030204" pitchFamily="34" charset="0"/>
              </a:rPr>
              <a:t>Shows actors, use cases, and relationships</a:t>
            </a:r>
          </a:p>
        </p:txBody>
      </p:sp>
      <p:sp>
        <p:nvSpPr>
          <p:cNvPr id="108" name="Left Arrow 69">
            <a:extLst>
              <a:ext uri="{FF2B5EF4-FFF2-40B4-BE49-F238E27FC236}">
                <a16:creationId xmlns:a16="http://schemas.microsoft.com/office/drawing/2014/main" id="{E19271DA-6D91-47AA-8FE4-DCF5E29DA173}"/>
              </a:ext>
            </a:extLst>
          </p:cNvPr>
          <p:cNvSpPr/>
          <p:nvPr/>
        </p:nvSpPr>
        <p:spPr>
          <a:xfrm>
            <a:off x="3865626" y="5768451"/>
            <a:ext cx="286269" cy="304800"/>
          </a:xfrm>
          <a:prstGeom prst="lef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p>
        </p:txBody>
      </p:sp>
    </p:spTree>
    <p:extLst>
      <p:ext uri="{BB962C8B-B14F-4D97-AF65-F5344CB8AC3E}">
        <p14:creationId xmlns:p14="http://schemas.microsoft.com/office/powerpoint/2010/main" val="2007046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36"/>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02"/>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103"/>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3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95"/>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97"/>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98"/>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99"/>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00"/>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01"/>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0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0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70"/>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107"/>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104"/>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10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0" grpId="1" animBg="1"/>
      <p:bldP spid="95" grpId="0" animBg="1"/>
      <p:bldP spid="95" grpId="1" animBg="1"/>
      <p:bldP spid="34" grpId="0" animBg="1"/>
      <p:bldP spid="34" grpId="1" animBg="1"/>
      <p:bldP spid="36" grpId="0" animBg="1"/>
      <p:bldP spid="36" grpId="1" animBg="1"/>
      <p:bldP spid="102" grpId="0" animBg="1"/>
      <p:bldP spid="102" grpId="1" animBg="1"/>
      <p:bldP spid="103" grpId="0" animBg="1"/>
      <p:bldP spid="103" grpId="1" animBg="1"/>
      <p:bldP spid="97" grpId="0" animBg="1"/>
      <p:bldP spid="97" grpId="1" animBg="1"/>
      <p:bldP spid="98" grpId="0" animBg="1"/>
      <p:bldP spid="98" grpId="1" animBg="1"/>
      <p:bldP spid="99" grpId="0" animBg="1"/>
      <p:bldP spid="99" grpId="1" animBg="1"/>
      <p:bldP spid="100" grpId="0" animBg="1"/>
      <p:bldP spid="100" grpId="1" animBg="1"/>
      <p:bldP spid="101" grpId="0" animBg="1"/>
      <p:bldP spid="101" grpId="1" animBg="1"/>
      <p:bldP spid="107" grpId="0" animBg="1"/>
      <p:bldP spid="107" grpId="1" animBg="1"/>
      <p:bldP spid="108" grpId="0" animBg="1"/>
      <p:bldP spid="108"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4"/>
          <p:cNvSpPr>
            <a:spLocks noGrp="1"/>
          </p:cNvSpPr>
          <p:nvPr>
            <p:ph type="sldNum" sz="quarter" idx="12"/>
          </p:nvPr>
        </p:nvSpPr>
        <p:spPr/>
        <p:txBody>
          <a:bodyPr/>
          <a:lstStyle/>
          <a:p>
            <a:fld id="{F7FC8C39-9DAA-4476-8876-46D24FCC7DA5}" type="slidenum">
              <a:rPr lang="en-US" altLang="en-US"/>
              <a:pPr/>
              <a:t>6</a:t>
            </a:fld>
            <a:endParaRPr lang="en-US" altLang="en-US"/>
          </a:p>
        </p:txBody>
      </p:sp>
      <p:sp>
        <p:nvSpPr>
          <p:cNvPr id="176130" name="Rectangle 2"/>
          <p:cNvSpPr>
            <a:spLocks noGrp="1" noChangeArrowheads="1"/>
          </p:cNvSpPr>
          <p:nvPr>
            <p:ph type="title" idx="4294967295"/>
          </p:nvPr>
        </p:nvSpPr>
        <p:spPr>
          <a:xfrm>
            <a:off x="56631" y="351297"/>
            <a:ext cx="7696200" cy="838200"/>
          </a:xfrm>
        </p:spPr>
        <p:txBody>
          <a:bodyPr>
            <a:normAutofit/>
          </a:bodyPr>
          <a:lstStyle/>
          <a:p>
            <a:r>
              <a:rPr lang="en-US" altLang="en-US" sz="2400" b="1" dirty="0"/>
              <a:t>Conceptual model of UML</a:t>
            </a:r>
          </a:p>
        </p:txBody>
      </p:sp>
      <p:sp>
        <p:nvSpPr>
          <p:cNvPr id="176131" name="Rectangle 3"/>
          <p:cNvSpPr>
            <a:spLocks noChangeArrowheads="1"/>
          </p:cNvSpPr>
          <p:nvPr/>
        </p:nvSpPr>
        <p:spPr bwMode="auto">
          <a:xfrm>
            <a:off x="4974127" y="1374010"/>
            <a:ext cx="1600200" cy="457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t>UML</a:t>
            </a:r>
          </a:p>
        </p:txBody>
      </p:sp>
      <p:sp>
        <p:nvSpPr>
          <p:cNvPr id="176132" name="Rectangle 4"/>
          <p:cNvSpPr>
            <a:spLocks noChangeArrowheads="1"/>
          </p:cNvSpPr>
          <p:nvPr/>
        </p:nvSpPr>
        <p:spPr bwMode="auto">
          <a:xfrm>
            <a:off x="6650527" y="2136010"/>
            <a:ext cx="1981200" cy="6858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CA" altLang="en-US" sz="2000"/>
          </a:p>
        </p:txBody>
      </p:sp>
      <p:sp>
        <p:nvSpPr>
          <p:cNvPr id="176133" name="Rectangle 5"/>
          <p:cNvSpPr>
            <a:spLocks noChangeArrowheads="1"/>
          </p:cNvSpPr>
          <p:nvPr/>
        </p:nvSpPr>
        <p:spPr bwMode="auto">
          <a:xfrm>
            <a:off x="8784127" y="2059810"/>
            <a:ext cx="1524000" cy="838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t>Common</a:t>
            </a:r>
          </a:p>
          <a:p>
            <a:pPr algn="ctr" eaLnBrk="1" hangingPunct="1"/>
            <a:r>
              <a:rPr lang="en-US" altLang="en-US" sz="2000"/>
              <a:t>mechanisms</a:t>
            </a:r>
          </a:p>
        </p:txBody>
      </p:sp>
      <p:sp>
        <p:nvSpPr>
          <p:cNvPr id="176134" name="Rectangle 6"/>
          <p:cNvSpPr>
            <a:spLocks noChangeArrowheads="1"/>
          </p:cNvSpPr>
          <p:nvPr/>
        </p:nvSpPr>
        <p:spPr bwMode="auto">
          <a:xfrm>
            <a:off x="4171431" y="2044960"/>
            <a:ext cx="1752600" cy="7620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t>Building</a:t>
            </a:r>
          </a:p>
          <a:p>
            <a:pPr algn="ctr" eaLnBrk="1" hangingPunct="1"/>
            <a:r>
              <a:rPr lang="en-US" altLang="en-US" sz="2000"/>
              <a:t>blocks</a:t>
            </a:r>
          </a:p>
        </p:txBody>
      </p:sp>
      <p:sp>
        <p:nvSpPr>
          <p:cNvPr id="176135" name="Rectangle 7"/>
          <p:cNvSpPr>
            <a:spLocks noChangeArrowheads="1"/>
          </p:cNvSpPr>
          <p:nvPr/>
        </p:nvSpPr>
        <p:spPr bwMode="auto">
          <a:xfrm>
            <a:off x="4057131" y="3204516"/>
            <a:ext cx="1219200" cy="457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t>Things</a:t>
            </a:r>
          </a:p>
        </p:txBody>
      </p:sp>
      <p:sp>
        <p:nvSpPr>
          <p:cNvPr id="176136" name="Rectangle 8"/>
          <p:cNvSpPr>
            <a:spLocks noChangeArrowheads="1"/>
          </p:cNvSpPr>
          <p:nvPr/>
        </p:nvSpPr>
        <p:spPr bwMode="auto">
          <a:xfrm>
            <a:off x="6876531" y="3204516"/>
            <a:ext cx="1295400" cy="457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t>Relations</a:t>
            </a:r>
          </a:p>
        </p:txBody>
      </p:sp>
      <p:sp>
        <p:nvSpPr>
          <p:cNvPr id="176137" name="Rectangle 9"/>
          <p:cNvSpPr>
            <a:spLocks noChangeArrowheads="1"/>
          </p:cNvSpPr>
          <p:nvPr/>
        </p:nvSpPr>
        <p:spPr bwMode="auto">
          <a:xfrm>
            <a:off x="8933931" y="3128316"/>
            <a:ext cx="1295400" cy="457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t>Diagrams</a:t>
            </a:r>
          </a:p>
        </p:txBody>
      </p:sp>
      <p:sp>
        <p:nvSpPr>
          <p:cNvPr id="176138" name="Rectangle 10"/>
          <p:cNvSpPr>
            <a:spLocks noChangeArrowheads="1"/>
          </p:cNvSpPr>
          <p:nvPr/>
        </p:nvSpPr>
        <p:spPr bwMode="auto">
          <a:xfrm>
            <a:off x="1618731" y="4118916"/>
            <a:ext cx="1295400" cy="3810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t>Structural</a:t>
            </a:r>
          </a:p>
        </p:txBody>
      </p:sp>
      <p:sp>
        <p:nvSpPr>
          <p:cNvPr id="176139" name="Rectangle 11"/>
          <p:cNvSpPr>
            <a:spLocks noChangeArrowheads="1"/>
          </p:cNvSpPr>
          <p:nvPr/>
        </p:nvSpPr>
        <p:spPr bwMode="auto">
          <a:xfrm>
            <a:off x="3066531" y="4118916"/>
            <a:ext cx="1447800" cy="3810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t>Behavioral</a:t>
            </a:r>
          </a:p>
        </p:txBody>
      </p:sp>
      <p:sp>
        <p:nvSpPr>
          <p:cNvPr id="176140" name="Rectangle 12"/>
          <p:cNvSpPr>
            <a:spLocks noChangeArrowheads="1"/>
          </p:cNvSpPr>
          <p:nvPr/>
        </p:nvSpPr>
        <p:spPr bwMode="auto">
          <a:xfrm>
            <a:off x="4666731" y="4118916"/>
            <a:ext cx="1219200" cy="3810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t>Grouping</a:t>
            </a:r>
          </a:p>
        </p:txBody>
      </p:sp>
      <p:sp>
        <p:nvSpPr>
          <p:cNvPr id="176141" name="Rectangle 13"/>
          <p:cNvSpPr>
            <a:spLocks noChangeArrowheads="1"/>
          </p:cNvSpPr>
          <p:nvPr/>
        </p:nvSpPr>
        <p:spPr bwMode="auto">
          <a:xfrm>
            <a:off x="6038331" y="4118916"/>
            <a:ext cx="1143000" cy="3810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t>Annotate</a:t>
            </a:r>
          </a:p>
        </p:txBody>
      </p:sp>
      <p:sp>
        <p:nvSpPr>
          <p:cNvPr id="176142" name="Line 14"/>
          <p:cNvSpPr>
            <a:spLocks noChangeShapeType="1"/>
          </p:cNvSpPr>
          <p:nvPr/>
        </p:nvSpPr>
        <p:spPr bwMode="auto">
          <a:xfrm>
            <a:off x="1618731" y="4499916"/>
            <a:ext cx="0" cy="2209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43" name="Text Box 15"/>
          <p:cNvSpPr txBox="1">
            <a:spLocks noChangeArrowheads="1"/>
          </p:cNvSpPr>
          <p:nvPr/>
        </p:nvSpPr>
        <p:spPr bwMode="auto">
          <a:xfrm>
            <a:off x="1618731" y="4476105"/>
            <a:ext cx="141605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000"/>
              <a:t>Class</a:t>
            </a:r>
          </a:p>
          <a:p>
            <a:pPr eaLnBrk="1" hangingPunct="1"/>
            <a:r>
              <a:rPr lang="en-US" altLang="en-US" sz="2000"/>
              <a:t>Interface</a:t>
            </a:r>
          </a:p>
          <a:p>
            <a:pPr eaLnBrk="1" hangingPunct="1"/>
            <a:r>
              <a:rPr lang="en-US" altLang="en-US" sz="2000"/>
              <a:t>Active class</a:t>
            </a:r>
          </a:p>
          <a:p>
            <a:pPr eaLnBrk="1" hangingPunct="1"/>
            <a:r>
              <a:rPr lang="en-US" altLang="en-US" sz="2000"/>
              <a:t>Component</a:t>
            </a:r>
          </a:p>
          <a:p>
            <a:pPr eaLnBrk="1" hangingPunct="1"/>
            <a:r>
              <a:rPr lang="en-US" altLang="en-US" sz="2000"/>
              <a:t>Node</a:t>
            </a:r>
          </a:p>
          <a:p>
            <a:pPr eaLnBrk="1" hangingPunct="1"/>
            <a:endParaRPr lang="en-US" altLang="en-US" sz="2000"/>
          </a:p>
        </p:txBody>
      </p:sp>
      <p:sp>
        <p:nvSpPr>
          <p:cNvPr id="176144" name="Line 16"/>
          <p:cNvSpPr>
            <a:spLocks noChangeShapeType="1"/>
          </p:cNvSpPr>
          <p:nvPr/>
        </p:nvSpPr>
        <p:spPr bwMode="auto">
          <a:xfrm>
            <a:off x="3158606" y="4499916"/>
            <a:ext cx="0" cy="2209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45" name="Text Box 17"/>
          <p:cNvSpPr txBox="1">
            <a:spLocks noChangeArrowheads="1"/>
          </p:cNvSpPr>
          <p:nvPr/>
        </p:nvSpPr>
        <p:spPr bwMode="auto">
          <a:xfrm>
            <a:off x="3158029" y="4499916"/>
            <a:ext cx="167199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000"/>
              <a:t>Interaction</a:t>
            </a:r>
          </a:p>
          <a:p>
            <a:pPr eaLnBrk="1" hangingPunct="1"/>
            <a:r>
              <a:rPr lang="en-US" altLang="en-US" sz="2000"/>
              <a:t>State machine</a:t>
            </a:r>
          </a:p>
        </p:txBody>
      </p:sp>
      <p:sp>
        <p:nvSpPr>
          <p:cNvPr id="176146" name="Line 18"/>
          <p:cNvSpPr>
            <a:spLocks noChangeShapeType="1"/>
          </p:cNvSpPr>
          <p:nvPr/>
        </p:nvSpPr>
        <p:spPr bwMode="auto">
          <a:xfrm>
            <a:off x="4819131" y="4499916"/>
            <a:ext cx="0" cy="2209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47" name="Text Box 19"/>
          <p:cNvSpPr txBox="1">
            <a:spLocks noChangeArrowheads="1"/>
          </p:cNvSpPr>
          <p:nvPr/>
        </p:nvSpPr>
        <p:spPr bwMode="auto">
          <a:xfrm>
            <a:off x="4803256" y="4666605"/>
            <a:ext cx="1030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000"/>
              <a:t>Package</a:t>
            </a:r>
          </a:p>
        </p:txBody>
      </p:sp>
      <p:sp>
        <p:nvSpPr>
          <p:cNvPr id="176148" name="Line 20"/>
          <p:cNvSpPr>
            <a:spLocks noChangeShapeType="1"/>
          </p:cNvSpPr>
          <p:nvPr/>
        </p:nvSpPr>
        <p:spPr bwMode="auto">
          <a:xfrm>
            <a:off x="6266931" y="4499916"/>
            <a:ext cx="0" cy="2209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49" name="Text Box 21"/>
          <p:cNvSpPr txBox="1">
            <a:spLocks noChangeArrowheads="1"/>
          </p:cNvSpPr>
          <p:nvPr/>
        </p:nvSpPr>
        <p:spPr bwMode="auto">
          <a:xfrm>
            <a:off x="6251057" y="4666604"/>
            <a:ext cx="6964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000"/>
              <a:t>Note</a:t>
            </a:r>
          </a:p>
        </p:txBody>
      </p:sp>
      <p:sp>
        <p:nvSpPr>
          <p:cNvPr id="176150" name="Line 22"/>
          <p:cNvSpPr>
            <a:spLocks noChangeShapeType="1"/>
          </p:cNvSpPr>
          <p:nvPr/>
        </p:nvSpPr>
        <p:spPr bwMode="auto">
          <a:xfrm>
            <a:off x="7333731" y="3661716"/>
            <a:ext cx="0" cy="3048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51" name="Text Box 23"/>
          <p:cNvSpPr txBox="1">
            <a:spLocks noChangeArrowheads="1"/>
          </p:cNvSpPr>
          <p:nvPr/>
        </p:nvSpPr>
        <p:spPr bwMode="auto">
          <a:xfrm>
            <a:off x="7317856" y="3980805"/>
            <a:ext cx="169726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000"/>
              <a:t>Dependency</a:t>
            </a:r>
          </a:p>
          <a:p>
            <a:pPr eaLnBrk="1" hangingPunct="1"/>
            <a:r>
              <a:rPr lang="en-US" altLang="en-US" sz="2000"/>
              <a:t>Association</a:t>
            </a:r>
          </a:p>
          <a:p>
            <a:pPr eaLnBrk="1" hangingPunct="1"/>
            <a:r>
              <a:rPr lang="en-US" altLang="en-US" sz="2000"/>
              <a:t>Generalization</a:t>
            </a:r>
          </a:p>
          <a:p>
            <a:pPr eaLnBrk="1" hangingPunct="1"/>
            <a:r>
              <a:rPr lang="en-US" altLang="en-US" sz="2000"/>
              <a:t>Realization</a:t>
            </a:r>
          </a:p>
        </p:txBody>
      </p:sp>
      <p:sp>
        <p:nvSpPr>
          <p:cNvPr id="176152" name="Line 24"/>
          <p:cNvSpPr>
            <a:spLocks noChangeShapeType="1"/>
          </p:cNvSpPr>
          <p:nvPr/>
        </p:nvSpPr>
        <p:spPr bwMode="auto">
          <a:xfrm>
            <a:off x="9010131" y="3585516"/>
            <a:ext cx="0" cy="3124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53" name="Text Box 25"/>
          <p:cNvSpPr txBox="1">
            <a:spLocks noChangeArrowheads="1"/>
          </p:cNvSpPr>
          <p:nvPr/>
        </p:nvSpPr>
        <p:spPr bwMode="auto">
          <a:xfrm>
            <a:off x="8994257" y="3676005"/>
            <a:ext cx="1577975"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000"/>
              <a:t>Class</a:t>
            </a:r>
          </a:p>
          <a:p>
            <a:pPr eaLnBrk="1" hangingPunct="1"/>
            <a:r>
              <a:rPr lang="en-US" altLang="en-US" sz="2000"/>
              <a:t>Object</a:t>
            </a:r>
          </a:p>
          <a:p>
            <a:pPr eaLnBrk="1" hangingPunct="1"/>
            <a:r>
              <a:rPr lang="en-US" altLang="en-US" sz="2000"/>
              <a:t>Use case</a:t>
            </a:r>
          </a:p>
          <a:p>
            <a:pPr eaLnBrk="1" hangingPunct="1"/>
            <a:r>
              <a:rPr lang="en-US" altLang="en-US" sz="2000"/>
              <a:t>Sequence</a:t>
            </a:r>
          </a:p>
          <a:p>
            <a:pPr eaLnBrk="1" hangingPunct="1"/>
            <a:r>
              <a:rPr lang="en-US" altLang="en-US" sz="2000"/>
              <a:t>Collaboration</a:t>
            </a:r>
          </a:p>
          <a:p>
            <a:pPr eaLnBrk="1" hangingPunct="1"/>
            <a:r>
              <a:rPr lang="en-US" altLang="en-US" sz="2000"/>
              <a:t>Statechart</a:t>
            </a:r>
          </a:p>
          <a:p>
            <a:pPr eaLnBrk="1" hangingPunct="1"/>
            <a:r>
              <a:rPr lang="en-US" altLang="en-US" sz="2000"/>
              <a:t>Activity</a:t>
            </a:r>
          </a:p>
          <a:p>
            <a:pPr eaLnBrk="1" hangingPunct="1"/>
            <a:r>
              <a:rPr lang="en-US" altLang="en-US" sz="2000"/>
              <a:t>Component</a:t>
            </a:r>
          </a:p>
          <a:p>
            <a:pPr eaLnBrk="1" hangingPunct="1"/>
            <a:r>
              <a:rPr lang="en-US" altLang="en-US" sz="2000"/>
              <a:t>Deployment</a:t>
            </a:r>
          </a:p>
        </p:txBody>
      </p:sp>
      <p:sp>
        <p:nvSpPr>
          <p:cNvPr id="176154" name="Line 26"/>
          <p:cNvSpPr>
            <a:spLocks noChangeShapeType="1"/>
          </p:cNvSpPr>
          <p:nvPr/>
        </p:nvSpPr>
        <p:spPr bwMode="auto">
          <a:xfrm flipH="1">
            <a:off x="4974127" y="1831210"/>
            <a:ext cx="685800" cy="228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55" name="Line 27"/>
          <p:cNvSpPr>
            <a:spLocks noChangeShapeType="1"/>
          </p:cNvSpPr>
          <p:nvPr/>
        </p:nvSpPr>
        <p:spPr bwMode="auto">
          <a:xfrm>
            <a:off x="5659927" y="1831210"/>
            <a:ext cx="121920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56" name="Line 28"/>
          <p:cNvSpPr>
            <a:spLocks noChangeShapeType="1"/>
          </p:cNvSpPr>
          <p:nvPr/>
        </p:nvSpPr>
        <p:spPr bwMode="auto">
          <a:xfrm>
            <a:off x="6574327" y="1831210"/>
            <a:ext cx="2209800" cy="228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57" name="Line 29"/>
          <p:cNvSpPr>
            <a:spLocks noChangeShapeType="1"/>
          </p:cNvSpPr>
          <p:nvPr/>
        </p:nvSpPr>
        <p:spPr bwMode="auto">
          <a:xfrm flipH="1">
            <a:off x="4770929" y="2821810"/>
            <a:ext cx="660398" cy="36920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58" name="Line 30"/>
          <p:cNvSpPr>
            <a:spLocks noChangeShapeType="1"/>
          </p:cNvSpPr>
          <p:nvPr/>
        </p:nvSpPr>
        <p:spPr bwMode="auto">
          <a:xfrm>
            <a:off x="5583727" y="2821810"/>
            <a:ext cx="1676400" cy="38887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59" name="Line 31"/>
          <p:cNvSpPr>
            <a:spLocks noChangeShapeType="1"/>
          </p:cNvSpPr>
          <p:nvPr/>
        </p:nvSpPr>
        <p:spPr bwMode="auto">
          <a:xfrm>
            <a:off x="5888527" y="2821810"/>
            <a:ext cx="30480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60" name="Line 32"/>
          <p:cNvSpPr>
            <a:spLocks noChangeShapeType="1"/>
          </p:cNvSpPr>
          <p:nvPr/>
        </p:nvSpPr>
        <p:spPr bwMode="auto">
          <a:xfrm flipH="1">
            <a:off x="2228331" y="3661716"/>
            <a:ext cx="190500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61" name="Line 33"/>
          <p:cNvSpPr>
            <a:spLocks noChangeShapeType="1"/>
          </p:cNvSpPr>
          <p:nvPr/>
        </p:nvSpPr>
        <p:spPr bwMode="auto">
          <a:xfrm>
            <a:off x="5200131" y="3661716"/>
            <a:ext cx="137160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62" name="Line 34"/>
          <p:cNvSpPr>
            <a:spLocks noChangeShapeType="1"/>
          </p:cNvSpPr>
          <p:nvPr/>
        </p:nvSpPr>
        <p:spPr bwMode="auto">
          <a:xfrm flipH="1">
            <a:off x="3904731" y="3661716"/>
            <a:ext cx="53340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63" name="Line 35"/>
          <p:cNvSpPr>
            <a:spLocks noChangeShapeType="1"/>
          </p:cNvSpPr>
          <p:nvPr/>
        </p:nvSpPr>
        <p:spPr bwMode="auto">
          <a:xfrm>
            <a:off x="4895331" y="3661716"/>
            <a:ext cx="30480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64" name="Text Box 36"/>
          <p:cNvSpPr txBox="1">
            <a:spLocks noChangeArrowheads="1"/>
          </p:cNvSpPr>
          <p:nvPr/>
        </p:nvSpPr>
        <p:spPr bwMode="auto">
          <a:xfrm>
            <a:off x="7260127" y="2109024"/>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000" dirty="0"/>
              <a:t>Rules</a:t>
            </a:r>
            <a:endParaRPr lang="en-US" altLang="en-US" dirty="0"/>
          </a:p>
        </p:txBody>
      </p:sp>
      <p:sp>
        <p:nvSpPr>
          <p:cNvPr id="176165" name="Text Box 37"/>
          <p:cNvSpPr txBox="1">
            <a:spLocks noChangeArrowheads="1"/>
          </p:cNvSpPr>
          <p:nvPr/>
        </p:nvSpPr>
        <p:spPr bwMode="auto">
          <a:xfrm>
            <a:off x="6551671" y="2409060"/>
            <a:ext cx="2286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i="1" dirty="0"/>
              <a:t>name, scope, visibility</a:t>
            </a:r>
            <a:endParaRPr lang="en-US" altLang="en-US" i="1" dirty="0"/>
          </a:p>
        </p:txBody>
      </p:sp>
      <p:sp>
        <p:nvSpPr>
          <p:cNvPr id="176166" name="Text Box 38"/>
          <p:cNvSpPr txBox="1">
            <a:spLocks noChangeArrowheads="1"/>
          </p:cNvSpPr>
          <p:nvPr/>
        </p:nvSpPr>
        <p:spPr bwMode="auto">
          <a:xfrm>
            <a:off x="2379145" y="5708005"/>
            <a:ext cx="15779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000"/>
              <a:t>Use case</a:t>
            </a:r>
          </a:p>
          <a:p>
            <a:pPr algn="ctr" eaLnBrk="1" hangingPunct="1"/>
            <a:r>
              <a:rPr lang="en-US" altLang="en-US" sz="2000"/>
              <a:t>Collaboration</a:t>
            </a:r>
          </a:p>
          <a:p>
            <a:pPr algn="ctr" eaLnBrk="1" hangingPunct="1"/>
            <a:endParaRPr lang="en-US" altLang="en-US" sz="2000"/>
          </a:p>
        </p:txBody>
      </p:sp>
      <p:pic>
        <p:nvPicPr>
          <p:cNvPr id="6" name="Picture 5"/>
          <p:cNvPicPr>
            <a:picLocks noChangeAspect="1"/>
          </p:cNvPicPr>
          <p:nvPr/>
        </p:nvPicPr>
        <p:blipFill>
          <a:blip r:embed="rId3"/>
          <a:stretch>
            <a:fillRect/>
          </a:stretch>
        </p:blipFill>
        <p:spPr>
          <a:xfrm>
            <a:off x="10883891" y="-881874"/>
            <a:ext cx="3714750" cy="762259"/>
          </a:xfrm>
          <a:prstGeom prst="rect">
            <a:avLst/>
          </a:prstGeom>
        </p:spPr>
      </p:pic>
      <p:sp>
        <p:nvSpPr>
          <p:cNvPr id="13" name="Rectangle 12"/>
          <p:cNvSpPr/>
          <p:nvPr/>
        </p:nvSpPr>
        <p:spPr>
          <a:xfrm>
            <a:off x="1160573" y="954885"/>
            <a:ext cx="9144000" cy="163924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Calibri" panose="020F0502020204030204" pitchFamily="34" charset="0"/>
              </a:rPr>
              <a:t>Diagrams</a:t>
            </a:r>
          </a:p>
          <a:p>
            <a:r>
              <a:rPr lang="en-US" sz="2400" b="1" dirty="0">
                <a:latin typeface="Calibri" panose="020F0502020204030204" pitchFamily="34" charset="0"/>
              </a:rPr>
              <a:t>Graphical representation of set of elements, often rendered as a set of connected graph of vertices (things) and arcs (relationships)</a:t>
            </a:r>
          </a:p>
          <a:p>
            <a:endParaRPr lang="en-US" sz="700" b="1" dirty="0">
              <a:latin typeface="Calibri" panose="020F0502020204030204" pitchFamily="34" charset="0"/>
            </a:endParaRPr>
          </a:p>
          <a:p>
            <a:r>
              <a:rPr lang="en-US" sz="2400" b="1" dirty="0">
                <a:latin typeface="Calibri" panose="020F0502020204030204" pitchFamily="34" charset="0"/>
              </a:rPr>
              <a:t>It’s a projection into the system</a:t>
            </a:r>
          </a:p>
        </p:txBody>
      </p:sp>
      <p:sp>
        <p:nvSpPr>
          <p:cNvPr id="14" name="Right Arrow 13"/>
          <p:cNvSpPr/>
          <p:nvPr/>
        </p:nvSpPr>
        <p:spPr>
          <a:xfrm>
            <a:off x="8383039" y="3329440"/>
            <a:ext cx="533400" cy="2499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ight Arrow 64"/>
          <p:cNvSpPr/>
          <p:nvPr/>
        </p:nvSpPr>
        <p:spPr>
          <a:xfrm>
            <a:off x="8460856" y="3751558"/>
            <a:ext cx="533400" cy="2499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1011727" y="1404101"/>
            <a:ext cx="9144000" cy="125497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latin typeface="Calibri" panose="020F0502020204030204" pitchFamily="34" charset="0"/>
              </a:rPr>
              <a:t>Class Diagram</a:t>
            </a:r>
          </a:p>
          <a:p>
            <a:r>
              <a:rPr lang="en-US" sz="2400" b="1" dirty="0">
                <a:latin typeface="Calibri" panose="020F0502020204030204" pitchFamily="34" charset="0"/>
              </a:rPr>
              <a:t>Shows classes, interfaces, relationships</a:t>
            </a:r>
          </a:p>
          <a:p>
            <a:r>
              <a:rPr lang="en-US" sz="2400" b="1" dirty="0">
                <a:latin typeface="Calibri" panose="020F0502020204030204" pitchFamily="34" charset="0"/>
              </a:rPr>
              <a:t>Most common – address static view</a:t>
            </a:r>
          </a:p>
        </p:txBody>
      </p:sp>
      <p:sp>
        <p:nvSpPr>
          <p:cNvPr id="67" name="Rectangle 66"/>
          <p:cNvSpPr/>
          <p:nvPr/>
        </p:nvSpPr>
        <p:spPr>
          <a:xfrm>
            <a:off x="1016190" y="1407709"/>
            <a:ext cx="9019710" cy="125497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sz="2400" b="1" dirty="0">
                <a:solidFill>
                  <a:schemeClr val="bg1"/>
                </a:solidFill>
                <a:latin typeface="Calibri" panose="020F0502020204030204" pitchFamily="34" charset="0"/>
              </a:rPr>
              <a:t>Object Diagram</a:t>
            </a:r>
          </a:p>
          <a:p>
            <a:pPr>
              <a:lnSpc>
                <a:spcPct val="120000"/>
              </a:lnSpc>
            </a:pPr>
            <a:r>
              <a:rPr lang="en-US" sz="2400" b="1" dirty="0">
                <a:solidFill>
                  <a:schemeClr val="tx1"/>
                </a:solidFill>
                <a:latin typeface="Calibri" panose="020F0502020204030204" pitchFamily="34" charset="0"/>
              </a:rPr>
              <a:t>Shows objects (instances)</a:t>
            </a:r>
          </a:p>
        </p:txBody>
      </p:sp>
      <p:sp>
        <p:nvSpPr>
          <p:cNvPr id="68" name="Right Arrow 67"/>
          <p:cNvSpPr/>
          <p:nvPr/>
        </p:nvSpPr>
        <p:spPr>
          <a:xfrm>
            <a:off x="8495780" y="4035169"/>
            <a:ext cx="533400" cy="2424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ight Arrow 68"/>
          <p:cNvSpPr/>
          <p:nvPr/>
        </p:nvSpPr>
        <p:spPr>
          <a:xfrm>
            <a:off x="8476731" y="4360681"/>
            <a:ext cx="533400" cy="2424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ight Arrow 69"/>
          <p:cNvSpPr/>
          <p:nvPr/>
        </p:nvSpPr>
        <p:spPr>
          <a:xfrm>
            <a:off x="8457683" y="4666384"/>
            <a:ext cx="533400" cy="2424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ight Arrow 70"/>
          <p:cNvSpPr/>
          <p:nvPr/>
        </p:nvSpPr>
        <p:spPr>
          <a:xfrm>
            <a:off x="8476731" y="4969918"/>
            <a:ext cx="533400" cy="2424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ight Arrow 71"/>
          <p:cNvSpPr/>
          <p:nvPr/>
        </p:nvSpPr>
        <p:spPr>
          <a:xfrm>
            <a:off x="8457683" y="5253903"/>
            <a:ext cx="533400" cy="2424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ight Arrow 72"/>
          <p:cNvSpPr/>
          <p:nvPr/>
        </p:nvSpPr>
        <p:spPr>
          <a:xfrm>
            <a:off x="8476731" y="5619369"/>
            <a:ext cx="533400" cy="2424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ight Arrow 73"/>
          <p:cNvSpPr/>
          <p:nvPr/>
        </p:nvSpPr>
        <p:spPr>
          <a:xfrm>
            <a:off x="8476731" y="5880949"/>
            <a:ext cx="533400" cy="2424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ight Arrow 74"/>
          <p:cNvSpPr/>
          <p:nvPr/>
        </p:nvSpPr>
        <p:spPr>
          <a:xfrm>
            <a:off x="8476731" y="6166446"/>
            <a:ext cx="533400" cy="2424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1146581" y="1436377"/>
            <a:ext cx="9144000" cy="125497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sz="2400" b="1" dirty="0">
                <a:solidFill>
                  <a:schemeClr val="bg1"/>
                </a:solidFill>
                <a:latin typeface="Calibri" panose="020F0502020204030204" pitchFamily="34" charset="0"/>
              </a:rPr>
              <a:t>Use Case Diagram</a:t>
            </a:r>
          </a:p>
          <a:p>
            <a:pPr>
              <a:lnSpc>
                <a:spcPct val="120000"/>
              </a:lnSpc>
            </a:pPr>
            <a:r>
              <a:rPr lang="en-US" sz="2400" b="1" dirty="0">
                <a:solidFill>
                  <a:schemeClr val="tx1"/>
                </a:solidFill>
                <a:latin typeface="Calibri" panose="020F0502020204030204" pitchFamily="34" charset="0"/>
              </a:rPr>
              <a:t>Shows actors, use cases, and relationships</a:t>
            </a:r>
          </a:p>
        </p:txBody>
      </p:sp>
      <p:sp>
        <p:nvSpPr>
          <p:cNvPr id="77" name="Rectangle 76"/>
          <p:cNvSpPr/>
          <p:nvPr/>
        </p:nvSpPr>
        <p:spPr>
          <a:xfrm>
            <a:off x="1085331" y="1478632"/>
            <a:ext cx="9144000" cy="125497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sz="2400" b="1" dirty="0">
                <a:solidFill>
                  <a:schemeClr val="bg1"/>
                </a:solidFill>
                <a:latin typeface="Calibri" panose="020F0502020204030204" pitchFamily="34" charset="0"/>
              </a:rPr>
              <a:t>Sequence Diagram</a:t>
            </a:r>
          </a:p>
          <a:p>
            <a:pPr>
              <a:lnSpc>
                <a:spcPct val="120000"/>
              </a:lnSpc>
            </a:pPr>
            <a:r>
              <a:rPr lang="en-US" sz="2400" b="1" dirty="0">
                <a:solidFill>
                  <a:schemeClr val="tx1"/>
                </a:solidFill>
                <a:latin typeface="Calibri" panose="020F0502020204030204" pitchFamily="34" charset="0"/>
              </a:rPr>
              <a:t>Shows interactions between objects as a time-ordered view</a:t>
            </a:r>
          </a:p>
        </p:txBody>
      </p:sp>
      <p:sp>
        <p:nvSpPr>
          <p:cNvPr id="78" name="Rectangle 77"/>
          <p:cNvSpPr/>
          <p:nvPr/>
        </p:nvSpPr>
        <p:spPr>
          <a:xfrm>
            <a:off x="1025719" y="1471207"/>
            <a:ext cx="9144000" cy="125497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sz="2400" b="1" dirty="0">
                <a:solidFill>
                  <a:schemeClr val="bg1"/>
                </a:solidFill>
                <a:latin typeface="Calibri" panose="020F0502020204030204" pitchFamily="34" charset="0"/>
              </a:rPr>
              <a:t>Collaboration Diagram</a:t>
            </a:r>
          </a:p>
          <a:p>
            <a:pPr>
              <a:lnSpc>
                <a:spcPct val="120000"/>
              </a:lnSpc>
            </a:pPr>
            <a:r>
              <a:rPr lang="en-US" sz="2400" b="1" dirty="0">
                <a:solidFill>
                  <a:schemeClr val="tx1"/>
                </a:solidFill>
                <a:latin typeface="Calibri" panose="020F0502020204030204" pitchFamily="34" charset="0"/>
              </a:rPr>
              <a:t>Interaction diagram similar to sequence diagram, but a spatial view, using numbering to indicate time order</a:t>
            </a:r>
          </a:p>
        </p:txBody>
      </p:sp>
      <p:sp>
        <p:nvSpPr>
          <p:cNvPr id="79" name="Rectangle 78"/>
          <p:cNvSpPr/>
          <p:nvPr/>
        </p:nvSpPr>
        <p:spPr>
          <a:xfrm>
            <a:off x="1137052" y="1305342"/>
            <a:ext cx="9144000" cy="125497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sz="2400" b="1" dirty="0">
                <a:solidFill>
                  <a:schemeClr val="bg1"/>
                </a:solidFill>
                <a:latin typeface="Calibri" panose="020F0502020204030204" pitchFamily="34" charset="0"/>
              </a:rPr>
              <a:t>State Diagram</a:t>
            </a:r>
          </a:p>
          <a:p>
            <a:pPr>
              <a:lnSpc>
                <a:spcPct val="120000"/>
              </a:lnSpc>
            </a:pPr>
            <a:r>
              <a:rPr lang="en-US" sz="2400" b="1" dirty="0">
                <a:solidFill>
                  <a:schemeClr val="tx1"/>
                </a:solidFill>
                <a:latin typeface="Calibri" panose="020F0502020204030204" pitchFamily="34" charset="0"/>
              </a:rPr>
              <a:t>Shows states, transitions, events, and activities depicting the dynamic view of internal object states</a:t>
            </a:r>
          </a:p>
        </p:txBody>
      </p:sp>
      <p:sp>
        <p:nvSpPr>
          <p:cNvPr id="80" name="Rectangle 79"/>
          <p:cNvSpPr/>
          <p:nvPr/>
        </p:nvSpPr>
        <p:spPr>
          <a:xfrm>
            <a:off x="1169366" y="1353997"/>
            <a:ext cx="9144000" cy="125497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sz="2400" b="1" dirty="0">
                <a:solidFill>
                  <a:schemeClr val="bg1"/>
                </a:solidFill>
                <a:latin typeface="Calibri" panose="020F0502020204030204" pitchFamily="34" charset="0"/>
              </a:rPr>
              <a:t>Activity Diagram</a:t>
            </a:r>
          </a:p>
          <a:p>
            <a:pPr>
              <a:lnSpc>
                <a:spcPct val="120000"/>
              </a:lnSpc>
            </a:pPr>
            <a:r>
              <a:rPr lang="en-US" sz="2400" b="1" dirty="0">
                <a:solidFill>
                  <a:schemeClr val="tx1"/>
                </a:solidFill>
                <a:latin typeface="Calibri" panose="020F0502020204030204" pitchFamily="34" charset="0"/>
              </a:rPr>
              <a:t>Shows processes, including flow of control and data</a:t>
            </a:r>
          </a:p>
        </p:txBody>
      </p:sp>
      <p:sp>
        <p:nvSpPr>
          <p:cNvPr id="81" name="Rectangle 80"/>
          <p:cNvSpPr/>
          <p:nvPr/>
        </p:nvSpPr>
        <p:spPr>
          <a:xfrm>
            <a:off x="1206142" y="1255562"/>
            <a:ext cx="9144000" cy="125497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sz="2400" b="1" dirty="0">
                <a:solidFill>
                  <a:schemeClr val="bg1"/>
                </a:solidFill>
                <a:latin typeface="Calibri" panose="020F0502020204030204" pitchFamily="34" charset="0"/>
              </a:rPr>
              <a:t>Component Diagram</a:t>
            </a:r>
          </a:p>
          <a:p>
            <a:pPr>
              <a:lnSpc>
                <a:spcPct val="120000"/>
              </a:lnSpc>
            </a:pPr>
            <a:r>
              <a:rPr lang="en-US" sz="2400" b="1" dirty="0">
                <a:solidFill>
                  <a:schemeClr val="tx1"/>
                </a:solidFill>
                <a:latin typeface="Calibri" panose="020F0502020204030204" pitchFamily="34" charset="0"/>
              </a:rPr>
              <a:t>Shows deployable components, including interfaces, ports, and internal structure</a:t>
            </a:r>
          </a:p>
        </p:txBody>
      </p:sp>
      <p:sp>
        <p:nvSpPr>
          <p:cNvPr id="82" name="Rectangle 81"/>
          <p:cNvSpPr/>
          <p:nvPr/>
        </p:nvSpPr>
        <p:spPr>
          <a:xfrm>
            <a:off x="1034512" y="1615751"/>
            <a:ext cx="9144000" cy="125497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sz="2400" b="1" dirty="0">
                <a:solidFill>
                  <a:schemeClr val="bg1"/>
                </a:solidFill>
                <a:latin typeface="Calibri" panose="020F0502020204030204" pitchFamily="34" charset="0"/>
              </a:rPr>
              <a:t>Deployment Diagram</a:t>
            </a:r>
          </a:p>
          <a:p>
            <a:pPr>
              <a:lnSpc>
                <a:spcPct val="120000"/>
              </a:lnSpc>
            </a:pPr>
            <a:r>
              <a:rPr lang="en-US" sz="2400" b="1" dirty="0">
                <a:solidFill>
                  <a:schemeClr val="tx1"/>
                </a:solidFill>
                <a:latin typeface="Calibri" panose="020F0502020204030204" pitchFamily="34" charset="0"/>
              </a:rPr>
              <a:t>Shows the configuration of run-time processing nodes and the components that are deployed on them</a:t>
            </a:r>
          </a:p>
        </p:txBody>
      </p:sp>
    </p:spTree>
    <p:extLst>
      <p:ext uri="{BB962C8B-B14F-4D97-AF65-F5344CB8AC3E}">
        <p14:creationId xmlns:p14="http://schemas.microsoft.com/office/powerpoint/2010/main" val="2295827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4"/>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1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65"/>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6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68"/>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6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69"/>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76"/>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77"/>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7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71"/>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78"/>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72"/>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79"/>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7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80"/>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grpId="1" nodeType="clickEffect">
                                  <p:stCondLst>
                                    <p:cond delay="0"/>
                                  </p:stCondLst>
                                  <p:childTnLst>
                                    <p:set>
                                      <p:cBhvr>
                                        <p:cTn id="96" dur="1" fill="hold">
                                          <p:stCondLst>
                                            <p:cond delay="0"/>
                                          </p:stCondLst>
                                        </p:cTn>
                                        <p:tgtEl>
                                          <p:spTgt spid="73"/>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80"/>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74"/>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81"/>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grpId="1" nodeType="clickEffect">
                                  <p:stCondLst>
                                    <p:cond delay="0"/>
                                  </p:stCondLst>
                                  <p:childTnLst>
                                    <p:set>
                                      <p:cBhvr>
                                        <p:cTn id="108" dur="1" fill="hold">
                                          <p:stCondLst>
                                            <p:cond delay="0"/>
                                          </p:stCondLst>
                                        </p:cTn>
                                        <p:tgtEl>
                                          <p:spTgt spid="74"/>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81"/>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75"/>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82"/>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grpId="1" nodeType="clickEffect">
                                  <p:stCondLst>
                                    <p:cond delay="0"/>
                                  </p:stCondLst>
                                  <p:childTnLst>
                                    <p:set>
                                      <p:cBhvr>
                                        <p:cTn id="120" dur="1" fill="hold">
                                          <p:stCondLst>
                                            <p:cond delay="0"/>
                                          </p:stCondLst>
                                        </p:cTn>
                                        <p:tgtEl>
                                          <p:spTgt spid="75"/>
                                        </p:tgtEl>
                                        <p:attrNameLst>
                                          <p:attrName>style.visibility</p:attrName>
                                        </p:attrNameLst>
                                      </p:cBhvr>
                                      <p:to>
                                        <p:strVal val="hidden"/>
                                      </p:to>
                                    </p:set>
                                  </p:childTnLst>
                                </p:cTn>
                              </p:par>
                              <p:par>
                                <p:cTn id="121" presetID="1" presetClass="exit" presetSubtype="0" fill="hold" grpId="1" nodeType="withEffect">
                                  <p:stCondLst>
                                    <p:cond delay="0"/>
                                  </p:stCondLst>
                                  <p:childTnLst>
                                    <p:set>
                                      <p:cBhvr>
                                        <p:cTn id="122" dur="1" fill="hold">
                                          <p:stCondLst>
                                            <p:cond delay="0"/>
                                          </p:stCondLst>
                                        </p:cTn>
                                        <p:tgtEl>
                                          <p:spTgt spid="8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4" grpId="0" animBg="1"/>
      <p:bldP spid="14" grpId="1" animBg="1"/>
      <p:bldP spid="65" grpId="0" animBg="1"/>
      <p:bldP spid="65" grpId="1" animBg="1"/>
      <p:bldP spid="66" grpId="0" animBg="1"/>
      <p:bldP spid="66" grpId="1" animBg="1"/>
      <p:bldP spid="67" grpId="0" animBg="1"/>
      <p:bldP spid="67" grpId="1" animBg="1"/>
      <p:bldP spid="68" grpId="0" animBg="1"/>
      <p:bldP spid="68" grpId="1" animBg="1"/>
      <p:bldP spid="69" grpId="0" animBg="1"/>
      <p:bldP spid="69" grpId="1" animBg="1"/>
      <p:bldP spid="70" grpId="0" animBg="1"/>
      <p:bldP spid="70" grpId="1" animBg="1"/>
      <p:bldP spid="71" grpId="0" animBg="1"/>
      <p:bldP spid="71" grpId="1" animBg="1"/>
      <p:bldP spid="72" grpId="0" animBg="1"/>
      <p:bldP spid="72" grpId="1" animBg="1"/>
      <p:bldP spid="73" grpId="0" animBg="1"/>
      <p:bldP spid="73" grpId="1" animBg="1"/>
      <p:bldP spid="74" grpId="0" animBg="1"/>
      <p:bldP spid="74" grpId="1" animBg="1"/>
      <p:bldP spid="75" grpId="0" animBg="1"/>
      <p:bldP spid="75" grpId="1" animBg="1"/>
      <p:bldP spid="76" grpId="0" animBg="1"/>
      <p:bldP spid="76" grpId="1" animBg="1"/>
      <p:bldP spid="77" grpId="0" animBg="1"/>
      <p:bldP spid="77" grpId="1" animBg="1"/>
      <p:bldP spid="78" grpId="0" animBg="1"/>
      <p:bldP spid="78" grpId="1" animBg="1"/>
      <p:bldP spid="79" grpId="0" animBg="1"/>
      <p:bldP spid="79" grpId="1" animBg="1"/>
      <p:bldP spid="80" grpId="0" animBg="1"/>
      <p:bldP spid="80" grpId="1" animBg="1"/>
      <p:bldP spid="81" grpId="0" animBg="1"/>
      <p:bldP spid="81" grpId="1" animBg="1"/>
      <p:bldP spid="82" grpId="0" animBg="1"/>
      <p:bldP spid="82"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8" name="Picture 3"/>
          <p:cNvPicPr/>
          <p:nvPr/>
        </p:nvPicPr>
        <p:blipFill>
          <a:blip r:embed="rId2"/>
          <a:stretch>
            <a:fillRect/>
          </a:stretch>
        </p:blipFill>
        <p:spPr>
          <a:xfrm>
            <a:off x="1752600" y="1676400"/>
            <a:ext cx="7848480" cy="4190880"/>
          </a:xfrm>
          <a:prstGeom prst="rect">
            <a:avLst/>
          </a:prstGeom>
        </p:spPr>
      </p:pic>
      <p:sp>
        <p:nvSpPr>
          <p:cNvPr id="149" name="CustomShape 1"/>
          <p:cNvSpPr/>
          <p:nvPr/>
        </p:nvSpPr>
        <p:spPr>
          <a:xfrm>
            <a:off x="100819" y="358726"/>
            <a:ext cx="8229240" cy="807720"/>
          </a:xfrm>
          <a:prstGeom prst="rect">
            <a:avLst/>
          </a:prstGeom>
        </p:spPr>
        <p:txBody>
          <a:bodyPr vert="horz" rtlCol="0" anchor="ctr">
            <a:normAutofit/>
            <a:scene3d>
              <a:camera prst="orthographicFront"/>
              <a:lightRig rig="soft" dir="t"/>
            </a:scene3d>
            <a:sp3d prstMaterial="softEdge">
              <a:bevelT w="25400" h="25400"/>
            </a:sp3d>
          </a:bodyPr>
          <a:lstStyle/>
          <a:p>
            <a:pPr eaLnBrk="0" hangingPunct="0"/>
            <a:r>
              <a:rPr lang="en-IN" sz="2800" b="1" dirty="0">
                <a:solidFill>
                  <a:schemeClr val="accent2"/>
                </a:solidFill>
                <a:effectLst>
                  <a:outerShdw blurRad="31750" dist="25400" dir="5400000" algn="tl" rotWithShape="0">
                    <a:srgbClr val="000000">
                      <a:alpha val="25000"/>
                    </a:srgbClr>
                  </a:outerShdw>
                </a:effectLst>
              </a:rPr>
              <a:t>UML Diagrams</a:t>
            </a:r>
            <a:endParaRPr lang="en-US" sz="2800" b="1" dirty="0">
              <a:solidFill>
                <a:schemeClr val="accent2"/>
              </a:solidFill>
              <a:effectLst>
                <a:outerShdw blurRad="31750" dist="25400" dir="5400000" algn="tl" rotWithShape="0">
                  <a:srgbClr val="000000">
                    <a:alpha val="25000"/>
                  </a:srgbClr>
                </a:outerShdw>
              </a:effectLst>
            </a:endParaRPr>
          </a:p>
        </p:txBody>
      </p:sp>
      <p:sp>
        <p:nvSpPr>
          <p:cNvPr id="2" name="Speech Bubble: Rectangle with Corners Rounded 1">
            <a:extLst>
              <a:ext uri="{FF2B5EF4-FFF2-40B4-BE49-F238E27FC236}">
                <a16:creationId xmlns:a16="http://schemas.microsoft.com/office/drawing/2014/main" id="{3AB8EDC3-E0BC-499C-9C4E-08EA2BA58E6D}"/>
              </a:ext>
            </a:extLst>
          </p:cNvPr>
          <p:cNvSpPr/>
          <p:nvPr/>
        </p:nvSpPr>
        <p:spPr>
          <a:xfrm>
            <a:off x="416169" y="1676400"/>
            <a:ext cx="2672862" cy="1459523"/>
          </a:xfrm>
          <a:prstGeom prst="wedgeRoundRectCallout">
            <a:avLst>
              <a:gd name="adj1" fmla="val 67625"/>
              <a:gd name="adj2" fmla="val 3041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Structural things are the nouns of the UML models. Represent elements that are either conceptual or physical</a:t>
            </a:r>
          </a:p>
        </p:txBody>
      </p:sp>
      <p:sp>
        <p:nvSpPr>
          <p:cNvPr id="5" name="Speech Bubble: Rectangle with Corners Rounded 4">
            <a:extLst>
              <a:ext uri="{FF2B5EF4-FFF2-40B4-BE49-F238E27FC236}">
                <a16:creationId xmlns:a16="http://schemas.microsoft.com/office/drawing/2014/main" id="{8EC4EF46-0C5B-4D2F-B776-9B8D2A16B76D}"/>
              </a:ext>
            </a:extLst>
          </p:cNvPr>
          <p:cNvSpPr/>
          <p:nvPr/>
        </p:nvSpPr>
        <p:spPr>
          <a:xfrm>
            <a:off x="9195581" y="1676399"/>
            <a:ext cx="2818227" cy="1459523"/>
          </a:xfrm>
          <a:prstGeom prst="wedgeRoundRectCallout">
            <a:avLst>
              <a:gd name="adj1" fmla="val -79852"/>
              <a:gd name="adj2" fmla="val 2945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These are dynamic parts of the UML models. Represent behavior over time and space. Typically verbs of the model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 grpId="0" animBg="1"/>
      <p:bldP spid="5"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p:cNvSpPr>
            <a:spLocks noGrp="1"/>
          </p:cNvSpPr>
          <p:nvPr>
            <p:ph type="sldNum" sz="quarter" idx="12"/>
          </p:nvPr>
        </p:nvSpPr>
        <p:spPr/>
        <p:txBody>
          <a:bodyPr/>
          <a:lstStyle/>
          <a:p>
            <a:fld id="{A943304B-2853-488A-AEB7-EFB4D5B3B7AC}" type="slidenum">
              <a:rPr lang="nl-NL"/>
              <a:pPr/>
              <a:t>8</a:t>
            </a:fld>
            <a:endParaRPr lang="nl-NL" dirty="0"/>
          </a:p>
        </p:txBody>
      </p:sp>
      <p:sp>
        <p:nvSpPr>
          <p:cNvPr id="3" name="Rectangle 4"/>
          <p:cNvSpPr txBox="1">
            <a:spLocks noChangeArrowheads="1"/>
          </p:cNvSpPr>
          <p:nvPr/>
        </p:nvSpPr>
        <p:spPr>
          <a:xfrm>
            <a:off x="89872" y="481455"/>
            <a:ext cx="8825753" cy="611748"/>
          </a:xfrm>
          <a:prstGeom prst="rect">
            <a:avLst/>
          </a:prstGeom>
        </p:spPr>
        <p:txBody>
          <a:bodyPr vert="horz" rtlCol="0" anchor="ctr">
            <a:normAutofit/>
            <a:scene3d>
              <a:camera prst="orthographicFront"/>
              <a:lightRig rig="soft" dir="t"/>
            </a:scene3d>
            <a:sp3d prstMaterial="softEdge">
              <a:bevelT w="25400" h="25400"/>
            </a:sp3d>
          </a:bodyPr>
          <a:lstStyle>
            <a:defPPr>
              <a:defRPr lang="en-US"/>
            </a:defPPr>
            <a:lvl1pPr eaLnBrk="0" fontAlgn="base" hangingPunct="0">
              <a:spcBef>
                <a:spcPct val="0"/>
              </a:spcBef>
              <a:spcAft>
                <a:spcPct val="0"/>
              </a:spcAft>
              <a:defRPr sz="4100" b="1">
                <a:solidFill>
                  <a:schemeClr val="tx2"/>
                </a:solidFill>
                <a:effectLst>
                  <a:outerShdw blurRad="31750" dist="25400" dir="5400000" algn="tl" rotWithShape="0">
                    <a:srgbClr val="000000">
                      <a:alpha val="25000"/>
                    </a:srgbClr>
                  </a:outerShdw>
                </a:effectLst>
                <a:latin typeface="+mj-lt"/>
                <a:ea typeface="+mj-ea"/>
                <a:cs typeface="+mj-cs"/>
              </a:defRPr>
            </a:lvl1pPr>
          </a:lstStyle>
          <a:p>
            <a:r>
              <a:rPr lang="en-US" sz="2400" dirty="0">
                <a:solidFill>
                  <a:schemeClr val="accent2"/>
                </a:solidFill>
                <a:latin typeface="+mn-lt"/>
                <a:ea typeface="+mn-ea"/>
                <a:cs typeface="+mn-cs"/>
              </a:rPr>
              <a:t>UML Models and associated diagram types</a:t>
            </a:r>
          </a:p>
        </p:txBody>
      </p:sp>
      <p:sp>
        <p:nvSpPr>
          <p:cNvPr id="4" name="Rectangle 5"/>
          <p:cNvSpPr txBox="1">
            <a:spLocks noChangeArrowheads="1"/>
          </p:cNvSpPr>
          <p:nvPr/>
        </p:nvSpPr>
        <p:spPr>
          <a:xfrm>
            <a:off x="724611" y="1231756"/>
            <a:ext cx="4391322" cy="3117479"/>
          </a:xfrm>
          <a:prstGeom prst="rect">
            <a:avLst/>
          </a:prstGeom>
        </p:spPr>
        <p:txBody>
          <a:bodyPr/>
          <a:lst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nSpc>
                <a:spcPct val="80000"/>
              </a:lnSpc>
              <a:buFont typeface="Wingdings" pitchFamily="2" charset="2"/>
              <a:buNone/>
            </a:pPr>
            <a:r>
              <a:rPr lang="en-US" sz="2200" b="1" dirty="0">
                <a:cs typeface="Arial" panose="020B0604020202020204" pitchFamily="34" charset="0"/>
              </a:rPr>
              <a:t>Static or Structural diagrams:</a:t>
            </a:r>
          </a:p>
          <a:p>
            <a:pPr>
              <a:lnSpc>
                <a:spcPct val="80000"/>
              </a:lnSpc>
              <a:buFont typeface="Wingdings" pitchFamily="2" charset="2"/>
              <a:buNone/>
            </a:pPr>
            <a:endParaRPr lang="en-US" sz="2000" b="1" dirty="0">
              <a:cs typeface="Arial" panose="020B0604020202020204" pitchFamily="34" charset="0"/>
            </a:endParaRPr>
          </a:p>
          <a:p>
            <a:pPr>
              <a:lnSpc>
                <a:spcPct val="80000"/>
              </a:lnSpc>
              <a:buFont typeface="Wingdings" pitchFamily="2" charset="2"/>
              <a:buNone/>
            </a:pPr>
            <a:r>
              <a:rPr lang="en-US" sz="2200" b="1" dirty="0">
                <a:solidFill>
                  <a:srgbClr val="C00000"/>
                </a:solidFill>
                <a:cs typeface="Arial" panose="020B0604020202020204" pitchFamily="34" charset="0"/>
              </a:rPr>
              <a:t>What must be in the system</a:t>
            </a:r>
            <a:endParaRPr lang="en-US" sz="2200" dirty="0">
              <a:solidFill>
                <a:srgbClr val="C00000"/>
              </a:solidFill>
              <a:cs typeface="Arial" panose="020B0604020202020204" pitchFamily="34" charset="0"/>
            </a:endParaRPr>
          </a:p>
          <a:p>
            <a:pPr>
              <a:lnSpc>
                <a:spcPts val="2800"/>
              </a:lnSpc>
              <a:spcBef>
                <a:spcPts val="600"/>
              </a:spcBef>
            </a:pPr>
            <a:r>
              <a:rPr lang="en-US" sz="2200" dirty="0">
                <a:solidFill>
                  <a:srgbClr val="0070C0"/>
                </a:solidFill>
                <a:cs typeface="Arial" panose="020B0604020202020204" pitchFamily="34" charset="0"/>
              </a:rPr>
              <a:t>Class</a:t>
            </a:r>
          </a:p>
          <a:p>
            <a:pPr>
              <a:lnSpc>
                <a:spcPts val="2800"/>
              </a:lnSpc>
              <a:spcBef>
                <a:spcPts val="600"/>
              </a:spcBef>
            </a:pPr>
            <a:r>
              <a:rPr lang="en-US" sz="2200" dirty="0">
                <a:solidFill>
                  <a:srgbClr val="0070C0"/>
                </a:solidFill>
                <a:cs typeface="Arial" panose="020B0604020202020204" pitchFamily="34" charset="0"/>
              </a:rPr>
              <a:t>Component</a:t>
            </a:r>
          </a:p>
          <a:p>
            <a:pPr>
              <a:lnSpc>
                <a:spcPts val="2800"/>
              </a:lnSpc>
              <a:spcBef>
                <a:spcPts val="600"/>
              </a:spcBef>
            </a:pPr>
            <a:r>
              <a:rPr lang="en-US" sz="2200" dirty="0">
                <a:solidFill>
                  <a:srgbClr val="0070C0"/>
                </a:solidFill>
                <a:cs typeface="Arial" panose="020B0604020202020204" pitchFamily="34" charset="0"/>
              </a:rPr>
              <a:t>Deployment</a:t>
            </a:r>
          </a:p>
          <a:p>
            <a:pPr>
              <a:lnSpc>
                <a:spcPts val="2800"/>
              </a:lnSpc>
              <a:spcBef>
                <a:spcPts val="600"/>
              </a:spcBef>
            </a:pPr>
            <a:r>
              <a:rPr lang="en-US" sz="2200" dirty="0">
                <a:cs typeface="Arial" panose="020B0604020202020204" pitchFamily="34" charset="0"/>
              </a:rPr>
              <a:t>Composite structure</a:t>
            </a:r>
          </a:p>
          <a:p>
            <a:pPr>
              <a:lnSpc>
                <a:spcPts val="2800"/>
              </a:lnSpc>
              <a:spcBef>
                <a:spcPts val="600"/>
              </a:spcBef>
            </a:pPr>
            <a:r>
              <a:rPr lang="en-US" sz="2200" dirty="0">
                <a:cs typeface="Arial" panose="020B0604020202020204" pitchFamily="34" charset="0"/>
              </a:rPr>
              <a:t>Object</a:t>
            </a:r>
          </a:p>
          <a:p>
            <a:pPr>
              <a:lnSpc>
                <a:spcPts val="2800"/>
              </a:lnSpc>
              <a:spcBef>
                <a:spcPts val="600"/>
              </a:spcBef>
            </a:pPr>
            <a:r>
              <a:rPr lang="en-US" sz="2200" dirty="0">
                <a:cs typeface="Arial" panose="020B0604020202020204" pitchFamily="34" charset="0"/>
              </a:rPr>
              <a:t>Package</a:t>
            </a:r>
          </a:p>
        </p:txBody>
      </p:sp>
      <p:sp>
        <p:nvSpPr>
          <p:cNvPr id="5" name="Rectangle 6"/>
          <p:cNvSpPr txBox="1">
            <a:spLocks noChangeArrowheads="1"/>
          </p:cNvSpPr>
          <p:nvPr/>
        </p:nvSpPr>
        <p:spPr>
          <a:xfrm>
            <a:off x="4928896" y="1189356"/>
            <a:ext cx="4721631" cy="5532119"/>
          </a:xfrm>
          <a:prstGeom prst="rect">
            <a:avLst/>
          </a:prstGeom>
        </p:spPr>
        <p:txBody>
          <a:bodyPr>
            <a:normAutofit/>
          </a:bodyPr>
          <a:lst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buFont typeface="Wingdings" pitchFamily="2" charset="2"/>
              <a:buNone/>
            </a:pPr>
            <a:r>
              <a:rPr lang="en-US" sz="2200" b="1" dirty="0">
                <a:cs typeface="Arial" panose="020B0604020202020204" pitchFamily="34" charset="0"/>
              </a:rPr>
              <a:t>Dynamic or Behavioral diagrams:</a:t>
            </a:r>
          </a:p>
          <a:p>
            <a:pPr>
              <a:buFont typeface="Wingdings" pitchFamily="2" charset="2"/>
              <a:buNone/>
            </a:pPr>
            <a:endParaRPr lang="en-US" sz="1000" b="1" dirty="0">
              <a:cs typeface="Arial" panose="020B0604020202020204" pitchFamily="34" charset="0"/>
            </a:endParaRPr>
          </a:p>
          <a:p>
            <a:pPr>
              <a:buFont typeface="Wingdings" pitchFamily="2" charset="2"/>
              <a:buNone/>
            </a:pPr>
            <a:r>
              <a:rPr lang="en-US" sz="2200" b="1" dirty="0">
                <a:solidFill>
                  <a:srgbClr val="C00000"/>
                </a:solidFill>
                <a:cs typeface="Arial" panose="020B0604020202020204" pitchFamily="34" charset="0"/>
              </a:rPr>
              <a:t>What must happen in the system</a:t>
            </a:r>
          </a:p>
          <a:p>
            <a:pPr>
              <a:lnSpc>
                <a:spcPts val="2800"/>
              </a:lnSpc>
              <a:spcBef>
                <a:spcPts val="600"/>
              </a:spcBef>
            </a:pPr>
            <a:r>
              <a:rPr lang="en-US" sz="2200" dirty="0">
                <a:solidFill>
                  <a:srgbClr val="0070C0"/>
                </a:solidFill>
                <a:cs typeface="Arial" panose="020B0604020202020204" pitchFamily="34" charset="0"/>
              </a:rPr>
              <a:t>Activity</a:t>
            </a:r>
          </a:p>
          <a:p>
            <a:pPr>
              <a:lnSpc>
                <a:spcPts val="2800"/>
              </a:lnSpc>
              <a:spcBef>
                <a:spcPts val="600"/>
              </a:spcBef>
            </a:pPr>
            <a:r>
              <a:rPr lang="en-US" sz="2200" dirty="0">
                <a:solidFill>
                  <a:srgbClr val="0070C0"/>
                </a:solidFill>
                <a:cs typeface="Arial" panose="020B0604020202020204" pitchFamily="34" charset="0"/>
              </a:rPr>
              <a:t>State machine</a:t>
            </a:r>
          </a:p>
          <a:p>
            <a:pPr>
              <a:lnSpc>
                <a:spcPts val="2800"/>
              </a:lnSpc>
              <a:spcBef>
                <a:spcPts val="600"/>
              </a:spcBef>
            </a:pPr>
            <a:r>
              <a:rPr lang="en-US" sz="2200" dirty="0">
                <a:solidFill>
                  <a:srgbClr val="0070C0"/>
                </a:solidFill>
                <a:cs typeface="Arial" panose="020B0604020202020204" pitchFamily="34" charset="0"/>
              </a:rPr>
              <a:t>Use case</a:t>
            </a:r>
          </a:p>
          <a:p>
            <a:pPr marL="118872" indent="0">
              <a:lnSpc>
                <a:spcPts val="2800"/>
              </a:lnSpc>
              <a:spcBef>
                <a:spcPts val="600"/>
              </a:spcBef>
              <a:buNone/>
            </a:pPr>
            <a:r>
              <a:rPr lang="en-US" sz="2200" b="1" i="1" dirty="0">
                <a:cs typeface="Arial" panose="020B0604020202020204" pitchFamily="34" charset="0"/>
              </a:rPr>
              <a:t>Interaction diagram (kind of Dynamic diagram):</a:t>
            </a:r>
          </a:p>
          <a:p>
            <a:pPr marL="118872" indent="0">
              <a:lnSpc>
                <a:spcPts val="2800"/>
              </a:lnSpc>
              <a:spcBef>
                <a:spcPts val="600"/>
              </a:spcBef>
              <a:buNone/>
            </a:pPr>
            <a:r>
              <a:rPr lang="en-US" sz="2200" b="1" dirty="0">
                <a:solidFill>
                  <a:srgbClr val="C00000"/>
                </a:solidFill>
                <a:cs typeface="Arial" panose="020B0604020202020204" pitchFamily="34" charset="0"/>
              </a:rPr>
              <a:t>[emphasize the flow of control and data among the things in the system]</a:t>
            </a:r>
          </a:p>
          <a:p>
            <a:pPr>
              <a:lnSpc>
                <a:spcPts val="2800"/>
              </a:lnSpc>
              <a:spcBef>
                <a:spcPts val="600"/>
              </a:spcBef>
            </a:pPr>
            <a:r>
              <a:rPr lang="en-US" sz="2200" dirty="0">
                <a:cs typeface="Arial" panose="020B0604020202020204" pitchFamily="34" charset="0"/>
              </a:rPr>
              <a:t>Communication</a:t>
            </a:r>
          </a:p>
          <a:p>
            <a:pPr>
              <a:lnSpc>
                <a:spcPts val="2800"/>
              </a:lnSpc>
              <a:spcBef>
                <a:spcPts val="600"/>
              </a:spcBef>
            </a:pPr>
            <a:r>
              <a:rPr lang="en-US" sz="2200" dirty="0">
                <a:solidFill>
                  <a:srgbClr val="0070C0"/>
                </a:solidFill>
                <a:cs typeface="Arial" panose="020B0604020202020204" pitchFamily="34" charset="0"/>
              </a:rPr>
              <a:t>Sequence</a:t>
            </a:r>
          </a:p>
          <a:p>
            <a:pPr>
              <a:lnSpc>
                <a:spcPts val="2800"/>
              </a:lnSpc>
              <a:spcBef>
                <a:spcPts val="600"/>
              </a:spcBef>
            </a:pPr>
            <a:r>
              <a:rPr lang="en-US" sz="2200" dirty="0">
                <a:cs typeface="Arial" panose="020B0604020202020204" pitchFamily="34" charset="0"/>
              </a:rPr>
              <a:t>Timing</a:t>
            </a:r>
          </a:p>
          <a:p>
            <a:pPr>
              <a:lnSpc>
                <a:spcPts val="2800"/>
              </a:lnSpc>
              <a:spcBef>
                <a:spcPts val="600"/>
              </a:spcBef>
            </a:pPr>
            <a:endParaRPr lang="en-US" sz="2000" dirty="0">
              <a:latin typeface="Arial" panose="020B0604020202020204" pitchFamily="34" charset="0"/>
              <a:cs typeface="Arial" panose="020B0604020202020204" pitchFamily="34" charset="0"/>
            </a:endParaRPr>
          </a:p>
        </p:txBody>
      </p:sp>
      <p:sp>
        <p:nvSpPr>
          <p:cNvPr id="6" name="Rectangle 5"/>
          <p:cNvSpPr/>
          <p:nvPr/>
        </p:nvSpPr>
        <p:spPr>
          <a:xfrm>
            <a:off x="724611" y="1608797"/>
            <a:ext cx="3890682" cy="50379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857014" y="1608797"/>
            <a:ext cx="4606475" cy="50379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1798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4"/>
          <p:cNvSpPr>
            <a:spLocks noGrp="1"/>
          </p:cNvSpPr>
          <p:nvPr>
            <p:ph type="sldNum" sz="quarter" idx="12"/>
          </p:nvPr>
        </p:nvSpPr>
        <p:spPr/>
        <p:txBody>
          <a:bodyPr/>
          <a:lstStyle/>
          <a:p>
            <a:fld id="{F7FC8C39-9DAA-4476-8876-46D24FCC7DA5}" type="slidenum">
              <a:rPr lang="en-US" altLang="en-US"/>
              <a:pPr/>
              <a:t>9</a:t>
            </a:fld>
            <a:endParaRPr lang="en-US" altLang="en-US"/>
          </a:p>
        </p:txBody>
      </p:sp>
      <p:sp>
        <p:nvSpPr>
          <p:cNvPr id="176130" name="Rectangle 2"/>
          <p:cNvSpPr>
            <a:spLocks noGrp="1" noChangeArrowheads="1"/>
          </p:cNvSpPr>
          <p:nvPr>
            <p:ph type="title" idx="4294967295"/>
          </p:nvPr>
        </p:nvSpPr>
        <p:spPr>
          <a:xfrm>
            <a:off x="109020" y="350866"/>
            <a:ext cx="7696200" cy="838200"/>
          </a:xfrm>
        </p:spPr>
        <p:txBody>
          <a:bodyPr>
            <a:normAutofit/>
          </a:bodyPr>
          <a:lstStyle/>
          <a:p>
            <a:r>
              <a:rPr lang="en-US" altLang="en-US" sz="2400" b="1" dirty="0"/>
              <a:t>Conceptual model of UML (repeat .. for readability purpose)</a:t>
            </a:r>
          </a:p>
        </p:txBody>
      </p:sp>
      <p:sp>
        <p:nvSpPr>
          <p:cNvPr id="176131" name="Rectangle 3"/>
          <p:cNvSpPr>
            <a:spLocks noChangeArrowheads="1"/>
          </p:cNvSpPr>
          <p:nvPr/>
        </p:nvSpPr>
        <p:spPr bwMode="auto">
          <a:xfrm>
            <a:off x="4974127" y="1374010"/>
            <a:ext cx="1600200" cy="457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t>UML</a:t>
            </a:r>
          </a:p>
        </p:txBody>
      </p:sp>
      <p:sp>
        <p:nvSpPr>
          <p:cNvPr id="176132" name="Rectangle 4"/>
          <p:cNvSpPr>
            <a:spLocks noChangeArrowheads="1"/>
          </p:cNvSpPr>
          <p:nvPr/>
        </p:nvSpPr>
        <p:spPr bwMode="auto">
          <a:xfrm>
            <a:off x="6650527" y="2136010"/>
            <a:ext cx="1981200" cy="6858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CA" altLang="en-US" sz="2000"/>
          </a:p>
        </p:txBody>
      </p:sp>
      <p:sp>
        <p:nvSpPr>
          <p:cNvPr id="176133" name="Rectangle 5"/>
          <p:cNvSpPr>
            <a:spLocks noChangeArrowheads="1"/>
          </p:cNvSpPr>
          <p:nvPr/>
        </p:nvSpPr>
        <p:spPr bwMode="auto">
          <a:xfrm>
            <a:off x="8784127" y="2059810"/>
            <a:ext cx="1524000" cy="838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t>Common</a:t>
            </a:r>
          </a:p>
          <a:p>
            <a:pPr algn="ctr" eaLnBrk="1" hangingPunct="1"/>
            <a:r>
              <a:rPr lang="en-US" altLang="en-US" sz="2000"/>
              <a:t>mechanisms</a:t>
            </a:r>
          </a:p>
        </p:txBody>
      </p:sp>
      <p:sp>
        <p:nvSpPr>
          <p:cNvPr id="176134" name="Rectangle 6"/>
          <p:cNvSpPr>
            <a:spLocks noChangeArrowheads="1"/>
          </p:cNvSpPr>
          <p:nvPr/>
        </p:nvSpPr>
        <p:spPr bwMode="auto">
          <a:xfrm>
            <a:off x="4171431" y="2044960"/>
            <a:ext cx="1752600" cy="7620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t>Building</a:t>
            </a:r>
          </a:p>
          <a:p>
            <a:pPr algn="ctr" eaLnBrk="1" hangingPunct="1"/>
            <a:r>
              <a:rPr lang="en-US" altLang="en-US" sz="2000"/>
              <a:t>blocks</a:t>
            </a:r>
          </a:p>
        </p:txBody>
      </p:sp>
      <p:sp>
        <p:nvSpPr>
          <p:cNvPr id="176135" name="Rectangle 7"/>
          <p:cNvSpPr>
            <a:spLocks noChangeArrowheads="1"/>
          </p:cNvSpPr>
          <p:nvPr/>
        </p:nvSpPr>
        <p:spPr bwMode="auto">
          <a:xfrm>
            <a:off x="4057131" y="3204516"/>
            <a:ext cx="1219200" cy="457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t>Things</a:t>
            </a:r>
          </a:p>
        </p:txBody>
      </p:sp>
      <p:sp>
        <p:nvSpPr>
          <p:cNvPr id="176136" name="Rectangle 8"/>
          <p:cNvSpPr>
            <a:spLocks noChangeArrowheads="1"/>
          </p:cNvSpPr>
          <p:nvPr/>
        </p:nvSpPr>
        <p:spPr bwMode="auto">
          <a:xfrm>
            <a:off x="6876531" y="3204516"/>
            <a:ext cx="1295400" cy="457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t>Relations</a:t>
            </a:r>
          </a:p>
        </p:txBody>
      </p:sp>
      <p:sp>
        <p:nvSpPr>
          <p:cNvPr id="176137" name="Rectangle 9"/>
          <p:cNvSpPr>
            <a:spLocks noChangeArrowheads="1"/>
          </p:cNvSpPr>
          <p:nvPr/>
        </p:nvSpPr>
        <p:spPr bwMode="auto">
          <a:xfrm>
            <a:off x="8933931" y="3128316"/>
            <a:ext cx="1295400" cy="457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t>Diagrams</a:t>
            </a:r>
          </a:p>
        </p:txBody>
      </p:sp>
      <p:sp>
        <p:nvSpPr>
          <p:cNvPr id="176138" name="Rectangle 10"/>
          <p:cNvSpPr>
            <a:spLocks noChangeArrowheads="1"/>
          </p:cNvSpPr>
          <p:nvPr/>
        </p:nvSpPr>
        <p:spPr bwMode="auto">
          <a:xfrm>
            <a:off x="1618731" y="4118916"/>
            <a:ext cx="1295400" cy="3810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t>Structural</a:t>
            </a:r>
          </a:p>
        </p:txBody>
      </p:sp>
      <p:sp>
        <p:nvSpPr>
          <p:cNvPr id="176139" name="Rectangle 11"/>
          <p:cNvSpPr>
            <a:spLocks noChangeArrowheads="1"/>
          </p:cNvSpPr>
          <p:nvPr/>
        </p:nvSpPr>
        <p:spPr bwMode="auto">
          <a:xfrm>
            <a:off x="3066531" y="4118916"/>
            <a:ext cx="1447800" cy="3810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t>Behavioral</a:t>
            </a:r>
          </a:p>
        </p:txBody>
      </p:sp>
      <p:sp>
        <p:nvSpPr>
          <p:cNvPr id="176140" name="Rectangle 12"/>
          <p:cNvSpPr>
            <a:spLocks noChangeArrowheads="1"/>
          </p:cNvSpPr>
          <p:nvPr/>
        </p:nvSpPr>
        <p:spPr bwMode="auto">
          <a:xfrm>
            <a:off x="4666731" y="4118916"/>
            <a:ext cx="1219200" cy="3810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t>Grouping</a:t>
            </a:r>
          </a:p>
        </p:txBody>
      </p:sp>
      <p:sp>
        <p:nvSpPr>
          <p:cNvPr id="176141" name="Rectangle 13"/>
          <p:cNvSpPr>
            <a:spLocks noChangeArrowheads="1"/>
          </p:cNvSpPr>
          <p:nvPr/>
        </p:nvSpPr>
        <p:spPr bwMode="auto">
          <a:xfrm>
            <a:off x="6038331" y="4118916"/>
            <a:ext cx="1143000" cy="3810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t>Annotate</a:t>
            </a:r>
          </a:p>
        </p:txBody>
      </p:sp>
      <p:sp>
        <p:nvSpPr>
          <p:cNvPr id="176142" name="Line 14"/>
          <p:cNvSpPr>
            <a:spLocks noChangeShapeType="1"/>
          </p:cNvSpPr>
          <p:nvPr/>
        </p:nvSpPr>
        <p:spPr bwMode="auto">
          <a:xfrm>
            <a:off x="1618731" y="4499916"/>
            <a:ext cx="0" cy="2209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43" name="Text Box 15"/>
          <p:cNvSpPr txBox="1">
            <a:spLocks noChangeArrowheads="1"/>
          </p:cNvSpPr>
          <p:nvPr/>
        </p:nvSpPr>
        <p:spPr bwMode="auto">
          <a:xfrm>
            <a:off x="1618731" y="4476105"/>
            <a:ext cx="141605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000"/>
              <a:t>Class</a:t>
            </a:r>
          </a:p>
          <a:p>
            <a:pPr eaLnBrk="1" hangingPunct="1"/>
            <a:r>
              <a:rPr lang="en-US" altLang="en-US" sz="2000"/>
              <a:t>Interface</a:t>
            </a:r>
          </a:p>
          <a:p>
            <a:pPr eaLnBrk="1" hangingPunct="1"/>
            <a:r>
              <a:rPr lang="en-US" altLang="en-US" sz="2000"/>
              <a:t>Active class</a:t>
            </a:r>
          </a:p>
          <a:p>
            <a:pPr eaLnBrk="1" hangingPunct="1"/>
            <a:r>
              <a:rPr lang="en-US" altLang="en-US" sz="2000"/>
              <a:t>Component</a:t>
            </a:r>
          </a:p>
          <a:p>
            <a:pPr eaLnBrk="1" hangingPunct="1"/>
            <a:r>
              <a:rPr lang="en-US" altLang="en-US" sz="2000"/>
              <a:t>Node</a:t>
            </a:r>
          </a:p>
          <a:p>
            <a:pPr eaLnBrk="1" hangingPunct="1"/>
            <a:endParaRPr lang="en-US" altLang="en-US" sz="2000"/>
          </a:p>
        </p:txBody>
      </p:sp>
      <p:sp>
        <p:nvSpPr>
          <p:cNvPr id="176144" name="Line 16"/>
          <p:cNvSpPr>
            <a:spLocks noChangeShapeType="1"/>
          </p:cNvSpPr>
          <p:nvPr/>
        </p:nvSpPr>
        <p:spPr bwMode="auto">
          <a:xfrm>
            <a:off x="3158606" y="4499916"/>
            <a:ext cx="0" cy="2209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45" name="Text Box 17"/>
          <p:cNvSpPr txBox="1">
            <a:spLocks noChangeArrowheads="1"/>
          </p:cNvSpPr>
          <p:nvPr/>
        </p:nvSpPr>
        <p:spPr bwMode="auto">
          <a:xfrm>
            <a:off x="3158029" y="4499916"/>
            <a:ext cx="167199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000"/>
              <a:t>Interaction</a:t>
            </a:r>
          </a:p>
          <a:p>
            <a:pPr eaLnBrk="1" hangingPunct="1"/>
            <a:r>
              <a:rPr lang="en-US" altLang="en-US" sz="2000"/>
              <a:t>State machine</a:t>
            </a:r>
          </a:p>
        </p:txBody>
      </p:sp>
      <p:sp>
        <p:nvSpPr>
          <p:cNvPr id="176146" name="Line 18"/>
          <p:cNvSpPr>
            <a:spLocks noChangeShapeType="1"/>
          </p:cNvSpPr>
          <p:nvPr/>
        </p:nvSpPr>
        <p:spPr bwMode="auto">
          <a:xfrm>
            <a:off x="4819131" y="4499916"/>
            <a:ext cx="0" cy="2209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47" name="Text Box 19"/>
          <p:cNvSpPr txBox="1">
            <a:spLocks noChangeArrowheads="1"/>
          </p:cNvSpPr>
          <p:nvPr/>
        </p:nvSpPr>
        <p:spPr bwMode="auto">
          <a:xfrm>
            <a:off x="4803256" y="4666605"/>
            <a:ext cx="1030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000"/>
              <a:t>Package</a:t>
            </a:r>
          </a:p>
        </p:txBody>
      </p:sp>
      <p:sp>
        <p:nvSpPr>
          <p:cNvPr id="176148" name="Line 20"/>
          <p:cNvSpPr>
            <a:spLocks noChangeShapeType="1"/>
          </p:cNvSpPr>
          <p:nvPr/>
        </p:nvSpPr>
        <p:spPr bwMode="auto">
          <a:xfrm>
            <a:off x="6266931" y="4499916"/>
            <a:ext cx="0" cy="2209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49" name="Text Box 21"/>
          <p:cNvSpPr txBox="1">
            <a:spLocks noChangeArrowheads="1"/>
          </p:cNvSpPr>
          <p:nvPr/>
        </p:nvSpPr>
        <p:spPr bwMode="auto">
          <a:xfrm>
            <a:off x="6251057" y="4666604"/>
            <a:ext cx="6964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000"/>
              <a:t>Note</a:t>
            </a:r>
          </a:p>
        </p:txBody>
      </p:sp>
      <p:sp>
        <p:nvSpPr>
          <p:cNvPr id="176150" name="Line 22"/>
          <p:cNvSpPr>
            <a:spLocks noChangeShapeType="1"/>
          </p:cNvSpPr>
          <p:nvPr/>
        </p:nvSpPr>
        <p:spPr bwMode="auto">
          <a:xfrm>
            <a:off x="7333731" y="3661716"/>
            <a:ext cx="0" cy="3048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51" name="Text Box 23"/>
          <p:cNvSpPr txBox="1">
            <a:spLocks noChangeArrowheads="1"/>
          </p:cNvSpPr>
          <p:nvPr/>
        </p:nvSpPr>
        <p:spPr bwMode="auto">
          <a:xfrm>
            <a:off x="7317856" y="3980805"/>
            <a:ext cx="169726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000"/>
              <a:t>Dependency</a:t>
            </a:r>
          </a:p>
          <a:p>
            <a:pPr eaLnBrk="1" hangingPunct="1"/>
            <a:r>
              <a:rPr lang="en-US" altLang="en-US" sz="2000"/>
              <a:t>Association</a:t>
            </a:r>
          </a:p>
          <a:p>
            <a:pPr eaLnBrk="1" hangingPunct="1"/>
            <a:r>
              <a:rPr lang="en-US" altLang="en-US" sz="2000"/>
              <a:t>Generalization</a:t>
            </a:r>
          </a:p>
          <a:p>
            <a:pPr eaLnBrk="1" hangingPunct="1"/>
            <a:r>
              <a:rPr lang="en-US" altLang="en-US" sz="2000"/>
              <a:t>Realization</a:t>
            </a:r>
          </a:p>
        </p:txBody>
      </p:sp>
      <p:sp>
        <p:nvSpPr>
          <p:cNvPr id="176152" name="Line 24"/>
          <p:cNvSpPr>
            <a:spLocks noChangeShapeType="1"/>
          </p:cNvSpPr>
          <p:nvPr/>
        </p:nvSpPr>
        <p:spPr bwMode="auto">
          <a:xfrm>
            <a:off x="9010131" y="3585516"/>
            <a:ext cx="0" cy="3124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53" name="Text Box 25"/>
          <p:cNvSpPr txBox="1">
            <a:spLocks noChangeArrowheads="1"/>
          </p:cNvSpPr>
          <p:nvPr/>
        </p:nvSpPr>
        <p:spPr bwMode="auto">
          <a:xfrm>
            <a:off x="8994257" y="3676005"/>
            <a:ext cx="1577975"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000"/>
              <a:t>Class</a:t>
            </a:r>
          </a:p>
          <a:p>
            <a:pPr eaLnBrk="1" hangingPunct="1"/>
            <a:r>
              <a:rPr lang="en-US" altLang="en-US" sz="2000"/>
              <a:t>Object</a:t>
            </a:r>
          </a:p>
          <a:p>
            <a:pPr eaLnBrk="1" hangingPunct="1"/>
            <a:r>
              <a:rPr lang="en-US" altLang="en-US" sz="2000"/>
              <a:t>Use case</a:t>
            </a:r>
          </a:p>
          <a:p>
            <a:pPr eaLnBrk="1" hangingPunct="1"/>
            <a:r>
              <a:rPr lang="en-US" altLang="en-US" sz="2000"/>
              <a:t>Sequence</a:t>
            </a:r>
          </a:p>
          <a:p>
            <a:pPr eaLnBrk="1" hangingPunct="1"/>
            <a:r>
              <a:rPr lang="en-US" altLang="en-US" sz="2000"/>
              <a:t>Collaboration</a:t>
            </a:r>
          </a:p>
          <a:p>
            <a:pPr eaLnBrk="1" hangingPunct="1"/>
            <a:r>
              <a:rPr lang="en-US" altLang="en-US" sz="2000"/>
              <a:t>Statechart</a:t>
            </a:r>
          </a:p>
          <a:p>
            <a:pPr eaLnBrk="1" hangingPunct="1"/>
            <a:r>
              <a:rPr lang="en-US" altLang="en-US" sz="2000"/>
              <a:t>Activity</a:t>
            </a:r>
          </a:p>
          <a:p>
            <a:pPr eaLnBrk="1" hangingPunct="1"/>
            <a:r>
              <a:rPr lang="en-US" altLang="en-US" sz="2000"/>
              <a:t>Component</a:t>
            </a:r>
          </a:p>
          <a:p>
            <a:pPr eaLnBrk="1" hangingPunct="1"/>
            <a:r>
              <a:rPr lang="en-US" altLang="en-US" sz="2000"/>
              <a:t>Deployment</a:t>
            </a:r>
          </a:p>
        </p:txBody>
      </p:sp>
      <p:sp>
        <p:nvSpPr>
          <p:cNvPr id="176154" name="Line 26"/>
          <p:cNvSpPr>
            <a:spLocks noChangeShapeType="1"/>
          </p:cNvSpPr>
          <p:nvPr/>
        </p:nvSpPr>
        <p:spPr bwMode="auto">
          <a:xfrm flipH="1">
            <a:off x="4974127" y="1831210"/>
            <a:ext cx="685800" cy="228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55" name="Line 27"/>
          <p:cNvSpPr>
            <a:spLocks noChangeShapeType="1"/>
          </p:cNvSpPr>
          <p:nvPr/>
        </p:nvSpPr>
        <p:spPr bwMode="auto">
          <a:xfrm>
            <a:off x="5659927" y="1831210"/>
            <a:ext cx="121920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56" name="Line 28"/>
          <p:cNvSpPr>
            <a:spLocks noChangeShapeType="1"/>
          </p:cNvSpPr>
          <p:nvPr/>
        </p:nvSpPr>
        <p:spPr bwMode="auto">
          <a:xfrm>
            <a:off x="6574327" y="1831210"/>
            <a:ext cx="2209800" cy="228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57" name="Line 29"/>
          <p:cNvSpPr>
            <a:spLocks noChangeShapeType="1"/>
          </p:cNvSpPr>
          <p:nvPr/>
        </p:nvSpPr>
        <p:spPr bwMode="auto">
          <a:xfrm flipH="1">
            <a:off x="4770929" y="2821810"/>
            <a:ext cx="660398" cy="36920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58" name="Line 30"/>
          <p:cNvSpPr>
            <a:spLocks noChangeShapeType="1"/>
          </p:cNvSpPr>
          <p:nvPr/>
        </p:nvSpPr>
        <p:spPr bwMode="auto">
          <a:xfrm>
            <a:off x="5583727" y="2821810"/>
            <a:ext cx="1676400" cy="38887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59" name="Line 31"/>
          <p:cNvSpPr>
            <a:spLocks noChangeShapeType="1"/>
          </p:cNvSpPr>
          <p:nvPr/>
        </p:nvSpPr>
        <p:spPr bwMode="auto">
          <a:xfrm>
            <a:off x="5888527" y="2821810"/>
            <a:ext cx="30480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60" name="Line 32"/>
          <p:cNvSpPr>
            <a:spLocks noChangeShapeType="1"/>
          </p:cNvSpPr>
          <p:nvPr/>
        </p:nvSpPr>
        <p:spPr bwMode="auto">
          <a:xfrm flipH="1">
            <a:off x="2228331" y="3661716"/>
            <a:ext cx="190500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61" name="Line 33"/>
          <p:cNvSpPr>
            <a:spLocks noChangeShapeType="1"/>
          </p:cNvSpPr>
          <p:nvPr/>
        </p:nvSpPr>
        <p:spPr bwMode="auto">
          <a:xfrm>
            <a:off x="5200131" y="3661716"/>
            <a:ext cx="137160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62" name="Line 34"/>
          <p:cNvSpPr>
            <a:spLocks noChangeShapeType="1"/>
          </p:cNvSpPr>
          <p:nvPr/>
        </p:nvSpPr>
        <p:spPr bwMode="auto">
          <a:xfrm flipH="1">
            <a:off x="3904731" y="3661716"/>
            <a:ext cx="53340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63" name="Line 35"/>
          <p:cNvSpPr>
            <a:spLocks noChangeShapeType="1"/>
          </p:cNvSpPr>
          <p:nvPr/>
        </p:nvSpPr>
        <p:spPr bwMode="auto">
          <a:xfrm>
            <a:off x="4895331" y="3661716"/>
            <a:ext cx="30480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64" name="Text Box 36"/>
          <p:cNvSpPr txBox="1">
            <a:spLocks noChangeArrowheads="1"/>
          </p:cNvSpPr>
          <p:nvPr/>
        </p:nvSpPr>
        <p:spPr bwMode="auto">
          <a:xfrm>
            <a:off x="7260127" y="2109024"/>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000" dirty="0"/>
              <a:t>Rules</a:t>
            </a:r>
            <a:endParaRPr lang="en-US" altLang="en-US" dirty="0"/>
          </a:p>
        </p:txBody>
      </p:sp>
      <p:sp>
        <p:nvSpPr>
          <p:cNvPr id="176165" name="Text Box 37"/>
          <p:cNvSpPr txBox="1">
            <a:spLocks noChangeArrowheads="1"/>
          </p:cNvSpPr>
          <p:nvPr/>
        </p:nvSpPr>
        <p:spPr bwMode="auto">
          <a:xfrm>
            <a:off x="6551671" y="2409060"/>
            <a:ext cx="2286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en-US" sz="1600" i="1" dirty="0"/>
              <a:t>name, scope, visibility</a:t>
            </a:r>
            <a:endParaRPr lang="en-US" altLang="en-US" i="1" dirty="0"/>
          </a:p>
        </p:txBody>
      </p:sp>
      <p:sp>
        <p:nvSpPr>
          <p:cNvPr id="176166" name="Text Box 38"/>
          <p:cNvSpPr txBox="1">
            <a:spLocks noChangeArrowheads="1"/>
          </p:cNvSpPr>
          <p:nvPr/>
        </p:nvSpPr>
        <p:spPr bwMode="auto">
          <a:xfrm>
            <a:off x="2379145" y="5708005"/>
            <a:ext cx="15779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000"/>
              <a:t>Use case</a:t>
            </a:r>
          </a:p>
          <a:p>
            <a:pPr algn="ctr" eaLnBrk="1" hangingPunct="1"/>
            <a:r>
              <a:rPr lang="en-US" altLang="en-US" sz="2000"/>
              <a:t>Collaboration</a:t>
            </a:r>
          </a:p>
          <a:p>
            <a:pPr algn="ctr" eaLnBrk="1" hangingPunct="1"/>
            <a:endParaRPr lang="en-US" altLang="en-US" sz="2000"/>
          </a:p>
        </p:txBody>
      </p:sp>
      <p:pic>
        <p:nvPicPr>
          <p:cNvPr id="6" name="Picture 5"/>
          <p:cNvPicPr>
            <a:picLocks noChangeAspect="1"/>
          </p:cNvPicPr>
          <p:nvPr/>
        </p:nvPicPr>
        <p:blipFill>
          <a:blip r:embed="rId3"/>
          <a:stretch>
            <a:fillRect/>
          </a:stretch>
        </p:blipFill>
        <p:spPr>
          <a:xfrm>
            <a:off x="10883891" y="-881874"/>
            <a:ext cx="3714750" cy="762259"/>
          </a:xfrm>
          <a:prstGeom prst="rect">
            <a:avLst/>
          </a:prstGeom>
        </p:spPr>
      </p:pic>
    </p:spTree>
    <p:extLst>
      <p:ext uri="{BB962C8B-B14F-4D97-AF65-F5344CB8AC3E}">
        <p14:creationId xmlns:p14="http://schemas.microsoft.com/office/powerpoint/2010/main" val="23600869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3915</TotalTime>
  <Words>2586</Words>
  <Application>Microsoft Office PowerPoint</Application>
  <PresentationFormat>Widescreen</PresentationFormat>
  <Paragraphs>466</Paragraphs>
  <Slides>38</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Calibri</vt:lpstr>
      <vt:lpstr>Calibri Light</vt:lpstr>
      <vt:lpstr>Monotype Sorts</vt:lpstr>
      <vt:lpstr>Times New Roman</vt:lpstr>
      <vt:lpstr>Verdana</vt:lpstr>
      <vt:lpstr>Wingdings</vt:lpstr>
      <vt:lpstr>Wingdings 3</vt:lpstr>
      <vt:lpstr>Office Theme</vt:lpstr>
      <vt:lpstr>PowerPoint Presentation</vt:lpstr>
      <vt:lpstr>PowerPoint Presentation</vt:lpstr>
      <vt:lpstr>PowerPoint Presentation</vt:lpstr>
      <vt:lpstr>PowerPoint Presentation</vt:lpstr>
      <vt:lpstr>Conceptual model of UML</vt:lpstr>
      <vt:lpstr>Conceptual model of UML</vt:lpstr>
      <vt:lpstr>PowerPoint Presentation</vt:lpstr>
      <vt:lpstr>PowerPoint Presentation</vt:lpstr>
      <vt:lpstr>Conceptual model of UML (repeat .. for readability purpose)</vt:lpstr>
      <vt:lpstr>PowerPoint Presentation</vt:lpstr>
      <vt:lpstr>PowerPoint Presentation</vt:lpstr>
      <vt:lpstr>PowerPoint Presentation</vt:lpstr>
      <vt:lpstr>Use Case</vt:lpstr>
      <vt:lpstr>Actors</vt:lpstr>
      <vt:lpstr>Example of Use Case Diagram</vt:lpstr>
      <vt:lpstr>Example</vt:lpstr>
      <vt:lpstr>Relationships between Use Cases</vt:lpstr>
      <vt:lpstr>1. Generalization</vt:lpstr>
      <vt:lpstr>More about Generalization</vt:lpstr>
      <vt:lpstr>Generalization as a Relationships between Actors</vt:lpstr>
      <vt:lpstr>2. Include</vt:lpstr>
      <vt:lpstr>More about Include</vt:lpstr>
      <vt:lpstr>3. Extend</vt:lpstr>
      <vt:lpstr>More about Extend</vt:lpstr>
      <vt:lpstr>Relationships between Use Cases and Actors</vt:lpstr>
      <vt:lpstr>Example</vt:lpstr>
      <vt:lpstr>Use case diagram of a restaurant</vt:lpstr>
      <vt:lpstr>Formal template for representing of a Use Case – Use case Specification</vt:lpstr>
      <vt:lpstr>Example (Internet Banking)</vt:lpstr>
      <vt:lpstr>PowerPoint Presentation</vt:lpstr>
      <vt:lpstr>PowerPoint Presentation</vt:lpstr>
      <vt:lpstr>How to create Use Case diagram</vt:lpstr>
      <vt:lpstr>Use Case Description</vt:lpstr>
      <vt:lpstr>Example- Money Withdraw </vt:lpstr>
      <vt:lpstr>Example- Money Withdraw (cont.)</vt:lpstr>
      <vt:lpstr>Example- Money Withdraw (cont.)</vt:lpstr>
      <vt:lpstr>Example- Money Withdraw (cont.)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Prahallad Nith</dc:creator>
  <cp:lastModifiedBy>CCBD-PES</cp:lastModifiedBy>
  <cp:revision>294</cp:revision>
  <dcterms:created xsi:type="dcterms:W3CDTF">2019-05-30T23:14:36Z</dcterms:created>
  <dcterms:modified xsi:type="dcterms:W3CDTF">2021-01-21T05:54:38Z</dcterms:modified>
</cp:coreProperties>
</file>