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6" r:id="rId3"/>
    <p:sldId id="283" r:id="rId4"/>
    <p:sldId id="284" r:id="rId5"/>
    <p:sldId id="285" r:id="rId6"/>
    <p:sldId id="286" r:id="rId7"/>
    <p:sldId id="287" r:id="rId8"/>
    <p:sldId id="289" r:id="rId9"/>
    <p:sldId id="291" r:id="rId10"/>
    <p:sldId id="290" r:id="rId11"/>
    <p:sldId id="28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5ED"/>
    <a:srgbClr val="E4F919"/>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2" autoAdjust="0"/>
    <p:restoredTop sz="75541" autoAdjust="0"/>
  </p:normalViewPr>
  <p:slideViewPr>
    <p:cSldViewPr snapToGrid="0">
      <p:cViewPr varScale="1">
        <p:scale>
          <a:sx n="61" d="100"/>
          <a:sy n="61" d="100"/>
        </p:scale>
        <p:origin x="702" y="60"/>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26-01-2021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274320">
              <a:lnSpc>
                <a:spcPct val="120000"/>
              </a:lnSpc>
              <a:spcBef>
                <a:spcPts val="600"/>
              </a:spcBef>
              <a:spcAft>
                <a:spcPts val="300"/>
              </a:spcAft>
            </a:pPr>
            <a:r>
              <a:rPr lang="en-US" sz="2400" b="1" dirty="0">
                <a:solidFill>
                  <a:srgbClr val="0070C0"/>
                </a:solidFill>
                <a:ea typeface="ＭＳ Ｐゴシック" panose="020B0600070205080204" pitchFamily="34" charset="-128"/>
              </a:rPr>
              <a:t>Interaction and Presentation</a:t>
            </a:r>
          </a:p>
          <a:p>
            <a:pPr marL="640080" lvl="1" indent="-274320" algn="just">
              <a:lnSpc>
                <a:spcPct val="130000"/>
              </a:lnSpc>
              <a:spcBef>
                <a:spcPts val="0"/>
              </a:spcBef>
              <a:buFont typeface="Wingdings" panose="05000000000000000000" pitchFamily="2" charset="2"/>
              <a:buChar char="§"/>
            </a:pPr>
            <a:r>
              <a:rPr lang="en-US" sz="2400" dirty="0">
                <a:ea typeface="ＭＳ Ｐゴシック" panose="020B0600070205080204" pitchFamily="34" charset="-128"/>
              </a:rPr>
              <a:t>Interaction and Presentation are techniques that allow the system to react to user input effectively and efficiently</a:t>
            </a:r>
          </a:p>
          <a:p>
            <a:pPr marL="640080" lvl="1" indent="-274320" algn="just">
              <a:lnSpc>
                <a:spcPct val="130000"/>
              </a:lnSpc>
              <a:spcBef>
                <a:spcPts val="0"/>
              </a:spcBef>
              <a:buFont typeface="Wingdings" panose="05000000000000000000" pitchFamily="2" charset="2"/>
              <a:buChar char="§"/>
            </a:pPr>
            <a:r>
              <a:rPr lang="en-US" sz="2400" dirty="0">
                <a:ea typeface="ＭＳ Ｐゴシック" panose="020B0600070205080204" pitchFamily="34" charset="-128"/>
              </a:rPr>
              <a:t>One method is to separates code into three functional areas (Model-View-Controller)</a:t>
            </a:r>
          </a:p>
          <a:p>
            <a:pPr marL="640080" lvl="1" indent="-274320" algn="just">
              <a:lnSpc>
                <a:spcPct val="130000"/>
              </a:lnSpc>
              <a:spcBef>
                <a:spcPts val="0"/>
              </a:spcBef>
              <a:buFont typeface="Wingdings" panose="05000000000000000000" pitchFamily="2" charset="2"/>
              <a:buChar char="§"/>
            </a:pPr>
            <a:r>
              <a:rPr lang="en-US" sz="2400" dirty="0">
                <a:ea typeface="ＭＳ Ｐゴシック" panose="020B0600070205080204" pitchFamily="34" charset="-128"/>
              </a:rPr>
              <a:t>Minimize Coupling and Enhance Cohesion</a:t>
            </a:r>
          </a:p>
          <a:p>
            <a:endParaRPr lang="en-IN" dirty="0"/>
          </a:p>
        </p:txBody>
      </p:sp>
      <p:sp>
        <p:nvSpPr>
          <p:cNvPr id="4" name="Slide Number Placeholder 3"/>
          <p:cNvSpPr>
            <a:spLocks noGrp="1"/>
          </p:cNvSpPr>
          <p:nvPr>
            <p:ph type="sldNum" sz="quarter" idx="5"/>
          </p:nvPr>
        </p:nvSpPr>
        <p:spPr/>
        <p:txBody>
          <a:bodyPr/>
          <a:lstStyle/>
          <a:p>
            <a:fld id="{8871DB59-503D-40F0-9CF4-140C9C261592}" type="slidenum">
              <a:rPr lang="en-IN" smtClean="0"/>
              <a:t>9</a:t>
            </a:fld>
            <a:endParaRPr lang="en-IN"/>
          </a:p>
        </p:txBody>
      </p:sp>
    </p:spTree>
    <p:extLst>
      <p:ext uri="{BB962C8B-B14F-4D97-AF65-F5344CB8AC3E}">
        <p14:creationId xmlns:p14="http://schemas.microsoft.com/office/powerpoint/2010/main" val="4158515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439626"/>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ARCHITECTURE</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ARCHITECTURE</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Design</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91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8587" y="268282"/>
            <a:ext cx="7644986" cy="589072"/>
          </a:xfrm>
          <a:prstGeom prst="rect">
            <a:avLst/>
          </a:prstGeom>
        </p:spPr>
        <p:txBody>
          <a:bodyPr wrap="square">
            <a:spAutoFit/>
          </a:bodyPr>
          <a:lstStyle/>
          <a:p>
            <a:pPr>
              <a:lnSpc>
                <a:spcPct val="150000"/>
              </a:lnSpc>
            </a:pPr>
            <a:r>
              <a:rPr lang="en-IN" sz="2400" b="1" cap="all" dirty="0">
                <a:solidFill>
                  <a:srgbClr val="0070C0"/>
                </a:solidFill>
                <a:latin typeface="+mn-lt"/>
              </a:rPr>
              <a:t>Contrasting SOFTWARE Architecture &amp; Design</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73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26-01-2021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26-01-2021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4" r:id="rId4"/>
    <p:sldLayoutId id="2147483665" r:id="rId5"/>
    <p:sldLayoutId id="2147483661" r:id="rId6"/>
    <p:sldLayoutId id="2147483650"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Architecture</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47766"/>
            <a:ext cx="10929508" cy="5168787"/>
          </a:xfrm>
          <a:prstGeom prst="rect">
            <a:avLst/>
          </a:prstGeom>
          <a:noFill/>
        </p:spPr>
        <p:txBody>
          <a:bodyPr wrap="square" rtlCol="0">
            <a:spAutoFit/>
          </a:bodyPr>
          <a:lstStyle/>
          <a:p>
            <a:pPr algn="just">
              <a:lnSpc>
                <a:spcPct val="120000"/>
              </a:lnSpc>
              <a:spcBef>
                <a:spcPts val="300"/>
              </a:spcBef>
              <a:spcAft>
                <a:spcPts val="300"/>
              </a:spcAft>
            </a:pPr>
            <a:r>
              <a:rPr lang="en-US" sz="2400" dirty="0">
                <a:cs typeface="Aparajita" panose="020B0604020202020204" pitchFamily="34" charset="0"/>
              </a:rPr>
              <a:t>Differences are in terms of</a:t>
            </a:r>
          </a:p>
          <a:p>
            <a:pPr marL="274320" indent="-274320" algn="just">
              <a:lnSpc>
                <a:spcPct val="120000"/>
              </a:lnSpc>
              <a:spcBef>
                <a:spcPts val="300"/>
              </a:spcBef>
              <a:spcAft>
                <a:spcPts val="300"/>
              </a:spcAft>
              <a:buFont typeface="Wingdings" panose="05000000000000000000" pitchFamily="2" charset="2"/>
              <a:buChar char="§"/>
            </a:pPr>
            <a:r>
              <a:rPr lang="en-US" sz="2400" dirty="0">
                <a:cs typeface="Aparajita" panose="020B0604020202020204" pitchFamily="34" charset="0"/>
              </a:rPr>
              <a:t>When each of these happen in the lifecycle, areas of responsibility and the levels of decision making</a:t>
            </a:r>
          </a:p>
          <a:p>
            <a:pPr marL="274320" indent="-274320" algn="just">
              <a:lnSpc>
                <a:spcPct val="120000"/>
              </a:lnSpc>
              <a:spcBef>
                <a:spcPts val="300"/>
              </a:spcBef>
              <a:spcAft>
                <a:spcPts val="300"/>
              </a:spcAft>
              <a:buFont typeface="Wingdings" panose="05000000000000000000" pitchFamily="2" charset="2"/>
              <a:buChar char="§"/>
            </a:pPr>
            <a:r>
              <a:rPr lang="en-US" sz="2400" dirty="0">
                <a:cs typeface="Aparajita" panose="020B0604020202020204" pitchFamily="34" charset="0"/>
              </a:rPr>
              <a:t>Architecture is the bigger picture in terms of frameworks, tools, languages, scope, goals and high level methodologies </a:t>
            </a:r>
            <a:r>
              <a:rPr lang="en-US" sz="2400" dirty="0">
                <a:solidFill>
                  <a:srgbClr val="0070C0"/>
                </a:solidFill>
                <a:cs typeface="Aparajita" panose="020B0604020202020204" pitchFamily="34" charset="0"/>
              </a:rPr>
              <a:t>while</a:t>
            </a:r>
            <a:r>
              <a:rPr lang="en-US" sz="2400" dirty="0">
                <a:cs typeface="Aparajita" panose="020B0604020202020204" pitchFamily="34" charset="0"/>
              </a:rPr>
              <a:t> </a:t>
            </a:r>
            <a:r>
              <a:rPr lang="en-US" sz="2400" dirty="0">
                <a:solidFill>
                  <a:srgbClr val="C00000"/>
                </a:solidFill>
                <a:cs typeface="Aparajita" panose="020B0604020202020204" pitchFamily="34" charset="0"/>
              </a:rPr>
              <a:t>design is the smaller picture of implementation methodology, with local constraints of how different parts of the system will look, design patterns, programming idioms, refactoring's &amp; how code is organized. </a:t>
            </a:r>
          </a:p>
          <a:p>
            <a:pPr marL="274320" indent="-274320" algn="just">
              <a:lnSpc>
                <a:spcPct val="120000"/>
              </a:lnSpc>
              <a:spcBef>
                <a:spcPts val="300"/>
              </a:spcBef>
              <a:spcAft>
                <a:spcPts val="300"/>
              </a:spcAft>
              <a:buFont typeface="Wingdings" panose="05000000000000000000" pitchFamily="2" charset="2"/>
              <a:buChar char="§"/>
            </a:pPr>
            <a:r>
              <a:rPr lang="en-US" sz="2400" dirty="0">
                <a:cs typeface="Aparajita" panose="020B0604020202020204" pitchFamily="34" charset="0"/>
              </a:rPr>
              <a:t>Architecture faces towards strategy, structure and purpose which is at higher level. </a:t>
            </a:r>
            <a:r>
              <a:rPr lang="en-US" sz="2400" dirty="0">
                <a:solidFill>
                  <a:srgbClr val="C00000"/>
                </a:solidFill>
                <a:cs typeface="Aparajita" panose="020B0604020202020204" pitchFamily="34" charset="0"/>
              </a:rPr>
              <a:t>Design is tactical and faces towards implementation and practice, more towards the concrete</a:t>
            </a:r>
            <a:r>
              <a:rPr lang="en-US" sz="2400" dirty="0">
                <a:cs typeface="Aparajita" panose="020B0604020202020204" pitchFamily="34" charset="0"/>
              </a:rPr>
              <a:t>.</a:t>
            </a:r>
          </a:p>
        </p:txBody>
      </p:sp>
    </p:spTree>
    <p:extLst>
      <p:ext uri="{BB962C8B-B14F-4D97-AF65-F5344CB8AC3E}">
        <p14:creationId xmlns:p14="http://schemas.microsoft.com/office/powerpoint/2010/main" val="22095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48128" y="1130319"/>
            <a:ext cx="10924672" cy="5316520"/>
          </a:xfrm>
          <a:prstGeom prst="rect">
            <a:avLst/>
          </a:prstGeom>
          <a:noFill/>
        </p:spPr>
        <p:txBody>
          <a:bodyPr wrap="square" rtlCol="0">
            <a:spAutoFit/>
          </a:bodyPr>
          <a:lstStyle/>
          <a:p>
            <a:pPr marL="571500" indent="-457200" algn="just">
              <a:lnSpc>
                <a:spcPct val="130000"/>
              </a:lnSpc>
              <a:spcBef>
                <a:spcPts val="600"/>
              </a:spcBef>
              <a:spcAft>
                <a:spcPts val="600"/>
              </a:spcAft>
              <a:buFont typeface="+mj-lt"/>
              <a:buAutoNum type="arabicPeriod" startAt="4"/>
            </a:pPr>
            <a:r>
              <a:rPr lang="en-IN" sz="2400" dirty="0">
                <a:cs typeface="Arial" pitchFamily="34" charset="0"/>
              </a:rPr>
              <a:t>Software architecture is the structure (or structures) of the system, which comprise of software components, the externally visible properties of those components, and the relationships between them </a:t>
            </a:r>
            <a:r>
              <a:rPr lang="en-IN" sz="2400" dirty="0">
                <a:solidFill>
                  <a:srgbClr val="0070C0"/>
                </a:solidFill>
                <a:cs typeface="Arial" pitchFamily="34" charset="0"/>
              </a:rPr>
              <a:t>while</a:t>
            </a:r>
            <a:r>
              <a:rPr lang="en-IN" sz="2400" dirty="0">
                <a:cs typeface="Arial" pitchFamily="34" charset="0"/>
              </a:rPr>
              <a:t> </a:t>
            </a:r>
          </a:p>
          <a:p>
            <a:pPr marL="548640" algn="just">
              <a:lnSpc>
                <a:spcPct val="130000"/>
              </a:lnSpc>
              <a:spcBef>
                <a:spcPts val="600"/>
              </a:spcBef>
              <a:spcAft>
                <a:spcPts val="600"/>
              </a:spcAft>
            </a:pPr>
            <a:r>
              <a:rPr lang="en-IN" sz="2400" dirty="0">
                <a:solidFill>
                  <a:srgbClr val="C00000"/>
                </a:solidFill>
                <a:cs typeface="Arial" pitchFamily="34" charset="0"/>
              </a:rPr>
              <a:t>Software design is problem-solving &amp; planning for a software solution internal to the system</a:t>
            </a:r>
          </a:p>
          <a:p>
            <a:pPr marL="571500" indent="-457200" algn="just">
              <a:lnSpc>
                <a:spcPct val="130000"/>
              </a:lnSpc>
              <a:spcBef>
                <a:spcPts val="600"/>
              </a:spcBef>
              <a:spcAft>
                <a:spcPts val="600"/>
              </a:spcAft>
              <a:buFont typeface="+mj-lt"/>
              <a:buAutoNum type="arabicPeriod" startAt="4"/>
            </a:pPr>
            <a:r>
              <a:rPr lang="en-IN" sz="2400" dirty="0">
                <a:cs typeface="Arial" pitchFamily="34" charset="0"/>
              </a:rPr>
              <a:t>Architectural decisions are harder to change compared to </a:t>
            </a:r>
            <a:r>
              <a:rPr lang="en-IN" sz="2400" dirty="0">
                <a:solidFill>
                  <a:srgbClr val="C00000"/>
                </a:solidFill>
                <a:cs typeface="Arial" pitchFamily="34" charset="0"/>
              </a:rPr>
              <a:t>design decisions which are simpler with lesser impact</a:t>
            </a:r>
          </a:p>
          <a:p>
            <a:pPr marL="571500" indent="-457200" algn="just">
              <a:lnSpc>
                <a:spcPct val="130000"/>
              </a:lnSpc>
              <a:spcBef>
                <a:spcPts val="600"/>
              </a:spcBef>
              <a:spcAft>
                <a:spcPts val="600"/>
              </a:spcAft>
              <a:buFont typeface="+mj-lt"/>
              <a:buAutoNum type="arabicPeriod" startAt="4"/>
            </a:pPr>
            <a:r>
              <a:rPr lang="en-IN" sz="2400" dirty="0">
                <a:cs typeface="Arial" pitchFamily="34" charset="0"/>
              </a:rPr>
              <a:t>Software architecture has more influence on the Non Functional Requirements of the system where </a:t>
            </a:r>
            <a:r>
              <a:rPr lang="en-IN" sz="2400" dirty="0">
                <a:solidFill>
                  <a:srgbClr val="C00000"/>
                </a:solidFill>
                <a:cs typeface="Arial" pitchFamily="34" charset="0"/>
              </a:rPr>
              <a:t>the Design has more influence on the functional requirements of the system</a:t>
            </a:r>
            <a:endParaRPr lang="en-US" sz="2400" dirty="0">
              <a:solidFill>
                <a:srgbClr val="C00000"/>
              </a:solidFill>
              <a:cs typeface="Arial" pitchFamily="34" charset="0"/>
            </a:endParaRPr>
          </a:p>
        </p:txBody>
      </p:sp>
    </p:spTree>
    <p:extLst>
      <p:ext uri="{BB962C8B-B14F-4D97-AF65-F5344CB8AC3E}">
        <p14:creationId xmlns:p14="http://schemas.microsoft.com/office/powerpoint/2010/main" val="162427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86837" y="1416245"/>
            <a:ext cx="10380718" cy="646331"/>
          </a:xfrm>
          <a:prstGeom prst="rect">
            <a:avLst/>
          </a:prstGeom>
        </p:spPr>
        <p:txBody>
          <a:bodyPr wrap="square">
            <a:spAutoFit/>
          </a:bodyPr>
          <a:lstStyle/>
          <a:p>
            <a:r>
              <a:rPr lang="en-US" sz="3600" b="1" dirty="0">
                <a:solidFill>
                  <a:schemeClr val="accent2"/>
                </a:solidFill>
              </a:rPr>
              <a:t>Introduction to Software Architecture </a:t>
            </a:r>
            <a:r>
              <a:rPr lang="en-IN" sz="3600" b="1" dirty="0">
                <a:solidFill>
                  <a:schemeClr val="accent2"/>
                </a:solidFill>
                <a:latin typeface="+mn-lt"/>
              </a:rPr>
              <a:t>&amp; Design</a:t>
            </a:r>
            <a:endParaRPr lang="en-US" sz="3600" b="1" dirty="0">
              <a:solidFill>
                <a:schemeClr val="accent2"/>
              </a:solidFill>
            </a:endParaRPr>
          </a:p>
        </p:txBody>
      </p:sp>
      <p:pic>
        <p:nvPicPr>
          <p:cNvPr id="2" name="Picture 1">
            <a:extLst>
              <a:ext uri="{FF2B5EF4-FFF2-40B4-BE49-F238E27FC236}">
                <a16:creationId xmlns:a16="http://schemas.microsoft.com/office/drawing/2014/main" id="{F0A41FE3-6C8E-4C51-B644-8C6146E19B67}"/>
              </a:ext>
            </a:extLst>
          </p:cNvPr>
          <p:cNvPicPr>
            <a:picLocks noChangeAspect="1"/>
          </p:cNvPicPr>
          <p:nvPr/>
        </p:nvPicPr>
        <p:blipFill>
          <a:blip r:embed="rId2"/>
          <a:stretch>
            <a:fillRect/>
          </a:stretch>
        </p:blipFill>
        <p:spPr>
          <a:xfrm>
            <a:off x="1579419" y="2493425"/>
            <a:ext cx="2938856" cy="2312391"/>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330702" cy="558800"/>
          </a:xfrm>
        </p:spPr>
        <p:txBody>
          <a:bodyPr>
            <a:normAutofit/>
          </a:bodyPr>
          <a:lstStyle/>
          <a:p>
            <a:r>
              <a:rPr lang="en-IN" sz="2400" b="1" dirty="0">
                <a:solidFill>
                  <a:schemeClr val="accent2"/>
                </a:solidFill>
                <a:latin typeface="+mn-lt"/>
              </a:rPr>
              <a:t>Introduction to Software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6" name="Picture 5">
            <a:extLst>
              <a:ext uri="{FF2B5EF4-FFF2-40B4-BE49-F238E27FC236}">
                <a16:creationId xmlns:a16="http://schemas.microsoft.com/office/drawing/2014/main" id="{ABD7C7F2-1DBA-47AD-9D5C-D67E8280E871}"/>
              </a:ext>
            </a:extLst>
          </p:cNvPr>
          <p:cNvPicPr>
            <a:picLocks noChangeAspect="1"/>
          </p:cNvPicPr>
          <p:nvPr/>
        </p:nvPicPr>
        <p:blipFill>
          <a:blip r:embed="rId2"/>
          <a:stretch>
            <a:fillRect/>
          </a:stretch>
        </p:blipFill>
        <p:spPr>
          <a:xfrm>
            <a:off x="124513" y="1630662"/>
            <a:ext cx="4177323" cy="4821381"/>
          </a:xfrm>
          <a:prstGeom prst="rect">
            <a:avLst/>
          </a:prstGeom>
        </p:spPr>
      </p:pic>
      <p:sp>
        <p:nvSpPr>
          <p:cNvPr id="7" name="TextBox 6">
            <a:extLst>
              <a:ext uri="{FF2B5EF4-FFF2-40B4-BE49-F238E27FC236}">
                <a16:creationId xmlns:a16="http://schemas.microsoft.com/office/drawing/2014/main" id="{26A7958D-15B2-4D3E-92D8-3C5BDCA094BC}"/>
              </a:ext>
            </a:extLst>
          </p:cNvPr>
          <p:cNvSpPr txBox="1"/>
          <p:nvPr/>
        </p:nvSpPr>
        <p:spPr>
          <a:xfrm>
            <a:off x="124513" y="1185470"/>
            <a:ext cx="2475678" cy="461665"/>
          </a:xfrm>
          <a:prstGeom prst="rect">
            <a:avLst/>
          </a:prstGeom>
          <a:noFill/>
        </p:spPr>
        <p:txBody>
          <a:bodyPr wrap="none" rtlCol="0">
            <a:spAutoFit/>
          </a:bodyPr>
          <a:lstStyle/>
          <a:p>
            <a:r>
              <a:rPr lang="en-US" sz="2400" b="1" dirty="0">
                <a:solidFill>
                  <a:srgbClr val="C00000"/>
                </a:solidFill>
              </a:rPr>
              <a:t>Guess what is this</a:t>
            </a:r>
          </a:p>
        </p:txBody>
      </p:sp>
      <p:pic>
        <p:nvPicPr>
          <p:cNvPr id="8" name="Picture 7">
            <a:extLst>
              <a:ext uri="{FF2B5EF4-FFF2-40B4-BE49-F238E27FC236}">
                <a16:creationId xmlns:a16="http://schemas.microsoft.com/office/drawing/2014/main" id="{C53066EB-3D76-4FEF-953D-B2171FF60674}"/>
              </a:ext>
            </a:extLst>
          </p:cNvPr>
          <p:cNvPicPr>
            <a:picLocks noChangeAspect="1"/>
          </p:cNvPicPr>
          <p:nvPr/>
        </p:nvPicPr>
        <p:blipFill>
          <a:blip r:embed="rId3"/>
          <a:stretch>
            <a:fillRect/>
          </a:stretch>
        </p:blipFill>
        <p:spPr>
          <a:xfrm>
            <a:off x="4128713" y="1643526"/>
            <a:ext cx="3934574" cy="4548390"/>
          </a:xfrm>
          <a:prstGeom prst="rect">
            <a:avLst/>
          </a:prstGeom>
        </p:spPr>
      </p:pic>
      <p:sp>
        <p:nvSpPr>
          <p:cNvPr id="9" name="TextBox 8">
            <a:extLst>
              <a:ext uri="{FF2B5EF4-FFF2-40B4-BE49-F238E27FC236}">
                <a16:creationId xmlns:a16="http://schemas.microsoft.com/office/drawing/2014/main" id="{83340D1E-5BC2-42A5-900F-6368DC89B67A}"/>
              </a:ext>
            </a:extLst>
          </p:cNvPr>
          <p:cNvSpPr txBox="1"/>
          <p:nvPr/>
        </p:nvSpPr>
        <p:spPr>
          <a:xfrm>
            <a:off x="4379091" y="1181861"/>
            <a:ext cx="1439818" cy="461665"/>
          </a:xfrm>
          <a:prstGeom prst="rect">
            <a:avLst/>
          </a:prstGeom>
          <a:noFill/>
        </p:spPr>
        <p:txBody>
          <a:bodyPr wrap="none" rtlCol="0">
            <a:spAutoFit/>
          </a:bodyPr>
          <a:lstStyle/>
          <a:p>
            <a:r>
              <a:rPr lang="en-US" sz="2400" b="1" dirty="0">
                <a:solidFill>
                  <a:srgbClr val="C00000"/>
                </a:solidFill>
              </a:rPr>
              <a:t>.. and this</a:t>
            </a:r>
          </a:p>
        </p:txBody>
      </p:sp>
      <p:sp>
        <p:nvSpPr>
          <p:cNvPr id="10" name="TextBox 9">
            <a:extLst>
              <a:ext uri="{FF2B5EF4-FFF2-40B4-BE49-F238E27FC236}">
                <a16:creationId xmlns:a16="http://schemas.microsoft.com/office/drawing/2014/main" id="{0EC3E0F3-D460-44DD-B643-341BA0094DB3}"/>
              </a:ext>
            </a:extLst>
          </p:cNvPr>
          <p:cNvSpPr txBox="1"/>
          <p:nvPr/>
        </p:nvSpPr>
        <p:spPr>
          <a:xfrm>
            <a:off x="0" y="6324281"/>
            <a:ext cx="4920834" cy="461665"/>
          </a:xfrm>
          <a:prstGeom prst="rect">
            <a:avLst/>
          </a:prstGeom>
          <a:noFill/>
        </p:spPr>
        <p:txBody>
          <a:bodyPr wrap="none" rtlCol="0">
            <a:spAutoFit/>
          </a:bodyPr>
          <a:lstStyle/>
          <a:p>
            <a:r>
              <a:rPr lang="en-US" sz="2400" b="1" dirty="0">
                <a:solidFill>
                  <a:srgbClr val="C00000"/>
                </a:solidFill>
              </a:rPr>
              <a:t>Call graph of Microsoft IIS Webserver</a:t>
            </a:r>
          </a:p>
        </p:txBody>
      </p:sp>
      <p:sp>
        <p:nvSpPr>
          <p:cNvPr id="11" name="TextBox 10">
            <a:extLst>
              <a:ext uri="{FF2B5EF4-FFF2-40B4-BE49-F238E27FC236}">
                <a16:creationId xmlns:a16="http://schemas.microsoft.com/office/drawing/2014/main" id="{1F3F16C2-6AED-4B5D-89AC-B3597672E420}"/>
              </a:ext>
            </a:extLst>
          </p:cNvPr>
          <p:cNvSpPr txBox="1"/>
          <p:nvPr/>
        </p:nvSpPr>
        <p:spPr>
          <a:xfrm>
            <a:off x="4978580" y="6304127"/>
            <a:ext cx="2642647" cy="461665"/>
          </a:xfrm>
          <a:prstGeom prst="rect">
            <a:avLst/>
          </a:prstGeom>
          <a:noFill/>
        </p:spPr>
        <p:txBody>
          <a:bodyPr wrap="none" rtlCol="0">
            <a:spAutoFit/>
          </a:bodyPr>
          <a:lstStyle/>
          <a:p>
            <a:r>
              <a:rPr lang="en-US" sz="2400" b="1" dirty="0">
                <a:solidFill>
                  <a:srgbClr val="0070C0"/>
                </a:solidFill>
              </a:rPr>
              <a:t>Apache web Server</a:t>
            </a:r>
          </a:p>
        </p:txBody>
      </p:sp>
    </p:spTree>
    <p:extLst>
      <p:ext uri="{BB962C8B-B14F-4D97-AF65-F5344CB8AC3E}">
        <p14:creationId xmlns:p14="http://schemas.microsoft.com/office/powerpoint/2010/main" val="17906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What is software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075958"/>
            <a:ext cx="8314851" cy="4990277"/>
          </a:xfrm>
          <a:prstGeom prst="rect">
            <a:avLst/>
          </a:prstGeom>
          <a:noFill/>
        </p:spPr>
        <p:txBody>
          <a:bodyPr wrap="square" rtlCol="0">
            <a:spAutoFit/>
          </a:bodyPr>
          <a:lstStyle/>
          <a:p>
            <a:pPr marL="342900" indent="-342900" algn="just">
              <a:lnSpc>
                <a:spcPct val="130000"/>
              </a:lnSpc>
              <a:spcBef>
                <a:spcPts val="600"/>
              </a:spcBef>
              <a:spcAft>
                <a:spcPts val="600"/>
              </a:spcAft>
              <a:buFont typeface="Wingdings" panose="05000000000000000000" pitchFamily="2" charset="2"/>
              <a:buChar char="§"/>
            </a:pPr>
            <a:r>
              <a:rPr lang="en-US" sz="2400" dirty="0">
                <a:cs typeface="Arial" panose="020B0604020202020204" pitchFamily="34" charset="0"/>
              </a:rPr>
              <a:t>Software Architecture is the top level decomposition into major components together with a characterization of how </a:t>
            </a:r>
            <a:br>
              <a:rPr lang="en-US" sz="2400" dirty="0">
                <a:cs typeface="Arial" panose="020B0604020202020204" pitchFamily="34" charset="0"/>
              </a:rPr>
            </a:br>
            <a:r>
              <a:rPr lang="en-US" sz="2400" dirty="0">
                <a:cs typeface="Arial" panose="020B0604020202020204" pitchFamily="34" charset="0"/>
              </a:rPr>
              <a:t>these components interact</a:t>
            </a:r>
          </a:p>
          <a:p>
            <a:pPr marL="342900" indent="-342900" algn="just">
              <a:lnSpc>
                <a:spcPct val="130000"/>
              </a:lnSpc>
              <a:spcBef>
                <a:spcPts val="600"/>
              </a:spcBef>
              <a:spcAft>
                <a:spcPts val="600"/>
              </a:spcAft>
              <a:buFont typeface="Wingdings" panose="05000000000000000000" pitchFamily="2" charset="2"/>
              <a:buChar char="§"/>
            </a:pPr>
            <a:r>
              <a:rPr lang="en-US" sz="2400" dirty="0">
                <a:cs typeface="Arial"/>
              </a:rPr>
              <a:t>Software architecture of a computing system can also be looked at as a big picture depiction of the system</a:t>
            </a:r>
          </a:p>
          <a:p>
            <a:pPr marL="800100" lvl="1" indent="-342900" algn="just">
              <a:lnSpc>
                <a:spcPct val="130000"/>
              </a:lnSpc>
              <a:spcBef>
                <a:spcPts val="600"/>
              </a:spcBef>
              <a:spcAft>
                <a:spcPts val="600"/>
              </a:spcAft>
              <a:buFont typeface="Wingdings" panose="05000000000000000000" pitchFamily="2" charset="2"/>
              <a:buChar char="§"/>
            </a:pPr>
            <a:r>
              <a:rPr lang="en-US" sz="2400" dirty="0">
                <a:cs typeface="Arial"/>
              </a:rPr>
              <a:t>Used for communication among stakeholders</a:t>
            </a:r>
          </a:p>
          <a:p>
            <a:pPr marL="800100" lvl="1" indent="-342900" algn="just">
              <a:lnSpc>
                <a:spcPct val="130000"/>
              </a:lnSpc>
              <a:spcBef>
                <a:spcPts val="600"/>
              </a:spcBef>
              <a:spcAft>
                <a:spcPts val="600"/>
              </a:spcAft>
              <a:buFont typeface="Wingdings" panose="05000000000000000000" pitchFamily="2" charset="2"/>
              <a:buChar char="§"/>
            </a:pPr>
            <a:r>
              <a:rPr lang="en-US" sz="2400" dirty="0">
                <a:cs typeface="Arial"/>
              </a:rPr>
              <a:t>Blueprint for the system and project under development</a:t>
            </a:r>
          </a:p>
          <a:p>
            <a:pPr marL="800100" lvl="1" indent="-342900" algn="just">
              <a:lnSpc>
                <a:spcPct val="130000"/>
              </a:lnSpc>
              <a:spcBef>
                <a:spcPts val="600"/>
              </a:spcBef>
              <a:spcAft>
                <a:spcPts val="600"/>
              </a:spcAft>
              <a:buFont typeface="Wingdings" panose="05000000000000000000" pitchFamily="2" charset="2"/>
              <a:buChar char="§"/>
            </a:pPr>
            <a:r>
              <a:rPr lang="en-US" sz="2400" dirty="0">
                <a:cs typeface="Arial"/>
              </a:rPr>
              <a:t>Negotiations and balancing of functional and quality goals happen during architecture</a:t>
            </a:r>
          </a:p>
        </p:txBody>
      </p:sp>
      <p:pic>
        <p:nvPicPr>
          <p:cNvPr id="2" name="Picture 1">
            <a:extLst>
              <a:ext uri="{FF2B5EF4-FFF2-40B4-BE49-F238E27FC236}">
                <a16:creationId xmlns:a16="http://schemas.microsoft.com/office/drawing/2014/main" id="{C5E54FD4-2936-4A42-8F24-9577E21B5646}"/>
              </a:ext>
            </a:extLst>
          </p:cNvPr>
          <p:cNvPicPr>
            <a:picLocks noChangeAspect="1"/>
          </p:cNvPicPr>
          <p:nvPr/>
        </p:nvPicPr>
        <p:blipFill>
          <a:blip r:embed="rId2"/>
          <a:stretch>
            <a:fillRect/>
          </a:stretch>
        </p:blipFill>
        <p:spPr>
          <a:xfrm>
            <a:off x="8314851" y="713139"/>
            <a:ext cx="2145978" cy="2139881"/>
          </a:xfrm>
          <a:prstGeom prst="rect">
            <a:avLst/>
          </a:prstGeom>
        </p:spPr>
      </p:pic>
    </p:spTree>
    <p:extLst>
      <p:ext uri="{BB962C8B-B14F-4D97-AF65-F5344CB8AC3E}">
        <p14:creationId xmlns:p14="http://schemas.microsoft.com/office/powerpoint/2010/main" val="370715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Why is architecture important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202652"/>
            <a:ext cx="9730596" cy="4893647"/>
          </a:xfrm>
          <a:prstGeom prst="rect">
            <a:avLst/>
          </a:prstGeom>
          <a:noFill/>
        </p:spPr>
        <p:txBody>
          <a:bodyPr wrap="square" rtlCol="0">
            <a:spAutoFit/>
          </a:bodyPr>
          <a:lstStyle/>
          <a:p>
            <a:pPr marL="342900" indent="-342900" algn="just">
              <a:lnSpc>
                <a:spcPct val="130000"/>
              </a:lnSpc>
              <a:spcBef>
                <a:spcPts val="600"/>
              </a:spcBef>
              <a:spcAft>
                <a:spcPts val="600"/>
              </a:spcAft>
              <a:buFont typeface="Wingdings" panose="05000000000000000000" pitchFamily="2" charset="2"/>
              <a:buChar char="§"/>
            </a:pPr>
            <a:r>
              <a:rPr lang="en-US" sz="2400" dirty="0">
                <a:cs typeface="Arial" panose="020B0604020202020204" pitchFamily="34" charset="0"/>
              </a:rPr>
              <a:t>Architecture manifests the earliest set of design decisions</a:t>
            </a:r>
          </a:p>
          <a:p>
            <a:pPr marL="800100" lvl="1" indent="-342900" algn="just">
              <a:spcBef>
                <a:spcPts val="600"/>
              </a:spcBef>
              <a:spcAft>
                <a:spcPts val="600"/>
              </a:spcAft>
              <a:buFont typeface="Wingdings" panose="05000000000000000000" pitchFamily="2" charset="2"/>
              <a:buChar char="§"/>
            </a:pPr>
            <a:r>
              <a:rPr lang="en-US" sz="2400" dirty="0">
                <a:cs typeface="Arial" panose="020B0604020202020204" pitchFamily="34" charset="0"/>
              </a:rPr>
              <a:t>Constraints on implementation</a:t>
            </a:r>
          </a:p>
          <a:p>
            <a:pPr marL="800100" lvl="1" indent="-342900" algn="just">
              <a:spcBef>
                <a:spcPts val="600"/>
              </a:spcBef>
              <a:spcAft>
                <a:spcPts val="600"/>
              </a:spcAft>
              <a:buFont typeface="Wingdings" panose="05000000000000000000" pitchFamily="2" charset="2"/>
              <a:buChar char="§"/>
            </a:pPr>
            <a:r>
              <a:rPr lang="en-US" sz="2400" dirty="0">
                <a:cs typeface="Arial" panose="020B0604020202020204" pitchFamily="34" charset="0"/>
              </a:rPr>
              <a:t>Dictates organizational structure</a:t>
            </a:r>
          </a:p>
          <a:p>
            <a:pPr marL="800100" lvl="1" indent="-342900" algn="just">
              <a:spcBef>
                <a:spcPts val="600"/>
              </a:spcBef>
              <a:spcAft>
                <a:spcPts val="600"/>
              </a:spcAft>
              <a:buFont typeface="Wingdings" panose="05000000000000000000" pitchFamily="2" charset="2"/>
              <a:buChar char="§"/>
            </a:pPr>
            <a:r>
              <a:rPr lang="en-US" sz="2400" dirty="0">
                <a:cs typeface="Arial" panose="020B0604020202020204" pitchFamily="34" charset="0"/>
              </a:rPr>
              <a:t>Inhibits or enable quality attributes</a:t>
            </a:r>
            <a:r>
              <a:rPr lang="en-US" sz="2400" dirty="0">
                <a:cs typeface="Arial"/>
              </a:rPr>
              <a:t> and supports WBS</a:t>
            </a:r>
          </a:p>
          <a:p>
            <a:pPr marL="342900" indent="-342900" algn="just">
              <a:lnSpc>
                <a:spcPct val="130000"/>
              </a:lnSpc>
              <a:spcBef>
                <a:spcPts val="600"/>
              </a:spcBef>
              <a:spcAft>
                <a:spcPts val="600"/>
              </a:spcAft>
              <a:buFont typeface="Wingdings" panose="05000000000000000000" pitchFamily="2" charset="2"/>
              <a:buChar char="§"/>
            </a:pPr>
            <a:r>
              <a:rPr lang="en-US" sz="2400" dirty="0">
                <a:cs typeface="Arial"/>
              </a:rPr>
              <a:t>It’s a vehicle for stakeholder communication</a:t>
            </a:r>
          </a:p>
          <a:p>
            <a:pPr marL="342900" indent="-342900" algn="just">
              <a:lnSpc>
                <a:spcPct val="130000"/>
              </a:lnSpc>
              <a:spcBef>
                <a:spcPts val="600"/>
              </a:spcBef>
              <a:spcAft>
                <a:spcPts val="600"/>
              </a:spcAft>
              <a:buFont typeface="Wingdings" panose="05000000000000000000" pitchFamily="2" charset="2"/>
              <a:buChar char="§"/>
            </a:pPr>
            <a:r>
              <a:rPr lang="en-US" sz="2400" dirty="0">
                <a:cs typeface="Arial"/>
              </a:rPr>
              <a:t>Supports reuse at architectural system level  like a Product lines or at component level where Systems can be built using large, externally developed elements</a:t>
            </a:r>
          </a:p>
          <a:p>
            <a:pPr marL="342900" indent="-342900" algn="just">
              <a:spcBef>
                <a:spcPts val="600"/>
              </a:spcBef>
              <a:buFont typeface="Wingdings" panose="05000000000000000000" pitchFamily="2" charset="2"/>
              <a:buChar char="§"/>
            </a:pPr>
            <a:r>
              <a:rPr lang="en-US" sz="2400" dirty="0">
                <a:cs typeface="Arial"/>
              </a:rPr>
              <a:t>Changes to Architecture is Expensive in the later phases of SDLC</a:t>
            </a:r>
          </a:p>
        </p:txBody>
      </p:sp>
      <p:pic>
        <p:nvPicPr>
          <p:cNvPr id="6" name="Picture 5">
            <a:extLst>
              <a:ext uri="{FF2B5EF4-FFF2-40B4-BE49-F238E27FC236}">
                <a16:creationId xmlns:a16="http://schemas.microsoft.com/office/drawing/2014/main" id="{82B217F5-ABAF-4EC1-9FDA-D40BCAE2E92D}"/>
              </a:ext>
            </a:extLst>
          </p:cNvPr>
          <p:cNvPicPr>
            <a:picLocks noChangeAspect="1"/>
          </p:cNvPicPr>
          <p:nvPr/>
        </p:nvPicPr>
        <p:blipFill>
          <a:blip r:embed="rId2"/>
          <a:stretch>
            <a:fillRect/>
          </a:stretch>
        </p:blipFill>
        <p:spPr>
          <a:xfrm>
            <a:off x="8525887" y="919662"/>
            <a:ext cx="1804572" cy="1658256"/>
          </a:xfrm>
          <a:prstGeom prst="rect">
            <a:avLst/>
          </a:prstGeom>
        </p:spPr>
      </p:pic>
    </p:spTree>
    <p:extLst>
      <p:ext uri="{BB962C8B-B14F-4D97-AF65-F5344CB8AC3E}">
        <p14:creationId xmlns:p14="http://schemas.microsoft.com/office/powerpoint/2010/main" val="172874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Characteristics of software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68299"/>
            <a:ext cx="10848287" cy="5107552"/>
          </a:xfrm>
          <a:prstGeom prst="rect">
            <a:avLst/>
          </a:prstGeom>
          <a:noFill/>
        </p:spPr>
        <p:txBody>
          <a:bodyPr wrap="square" rtlCol="0">
            <a:spAutoFit/>
          </a:bodyPr>
          <a:lstStyle/>
          <a:p>
            <a:pPr marL="457200" indent="-457200" algn="just">
              <a:spcBef>
                <a:spcPts val="600"/>
              </a:spcBef>
              <a:spcAft>
                <a:spcPts val="600"/>
              </a:spcAft>
              <a:buFont typeface="+mj-lt"/>
              <a:buAutoNum type="arabicPeriod"/>
            </a:pPr>
            <a:r>
              <a:rPr lang="en-US" sz="2400" dirty="0">
                <a:cs typeface="Arial" panose="020B0604020202020204" pitchFamily="34" charset="0"/>
              </a:rPr>
              <a:t>Addresses variety of stakeholder perspectives</a:t>
            </a:r>
          </a:p>
          <a:p>
            <a:pPr marL="457200" indent="-457200" algn="just">
              <a:spcBef>
                <a:spcPts val="300"/>
              </a:spcBef>
              <a:spcAft>
                <a:spcPts val="300"/>
              </a:spcAft>
              <a:buFont typeface="+mj-lt"/>
              <a:buAutoNum type="arabicPeriod"/>
            </a:pPr>
            <a:r>
              <a:rPr lang="en-US" sz="2400" dirty="0">
                <a:cs typeface="Arial" panose="020B0604020202020204" pitchFamily="34" charset="0"/>
              </a:rPr>
              <a:t>Realizes all of the Use cases and scenarios envisaged for the problem</a:t>
            </a:r>
          </a:p>
          <a:p>
            <a:pPr marL="457200" indent="-457200" algn="just">
              <a:lnSpc>
                <a:spcPct val="130000"/>
              </a:lnSpc>
              <a:spcBef>
                <a:spcPts val="300"/>
              </a:spcBef>
              <a:spcAft>
                <a:spcPts val="300"/>
              </a:spcAft>
              <a:buFont typeface="+mj-lt"/>
              <a:buAutoNum type="arabicPeriod"/>
            </a:pPr>
            <a:r>
              <a:rPr lang="en-US" sz="2400" dirty="0">
                <a:cs typeface="Arial" panose="020B0604020202020204" pitchFamily="34" charset="0"/>
              </a:rPr>
              <a:t>Supports separation of concerns</a:t>
            </a:r>
          </a:p>
          <a:p>
            <a:pPr marL="914400" lvl="1" indent="-457200" algn="just">
              <a:spcBef>
                <a:spcPts val="300"/>
              </a:spcBef>
              <a:spcAft>
                <a:spcPts val="300"/>
              </a:spcAft>
              <a:buFont typeface="Wingdings" panose="05000000000000000000" pitchFamily="2" charset="2"/>
              <a:buChar char="§"/>
            </a:pPr>
            <a:r>
              <a:rPr lang="en-US" sz="2400" dirty="0">
                <a:cs typeface="Arial" panose="020B0604020202020204" pitchFamily="34" charset="0"/>
              </a:rPr>
              <a:t>Stakeholder concerns using separate architectural views </a:t>
            </a:r>
          </a:p>
          <a:p>
            <a:pPr marL="457200" indent="-457200" algn="just">
              <a:spcBef>
                <a:spcPts val="300"/>
              </a:spcBef>
              <a:spcAft>
                <a:spcPts val="300"/>
              </a:spcAft>
              <a:buFont typeface="+mj-lt"/>
              <a:buAutoNum type="arabicPeriod"/>
            </a:pPr>
            <a:r>
              <a:rPr lang="en-US" sz="2400" dirty="0">
                <a:cs typeface="Arial" panose="020B0604020202020204" pitchFamily="34" charset="0"/>
              </a:rPr>
              <a:t>Quality driven</a:t>
            </a:r>
          </a:p>
          <a:p>
            <a:pPr marL="914400" lvl="1" indent="-457200" algn="just">
              <a:spcBef>
                <a:spcPts val="300"/>
              </a:spcBef>
              <a:spcAft>
                <a:spcPts val="300"/>
              </a:spcAft>
              <a:buFont typeface="Wingdings" panose="05000000000000000000" pitchFamily="2" charset="2"/>
              <a:buChar char="§"/>
            </a:pPr>
            <a:r>
              <a:rPr lang="en-US" sz="2400" dirty="0">
                <a:cs typeface="Arial" panose="020B0604020202020204" pitchFamily="34" charset="0"/>
              </a:rPr>
              <a:t>Closely related to quality attributes like availability, security ..</a:t>
            </a:r>
          </a:p>
          <a:p>
            <a:pPr marL="457200" indent="-457200" algn="just">
              <a:spcBef>
                <a:spcPts val="300"/>
              </a:spcBef>
              <a:spcAft>
                <a:spcPts val="300"/>
              </a:spcAft>
              <a:buFont typeface="+mj-lt"/>
              <a:buAutoNum type="arabicPeriod"/>
            </a:pPr>
            <a:r>
              <a:rPr lang="en-US" sz="2400" dirty="0">
                <a:cs typeface="Arial" panose="020B0604020202020204" pitchFamily="34" charset="0"/>
              </a:rPr>
              <a:t>Recurring styles</a:t>
            </a:r>
          </a:p>
          <a:p>
            <a:pPr marL="914400" lvl="1" indent="-457200" algn="just">
              <a:lnSpc>
                <a:spcPct val="130000"/>
              </a:lnSpc>
              <a:spcBef>
                <a:spcPts val="300"/>
              </a:spcBef>
              <a:spcAft>
                <a:spcPts val="300"/>
              </a:spcAft>
              <a:buFont typeface="Wingdings" panose="05000000000000000000" pitchFamily="2" charset="2"/>
              <a:buChar char="§"/>
            </a:pPr>
            <a:r>
              <a:rPr lang="en-US" sz="2400" dirty="0">
                <a:cs typeface="Arial" panose="020B0604020202020204" pitchFamily="34" charset="0"/>
              </a:rPr>
              <a:t>Recurring solutions like architectural styles, patterns</a:t>
            </a:r>
          </a:p>
          <a:p>
            <a:pPr marL="457200" indent="-457200" algn="just">
              <a:spcBef>
                <a:spcPts val="300"/>
              </a:spcBef>
              <a:spcAft>
                <a:spcPts val="300"/>
              </a:spcAft>
              <a:buFont typeface="+mj-lt"/>
              <a:buAutoNum type="arabicPeriod"/>
            </a:pPr>
            <a:r>
              <a:rPr lang="en-US" sz="2400" dirty="0">
                <a:cs typeface="Arial" panose="020B0604020202020204" pitchFamily="34" charset="0"/>
              </a:rPr>
              <a:t>Conceptual integrity</a:t>
            </a:r>
          </a:p>
          <a:p>
            <a:pPr marL="914400" lvl="1" indent="-457200" algn="just">
              <a:spcBef>
                <a:spcPts val="300"/>
              </a:spcBef>
              <a:spcAft>
                <a:spcPts val="300"/>
              </a:spcAft>
              <a:buFont typeface="Wingdings" panose="05000000000000000000" pitchFamily="2" charset="2"/>
              <a:buChar char="§"/>
            </a:pPr>
            <a:r>
              <a:rPr lang="en-US" sz="2400" dirty="0">
                <a:cs typeface="Arial" panose="020B0604020202020204" pitchFamily="34" charset="0"/>
              </a:rPr>
              <a:t>It should represent an overall vision of what the system should do separated from its implementation</a:t>
            </a:r>
          </a:p>
        </p:txBody>
      </p:sp>
    </p:spTree>
    <p:extLst>
      <p:ext uri="{BB962C8B-B14F-4D97-AF65-F5344CB8AC3E}">
        <p14:creationId xmlns:p14="http://schemas.microsoft.com/office/powerpoint/2010/main" val="37545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2" y="529019"/>
            <a:ext cx="6870647" cy="558800"/>
          </a:xfrm>
        </p:spPr>
        <p:txBody>
          <a:bodyPr>
            <a:normAutofit/>
          </a:bodyPr>
          <a:lstStyle/>
          <a:p>
            <a:r>
              <a:rPr lang="en-IN" sz="2400" b="1" dirty="0">
                <a:solidFill>
                  <a:schemeClr val="accent2"/>
                </a:solidFill>
                <a:latin typeface="+mn-lt"/>
              </a:rPr>
              <a:t>Factors that influence the software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087819"/>
            <a:ext cx="9156647" cy="5770181"/>
          </a:xfrm>
          <a:prstGeom prst="rect">
            <a:avLst/>
          </a:prstGeom>
          <a:noFill/>
        </p:spPr>
        <p:txBody>
          <a:bodyPr wrap="square" numCol="2" spcCol="274320" rtlCol="0">
            <a:noAutofit/>
          </a:bodyPr>
          <a:lstStyle/>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Functionality</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Data Profile</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Audience</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Usage characteristics</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Business Priority</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Regulatory and Legal obligations</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Architectural standards</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Dependencies and Integration</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Cost Constraints</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Initial State</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Architect and the staff background and the skill level</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Technical and organizational environment</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Technology constraints</a:t>
            </a:r>
          </a:p>
          <a:p>
            <a:pPr marL="457200" indent="-457200">
              <a:lnSpc>
                <a:spcPct val="130000"/>
              </a:lnSpc>
              <a:spcBef>
                <a:spcPts val="600"/>
              </a:spcBef>
              <a:spcAft>
                <a:spcPts val="600"/>
              </a:spcAft>
              <a:buFont typeface="+mj-lt"/>
              <a:buAutoNum type="arabicPeriod"/>
            </a:pPr>
            <a:r>
              <a:rPr lang="en-US" sz="2400" dirty="0">
                <a:cs typeface="Arial" panose="020B0604020202020204" pitchFamily="34" charset="0"/>
              </a:rPr>
              <a:t>Type of user experience planned</a:t>
            </a:r>
          </a:p>
        </p:txBody>
      </p:sp>
    </p:spTree>
    <p:extLst>
      <p:ext uri="{BB962C8B-B14F-4D97-AF65-F5344CB8AC3E}">
        <p14:creationId xmlns:p14="http://schemas.microsoft.com/office/powerpoint/2010/main" val="39708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38024" y="528638"/>
            <a:ext cx="7948613" cy="558800"/>
          </a:xfrm>
        </p:spPr>
        <p:txBody>
          <a:bodyPr>
            <a:normAutofit/>
          </a:bodyPr>
          <a:lstStyle/>
          <a:p>
            <a:r>
              <a:rPr lang="en-IN" sz="2400" b="1" dirty="0">
                <a:solidFill>
                  <a:schemeClr val="accent2"/>
                </a:solidFill>
                <a:latin typeface="+mn-lt"/>
              </a:rPr>
              <a:t>Introduction : Design Principles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0321" y="1130319"/>
            <a:ext cx="10576434" cy="5187254"/>
          </a:xfrm>
          <a:prstGeom prst="rect">
            <a:avLst/>
          </a:prstGeom>
          <a:noFill/>
        </p:spPr>
        <p:txBody>
          <a:bodyPr wrap="square" rtlCol="0">
            <a:spAutoFit/>
          </a:bodyPr>
          <a:lstStyle/>
          <a:p>
            <a:pPr marL="0" lvl="1" algn="just" eaLnBrk="0" fontAlgn="base" hangingPunct="0">
              <a:lnSpc>
                <a:spcPct val="120000"/>
              </a:lnSpc>
              <a:spcBef>
                <a:spcPts val="600"/>
              </a:spcBef>
              <a:spcAft>
                <a:spcPts val="300"/>
              </a:spcAft>
              <a:buClr>
                <a:srgbClr val="808080"/>
              </a:buClr>
              <a:tabLst/>
            </a:pPr>
            <a:r>
              <a:rPr lang="en-US" sz="2400" kern="0" dirty="0">
                <a:ea typeface="ＭＳ Ｐゴシック" panose="020B0600070205080204" pitchFamily="34" charset="-128"/>
                <a:cs typeface="Arial" panose="020B0604020202020204" pitchFamily="34" charset="0"/>
              </a:rPr>
              <a:t>Detailed design can involve</a:t>
            </a: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tabLst/>
            </a:pPr>
            <a:r>
              <a:rPr lang="en-US" sz="2400" kern="0" dirty="0">
                <a:ea typeface="ＭＳ Ｐゴシック" panose="020B0600070205080204" pitchFamily="34" charset="-128"/>
                <a:cs typeface="Arial" panose="020B0604020202020204" pitchFamily="34" charset="0"/>
              </a:rPr>
              <a:t>Further Decomposition (post architecture) of the components being developed if necessary.</a:t>
            </a: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pPr>
            <a:r>
              <a:rPr lang="en-US" sz="2400" kern="0" dirty="0">
                <a:ea typeface="ＭＳ Ｐゴシック" panose="020B0600070205080204" pitchFamily="34" charset="-128"/>
                <a:cs typeface="Arial" panose="020B0604020202020204" pitchFamily="34" charset="0"/>
              </a:rPr>
              <a:t>Identification and description of the behavior of components/sub-systems </a:t>
            </a: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pPr>
            <a:r>
              <a:rPr lang="en-US" sz="2400" kern="0" dirty="0">
                <a:ea typeface="ＭＳ Ｐゴシック" panose="020B0600070205080204" pitchFamily="34" charset="-128"/>
                <a:cs typeface="Arial" panose="020B0604020202020204" pitchFamily="34" charset="0"/>
              </a:rPr>
              <a:t>Description of how the interfaces will actually be realized using the appropriate algorithms and data structures</a:t>
            </a: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pPr>
            <a:r>
              <a:rPr lang="en-US" sz="2400" kern="0" dirty="0">
                <a:ea typeface="ＭＳ Ｐゴシック" panose="020B0600070205080204" pitchFamily="34" charset="-128"/>
                <a:cs typeface="Arial" panose="020B0604020202020204" pitchFamily="34" charset="0"/>
              </a:rPr>
              <a:t>Description on how the system will facilitate interaction with the user through the user interface</a:t>
            </a: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pPr>
            <a:r>
              <a:rPr lang="en-US" sz="2400" kern="0" dirty="0">
                <a:ea typeface="ＭＳ Ｐゴシック" panose="020B0600070205080204" pitchFamily="34" charset="-128"/>
                <a:cs typeface="Arial" panose="020B0604020202020204" pitchFamily="34" charset="0"/>
              </a:rPr>
              <a:t>Use of appropriate structural and behavioral design patterns</a:t>
            </a:r>
            <a:endParaRPr lang="en-US" sz="2400" b="1" dirty="0">
              <a:cs typeface="Arial" pitchFamily="34" charset="0"/>
            </a:endParaRPr>
          </a:p>
          <a:p>
            <a:pPr marL="432000" lvl="1" indent="-432000" algn="just" eaLnBrk="0" fontAlgn="base" hangingPunct="0">
              <a:lnSpc>
                <a:spcPct val="120000"/>
              </a:lnSpc>
              <a:spcBef>
                <a:spcPts val="600"/>
              </a:spcBef>
              <a:spcAft>
                <a:spcPts val="300"/>
              </a:spcAft>
              <a:buClr>
                <a:srgbClr val="808080"/>
              </a:buClr>
              <a:buFont typeface="Wingdings" panose="05000000000000000000" pitchFamily="2" charset="2"/>
              <a:buChar char="§"/>
              <a:tabLst/>
            </a:pPr>
            <a:r>
              <a:rPr lang="en-US" sz="2400" kern="0" dirty="0">
                <a:ea typeface="ＭＳ Ｐゴシック" panose="020B0600070205080204" pitchFamily="34" charset="-128"/>
                <a:cs typeface="Arial" panose="020B0604020202020204" pitchFamily="34" charset="0"/>
              </a:rPr>
              <a:t>Having Maintenance and reuse as couple of its goals</a:t>
            </a:r>
          </a:p>
        </p:txBody>
      </p:sp>
    </p:spTree>
    <p:extLst>
      <p:ext uri="{BB962C8B-B14F-4D97-AF65-F5344CB8AC3E}">
        <p14:creationId xmlns:p14="http://schemas.microsoft.com/office/powerpoint/2010/main" val="391821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38023" y="528638"/>
            <a:ext cx="9489055" cy="558800"/>
          </a:xfrm>
        </p:spPr>
        <p:txBody>
          <a:bodyPr>
            <a:normAutofit/>
          </a:bodyPr>
          <a:lstStyle/>
          <a:p>
            <a:r>
              <a:rPr lang="en-IN" sz="2400" b="1" dirty="0">
                <a:solidFill>
                  <a:schemeClr val="accent2"/>
                </a:solidFill>
                <a:latin typeface="+mn-lt"/>
              </a:rPr>
              <a:t>Techniques which enable design and Issues that need to be handled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7" name="TextBox 6">
            <a:extLst>
              <a:ext uri="{FF2B5EF4-FFF2-40B4-BE49-F238E27FC236}">
                <a16:creationId xmlns:a16="http://schemas.microsoft.com/office/drawing/2014/main" id="{B45E2EE0-2EF2-4738-8B7F-1D5FBDC1EB6A}"/>
              </a:ext>
            </a:extLst>
          </p:cNvPr>
          <p:cNvSpPr txBox="1"/>
          <p:nvPr/>
        </p:nvSpPr>
        <p:spPr>
          <a:xfrm>
            <a:off x="62256" y="1027054"/>
            <a:ext cx="12067487" cy="5823666"/>
          </a:xfrm>
          <a:prstGeom prst="rect">
            <a:avLst/>
          </a:prstGeom>
          <a:noFill/>
        </p:spPr>
        <p:txBody>
          <a:bodyPr wrap="square" rIns="548640" numCol="2" spcCol="108000" rtlCol="0">
            <a:noAutofit/>
          </a:bodyPr>
          <a:lstStyle/>
          <a:p>
            <a:pPr>
              <a:lnSpc>
                <a:spcPct val="130000"/>
              </a:lnSpc>
              <a:spcBef>
                <a:spcPts val="600"/>
              </a:spcBef>
              <a:tabLst/>
            </a:pPr>
            <a:r>
              <a:rPr lang="en-US" sz="2400" b="1" dirty="0">
                <a:solidFill>
                  <a:srgbClr val="0070C0"/>
                </a:solidFill>
                <a:cs typeface="Arial" pitchFamily="34" charset="0"/>
              </a:rPr>
              <a:t>Enabling techniques</a:t>
            </a:r>
          </a:p>
          <a:p>
            <a:pPr marL="457200" indent="-457200">
              <a:lnSpc>
                <a:spcPct val="130000"/>
              </a:lnSpc>
              <a:buFont typeface="+mj-lt"/>
              <a:buAutoNum type="arabicPeriod"/>
              <a:tabLst/>
            </a:pPr>
            <a:r>
              <a:rPr lang="en-US" sz="2400" dirty="0">
                <a:cs typeface="Arial" pitchFamily="34" charset="0"/>
              </a:rPr>
              <a:t>Abstraction</a:t>
            </a:r>
          </a:p>
          <a:p>
            <a:pPr marL="792000" lvl="1" indent="-288000">
              <a:lnSpc>
                <a:spcPct val="110000"/>
              </a:lnSpc>
              <a:buFont typeface="Arial" panose="020B0604020202020204" pitchFamily="34" charset="0"/>
              <a:buChar char="•"/>
            </a:pPr>
            <a:r>
              <a:rPr lang="en-US" sz="2400" dirty="0">
                <a:cs typeface="Arial" pitchFamily="34" charset="0"/>
              </a:rPr>
              <a:t>Focus on essential properties</a:t>
            </a:r>
          </a:p>
          <a:p>
            <a:pPr marL="457200" indent="-457200">
              <a:lnSpc>
                <a:spcPct val="130000"/>
              </a:lnSpc>
              <a:buFont typeface="+mj-lt"/>
              <a:buAutoNum type="arabicPeriod"/>
              <a:tabLst/>
            </a:pPr>
            <a:r>
              <a:rPr lang="en-US" sz="2400" dirty="0">
                <a:cs typeface="Arial" pitchFamily="34" charset="0"/>
              </a:rPr>
              <a:t>Modularity, coupling and cohesion</a:t>
            </a:r>
          </a:p>
          <a:p>
            <a:pPr marL="792000" lvl="1" indent="-288000">
              <a:lnSpc>
                <a:spcPct val="110000"/>
              </a:lnSpc>
              <a:buFont typeface="Arial" panose="020B0604020202020204" pitchFamily="34" charset="0"/>
              <a:buChar char="•"/>
            </a:pPr>
            <a:r>
              <a:rPr lang="en-US" sz="2400" dirty="0">
                <a:cs typeface="Arial" pitchFamily="34" charset="0"/>
              </a:rPr>
              <a:t>Modularity is the degree to which the  larger module can be decomposed</a:t>
            </a:r>
          </a:p>
          <a:p>
            <a:pPr marL="792000" lvl="1" indent="-288000">
              <a:lnSpc>
                <a:spcPct val="110000"/>
              </a:lnSpc>
              <a:buFont typeface="Arial" panose="020B0604020202020204" pitchFamily="34" charset="0"/>
              <a:buChar char="•"/>
            </a:pPr>
            <a:r>
              <a:rPr lang="en-US" sz="2400" dirty="0">
                <a:cs typeface="Arial" pitchFamily="34" charset="0"/>
              </a:rPr>
              <a:t>Cohesion is the extern to which modules are dependent on each other. Focused responsibility </a:t>
            </a:r>
            <a:r>
              <a:rPr lang="en-US" sz="2400" b="1" dirty="0">
                <a:solidFill>
                  <a:srgbClr val="C00000"/>
                </a:solidFill>
                <a:cs typeface="Arial" pitchFamily="34" charset="0"/>
              </a:rPr>
              <a:t>(Strong)</a:t>
            </a:r>
          </a:p>
          <a:p>
            <a:pPr marL="792000" lvl="1" indent="-288000">
              <a:lnSpc>
                <a:spcPct val="110000"/>
              </a:lnSpc>
              <a:buFont typeface="Arial" panose="020B0604020202020204" pitchFamily="34" charset="0"/>
              <a:buChar char="•"/>
            </a:pPr>
            <a:r>
              <a:rPr lang="en-US" sz="2400" dirty="0">
                <a:cs typeface="Arial" pitchFamily="34" charset="0"/>
              </a:rPr>
              <a:t>Coupling indicates how strongly the modules are connected. </a:t>
            </a:r>
            <a:r>
              <a:rPr lang="en-US" sz="2400" b="1" dirty="0">
                <a:solidFill>
                  <a:srgbClr val="C00000"/>
                </a:solidFill>
                <a:cs typeface="Arial" pitchFamily="34" charset="0"/>
              </a:rPr>
              <a:t>(Loose)</a:t>
            </a:r>
          </a:p>
          <a:p>
            <a:pPr marL="457200" indent="-457200">
              <a:lnSpc>
                <a:spcPct val="110000"/>
              </a:lnSpc>
              <a:buFont typeface="+mj-lt"/>
              <a:buAutoNum type="arabicPeriod"/>
              <a:tabLst/>
            </a:pPr>
            <a:r>
              <a:rPr lang="en-US" sz="2400" dirty="0">
                <a:cs typeface="Arial" pitchFamily="34" charset="0"/>
              </a:rPr>
              <a:t>Information hiding</a:t>
            </a:r>
          </a:p>
          <a:p>
            <a:pPr marL="914400" lvl="1" indent="-457200">
              <a:lnSpc>
                <a:spcPct val="110000"/>
              </a:lnSpc>
              <a:buFont typeface="Arial" panose="020B0604020202020204" pitchFamily="34" charset="0"/>
              <a:buChar char="•"/>
            </a:pPr>
            <a:r>
              <a:rPr lang="en-US" sz="2400" dirty="0">
                <a:cs typeface="Arial" pitchFamily="34" charset="0"/>
              </a:rPr>
              <a:t>Need to know</a:t>
            </a:r>
            <a:br>
              <a:rPr lang="en-US" sz="2400" dirty="0">
                <a:cs typeface="Arial" pitchFamily="34" charset="0"/>
              </a:rPr>
            </a:br>
            <a:endParaRPr lang="en-US" sz="2400" dirty="0">
              <a:cs typeface="Arial" pitchFamily="34" charset="0"/>
            </a:endParaRPr>
          </a:p>
          <a:p>
            <a:pPr marL="914400" lvl="1" indent="-457200">
              <a:lnSpc>
                <a:spcPct val="110000"/>
              </a:lnSpc>
              <a:buFont typeface="Arial" panose="020B0604020202020204" pitchFamily="34" charset="0"/>
              <a:buChar char="•"/>
            </a:pPr>
            <a:r>
              <a:rPr lang="en-US" sz="2400" dirty="0">
                <a:cs typeface="Arial" pitchFamily="34" charset="0"/>
              </a:rPr>
              <a:t>Encapsulation and Separation of interface and Implementation</a:t>
            </a:r>
          </a:p>
          <a:p>
            <a:pPr marL="457200" indent="-457200">
              <a:lnSpc>
                <a:spcPct val="110000"/>
              </a:lnSpc>
              <a:buFont typeface="+mj-lt"/>
              <a:buAutoNum type="arabicPeriod"/>
              <a:tabLst/>
            </a:pPr>
            <a:r>
              <a:rPr lang="en-US" sz="2400" dirty="0">
                <a:cs typeface="Arial" pitchFamily="34" charset="0"/>
              </a:rPr>
              <a:t>Limiting complexity</a:t>
            </a:r>
          </a:p>
          <a:p>
            <a:pPr marL="914400" lvl="1" indent="-457200">
              <a:lnSpc>
                <a:spcPct val="110000"/>
              </a:lnSpc>
              <a:buFont typeface="Arial" panose="020B0604020202020204" pitchFamily="34" charset="0"/>
              <a:buChar char="•"/>
            </a:pPr>
            <a:r>
              <a:rPr lang="en-US" sz="2400" dirty="0">
                <a:cs typeface="Arial" pitchFamily="34" charset="0"/>
              </a:rPr>
              <a:t>Higher complexity worser design</a:t>
            </a:r>
          </a:p>
          <a:p>
            <a:pPr marL="914400" lvl="1" indent="-457200">
              <a:lnSpc>
                <a:spcPct val="110000"/>
              </a:lnSpc>
              <a:buFont typeface="Arial" panose="020B0604020202020204" pitchFamily="34" charset="0"/>
              <a:buChar char="•"/>
            </a:pPr>
            <a:r>
              <a:rPr lang="en-US" sz="2400" dirty="0">
                <a:cs typeface="Arial" pitchFamily="34" charset="0"/>
              </a:rPr>
              <a:t>Inter-modular or intra-modular</a:t>
            </a:r>
          </a:p>
          <a:p>
            <a:pPr marL="457200" indent="-457200">
              <a:lnSpc>
                <a:spcPct val="110000"/>
              </a:lnSpc>
              <a:buFont typeface="+mj-lt"/>
              <a:buAutoNum type="arabicPeriod"/>
              <a:tabLst/>
            </a:pPr>
            <a:r>
              <a:rPr lang="en-US" sz="2400" dirty="0">
                <a:cs typeface="Arial" pitchFamily="34" charset="0"/>
              </a:rPr>
              <a:t>Hierarchical structure</a:t>
            </a:r>
          </a:p>
          <a:p>
            <a:pPr>
              <a:spcBef>
                <a:spcPts val="600"/>
              </a:spcBef>
              <a:tabLst/>
            </a:pPr>
            <a:r>
              <a:rPr lang="en-US" sz="2400" b="1" dirty="0">
                <a:solidFill>
                  <a:srgbClr val="0070C0"/>
                </a:solidFill>
                <a:cs typeface="Arial" pitchFamily="34" charset="0"/>
              </a:rPr>
              <a:t>Key Issues to be handled in design</a:t>
            </a:r>
          </a:p>
          <a:p>
            <a:pPr marL="457200" indent="-457200">
              <a:lnSpc>
                <a:spcPct val="110000"/>
              </a:lnSpc>
              <a:buFont typeface="+mj-lt"/>
              <a:buAutoNum type="arabicPeriod"/>
            </a:pPr>
            <a:r>
              <a:rPr lang="en-US" sz="2400" dirty="0">
                <a:cs typeface="Arial" pitchFamily="34" charset="0"/>
              </a:rPr>
              <a:t>Concurrency</a:t>
            </a:r>
          </a:p>
          <a:p>
            <a:pPr marL="457200" indent="-457200">
              <a:lnSpc>
                <a:spcPct val="110000"/>
              </a:lnSpc>
              <a:buFont typeface="+mj-lt"/>
              <a:buAutoNum type="arabicPeriod"/>
            </a:pPr>
            <a:r>
              <a:rPr lang="en-US" sz="2400" dirty="0">
                <a:cs typeface="Arial" pitchFamily="34" charset="0"/>
              </a:rPr>
              <a:t>Event Handling</a:t>
            </a:r>
          </a:p>
          <a:p>
            <a:pPr marL="457200" indent="-457200">
              <a:lnSpc>
                <a:spcPct val="110000"/>
              </a:lnSpc>
              <a:buFont typeface="+mj-lt"/>
              <a:buAutoNum type="arabicPeriod"/>
            </a:pPr>
            <a:r>
              <a:rPr lang="en-US" sz="2400" dirty="0">
                <a:cs typeface="Arial" pitchFamily="34" charset="0"/>
              </a:rPr>
              <a:t>Distribution of Components</a:t>
            </a:r>
          </a:p>
          <a:p>
            <a:pPr marL="457200" indent="-457200">
              <a:lnSpc>
                <a:spcPct val="110000"/>
              </a:lnSpc>
              <a:buFont typeface="+mj-lt"/>
              <a:buAutoNum type="arabicPeriod"/>
            </a:pPr>
            <a:r>
              <a:rPr lang="en-US" sz="2400" dirty="0">
                <a:cs typeface="Arial" pitchFamily="34" charset="0"/>
              </a:rPr>
              <a:t>Non-Functional Requirements</a:t>
            </a:r>
          </a:p>
          <a:p>
            <a:pPr marL="457200" indent="-457200">
              <a:lnSpc>
                <a:spcPct val="110000"/>
              </a:lnSpc>
              <a:buFont typeface="+mj-lt"/>
              <a:buAutoNum type="arabicPeriod"/>
            </a:pPr>
            <a:r>
              <a:rPr lang="en-US" sz="2400" dirty="0">
                <a:cs typeface="Arial" pitchFamily="34" charset="0"/>
              </a:rPr>
              <a:t>Error, Exception Handling, Fault-Tolerance</a:t>
            </a:r>
          </a:p>
          <a:p>
            <a:pPr marL="457200" indent="-457200">
              <a:lnSpc>
                <a:spcPct val="110000"/>
              </a:lnSpc>
              <a:buFont typeface="+mj-lt"/>
              <a:buAutoNum type="arabicPeriod"/>
            </a:pPr>
            <a:r>
              <a:rPr lang="en-US" sz="2400" dirty="0">
                <a:cs typeface="Arial" pitchFamily="34" charset="0"/>
              </a:rPr>
              <a:t>Interaction and Presentation</a:t>
            </a:r>
          </a:p>
          <a:p>
            <a:pPr marL="457200" indent="-457200">
              <a:lnSpc>
                <a:spcPct val="110000"/>
              </a:lnSpc>
              <a:buFont typeface="+mj-lt"/>
              <a:buAutoNum type="arabicPeriod"/>
            </a:pPr>
            <a:r>
              <a:rPr lang="en-US" sz="2400" dirty="0">
                <a:cs typeface="Arial" pitchFamily="34" charset="0"/>
              </a:rPr>
              <a:t>Data Persistence</a:t>
            </a:r>
          </a:p>
        </p:txBody>
      </p:sp>
    </p:spTree>
    <p:extLst>
      <p:ext uri="{BB962C8B-B14F-4D97-AF65-F5344CB8AC3E}">
        <p14:creationId xmlns:p14="http://schemas.microsoft.com/office/powerpoint/2010/main" val="122001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4549</TotalTime>
  <Words>712</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Introduction to Software Architecture</vt:lpstr>
      <vt:lpstr>What is software architecture</vt:lpstr>
      <vt:lpstr>Why is architecture important</vt:lpstr>
      <vt:lpstr>Characteristics of software architecture</vt:lpstr>
      <vt:lpstr>Factors that influence the software architecture</vt:lpstr>
      <vt:lpstr>Introduction : Design Principles</vt:lpstr>
      <vt:lpstr>Techniques which enable design and Issues that need to be handled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337</cp:revision>
  <dcterms:created xsi:type="dcterms:W3CDTF">2019-05-30T23:14:36Z</dcterms:created>
  <dcterms:modified xsi:type="dcterms:W3CDTF">2021-01-26T18:32:32Z</dcterms:modified>
</cp:coreProperties>
</file>