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21"/>
  </p:notesMasterIdLst>
  <p:sldIdLst>
    <p:sldId id="341" r:id="rId2"/>
    <p:sldId id="494" r:id="rId3"/>
    <p:sldId id="495" r:id="rId4"/>
    <p:sldId id="496" r:id="rId5"/>
    <p:sldId id="497" r:id="rId6"/>
    <p:sldId id="498" r:id="rId7"/>
    <p:sldId id="499" r:id="rId8"/>
    <p:sldId id="500" r:id="rId9"/>
    <p:sldId id="501" r:id="rId10"/>
    <p:sldId id="504" r:id="rId11"/>
    <p:sldId id="503" r:id="rId12"/>
    <p:sldId id="502" r:id="rId13"/>
    <p:sldId id="505" r:id="rId14"/>
    <p:sldId id="506" r:id="rId15"/>
    <p:sldId id="507" r:id="rId16"/>
    <p:sldId id="508" r:id="rId17"/>
    <p:sldId id="511" r:id="rId18"/>
    <p:sldId id="510" r:id="rId19"/>
    <p:sldId id="493" r:id="rId20"/>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3842" autoAdjust="0"/>
  </p:normalViewPr>
  <p:slideViewPr>
    <p:cSldViewPr>
      <p:cViewPr varScale="1">
        <p:scale>
          <a:sx n="87" d="100"/>
          <a:sy n="87" d="100"/>
        </p:scale>
        <p:origin x="762"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4</a:t>
            </a:fld>
            <a:endParaRPr lang="en-US" altLang="en-US"/>
          </a:p>
        </p:txBody>
      </p:sp>
    </p:spTree>
    <p:extLst>
      <p:ext uri="{BB962C8B-B14F-4D97-AF65-F5344CB8AC3E}">
        <p14:creationId xmlns:p14="http://schemas.microsoft.com/office/powerpoint/2010/main" val="365783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 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2/16/2021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2/16/2021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Behavioral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1022023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Behavioral Models</a:t>
            </a:r>
          </a:p>
          <a:p>
            <a:pPr marL="0" marR="0" lvl="0" indent="0" algn="l" rtl="0">
              <a:spcBef>
                <a:spcPts val="0"/>
              </a:spcBef>
              <a:spcAft>
                <a:spcPts val="0"/>
              </a:spcAft>
              <a:buNone/>
            </a:pPr>
            <a:r>
              <a:rPr lang="en-US" sz="3600" b="1" dirty="0">
                <a:solidFill>
                  <a:schemeClr val="accent2"/>
                </a:solidFill>
                <a:latin typeface="Calibri"/>
                <a:cs typeface="Calibri"/>
                <a:sym typeface="Calibri"/>
              </a:rPr>
              <a:t> </a:t>
            </a:r>
            <a:r>
              <a:rPr lang="en-US" sz="2800" b="1" dirty="0">
                <a:solidFill>
                  <a:srgbClr val="C00000"/>
                </a:solidFill>
                <a:latin typeface="Calibri"/>
                <a:cs typeface="Calibri"/>
                <a:sym typeface="Calibri"/>
              </a:rPr>
              <a:t> (Activity Model)</a:t>
            </a:r>
            <a:endParaRPr sz="18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5365680" y="2206373"/>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Diagrams</a:t>
            </a:r>
          </a:p>
        </p:txBody>
      </p:sp>
      <p:pic>
        <p:nvPicPr>
          <p:cNvPr id="18" name="Picture 17">
            <a:extLst>
              <a:ext uri="{FF2B5EF4-FFF2-40B4-BE49-F238E27FC236}">
                <a16:creationId xmlns:a16="http://schemas.microsoft.com/office/drawing/2014/main" id="{A4DC7FC7-C6B2-4558-A91F-357CACCD0008}"/>
              </a:ext>
            </a:extLst>
          </p:cNvPr>
          <p:cNvPicPr>
            <a:picLocks noChangeAspect="1"/>
          </p:cNvPicPr>
          <p:nvPr/>
        </p:nvPicPr>
        <p:blipFill>
          <a:blip r:embed="rId2"/>
          <a:stretch>
            <a:fillRect/>
          </a:stretch>
        </p:blipFill>
        <p:spPr>
          <a:xfrm>
            <a:off x="304800" y="1634613"/>
            <a:ext cx="8534400" cy="5223387"/>
          </a:xfrm>
          <a:prstGeom prst="rect">
            <a:avLst/>
          </a:prstGeom>
        </p:spPr>
      </p:pic>
      <p:sp>
        <p:nvSpPr>
          <p:cNvPr id="2" name="TextBox 1">
            <a:extLst>
              <a:ext uri="{FF2B5EF4-FFF2-40B4-BE49-F238E27FC236}">
                <a16:creationId xmlns:a16="http://schemas.microsoft.com/office/drawing/2014/main" id="{25384285-BCEA-41FB-BD9B-533C3E556A51}"/>
              </a:ext>
            </a:extLst>
          </p:cNvPr>
          <p:cNvSpPr txBox="1"/>
          <p:nvPr/>
        </p:nvSpPr>
        <p:spPr>
          <a:xfrm>
            <a:off x="4427984" y="2420888"/>
            <a:ext cx="3888432" cy="507831"/>
          </a:xfrm>
          <a:prstGeom prst="rect">
            <a:avLst/>
          </a:prstGeom>
          <a:solidFill>
            <a:schemeClr val="accent4">
              <a:lumMod val="20000"/>
              <a:lumOff val="80000"/>
            </a:schemeClr>
          </a:solidFill>
        </p:spPr>
        <p:txBody>
          <a:bodyPr wrap="square" rtlCol="0">
            <a:spAutoFit/>
          </a:bodyPr>
          <a:lstStyle/>
          <a:p>
            <a:r>
              <a:rPr lang="en-IN" sz="1800" dirty="0">
                <a:solidFill>
                  <a:srgbClr val="FF0000"/>
                </a:solidFill>
              </a:rPr>
              <a:t>branch or decision point</a:t>
            </a:r>
          </a:p>
          <a:p>
            <a:endParaRPr lang="en-IN" sz="800" dirty="0">
              <a:solidFill>
                <a:srgbClr val="FF0000"/>
              </a:solidFill>
            </a:endParaRPr>
          </a:p>
        </p:txBody>
      </p:sp>
      <p:cxnSp>
        <p:nvCxnSpPr>
          <p:cNvPr id="5" name="Straight Connector 4">
            <a:extLst>
              <a:ext uri="{FF2B5EF4-FFF2-40B4-BE49-F238E27FC236}">
                <a16:creationId xmlns:a16="http://schemas.microsoft.com/office/drawing/2014/main" id="{366F6B4A-8518-4C40-939D-B237D3FBBAEC}"/>
              </a:ext>
            </a:extLst>
          </p:cNvPr>
          <p:cNvCxnSpPr/>
          <p:nvPr/>
        </p:nvCxnSpPr>
        <p:spPr>
          <a:xfrm>
            <a:off x="3851920" y="5085184"/>
            <a:ext cx="576064" cy="122413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27B803E-9C04-4AF1-ABBC-71061E4E3949}"/>
              </a:ext>
            </a:extLst>
          </p:cNvPr>
          <p:cNvSpPr txBox="1"/>
          <p:nvPr/>
        </p:nvSpPr>
        <p:spPr>
          <a:xfrm>
            <a:off x="4287306" y="6279119"/>
            <a:ext cx="569387" cy="369332"/>
          </a:xfrm>
          <a:prstGeom prst="rect">
            <a:avLst/>
          </a:prstGeom>
          <a:noFill/>
        </p:spPr>
        <p:txBody>
          <a:bodyPr wrap="none" rtlCol="0">
            <a:spAutoFit/>
          </a:bodyPr>
          <a:lstStyle/>
          <a:p>
            <a:r>
              <a:rPr lang="en-IN" sz="1800" dirty="0">
                <a:solidFill>
                  <a:srgbClr val="FF0000"/>
                </a:solidFill>
              </a:rPr>
              <a:t>fork</a:t>
            </a:r>
            <a:endParaRPr lang="en-IN" dirty="0">
              <a:solidFill>
                <a:srgbClr val="FF0000"/>
              </a:solidFill>
            </a:endParaRPr>
          </a:p>
        </p:txBody>
      </p:sp>
      <p:cxnSp>
        <p:nvCxnSpPr>
          <p:cNvPr id="8" name="Straight Connector 7">
            <a:extLst>
              <a:ext uri="{FF2B5EF4-FFF2-40B4-BE49-F238E27FC236}">
                <a16:creationId xmlns:a16="http://schemas.microsoft.com/office/drawing/2014/main" id="{D046A9A4-2255-43C8-A79B-0EAC463C8722}"/>
              </a:ext>
            </a:extLst>
          </p:cNvPr>
          <p:cNvCxnSpPr/>
          <p:nvPr/>
        </p:nvCxnSpPr>
        <p:spPr>
          <a:xfrm flipV="1">
            <a:off x="7740352" y="4221088"/>
            <a:ext cx="432048" cy="5040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A09440-A7A1-4F3D-9D70-2CD397337792}"/>
              </a:ext>
            </a:extLst>
          </p:cNvPr>
          <p:cNvSpPr txBox="1"/>
          <p:nvPr/>
        </p:nvSpPr>
        <p:spPr>
          <a:xfrm>
            <a:off x="7873211" y="3886102"/>
            <a:ext cx="1180772" cy="369332"/>
          </a:xfrm>
          <a:prstGeom prst="rect">
            <a:avLst/>
          </a:prstGeom>
          <a:noFill/>
        </p:spPr>
        <p:txBody>
          <a:bodyPr wrap="none" rtlCol="0">
            <a:spAutoFit/>
          </a:bodyPr>
          <a:lstStyle/>
          <a:p>
            <a:r>
              <a:rPr lang="en-IN" sz="1800" dirty="0">
                <a:solidFill>
                  <a:srgbClr val="FF0000"/>
                </a:solidFill>
              </a:rPr>
              <a:t>merge/join</a:t>
            </a:r>
          </a:p>
        </p:txBody>
      </p:sp>
      <p:cxnSp>
        <p:nvCxnSpPr>
          <p:cNvPr id="11" name="Straight Connector 10">
            <a:extLst>
              <a:ext uri="{FF2B5EF4-FFF2-40B4-BE49-F238E27FC236}">
                <a16:creationId xmlns:a16="http://schemas.microsoft.com/office/drawing/2014/main" id="{28726E7A-14AB-4215-852D-A3631CB29DE7}"/>
              </a:ext>
            </a:extLst>
          </p:cNvPr>
          <p:cNvCxnSpPr/>
          <p:nvPr/>
        </p:nvCxnSpPr>
        <p:spPr>
          <a:xfrm flipH="1">
            <a:off x="827584" y="4005064"/>
            <a:ext cx="216024" cy="165618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08609-EC4C-438B-9C74-C23128B6913C}"/>
              </a:ext>
            </a:extLst>
          </p:cNvPr>
          <p:cNvSpPr txBox="1"/>
          <p:nvPr/>
        </p:nvSpPr>
        <p:spPr>
          <a:xfrm>
            <a:off x="467544" y="5642487"/>
            <a:ext cx="1152128" cy="369332"/>
          </a:xfrm>
          <a:prstGeom prst="rect">
            <a:avLst/>
          </a:prstGeom>
          <a:noFill/>
        </p:spPr>
        <p:txBody>
          <a:bodyPr wrap="square" rtlCol="0">
            <a:spAutoFit/>
          </a:bodyPr>
          <a:lstStyle/>
          <a:p>
            <a:r>
              <a:rPr lang="en-IN" sz="1800" dirty="0">
                <a:solidFill>
                  <a:srgbClr val="FF0000"/>
                </a:solidFill>
              </a:rPr>
              <a:t>action</a:t>
            </a:r>
          </a:p>
        </p:txBody>
      </p:sp>
      <p:cxnSp>
        <p:nvCxnSpPr>
          <p:cNvPr id="14" name="Straight Connector 13">
            <a:extLst>
              <a:ext uri="{FF2B5EF4-FFF2-40B4-BE49-F238E27FC236}">
                <a16:creationId xmlns:a16="http://schemas.microsoft.com/office/drawing/2014/main" id="{86D8F368-CBF2-41D2-A200-C61374586FE9}"/>
              </a:ext>
            </a:extLst>
          </p:cNvPr>
          <p:cNvCxnSpPr/>
          <p:nvPr/>
        </p:nvCxnSpPr>
        <p:spPr>
          <a:xfrm flipH="1" flipV="1">
            <a:off x="-1856935" y="4698609"/>
            <a:ext cx="20223" cy="2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99737E-6605-4B7A-AEA1-C38F56D3BBF1}"/>
              </a:ext>
            </a:extLst>
          </p:cNvPr>
          <p:cNvCxnSpPr/>
          <p:nvPr/>
        </p:nvCxnSpPr>
        <p:spPr>
          <a:xfrm flipH="1">
            <a:off x="2195736" y="4437112"/>
            <a:ext cx="1008112" cy="0"/>
          </a:xfrm>
          <a:prstGeom prst="line">
            <a:avLst/>
          </a:prstGeom>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9539ABCF-E487-45C3-9F32-0564BD388B1B}"/>
              </a:ext>
            </a:extLst>
          </p:cNvPr>
          <p:cNvPicPr>
            <a:picLocks noChangeAspect="1"/>
          </p:cNvPicPr>
          <p:nvPr/>
        </p:nvPicPr>
        <p:blipFill>
          <a:blip r:embed="rId3"/>
          <a:stretch>
            <a:fillRect/>
          </a:stretch>
        </p:blipFill>
        <p:spPr>
          <a:xfrm>
            <a:off x="2105083" y="4384724"/>
            <a:ext cx="657225" cy="104775"/>
          </a:xfrm>
          <a:prstGeom prst="rect">
            <a:avLst/>
          </a:prstGeom>
        </p:spPr>
      </p:pic>
      <p:cxnSp>
        <p:nvCxnSpPr>
          <p:cNvPr id="21" name="Straight Connector 20">
            <a:extLst>
              <a:ext uri="{FF2B5EF4-FFF2-40B4-BE49-F238E27FC236}">
                <a16:creationId xmlns:a16="http://schemas.microsoft.com/office/drawing/2014/main" id="{4FCA6B2F-A573-49B8-9DEB-AB398A1B08E3}"/>
              </a:ext>
            </a:extLst>
          </p:cNvPr>
          <p:cNvCxnSpPr/>
          <p:nvPr/>
        </p:nvCxnSpPr>
        <p:spPr>
          <a:xfrm>
            <a:off x="2483768" y="4489499"/>
            <a:ext cx="278540" cy="117174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6A59BD-E0C3-46DF-BFEC-F85C8FA00350}"/>
              </a:ext>
            </a:extLst>
          </p:cNvPr>
          <p:cNvSpPr txBox="1"/>
          <p:nvPr/>
        </p:nvSpPr>
        <p:spPr>
          <a:xfrm>
            <a:off x="2257683" y="5642487"/>
            <a:ext cx="1467151" cy="584775"/>
          </a:xfrm>
          <a:prstGeom prst="rect">
            <a:avLst/>
          </a:prstGeom>
          <a:noFill/>
        </p:spPr>
        <p:txBody>
          <a:bodyPr wrap="square" rtlCol="0">
            <a:spAutoFit/>
          </a:bodyPr>
          <a:lstStyle/>
          <a:p>
            <a:r>
              <a:rPr lang="en-IN" sz="1600" dirty="0">
                <a:solidFill>
                  <a:srgbClr val="FF0000"/>
                </a:solidFill>
              </a:rPr>
              <a:t>Activity edge or transition</a:t>
            </a:r>
          </a:p>
        </p:txBody>
      </p:sp>
    </p:spTree>
    <p:extLst>
      <p:ext uri="{BB962C8B-B14F-4D97-AF65-F5344CB8AC3E}">
        <p14:creationId xmlns:p14="http://schemas.microsoft.com/office/powerpoint/2010/main" val="320620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diagram (Stock Trade Processing)</a:t>
            </a:r>
          </a:p>
        </p:txBody>
      </p:sp>
      <p:pic>
        <p:nvPicPr>
          <p:cNvPr id="52" name="Picture 3">
            <a:extLst>
              <a:ext uri="{FF2B5EF4-FFF2-40B4-BE49-F238E27FC236}">
                <a16:creationId xmlns:a16="http://schemas.microsoft.com/office/drawing/2014/main" id="{A24CBD98-B06B-4EBC-92A6-66ACD007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953" y="1482754"/>
            <a:ext cx="6934200" cy="524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70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Diagrams</a:t>
            </a:r>
          </a:p>
        </p:txBody>
      </p:sp>
      <p:pic>
        <p:nvPicPr>
          <p:cNvPr id="4" name="Picture 3">
            <a:extLst>
              <a:ext uri="{FF2B5EF4-FFF2-40B4-BE49-F238E27FC236}">
                <a16:creationId xmlns:a16="http://schemas.microsoft.com/office/drawing/2014/main" id="{6F00F0C2-66DD-4D3F-8A32-AE700D03A76B}"/>
              </a:ext>
            </a:extLst>
          </p:cNvPr>
          <p:cNvPicPr>
            <a:picLocks noChangeAspect="1"/>
          </p:cNvPicPr>
          <p:nvPr/>
        </p:nvPicPr>
        <p:blipFill>
          <a:blip r:embed="rId2"/>
          <a:stretch>
            <a:fillRect/>
          </a:stretch>
        </p:blipFill>
        <p:spPr>
          <a:xfrm>
            <a:off x="467544" y="1052736"/>
            <a:ext cx="7430928" cy="5805264"/>
          </a:xfrm>
          <a:prstGeom prst="rect">
            <a:avLst/>
          </a:prstGeom>
        </p:spPr>
      </p:pic>
    </p:spTree>
    <p:extLst>
      <p:ext uri="{BB962C8B-B14F-4D97-AF65-F5344CB8AC3E}">
        <p14:creationId xmlns:p14="http://schemas.microsoft.com/office/powerpoint/2010/main" val="91211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diagram</a:t>
            </a:r>
          </a:p>
        </p:txBody>
      </p:sp>
      <p:pic>
        <p:nvPicPr>
          <p:cNvPr id="8" name="Picture 7">
            <a:extLst>
              <a:ext uri="{FF2B5EF4-FFF2-40B4-BE49-F238E27FC236}">
                <a16:creationId xmlns:a16="http://schemas.microsoft.com/office/drawing/2014/main" id="{13E433B3-8536-40B1-A976-9DA9DE535B15}"/>
              </a:ext>
            </a:extLst>
          </p:cNvPr>
          <p:cNvPicPr>
            <a:picLocks noChangeAspect="1"/>
          </p:cNvPicPr>
          <p:nvPr/>
        </p:nvPicPr>
        <p:blipFill>
          <a:blip r:embed="rId2"/>
          <a:stretch>
            <a:fillRect/>
          </a:stretch>
        </p:blipFill>
        <p:spPr>
          <a:xfrm>
            <a:off x="3720639" y="2996952"/>
            <a:ext cx="5410127" cy="3543300"/>
          </a:xfrm>
          <a:prstGeom prst="rect">
            <a:avLst/>
          </a:prstGeom>
        </p:spPr>
      </p:pic>
      <p:sp>
        <p:nvSpPr>
          <p:cNvPr id="6" name="TextBox 5">
            <a:extLst>
              <a:ext uri="{FF2B5EF4-FFF2-40B4-BE49-F238E27FC236}">
                <a16:creationId xmlns:a16="http://schemas.microsoft.com/office/drawing/2014/main" id="{7A000160-D896-4E68-AB9B-6F3216280CA7}"/>
              </a:ext>
            </a:extLst>
          </p:cNvPr>
          <p:cNvSpPr txBox="1"/>
          <p:nvPr/>
        </p:nvSpPr>
        <p:spPr>
          <a:xfrm>
            <a:off x="107504" y="1052736"/>
            <a:ext cx="8310920" cy="4792081"/>
          </a:xfrm>
          <a:prstGeom prst="rect">
            <a:avLst/>
          </a:prstGeom>
          <a:noFill/>
        </p:spPr>
        <p:txBody>
          <a:bodyPr wrap="square">
            <a:spAutoFit/>
          </a:bodyPr>
          <a:lstStyle/>
          <a:p>
            <a:pPr marL="342900" indent="-342900">
              <a:lnSpc>
                <a:spcPct val="14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Activity states and action states</a:t>
            </a:r>
          </a:p>
          <a:p>
            <a:pPr marL="800100" lvl="1" indent="-342900">
              <a:lnSpc>
                <a:spcPct val="140000"/>
              </a:lnSpc>
              <a:buFont typeface="Wingdings" panose="05000000000000000000" pitchFamily="2" charset="2"/>
              <a:buChar char="§"/>
            </a:pPr>
            <a:r>
              <a:rPr lang="en-GB" sz="2000" dirty="0">
                <a:latin typeface="Calibri" panose="020F0502020204030204" pitchFamily="34" charset="0"/>
                <a:cs typeface="Calibri" panose="020F0502020204030204" pitchFamily="34" charset="0"/>
              </a:rPr>
              <a:t>Action states are atomic and cannot be decomposed</a:t>
            </a:r>
          </a:p>
          <a:p>
            <a:pPr marL="800100" lvl="1" indent="-342900">
              <a:lnSpc>
                <a:spcPct val="140000"/>
              </a:lnSpc>
              <a:buFont typeface="Wingdings" panose="05000000000000000000" pitchFamily="2" charset="2"/>
              <a:buChar char="§"/>
            </a:pPr>
            <a:r>
              <a:rPr lang="en-GB" sz="2000" dirty="0">
                <a:latin typeface="Calibri" panose="020F0502020204030204" pitchFamily="34" charset="0"/>
                <a:cs typeface="Calibri" panose="020F0502020204030204" pitchFamily="34" charset="0"/>
              </a:rPr>
              <a:t>Activity states can be further decomposed</a:t>
            </a:r>
          </a:p>
          <a:p>
            <a:pPr marL="1257300" lvl="2" indent="-342900">
              <a:lnSpc>
                <a:spcPct val="140000"/>
              </a:lnSpc>
              <a:buFont typeface="Wingdings" panose="05000000000000000000" pitchFamily="2" charset="2"/>
              <a:buChar char="§"/>
            </a:pPr>
            <a:r>
              <a:rPr lang="en-GB" sz="2000" dirty="0">
                <a:latin typeface="Calibri" panose="020F0502020204030204" pitchFamily="34" charset="0"/>
                <a:cs typeface="Calibri" panose="020F0502020204030204" pitchFamily="34" charset="0"/>
              </a:rPr>
              <a:t>Their activity being represented by other activity diagrams</a:t>
            </a:r>
          </a:p>
          <a:p>
            <a:pPr marL="1257300" lvl="2" indent="-342900">
              <a:lnSpc>
                <a:spcPct val="140000"/>
              </a:lnSpc>
              <a:buFont typeface="Wingdings" panose="05000000000000000000" pitchFamily="2" charset="2"/>
              <a:buChar char="§"/>
            </a:pPr>
            <a:r>
              <a:rPr lang="en-GB" sz="2000" dirty="0">
                <a:latin typeface="Calibri" panose="020F0502020204030204" pitchFamily="34" charset="0"/>
                <a:cs typeface="Calibri" panose="020F0502020204030204" pitchFamily="34" charset="0"/>
              </a:rPr>
              <a:t>They may be interrupted</a:t>
            </a:r>
            <a:endParaRPr lang="en-US" sz="2000" dirty="0">
              <a:latin typeface="Calibri" panose="020F0502020204030204" pitchFamily="34" charset="0"/>
              <a:cs typeface="Calibri" panose="020F0502020204030204" pitchFamily="34" charset="0"/>
            </a:endParaRPr>
          </a:p>
          <a:p>
            <a:pPr marL="342900" indent="-342900">
              <a:lnSpc>
                <a:spcPct val="14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Transitions</a:t>
            </a:r>
          </a:p>
          <a:p>
            <a:pPr marL="800100" lvl="1" indent="-342900">
              <a:lnSpc>
                <a:spcPct val="14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When the action or activity of a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state completes, flow of control</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passes immediately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to the next action or activity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state</a:t>
            </a:r>
          </a:p>
        </p:txBody>
      </p:sp>
    </p:spTree>
    <p:extLst>
      <p:ext uri="{BB962C8B-B14F-4D97-AF65-F5344CB8AC3E}">
        <p14:creationId xmlns:p14="http://schemas.microsoft.com/office/powerpoint/2010/main" val="321408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0BB6DAC5-753C-487A-80D7-8FE9F9AE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024" y="2258694"/>
            <a:ext cx="4108577" cy="424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Partial Activity diagram`</a:t>
            </a:r>
          </a:p>
        </p:txBody>
      </p:sp>
      <p:sp>
        <p:nvSpPr>
          <p:cNvPr id="6" name="TextBox 5">
            <a:extLst>
              <a:ext uri="{FF2B5EF4-FFF2-40B4-BE49-F238E27FC236}">
                <a16:creationId xmlns:a16="http://schemas.microsoft.com/office/drawing/2014/main" id="{CFB26CD8-ED22-4810-A370-2EF694011D4D}"/>
              </a:ext>
            </a:extLst>
          </p:cNvPr>
          <p:cNvSpPr txBox="1"/>
          <p:nvPr/>
        </p:nvSpPr>
        <p:spPr>
          <a:xfrm>
            <a:off x="107504" y="1176841"/>
            <a:ext cx="8496944" cy="1015663"/>
          </a:xfrm>
          <a:prstGeom prst="rect">
            <a:avLst/>
          </a:prstGeom>
          <a:noFill/>
        </p:spPr>
        <p:txBody>
          <a:bodyPr wrap="square">
            <a:spAutoFit/>
          </a:bodyPr>
          <a:lstStyle/>
          <a:p>
            <a:r>
              <a:rPr lang="en-IN" sz="2000" b="1" dirty="0">
                <a:latin typeface="Calibri" panose="020F0502020204030204" pitchFamily="34" charset="0"/>
                <a:cs typeface="Calibri" panose="020F0502020204030204" pitchFamily="34" charset="0"/>
              </a:rPr>
              <a:t>A partial activity diagram, showing two decision points ("Drink is alcoholic" and "Customer's age &lt; 21") and one merge ("else" and "Customer's age &gt;= 21")</a:t>
            </a:r>
            <a:endParaRPr lang="en-IN" sz="2000" dirty="0">
              <a:latin typeface="Calibri" panose="020F0502020204030204" pitchFamily="34" charset="0"/>
              <a:cs typeface="Calibri" panose="020F0502020204030204" pitchFamily="34" charset="0"/>
            </a:endParaRPr>
          </a:p>
        </p:txBody>
      </p:sp>
      <p:pic>
        <p:nvPicPr>
          <p:cNvPr id="7" name="Picture 2">
            <a:extLst>
              <a:ext uri="{FF2B5EF4-FFF2-40B4-BE49-F238E27FC236}">
                <a16:creationId xmlns:a16="http://schemas.microsoft.com/office/drawing/2014/main" id="{C4142476-93FB-440F-80EF-D8C90CC09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05" y="2244260"/>
            <a:ext cx="4976620" cy="447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703ECC8-2DAD-4F1B-BA18-2AE176B610E2}"/>
              </a:ext>
            </a:extLst>
          </p:cNvPr>
          <p:cNvSpPr txBox="1"/>
          <p:nvPr/>
        </p:nvSpPr>
        <p:spPr>
          <a:xfrm>
            <a:off x="1043608" y="2013427"/>
            <a:ext cx="7848872" cy="479469"/>
          </a:xfrm>
          <a:prstGeom prst="rect">
            <a:avLst/>
          </a:prstGeom>
          <a:noFill/>
        </p:spPr>
        <p:txBody>
          <a:bodyPr wrap="square">
            <a:spAutoFit/>
          </a:bodyPr>
          <a:lstStyle/>
          <a:p>
            <a:r>
              <a:rPr lang="en-US" altLang="en-US" sz="2400" b="1" dirty="0">
                <a:solidFill>
                  <a:schemeClr val="accent2"/>
                </a:solidFill>
              </a:rPr>
              <a:t>with Merge Points                               without Merge</a:t>
            </a:r>
            <a:endParaRPr lang="en-IN" dirty="0"/>
          </a:p>
        </p:txBody>
      </p:sp>
    </p:spTree>
    <p:extLst>
      <p:ext uri="{BB962C8B-B14F-4D97-AF65-F5344CB8AC3E}">
        <p14:creationId xmlns:p14="http://schemas.microsoft.com/office/powerpoint/2010/main" val="121284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Swim Lanes</a:t>
            </a:r>
          </a:p>
        </p:txBody>
      </p:sp>
      <p:sp>
        <p:nvSpPr>
          <p:cNvPr id="6" name="TextBox 5">
            <a:extLst>
              <a:ext uri="{FF2B5EF4-FFF2-40B4-BE49-F238E27FC236}">
                <a16:creationId xmlns:a16="http://schemas.microsoft.com/office/drawing/2014/main" id="{CFB26CD8-ED22-4810-A370-2EF694011D4D}"/>
              </a:ext>
            </a:extLst>
          </p:cNvPr>
          <p:cNvSpPr txBox="1"/>
          <p:nvPr/>
        </p:nvSpPr>
        <p:spPr>
          <a:xfrm>
            <a:off x="53752" y="1051221"/>
            <a:ext cx="9036496" cy="3170099"/>
          </a:xfrm>
          <a:prstGeom prst="rect">
            <a:avLst/>
          </a:prstGeom>
          <a:noFill/>
        </p:spPr>
        <p:txBody>
          <a:bodyPr wrap="square">
            <a:spAutoFit/>
          </a:bodyPr>
          <a:lstStyle/>
          <a:p>
            <a:pPr marL="342900" indent="-342900">
              <a:buFont typeface="Wingdings" panose="05000000000000000000" pitchFamily="2" charset="2"/>
              <a:buChar char="§"/>
            </a:pPr>
            <a:r>
              <a:rPr lang="en-US" sz="2000" b="1" i="1" dirty="0">
                <a:solidFill>
                  <a:srgbClr val="FF0000"/>
                </a:solidFill>
                <a:latin typeface="Calibri" panose="020F0502020204030204" pitchFamily="34" charset="0"/>
                <a:cs typeface="Calibri" panose="020F0502020204030204" pitchFamily="34" charset="0"/>
              </a:rPr>
              <a:t>Swimlane</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or</a:t>
            </a:r>
            <a:r>
              <a:rPr lang="en-US" sz="2000" dirty="0">
                <a:latin typeface="Calibri" panose="020F0502020204030204" pitchFamily="34" charset="0"/>
                <a:cs typeface="Calibri" panose="020F0502020204030204" pitchFamily="34" charset="0"/>
              </a:rPr>
              <a:t> </a:t>
            </a:r>
            <a:r>
              <a:rPr lang="en-US" sz="2000" b="1" i="1" dirty="0">
                <a:solidFill>
                  <a:srgbClr val="0070C0"/>
                </a:solidFill>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a:t>
            </a:r>
            <a:r>
              <a:rPr lang="en-US" sz="2000" b="1" i="1" dirty="0">
                <a:solidFill>
                  <a:srgbClr val="0070C0"/>
                </a:solidFill>
                <a:latin typeface="Calibri" panose="020F0502020204030204" pitchFamily="34" charset="0"/>
                <a:cs typeface="Calibri" panose="020F0502020204030204" pitchFamily="34" charset="0"/>
              </a:rPr>
              <a:t>activity partition </a:t>
            </a:r>
            <a:r>
              <a:rPr lang="en-US" sz="2000" dirty="0">
                <a:latin typeface="Calibri" panose="020F0502020204030204" pitchFamily="34" charset="0"/>
                <a:cs typeface="Calibri" panose="020F0502020204030204" pitchFamily="34" charset="0"/>
              </a:rPr>
              <a:t>is a high-level grouping of a set of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related actions with straight line boundaries as placing responsibilities with competitors at a swim meet.</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This helps in partitioning actions on an activity diagrams into groups where each group could represent an Business Organization responsible for the activities</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In UML each of the partitions (typically are the activities of a single actor or a group of activities happening in a single thread) or </a:t>
            </a:r>
            <a:r>
              <a:rPr lang="en-US" sz="2000" dirty="0" err="1">
                <a:latin typeface="Calibri" panose="020F0502020204030204" pitchFamily="34" charset="0"/>
                <a:cs typeface="Calibri" panose="020F0502020204030204" pitchFamily="34" charset="0"/>
              </a:rPr>
              <a:t>swimlanes</a:t>
            </a:r>
            <a:r>
              <a:rPr lang="en-US" sz="2000" dirty="0">
                <a:latin typeface="Calibri" panose="020F0502020204030204" pitchFamily="34" charset="0"/>
                <a:cs typeface="Calibri" panose="020F0502020204030204" pitchFamily="34" charset="0"/>
              </a:rPr>
              <a:t> are visually depicted as a solid horizontal line (or a vertical line)</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B3A9167-55A0-40F6-A424-2F42A8046EB2}"/>
              </a:ext>
            </a:extLst>
          </p:cNvPr>
          <p:cNvPicPr>
            <a:picLocks noChangeAspect="1"/>
          </p:cNvPicPr>
          <p:nvPr/>
        </p:nvPicPr>
        <p:blipFill>
          <a:blip r:embed="rId2"/>
          <a:stretch>
            <a:fillRect/>
          </a:stretch>
        </p:blipFill>
        <p:spPr>
          <a:xfrm>
            <a:off x="270494" y="3717032"/>
            <a:ext cx="8333954" cy="3140968"/>
          </a:xfrm>
          <a:prstGeom prst="rect">
            <a:avLst/>
          </a:prstGeom>
        </p:spPr>
      </p:pic>
      <p:sp>
        <p:nvSpPr>
          <p:cNvPr id="4" name="TextBox 3">
            <a:extLst>
              <a:ext uri="{FF2B5EF4-FFF2-40B4-BE49-F238E27FC236}">
                <a16:creationId xmlns:a16="http://schemas.microsoft.com/office/drawing/2014/main" id="{0F75DFBF-11FA-4B85-869F-C4892FF37C40}"/>
              </a:ext>
            </a:extLst>
          </p:cNvPr>
          <p:cNvSpPr txBox="1"/>
          <p:nvPr/>
        </p:nvSpPr>
        <p:spPr>
          <a:xfrm>
            <a:off x="7311993" y="4403698"/>
            <a:ext cx="1565202" cy="369332"/>
          </a:xfrm>
          <a:prstGeom prst="rect">
            <a:avLst/>
          </a:prstGeom>
          <a:noFill/>
        </p:spPr>
        <p:txBody>
          <a:bodyPr wrap="square" rtlCol="0">
            <a:spAutoFit/>
          </a:bodyPr>
          <a:lstStyle/>
          <a:p>
            <a:r>
              <a:rPr lang="en-IN" sz="1800" b="1" dirty="0">
                <a:latin typeface="Calibri" panose="020F0502020204030204" pitchFamily="34" charset="0"/>
                <a:cs typeface="Calibri" panose="020F0502020204030204" pitchFamily="34" charset="0"/>
              </a:rPr>
              <a:t>Swimlane</a:t>
            </a:r>
          </a:p>
        </p:txBody>
      </p:sp>
      <p:sp>
        <p:nvSpPr>
          <p:cNvPr id="35" name="TextBox 34">
            <a:extLst>
              <a:ext uri="{FF2B5EF4-FFF2-40B4-BE49-F238E27FC236}">
                <a16:creationId xmlns:a16="http://schemas.microsoft.com/office/drawing/2014/main" id="{B8C8DA8F-3D63-4627-9344-46DC71F5E564}"/>
              </a:ext>
            </a:extLst>
          </p:cNvPr>
          <p:cNvSpPr txBox="1"/>
          <p:nvPr/>
        </p:nvSpPr>
        <p:spPr>
          <a:xfrm>
            <a:off x="7821847" y="5237106"/>
            <a:ext cx="1565202" cy="369332"/>
          </a:xfrm>
          <a:prstGeom prst="rect">
            <a:avLst/>
          </a:prstGeom>
          <a:noFill/>
        </p:spPr>
        <p:txBody>
          <a:bodyPr wrap="square" rtlCol="0">
            <a:spAutoFit/>
          </a:bodyPr>
          <a:lstStyle/>
          <a:p>
            <a:r>
              <a:rPr lang="en-IN" sz="1800" b="1" dirty="0">
                <a:latin typeface="Calibri" panose="020F0502020204030204" pitchFamily="34" charset="0"/>
                <a:cs typeface="Calibri" panose="020F0502020204030204" pitchFamily="34" charset="0"/>
              </a:rPr>
              <a:t>Swimlane</a:t>
            </a:r>
          </a:p>
        </p:txBody>
      </p:sp>
      <p:sp>
        <p:nvSpPr>
          <p:cNvPr id="36" name="TextBox 35">
            <a:extLst>
              <a:ext uri="{FF2B5EF4-FFF2-40B4-BE49-F238E27FC236}">
                <a16:creationId xmlns:a16="http://schemas.microsoft.com/office/drawing/2014/main" id="{598098E0-B81A-42DE-AA90-9EAF920A98FD}"/>
              </a:ext>
            </a:extLst>
          </p:cNvPr>
          <p:cNvSpPr txBox="1"/>
          <p:nvPr/>
        </p:nvSpPr>
        <p:spPr>
          <a:xfrm>
            <a:off x="7912939" y="6488668"/>
            <a:ext cx="1565202" cy="369332"/>
          </a:xfrm>
          <a:prstGeom prst="rect">
            <a:avLst/>
          </a:prstGeom>
          <a:noFill/>
        </p:spPr>
        <p:txBody>
          <a:bodyPr wrap="square" rtlCol="0">
            <a:spAutoFit/>
          </a:bodyPr>
          <a:lstStyle/>
          <a:p>
            <a:r>
              <a:rPr lang="en-IN" sz="1800" b="1" dirty="0">
                <a:latin typeface="Calibri" panose="020F0502020204030204" pitchFamily="34" charset="0"/>
                <a:cs typeface="Calibri" panose="020F0502020204030204" pitchFamily="34" charset="0"/>
              </a:rPr>
              <a:t>Swimlane</a:t>
            </a:r>
          </a:p>
        </p:txBody>
      </p:sp>
    </p:spTree>
    <p:extLst>
      <p:ext uri="{BB962C8B-B14F-4D97-AF65-F5344CB8AC3E}">
        <p14:creationId xmlns:p14="http://schemas.microsoft.com/office/powerpoint/2010/main" val="354305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Swim Lanes</a:t>
            </a:r>
          </a:p>
        </p:txBody>
      </p:sp>
      <p:sp>
        <p:nvSpPr>
          <p:cNvPr id="6" name="TextBox 5">
            <a:extLst>
              <a:ext uri="{FF2B5EF4-FFF2-40B4-BE49-F238E27FC236}">
                <a16:creationId xmlns:a16="http://schemas.microsoft.com/office/drawing/2014/main" id="{CFB26CD8-ED22-4810-A370-2EF694011D4D}"/>
              </a:ext>
            </a:extLst>
          </p:cNvPr>
          <p:cNvSpPr txBox="1"/>
          <p:nvPr/>
        </p:nvSpPr>
        <p:spPr>
          <a:xfrm>
            <a:off x="107504" y="1078988"/>
            <a:ext cx="9036496" cy="1834348"/>
          </a:xfrm>
          <a:prstGeom prst="rect">
            <a:avLst/>
          </a:prstGeom>
          <a:noFill/>
        </p:spPr>
        <p:txBody>
          <a:bodyPr wrap="square">
            <a:spAutoFit/>
          </a:bodyPr>
          <a:lstStyle/>
          <a:p>
            <a:pPr>
              <a:lnSpc>
                <a:spcPct val="130000"/>
              </a:lnSpc>
              <a:spcBef>
                <a:spcPts val="600"/>
              </a:spcBef>
            </a:pPr>
            <a:r>
              <a:rPr lang="en-US" b="1" dirty="0">
                <a:solidFill>
                  <a:srgbClr val="C00000"/>
                </a:solidFill>
                <a:latin typeface="Calibri" panose="020F0502020204030204" pitchFamily="34" charset="0"/>
                <a:cs typeface="Calibri" panose="020F0502020204030204" pitchFamily="34" charset="0"/>
              </a:rPr>
              <a:t>SwimLanes : (Cont.)</a:t>
            </a:r>
          </a:p>
          <a:p>
            <a:pPr marL="342900" indent="-342900">
              <a:lnSpc>
                <a:spcPct val="130000"/>
              </a:lnSpc>
              <a:spcBef>
                <a:spcPts val="6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Help understand “division” of work and activity flow across involved parties</a:t>
            </a:r>
          </a:p>
          <a:p>
            <a:pPr marL="800100" lvl="1" indent="-342900">
              <a:lnSpc>
                <a:spcPct val="130000"/>
              </a:lnSpc>
              <a:spcBef>
                <a:spcPts val="6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Interface points (swimlane boundaries) are clarified</a:t>
            </a:r>
          </a:p>
          <a:p>
            <a:pPr marL="342900" indent="-342900">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366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Swim Lanes/Object Flow</a:t>
            </a:r>
          </a:p>
        </p:txBody>
      </p:sp>
      <p:pic>
        <p:nvPicPr>
          <p:cNvPr id="4" name="Picture 3">
            <a:extLst>
              <a:ext uri="{FF2B5EF4-FFF2-40B4-BE49-F238E27FC236}">
                <a16:creationId xmlns:a16="http://schemas.microsoft.com/office/drawing/2014/main" id="{9393C44A-9505-4ED5-B331-07E5D5CF1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24944"/>
            <a:ext cx="6948264" cy="39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peech Bubble: Oval 1">
            <a:extLst>
              <a:ext uri="{FF2B5EF4-FFF2-40B4-BE49-F238E27FC236}">
                <a16:creationId xmlns:a16="http://schemas.microsoft.com/office/drawing/2014/main" id="{708332DE-2A6D-4941-A61D-D45D70F7D785}"/>
              </a:ext>
            </a:extLst>
          </p:cNvPr>
          <p:cNvSpPr/>
          <p:nvPr/>
        </p:nvSpPr>
        <p:spPr>
          <a:xfrm>
            <a:off x="4716016" y="3429000"/>
            <a:ext cx="1207245" cy="280859"/>
          </a:xfrm>
          <a:prstGeom prst="wedgeEllipseCallout">
            <a:avLst>
              <a:gd name="adj1" fmla="val -108774"/>
              <a:gd name="adj2" fmla="val 108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latin typeface="Calibri" panose="020F0502020204030204" pitchFamily="34" charset="0"/>
                <a:cs typeface="Calibri" panose="020F0502020204030204" pitchFamily="34" charset="0"/>
              </a:rPr>
              <a:t>Object</a:t>
            </a:r>
          </a:p>
        </p:txBody>
      </p:sp>
      <p:sp>
        <p:nvSpPr>
          <p:cNvPr id="5" name="Speech Bubble: Oval 4">
            <a:extLst>
              <a:ext uri="{FF2B5EF4-FFF2-40B4-BE49-F238E27FC236}">
                <a16:creationId xmlns:a16="http://schemas.microsoft.com/office/drawing/2014/main" id="{3D18C31F-9911-467F-A71F-7757E6E2AB9A}"/>
              </a:ext>
            </a:extLst>
          </p:cNvPr>
          <p:cNvSpPr/>
          <p:nvPr/>
        </p:nvSpPr>
        <p:spPr>
          <a:xfrm>
            <a:off x="2192863" y="3653587"/>
            <a:ext cx="1207245" cy="363627"/>
          </a:xfrm>
          <a:prstGeom prst="wedgeEllipseCallout">
            <a:avLst>
              <a:gd name="adj1" fmla="val 52830"/>
              <a:gd name="adj2" fmla="val -5166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alibri" panose="020F0502020204030204" pitchFamily="34" charset="0"/>
                <a:cs typeface="Calibri" panose="020F0502020204030204" pitchFamily="34" charset="0"/>
              </a:rPr>
              <a:t>Creation</a:t>
            </a:r>
          </a:p>
        </p:txBody>
      </p:sp>
      <p:sp>
        <p:nvSpPr>
          <p:cNvPr id="7" name="Speech Bubble: Oval 6">
            <a:extLst>
              <a:ext uri="{FF2B5EF4-FFF2-40B4-BE49-F238E27FC236}">
                <a16:creationId xmlns:a16="http://schemas.microsoft.com/office/drawing/2014/main" id="{1716CBDA-F9FC-4857-A808-125F1E25C34A}"/>
              </a:ext>
            </a:extLst>
          </p:cNvPr>
          <p:cNvSpPr/>
          <p:nvPr/>
        </p:nvSpPr>
        <p:spPr>
          <a:xfrm>
            <a:off x="2627784" y="4365104"/>
            <a:ext cx="1008112" cy="360040"/>
          </a:xfrm>
          <a:prstGeom prst="wedgeEllipseCallout">
            <a:avLst>
              <a:gd name="adj1" fmla="val 67515"/>
              <a:gd name="adj2" fmla="val -115610"/>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FFFF00"/>
                </a:solidFill>
                <a:latin typeface="Calibri" panose="020F0502020204030204" pitchFamily="34" charset="0"/>
                <a:cs typeface="Calibri" panose="020F0502020204030204" pitchFamily="34" charset="0"/>
              </a:rPr>
              <a:t>Uses</a:t>
            </a:r>
          </a:p>
        </p:txBody>
      </p:sp>
      <p:sp>
        <p:nvSpPr>
          <p:cNvPr id="8" name="TextBox 7">
            <a:extLst>
              <a:ext uri="{FF2B5EF4-FFF2-40B4-BE49-F238E27FC236}">
                <a16:creationId xmlns:a16="http://schemas.microsoft.com/office/drawing/2014/main" id="{0F520FA9-4CC7-443C-B003-059A868CD1DC}"/>
              </a:ext>
            </a:extLst>
          </p:cNvPr>
          <p:cNvSpPr txBox="1"/>
          <p:nvPr/>
        </p:nvSpPr>
        <p:spPr>
          <a:xfrm>
            <a:off x="-468560" y="1147143"/>
            <a:ext cx="8712968" cy="5153719"/>
          </a:xfrm>
          <a:prstGeom prst="rect">
            <a:avLst/>
          </a:prstGeom>
          <a:noFill/>
        </p:spPr>
        <p:txBody>
          <a:bodyPr wrap="square">
            <a:spAutoFit/>
          </a:bodyPr>
          <a:lstStyle/>
          <a:p>
            <a:pPr marL="800100" lvl="1" indent="-342900">
              <a:lnSpc>
                <a:spcPct val="110000"/>
              </a:lnSpc>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Object flow refers to the creation and modification of objects by activities</a:t>
            </a:r>
            <a:endParaRPr lang="en-GB" sz="2000" dirty="0">
              <a:latin typeface="Calibri" panose="020F0502020204030204" pitchFamily="34" charset="0"/>
              <a:cs typeface="Calibri" panose="020F0502020204030204" pitchFamily="34" charset="0"/>
            </a:endParaRPr>
          </a:p>
          <a:p>
            <a:pPr marL="800100" lvl="1" indent="-342900">
              <a:lnSpc>
                <a:spcPct val="110000"/>
              </a:lnSpc>
              <a:spcBef>
                <a:spcPts val="0"/>
              </a:spcBef>
              <a:buFont typeface="Wingdings" panose="05000000000000000000" pitchFamily="2" charset="2"/>
              <a:buChar char="§"/>
            </a:pPr>
            <a:r>
              <a:rPr lang="en-GB" sz="2000" dirty="0">
                <a:latin typeface="Calibri" panose="020F0502020204030204" pitchFamily="34" charset="0"/>
                <a:cs typeface="Calibri" panose="020F0502020204030204" pitchFamily="34" charset="0"/>
              </a:rPr>
              <a:t>An object flow arrow from an action to an object means that the action creates or influences the object. </a:t>
            </a:r>
          </a:p>
          <a:p>
            <a:pPr marL="800100" lvl="1" indent="-342900">
              <a:lnSpc>
                <a:spcPct val="110000"/>
              </a:lnSpc>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 An object flow arrow from an object to an action indicates that the action state uses the object.</a:t>
            </a:r>
          </a:p>
          <a:p>
            <a:pPr marL="800100" lvl="1" indent="-342900">
              <a:lnSpc>
                <a:spcPct val="110000"/>
              </a:lnSpc>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In activities it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would be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important to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have the input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and output of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activity</a:t>
            </a:r>
          </a:p>
          <a:p>
            <a:pPr marL="800100" lvl="1" indent="-342900">
              <a:lnSpc>
                <a:spcPct val="110000"/>
              </a:lnSpc>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Key objects can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be showed as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part of the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activity flow</a:t>
            </a:r>
          </a:p>
        </p:txBody>
      </p:sp>
    </p:spTree>
    <p:extLst>
      <p:ext uri="{BB962C8B-B14F-4D97-AF65-F5344CB8AC3E}">
        <p14:creationId xmlns:p14="http://schemas.microsoft.com/office/powerpoint/2010/main" val="414608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09422"/>
            <a:ext cx="8028384"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Guidelines for Activity Diagram</a:t>
            </a:r>
          </a:p>
        </p:txBody>
      </p:sp>
      <p:sp>
        <p:nvSpPr>
          <p:cNvPr id="8" name="TextBox 7">
            <a:extLst>
              <a:ext uri="{FF2B5EF4-FFF2-40B4-BE49-F238E27FC236}">
                <a16:creationId xmlns:a16="http://schemas.microsoft.com/office/drawing/2014/main" id="{39F5E4BD-8F5D-46A7-80CF-41824E4A9850}"/>
              </a:ext>
            </a:extLst>
          </p:cNvPr>
          <p:cNvSpPr txBox="1"/>
          <p:nvPr/>
        </p:nvSpPr>
        <p:spPr>
          <a:xfrm>
            <a:off x="200956" y="1340768"/>
            <a:ext cx="7899436" cy="4282391"/>
          </a:xfrm>
          <a:prstGeom prst="rect">
            <a:avLst/>
          </a:prstGeom>
          <a:noFill/>
        </p:spPr>
        <p:txBody>
          <a:bodyPr wrap="square">
            <a:spAutoFit/>
          </a:bodyPr>
          <a:lstStyle/>
          <a:p>
            <a:pPr marL="342900" indent="-342900" algn="just">
              <a:lnSpc>
                <a:spcPct val="120000"/>
              </a:lnSpc>
              <a:spcBef>
                <a:spcPts val="600"/>
              </a:spcBef>
              <a:buFont typeface="Wingdings" panose="05000000000000000000" pitchFamily="2" charset="2"/>
              <a:buChar char="§"/>
            </a:pPr>
            <a:r>
              <a:rPr lang="en-IN" sz="2400" b="1" dirty="0">
                <a:latin typeface="Calibri" panose="020F0502020204030204" pitchFamily="34" charset="0"/>
                <a:cs typeface="Calibri" panose="020F0502020204030204" pitchFamily="34" charset="0"/>
              </a:rPr>
              <a:t>Don’t misuse activity diagram </a:t>
            </a:r>
            <a:r>
              <a:rPr lang="en-IN" sz="2400" dirty="0">
                <a:latin typeface="Calibri" panose="020F0502020204030204" pitchFamily="34" charset="0"/>
                <a:cs typeface="Calibri" panose="020F0502020204030204" pitchFamily="34" charset="0"/>
              </a:rPr>
              <a:t>:- Elaborate use case &amp; sequence model to study algorithm &amp; workflow.</a:t>
            </a:r>
          </a:p>
          <a:p>
            <a:pPr marL="342900" indent="-342900" algn="just">
              <a:lnSpc>
                <a:spcPct val="120000"/>
              </a:lnSpc>
              <a:spcBef>
                <a:spcPts val="600"/>
              </a:spcBef>
              <a:buFont typeface="Wingdings" panose="05000000000000000000" pitchFamily="2" charset="2"/>
              <a:buChar char="§"/>
            </a:pPr>
            <a:r>
              <a:rPr lang="en-IN" sz="2400" b="1" dirty="0">
                <a:latin typeface="Calibri" panose="020F0502020204030204" pitchFamily="34" charset="0"/>
                <a:cs typeface="Calibri" panose="020F0502020204030204" pitchFamily="34" charset="0"/>
              </a:rPr>
              <a:t>Level diagram :</a:t>
            </a:r>
            <a:r>
              <a:rPr lang="en-IN" sz="2400" dirty="0">
                <a:latin typeface="Calibri" panose="020F0502020204030204" pitchFamily="34" charset="0"/>
                <a:cs typeface="Calibri" panose="020F0502020204030204" pitchFamily="34" charset="0"/>
              </a:rPr>
              <a:t>-</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Activities on a diagram should be consistent level of detail. place additional details for activity in separate diagram.</a:t>
            </a:r>
          </a:p>
          <a:p>
            <a:pPr marL="342900" indent="-342900" algn="just">
              <a:lnSpc>
                <a:spcPct val="120000"/>
              </a:lnSpc>
              <a:spcBef>
                <a:spcPts val="600"/>
              </a:spcBef>
              <a:buFont typeface="Wingdings" panose="05000000000000000000" pitchFamily="2" charset="2"/>
              <a:buChar char="§"/>
            </a:pPr>
            <a:r>
              <a:rPr lang="en-IN" sz="2400" b="1" dirty="0">
                <a:latin typeface="Calibri" panose="020F0502020204030204" pitchFamily="34" charset="0"/>
                <a:cs typeface="Calibri" panose="020F0502020204030204" pitchFamily="34" charset="0"/>
              </a:rPr>
              <a:t>Be careful with branches &amp; conditions</a:t>
            </a:r>
            <a:r>
              <a:rPr lang="en-IN" sz="2400" dirty="0">
                <a:latin typeface="Calibri" panose="020F0502020204030204" pitchFamily="34" charset="0"/>
                <a:cs typeface="Calibri" panose="020F0502020204030204" pitchFamily="34" charset="0"/>
              </a:rPr>
              <a:t>:- At least one condition should be satisfied.</a:t>
            </a:r>
          </a:p>
          <a:p>
            <a:pPr marL="342900" indent="-342900" algn="just">
              <a:lnSpc>
                <a:spcPct val="120000"/>
              </a:lnSpc>
              <a:spcBef>
                <a:spcPts val="600"/>
              </a:spcBef>
              <a:buFont typeface="Wingdings" panose="05000000000000000000" pitchFamily="2" charset="2"/>
              <a:buChar char="§"/>
            </a:pPr>
            <a:r>
              <a:rPr lang="en-IN" sz="2400" b="1" dirty="0">
                <a:latin typeface="Calibri" panose="020F0502020204030204" pitchFamily="34" charset="0"/>
                <a:cs typeface="Calibri" panose="020F0502020204030204" pitchFamily="34" charset="0"/>
              </a:rPr>
              <a:t>Be careful with concurrent activities </a:t>
            </a:r>
            <a:r>
              <a:rPr lang="en-IN" sz="2400" dirty="0">
                <a:latin typeface="Calibri" panose="020F0502020204030204" pitchFamily="34" charset="0"/>
                <a:cs typeface="Calibri" panose="020F0502020204030204" pitchFamily="34" charset="0"/>
              </a:rPr>
              <a:t>:- Before a merge can happen all inputs must first complete.</a:t>
            </a:r>
          </a:p>
        </p:txBody>
      </p:sp>
    </p:spTree>
    <p:extLst>
      <p:ext uri="{BB962C8B-B14F-4D97-AF65-F5344CB8AC3E}">
        <p14:creationId xmlns:p14="http://schemas.microsoft.com/office/powerpoint/2010/main" val="310350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Model</a:t>
            </a:r>
          </a:p>
        </p:txBody>
      </p:sp>
      <p:sp>
        <p:nvSpPr>
          <p:cNvPr id="69635" name="Content Placeholder 1"/>
          <p:cNvSpPr>
            <a:spLocks noGrp="1"/>
          </p:cNvSpPr>
          <p:nvPr>
            <p:ph sz="quarter" idx="4294967295"/>
          </p:nvPr>
        </p:nvSpPr>
        <p:spPr>
          <a:xfrm>
            <a:off x="49194" y="1070779"/>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000" dirty="0"/>
              <a:t>We have looked at the structural models which describe the solution </a:t>
            </a:r>
            <a:br>
              <a:rPr lang="en-US" altLang="en-US" sz="2000" dirty="0"/>
            </a:br>
            <a:r>
              <a:rPr lang="en-US" altLang="en-US" sz="2000" dirty="0"/>
              <a:t>structure in terms of classes/objects their characteristics, their relationships.</a:t>
            </a:r>
          </a:p>
          <a:p>
            <a:pPr eaLnBrk="1" hangingPunct="1">
              <a:lnSpc>
                <a:spcPct val="110000"/>
              </a:lnSpc>
              <a:spcBef>
                <a:spcPts val="600"/>
              </a:spcBef>
              <a:buFont typeface="Wingdings" panose="05000000000000000000" pitchFamily="2" charset="2"/>
              <a:buChar char="§"/>
            </a:pPr>
            <a:r>
              <a:rPr lang="en-US" altLang="en-US" sz="2000" dirty="0"/>
              <a:t>We discussed their representation as a set of component diagrams as part of breaking up the system into implementable smaller manageable submodules.</a:t>
            </a:r>
          </a:p>
          <a:p>
            <a:pPr eaLnBrk="1" hangingPunct="1">
              <a:lnSpc>
                <a:spcPct val="110000"/>
              </a:lnSpc>
              <a:spcBef>
                <a:spcPts val="600"/>
              </a:spcBef>
              <a:buFont typeface="Wingdings" panose="05000000000000000000" pitchFamily="2" charset="2"/>
              <a:buChar char="§"/>
            </a:pPr>
            <a:r>
              <a:rPr lang="en-US" altLang="en-US" sz="2000" dirty="0"/>
              <a:t>We also discussed the deployment diagram which associated these components to physical hosts/devices where these components would be executed.</a:t>
            </a:r>
          </a:p>
          <a:p>
            <a:pPr eaLnBrk="1" hangingPunct="1">
              <a:lnSpc>
                <a:spcPct val="110000"/>
              </a:lnSpc>
              <a:spcBef>
                <a:spcPts val="600"/>
              </a:spcBef>
              <a:buFont typeface="Wingdings" panose="05000000000000000000" pitchFamily="2" charset="2"/>
              <a:buChar char="§"/>
            </a:pPr>
            <a:r>
              <a:rPr lang="en-US" altLang="en-US" sz="2000" dirty="0"/>
              <a:t>In the set of following sessions  we will discuss on bringing in the interactions between these classes/objects and components into a set of dynamic or behavioral models.</a:t>
            </a:r>
          </a:p>
          <a:p>
            <a:pPr eaLnBrk="1" hangingPunct="1">
              <a:lnSpc>
                <a:spcPct val="110000"/>
              </a:lnSpc>
              <a:spcBef>
                <a:spcPts val="600"/>
              </a:spcBef>
              <a:buFont typeface="Wingdings" panose="05000000000000000000" pitchFamily="2" charset="2"/>
              <a:buChar char="§"/>
            </a:pPr>
            <a:r>
              <a:rPr lang="en-US" altLang="en-US" sz="2000" dirty="0"/>
              <a:t>There are two basic models which we will discuss, for bringing in the dynamic behavior or interactions of the classes to produce useful results.</a:t>
            </a:r>
          </a:p>
          <a:p>
            <a:pPr lvl="1">
              <a:lnSpc>
                <a:spcPct val="110000"/>
              </a:lnSpc>
              <a:spcBef>
                <a:spcPts val="600"/>
              </a:spcBef>
              <a:buFont typeface="Wingdings" panose="05000000000000000000" pitchFamily="2" charset="2"/>
              <a:buChar char="§"/>
            </a:pPr>
            <a:r>
              <a:rPr lang="en-US" altLang="en-US" sz="2000" dirty="0"/>
              <a:t>Activity Models</a:t>
            </a:r>
          </a:p>
          <a:p>
            <a:pPr lvl="1">
              <a:lnSpc>
                <a:spcPct val="110000"/>
              </a:lnSpc>
              <a:spcBef>
                <a:spcPts val="600"/>
              </a:spcBef>
              <a:buFont typeface="Wingdings" panose="05000000000000000000" pitchFamily="2" charset="2"/>
              <a:buChar char="§"/>
            </a:pPr>
            <a:r>
              <a:rPr lang="en-US" altLang="en-US" sz="2000" dirty="0"/>
              <a:t>Sequence Models</a:t>
            </a:r>
          </a:p>
        </p:txBody>
      </p:sp>
    </p:spTree>
    <p:extLst>
      <p:ext uri="{BB962C8B-B14F-4D97-AF65-F5344CB8AC3E}">
        <p14:creationId xmlns:p14="http://schemas.microsoft.com/office/powerpoint/2010/main" val="183019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Activity Diagrams</a:t>
            </a:r>
          </a:p>
        </p:txBody>
      </p:sp>
      <p:sp>
        <p:nvSpPr>
          <p:cNvPr id="69635" name="Content Placeholder 1"/>
          <p:cNvSpPr>
            <a:spLocks noGrp="1"/>
          </p:cNvSpPr>
          <p:nvPr>
            <p:ph sz="quarter" idx="4294967295"/>
          </p:nvPr>
        </p:nvSpPr>
        <p:spPr>
          <a:xfrm>
            <a:off x="49194" y="1070779"/>
            <a:ext cx="9064662"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000" dirty="0"/>
              <a:t>It’s a flow chart showing flow of control from activity to activity with </a:t>
            </a:r>
            <a:br>
              <a:rPr lang="en-US" altLang="en-US" sz="2000" dirty="0"/>
            </a:br>
            <a:r>
              <a:rPr lang="en-US" altLang="en-US" sz="2000" dirty="0"/>
              <a:t>the focus on operations rather than on objects</a:t>
            </a:r>
          </a:p>
          <a:p>
            <a:pPr eaLnBrk="1" hangingPunct="1">
              <a:lnSpc>
                <a:spcPct val="110000"/>
              </a:lnSpc>
              <a:spcBef>
                <a:spcPts val="600"/>
              </a:spcBef>
              <a:buFont typeface="Wingdings" panose="05000000000000000000" pitchFamily="2" charset="2"/>
              <a:buChar char="§"/>
            </a:pPr>
            <a:r>
              <a:rPr lang="en-US" altLang="en-US" sz="2000" dirty="0"/>
              <a:t>It involves modelling and showing the </a:t>
            </a:r>
            <a:r>
              <a:rPr lang="en-US" altLang="en-US" sz="2000" b="1" i="1" dirty="0"/>
              <a:t>sequential </a:t>
            </a:r>
            <a:r>
              <a:rPr lang="en-US" altLang="en-US" sz="2000" dirty="0"/>
              <a:t>(and possibly </a:t>
            </a:r>
            <a:r>
              <a:rPr lang="en-US" altLang="en-US" sz="2000" b="1" i="1" dirty="0"/>
              <a:t>concurrent</a:t>
            </a:r>
            <a:r>
              <a:rPr lang="en-US" altLang="en-US" sz="2000" dirty="0"/>
              <a:t>) steps in the computational process (which could be a like a algorithm or workflow) thus factoring in essential dependencies between activities as part of operation</a:t>
            </a:r>
          </a:p>
          <a:p>
            <a:pPr eaLnBrk="1" hangingPunct="1">
              <a:lnSpc>
                <a:spcPct val="110000"/>
              </a:lnSpc>
              <a:spcBef>
                <a:spcPts val="600"/>
              </a:spcBef>
              <a:buFont typeface="Wingdings" panose="05000000000000000000" pitchFamily="2" charset="2"/>
              <a:buChar char="§"/>
            </a:pPr>
            <a:r>
              <a:rPr lang="en-US" altLang="en-US" sz="2000" dirty="0"/>
              <a:t>Actions which are being represented in the Activity diagram, encompass calling another operation, sending a signal, creating or destroying an object or some pure computation such as evaluating an expression</a:t>
            </a:r>
          </a:p>
          <a:p>
            <a:pPr>
              <a:lnSpc>
                <a:spcPct val="110000"/>
              </a:lnSpc>
              <a:spcBef>
                <a:spcPts val="600"/>
              </a:spcBef>
              <a:buFont typeface="Wingdings" panose="05000000000000000000" pitchFamily="2" charset="2"/>
              <a:buChar char="§"/>
            </a:pPr>
            <a:r>
              <a:rPr lang="en-US" altLang="en-US" sz="2000" dirty="0"/>
              <a:t>Activity diagram summarily represents some action which is made up of executable atomic computations that results in change in the state of the system, or the return of a value</a:t>
            </a:r>
          </a:p>
          <a:p>
            <a:pPr eaLnBrk="1" hangingPunct="1">
              <a:lnSpc>
                <a:spcPct val="110000"/>
              </a:lnSpc>
              <a:spcBef>
                <a:spcPts val="600"/>
              </a:spcBef>
              <a:buFont typeface="Wingdings" panose="05000000000000000000" pitchFamily="2" charset="2"/>
              <a:buChar char="§"/>
            </a:pPr>
            <a:r>
              <a:rPr lang="en-US" altLang="en-US" sz="2000" dirty="0"/>
              <a:t>Overall it represents the workflow of the process</a:t>
            </a:r>
          </a:p>
          <a:p>
            <a:pPr eaLnBrk="1" hangingPunct="1">
              <a:lnSpc>
                <a:spcPct val="110000"/>
              </a:lnSpc>
              <a:spcBef>
                <a:spcPts val="600"/>
              </a:spcBef>
              <a:buFont typeface="Wingdings" panose="05000000000000000000" pitchFamily="2" charset="2"/>
              <a:buChar char="§"/>
            </a:pPr>
            <a:r>
              <a:rPr lang="en-US" altLang="en-US" sz="2000" dirty="0"/>
              <a:t>Can be used at any level of abstraction</a:t>
            </a:r>
          </a:p>
          <a:p>
            <a:pPr lvl="1" eaLnBrk="1" hangingPunct="1">
              <a:lnSpc>
                <a:spcPct val="110000"/>
              </a:lnSpc>
              <a:spcBef>
                <a:spcPts val="600"/>
              </a:spcBef>
              <a:buFont typeface="Wingdings" panose="05000000000000000000" pitchFamily="2" charset="2"/>
              <a:buChar char="§"/>
            </a:pPr>
            <a:r>
              <a:rPr lang="en-US" altLang="en-US" sz="2000" dirty="0"/>
              <a:t>Algorithm</a:t>
            </a:r>
          </a:p>
          <a:p>
            <a:pPr lvl="1" eaLnBrk="1" hangingPunct="1">
              <a:lnSpc>
                <a:spcPct val="110000"/>
              </a:lnSpc>
              <a:spcBef>
                <a:spcPts val="600"/>
              </a:spcBef>
              <a:buFont typeface="Wingdings" panose="05000000000000000000" pitchFamily="2" charset="2"/>
              <a:buChar char="§"/>
            </a:pPr>
            <a:r>
              <a:rPr lang="en-US" altLang="en-US" sz="2000" dirty="0"/>
              <a:t>Business Process</a:t>
            </a:r>
          </a:p>
        </p:txBody>
      </p:sp>
    </p:spTree>
    <p:extLst>
      <p:ext uri="{BB962C8B-B14F-4D97-AF65-F5344CB8AC3E}">
        <p14:creationId xmlns:p14="http://schemas.microsoft.com/office/powerpoint/2010/main" val="41908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sp>
        <p:nvSpPr>
          <p:cNvPr id="69635" name="Content Placeholder 1"/>
          <p:cNvSpPr>
            <a:spLocks noGrp="1"/>
          </p:cNvSpPr>
          <p:nvPr>
            <p:ph sz="quarter" idx="4294967295"/>
          </p:nvPr>
        </p:nvSpPr>
        <p:spPr>
          <a:xfrm>
            <a:off x="49194" y="980728"/>
            <a:ext cx="9064662" cy="5598581"/>
          </a:xfrm>
        </p:spPr>
        <p:txBody>
          <a:bodyPr>
            <a:noAutofit/>
          </a:bodyPr>
          <a:lstStyle/>
          <a:p>
            <a:pPr marL="50800" indent="0" eaLnBrk="1" hangingPunct="1">
              <a:lnSpc>
                <a:spcPct val="110000"/>
              </a:lnSpc>
              <a:spcBef>
                <a:spcPts val="600"/>
              </a:spcBef>
              <a:buNone/>
            </a:pPr>
            <a:r>
              <a:rPr lang="en-US" altLang="en-US" sz="2400" b="1" dirty="0">
                <a:solidFill>
                  <a:srgbClr val="FF0000"/>
                </a:solidFill>
              </a:rPr>
              <a:t>Activity</a:t>
            </a:r>
          </a:p>
          <a:p>
            <a:pPr marL="50800" indent="0">
              <a:lnSpc>
                <a:spcPct val="120000"/>
              </a:lnSpc>
              <a:spcBef>
                <a:spcPts val="600"/>
              </a:spcBef>
              <a:buNone/>
            </a:pPr>
            <a:r>
              <a:rPr lang="en-US" sz="2000" dirty="0"/>
              <a:t>Activity is a parameterized behavior represented as coordinated flow of actions. </a:t>
            </a:r>
          </a:p>
          <a:p>
            <a:pPr marL="50800" indent="0">
              <a:lnSpc>
                <a:spcPct val="110000"/>
              </a:lnSpc>
              <a:spcBef>
                <a:spcPts val="600"/>
              </a:spcBef>
              <a:buNone/>
            </a:pPr>
            <a:r>
              <a:rPr lang="en-US" sz="2400" b="1" dirty="0">
                <a:solidFill>
                  <a:srgbClr val="FF0000"/>
                </a:solidFill>
              </a:rPr>
              <a:t>Action</a:t>
            </a:r>
          </a:p>
          <a:p>
            <a:pPr marL="50800" indent="0">
              <a:lnSpc>
                <a:spcPct val="110000"/>
              </a:lnSpc>
              <a:spcBef>
                <a:spcPts val="400"/>
              </a:spcBef>
              <a:buNone/>
            </a:pPr>
            <a:r>
              <a:rPr lang="en-US" sz="2000" dirty="0"/>
              <a:t>Action is a named element which represents a single atomic step within activity, i.e. that is not further decomposed within the activity </a:t>
            </a:r>
            <a:r>
              <a:rPr lang="en-US" sz="2000" dirty="0">
                <a:solidFill>
                  <a:srgbClr val="0070C0"/>
                </a:solidFill>
              </a:rPr>
              <a:t>or</a:t>
            </a:r>
            <a:r>
              <a:rPr lang="en-US" sz="2000" dirty="0"/>
              <a:t>  Activity represents a behavior that is composed of individual elements that are actions.</a:t>
            </a:r>
          </a:p>
          <a:p>
            <a:pPr>
              <a:lnSpc>
                <a:spcPct val="120000"/>
              </a:lnSpc>
              <a:spcBef>
                <a:spcPts val="600"/>
              </a:spcBef>
            </a:pPr>
            <a:r>
              <a:rPr lang="en-US" sz="2000" dirty="0"/>
              <a:t>Activities may contain </a:t>
            </a:r>
            <a:r>
              <a:rPr lang="en-US" sz="2000" b="1" dirty="0"/>
              <a:t>actions</a:t>
            </a:r>
            <a:r>
              <a:rPr lang="en-US" sz="2000" dirty="0"/>
              <a:t> of various kinds: </a:t>
            </a:r>
          </a:p>
          <a:p>
            <a:pPr lvl="1">
              <a:lnSpc>
                <a:spcPct val="100000"/>
              </a:lnSpc>
              <a:spcBef>
                <a:spcPts val="0"/>
              </a:spcBef>
            </a:pPr>
            <a:r>
              <a:rPr lang="en-US" sz="2000" dirty="0"/>
              <a:t>Occurrences of primitive functions, such as </a:t>
            </a:r>
            <a:br>
              <a:rPr lang="en-US" sz="2000" dirty="0"/>
            </a:br>
            <a:r>
              <a:rPr lang="en-US" sz="2000" dirty="0"/>
              <a:t>arithmetic functions.</a:t>
            </a:r>
          </a:p>
          <a:p>
            <a:pPr lvl="1">
              <a:lnSpc>
                <a:spcPct val="100000"/>
              </a:lnSpc>
              <a:spcBef>
                <a:spcPts val="0"/>
              </a:spcBef>
            </a:pPr>
            <a:r>
              <a:rPr lang="en-US" sz="2000" dirty="0"/>
              <a:t>Invocations of behavior</a:t>
            </a:r>
          </a:p>
          <a:p>
            <a:pPr lvl="1">
              <a:lnSpc>
                <a:spcPct val="100000"/>
              </a:lnSpc>
              <a:spcBef>
                <a:spcPts val="0"/>
              </a:spcBef>
            </a:pPr>
            <a:r>
              <a:rPr lang="en-US" sz="2000" dirty="0"/>
              <a:t>Communication actions, such as sending of </a:t>
            </a:r>
            <a:br>
              <a:rPr lang="en-US" sz="2000" dirty="0"/>
            </a:br>
            <a:r>
              <a:rPr lang="en-US" sz="2000" dirty="0"/>
              <a:t>signals.</a:t>
            </a:r>
          </a:p>
          <a:p>
            <a:pPr lvl="1">
              <a:lnSpc>
                <a:spcPct val="100000"/>
              </a:lnSpc>
              <a:spcBef>
                <a:spcPts val="0"/>
              </a:spcBef>
            </a:pPr>
            <a:r>
              <a:rPr lang="en-US" sz="2000" dirty="0"/>
              <a:t>Manipulations of objects, such as reading or writing attributes or associations.</a:t>
            </a:r>
          </a:p>
          <a:p>
            <a:pPr lvl="1">
              <a:lnSpc>
                <a:spcPct val="100000"/>
              </a:lnSpc>
              <a:spcBef>
                <a:spcPts val="0"/>
              </a:spcBef>
            </a:pPr>
            <a:r>
              <a:rPr lang="en-US" sz="2000" dirty="0"/>
              <a:t>There are actions that invoke other activities - either directly using call behavior or indirectly with call </a:t>
            </a:r>
            <a:r>
              <a:rPr lang="en-US" sz="2000" b="1" dirty="0"/>
              <a:t>operation action</a:t>
            </a:r>
          </a:p>
          <a:p>
            <a:pPr marL="50800" indent="0" eaLnBrk="1" hangingPunct="1">
              <a:lnSpc>
                <a:spcPct val="110000"/>
              </a:lnSpc>
              <a:spcBef>
                <a:spcPts val="600"/>
              </a:spcBef>
              <a:buNone/>
            </a:pPr>
            <a:endParaRPr lang="en-US" altLang="en-US" sz="2000" dirty="0"/>
          </a:p>
        </p:txBody>
      </p:sp>
      <p:pic>
        <p:nvPicPr>
          <p:cNvPr id="2" name="Picture 1">
            <a:extLst>
              <a:ext uri="{FF2B5EF4-FFF2-40B4-BE49-F238E27FC236}">
                <a16:creationId xmlns:a16="http://schemas.microsoft.com/office/drawing/2014/main" id="{B44B583B-5E29-4C2F-BE17-0D561593E625}"/>
              </a:ext>
            </a:extLst>
          </p:cNvPr>
          <p:cNvPicPr>
            <a:picLocks noChangeAspect="1"/>
          </p:cNvPicPr>
          <p:nvPr/>
        </p:nvPicPr>
        <p:blipFill>
          <a:blip r:embed="rId3"/>
          <a:stretch>
            <a:fillRect/>
          </a:stretch>
        </p:blipFill>
        <p:spPr>
          <a:xfrm>
            <a:off x="6084168" y="3429000"/>
            <a:ext cx="2866622" cy="1990999"/>
          </a:xfrm>
          <a:prstGeom prst="rect">
            <a:avLst/>
          </a:prstGeom>
        </p:spPr>
      </p:pic>
    </p:spTree>
    <p:extLst>
      <p:ext uri="{BB962C8B-B14F-4D97-AF65-F5344CB8AC3E}">
        <p14:creationId xmlns:p14="http://schemas.microsoft.com/office/powerpoint/2010/main" val="250917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69C75-4755-46A8-9F93-7E08538CED66}"/>
              </a:ext>
            </a:extLst>
          </p:cNvPr>
          <p:cNvPicPr>
            <a:picLocks noChangeAspect="1"/>
          </p:cNvPicPr>
          <p:nvPr/>
        </p:nvPicPr>
        <p:blipFill>
          <a:blip r:embed="rId2"/>
          <a:stretch>
            <a:fillRect/>
          </a:stretch>
        </p:blipFill>
        <p:spPr>
          <a:xfrm>
            <a:off x="4589584" y="4005064"/>
            <a:ext cx="4576628" cy="1609449"/>
          </a:xfrm>
          <a:prstGeom prst="rect">
            <a:avLst/>
          </a:prstGeom>
        </p:spPr>
      </p:pic>
      <p:sp>
        <p:nvSpPr>
          <p:cNvPr id="69635" name="Content Placeholder 1"/>
          <p:cNvSpPr>
            <a:spLocks noGrp="1"/>
          </p:cNvSpPr>
          <p:nvPr>
            <p:ph sz="quarter" idx="4294967295"/>
          </p:nvPr>
        </p:nvSpPr>
        <p:spPr>
          <a:xfrm>
            <a:off x="27622" y="1052736"/>
            <a:ext cx="9064662" cy="5598581"/>
          </a:xfrm>
        </p:spPr>
        <p:txBody>
          <a:bodyPr>
            <a:noAutofit/>
          </a:bodyPr>
          <a:lstStyle/>
          <a:p>
            <a:pPr marL="50800" indent="0" eaLnBrk="1" hangingPunct="1">
              <a:lnSpc>
                <a:spcPct val="110000"/>
              </a:lnSpc>
              <a:spcBef>
                <a:spcPts val="600"/>
              </a:spcBef>
              <a:buNone/>
            </a:pPr>
            <a:r>
              <a:rPr lang="en-US" altLang="en-US" sz="2400" b="1" dirty="0">
                <a:solidFill>
                  <a:srgbClr val="FF0000"/>
                </a:solidFill>
              </a:rPr>
              <a:t>Action (Cont.)</a:t>
            </a:r>
          </a:p>
          <a:p>
            <a:pPr>
              <a:lnSpc>
                <a:spcPct val="120000"/>
              </a:lnSpc>
            </a:pPr>
            <a:r>
              <a:rPr lang="en-US" sz="2000" dirty="0"/>
              <a:t>An action is indicated on the activity diagram by a "capsule" shape – a rectangular object with semi circular left and right ends.</a:t>
            </a:r>
          </a:p>
          <a:p>
            <a:pPr>
              <a:lnSpc>
                <a:spcPct val="120000"/>
              </a:lnSpc>
            </a:pPr>
            <a:r>
              <a:rPr lang="en-US" sz="2000" dirty="0"/>
              <a:t>Name of the action is usually action verb or noun for the</a:t>
            </a:r>
            <a:br>
              <a:rPr lang="en-US" sz="2000" dirty="0"/>
            </a:br>
            <a:r>
              <a:rPr lang="en-US" sz="2000" dirty="0"/>
              <a:t>action with some explanation </a:t>
            </a:r>
            <a:br>
              <a:rPr lang="en-US" sz="2000" dirty="0"/>
            </a:br>
            <a:r>
              <a:rPr lang="en-US" sz="2000" dirty="0"/>
              <a:t>E.g. Fill Order, Review Document, Receive Order etc.</a:t>
            </a:r>
          </a:p>
          <a:p>
            <a:pPr>
              <a:lnSpc>
                <a:spcPct val="120000"/>
              </a:lnSpc>
            </a:pPr>
            <a:r>
              <a:rPr lang="en-US" sz="2000" dirty="0"/>
              <a:t>An action will not begin execution until all </a:t>
            </a:r>
            <a:br>
              <a:rPr lang="en-US" sz="2000" dirty="0"/>
            </a:br>
            <a:r>
              <a:rPr lang="en-US" sz="2000" dirty="0"/>
              <a:t>of its </a:t>
            </a:r>
            <a:r>
              <a:rPr lang="en-US" sz="2000" b="1" dirty="0"/>
              <a:t>input conditions</a:t>
            </a:r>
            <a:r>
              <a:rPr lang="en-US" sz="2000" dirty="0"/>
              <a:t> are satisfied. The </a:t>
            </a:r>
            <a:br>
              <a:rPr lang="en-US" sz="2000" dirty="0"/>
            </a:br>
            <a:r>
              <a:rPr lang="en-US" sz="2000" dirty="0"/>
              <a:t>completion of the execution of an action </a:t>
            </a:r>
            <a:br>
              <a:rPr lang="en-US" sz="2000" dirty="0"/>
            </a:br>
            <a:r>
              <a:rPr lang="en-US" sz="2000" dirty="0"/>
              <a:t>may enable the execution of a set of </a:t>
            </a:r>
            <a:br>
              <a:rPr lang="en-US" sz="2000" dirty="0"/>
            </a:br>
            <a:r>
              <a:rPr lang="en-US" sz="2000" dirty="0"/>
              <a:t>successor nodes and actions that </a:t>
            </a:r>
            <a:br>
              <a:rPr lang="en-US" sz="2000" dirty="0"/>
            </a:br>
            <a:r>
              <a:rPr lang="en-US" sz="2000" dirty="0"/>
              <a:t>take their inputs from the outputs of the action</a:t>
            </a:r>
          </a:p>
          <a:p>
            <a:pPr marL="50800" indent="0" eaLnBrk="1" hangingPunct="1">
              <a:lnSpc>
                <a:spcPct val="110000"/>
              </a:lnSpc>
              <a:spcBef>
                <a:spcPts val="600"/>
              </a:spcBef>
              <a:buNone/>
            </a:pPr>
            <a:endParaRPr lang="en-US" altLang="en-US" sz="2000" dirty="0"/>
          </a:p>
        </p:txBody>
      </p:sp>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pic>
        <p:nvPicPr>
          <p:cNvPr id="6" name="Picture 5">
            <a:extLst>
              <a:ext uri="{FF2B5EF4-FFF2-40B4-BE49-F238E27FC236}">
                <a16:creationId xmlns:a16="http://schemas.microsoft.com/office/drawing/2014/main" id="{AC1B0236-6ABB-4897-BD69-7CDD99E06B0C}"/>
              </a:ext>
            </a:extLst>
          </p:cNvPr>
          <p:cNvPicPr>
            <a:picLocks noChangeAspect="1"/>
          </p:cNvPicPr>
          <p:nvPr/>
        </p:nvPicPr>
        <p:blipFill>
          <a:blip r:embed="rId3"/>
          <a:stretch>
            <a:fillRect/>
          </a:stretch>
        </p:blipFill>
        <p:spPr>
          <a:xfrm>
            <a:off x="6660232" y="2372099"/>
            <a:ext cx="2114550" cy="1276350"/>
          </a:xfrm>
          <a:prstGeom prst="rect">
            <a:avLst/>
          </a:prstGeom>
        </p:spPr>
      </p:pic>
    </p:spTree>
    <p:extLst>
      <p:ext uri="{BB962C8B-B14F-4D97-AF65-F5344CB8AC3E}">
        <p14:creationId xmlns:p14="http://schemas.microsoft.com/office/powerpoint/2010/main" val="425802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sp>
        <p:nvSpPr>
          <p:cNvPr id="69635" name="Content Placeholder 1"/>
          <p:cNvSpPr>
            <a:spLocks noGrp="1"/>
          </p:cNvSpPr>
          <p:nvPr>
            <p:ph sz="quarter" idx="4294967295"/>
          </p:nvPr>
        </p:nvSpPr>
        <p:spPr>
          <a:xfrm>
            <a:off x="27622" y="1052736"/>
            <a:ext cx="9064662" cy="5598581"/>
          </a:xfrm>
        </p:spPr>
        <p:txBody>
          <a:bodyPr>
            <a:noAutofit/>
          </a:bodyPr>
          <a:lstStyle/>
          <a:p>
            <a:pPr marL="50800" indent="0" eaLnBrk="1" hangingPunct="1">
              <a:lnSpc>
                <a:spcPct val="110000"/>
              </a:lnSpc>
              <a:spcBef>
                <a:spcPts val="600"/>
              </a:spcBef>
              <a:buNone/>
            </a:pPr>
            <a:r>
              <a:rPr lang="en-US" altLang="en-US" sz="2400" b="1" dirty="0">
                <a:solidFill>
                  <a:srgbClr val="FF0000"/>
                </a:solidFill>
              </a:rPr>
              <a:t>Transition (Activity Edge or Transition Line)</a:t>
            </a:r>
          </a:p>
          <a:p>
            <a:pPr>
              <a:lnSpc>
                <a:spcPct val="120000"/>
              </a:lnSpc>
            </a:pPr>
            <a:r>
              <a:rPr lang="en-US" sz="2000" dirty="0"/>
              <a:t>Transition is represented by a directed line and could be named or not</a:t>
            </a:r>
          </a:p>
          <a:p>
            <a:pPr marL="118872" indent="0">
              <a:lnSpc>
                <a:spcPct val="120000"/>
              </a:lnSpc>
              <a:buNone/>
            </a:pPr>
            <a:endParaRPr lang="en-US" sz="1100" dirty="0"/>
          </a:p>
          <a:p>
            <a:pPr marL="118872" indent="0">
              <a:lnSpc>
                <a:spcPct val="120000"/>
              </a:lnSpc>
              <a:spcBef>
                <a:spcPts val="0"/>
              </a:spcBef>
              <a:buNone/>
            </a:pPr>
            <a:r>
              <a:rPr lang="en-US" sz="2000" dirty="0"/>
              <a:t>      When the action or an activity state completes, flow of control passes</a:t>
            </a:r>
            <a:br>
              <a:rPr lang="en-US" sz="2000" dirty="0"/>
            </a:br>
            <a:r>
              <a:rPr lang="en-US" sz="2000" dirty="0"/>
              <a:t>      immediately to the next action or activity state E.g.</a:t>
            </a:r>
          </a:p>
          <a:p>
            <a:pPr>
              <a:lnSpc>
                <a:spcPct val="120000"/>
              </a:lnSpc>
              <a:spcBef>
                <a:spcPts val="1200"/>
              </a:spcBef>
            </a:pPr>
            <a:r>
              <a:rPr lang="en-US" sz="2000" dirty="0"/>
              <a:t>Activity Edge is an abstract class for the </a:t>
            </a:r>
            <a:br>
              <a:rPr lang="en-US" sz="2000" dirty="0"/>
            </a:br>
            <a:r>
              <a:rPr lang="en-US" sz="2000" dirty="0"/>
              <a:t>directed connections along which tokens or </a:t>
            </a:r>
            <a:br>
              <a:rPr lang="en-US" sz="2000" dirty="0"/>
            </a:br>
            <a:r>
              <a:rPr lang="en-US" sz="2000" dirty="0"/>
              <a:t>data objects flow between activity nodes. It </a:t>
            </a:r>
            <a:br>
              <a:rPr lang="en-US" sz="2000" dirty="0"/>
            </a:br>
            <a:r>
              <a:rPr lang="en-US" sz="2000" dirty="0"/>
              <a:t>includes control edges and object flow edges. </a:t>
            </a:r>
            <a:br>
              <a:rPr lang="en-US" sz="2000" dirty="0"/>
            </a:br>
            <a:r>
              <a:rPr lang="en-US" sz="2000" b="1" i="1" dirty="0"/>
              <a:t>The source and target of an edge must be in the same activity as the edge</a:t>
            </a:r>
          </a:p>
          <a:p>
            <a:pPr>
              <a:lnSpc>
                <a:spcPct val="120000"/>
              </a:lnSpc>
              <a:spcBef>
                <a:spcPts val="1200"/>
              </a:spcBef>
            </a:pPr>
            <a:r>
              <a:rPr lang="en-US" sz="2000" dirty="0"/>
              <a:t>Activity edge can have a </a:t>
            </a:r>
            <a:r>
              <a:rPr lang="en-US" sz="2000" b="1" dirty="0"/>
              <a:t>guard</a:t>
            </a:r>
            <a:r>
              <a:rPr lang="en-US" sz="2000" dirty="0"/>
              <a:t> - specification evaluated at runtime to determine if the edge can be traversed. The guard must evaluate to true for every token that is offered to pass along the edge [</a:t>
            </a:r>
            <a:r>
              <a:rPr lang="en-US" sz="2000" dirty="0" err="1"/>
              <a:t>Eg.</a:t>
            </a:r>
            <a:r>
              <a:rPr lang="en-US" sz="2000" dirty="0"/>
              <a:t> Evaluation of priority to a value = 1]  </a:t>
            </a:r>
          </a:p>
          <a:p>
            <a:pPr marL="50800" indent="0" eaLnBrk="1" hangingPunct="1">
              <a:lnSpc>
                <a:spcPct val="110000"/>
              </a:lnSpc>
              <a:spcBef>
                <a:spcPts val="600"/>
              </a:spcBef>
              <a:buNone/>
            </a:pPr>
            <a:endParaRPr lang="en-US" altLang="en-US" sz="2000" dirty="0"/>
          </a:p>
        </p:txBody>
      </p:sp>
      <p:pic>
        <p:nvPicPr>
          <p:cNvPr id="7" name="Picture 6">
            <a:extLst>
              <a:ext uri="{FF2B5EF4-FFF2-40B4-BE49-F238E27FC236}">
                <a16:creationId xmlns:a16="http://schemas.microsoft.com/office/drawing/2014/main" id="{1CFD2735-2615-464B-A191-2C9B7083F9E6}"/>
              </a:ext>
            </a:extLst>
          </p:cNvPr>
          <p:cNvPicPr>
            <a:picLocks noChangeAspect="1"/>
          </p:cNvPicPr>
          <p:nvPr/>
        </p:nvPicPr>
        <p:blipFill>
          <a:blip r:embed="rId2"/>
          <a:stretch>
            <a:fillRect/>
          </a:stretch>
        </p:blipFill>
        <p:spPr>
          <a:xfrm>
            <a:off x="5868144" y="3212976"/>
            <a:ext cx="3009900" cy="981075"/>
          </a:xfrm>
          <a:prstGeom prst="rect">
            <a:avLst/>
          </a:prstGeom>
        </p:spPr>
      </p:pic>
      <p:pic>
        <p:nvPicPr>
          <p:cNvPr id="8" name="Picture 7">
            <a:extLst>
              <a:ext uri="{FF2B5EF4-FFF2-40B4-BE49-F238E27FC236}">
                <a16:creationId xmlns:a16="http://schemas.microsoft.com/office/drawing/2014/main" id="{238F92B8-E507-46F2-9945-89AC573472A8}"/>
              </a:ext>
            </a:extLst>
          </p:cNvPr>
          <p:cNvPicPr>
            <a:picLocks noChangeAspect="1"/>
          </p:cNvPicPr>
          <p:nvPr/>
        </p:nvPicPr>
        <p:blipFill>
          <a:blip r:embed="rId3"/>
          <a:stretch>
            <a:fillRect/>
          </a:stretch>
        </p:blipFill>
        <p:spPr>
          <a:xfrm>
            <a:off x="5679898" y="4194051"/>
            <a:ext cx="3324225" cy="371475"/>
          </a:xfrm>
          <a:prstGeom prst="rect">
            <a:avLst/>
          </a:prstGeom>
        </p:spPr>
      </p:pic>
      <p:cxnSp>
        <p:nvCxnSpPr>
          <p:cNvPr id="9" name="Straight Arrow Connector 8">
            <a:extLst>
              <a:ext uri="{FF2B5EF4-FFF2-40B4-BE49-F238E27FC236}">
                <a16:creationId xmlns:a16="http://schemas.microsoft.com/office/drawing/2014/main" id="{3FA5CB9D-3977-4653-87D3-D569355253DD}"/>
              </a:ext>
            </a:extLst>
          </p:cNvPr>
          <p:cNvCxnSpPr/>
          <p:nvPr/>
        </p:nvCxnSpPr>
        <p:spPr>
          <a:xfrm>
            <a:off x="1475656" y="2276872"/>
            <a:ext cx="1600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C75E218-6C20-4900-9C70-4ACB14D4FE58}"/>
              </a:ext>
            </a:extLst>
          </p:cNvPr>
          <p:cNvSpPr txBox="1"/>
          <p:nvPr/>
        </p:nvSpPr>
        <p:spPr>
          <a:xfrm>
            <a:off x="6012160" y="2926291"/>
            <a:ext cx="2659702" cy="400110"/>
          </a:xfrm>
          <a:prstGeom prst="rect">
            <a:avLst/>
          </a:prstGeom>
          <a:noFill/>
        </p:spPr>
        <p:txBody>
          <a:bodyPr wrap="none" rtlCol="0">
            <a:spAutoFit/>
          </a:bodyPr>
          <a:lstStyle/>
          <a:p>
            <a:r>
              <a:rPr lang="en-IN" sz="2000" b="1" dirty="0">
                <a:latin typeface="Calibri" panose="020F0502020204030204" pitchFamily="34" charset="0"/>
                <a:cs typeface="Calibri" panose="020F0502020204030204" pitchFamily="34" charset="0"/>
              </a:rPr>
              <a:t>Action                   Action</a:t>
            </a:r>
          </a:p>
        </p:txBody>
      </p:sp>
    </p:spTree>
    <p:extLst>
      <p:ext uri="{BB962C8B-B14F-4D97-AF65-F5344CB8AC3E}">
        <p14:creationId xmlns:p14="http://schemas.microsoft.com/office/powerpoint/2010/main" val="11778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1"/>
          <p:cNvSpPr>
            <a:spLocks noGrp="1"/>
          </p:cNvSpPr>
          <p:nvPr>
            <p:ph sz="quarter" idx="4294967295"/>
          </p:nvPr>
        </p:nvSpPr>
        <p:spPr>
          <a:xfrm>
            <a:off x="27622" y="1052736"/>
            <a:ext cx="9064662" cy="5598581"/>
          </a:xfrm>
        </p:spPr>
        <p:txBody>
          <a:bodyPr>
            <a:noAutofit/>
          </a:bodyPr>
          <a:lstStyle/>
          <a:p>
            <a:pPr marL="50800" indent="0" eaLnBrk="1" hangingPunct="1">
              <a:lnSpc>
                <a:spcPct val="110000"/>
              </a:lnSpc>
              <a:spcBef>
                <a:spcPts val="600"/>
              </a:spcBef>
              <a:buNone/>
            </a:pPr>
            <a:r>
              <a:rPr lang="en-US" altLang="en-US" sz="2400" b="1" dirty="0">
                <a:solidFill>
                  <a:srgbClr val="FF0000"/>
                </a:solidFill>
              </a:rPr>
              <a:t>Branches</a:t>
            </a:r>
          </a:p>
          <a:p>
            <a:pPr>
              <a:lnSpc>
                <a:spcPct val="120000"/>
              </a:lnSpc>
            </a:pPr>
            <a:r>
              <a:rPr lang="en-US" sz="2000" dirty="0"/>
              <a:t>If there is more than one successor to an action, each arrow (activity edge) may be labelled with a condition in square bracket.</a:t>
            </a:r>
          </a:p>
          <a:p>
            <a:pPr>
              <a:lnSpc>
                <a:spcPct val="120000"/>
              </a:lnSpc>
            </a:pPr>
            <a:r>
              <a:rPr lang="en-US" sz="2000" dirty="0"/>
              <a:t>It specifies alternate paths taken based on some Boolean </a:t>
            </a:r>
            <a:br>
              <a:rPr lang="en-US" sz="2000" dirty="0"/>
            </a:br>
            <a:r>
              <a:rPr lang="en-US" sz="2000" dirty="0"/>
              <a:t>expression</a:t>
            </a:r>
          </a:p>
          <a:p>
            <a:pPr>
              <a:lnSpc>
                <a:spcPct val="120000"/>
              </a:lnSpc>
            </a:pPr>
            <a:r>
              <a:rPr lang="en-US" sz="2000" dirty="0"/>
              <a:t>This branch is represented as a diamond. This could have one </a:t>
            </a:r>
            <a:br>
              <a:rPr lang="en-US" sz="2000" dirty="0"/>
            </a:br>
            <a:r>
              <a:rPr lang="en-US" sz="2000" dirty="0"/>
              <a:t>incoming path and more than one outgoing paths</a:t>
            </a:r>
          </a:p>
          <a:p>
            <a:pPr marL="50800" indent="0" eaLnBrk="1" hangingPunct="1">
              <a:lnSpc>
                <a:spcPct val="110000"/>
              </a:lnSpc>
              <a:spcBef>
                <a:spcPts val="600"/>
              </a:spcBef>
              <a:buNone/>
            </a:pPr>
            <a:endParaRPr lang="en-US" altLang="en-US" sz="2000" dirty="0"/>
          </a:p>
        </p:txBody>
      </p:sp>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pic>
        <p:nvPicPr>
          <p:cNvPr id="16" name="Picture 15">
            <a:extLst>
              <a:ext uri="{FF2B5EF4-FFF2-40B4-BE49-F238E27FC236}">
                <a16:creationId xmlns:a16="http://schemas.microsoft.com/office/drawing/2014/main" id="{94BDDDA5-EF61-4D7A-AE6F-17151EA389EE}"/>
              </a:ext>
            </a:extLst>
          </p:cNvPr>
          <p:cNvPicPr>
            <a:picLocks noChangeAspect="1"/>
          </p:cNvPicPr>
          <p:nvPr/>
        </p:nvPicPr>
        <p:blipFill>
          <a:blip r:embed="rId2"/>
          <a:stretch>
            <a:fillRect/>
          </a:stretch>
        </p:blipFill>
        <p:spPr>
          <a:xfrm>
            <a:off x="3599013" y="4402634"/>
            <a:ext cx="5181600" cy="2464439"/>
          </a:xfrm>
          <a:prstGeom prst="rect">
            <a:avLst/>
          </a:prstGeom>
        </p:spPr>
      </p:pic>
      <p:sp>
        <p:nvSpPr>
          <p:cNvPr id="17" name="TextBox 16">
            <a:extLst>
              <a:ext uri="{FF2B5EF4-FFF2-40B4-BE49-F238E27FC236}">
                <a16:creationId xmlns:a16="http://schemas.microsoft.com/office/drawing/2014/main" id="{A33B17A7-2FA4-4FF1-8BD4-E1FBC2D96574}"/>
              </a:ext>
            </a:extLst>
          </p:cNvPr>
          <p:cNvSpPr txBox="1"/>
          <p:nvPr/>
        </p:nvSpPr>
        <p:spPr>
          <a:xfrm>
            <a:off x="6154815" y="5634853"/>
            <a:ext cx="1712442" cy="307777"/>
          </a:xfrm>
          <a:prstGeom prst="rect">
            <a:avLst/>
          </a:prstGeom>
          <a:noFill/>
        </p:spPr>
        <p:txBody>
          <a:bodyPr wrap="square" rtlCol="0">
            <a:spAutoFit/>
          </a:bodyPr>
          <a:lstStyle/>
          <a:p>
            <a:r>
              <a:rPr lang="en-US" sz="1400" dirty="0"/>
              <a:t>[failure to Execute]</a:t>
            </a:r>
            <a:endParaRPr lang="en-US" sz="2800" dirty="0"/>
          </a:p>
        </p:txBody>
      </p:sp>
      <p:grpSp>
        <p:nvGrpSpPr>
          <p:cNvPr id="18" name="Group 17">
            <a:extLst>
              <a:ext uri="{FF2B5EF4-FFF2-40B4-BE49-F238E27FC236}">
                <a16:creationId xmlns:a16="http://schemas.microsoft.com/office/drawing/2014/main" id="{A1015D08-62E6-4E73-B14B-F61D31546361}"/>
              </a:ext>
            </a:extLst>
          </p:cNvPr>
          <p:cNvGrpSpPr/>
          <p:nvPr/>
        </p:nvGrpSpPr>
        <p:grpSpPr>
          <a:xfrm>
            <a:off x="6978024" y="2023923"/>
            <a:ext cx="1877640" cy="1296144"/>
            <a:chOff x="2768600" y="4343400"/>
            <a:chExt cx="2184400" cy="1390650"/>
          </a:xfrm>
        </p:grpSpPr>
        <p:cxnSp>
          <p:nvCxnSpPr>
            <p:cNvPr id="19" name="Straight Arrow Connector 18">
              <a:extLst>
                <a:ext uri="{FF2B5EF4-FFF2-40B4-BE49-F238E27FC236}">
                  <a16:creationId xmlns:a16="http://schemas.microsoft.com/office/drawing/2014/main" id="{1367502E-1CD5-4DE8-93FD-38F9236097BA}"/>
                </a:ext>
              </a:extLst>
            </p:cNvPr>
            <p:cNvCxnSpPr/>
            <p:nvPr/>
          </p:nvCxnSpPr>
          <p:spPr>
            <a:xfrm flipV="1">
              <a:off x="4357688" y="5062536"/>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B082766-07BF-4309-8272-1F44776511DB}"/>
                </a:ext>
              </a:extLst>
            </p:cNvPr>
            <p:cNvGrpSpPr/>
            <p:nvPr/>
          </p:nvGrpSpPr>
          <p:grpSpPr>
            <a:xfrm>
              <a:off x="2768600" y="4343400"/>
              <a:ext cx="2184400" cy="1390650"/>
              <a:chOff x="2768600" y="4343400"/>
              <a:chExt cx="2184400" cy="1390650"/>
            </a:xfrm>
          </p:grpSpPr>
          <p:cxnSp>
            <p:nvCxnSpPr>
              <p:cNvPr id="21" name="Straight Arrow Connector 20">
                <a:extLst>
                  <a:ext uri="{FF2B5EF4-FFF2-40B4-BE49-F238E27FC236}">
                    <a16:creationId xmlns:a16="http://schemas.microsoft.com/office/drawing/2014/main" id="{D8F4336E-5AED-4876-A146-67E896DEAE4E}"/>
                  </a:ext>
                </a:extLst>
              </p:cNvPr>
              <p:cNvCxnSpPr/>
              <p:nvPr/>
            </p:nvCxnSpPr>
            <p:spPr>
              <a:xfrm rot="5400000">
                <a:off x="3886200" y="4572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95FCF18-0038-4AD9-8579-99836499FD9E}"/>
                  </a:ext>
                </a:extLst>
              </p:cNvPr>
              <p:cNvGrpSpPr/>
              <p:nvPr/>
            </p:nvGrpSpPr>
            <p:grpSpPr>
              <a:xfrm>
                <a:off x="2768600" y="4688616"/>
                <a:ext cx="2184400" cy="1045434"/>
                <a:chOff x="2768600" y="4688616"/>
                <a:chExt cx="2184400" cy="1045434"/>
              </a:xfrm>
            </p:grpSpPr>
            <p:sp>
              <p:nvSpPr>
                <p:cNvPr id="23" name="Flowchart: Decision 22">
                  <a:extLst>
                    <a:ext uri="{FF2B5EF4-FFF2-40B4-BE49-F238E27FC236}">
                      <a16:creationId xmlns:a16="http://schemas.microsoft.com/office/drawing/2014/main" id="{E94E54A6-AB69-4B1E-9AF8-2D158E02E4BC}"/>
                    </a:ext>
                  </a:extLst>
                </p:cNvPr>
                <p:cNvSpPr/>
                <p:nvPr/>
              </p:nvSpPr>
              <p:spPr>
                <a:xfrm>
                  <a:off x="3886200" y="4800600"/>
                  <a:ext cx="457200" cy="528414"/>
                </a:xfrm>
                <a:prstGeom prst="flowChartDecision">
                  <a:avLst/>
                </a:prstGeom>
              </p:spPr>
              <p:style>
                <a:lnRef idx="2">
                  <a:schemeClr val="accent1"/>
                </a:lnRef>
                <a:fillRef idx="1">
                  <a:schemeClr val="lt1"/>
                </a:fillRef>
                <a:effectRef idx="0">
                  <a:schemeClr val="accent1"/>
                </a:effectRef>
                <a:fontRef idx="minor">
                  <a:schemeClr val="dk1"/>
                </a:fontRef>
              </p:style>
              <p:txBody>
                <a:bodyPr lIns="64008" tIns="32004" rIns="64008" bIns="32004" anchor="ctr"/>
                <a:lstStyle/>
                <a:p>
                  <a:pPr algn="ctr">
                    <a:defRPr/>
                  </a:pPr>
                  <a:endParaRPr lang="en-US"/>
                </a:p>
              </p:txBody>
            </p:sp>
            <p:cxnSp>
              <p:nvCxnSpPr>
                <p:cNvPr id="24" name="Straight Arrow Connector 23">
                  <a:extLst>
                    <a:ext uri="{FF2B5EF4-FFF2-40B4-BE49-F238E27FC236}">
                      <a16:creationId xmlns:a16="http://schemas.microsoft.com/office/drawing/2014/main" id="{C616CDD1-2D90-4A0F-9761-18CF80F54164}"/>
                    </a:ext>
                  </a:extLst>
                </p:cNvPr>
                <p:cNvCxnSpPr>
                  <a:stCxn id="23" idx="1"/>
                </p:cNvCxnSpPr>
                <p:nvPr/>
              </p:nvCxnSpPr>
              <p:spPr>
                <a:xfrm rot="10800000">
                  <a:off x="2768600" y="5064807"/>
                  <a:ext cx="1117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5D27B6-BCFE-42C4-BEE0-83D265ED646D}"/>
                    </a:ext>
                  </a:extLst>
                </p:cNvPr>
                <p:cNvCxnSpPr/>
                <p:nvPr/>
              </p:nvCxnSpPr>
              <p:spPr>
                <a:xfrm rot="5400000">
                  <a:off x="3913981" y="5533231"/>
                  <a:ext cx="4000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2">
                  <a:extLst>
                    <a:ext uri="{FF2B5EF4-FFF2-40B4-BE49-F238E27FC236}">
                      <a16:creationId xmlns:a16="http://schemas.microsoft.com/office/drawing/2014/main" id="{BCAA5161-405F-4A9D-B13A-A936B66CE21F}"/>
                    </a:ext>
                  </a:extLst>
                </p:cNvPr>
                <p:cNvSpPr txBox="1">
                  <a:spLocks noChangeArrowheads="1"/>
                </p:cNvSpPr>
                <p:nvPr/>
              </p:nvSpPr>
              <p:spPr bwMode="auto">
                <a:xfrm>
                  <a:off x="4343400" y="4724400"/>
                  <a:ext cx="6096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300" dirty="0"/>
                    <a:t>[Else]</a:t>
                  </a:r>
                </a:p>
              </p:txBody>
            </p:sp>
            <p:sp>
              <p:nvSpPr>
                <p:cNvPr id="27" name="TextBox 33">
                  <a:extLst>
                    <a:ext uri="{FF2B5EF4-FFF2-40B4-BE49-F238E27FC236}">
                      <a16:creationId xmlns:a16="http://schemas.microsoft.com/office/drawing/2014/main" id="{96B78D20-E916-4D9E-A3AF-BD5D494053A4}"/>
                    </a:ext>
                  </a:extLst>
                </p:cNvPr>
                <p:cNvSpPr txBox="1">
                  <a:spLocks noChangeArrowheads="1"/>
                </p:cNvSpPr>
                <p:nvPr/>
              </p:nvSpPr>
              <p:spPr bwMode="auto">
                <a:xfrm>
                  <a:off x="2844800" y="4688616"/>
                  <a:ext cx="1117600" cy="2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300" dirty="0"/>
                    <a:t>[Condition]</a:t>
                  </a:r>
                </a:p>
              </p:txBody>
            </p:sp>
            <p:sp>
              <p:nvSpPr>
                <p:cNvPr id="28" name="TextBox 35">
                  <a:extLst>
                    <a:ext uri="{FF2B5EF4-FFF2-40B4-BE49-F238E27FC236}">
                      <a16:creationId xmlns:a16="http://schemas.microsoft.com/office/drawing/2014/main" id="{B9C867F9-F866-415B-AF3C-73F40AD24582}"/>
                    </a:ext>
                  </a:extLst>
                </p:cNvPr>
                <p:cNvSpPr txBox="1">
                  <a:spLocks noChangeArrowheads="1"/>
                </p:cNvSpPr>
                <p:nvPr/>
              </p:nvSpPr>
              <p:spPr bwMode="auto">
                <a:xfrm>
                  <a:off x="2930934" y="5330331"/>
                  <a:ext cx="1113541" cy="2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300" dirty="0"/>
                    <a:t>[Condition]</a:t>
                  </a:r>
                </a:p>
              </p:txBody>
            </p:sp>
          </p:grpSp>
        </p:grpSp>
      </p:grpSp>
      <p:sp>
        <p:nvSpPr>
          <p:cNvPr id="29" name="TextBox 28">
            <a:extLst>
              <a:ext uri="{FF2B5EF4-FFF2-40B4-BE49-F238E27FC236}">
                <a16:creationId xmlns:a16="http://schemas.microsoft.com/office/drawing/2014/main" id="{F7673E9F-076D-4B50-98A8-EB44280C95A7}"/>
              </a:ext>
            </a:extLst>
          </p:cNvPr>
          <p:cNvSpPr txBox="1"/>
          <p:nvPr/>
        </p:nvSpPr>
        <p:spPr>
          <a:xfrm>
            <a:off x="4067944" y="6042222"/>
            <a:ext cx="1712442" cy="307777"/>
          </a:xfrm>
          <a:prstGeom prst="rect">
            <a:avLst/>
          </a:prstGeom>
          <a:noFill/>
        </p:spPr>
        <p:txBody>
          <a:bodyPr wrap="square" rtlCol="0">
            <a:spAutoFit/>
          </a:bodyPr>
          <a:lstStyle/>
          <a:p>
            <a:r>
              <a:rPr lang="en-US" sz="1400" dirty="0"/>
              <a:t>[Order Successful]</a:t>
            </a:r>
            <a:endParaRPr lang="en-US" sz="2800" dirty="0"/>
          </a:p>
        </p:txBody>
      </p:sp>
    </p:spTree>
    <p:extLst>
      <p:ext uri="{BB962C8B-B14F-4D97-AF65-F5344CB8AC3E}">
        <p14:creationId xmlns:p14="http://schemas.microsoft.com/office/powerpoint/2010/main" val="324796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sp>
        <p:nvSpPr>
          <p:cNvPr id="69635" name="Content Placeholder 1"/>
          <p:cNvSpPr>
            <a:spLocks noGrp="1"/>
          </p:cNvSpPr>
          <p:nvPr>
            <p:ph sz="quarter" idx="4294967295"/>
          </p:nvPr>
        </p:nvSpPr>
        <p:spPr>
          <a:xfrm>
            <a:off x="27622" y="1052736"/>
            <a:ext cx="9064662" cy="5598581"/>
          </a:xfrm>
        </p:spPr>
        <p:txBody>
          <a:bodyPr>
            <a:noAutofit/>
          </a:bodyPr>
          <a:lstStyle/>
          <a:p>
            <a:pPr marL="118872" indent="0">
              <a:buNone/>
            </a:pPr>
            <a:r>
              <a:rPr lang="en-US" sz="2400" b="1" dirty="0">
                <a:solidFill>
                  <a:srgbClr val="C00000"/>
                </a:solidFill>
              </a:rPr>
              <a:t>Initiation and Termination</a:t>
            </a:r>
          </a:p>
          <a:p>
            <a:pPr>
              <a:lnSpc>
                <a:spcPct val="120000"/>
              </a:lnSpc>
            </a:pPr>
            <a:r>
              <a:rPr lang="en-US" sz="2000" dirty="0"/>
              <a:t>A solid circle with an outgoing arrow shows the starting point  for the action sequence within an activity diagram. It  starts with the solid circle (Start Marker also known as initial state) and proceeds via the outgoing arrow towards the first activities</a:t>
            </a:r>
          </a:p>
          <a:p>
            <a:pPr>
              <a:lnSpc>
                <a:spcPct val="120000"/>
              </a:lnSpc>
            </a:pPr>
            <a:endParaRPr lang="en-US" sz="2000" dirty="0"/>
          </a:p>
          <a:p>
            <a:pPr marL="508000" lvl="1" indent="0">
              <a:lnSpc>
                <a:spcPct val="120000"/>
              </a:lnSpc>
              <a:buNone/>
            </a:pPr>
            <a:r>
              <a:rPr lang="en-IN" sz="2000" dirty="0"/>
              <a:t>There can </a:t>
            </a:r>
            <a:r>
              <a:rPr lang="en-IN" sz="2000" i="1" dirty="0"/>
              <a:t>be only one </a:t>
            </a:r>
            <a:r>
              <a:rPr lang="en-IN" sz="2000" dirty="0"/>
              <a:t>initial state on an activity diagram and </a:t>
            </a:r>
            <a:r>
              <a:rPr lang="en-IN" sz="2000" i="1" dirty="0"/>
              <a:t>only one </a:t>
            </a:r>
            <a:r>
              <a:rPr lang="en-IN" sz="2000" dirty="0"/>
              <a:t>transition line connecting the initial state to an action.</a:t>
            </a:r>
          </a:p>
          <a:p>
            <a:pPr>
              <a:lnSpc>
                <a:spcPct val="120000"/>
              </a:lnSpc>
            </a:pPr>
            <a:r>
              <a:rPr lang="en-US" sz="2000" dirty="0"/>
              <a:t>A bulls-eye (a solid circle surrounded by a hollow circle shows the termination point. At this stage overall activity is complete (Stop Marker)</a:t>
            </a:r>
          </a:p>
          <a:p>
            <a:pPr marL="50800" indent="0" eaLnBrk="1" hangingPunct="1">
              <a:lnSpc>
                <a:spcPct val="110000"/>
              </a:lnSpc>
              <a:spcBef>
                <a:spcPts val="600"/>
              </a:spcBef>
              <a:buNone/>
            </a:pPr>
            <a:endParaRPr lang="en-US" altLang="en-US" sz="2000" dirty="0"/>
          </a:p>
        </p:txBody>
      </p:sp>
      <p:grpSp>
        <p:nvGrpSpPr>
          <p:cNvPr id="18" name="Group 17">
            <a:extLst>
              <a:ext uri="{FF2B5EF4-FFF2-40B4-BE49-F238E27FC236}">
                <a16:creationId xmlns:a16="http://schemas.microsoft.com/office/drawing/2014/main" id="{6FCDCE6B-C88D-4EB9-92A7-219C734137BA}"/>
              </a:ext>
            </a:extLst>
          </p:cNvPr>
          <p:cNvGrpSpPr/>
          <p:nvPr/>
        </p:nvGrpSpPr>
        <p:grpSpPr>
          <a:xfrm>
            <a:off x="1082179" y="5652863"/>
            <a:ext cx="304800" cy="242566"/>
            <a:chOff x="3048000" y="4114800"/>
            <a:chExt cx="304800" cy="242566"/>
          </a:xfrm>
        </p:grpSpPr>
        <p:sp>
          <p:nvSpPr>
            <p:cNvPr id="19" name="Oval 18">
              <a:extLst>
                <a:ext uri="{FF2B5EF4-FFF2-40B4-BE49-F238E27FC236}">
                  <a16:creationId xmlns:a16="http://schemas.microsoft.com/office/drawing/2014/main" id="{B0B80BA1-0E66-4CF6-8723-F2CDF53F5B4F}"/>
                </a:ext>
              </a:extLst>
            </p:cNvPr>
            <p:cNvSpPr/>
            <p:nvPr/>
          </p:nvSpPr>
          <p:spPr>
            <a:xfrm>
              <a:off x="3048000" y="4114800"/>
              <a:ext cx="304800" cy="2425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A9195FE-3799-43C8-B7E4-DEAF8746352F}"/>
                </a:ext>
              </a:extLst>
            </p:cNvPr>
            <p:cNvSpPr/>
            <p:nvPr/>
          </p:nvSpPr>
          <p:spPr>
            <a:xfrm>
              <a:off x="3177540" y="4185283"/>
              <a:ext cx="45719" cy="81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ADCAC265-3DF3-4F44-A23B-29622EFD7368}"/>
              </a:ext>
            </a:extLst>
          </p:cNvPr>
          <p:cNvCxnSpPr>
            <a:cxnSpLocks/>
          </p:cNvCxnSpPr>
          <p:nvPr/>
        </p:nvCxnSpPr>
        <p:spPr>
          <a:xfrm flipH="1">
            <a:off x="1414430" y="5800731"/>
            <a:ext cx="762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BB5079A-1651-4952-9267-EC4CDC5DBD33}"/>
              </a:ext>
            </a:extLst>
          </p:cNvPr>
          <p:cNvSpPr/>
          <p:nvPr/>
        </p:nvSpPr>
        <p:spPr>
          <a:xfrm>
            <a:off x="874914" y="3307717"/>
            <a:ext cx="304800" cy="2425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872DED-760B-4FFE-848E-CA287ECFFF33}"/>
              </a:ext>
            </a:extLst>
          </p:cNvPr>
          <p:cNvCxnSpPr>
            <a:stCxn id="22" idx="6"/>
          </p:cNvCxnSpPr>
          <p:nvPr/>
        </p:nvCxnSpPr>
        <p:spPr>
          <a:xfrm>
            <a:off x="1179714" y="3429000"/>
            <a:ext cx="762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DBCA8AA-1C45-4525-898A-5619CEA080DA}"/>
              </a:ext>
            </a:extLst>
          </p:cNvPr>
          <p:cNvPicPr>
            <a:picLocks noChangeAspect="1"/>
          </p:cNvPicPr>
          <p:nvPr/>
        </p:nvPicPr>
        <p:blipFill>
          <a:blip r:embed="rId2"/>
          <a:stretch>
            <a:fillRect/>
          </a:stretch>
        </p:blipFill>
        <p:spPr>
          <a:xfrm>
            <a:off x="944997" y="5570547"/>
            <a:ext cx="469433" cy="469433"/>
          </a:xfrm>
          <a:prstGeom prst="rect">
            <a:avLst/>
          </a:prstGeom>
        </p:spPr>
      </p:pic>
    </p:spTree>
    <p:extLst>
      <p:ext uri="{BB962C8B-B14F-4D97-AF65-F5344CB8AC3E}">
        <p14:creationId xmlns:p14="http://schemas.microsoft.com/office/powerpoint/2010/main" val="32689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Constituents or Notions of an Activity Diagrams</a:t>
            </a:r>
          </a:p>
        </p:txBody>
      </p:sp>
      <p:sp>
        <p:nvSpPr>
          <p:cNvPr id="69635" name="Content Placeholder 1"/>
          <p:cNvSpPr>
            <a:spLocks noGrp="1"/>
          </p:cNvSpPr>
          <p:nvPr>
            <p:ph sz="quarter" idx="4294967295"/>
          </p:nvPr>
        </p:nvSpPr>
        <p:spPr>
          <a:xfrm>
            <a:off x="27622" y="1052736"/>
            <a:ext cx="9064662" cy="5598581"/>
          </a:xfrm>
        </p:spPr>
        <p:txBody>
          <a:bodyPr>
            <a:noAutofit/>
          </a:bodyPr>
          <a:lstStyle/>
          <a:p>
            <a:pPr marL="118872" indent="0">
              <a:buNone/>
            </a:pPr>
            <a:r>
              <a:rPr lang="en-US" sz="2400" b="1" dirty="0">
                <a:solidFill>
                  <a:srgbClr val="C00000"/>
                </a:solidFill>
              </a:rPr>
              <a:t>Concurrency</a:t>
            </a:r>
          </a:p>
          <a:p>
            <a:pPr marL="108000" indent="0">
              <a:buNone/>
            </a:pPr>
            <a:r>
              <a:rPr lang="en-US" sz="2000" dirty="0"/>
              <a:t>Systems and Organizations can perform more than one actions at a time. These actions can happen at different speeds. These are represented using the fork and solid line to synchronize the beginning. After all the actions are completed, this is marked of completion of the activity using Merge</a:t>
            </a:r>
          </a:p>
          <a:p>
            <a:pPr marL="360000" indent="-360000">
              <a:spcBef>
                <a:spcPts val="1200"/>
              </a:spcBef>
            </a:pPr>
            <a:r>
              <a:rPr lang="en-US" sz="2000" dirty="0"/>
              <a:t>Fork</a:t>
            </a:r>
          </a:p>
          <a:p>
            <a:pPr marL="720000" lvl="1" indent="-360000"/>
            <a:r>
              <a:rPr lang="en-US" sz="2000" dirty="0">
                <a:latin typeface="Calibri" pitchFamily="34" charset="0"/>
                <a:cs typeface="Calibri" pitchFamily="34" charset="0"/>
              </a:rPr>
              <a:t>The activities of each of outgoing transitions </a:t>
            </a:r>
            <a:br>
              <a:rPr lang="en-US" sz="2000" dirty="0">
                <a:latin typeface="Calibri" pitchFamily="34" charset="0"/>
                <a:cs typeface="Calibri" pitchFamily="34" charset="0"/>
              </a:rPr>
            </a:br>
            <a:r>
              <a:rPr lang="en-US" sz="2000" dirty="0">
                <a:latin typeface="Calibri" pitchFamily="34" charset="0"/>
                <a:cs typeface="Calibri" pitchFamily="34" charset="0"/>
              </a:rPr>
              <a:t>are concurrent</a:t>
            </a:r>
            <a:endParaRPr lang="en-US" sz="2000" dirty="0"/>
          </a:p>
          <a:p>
            <a:pPr marL="720000" lvl="1" indent="-360000"/>
            <a:r>
              <a:rPr lang="en-US" sz="2000" dirty="0"/>
              <a:t>Order of initiation is not specified or guaranteed</a:t>
            </a:r>
          </a:p>
          <a:p>
            <a:pPr marL="360000" indent="-360000">
              <a:spcBef>
                <a:spcPts val="1200"/>
              </a:spcBef>
            </a:pPr>
            <a:r>
              <a:rPr lang="en-US" sz="2000" dirty="0"/>
              <a:t>Merge/Join</a:t>
            </a:r>
          </a:p>
          <a:p>
            <a:pPr marL="720000" lvl="1" indent="-360000"/>
            <a:r>
              <a:rPr lang="en-US" sz="2000" dirty="0">
                <a:latin typeface="Calibri" pitchFamily="34" charset="0"/>
                <a:cs typeface="Calibri" pitchFamily="34" charset="0"/>
              </a:rPr>
              <a:t>Actions may end in different order</a:t>
            </a:r>
          </a:p>
          <a:p>
            <a:pPr marL="720000" lvl="1" indent="-360000"/>
            <a:r>
              <a:rPr lang="en-US" sz="2000" dirty="0">
                <a:latin typeface="Calibri" pitchFamily="34" charset="0"/>
                <a:cs typeface="Calibri" pitchFamily="34" charset="0"/>
              </a:rPr>
              <a:t>Variants</a:t>
            </a:r>
          </a:p>
          <a:p>
            <a:pPr marL="50800" indent="0" eaLnBrk="1" hangingPunct="1">
              <a:lnSpc>
                <a:spcPct val="110000"/>
              </a:lnSpc>
              <a:spcBef>
                <a:spcPts val="600"/>
              </a:spcBef>
              <a:buNone/>
            </a:pPr>
            <a:endParaRPr lang="en-US" altLang="en-US" sz="2000" dirty="0"/>
          </a:p>
        </p:txBody>
      </p:sp>
      <p:grpSp>
        <p:nvGrpSpPr>
          <p:cNvPr id="10" name="Group 9">
            <a:extLst>
              <a:ext uri="{FF2B5EF4-FFF2-40B4-BE49-F238E27FC236}">
                <a16:creationId xmlns:a16="http://schemas.microsoft.com/office/drawing/2014/main" id="{19B9268E-C17B-4CAD-8320-FAB31E2E3725}"/>
              </a:ext>
            </a:extLst>
          </p:cNvPr>
          <p:cNvGrpSpPr/>
          <p:nvPr/>
        </p:nvGrpSpPr>
        <p:grpSpPr>
          <a:xfrm>
            <a:off x="6045660" y="5564578"/>
            <a:ext cx="3160356" cy="1323771"/>
            <a:chOff x="5114390" y="3002973"/>
            <a:chExt cx="3160356" cy="1323771"/>
          </a:xfrm>
        </p:grpSpPr>
        <p:cxnSp>
          <p:nvCxnSpPr>
            <p:cNvPr id="11" name="Straight Connector 10">
              <a:extLst>
                <a:ext uri="{FF2B5EF4-FFF2-40B4-BE49-F238E27FC236}">
                  <a16:creationId xmlns:a16="http://schemas.microsoft.com/office/drawing/2014/main" id="{597ABEB1-179E-4B86-AFC4-C1DAC7EDC4BB}"/>
                </a:ext>
              </a:extLst>
            </p:cNvPr>
            <p:cNvCxnSpPr/>
            <p:nvPr/>
          </p:nvCxnSpPr>
          <p:spPr>
            <a:xfrm flipV="1">
              <a:off x="5740977" y="3429000"/>
              <a:ext cx="1574223" cy="207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BF73ED-D68E-4EED-8E13-596BCC9DC86B}"/>
                </a:ext>
              </a:extLst>
            </p:cNvPr>
            <p:cNvCxnSpPr/>
            <p:nvPr/>
          </p:nvCxnSpPr>
          <p:spPr>
            <a:xfrm>
              <a:off x="5943600" y="3449782"/>
              <a:ext cx="0" cy="4364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E6C47CC-CED4-42CF-8D6F-A3C967BE0A77}"/>
                </a:ext>
              </a:extLst>
            </p:cNvPr>
            <p:cNvCxnSpPr/>
            <p:nvPr/>
          </p:nvCxnSpPr>
          <p:spPr>
            <a:xfrm>
              <a:off x="7086600" y="3429000"/>
              <a:ext cx="0" cy="4364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600949-0F5C-4E38-A853-89E3A2468E9C}"/>
                </a:ext>
              </a:extLst>
            </p:cNvPr>
            <p:cNvCxnSpPr/>
            <p:nvPr/>
          </p:nvCxnSpPr>
          <p:spPr>
            <a:xfrm flipV="1">
              <a:off x="5740977" y="3886200"/>
              <a:ext cx="1574223" cy="207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2B0EB5-2657-4328-9CE1-A16591F02653}"/>
                </a:ext>
              </a:extLst>
            </p:cNvPr>
            <p:cNvCxnSpPr/>
            <p:nvPr/>
          </p:nvCxnSpPr>
          <p:spPr>
            <a:xfrm>
              <a:off x="6553200" y="3896591"/>
              <a:ext cx="0" cy="2476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158806-C950-4D1E-89AC-AD9008C4B0CA}"/>
                </a:ext>
              </a:extLst>
            </p:cNvPr>
            <p:cNvSpPr txBox="1"/>
            <p:nvPr/>
          </p:nvSpPr>
          <p:spPr>
            <a:xfrm>
              <a:off x="5114390" y="3235180"/>
              <a:ext cx="641201" cy="400110"/>
            </a:xfrm>
            <a:prstGeom prst="rect">
              <a:avLst/>
            </a:prstGeom>
            <a:noFill/>
          </p:spPr>
          <p:txBody>
            <a:bodyPr wrap="none" rtlCol="0">
              <a:spAutoFit/>
            </a:bodyPr>
            <a:lstStyle/>
            <a:p>
              <a:r>
                <a:rPr lang="en-US" sz="2000" dirty="0">
                  <a:latin typeface="Calibri" panose="020F0502020204030204" pitchFamily="34" charset="0"/>
                </a:rPr>
                <a:t>Fork</a:t>
              </a:r>
            </a:p>
          </p:txBody>
        </p:sp>
        <p:sp>
          <p:nvSpPr>
            <p:cNvPr id="17" name="TextBox 16">
              <a:extLst>
                <a:ext uri="{FF2B5EF4-FFF2-40B4-BE49-F238E27FC236}">
                  <a16:creationId xmlns:a16="http://schemas.microsoft.com/office/drawing/2014/main" id="{FCDD4B8A-129F-4C2B-AD5F-B82FFCCA5722}"/>
                </a:ext>
              </a:extLst>
            </p:cNvPr>
            <p:cNvSpPr txBox="1"/>
            <p:nvPr/>
          </p:nvSpPr>
          <p:spPr>
            <a:xfrm>
              <a:off x="6784466" y="3926634"/>
              <a:ext cx="1490280" cy="400110"/>
            </a:xfrm>
            <a:prstGeom prst="rect">
              <a:avLst/>
            </a:prstGeom>
            <a:noFill/>
          </p:spPr>
          <p:txBody>
            <a:bodyPr wrap="none" rtlCol="0">
              <a:spAutoFit/>
            </a:bodyPr>
            <a:lstStyle/>
            <a:p>
              <a:r>
                <a:rPr lang="en-US" sz="2000" dirty="0">
                  <a:latin typeface="Calibri" panose="020F0502020204030204" pitchFamily="34" charset="0"/>
                </a:rPr>
                <a:t>Join (Merge)</a:t>
              </a:r>
            </a:p>
          </p:txBody>
        </p:sp>
        <p:cxnSp>
          <p:nvCxnSpPr>
            <p:cNvPr id="24" name="Straight Arrow Connector 23">
              <a:extLst>
                <a:ext uri="{FF2B5EF4-FFF2-40B4-BE49-F238E27FC236}">
                  <a16:creationId xmlns:a16="http://schemas.microsoft.com/office/drawing/2014/main" id="{90CA1CAE-FD12-440D-A944-6B7458407E0D}"/>
                </a:ext>
              </a:extLst>
            </p:cNvPr>
            <p:cNvCxnSpPr/>
            <p:nvPr/>
          </p:nvCxnSpPr>
          <p:spPr>
            <a:xfrm>
              <a:off x="6553200" y="3002973"/>
              <a:ext cx="0" cy="4364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5" name="Text Box 9">
            <a:extLst>
              <a:ext uri="{FF2B5EF4-FFF2-40B4-BE49-F238E27FC236}">
                <a16:creationId xmlns:a16="http://schemas.microsoft.com/office/drawing/2014/main" id="{93A2D55D-BA23-4217-9018-89894825BD88}"/>
              </a:ext>
            </a:extLst>
          </p:cNvPr>
          <p:cNvSpPr txBox="1">
            <a:spLocks noChangeArrowheads="1"/>
          </p:cNvSpPr>
          <p:nvPr/>
        </p:nvSpPr>
        <p:spPr bwMode="auto">
          <a:xfrm>
            <a:off x="6876256" y="3686280"/>
            <a:ext cx="19697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latin typeface="Calibri" panose="020F0502020204030204" pitchFamily="34" charset="0"/>
                <a:cs typeface="Calibri" panose="020F0502020204030204" pitchFamily="34" charset="0"/>
              </a:rPr>
              <a:t>Splitting Bar (Fork)</a:t>
            </a:r>
          </a:p>
        </p:txBody>
      </p:sp>
      <p:grpSp>
        <p:nvGrpSpPr>
          <p:cNvPr id="26" name="Group 25">
            <a:extLst>
              <a:ext uri="{FF2B5EF4-FFF2-40B4-BE49-F238E27FC236}">
                <a16:creationId xmlns:a16="http://schemas.microsoft.com/office/drawing/2014/main" id="{3C9A5DEA-BBC4-425C-B3F1-7EE6F5F6BB9B}"/>
              </a:ext>
            </a:extLst>
          </p:cNvPr>
          <p:cNvGrpSpPr/>
          <p:nvPr/>
        </p:nvGrpSpPr>
        <p:grpSpPr>
          <a:xfrm>
            <a:off x="6876256" y="2695680"/>
            <a:ext cx="1676400" cy="838200"/>
            <a:chOff x="5486400" y="2286000"/>
            <a:chExt cx="1676400" cy="838200"/>
          </a:xfrm>
        </p:grpSpPr>
        <p:sp>
          <p:nvSpPr>
            <p:cNvPr id="27" name="Line 10">
              <a:extLst>
                <a:ext uri="{FF2B5EF4-FFF2-40B4-BE49-F238E27FC236}">
                  <a16:creationId xmlns:a16="http://schemas.microsoft.com/office/drawing/2014/main" id="{0205F61B-1DFC-4758-8F66-1B0AE45D9454}"/>
                </a:ext>
              </a:extLst>
            </p:cNvPr>
            <p:cNvSpPr>
              <a:spLocks noChangeShapeType="1"/>
            </p:cNvSpPr>
            <p:nvPr/>
          </p:nvSpPr>
          <p:spPr bwMode="auto">
            <a:xfrm>
              <a:off x="6324600" y="2286000"/>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28" name="Line 11">
              <a:extLst>
                <a:ext uri="{FF2B5EF4-FFF2-40B4-BE49-F238E27FC236}">
                  <a16:creationId xmlns:a16="http://schemas.microsoft.com/office/drawing/2014/main" id="{B88E315B-9990-4C02-8680-0327C81AC271}"/>
                </a:ext>
              </a:extLst>
            </p:cNvPr>
            <p:cNvSpPr>
              <a:spLocks noChangeShapeType="1"/>
            </p:cNvSpPr>
            <p:nvPr/>
          </p:nvSpPr>
          <p:spPr bwMode="auto">
            <a:xfrm>
              <a:off x="5486400" y="27432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29" name="Line 12">
              <a:extLst>
                <a:ext uri="{FF2B5EF4-FFF2-40B4-BE49-F238E27FC236}">
                  <a16:creationId xmlns:a16="http://schemas.microsoft.com/office/drawing/2014/main" id="{9B65AE4F-3324-48FD-9CFB-2F71DD3BA741}"/>
                </a:ext>
              </a:extLst>
            </p:cNvPr>
            <p:cNvSpPr>
              <a:spLocks noChangeShapeType="1"/>
            </p:cNvSpPr>
            <p:nvPr/>
          </p:nvSpPr>
          <p:spPr bwMode="auto">
            <a:xfrm>
              <a:off x="6324600" y="29718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30" name="Line 13">
              <a:extLst>
                <a:ext uri="{FF2B5EF4-FFF2-40B4-BE49-F238E27FC236}">
                  <a16:creationId xmlns:a16="http://schemas.microsoft.com/office/drawing/2014/main" id="{DCCC574C-D664-4F9C-815A-BE46C285B911}"/>
                </a:ext>
              </a:extLst>
            </p:cNvPr>
            <p:cNvSpPr>
              <a:spLocks noChangeShapeType="1"/>
            </p:cNvSpPr>
            <p:nvPr/>
          </p:nvSpPr>
          <p:spPr bwMode="auto">
            <a:xfrm>
              <a:off x="6324600" y="25146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B446B39D-E343-48A4-B1BF-F13BEAB073BD}"/>
              </a:ext>
            </a:extLst>
          </p:cNvPr>
          <p:cNvGrpSpPr/>
          <p:nvPr/>
        </p:nvGrpSpPr>
        <p:grpSpPr>
          <a:xfrm>
            <a:off x="6876256" y="4208012"/>
            <a:ext cx="1676400" cy="838200"/>
            <a:chOff x="1981200" y="2362200"/>
            <a:chExt cx="1676400" cy="838200"/>
          </a:xfrm>
        </p:grpSpPr>
        <p:sp>
          <p:nvSpPr>
            <p:cNvPr id="32" name="Line 5">
              <a:extLst>
                <a:ext uri="{FF2B5EF4-FFF2-40B4-BE49-F238E27FC236}">
                  <a16:creationId xmlns:a16="http://schemas.microsoft.com/office/drawing/2014/main" id="{866953E2-916A-4258-8932-F6B44E579194}"/>
                </a:ext>
              </a:extLst>
            </p:cNvPr>
            <p:cNvSpPr>
              <a:spLocks noChangeShapeType="1"/>
            </p:cNvSpPr>
            <p:nvPr/>
          </p:nvSpPr>
          <p:spPr bwMode="auto">
            <a:xfrm>
              <a:off x="2819400" y="2362200"/>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33" name="Line 6">
              <a:extLst>
                <a:ext uri="{FF2B5EF4-FFF2-40B4-BE49-F238E27FC236}">
                  <a16:creationId xmlns:a16="http://schemas.microsoft.com/office/drawing/2014/main" id="{8DD555FF-211C-473D-96A1-43AFB7AA86A4}"/>
                </a:ext>
              </a:extLst>
            </p:cNvPr>
            <p:cNvSpPr>
              <a:spLocks noChangeShapeType="1"/>
            </p:cNvSpPr>
            <p:nvPr/>
          </p:nvSpPr>
          <p:spPr bwMode="auto">
            <a:xfrm>
              <a:off x="1981200" y="25146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34" name="Line 7">
              <a:extLst>
                <a:ext uri="{FF2B5EF4-FFF2-40B4-BE49-F238E27FC236}">
                  <a16:creationId xmlns:a16="http://schemas.microsoft.com/office/drawing/2014/main" id="{224754A2-682B-43E6-8CD8-0D6C30F812F5}"/>
                </a:ext>
              </a:extLst>
            </p:cNvPr>
            <p:cNvSpPr>
              <a:spLocks noChangeShapeType="1"/>
            </p:cNvSpPr>
            <p:nvPr/>
          </p:nvSpPr>
          <p:spPr bwMode="auto">
            <a:xfrm>
              <a:off x="1981200" y="30480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sp>
          <p:nvSpPr>
            <p:cNvPr id="35" name="Line 8">
              <a:extLst>
                <a:ext uri="{FF2B5EF4-FFF2-40B4-BE49-F238E27FC236}">
                  <a16:creationId xmlns:a16="http://schemas.microsoft.com/office/drawing/2014/main" id="{39B83E6B-F014-46AC-BCF1-EDC5A2B5185B}"/>
                </a:ext>
              </a:extLst>
            </p:cNvPr>
            <p:cNvSpPr>
              <a:spLocks noChangeShapeType="1"/>
            </p:cNvSpPr>
            <p:nvPr/>
          </p:nvSpPr>
          <p:spPr bwMode="auto">
            <a:xfrm>
              <a:off x="2819400" y="27432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Calibri" panose="020F0502020204030204" pitchFamily="34" charset="0"/>
                <a:cs typeface="Calibri" panose="020F0502020204030204" pitchFamily="34" charset="0"/>
              </a:endParaRPr>
            </a:p>
          </p:txBody>
        </p:sp>
      </p:grpSp>
      <p:sp>
        <p:nvSpPr>
          <p:cNvPr id="36" name="Text Box 4">
            <a:extLst>
              <a:ext uri="{FF2B5EF4-FFF2-40B4-BE49-F238E27FC236}">
                <a16:creationId xmlns:a16="http://schemas.microsoft.com/office/drawing/2014/main" id="{B33F9A00-501F-4561-8D13-A31E778B177C}"/>
              </a:ext>
            </a:extLst>
          </p:cNvPr>
          <p:cNvSpPr txBox="1">
            <a:spLocks noChangeArrowheads="1"/>
          </p:cNvSpPr>
          <p:nvPr/>
        </p:nvSpPr>
        <p:spPr bwMode="auto">
          <a:xfrm>
            <a:off x="6678588" y="5022233"/>
            <a:ext cx="2476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latin typeface="Calibri" panose="020F0502020204030204" pitchFamily="34" charset="0"/>
                <a:cs typeface="Calibri" panose="020F0502020204030204" pitchFamily="34" charset="0"/>
              </a:rPr>
              <a:t>Synch. Bar (Join/Merge)</a:t>
            </a:r>
          </a:p>
        </p:txBody>
      </p:sp>
      <p:grpSp>
        <p:nvGrpSpPr>
          <p:cNvPr id="37" name="Group 36">
            <a:extLst>
              <a:ext uri="{FF2B5EF4-FFF2-40B4-BE49-F238E27FC236}">
                <a16:creationId xmlns:a16="http://schemas.microsoft.com/office/drawing/2014/main" id="{F92CD5C0-B345-45D8-B0C3-A0F679AE4B62}"/>
              </a:ext>
            </a:extLst>
          </p:cNvPr>
          <p:cNvGrpSpPr/>
          <p:nvPr/>
        </p:nvGrpSpPr>
        <p:grpSpPr>
          <a:xfrm>
            <a:off x="351540" y="5534679"/>
            <a:ext cx="1676400" cy="841177"/>
            <a:chOff x="1905000" y="4191000"/>
            <a:chExt cx="1676400" cy="841177"/>
          </a:xfrm>
        </p:grpSpPr>
        <p:sp>
          <p:nvSpPr>
            <p:cNvPr id="38" name="Text Box 14">
              <a:extLst>
                <a:ext uri="{FF2B5EF4-FFF2-40B4-BE49-F238E27FC236}">
                  <a16:creationId xmlns:a16="http://schemas.microsoft.com/office/drawing/2014/main" id="{287AC763-3AEB-4785-886F-B40742DD2B08}"/>
                </a:ext>
              </a:extLst>
            </p:cNvPr>
            <p:cNvSpPr txBox="1">
              <a:spLocks noChangeArrowheads="1"/>
            </p:cNvSpPr>
            <p:nvPr/>
          </p:nvSpPr>
          <p:spPr bwMode="auto">
            <a:xfrm>
              <a:off x="2819400" y="4724400"/>
              <a:ext cx="715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t>{AND}</a:t>
              </a:r>
            </a:p>
          </p:txBody>
        </p:sp>
        <p:sp>
          <p:nvSpPr>
            <p:cNvPr id="39" name="Line 15">
              <a:extLst>
                <a:ext uri="{FF2B5EF4-FFF2-40B4-BE49-F238E27FC236}">
                  <a16:creationId xmlns:a16="http://schemas.microsoft.com/office/drawing/2014/main" id="{0756ACF6-1B60-422D-A382-103D3430591A}"/>
                </a:ext>
              </a:extLst>
            </p:cNvPr>
            <p:cNvSpPr>
              <a:spLocks noChangeShapeType="1"/>
            </p:cNvSpPr>
            <p:nvPr/>
          </p:nvSpPr>
          <p:spPr bwMode="auto">
            <a:xfrm>
              <a:off x="2743200" y="4191000"/>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0" name="Line 16">
              <a:extLst>
                <a:ext uri="{FF2B5EF4-FFF2-40B4-BE49-F238E27FC236}">
                  <a16:creationId xmlns:a16="http://schemas.microsoft.com/office/drawing/2014/main" id="{3E2AACBF-AA73-468E-BB8D-03B09C0A08B6}"/>
                </a:ext>
              </a:extLst>
            </p:cNvPr>
            <p:cNvSpPr>
              <a:spLocks noChangeShapeType="1"/>
            </p:cNvSpPr>
            <p:nvPr/>
          </p:nvSpPr>
          <p:spPr bwMode="auto">
            <a:xfrm>
              <a:off x="1905000" y="43434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1" name="Line 17">
              <a:extLst>
                <a:ext uri="{FF2B5EF4-FFF2-40B4-BE49-F238E27FC236}">
                  <a16:creationId xmlns:a16="http://schemas.microsoft.com/office/drawing/2014/main" id="{7243430D-F9A6-4C81-991E-4C21096C0538}"/>
                </a:ext>
              </a:extLst>
            </p:cNvPr>
            <p:cNvSpPr>
              <a:spLocks noChangeShapeType="1"/>
            </p:cNvSpPr>
            <p:nvPr/>
          </p:nvSpPr>
          <p:spPr bwMode="auto">
            <a:xfrm>
              <a:off x="1905000" y="48768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2" name="Line 18">
              <a:extLst>
                <a:ext uri="{FF2B5EF4-FFF2-40B4-BE49-F238E27FC236}">
                  <a16:creationId xmlns:a16="http://schemas.microsoft.com/office/drawing/2014/main" id="{7A66D267-85B2-4134-BA0F-90E8B1BF9E15}"/>
                </a:ext>
              </a:extLst>
            </p:cNvPr>
            <p:cNvSpPr>
              <a:spLocks noChangeShapeType="1"/>
            </p:cNvSpPr>
            <p:nvPr/>
          </p:nvSpPr>
          <p:spPr bwMode="auto">
            <a:xfrm>
              <a:off x="2743200" y="45720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43" name="Group 42">
            <a:extLst>
              <a:ext uri="{FF2B5EF4-FFF2-40B4-BE49-F238E27FC236}">
                <a16:creationId xmlns:a16="http://schemas.microsoft.com/office/drawing/2014/main" id="{10085631-F541-4307-82C5-AE8935C42526}"/>
              </a:ext>
            </a:extLst>
          </p:cNvPr>
          <p:cNvGrpSpPr/>
          <p:nvPr/>
        </p:nvGrpSpPr>
        <p:grpSpPr>
          <a:xfrm>
            <a:off x="2236596" y="5508822"/>
            <a:ext cx="1676400" cy="841177"/>
            <a:chOff x="4191000" y="4343400"/>
            <a:chExt cx="1676400" cy="841177"/>
          </a:xfrm>
        </p:grpSpPr>
        <p:sp>
          <p:nvSpPr>
            <p:cNvPr id="44" name="Text Box 19">
              <a:extLst>
                <a:ext uri="{FF2B5EF4-FFF2-40B4-BE49-F238E27FC236}">
                  <a16:creationId xmlns:a16="http://schemas.microsoft.com/office/drawing/2014/main" id="{19FB1D4D-A0D0-4517-9B0A-102DC327027E}"/>
                </a:ext>
              </a:extLst>
            </p:cNvPr>
            <p:cNvSpPr txBox="1">
              <a:spLocks noChangeArrowheads="1"/>
            </p:cNvSpPr>
            <p:nvPr/>
          </p:nvSpPr>
          <p:spPr bwMode="auto">
            <a:xfrm>
              <a:off x="5105400" y="4876800"/>
              <a:ext cx="5950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t>{OR}</a:t>
              </a:r>
            </a:p>
          </p:txBody>
        </p:sp>
        <p:sp>
          <p:nvSpPr>
            <p:cNvPr id="45" name="Line 20">
              <a:extLst>
                <a:ext uri="{FF2B5EF4-FFF2-40B4-BE49-F238E27FC236}">
                  <a16:creationId xmlns:a16="http://schemas.microsoft.com/office/drawing/2014/main" id="{E9714ED5-D26C-4DF3-9054-91E719E80149}"/>
                </a:ext>
              </a:extLst>
            </p:cNvPr>
            <p:cNvSpPr>
              <a:spLocks noChangeShapeType="1"/>
            </p:cNvSpPr>
            <p:nvPr/>
          </p:nvSpPr>
          <p:spPr bwMode="auto">
            <a:xfrm>
              <a:off x="5029200" y="4343400"/>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6" name="Line 21">
              <a:extLst>
                <a:ext uri="{FF2B5EF4-FFF2-40B4-BE49-F238E27FC236}">
                  <a16:creationId xmlns:a16="http://schemas.microsoft.com/office/drawing/2014/main" id="{C3EE5FFE-E9BB-4B0D-B213-A86F8CF34DB2}"/>
                </a:ext>
              </a:extLst>
            </p:cNvPr>
            <p:cNvSpPr>
              <a:spLocks noChangeShapeType="1"/>
            </p:cNvSpPr>
            <p:nvPr/>
          </p:nvSpPr>
          <p:spPr bwMode="auto">
            <a:xfrm>
              <a:off x="4191000" y="44958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 name="Line 22">
              <a:extLst>
                <a:ext uri="{FF2B5EF4-FFF2-40B4-BE49-F238E27FC236}">
                  <a16:creationId xmlns:a16="http://schemas.microsoft.com/office/drawing/2014/main" id="{0C7102A6-A0F1-4D28-BB51-D2213C3BCD69}"/>
                </a:ext>
              </a:extLst>
            </p:cNvPr>
            <p:cNvSpPr>
              <a:spLocks noChangeShapeType="1"/>
            </p:cNvSpPr>
            <p:nvPr/>
          </p:nvSpPr>
          <p:spPr bwMode="auto">
            <a:xfrm>
              <a:off x="4191000" y="50292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 name="Line 23">
              <a:extLst>
                <a:ext uri="{FF2B5EF4-FFF2-40B4-BE49-F238E27FC236}">
                  <a16:creationId xmlns:a16="http://schemas.microsoft.com/office/drawing/2014/main" id="{8339E43E-1D33-4E64-8B73-85A9F4C8ABD5}"/>
                </a:ext>
              </a:extLst>
            </p:cNvPr>
            <p:cNvSpPr>
              <a:spLocks noChangeShapeType="1"/>
            </p:cNvSpPr>
            <p:nvPr/>
          </p:nvSpPr>
          <p:spPr bwMode="auto">
            <a:xfrm>
              <a:off x="5029200" y="47244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49" name="Group 48">
            <a:extLst>
              <a:ext uri="{FF2B5EF4-FFF2-40B4-BE49-F238E27FC236}">
                <a16:creationId xmlns:a16="http://schemas.microsoft.com/office/drawing/2014/main" id="{AFCD215F-89B6-46BE-BFE0-1F4B10389E90}"/>
              </a:ext>
            </a:extLst>
          </p:cNvPr>
          <p:cNvGrpSpPr/>
          <p:nvPr/>
        </p:nvGrpSpPr>
        <p:grpSpPr>
          <a:xfrm>
            <a:off x="3973494" y="5495090"/>
            <a:ext cx="1676400" cy="841177"/>
            <a:chOff x="6477000" y="4495800"/>
            <a:chExt cx="1676400" cy="841177"/>
          </a:xfrm>
        </p:grpSpPr>
        <p:sp>
          <p:nvSpPr>
            <p:cNvPr id="50" name="Text Box 24">
              <a:extLst>
                <a:ext uri="{FF2B5EF4-FFF2-40B4-BE49-F238E27FC236}">
                  <a16:creationId xmlns:a16="http://schemas.microsoft.com/office/drawing/2014/main" id="{68D49C80-3926-4896-8DE4-AA11DD06FBFF}"/>
                </a:ext>
              </a:extLst>
            </p:cNvPr>
            <p:cNvSpPr txBox="1">
              <a:spLocks noChangeArrowheads="1"/>
            </p:cNvSpPr>
            <p:nvPr/>
          </p:nvSpPr>
          <p:spPr bwMode="auto">
            <a:xfrm>
              <a:off x="7391400" y="5029200"/>
              <a:ext cx="715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t>{XOR}</a:t>
              </a:r>
            </a:p>
          </p:txBody>
        </p:sp>
        <p:sp>
          <p:nvSpPr>
            <p:cNvPr id="51" name="Line 25">
              <a:extLst>
                <a:ext uri="{FF2B5EF4-FFF2-40B4-BE49-F238E27FC236}">
                  <a16:creationId xmlns:a16="http://schemas.microsoft.com/office/drawing/2014/main" id="{54F8C39F-3313-4F66-A90B-AC8DD0EBC07A}"/>
                </a:ext>
              </a:extLst>
            </p:cNvPr>
            <p:cNvSpPr>
              <a:spLocks noChangeShapeType="1"/>
            </p:cNvSpPr>
            <p:nvPr/>
          </p:nvSpPr>
          <p:spPr bwMode="auto">
            <a:xfrm>
              <a:off x="7315200" y="4495800"/>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 name="Line 26">
              <a:extLst>
                <a:ext uri="{FF2B5EF4-FFF2-40B4-BE49-F238E27FC236}">
                  <a16:creationId xmlns:a16="http://schemas.microsoft.com/office/drawing/2014/main" id="{1809D5A5-B5F5-4480-BB78-278A8CF99FC5}"/>
                </a:ext>
              </a:extLst>
            </p:cNvPr>
            <p:cNvSpPr>
              <a:spLocks noChangeShapeType="1"/>
            </p:cNvSpPr>
            <p:nvPr/>
          </p:nvSpPr>
          <p:spPr bwMode="auto">
            <a:xfrm>
              <a:off x="6477000" y="46482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3" name="Line 27">
              <a:extLst>
                <a:ext uri="{FF2B5EF4-FFF2-40B4-BE49-F238E27FC236}">
                  <a16:creationId xmlns:a16="http://schemas.microsoft.com/office/drawing/2014/main" id="{B1B47AC5-B229-4B1A-8F79-0498BD0E9C03}"/>
                </a:ext>
              </a:extLst>
            </p:cNvPr>
            <p:cNvSpPr>
              <a:spLocks noChangeShapeType="1"/>
            </p:cNvSpPr>
            <p:nvPr/>
          </p:nvSpPr>
          <p:spPr bwMode="auto">
            <a:xfrm>
              <a:off x="6477000" y="51816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4" name="Line 28">
              <a:extLst>
                <a:ext uri="{FF2B5EF4-FFF2-40B4-BE49-F238E27FC236}">
                  <a16:creationId xmlns:a16="http://schemas.microsoft.com/office/drawing/2014/main" id="{8410DA73-EB86-43A1-9A7A-90479ACC32C1}"/>
                </a:ext>
              </a:extLst>
            </p:cNvPr>
            <p:cNvSpPr>
              <a:spLocks noChangeShapeType="1"/>
            </p:cNvSpPr>
            <p:nvPr/>
          </p:nvSpPr>
          <p:spPr bwMode="auto">
            <a:xfrm>
              <a:off x="7315200" y="4876800"/>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extLst>
      <p:ext uri="{BB962C8B-B14F-4D97-AF65-F5344CB8AC3E}">
        <p14:creationId xmlns:p14="http://schemas.microsoft.com/office/powerpoint/2010/main" val="68583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9134</TotalTime>
  <Words>1420</Words>
  <Application>Microsoft Office PowerPoint</Application>
  <PresentationFormat>On-screen Show (4:3)</PresentationFormat>
  <Paragraphs>120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PowerPoint Presentation</vt:lpstr>
      <vt:lpstr>Activity Model</vt:lpstr>
      <vt:lpstr>Activity Diagrams</vt:lpstr>
      <vt:lpstr>Constituents or Notions of an Activity Diagrams</vt:lpstr>
      <vt:lpstr>Constituents or Notions of an Activity Diagrams</vt:lpstr>
      <vt:lpstr>Constituents or Notions of an Activity Diagrams</vt:lpstr>
      <vt:lpstr>Constituents or Notions of an Activity Diagrams</vt:lpstr>
      <vt:lpstr>Constituents or Notions of an Activity Diagrams</vt:lpstr>
      <vt:lpstr>Constituents or Notions of an Activity Diagrams</vt:lpstr>
      <vt:lpstr>Activity Diagrams</vt:lpstr>
      <vt:lpstr>Activity diagram (Stock Trade Processing)</vt:lpstr>
      <vt:lpstr>Activity Diagrams</vt:lpstr>
      <vt:lpstr>Activity diagram</vt:lpstr>
      <vt:lpstr>Partial Activity diagram`</vt:lpstr>
      <vt:lpstr>Swim Lanes</vt:lpstr>
      <vt:lpstr>Swim Lanes</vt:lpstr>
      <vt:lpstr>Swim Lanes/Object Flow</vt:lpstr>
      <vt:lpstr>Guidelines for Activity Diagram</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Phalachandra HL</cp:lastModifiedBy>
  <cp:revision>486</cp:revision>
  <cp:lastPrinted>1999-03-31T16:31:45Z</cp:lastPrinted>
  <dcterms:created xsi:type="dcterms:W3CDTF">1999-02-24T20:45:50Z</dcterms:created>
  <dcterms:modified xsi:type="dcterms:W3CDTF">2021-02-16T01:56:25Z</dcterms:modified>
</cp:coreProperties>
</file>