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21"/>
  </p:notesMasterIdLst>
  <p:sldIdLst>
    <p:sldId id="341" r:id="rId2"/>
    <p:sldId id="494" r:id="rId3"/>
    <p:sldId id="495" r:id="rId4"/>
    <p:sldId id="496" r:id="rId5"/>
    <p:sldId id="497" r:id="rId6"/>
    <p:sldId id="501" r:id="rId7"/>
    <p:sldId id="503" r:id="rId8"/>
    <p:sldId id="498" r:id="rId9"/>
    <p:sldId id="499" r:id="rId10"/>
    <p:sldId id="500" r:id="rId11"/>
    <p:sldId id="502" r:id="rId12"/>
    <p:sldId id="504" r:id="rId13"/>
    <p:sldId id="505" r:id="rId14"/>
    <p:sldId id="506" r:id="rId15"/>
    <p:sldId id="365" r:id="rId16"/>
    <p:sldId id="377" r:id="rId17"/>
    <p:sldId id="378" r:id="rId18"/>
    <p:sldId id="366" r:id="rId19"/>
    <p:sldId id="493" r:id="rId20"/>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3250" autoAdjust="0"/>
  </p:normalViewPr>
  <p:slideViewPr>
    <p:cSldViewPr>
      <p:cViewPr varScale="1">
        <p:scale>
          <a:sx n="95" d="100"/>
          <a:sy n="95" d="100"/>
        </p:scale>
        <p:origin x="2322"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p>
          <a:p>
            <a:pPr marL="0" marR="0" lvl="0" indent="0" algn="l" rtl="0">
              <a:lnSpc>
                <a:spcPct val="100000"/>
              </a:lnSpc>
              <a:spcBef>
                <a:spcPts val="0"/>
              </a:spcBef>
              <a:spcAft>
                <a:spcPts val="0"/>
              </a:spcAft>
              <a:buClr>
                <a:schemeClr val="dk1"/>
              </a:buClr>
              <a:buSzPts val="2000"/>
              <a:buFont typeface="Calibri"/>
              <a:buNone/>
            </a:pPr>
            <a:r>
              <a:rPr lang="en-US" sz="2000" b="0" dirty="0">
                <a:solidFill>
                  <a:schemeClr val="dk1"/>
                </a:solidFill>
                <a:latin typeface="Calibri"/>
                <a:ea typeface="Calibri"/>
                <a:cs typeface="Calibri"/>
                <a:sym typeface="Calibri"/>
              </a:rPr>
              <a:t>                 leveraging some information from slides of</a:t>
            </a:r>
          </a:p>
          <a:p>
            <a:pPr marL="0" marR="0" lvl="0" indent="0" algn="l" rtl="0" eaLnBrk="0" fontAlgn="base" hangingPunct="0">
              <a:lnSpc>
                <a:spcPct val="100000"/>
              </a:lnSpc>
              <a:spcBef>
                <a:spcPts val="0"/>
              </a:spcBef>
              <a:spcAft>
                <a:spcPts val="0"/>
              </a:spcAft>
              <a:buClr>
                <a:schemeClr val="dk1"/>
              </a:buClr>
              <a:buSzPts val="2000"/>
              <a:buFont typeface="Calibri"/>
              <a:buNone/>
            </a:pPr>
            <a:r>
              <a:rPr lang="en-US" sz="2400" b="1" kern="1200" dirty="0">
                <a:solidFill>
                  <a:schemeClr val="dk1"/>
                </a:solidFill>
                <a:latin typeface="Calibri"/>
                <a:ea typeface="Calibri"/>
                <a:cs typeface="Calibri"/>
                <a:sym typeface="Calibri"/>
              </a:rPr>
              <a:t>Prof. Vinay Joshi </a:t>
            </a:r>
            <a:endParaRPr sz="2400" b="1" kern="12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10-02-2021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2/10/2021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2/10/2021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Behavioral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1022023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Behavioral Models</a:t>
            </a:r>
          </a:p>
          <a:p>
            <a:pPr marL="0" marR="0" lvl="0" indent="0" algn="l" rtl="0">
              <a:spcBef>
                <a:spcPts val="0"/>
              </a:spcBef>
              <a:spcAft>
                <a:spcPts val="0"/>
              </a:spcAft>
              <a:buNone/>
            </a:pPr>
            <a:r>
              <a:rPr lang="en-US" sz="3600" b="1" dirty="0">
                <a:solidFill>
                  <a:schemeClr val="accent2"/>
                </a:solidFill>
                <a:latin typeface="Calibri"/>
                <a:cs typeface="Calibri"/>
                <a:sym typeface="Calibri"/>
              </a:rPr>
              <a:t> </a:t>
            </a:r>
            <a:r>
              <a:rPr lang="en-US" sz="2800" b="1" dirty="0">
                <a:solidFill>
                  <a:srgbClr val="C00000"/>
                </a:solidFill>
                <a:latin typeface="Calibri"/>
                <a:cs typeface="Calibri"/>
                <a:sym typeface="Calibri"/>
              </a:rPr>
              <a:t> (Sequence Model)</a:t>
            </a:r>
            <a:endParaRPr sz="18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5365680" y="2206373"/>
            <a:ext cx="3107714" cy="24452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Sequence Diagram (Phone Calling Application)</a:t>
            </a:r>
            <a:endParaRPr lang="en-US" altLang="en-US" sz="4000" b="1" dirty="0">
              <a:solidFill>
                <a:schemeClr val="accent2"/>
              </a:solidFill>
            </a:endParaRPr>
          </a:p>
        </p:txBody>
      </p:sp>
      <p:pic>
        <p:nvPicPr>
          <p:cNvPr id="4" name="Picture 2">
            <a:extLst>
              <a:ext uri="{FF2B5EF4-FFF2-40B4-BE49-F238E27FC236}">
                <a16:creationId xmlns:a16="http://schemas.microsoft.com/office/drawing/2014/main" id="{A2B4FCA5-FE34-41DA-B325-0B021216069D}"/>
              </a:ext>
            </a:extLst>
          </p:cNvPr>
          <p:cNvPicPr>
            <a:picLocks noChangeAspect="1" noChangeArrowheads="1"/>
          </p:cNvPicPr>
          <p:nvPr/>
        </p:nvPicPr>
        <p:blipFill>
          <a:blip r:embed="rId2"/>
          <a:srcRect/>
          <a:stretch>
            <a:fillRect/>
          </a:stretch>
        </p:blipFill>
        <p:spPr>
          <a:xfrm>
            <a:off x="0" y="1449387"/>
            <a:ext cx="7886700" cy="5063865"/>
          </a:xfrm>
          <a:prstGeom prst="rect">
            <a:avLst/>
          </a:prstGeom>
          <a:noFill/>
          <a:ln>
            <a:noFill/>
          </a:ln>
        </p:spPr>
      </p:pic>
      <p:sp>
        <p:nvSpPr>
          <p:cNvPr id="2" name="TextBox 1">
            <a:extLst>
              <a:ext uri="{FF2B5EF4-FFF2-40B4-BE49-F238E27FC236}">
                <a16:creationId xmlns:a16="http://schemas.microsoft.com/office/drawing/2014/main" id="{91175C45-88C3-4934-8AF4-D6C027A38664}"/>
              </a:ext>
            </a:extLst>
          </p:cNvPr>
          <p:cNvSpPr txBox="1"/>
          <p:nvPr/>
        </p:nvSpPr>
        <p:spPr>
          <a:xfrm>
            <a:off x="683568" y="1844824"/>
            <a:ext cx="1338828" cy="715581"/>
          </a:xfrm>
          <a:prstGeom prst="rect">
            <a:avLst/>
          </a:prstGeom>
          <a:solidFill>
            <a:schemeClr val="bg1"/>
          </a:solidFill>
          <a:ln>
            <a:solidFill>
              <a:schemeClr val="tx1"/>
            </a:solidFill>
          </a:ln>
        </p:spPr>
        <p:txBody>
          <a:bodyPr wrap="none" rtlCol="0">
            <a:spAutoFit/>
          </a:bodyPr>
          <a:lstStyle/>
          <a:p>
            <a:endParaRPr lang="en-IN" sz="1050" b="1" dirty="0"/>
          </a:p>
          <a:p>
            <a:r>
              <a:rPr lang="en-IN" sz="1800" b="1" dirty="0"/>
              <a:t>Caller:class</a:t>
            </a:r>
          </a:p>
          <a:p>
            <a:endParaRPr lang="en-IN" sz="1200" b="1" dirty="0"/>
          </a:p>
        </p:txBody>
      </p:sp>
      <p:sp>
        <p:nvSpPr>
          <p:cNvPr id="5" name="TextBox 4">
            <a:extLst>
              <a:ext uri="{FF2B5EF4-FFF2-40B4-BE49-F238E27FC236}">
                <a16:creationId xmlns:a16="http://schemas.microsoft.com/office/drawing/2014/main" id="{4BBCCD21-75B6-42F7-9E6B-B881CB4E1AAF}"/>
              </a:ext>
            </a:extLst>
          </p:cNvPr>
          <p:cNvSpPr txBox="1"/>
          <p:nvPr/>
        </p:nvSpPr>
        <p:spPr>
          <a:xfrm>
            <a:off x="3615720" y="1844824"/>
            <a:ext cx="1338828" cy="715581"/>
          </a:xfrm>
          <a:prstGeom prst="rect">
            <a:avLst/>
          </a:prstGeom>
          <a:solidFill>
            <a:schemeClr val="bg1"/>
          </a:solidFill>
          <a:ln>
            <a:solidFill>
              <a:schemeClr val="tx1"/>
            </a:solidFill>
          </a:ln>
        </p:spPr>
        <p:txBody>
          <a:bodyPr wrap="none" rtlCol="0">
            <a:spAutoFit/>
          </a:bodyPr>
          <a:lstStyle/>
          <a:p>
            <a:endParaRPr lang="en-IN" sz="1050" b="1" dirty="0"/>
          </a:p>
          <a:p>
            <a:r>
              <a:rPr lang="en-IN" sz="1800" b="1" dirty="0"/>
              <a:t>Phone:class</a:t>
            </a:r>
          </a:p>
          <a:p>
            <a:endParaRPr lang="en-IN" sz="1200" b="1" dirty="0"/>
          </a:p>
        </p:txBody>
      </p:sp>
      <p:sp>
        <p:nvSpPr>
          <p:cNvPr id="6" name="TextBox 5">
            <a:extLst>
              <a:ext uri="{FF2B5EF4-FFF2-40B4-BE49-F238E27FC236}">
                <a16:creationId xmlns:a16="http://schemas.microsoft.com/office/drawing/2014/main" id="{FBC1FAC1-55C9-43AF-BE7F-81C9EECC7EF2}"/>
              </a:ext>
            </a:extLst>
          </p:cNvPr>
          <p:cNvSpPr txBox="1"/>
          <p:nvPr/>
        </p:nvSpPr>
        <p:spPr>
          <a:xfrm>
            <a:off x="6547872" y="1844824"/>
            <a:ext cx="1659429" cy="715581"/>
          </a:xfrm>
          <a:prstGeom prst="rect">
            <a:avLst/>
          </a:prstGeom>
          <a:solidFill>
            <a:schemeClr val="bg1"/>
          </a:solidFill>
          <a:ln>
            <a:solidFill>
              <a:schemeClr val="tx1"/>
            </a:solidFill>
          </a:ln>
        </p:spPr>
        <p:txBody>
          <a:bodyPr wrap="none" rtlCol="0">
            <a:spAutoFit/>
          </a:bodyPr>
          <a:lstStyle/>
          <a:p>
            <a:endParaRPr lang="en-IN" sz="1050" b="1" dirty="0"/>
          </a:p>
          <a:p>
            <a:r>
              <a:rPr lang="en-IN" sz="1800" b="1" dirty="0"/>
              <a:t>Recipeint:class</a:t>
            </a:r>
          </a:p>
          <a:p>
            <a:endParaRPr lang="en-IN" sz="1200" b="1" dirty="0"/>
          </a:p>
        </p:txBody>
      </p:sp>
    </p:spTree>
    <p:extLst>
      <p:ext uri="{BB962C8B-B14F-4D97-AF65-F5344CB8AC3E}">
        <p14:creationId xmlns:p14="http://schemas.microsoft.com/office/powerpoint/2010/main" val="241508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err="1">
                <a:solidFill>
                  <a:schemeClr val="accent2"/>
                </a:solidFill>
                <a:latin typeface="+mn-lt"/>
                <a:ea typeface="+mj-ea"/>
                <a:cs typeface="+mj-cs"/>
                <a:sym typeface="Calibri"/>
              </a:rPr>
              <a:t>Asyn</a:t>
            </a:r>
            <a:r>
              <a:rPr lang="en-US" sz="2000" b="1" dirty="0">
                <a:solidFill>
                  <a:schemeClr val="accent2"/>
                </a:solidFill>
                <a:latin typeface="+mn-lt"/>
                <a:ea typeface="+mj-ea"/>
                <a:cs typeface="+mj-cs"/>
                <a:sym typeface="Calibri"/>
              </a:rPr>
              <a:t> Message Example</a:t>
            </a:r>
            <a:endParaRPr lang="en-US" altLang="en-US" sz="4000" b="1" dirty="0">
              <a:solidFill>
                <a:schemeClr val="accent2"/>
              </a:solidFill>
            </a:endParaRPr>
          </a:p>
        </p:txBody>
      </p:sp>
      <p:grpSp>
        <p:nvGrpSpPr>
          <p:cNvPr id="18" name="Group 17">
            <a:extLst>
              <a:ext uri="{FF2B5EF4-FFF2-40B4-BE49-F238E27FC236}">
                <a16:creationId xmlns:a16="http://schemas.microsoft.com/office/drawing/2014/main" id="{CBCEB58B-C11E-4B3D-99B4-55028CA13E1D}"/>
              </a:ext>
            </a:extLst>
          </p:cNvPr>
          <p:cNvGrpSpPr/>
          <p:nvPr/>
        </p:nvGrpSpPr>
        <p:grpSpPr>
          <a:xfrm>
            <a:off x="3851920" y="5911729"/>
            <a:ext cx="5546461" cy="982663"/>
            <a:chOff x="4001261" y="6226558"/>
            <a:chExt cx="5546461" cy="982663"/>
          </a:xfrm>
        </p:grpSpPr>
        <p:sp>
          <p:nvSpPr>
            <p:cNvPr id="8" name="AutoShape 58">
              <a:extLst>
                <a:ext uri="{FF2B5EF4-FFF2-40B4-BE49-F238E27FC236}">
                  <a16:creationId xmlns:a16="http://schemas.microsoft.com/office/drawing/2014/main" id="{F1328F7E-025F-434F-B02E-4B9A9DF054B1}"/>
                </a:ext>
              </a:extLst>
            </p:cNvPr>
            <p:cNvSpPr>
              <a:spLocks noChangeArrowheads="1"/>
            </p:cNvSpPr>
            <p:nvPr/>
          </p:nvSpPr>
          <p:spPr bwMode="auto">
            <a:xfrm>
              <a:off x="4001261" y="6255325"/>
              <a:ext cx="5262570" cy="928670"/>
            </a:xfrm>
            <a:prstGeom prst="roundRect">
              <a:avLst>
                <a:gd name="adj" fmla="val 16667"/>
              </a:avLst>
            </a:prstGeom>
            <a:solidFill>
              <a:schemeClr val="accent4">
                <a:lumMod val="60000"/>
                <a:lumOff val="40000"/>
              </a:schemeClr>
            </a:solidFill>
            <a:ln w="9525">
              <a:solidFill>
                <a:schemeClr val="tx1"/>
              </a:solidFill>
              <a:round/>
              <a:headEnd/>
              <a:tailEnd/>
            </a:ln>
          </p:spPr>
          <p:txBody>
            <a:bodyPr wrap="none" anchor="ctr"/>
            <a:lstStyle/>
            <a:p>
              <a:endParaRPr lang="en-US"/>
            </a:p>
          </p:txBody>
        </p:sp>
        <p:sp>
          <p:nvSpPr>
            <p:cNvPr id="9" name="Line 54">
              <a:extLst>
                <a:ext uri="{FF2B5EF4-FFF2-40B4-BE49-F238E27FC236}">
                  <a16:creationId xmlns:a16="http://schemas.microsoft.com/office/drawing/2014/main" id="{37FDD21A-1633-4594-BAF6-A20BF8D29EC5}"/>
                </a:ext>
              </a:extLst>
            </p:cNvPr>
            <p:cNvSpPr>
              <a:spLocks noChangeShapeType="1"/>
            </p:cNvSpPr>
            <p:nvPr/>
          </p:nvSpPr>
          <p:spPr bwMode="auto">
            <a:xfrm>
              <a:off x="4408984" y="6455158"/>
              <a:ext cx="2514600" cy="0"/>
            </a:xfrm>
            <a:prstGeom prst="line">
              <a:avLst/>
            </a:prstGeom>
            <a:noFill/>
            <a:ln w="57150">
              <a:solidFill>
                <a:schemeClr val="tx1"/>
              </a:solidFill>
              <a:round/>
              <a:headEnd/>
              <a:tailEnd type="triangle" w="med" len="med"/>
            </a:ln>
          </p:spPr>
          <p:txBody>
            <a:bodyPr wrap="none" anchor="ctr"/>
            <a:lstStyle/>
            <a:p>
              <a:endParaRPr lang="en-GB"/>
            </a:p>
          </p:txBody>
        </p:sp>
        <p:sp>
          <p:nvSpPr>
            <p:cNvPr id="10" name="Line 55">
              <a:extLst>
                <a:ext uri="{FF2B5EF4-FFF2-40B4-BE49-F238E27FC236}">
                  <a16:creationId xmlns:a16="http://schemas.microsoft.com/office/drawing/2014/main" id="{3D67A1B2-CD5E-4EA2-B64C-51353EC35DA9}"/>
                </a:ext>
              </a:extLst>
            </p:cNvPr>
            <p:cNvSpPr>
              <a:spLocks noChangeShapeType="1"/>
            </p:cNvSpPr>
            <p:nvPr/>
          </p:nvSpPr>
          <p:spPr bwMode="auto">
            <a:xfrm>
              <a:off x="4408984" y="6759958"/>
              <a:ext cx="2514600" cy="0"/>
            </a:xfrm>
            <a:prstGeom prst="line">
              <a:avLst/>
            </a:prstGeom>
            <a:noFill/>
            <a:ln w="41275">
              <a:solidFill>
                <a:schemeClr val="tx1"/>
              </a:solidFill>
              <a:round/>
              <a:headEnd/>
              <a:tailEnd type="arrow" w="med" len="med"/>
            </a:ln>
          </p:spPr>
          <p:txBody>
            <a:bodyPr wrap="none" anchor="ctr"/>
            <a:lstStyle/>
            <a:p>
              <a:endParaRPr lang="en-GB"/>
            </a:p>
          </p:txBody>
        </p:sp>
        <p:sp>
          <p:nvSpPr>
            <p:cNvPr id="11" name="Text Box 56">
              <a:extLst>
                <a:ext uri="{FF2B5EF4-FFF2-40B4-BE49-F238E27FC236}">
                  <a16:creationId xmlns:a16="http://schemas.microsoft.com/office/drawing/2014/main" id="{EE9258E1-4769-403D-97B1-13016EE755E5}"/>
                </a:ext>
              </a:extLst>
            </p:cNvPr>
            <p:cNvSpPr txBox="1">
              <a:spLocks noChangeArrowheads="1"/>
            </p:cNvSpPr>
            <p:nvPr/>
          </p:nvSpPr>
          <p:spPr bwMode="auto">
            <a:xfrm>
              <a:off x="6923584" y="6226558"/>
              <a:ext cx="2509838" cy="530225"/>
            </a:xfrm>
            <a:prstGeom prst="rect">
              <a:avLst/>
            </a:prstGeom>
            <a:noFill/>
            <a:ln w="9525">
              <a:noFill/>
              <a:miter lim="800000"/>
              <a:headEnd/>
              <a:tailEnd/>
            </a:ln>
          </p:spPr>
          <p:txBody>
            <a:bodyPr wrap="none">
              <a:spAutoFit/>
            </a:bodyPr>
            <a:lstStyle/>
            <a:p>
              <a:r>
                <a:rPr lang="en-US" sz="1800" dirty="0"/>
                <a:t>Synchronous message</a:t>
              </a:r>
              <a:endParaRPr lang="en-US" dirty="0"/>
            </a:p>
          </p:txBody>
        </p:sp>
        <p:sp>
          <p:nvSpPr>
            <p:cNvPr id="12" name="Text Box 57">
              <a:extLst>
                <a:ext uri="{FF2B5EF4-FFF2-40B4-BE49-F238E27FC236}">
                  <a16:creationId xmlns:a16="http://schemas.microsoft.com/office/drawing/2014/main" id="{FE961292-860A-412E-95D3-BE85FD69A422}"/>
                </a:ext>
              </a:extLst>
            </p:cNvPr>
            <p:cNvSpPr txBox="1">
              <a:spLocks noChangeArrowheads="1"/>
            </p:cNvSpPr>
            <p:nvPr/>
          </p:nvSpPr>
          <p:spPr bwMode="auto">
            <a:xfrm>
              <a:off x="6923584" y="6531358"/>
              <a:ext cx="2624138" cy="530225"/>
            </a:xfrm>
            <a:prstGeom prst="rect">
              <a:avLst/>
            </a:prstGeom>
            <a:noFill/>
            <a:ln w="9525">
              <a:noFill/>
              <a:miter lim="800000"/>
              <a:headEnd/>
              <a:tailEnd/>
            </a:ln>
          </p:spPr>
          <p:txBody>
            <a:bodyPr wrap="none">
              <a:spAutoFit/>
            </a:bodyPr>
            <a:lstStyle/>
            <a:p>
              <a:r>
                <a:rPr lang="en-US" sz="1800"/>
                <a:t>Asynchronous message</a:t>
              </a:r>
              <a:endParaRPr lang="en-US"/>
            </a:p>
          </p:txBody>
        </p:sp>
        <p:sp>
          <p:nvSpPr>
            <p:cNvPr id="13" name="Line 55">
              <a:extLst>
                <a:ext uri="{FF2B5EF4-FFF2-40B4-BE49-F238E27FC236}">
                  <a16:creationId xmlns:a16="http://schemas.microsoft.com/office/drawing/2014/main" id="{C3DFE502-66D1-43C3-8153-308992BDC5A7}"/>
                </a:ext>
              </a:extLst>
            </p:cNvPr>
            <p:cNvSpPr>
              <a:spLocks noChangeShapeType="1"/>
            </p:cNvSpPr>
            <p:nvPr/>
          </p:nvSpPr>
          <p:spPr bwMode="auto">
            <a:xfrm>
              <a:off x="4408984" y="7064758"/>
              <a:ext cx="2514600" cy="0"/>
            </a:xfrm>
            <a:prstGeom prst="line">
              <a:avLst/>
            </a:prstGeom>
            <a:noFill/>
            <a:ln w="41275">
              <a:solidFill>
                <a:schemeClr val="tx1"/>
              </a:solidFill>
              <a:prstDash val="dash"/>
              <a:bevel/>
              <a:headEnd/>
              <a:tailEnd type="arrow" w="med" len="med"/>
            </a:ln>
          </p:spPr>
          <p:txBody>
            <a:bodyPr wrap="none" anchor="ctr"/>
            <a:lstStyle/>
            <a:p>
              <a:endParaRPr lang="en-GB"/>
            </a:p>
          </p:txBody>
        </p:sp>
        <p:sp>
          <p:nvSpPr>
            <p:cNvPr id="14" name="Text Box 57">
              <a:extLst>
                <a:ext uri="{FF2B5EF4-FFF2-40B4-BE49-F238E27FC236}">
                  <a16:creationId xmlns:a16="http://schemas.microsoft.com/office/drawing/2014/main" id="{43CBF102-34BA-4385-A95F-4D88D462D2D2}"/>
                </a:ext>
              </a:extLst>
            </p:cNvPr>
            <p:cNvSpPr txBox="1">
              <a:spLocks noChangeArrowheads="1"/>
            </p:cNvSpPr>
            <p:nvPr/>
          </p:nvSpPr>
          <p:spPr bwMode="auto">
            <a:xfrm>
              <a:off x="6923584" y="6839333"/>
              <a:ext cx="1878013" cy="369888"/>
            </a:xfrm>
            <a:prstGeom prst="rect">
              <a:avLst/>
            </a:prstGeom>
            <a:noFill/>
            <a:ln w="9525">
              <a:noFill/>
              <a:miter lim="800000"/>
              <a:headEnd/>
              <a:tailEnd/>
            </a:ln>
          </p:spPr>
          <p:txBody>
            <a:bodyPr wrap="none">
              <a:spAutoFit/>
            </a:bodyPr>
            <a:lstStyle/>
            <a:p>
              <a:r>
                <a:rPr lang="en-US" sz="1800"/>
                <a:t>Return message</a:t>
              </a:r>
              <a:endParaRPr lang="en-US"/>
            </a:p>
          </p:txBody>
        </p:sp>
      </p:grpSp>
      <p:sp>
        <p:nvSpPr>
          <p:cNvPr id="16" name="TextBox 38">
            <a:extLst>
              <a:ext uri="{FF2B5EF4-FFF2-40B4-BE49-F238E27FC236}">
                <a16:creationId xmlns:a16="http://schemas.microsoft.com/office/drawing/2014/main" id="{2909C199-E067-4FE9-8715-E928D1324669}"/>
              </a:ext>
            </a:extLst>
          </p:cNvPr>
          <p:cNvSpPr txBox="1">
            <a:spLocks noChangeArrowheads="1"/>
          </p:cNvSpPr>
          <p:nvPr/>
        </p:nvSpPr>
        <p:spPr bwMode="auto">
          <a:xfrm>
            <a:off x="352487" y="5449766"/>
            <a:ext cx="6705600" cy="461963"/>
          </a:xfrm>
          <a:prstGeom prst="rect">
            <a:avLst/>
          </a:prstGeom>
          <a:noFill/>
          <a:ln w="9525">
            <a:noFill/>
            <a:miter lim="800000"/>
            <a:headEnd/>
            <a:tailEnd/>
          </a:ln>
        </p:spPr>
        <p:txBody>
          <a:bodyPr>
            <a:spAutoFit/>
          </a:bodyPr>
          <a:lstStyle/>
          <a:p>
            <a:r>
              <a:rPr lang="en-US" dirty="0"/>
              <a:t>There are problems here… what are they?</a:t>
            </a:r>
          </a:p>
        </p:txBody>
      </p:sp>
      <p:pic>
        <p:nvPicPr>
          <p:cNvPr id="17" name="Picture 16">
            <a:extLst>
              <a:ext uri="{FF2B5EF4-FFF2-40B4-BE49-F238E27FC236}">
                <a16:creationId xmlns:a16="http://schemas.microsoft.com/office/drawing/2014/main" id="{B12DF93C-9553-46FD-A308-E8AA03F154F2}"/>
              </a:ext>
            </a:extLst>
          </p:cNvPr>
          <p:cNvPicPr>
            <a:picLocks noChangeAspect="1"/>
          </p:cNvPicPr>
          <p:nvPr/>
        </p:nvPicPr>
        <p:blipFill>
          <a:blip r:embed="rId2"/>
          <a:stretch>
            <a:fillRect/>
          </a:stretch>
        </p:blipFill>
        <p:spPr>
          <a:xfrm>
            <a:off x="361950" y="1023937"/>
            <a:ext cx="8420100" cy="4529009"/>
          </a:xfrm>
          <a:prstGeom prst="rect">
            <a:avLst/>
          </a:prstGeom>
        </p:spPr>
      </p:pic>
    </p:spTree>
    <p:extLst>
      <p:ext uri="{BB962C8B-B14F-4D97-AF65-F5344CB8AC3E}">
        <p14:creationId xmlns:p14="http://schemas.microsoft.com/office/powerpoint/2010/main" val="165741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Indicating selection and loops</a:t>
            </a:r>
            <a:endParaRPr lang="en-US" altLang="en-US" sz="4000" b="1" dirty="0">
              <a:solidFill>
                <a:schemeClr val="accent2"/>
              </a:solidFill>
            </a:endParaRPr>
          </a:p>
        </p:txBody>
      </p:sp>
      <p:sp>
        <p:nvSpPr>
          <p:cNvPr id="15" name="Rectangle 3">
            <a:extLst>
              <a:ext uri="{FF2B5EF4-FFF2-40B4-BE49-F238E27FC236}">
                <a16:creationId xmlns:a16="http://schemas.microsoft.com/office/drawing/2014/main" id="{81000A9C-51D9-4B92-81E5-DCDE621BC851}"/>
              </a:ext>
            </a:extLst>
          </p:cNvPr>
          <p:cNvSpPr txBox="1">
            <a:spLocks noChangeArrowheads="1"/>
          </p:cNvSpPr>
          <p:nvPr/>
        </p:nvSpPr>
        <p:spPr>
          <a:xfrm>
            <a:off x="0" y="1052736"/>
            <a:ext cx="9144000" cy="134778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eaLnBrk="1" fontAlgn="auto" hangingPunct="1">
              <a:lnSpc>
                <a:spcPct val="80000"/>
              </a:lnSpc>
              <a:buFont typeface="Arial"/>
              <a:buNone/>
              <a:tabLst>
                <a:tab pos="1828800" algn="l"/>
              </a:tabLst>
            </a:pPr>
            <a:r>
              <a:rPr lang="en-US" sz="2000" kern="0">
                <a:latin typeface="Calibri" pitchFamily="34" charset="0"/>
                <a:cs typeface="Calibri" pitchFamily="34" charset="0"/>
                <a:sym typeface="Calibri" pitchFamily="34" charset="0"/>
              </a:rPr>
              <a:t>frame: box around part of a sequence diagram to indicate selection or loop</a:t>
            </a:r>
          </a:p>
          <a:p>
            <a:pPr marL="514350" indent="-381000" eaLnBrk="1" fontAlgn="auto" hangingPunct="1">
              <a:lnSpc>
                <a:spcPct val="80000"/>
              </a:lnSpc>
              <a:spcBef>
                <a:spcPts val="500"/>
              </a:spcBef>
              <a:buSzPts val="2400"/>
              <a:tabLst>
                <a:tab pos="1828800" algn="l"/>
              </a:tabLst>
            </a:pPr>
            <a:r>
              <a:rPr lang="en-US" sz="1800" kern="0">
                <a:latin typeface="Courier New" pitchFamily="49" charset="0"/>
                <a:cs typeface="Calibri" pitchFamily="34" charset="0"/>
                <a:sym typeface="Calibri" pitchFamily="34" charset="0"/>
              </a:rPr>
              <a:t>if</a:t>
            </a:r>
            <a:r>
              <a:rPr lang="en-US" sz="1800" kern="0">
                <a:latin typeface="Calibri" pitchFamily="34" charset="0"/>
                <a:cs typeface="Calibri" pitchFamily="34" charset="0"/>
                <a:sym typeface="Calibri" pitchFamily="34" charset="0"/>
              </a:rPr>
              <a:t>	-&gt; (opt) [condition]</a:t>
            </a:r>
          </a:p>
          <a:p>
            <a:pPr marL="514350" indent="-381000" eaLnBrk="1" fontAlgn="auto" hangingPunct="1">
              <a:lnSpc>
                <a:spcPct val="80000"/>
              </a:lnSpc>
              <a:spcBef>
                <a:spcPts val="500"/>
              </a:spcBef>
              <a:buSzPts val="2400"/>
              <a:tabLst>
                <a:tab pos="1828800" algn="l"/>
              </a:tabLst>
            </a:pPr>
            <a:r>
              <a:rPr lang="en-US" sz="1800" kern="0">
                <a:latin typeface="Courier New" pitchFamily="49" charset="0"/>
                <a:cs typeface="Calibri" pitchFamily="34" charset="0"/>
                <a:sym typeface="Calibri" pitchFamily="34" charset="0"/>
              </a:rPr>
              <a:t>if/else</a:t>
            </a:r>
            <a:r>
              <a:rPr lang="en-US" sz="1800" kern="0">
                <a:latin typeface="Calibri" pitchFamily="34" charset="0"/>
                <a:cs typeface="Calibri" pitchFamily="34" charset="0"/>
                <a:sym typeface="Calibri" pitchFamily="34" charset="0"/>
              </a:rPr>
              <a:t>	-&gt; (alt)  [condition], separated by horizontal dashed line</a:t>
            </a:r>
          </a:p>
          <a:p>
            <a:pPr marL="514350" indent="-381000" eaLnBrk="1" fontAlgn="auto" hangingPunct="1">
              <a:lnSpc>
                <a:spcPct val="80000"/>
              </a:lnSpc>
              <a:spcBef>
                <a:spcPts val="500"/>
              </a:spcBef>
              <a:buSzPts val="2400"/>
              <a:tabLst>
                <a:tab pos="1828800" algn="l"/>
              </a:tabLst>
            </a:pPr>
            <a:r>
              <a:rPr lang="en-US" sz="1800" kern="0">
                <a:latin typeface="Calibri" pitchFamily="34" charset="0"/>
                <a:cs typeface="Calibri" pitchFamily="34" charset="0"/>
                <a:sym typeface="Calibri" pitchFamily="34" charset="0"/>
              </a:rPr>
              <a:t>loop	-&gt; (loop) [condition or items to loop over]</a:t>
            </a:r>
            <a:endParaRPr lang="en-US" sz="1800" kern="0" dirty="0">
              <a:latin typeface="Calibri" pitchFamily="34" charset="0"/>
              <a:cs typeface="Calibri" pitchFamily="34" charset="0"/>
              <a:sym typeface="Calibri" pitchFamily="34" charset="0"/>
            </a:endParaRPr>
          </a:p>
        </p:txBody>
      </p:sp>
      <p:pic>
        <p:nvPicPr>
          <p:cNvPr id="18" name="Picture 183">
            <a:extLst>
              <a:ext uri="{FF2B5EF4-FFF2-40B4-BE49-F238E27FC236}">
                <a16:creationId xmlns:a16="http://schemas.microsoft.com/office/drawing/2014/main" id="{30A23B12-EA6E-4315-9671-EC737578B706}"/>
              </a:ext>
            </a:extLst>
          </p:cNvPr>
          <p:cNvPicPr>
            <a:picLocks noChangeAspect="1" noChangeArrowheads="1"/>
          </p:cNvPicPr>
          <p:nvPr/>
        </p:nvPicPr>
        <p:blipFill>
          <a:blip r:embed="rId2"/>
          <a:srcRect/>
          <a:stretch>
            <a:fillRect/>
          </a:stretch>
        </p:blipFill>
        <p:spPr bwMode="auto">
          <a:xfrm>
            <a:off x="1071538" y="2571744"/>
            <a:ext cx="5929355" cy="4286256"/>
          </a:xfrm>
          <a:prstGeom prst="rect">
            <a:avLst/>
          </a:prstGeom>
          <a:noFill/>
          <a:ln w="12700">
            <a:noFill/>
            <a:miter lim="800000"/>
            <a:headEnd/>
            <a:tailEnd type="none" w="lg" len="lg"/>
          </a:ln>
        </p:spPr>
      </p:pic>
    </p:spTree>
    <p:extLst>
      <p:ext uri="{BB962C8B-B14F-4D97-AF65-F5344CB8AC3E}">
        <p14:creationId xmlns:p14="http://schemas.microsoft.com/office/powerpoint/2010/main" val="215653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Passive Objects</a:t>
            </a:r>
            <a:endParaRPr lang="en-US" altLang="en-US" sz="4000" b="1" dirty="0">
              <a:solidFill>
                <a:schemeClr val="accent2"/>
              </a:solidFill>
            </a:endParaRPr>
          </a:p>
        </p:txBody>
      </p:sp>
      <p:sp>
        <p:nvSpPr>
          <p:cNvPr id="5" name="Content Placeholder 1">
            <a:extLst>
              <a:ext uri="{FF2B5EF4-FFF2-40B4-BE49-F238E27FC236}">
                <a16:creationId xmlns:a16="http://schemas.microsoft.com/office/drawing/2014/main" id="{17994CE2-A583-4E2F-95B4-60DF1A1B16E2}"/>
              </a:ext>
            </a:extLst>
          </p:cNvPr>
          <p:cNvSpPr txBox="1">
            <a:spLocks/>
          </p:cNvSpPr>
          <p:nvPr/>
        </p:nvSpPr>
        <p:spPr>
          <a:xfrm>
            <a:off x="0" y="1214422"/>
            <a:ext cx="8229600" cy="1643063"/>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14350" indent="-381000" eaLnBrk="1" fontAlgn="auto" hangingPunct="1">
              <a:spcBef>
                <a:spcPts val="500"/>
              </a:spcBef>
              <a:buSzPts val="2400"/>
              <a:defRPr/>
            </a:pPr>
            <a:r>
              <a:rPr lang="en-US" sz="1800" kern="0" dirty="0"/>
              <a:t>Not constantly active</a:t>
            </a:r>
          </a:p>
          <a:p>
            <a:pPr marL="514350" indent="-381000" eaLnBrk="1" fontAlgn="auto" hangingPunct="1">
              <a:spcBef>
                <a:spcPts val="500"/>
              </a:spcBef>
              <a:buSzPts val="2400"/>
              <a:defRPr/>
            </a:pPr>
            <a:r>
              <a:rPr lang="en-US" sz="1800" kern="0" dirty="0"/>
              <a:t>Activated only when called or cannot begin an operation</a:t>
            </a:r>
          </a:p>
          <a:p>
            <a:pPr marL="514350" indent="-381000" eaLnBrk="1" fontAlgn="auto" hangingPunct="1">
              <a:spcBef>
                <a:spcPts val="500"/>
              </a:spcBef>
              <a:buSzPts val="2400"/>
              <a:defRPr/>
            </a:pPr>
            <a:r>
              <a:rPr lang="en-US" sz="1800" kern="0" dirty="0"/>
              <a:t>Passive objects can also be active parallelly</a:t>
            </a:r>
          </a:p>
          <a:p>
            <a:pPr marL="514350" indent="-381000" eaLnBrk="1" fontAlgn="auto" hangingPunct="1">
              <a:spcBef>
                <a:spcPts val="500"/>
              </a:spcBef>
              <a:buSzPts val="2400"/>
              <a:defRPr/>
            </a:pPr>
            <a:r>
              <a:rPr lang="en-US" sz="1800" kern="0" dirty="0"/>
              <a:t>On return of control, becomes inactive</a:t>
            </a:r>
          </a:p>
          <a:p>
            <a:pPr marL="514350" indent="-381000" eaLnBrk="1" fontAlgn="auto" hangingPunct="1">
              <a:spcBef>
                <a:spcPts val="500"/>
              </a:spcBef>
              <a:buSzPts val="2400"/>
              <a:defRPr/>
            </a:pPr>
            <a:r>
              <a:rPr lang="en-US" sz="1800" kern="0" dirty="0"/>
              <a:t>Period of time for objects execution shown as a thin rectangle</a:t>
            </a:r>
          </a:p>
        </p:txBody>
      </p:sp>
      <p:grpSp>
        <p:nvGrpSpPr>
          <p:cNvPr id="6" name="Group 25">
            <a:extLst>
              <a:ext uri="{FF2B5EF4-FFF2-40B4-BE49-F238E27FC236}">
                <a16:creationId xmlns:a16="http://schemas.microsoft.com/office/drawing/2014/main" id="{B974B7C9-437F-46B4-B7FC-0E2500983D38}"/>
              </a:ext>
            </a:extLst>
          </p:cNvPr>
          <p:cNvGrpSpPr>
            <a:grpSpLocks/>
          </p:cNvGrpSpPr>
          <p:nvPr/>
        </p:nvGrpSpPr>
        <p:grpSpPr bwMode="auto">
          <a:xfrm>
            <a:off x="357158" y="2857496"/>
            <a:ext cx="7543800" cy="3352800"/>
            <a:chOff x="152400" y="3124200"/>
            <a:chExt cx="7543800" cy="3352800"/>
          </a:xfrm>
        </p:grpSpPr>
        <p:cxnSp>
          <p:nvCxnSpPr>
            <p:cNvPr id="7" name="Straight Arrow Connector 6">
              <a:extLst>
                <a:ext uri="{FF2B5EF4-FFF2-40B4-BE49-F238E27FC236}">
                  <a16:creationId xmlns:a16="http://schemas.microsoft.com/office/drawing/2014/main" id="{A32656E1-A1A1-492C-8223-04038B2328B1}"/>
                </a:ext>
              </a:extLst>
            </p:cNvPr>
            <p:cNvCxnSpPr>
              <a:stCxn id="9" idx="2"/>
              <a:endCxn id="13" idx="0"/>
            </p:cNvCxnSpPr>
            <p:nvPr/>
          </p:nvCxnSpPr>
          <p:spPr>
            <a:xfrm rot="5400000">
              <a:off x="3543301" y="4152900"/>
              <a:ext cx="990600" cy="3175"/>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0191D5D-13CE-418E-826B-39EB0368D7B6}"/>
                </a:ext>
              </a:extLst>
            </p:cNvPr>
            <p:cNvSpPr/>
            <p:nvPr/>
          </p:nvSpPr>
          <p:spPr>
            <a:xfrm>
              <a:off x="838200" y="3124200"/>
              <a:ext cx="1524000" cy="533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:Transaction</a:t>
              </a:r>
            </a:p>
          </p:txBody>
        </p:sp>
        <p:sp>
          <p:nvSpPr>
            <p:cNvPr id="9" name="Rectangle 8">
              <a:extLst>
                <a:ext uri="{FF2B5EF4-FFF2-40B4-BE49-F238E27FC236}">
                  <a16:creationId xmlns:a16="http://schemas.microsoft.com/office/drawing/2014/main" id="{FDBA28E8-22A0-40B9-9D13-B8657A38DA04}"/>
                </a:ext>
              </a:extLst>
            </p:cNvPr>
            <p:cNvSpPr/>
            <p:nvPr/>
          </p:nvSpPr>
          <p:spPr>
            <a:xfrm>
              <a:off x="3124200" y="3124200"/>
              <a:ext cx="1828800" cy="533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:Customer</a:t>
              </a:r>
            </a:p>
          </p:txBody>
        </p:sp>
        <p:sp>
          <p:nvSpPr>
            <p:cNvPr id="10" name="Rectangle 9">
              <a:extLst>
                <a:ext uri="{FF2B5EF4-FFF2-40B4-BE49-F238E27FC236}">
                  <a16:creationId xmlns:a16="http://schemas.microsoft.com/office/drawing/2014/main" id="{ACBF3B6F-8469-4383-A720-D3FC23862864}"/>
                </a:ext>
              </a:extLst>
            </p:cNvPr>
            <p:cNvSpPr/>
            <p:nvPr/>
          </p:nvSpPr>
          <p:spPr>
            <a:xfrm>
              <a:off x="5867400" y="3124200"/>
              <a:ext cx="1828800" cy="533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:Rate</a:t>
              </a:r>
            </a:p>
          </p:txBody>
        </p:sp>
        <p:sp>
          <p:nvSpPr>
            <p:cNvPr id="11" name="Rectangle 10">
              <a:extLst>
                <a:ext uri="{FF2B5EF4-FFF2-40B4-BE49-F238E27FC236}">
                  <a16:creationId xmlns:a16="http://schemas.microsoft.com/office/drawing/2014/main" id="{BAFD299E-7D01-4CED-AF19-F999CAE5E8BD}"/>
                </a:ext>
              </a:extLst>
            </p:cNvPr>
            <p:cNvSpPr/>
            <p:nvPr/>
          </p:nvSpPr>
          <p:spPr>
            <a:xfrm>
              <a:off x="1524000" y="3657600"/>
              <a:ext cx="152400" cy="2819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schemeClr val="tx1"/>
                </a:solidFill>
              </a:endParaRPr>
            </a:p>
          </p:txBody>
        </p:sp>
        <p:cxnSp>
          <p:nvCxnSpPr>
            <p:cNvPr id="12" name="Straight Arrow Connector 11">
              <a:extLst>
                <a:ext uri="{FF2B5EF4-FFF2-40B4-BE49-F238E27FC236}">
                  <a16:creationId xmlns:a16="http://schemas.microsoft.com/office/drawing/2014/main" id="{89DF8E35-CF6D-4DC8-9D89-F3D154FB7020}"/>
                </a:ext>
              </a:extLst>
            </p:cNvPr>
            <p:cNvCxnSpPr/>
            <p:nvPr/>
          </p:nvCxnSpPr>
          <p:spPr>
            <a:xfrm>
              <a:off x="228600" y="4267200"/>
              <a:ext cx="1295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04AB47D-A0A9-44CC-BAB4-D0EA1E97DC5C}"/>
                </a:ext>
              </a:extLst>
            </p:cNvPr>
            <p:cNvSpPr/>
            <p:nvPr/>
          </p:nvSpPr>
          <p:spPr>
            <a:xfrm>
              <a:off x="3962400" y="4648200"/>
              <a:ext cx="152400" cy="4572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schemeClr val="tx1"/>
                </a:solidFill>
              </a:endParaRPr>
            </a:p>
          </p:txBody>
        </p:sp>
        <p:sp>
          <p:nvSpPr>
            <p:cNvPr id="14" name="Rectangle 13">
              <a:extLst>
                <a:ext uri="{FF2B5EF4-FFF2-40B4-BE49-F238E27FC236}">
                  <a16:creationId xmlns:a16="http://schemas.microsoft.com/office/drawing/2014/main" id="{EA140DA7-8FF4-4240-A762-8F01E99BF418}"/>
                </a:ext>
              </a:extLst>
            </p:cNvPr>
            <p:cNvSpPr/>
            <p:nvPr/>
          </p:nvSpPr>
          <p:spPr>
            <a:xfrm>
              <a:off x="152400" y="3657600"/>
              <a:ext cx="1600200" cy="5334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compute</a:t>
              </a:r>
            </a:p>
            <a:p>
              <a:pPr>
                <a:defRPr/>
              </a:pPr>
              <a:r>
                <a:rPr lang="en-US" sz="1400" dirty="0">
                  <a:solidFill>
                    <a:schemeClr val="tx1"/>
                  </a:solidFill>
                </a:rPr>
                <a:t>commission()</a:t>
              </a:r>
            </a:p>
          </p:txBody>
        </p:sp>
        <p:sp>
          <p:nvSpPr>
            <p:cNvPr id="16" name="Rectangle 15">
              <a:extLst>
                <a:ext uri="{FF2B5EF4-FFF2-40B4-BE49-F238E27FC236}">
                  <a16:creationId xmlns:a16="http://schemas.microsoft.com/office/drawing/2014/main" id="{10FB11DE-2C88-4D16-A5D8-E017CADBCA3E}"/>
                </a:ext>
              </a:extLst>
            </p:cNvPr>
            <p:cNvSpPr/>
            <p:nvPr/>
          </p:nvSpPr>
          <p:spPr>
            <a:xfrm>
              <a:off x="1752600" y="4191000"/>
              <a:ext cx="2209800" cy="3810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service level (customer)</a:t>
              </a:r>
            </a:p>
          </p:txBody>
        </p:sp>
        <p:cxnSp>
          <p:nvCxnSpPr>
            <p:cNvPr id="17" name="Straight Arrow Connector 16">
              <a:extLst>
                <a:ext uri="{FF2B5EF4-FFF2-40B4-BE49-F238E27FC236}">
                  <a16:creationId xmlns:a16="http://schemas.microsoft.com/office/drawing/2014/main" id="{3FF7B75E-6DF9-4D0B-9026-1EAE8AF0B2C6}"/>
                </a:ext>
              </a:extLst>
            </p:cNvPr>
            <p:cNvCxnSpPr/>
            <p:nvPr/>
          </p:nvCxnSpPr>
          <p:spPr>
            <a:xfrm>
              <a:off x="1676400" y="4648200"/>
              <a:ext cx="2286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370DC5-C121-492F-856E-0A9F12E9AD76}"/>
                </a:ext>
              </a:extLst>
            </p:cNvPr>
            <p:cNvCxnSpPr/>
            <p:nvPr/>
          </p:nvCxnSpPr>
          <p:spPr>
            <a:xfrm>
              <a:off x="1676400" y="5105400"/>
              <a:ext cx="2286000" cy="1588"/>
            </a:xfrm>
            <a:prstGeom prst="straightConnector1">
              <a:avLst/>
            </a:prstGeom>
            <a:ln w="254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98A7FB-4759-4379-9A4A-19500BC26497}"/>
                </a:ext>
              </a:extLst>
            </p:cNvPr>
            <p:cNvSpPr/>
            <p:nvPr/>
          </p:nvSpPr>
          <p:spPr>
            <a:xfrm>
              <a:off x="2362200" y="4724400"/>
              <a:ext cx="8382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level</a:t>
              </a:r>
            </a:p>
          </p:txBody>
        </p:sp>
        <p:cxnSp>
          <p:nvCxnSpPr>
            <p:cNvPr id="21" name="Straight Arrow Connector 20">
              <a:extLst>
                <a:ext uri="{FF2B5EF4-FFF2-40B4-BE49-F238E27FC236}">
                  <a16:creationId xmlns:a16="http://schemas.microsoft.com/office/drawing/2014/main" id="{6BDC0305-85ED-47F2-A8B0-065C972815BF}"/>
                </a:ext>
              </a:extLst>
            </p:cNvPr>
            <p:cNvCxnSpPr/>
            <p:nvPr/>
          </p:nvCxnSpPr>
          <p:spPr>
            <a:xfrm>
              <a:off x="1676400" y="5638800"/>
              <a:ext cx="4953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246DEB-3B08-4883-9245-B6F750682AD7}"/>
                </a:ext>
              </a:extLst>
            </p:cNvPr>
            <p:cNvSpPr/>
            <p:nvPr/>
          </p:nvSpPr>
          <p:spPr>
            <a:xfrm>
              <a:off x="6629400" y="5638800"/>
              <a:ext cx="152400" cy="381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b="1" dirty="0">
                <a:solidFill>
                  <a:schemeClr val="tx1"/>
                </a:solidFill>
              </a:endParaRPr>
            </a:p>
          </p:txBody>
        </p:sp>
        <p:cxnSp>
          <p:nvCxnSpPr>
            <p:cNvPr id="23" name="Straight Arrow Connector 22">
              <a:extLst>
                <a:ext uri="{FF2B5EF4-FFF2-40B4-BE49-F238E27FC236}">
                  <a16:creationId xmlns:a16="http://schemas.microsoft.com/office/drawing/2014/main" id="{3DA89770-046E-4DAB-908A-462F981CB95F}"/>
                </a:ext>
              </a:extLst>
            </p:cNvPr>
            <p:cNvCxnSpPr/>
            <p:nvPr/>
          </p:nvCxnSpPr>
          <p:spPr>
            <a:xfrm>
              <a:off x="1676400" y="6019800"/>
              <a:ext cx="4953000" cy="1588"/>
            </a:xfrm>
            <a:prstGeom prst="straightConnector1">
              <a:avLst/>
            </a:prstGeom>
            <a:ln w="254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D956127-48B7-46F4-A05E-8FF4D3B23280}"/>
                </a:ext>
              </a:extLst>
            </p:cNvPr>
            <p:cNvSpPr/>
            <p:nvPr/>
          </p:nvSpPr>
          <p:spPr>
            <a:xfrm>
              <a:off x="2514600" y="5257800"/>
              <a:ext cx="3733800" cy="3810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calculate commission (level, transaction)</a:t>
              </a:r>
            </a:p>
          </p:txBody>
        </p:sp>
        <p:sp>
          <p:nvSpPr>
            <p:cNvPr id="25" name="Rectangle 24">
              <a:extLst>
                <a:ext uri="{FF2B5EF4-FFF2-40B4-BE49-F238E27FC236}">
                  <a16:creationId xmlns:a16="http://schemas.microsoft.com/office/drawing/2014/main" id="{CEA4BA30-3C38-489F-9744-09BB7E03EB84}"/>
                </a:ext>
              </a:extLst>
            </p:cNvPr>
            <p:cNvSpPr/>
            <p:nvPr/>
          </p:nvSpPr>
          <p:spPr>
            <a:xfrm>
              <a:off x="2362200" y="6096000"/>
              <a:ext cx="14478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commission</a:t>
              </a:r>
            </a:p>
          </p:txBody>
        </p:sp>
        <p:cxnSp>
          <p:nvCxnSpPr>
            <p:cNvPr id="26" name="Straight Arrow Connector 25">
              <a:extLst>
                <a:ext uri="{FF2B5EF4-FFF2-40B4-BE49-F238E27FC236}">
                  <a16:creationId xmlns:a16="http://schemas.microsoft.com/office/drawing/2014/main" id="{41FD4359-0069-4439-9BE4-67554F5054F9}"/>
                </a:ext>
              </a:extLst>
            </p:cNvPr>
            <p:cNvCxnSpPr>
              <a:endCxn id="22" idx="0"/>
            </p:cNvCxnSpPr>
            <p:nvPr/>
          </p:nvCxnSpPr>
          <p:spPr>
            <a:xfrm rot="5400000">
              <a:off x="5715794" y="4647406"/>
              <a:ext cx="1981200" cy="1588"/>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201670-DCB3-48E0-9950-D65740CB21DD}"/>
                </a:ext>
              </a:extLst>
            </p:cNvPr>
            <p:cNvCxnSpPr/>
            <p:nvPr/>
          </p:nvCxnSpPr>
          <p:spPr>
            <a:xfrm rot="5400000">
              <a:off x="3391694" y="5752306"/>
              <a:ext cx="1295400" cy="1588"/>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F40C342-CC77-4DB2-89E6-FF75377FB599}"/>
                </a:ext>
              </a:extLst>
            </p:cNvPr>
            <p:cNvCxnSpPr/>
            <p:nvPr/>
          </p:nvCxnSpPr>
          <p:spPr>
            <a:xfrm rot="5400000">
              <a:off x="6477794" y="6247606"/>
              <a:ext cx="457200" cy="1588"/>
            </a:xfrm>
            <a:prstGeom prst="straightConnector1">
              <a:avLst/>
            </a:prstGeom>
            <a:ln w="254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285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Transient Objects</a:t>
            </a:r>
            <a:endParaRPr lang="en-US" altLang="en-US" sz="4000" b="1" dirty="0">
              <a:solidFill>
                <a:schemeClr val="accent2"/>
              </a:solidFill>
            </a:endParaRPr>
          </a:p>
        </p:txBody>
      </p:sp>
      <p:grpSp>
        <p:nvGrpSpPr>
          <p:cNvPr id="29" name="Group 29">
            <a:extLst>
              <a:ext uri="{FF2B5EF4-FFF2-40B4-BE49-F238E27FC236}">
                <a16:creationId xmlns:a16="http://schemas.microsoft.com/office/drawing/2014/main" id="{A8F91037-8E79-47FC-9CFD-A28ADD7677B5}"/>
              </a:ext>
            </a:extLst>
          </p:cNvPr>
          <p:cNvGrpSpPr>
            <a:grpSpLocks/>
          </p:cNvGrpSpPr>
          <p:nvPr/>
        </p:nvGrpSpPr>
        <p:grpSpPr bwMode="auto">
          <a:xfrm>
            <a:off x="1069975" y="1772816"/>
            <a:ext cx="7004050" cy="4191000"/>
            <a:chOff x="1301750" y="1828800"/>
            <a:chExt cx="7004050" cy="4191000"/>
          </a:xfrm>
        </p:grpSpPr>
        <p:sp>
          <p:nvSpPr>
            <p:cNvPr id="30" name="Rectangle 13">
              <a:extLst>
                <a:ext uri="{FF2B5EF4-FFF2-40B4-BE49-F238E27FC236}">
                  <a16:creationId xmlns:a16="http://schemas.microsoft.com/office/drawing/2014/main" id="{33409FDB-FFDE-4A30-AD93-41157C6FF698}"/>
                </a:ext>
              </a:extLst>
            </p:cNvPr>
            <p:cNvSpPr>
              <a:spLocks noChangeArrowheads="1"/>
            </p:cNvSpPr>
            <p:nvPr/>
          </p:nvSpPr>
          <p:spPr bwMode="auto">
            <a:xfrm>
              <a:off x="6172200" y="1828800"/>
              <a:ext cx="2133600" cy="685800"/>
            </a:xfrm>
            <a:prstGeom prst="rect">
              <a:avLst/>
            </a:prstGeom>
            <a:solidFill>
              <a:schemeClr val="bg1"/>
            </a:solidFill>
            <a:ln w="38100">
              <a:solidFill>
                <a:schemeClr val="tx1"/>
              </a:solidFill>
              <a:miter lim="800000"/>
              <a:headEnd/>
              <a:tailEnd/>
            </a:ln>
          </p:spPr>
          <p:txBody>
            <a:bodyPr wrap="none" anchor="ctr"/>
            <a:lstStyle/>
            <a:p>
              <a:r>
                <a:rPr lang="en-US" u="sng">
                  <a:latin typeface="Arial" charset="0"/>
                </a:rPr>
                <a:t>p: ODBCProxy</a:t>
              </a:r>
            </a:p>
          </p:txBody>
        </p:sp>
        <p:sp>
          <p:nvSpPr>
            <p:cNvPr id="31" name="Line 14">
              <a:extLst>
                <a:ext uri="{FF2B5EF4-FFF2-40B4-BE49-F238E27FC236}">
                  <a16:creationId xmlns:a16="http://schemas.microsoft.com/office/drawing/2014/main" id="{174796B8-0B24-4AE2-8149-E5CFEE6016D9}"/>
                </a:ext>
              </a:extLst>
            </p:cNvPr>
            <p:cNvSpPr>
              <a:spLocks noChangeShapeType="1"/>
            </p:cNvSpPr>
            <p:nvPr/>
          </p:nvSpPr>
          <p:spPr bwMode="auto">
            <a:xfrm>
              <a:off x="7169150" y="2590800"/>
              <a:ext cx="0" cy="3429000"/>
            </a:xfrm>
            <a:prstGeom prst="line">
              <a:avLst/>
            </a:prstGeom>
            <a:noFill/>
            <a:ln w="38100">
              <a:solidFill>
                <a:schemeClr val="tx1"/>
              </a:solidFill>
              <a:prstDash val="dash"/>
              <a:round/>
              <a:headEnd/>
              <a:tailEnd/>
            </a:ln>
          </p:spPr>
          <p:txBody>
            <a:bodyPr wrap="none"/>
            <a:lstStyle/>
            <a:p>
              <a:endParaRPr lang="en-GB"/>
            </a:p>
          </p:txBody>
        </p:sp>
        <p:sp>
          <p:nvSpPr>
            <p:cNvPr id="32" name="Line 15">
              <a:extLst>
                <a:ext uri="{FF2B5EF4-FFF2-40B4-BE49-F238E27FC236}">
                  <a16:creationId xmlns:a16="http://schemas.microsoft.com/office/drawing/2014/main" id="{98D6CDAE-8168-4F2C-8CB5-6871EF8E8A1A}"/>
                </a:ext>
              </a:extLst>
            </p:cNvPr>
            <p:cNvSpPr>
              <a:spLocks noChangeShapeType="1"/>
            </p:cNvSpPr>
            <p:nvPr/>
          </p:nvSpPr>
          <p:spPr bwMode="auto">
            <a:xfrm>
              <a:off x="4876800" y="3962400"/>
              <a:ext cx="2195429" cy="0"/>
            </a:xfrm>
            <a:prstGeom prst="line">
              <a:avLst/>
            </a:prstGeom>
            <a:noFill/>
            <a:ln w="38100">
              <a:solidFill>
                <a:schemeClr val="tx1"/>
              </a:solidFill>
              <a:round/>
              <a:headEnd/>
              <a:tailEnd type="triangle" w="med" len="med"/>
            </a:ln>
          </p:spPr>
          <p:txBody>
            <a:bodyPr wrap="none"/>
            <a:lstStyle/>
            <a:p>
              <a:endParaRPr lang="en-GB"/>
            </a:p>
          </p:txBody>
        </p:sp>
        <p:sp>
          <p:nvSpPr>
            <p:cNvPr id="33" name="Text Box 16">
              <a:extLst>
                <a:ext uri="{FF2B5EF4-FFF2-40B4-BE49-F238E27FC236}">
                  <a16:creationId xmlns:a16="http://schemas.microsoft.com/office/drawing/2014/main" id="{DDBF0EC7-B74C-463D-A7F6-BA4B8000C4AC}"/>
                </a:ext>
              </a:extLst>
            </p:cNvPr>
            <p:cNvSpPr txBox="1">
              <a:spLocks noChangeArrowheads="1"/>
            </p:cNvSpPr>
            <p:nvPr/>
          </p:nvSpPr>
          <p:spPr bwMode="auto">
            <a:xfrm>
              <a:off x="5032375" y="3481388"/>
              <a:ext cx="2039854" cy="369332"/>
            </a:xfrm>
            <a:prstGeom prst="rect">
              <a:avLst/>
            </a:prstGeom>
            <a:noFill/>
            <a:ln w="9525" algn="ctr">
              <a:noFill/>
              <a:prstDash val="dash"/>
              <a:miter lim="800000"/>
              <a:headEnd/>
              <a:tailEnd/>
            </a:ln>
          </p:spPr>
          <p:txBody>
            <a:bodyPr wrap="none">
              <a:spAutoFit/>
            </a:bodyPr>
            <a:lstStyle/>
            <a:p>
              <a:r>
                <a:rPr lang="en-US" sz="1800"/>
                <a:t>setValues(a,d,3,4)</a:t>
              </a:r>
            </a:p>
          </p:txBody>
        </p:sp>
        <p:sp>
          <p:nvSpPr>
            <p:cNvPr id="34" name="Rectangle 18">
              <a:extLst>
                <a:ext uri="{FF2B5EF4-FFF2-40B4-BE49-F238E27FC236}">
                  <a16:creationId xmlns:a16="http://schemas.microsoft.com/office/drawing/2014/main" id="{DD41BFF5-6D6F-4DFF-82ED-22003BA34AD8}"/>
                </a:ext>
              </a:extLst>
            </p:cNvPr>
            <p:cNvSpPr>
              <a:spLocks noChangeArrowheads="1"/>
            </p:cNvSpPr>
            <p:nvPr/>
          </p:nvSpPr>
          <p:spPr bwMode="auto">
            <a:xfrm flipH="1">
              <a:off x="7086600" y="3962400"/>
              <a:ext cx="152400" cy="381000"/>
            </a:xfrm>
            <a:prstGeom prst="rect">
              <a:avLst/>
            </a:prstGeom>
            <a:solidFill>
              <a:schemeClr val="bg1"/>
            </a:solidFill>
            <a:ln w="38100">
              <a:solidFill>
                <a:schemeClr val="tx1"/>
              </a:solidFill>
              <a:miter lim="800000"/>
              <a:headEnd/>
              <a:tailEnd/>
            </a:ln>
          </p:spPr>
          <p:txBody>
            <a:bodyPr wrap="none" anchor="ctr"/>
            <a:lstStyle/>
            <a:p>
              <a:endParaRPr lang="en-US"/>
            </a:p>
          </p:txBody>
        </p:sp>
        <p:grpSp>
          <p:nvGrpSpPr>
            <p:cNvPr id="35" name="Group 28">
              <a:extLst>
                <a:ext uri="{FF2B5EF4-FFF2-40B4-BE49-F238E27FC236}">
                  <a16:creationId xmlns:a16="http://schemas.microsoft.com/office/drawing/2014/main" id="{CCCD29B8-A1C6-40FF-9562-F40A31A6E77C}"/>
                </a:ext>
              </a:extLst>
            </p:cNvPr>
            <p:cNvGrpSpPr>
              <a:grpSpLocks/>
            </p:cNvGrpSpPr>
            <p:nvPr/>
          </p:nvGrpSpPr>
          <p:grpSpPr bwMode="auto">
            <a:xfrm>
              <a:off x="1301750" y="1828800"/>
              <a:ext cx="4641850" cy="4114800"/>
              <a:chOff x="1301750" y="1828800"/>
              <a:chExt cx="4641850" cy="4114800"/>
            </a:xfrm>
          </p:grpSpPr>
          <p:sp>
            <p:nvSpPr>
              <p:cNvPr id="36" name="Rectangle 7">
                <a:extLst>
                  <a:ext uri="{FF2B5EF4-FFF2-40B4-BE49-F238E27FC236}">
                    <a16:creationId xmlns:a16="http://schemas.microsoft.com/office/drawing/2014/main" id="{303261EC-48C0-4066-8401-E8E077F700D5}"/>
                  </a:ext>
                </a:extLst>
              </p:cNvPr>
              <p:cNvSpPr>
                <a:spLocks noChangeArrowheads="1"/>
              </p:cNvSpPr>
              <p:nvPr/>
            </p:nvSpPr>
            <p:spPr bwMode="auto">
              <a:xfrm>
                <a:off x="4038600" y="2667000"/>
                <a:ext cx="1905000" cy="719138"/>
              </a:xfrm>
              <a:prstGeom prst="rect">
                <a:avLst/>
              </a:prstGeom>
              <a:solidFill>
                <a:schemeClr val="bg1"/>
              </a:solidFill>
              <a:ln w="38100">
                <a:solidFill>
                  <a:schemeClr val="tx1"/>
                </a:solidFill>
                <a:miter lim="800000"/>
                <a:headEnd/>
                <a:tailEnd/>
              </a:ln>
            </p:spPr>
            <p:txBody>
              <a:bodyPr wrap="none" anchor="ctr"/>
              <a:lstStyle/>
              <a:p>
                <a:r>
                  <a:rPr lang="en-US" u="sng">
                    <a:latin typeface="Arial" charset="0"/>
                  </a:rPr>
                  <a:t>:Transaction</a:t>
                </a:r>
              </a:p>
            </p:txBody>
          </p:sp>
          <p:sp>
            <p:nvSpPr>
              <p:cNvPr id="37" name="Line 8">
                <a:extLst>
                  <a:ext uri="{FF2B5EF4-FFF2-40B4-BE49-F238E27FC236}">
                    <a16:creationId xmlns:a16="http://schemas.microsoft.com/office/drawing/2014/main" id="{68E1E83C-0B7F-4908-A997-9126AD189117}"/>
                  </a:ext>
                </a:extLst>
              </p:cNvPr>
              <p:cNvSpPr>
                <a:spLocks noChangeShapeType="1"/>
              </p:cNvSpPr>
              <p:nvPr/>
            </p:nvSpPr>
            <p:spPr bwMode="auto">
              <a:xfrm>
                <a:off x="4724400" y="3352800"/>
                <a:ext cx="0" cy="381000"/>
              </a:xfrm>
              <a:prstGeom prst="line">
                <a:avLst/>
              </a:prstGeom>
              <a:noFill/>
              <a:ln w="38100">
                <a:solidFill>
                  <a:schemeClr val="tx1"/>
                </a:solidFill>
                <a:prstDash val="dash"/>
                <a:round/>
                <a:headEnd/>
                <a:tailEnd/>
              </a:ln>
            </p:spPr>
            <p:txBody>
              <a:bodyPr/>
              <a:lstStyle/>
              <a:p>
                <a:endParaRPr lang="en-GB"/>
              </a:p>
            </p:txBody>
          </p:sp>
          <p:sp>
            <p:nvSpPr>
              <p:cNvPr id="38" name="Line 9">
                <a:extLst>
                  <a:ext uri="{FF2B5EF4-FFF2-40B4-BE49-F238E27FC236}">
                    <a16:creationId xmlns:a16="http://schemas.microsoft.com/office/drawing/2014/main" id="{C789082A-07EF-4568-8ECA-8BC31CDC9900}"/>
                  </a:ext>
                </a:extLst>
              </p:cNvPr>
              <p:cNvSpPr>
                <a:spLocks noChangeShapeType="1"/>
              </p:cNvSpPr>
              <p:nvPr/>
            </p:nvSpPr>
            <p:spPr bwMode="auto">
              <a:xfrm flipH="1">
                <a:off x="4724400" y="4038600"/>
                <a:ext cx="14288" cy="990600"/>
              </a:xfrm>
              <a:prstGeom prst="line">
                <a:avLst/>
              </a:prstGeom>
              <a:noFill/>
              <a:ln w="38100">
                <a:solidFill>
                  <a:schemeClr val="tx1"/>
                </a:solidFill>
                <a:prstDash val="dash"/>
                <a:round/>
                <a:headEnd/>
                <a:tailEnd/>
              </a:ln>
            </p:spPr>
            <p:txBody>
              <a:bodyPr/>
              <a:lstStyle/>
              <a:p>
                <a:endParaRPr lang="en-GB"/>
              </a:p>
            </p:txBody>
          </p:sp>
          <p:sp>
            <p:nvSpPr>
              <p:cNvPr id="39" name="Rectangle 10">
                <a:extLst>
                  <a:ext uri="{FF2B5EF4-FFF2-40B4-BE49-F238E27FC236}">
                    <a16:creationId xmlns:a16="http://schemas.microsoft.com/office/drawing/2014/main" id="{0B920D9E-21FB-4BF0-A9CC-8BB0A6FA60B7}"/>
                  </a:ext>
                </a:extLst>
              </p:cNvPr>
              <p:cNvSpPr>
                <a:spLocks noChangeArrowheads="1"/>
              </p:cNvSpPr>
              <p:nvPr/>
            </p:nvSpPr>
            <p:spPr bwMode="auto">
              <a:xfrm>
                <a:off x="4648200" y="3733800"/>
                <a:ext cx="180975" cy="6477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40" name="Rectangle 17">
                <a:extLst>
                  <a:ext uri="{FF2B5EF4-FFF2-40B4-BE49-F238E27FC236}">
                    <a16:creationId xmlns:a16="http://schemas.microsoft.com/office/drawing/2014/main" id="{53A1C348-718C-48EC-8F0B-E06E46474E16}"/>
                  </a:ext>
                </a:extLst>
              </p:cNvPr>
              <p:cNvSpPr>
                <a:spLocks noChangeArrowheads="1"/>
              </p:cNvSpPr>
              <p:nvPr/>
            </p:nvSpPr>
            <p:spPr bwMode="auto">
              <a:xfrm>
                <a:off x="2819400" y="4648200"/>
                <a:ext cx="1194558" cy="400110"/>
              </a:xfrm>
              <a:prstGeom prst="rect">
                <a:avLst/>
              </a:prstGeom>
              <a:noFill/>
              <a:ln w="9525" algn="ctr">
                <a:noFill/>
                <a:prstDash val="dash"/>
                <a:miter lim="800000"/>
                <a:headEnd/>
                <a:tailEnd/>
              </a:ln>
            </p:spPr>
            <p:txBody>
              <a:bodyPr wrap="none">
                <a:spAutoFit/>
              </a:bodyPr>
              <a:lstStyle/>
              <a:p>
                <a:r>
                  <a:rPr lang="en-US" sz="2000"/>
                  <a:t>destroy()</a:t>
                </a:r>
              </a:p>
            </p:txBody>
          </p:sp>
          <p:sp>
            <p:nvSpPr>
              <p:cNvPr id="41" name="Text Box 20">
                <a:extLst>
                  <a:ext uri="{FF2B5EF4-FFF2-40B4-BE49-F238E27FC236}">
                    <a16:creationId xmlns:a16="http://schemas.microsoft.com/office/drawing/2014/main" id="{4128767C-8518-4BBA-9C0E-2DBF03D7647B}"/>
                  </a:ext>
                </a:extLst>
              </p:cNvPr>
              <p:cNvSpPr txBox="1">
                <a:spLocks noChangeArrowheads="1"/>
              </p:cNvSpPr>
              <p:nvPr/>
            </p:nvSpPr>
            <p:spPr bwMode="auto">
              <a:xfrm>
                <a:off x="2667000" y="2590800"/>
                <a:ext cx="1066318" cy="400110"/>
              </a:xfrm>
              <a:prstGeom prst="rect">
                <a:avLst/>
              </a:prstGeom>
              <a:noFill/>
              <a:ln w="9525" algn="ctr">
                <a:noFill/>
                <a:prstDash val="dash"/>
                <a:miter lim="800000"/>
                <a:headEnd/>
                <a:tailEnd/>
              </a:ln>
            </p:spPr>
            <p:txBody>
              <a:bodyPr wrap="none">
                <a:spAutoFit/>
              </a:bodyPr>
              <a:lstStyle/>
              <a:p>
                <a:r>
                  <a:rPr lang="en-US" sz="2000"/>
                  <a:t>create()</a:t>
                </a:r>
              </a:p>
            </p:txBody>
          </p:sp>
          <p:grpSp>
            <p:nvGrpSpPr>
              <p:cNvPr id="42" name="Group 27">
                <a:extLst>
                  <a:ext uri="{FF2B5EF4-FFF2-40B4-BE49-F238E27FC236}">
                    <a16:creationId xmlns:a16="http://schemas.microsoft.com/office/drawing/2014/main" id="{D8DE1571-B281-4414-BC5E-026B9E594DB1}"/>
                  </a:ext>
                </a:extLst>
              </p:cNvPr>
              <p:cNvGrpSpPr>
                <a:grpSpLocks/>
              </p:cNvGrpSpPr>
              <p:nvPr/>
            </p:nvGrpSpPr>
            <p:grpSpPr bwMode="auto">
              <a:xfrm>
                <a:off x="1301750" y="1828800"/>
                <a:ext cx="3422650" cy="4114800"/>
                <a:chOff x="1301750" y="1828800"/>
                <a:chExt cx="3422650" cy="4114800"/>
              </a:xfrm>
            </p:grpSpPr>
            <p:sp>
              <p:nvSpPr>
                <p:cNvPr id="48" name="Rectangle 3">
                  <a:extLst>
                    <a:ext uri="{FF2B5EF4-FFF2-40B4-BE49-F238E27FC236}">
                      <a16:creationId xmlns:a16="http://schemas.microsoft.com/office/drawing/2014/main" id="{B05838FE-53A2-4D42-971A-63E16418973D}"/>
                    </a:ext>
                  </a:extLst>
                </p:cNvPr>
                <p:cNvSpPr>
                  <a:spLocks noChangeArrowheads="1"/>
                </p:cNvSpPr>
                <p:nvPr/>
              </p:nvSpPr>
              <p:spPr bwMode="auto">
                <a:xfrm>
                  <a:off x="1301750" y="1828800"/>
                  <a:ext cx="1639888" cy="719138"/>
                </a:xfrm>
                <a:prstGeom prst="rect">
                  <a:avLst/>
                </a:prstGeom>
                <a:solidFill>
                  <a:schemeClr val="bg1"/>
                </a:solidFill>
                <a:ln w="38100">
                  <a:solidFill>
                    <a:schemeClr val="tx1"/>
                  </a:solidFill>
                  <a:miter lim="800000"/>
                  <a:headEnd/>
                  <a:tailEnd/>
                </a:ln>
              </p:spPr>
              <p:txBody>
                <a:bodyPr wrap="none" anchor="ctr"/>
                <a:lstStyle/>
                <a:p>
                  <a:r>
                    <a:rPr lang="en-US" u="sng">
                      <a:latin typeface="Arial" charset="0"/>
                    </a:rPr>
                    <a:t>c:Client</a:t>
                  </a:r>
                </a:p>
              </p:txBody>
            </p:sp>
            <p:sp>
              <p:nvSpPr>
                <p:cNvPr id="49" name="Line 4">
                  <a:extLst>
                    <a:ext uri="{FF2B5EF4-FFF2-40B4-BE49-F238E27FC236}">
                      <a16:creationId xmlns:a16="http://schemas.microsoft.com/office/drawing/2014/main" id="{2DC6CB24-CE56-45DD-A78C-F680977382B3}"/>
                    </a:ext>
                  </a:extLst>
                </p:cNvPr>
                <p:cNvSpPr>
                  <a:spLocks noChangeShapeType="1"/>
                </p:cNvSpPr>
                <p:nvPr/>
              </p:nvSpPr>
              <p:spPr bwMode="auto">
                <a:xfrm>
                  <a:off x="2095500" y="2547938"/>
                  <a:ext cx="0" cy="576262"/>
                </a:xfrm>
                <a:prstGeom prst="line">
                  <a:avLst/>
                </a:prstGeom>
                <a:noFill/>
                <a:ln w="38100">
                  <a:solidFill>
                    <a:schemeClr val="tx1"/>
                  </a:solidFill>
                  <a:prstDash val="dash"/>
                  <a:round/>
                  <a:headEnd/>
                  <a:tailEnd/>
                </a:ln>
              </p:spPr>
              <p:txBody>
                <a:bodyPr/>
                <a:lstStyle/>
                <a:p>
                  <a:endParaRPr lang="en-GB"/>
                </a:p>
              </p:txBody>
            </p:sp>
            <p:sp>
              <p:nvSpPr>
                <p:cNvPr id="50" name="Rectangle 5">
                  <a:extLst>
                    <a:ext uri="{FF2B5EF4-FFF2-40B4-BE49-F238E27FC236}">
                      <a16:creationId xmlns:a16="http://schemas.microsoft.com/office/drawing/2014/main" id="{211725BF-0663-47E1-B1DA-3E9467AE2B51}"/>
                    </a:ext>
                  </a:extLst>
                </p:cNvPr>
                <p:cNvSpPr>
                  <a:spLocks noChangeArrowheads="1"/>
                </p:cNvSpPr>
                <p:nvPr/>
              </p:nvSpPr>
              <p:spPr bwMode="auto">
                <a:xfrm>
                  <a:off x="1981200" y="2971800"/>
                  <a:ext cx="250825" cy="25146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51" name="Line 6">
                  <a:extLst>
                    <a:ext uri="{FF2B5EF4-FFF2-40B4-BE49-F238E27FC236}">
                      <a16:creationId xmlns:a16="http://schemas.microsoft.com/office/drawing/2014/main" id="{C2C2C33C-7916-4320-B701-562FEC7247AD}"/>
                    </a:ext>
                  </a:extLst>
                </p:cNvPr>
                <p:cNvSpPr>
                  <a:spLocks noChangeShapeType="1"/>
                </p:cNvSpPr>
                <p:nvPr/>
              </p:nvSpPr>
              <p:spPr bwMode="auto">
                <a:xfrm>
                  <a:off x="2133600" y="5410200"/>
                  <a:ext cx="6350" cy="533400"/>
                </a:xfrm>
                <a:prstGeom prst="line">
                  <a:avLst/>
                </a:prstGeom>
                <a:noFill/>
                <a:ln w="38100">
                  <a:solidFill>
                    <a:schemeClr val="tx1"/>
                  </a:solidFill>
                  <a:prstDash val="dash"/>
                  <a:round/>
                  <a:headEnd/>
                  <a:tailEnd/>
                </a:ln>
              </p:spPr>
              <p:txBody>
                <a:bodyPr/>
                <a:lstStyle/>
                <a:p>
                  <a:endParaRPr lang="en-GB"/>
                </a:p>
              </p:txBody>
            </p:sp>
            <p:sp>
              <p:nvSpPr>
                <p:cNvPr id="52" name="Line 11">
                  <a:extLst>
                    <a:ext uri="{FF2B5EF4-FFF2-40B4-BE49-F238E27FC236}">
                      <a16:creationId xmlns:a16="http://schemas.microsoft.com/office/drawing/2014/main" id="{0A26D751-337E-4FE3-A7A2-3872407D34FC}"/>
                    </a:ext>
                  </a:extLst>
                </p:cNvPr>
                <p:cNvSpPr>
                  <a:spLocks noChangeShapeType="1"/>
                </p:cNvSpPr>
                <p:nvPr/>
              </p:nvSpPr>
              <p:spPr bwMode="auto">
                <a:xfrm>
                  <a:off x="2209800" y="3048000"/>
                  <a:ext cx="1828800" cy="0"/>
                </a:xfrm>
                <a:prstGeom prst="line">
                  <a:avLst/>
                </a:prstGeom>
                <a:noFill/>
                <a:ln w="38100">
                  <a:solidFill>
                    <a:schemeClr val="tx1"/>
                  </a:solidFill>
                  <a:round/>
                  <a:headEnd/>
                  <a:tailEnd type="triangle" w="med" len="med"/>
                </a:ln>
              </p:spPr>
              <p:txBody>
                <a:bodyPr/>
                <a:lstStyle/>
                <a:p>
                  <a:endParaRPr lang="en-GB"/>
                </a:p>
              </p:txBody>
            </p:sp>
            <p:sp>
              <p:nvSpPr>
                <p:cNvPr id="53" name="Line 12">
                  <a:extLst>
                    <a:ext uri="{FF2B5EF4-FFF2-40B4-BE49-F238E27FC236}">
                      <a16:creationId xmlns:a16="http://schemas.microsoft.com/office/drawing/2014/main" id="{7F113DA1-6A98-401F-811D-132429218DCD}"/>
                    </a:ext>
                  </a:extLst>
                </p:cNvPr>
                <p:cNvSpPr>
                  <a:spLocks noChangeShapeType="1"/>
                </p:cNvSpPr>
                <p:nvPr/>
              </p:nvSpPr>
              <p:spPr bwMode="auto">
                <a:xfrm flipH="1" flipV="1">
                  <a:off x="2209800" y="5029200"/>
                  <a:ext cx="2514600" cy="0"/>
                </a:xfrm>
                <a:prstGeom prst="line">
                  <a:avLst/>
                </a:prstGeom>
                <a:noFill/>
                <a:ln w="38100">
                  <a:solidFill>
                    <a:schemeClr val="tx1"/>
                  </a:solidFill>
                  <a:round/>
                  <a:headEnd type="arrow" w="med" len="med"/>
                  <a:tailEnd/>
                </a:ln>
              </p:spPr>
              <p:txBody>
                <a:bodyPr/>
                <a:lstStyle/>
                <a:p>
                  <a:endParaRPr lang="en-GB"/>
                </a:p>
              </p:txBody>
            </p:sp>
            <p:sp>
              <p:nvSpPr>
                <p:cNvPr id="54" name="Line 19">
                  <a:extLst>
                    <a:ext uri="{FF2B5EF4-FFF2-40B4-BE49-F238E27FC236}">
                      <a16:creationId xmlns:a16="http://schemas.microsoft.com/office/drawing/2014/main" id="{431F5262-ED9B-4436-A1BF-111537C3767E}"/>
                    </a:ext>
                  </a:extLst>
                </p:cNvPr>
                <p:cNvSpPr>
                  <a:spLocks noChangeShapeType="1"/>
                </p:cNvSpPr>
                <p:nvPr/>
              </p:nvSpPr>
              <p:spPr bwMode="auto">
                <a:xfrm>
                  <a:off x="2209800" y="3733800"/>
                  <a:ext cx="2438400" cy="0"/>
                </a:xfrm>
                <a:prstGeom prst="line">
                  <a:avLst/>
                </a:prstGeom>
                <a:noFill/>
                <a:ln w="38100">
                  <a:solidFill>
                    <a:schemeClr val="tx1"/>
                  </a:solidFill>
                  <a:round/>
                  <a:headEnd/>
                  <a:tailEnd type="triangle" w="med" len="med"/>
                </a:ln>
              </p:spPr>
              <p:txBody>
                <a:bodyPr/>
                <a:lstStyle/>
                <a:p>
                  <a:endParaRPr lang="en-GB"/>
                </a:p>
              </p:txBody>
            </p:sp>
            <p:sp>
              <p:nvSpPr>
                <p:cNvPr id="55" name="Line 21">
                  <a:extLst>
                    <a:ext uri="{FF2B5EF4-FFF2-40B4-BE49-F238E27FC236}">
                      <a16:creationId xmlns:a16="http://schemas.microsoft.com/office/drawing/2014/main" id="{A25E13A2-05E4-42F4-BFC0-774E19323BD5}"/>
                    </a:ext>
                  </a:extLst>
                </p:cNvPr>
                <p:cNvSpPr>
                  <a:spLocks noChangeShapeType="1"/>
                </p:cNvSpPr>
                <p:nvPr/>
              </p:nvSpPr>
              <p:spPr bwMode="auto">
                <a:xfrm flipH="1">
                  <a:off x="2286000" y="4419600"/>
                  <a:ext cx="2286000" cy="0"/>
                </a:xfrm>
                <a:prstGeom prst="line">
                  <a:avLst/>
                </a:prstGeom>
                <a:noFill/>
                <a:ln w="28575">
                  <a:solidFill>
                    <a:schemeClr val="tx1"/>
                  </a:solidFill>
                  <a:prstDash val="dash"/>
                  <a:round/>
                  <a:headEnd/>
                  <a:tailEnd type="triangle" w="lg" len="med"/>
                </a:ln>
              </p:spPr>
              <p:txBody>
                <a:bodyPr wrap="none"/>
                <a:lstStyle/>
                <a:p>
                  <a:endParaRPr lang="en-GB"/>
                </a:p>
              </p:txBody>
            </p:sp>
          </p:grpSp>
          <p:sp>
            <p:nvSpPr>
              <p:cNvPr id="43" name="Text Box 22">
                <a:extLst>
                  <a:ext uri="{FF2B5EF4-FFF2-40B4-BE49-F238E27FC236}">
                    <a16:creationId xmlns:a16="http://schemas.microsoft.com/office/drawing/2014/main" id="{35D44CC1-006D-4607-A94B-9A6CA214DD2E}"/>
                  </a:ext>
                </a:extLst>
              </p:cNvPr>
              <p:cNvSpPr txBox="1">
                <a:spLocks noChangeArrowheads="1"/>
              </p:cNvSpPr>
              <p:nvPr/>
            </p:nvSpPr>
            <p:spPr bwMode="auto">
              <a:xfrm>
                <a:off x="2819400" y="3962400"/>
                <a:ext cx="1133475" cy="336550"/>
              </a:xfrm>
              <a:prstGeom prst="rect">
                <a:avLst/>
              </a:prstGeom>
              <a:noFill/>
              <a:ln w="9525" algn="ctr">
                <a:noFill/>
                <a:prstDash val="dash"/>
                <a:miter lim="800000"/>
                <a:headEnd/>
                <a:tailEnd/>
              </a:ln>
            </p:spPr>
            <p:txBody>
              <a:bodyPr wrap="none">
                <a:spAutoFit/>
              </a:bodyPr>
              <a:lstStyle/>
              <a:p>
                <a:r>
                  <a:rPr lang="en-US"/>
                  <a:t>committed</a:t>
                </a:r>
              </a:p>
            </p:txBody>
          </p:sp>
          <p:sp>
            <p:nvSpPr>
              <p:cNvPr id="44" name="Text Box 23">
                <a:extLst>
                  <a:ext uri="{FF2B5EF4-FFF2-40B4-BE49-F238E27FC236}">
                    <a16:creationId xmlns:a16="http://schemas.microsoft.com/office/drawing/2014/main" id="{57E3A17E-308B-43ED-ABC0-0D1D615DA470}"/>
                  </a:ext>
                </a:extLst>
              </p:cNvPr>
              <p:cNvSpPr txBox="1">
                <a:spLocks noChangeArrowheads="1"/>
              </p:cNvSpPr>
              <p:nvPr/>
            </p:nvSpPr>
            <p:spPr bwMode="auto">
              <a:xfrm>
                <a:off x="2286000" y="3352800"/>
                <a:ext cx="1739900" cy="336550"/>
              </a:xfrm>
              <a:prstGeom prst="rect">
                <a:avLst/>
              </a:prstGeom>
              <a:noFill/>
              <a:ln w="9525" algn="ctr">
                <a:noFill/>
                <a:prstDash val="dash"/>
                <a:miter lim="800000"/>
                <a:headEnd/>
                <a:tailEnd/>
              </a:ln>
            </p:spPr>
            <p:txBody>
              <a:bodyPr wrap="none">
                <a:spAutoFit/>
              </a:bodyPr>
              <a:lstStyle/>
              <a:p>
                <a:r>
                  <a:rPr lang="en-US"/>
                  <a:t>setAction(a, d, 0)</a:t>
                </a:r>
              </a:p>
            </p:txBody>
          </p:sp>
          <p:sp>
            <p:nvSpPr>
              <p:cNvPr id="45" name="Line 24">
                <a:extLst>
                  <a:ext uri="{FF2B5EF4-FFF2-40B4-BE49-F238E27FC236}">
                    <a16:creationId xmlns:a16="http://schemas.microsoft.com/office/drawing/2014/main" id="{F078578A-05FB-41E1-9975-54BBE40F72C7}"/>
                  </a:ext>
                </a:extLst>
              </p:cNvPr>
              <p:cNvSpPr>
                <a:spLocks noChangeShapeType="1"/>
              </p:cNvSpPr>
              <p:nvPr/>
            </p:nvSpPr>
            <p:spPr bwMode="auto">
              <a:xfrm>
                <a:off x="4495800" y="4800600"/>
                <a:ext cx="457200" cy="457200"/>
              </a:xfrm>
              <a:prstGeom prst="line">
                <a:avLst/>
              </a:prstGeom>
              <a:noFill/>
              <a:ln w="38100">
                <a:solidFill>
                  <a:schemeClr val="tx1"/>
                </a:solidFill>
                <a:round/>
                <a:headEnd/>
                <a:tailEnd/>
              </a:ln>
            </p:spPr>
            <p:txBody>
              <a:bodyPr wrap="none"/>
              <a:lstStyle/>
              <a:p>
                <a:endParaRPr lang="en-GB"/>
              </a:p>
            </p:txBody>
          </p:sp>
          <p:sp>
            <p:nvSpPr>
              <p:cNvPr id="46" name="Line 25">
                <a:extLst>
                  <a:ext uri="{FF2B5EF4-FFF2-40B4-BE49-F238E27FC236}">
                    <a16:creationId xmlns:a16="http://schemas.microsoft.com/office/drawing/2014/main" id="{82D6A51E-029D-4707-A6C5-C3A6DB68F4FF}"/>
                  </a:ext>
                </a:extLst>
              </p:cNvPr>
              <p:cNvSpPr>
                <a:spLocks noChangeShapeType="1"/>
              </p:cNvSpPr>
              <p:nvPr/>
            </p:nvSpPr>
            <p:spPr bwMode="auto">
              <a:xfrm flipH="1">
                <a:off x="4572000" y="4800600"/>
                <a:ext cx="304800" cy="457200"/>
              </a:xfrm>
              <a:prstGeom prst="line">
                <a:avLst/>
              </a:prstGeom>
              <a:noFill/>
              <a:ln w="38100">
                <a:solidFill>
                  <a:schemeClr val="tx1"/>
                </a:solidFill>
                <a:round/>
                <a:headEnd/>
                <a:tailEnd/>
              </a:ln>
            </p:spPr>
            <p:txBody>
              <a:bodyPr wrap="none"/>
              <a:lstStyle/>
              <a:p>
                <a:endParaRPr lang="en-GB"/>
              </a:p>
            </p:txBody>
          </p:sp>
          <p:sp>
            <p:nvSpPr>
              <p:cNvPr id="47" name="Text Box 26">
                <a:extLst>
                  <a:ext uri="{FF2B5EF4-FFF2-40B4-BE49-F238E27FC236}">
                    <a16:creationId xmlns:a16="http://schemas.microsoft.com/office/drawing/2014/main" id="{FA3F131B-644B-4A04-84E2-88825CF87A73}"/>
                  </a:ext>
                </a:extLst>
              </p:cNvPr>
              <p:cNvSpPr txBox="1">
                <a:spLocks noChangeArrowheads="1"/>
              </p:cNvSpPr>
              <p:nvPr/>
            </p:nvSpPr>
            <p:spPr bwMode="auto">
              <a:xfrm>
                <a:off x="3886200" y="2057400"/>
                <a:ext cx="1655763" cy="457200"/>
              </a:xfrm>
              <a:prstGeom prst="rect">
                <a:avLst/>
              </a:prstGeom>
              <a:noFill/>
              <a:ln w="9525" algn="ctr">
                <a:noFill/>
                <a:prstDash val="dash"/>
                <a:miter lim="800000"/>
                <a:headEnd/>
                <a:tailEnd/>
              </a:ln>
            </p:spPr>
            <p:txBody>
              <a:bodyPr wrap="none">
                <a:spAutoFit/>
              </a:bodyPr>
              <a:lstStyle/>
              <a:p>
                <a:r>
                  <a:rPr lang="en-US"/>
                  <a:t>{transient}</a:t>
                </a:r>
              </a:p>
            </p:txBody>
          </p:sp>
        </p:grpSp>
      </p:grpSp>
    </p:spTree>
    <p:extLst>
      <p:ext uri="{BB962C8B-B14F-4D97-AF65-F5344CB8AC3E}">
        <p14:creationId xmlns:p14="http://schemas.microsoft.com/office/powerpoint/2010/main" val="85344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noGrp="1"/>
          </p:cNvSpPr>
          <p:nvPr>
            <p:ph type="title" idx="4294967295"/>
          </p:nvPr>
        </p:nvSpPr>
        <p:spPr>
          <a:xfrm>
            <a:off x="0" y="575417"/>
            <a:ext cx="7886700" cy="424691"/>
          </a:xfrm>
          <a:noFill/>
          <a:ln w="9525">
            <a:noFill/>
            <a:miter lim="800000"/>
            <a:headEnd/>
            <a:tailEnd/>
          </a:ln>
        </p:spPr>
        <p:txBody>
          <a:bodyPr vert="horz" wrap="square" lIns="91425" tIns="45700" rIns="91425" bIns="45700" numCol="1" anchor="ctr" anchorCtr="0" compatLnSpc="1">
            <a:prstTxWarp prst="textNoShape">
              <a:avLst/>
            </a:prstTxWarp>
            <a:spAutoFit/>
          </a:bodyPr>
          <a:lstStyle/>
          <a:p>
            <a:pPr>
              <a:lnSpc>
                <a:spcPct val="90000"/>
              </a:lnSpc>
              <a:spcBef>
                <a:spcPct val="50000"/>
              </a:spcBef>
              <a:buSzPts val="4400"/>
            </a:pPr>
            <a:r>
              <a:rPr lang="en-US" sz="2400" b="1" kern="1200" dirty="0">
                <a:solidFill>
                  <a:schemeClr val="accent2"/>
                </a:solidFill>
                <a:latin typeface="+mn-lt"/>
                <a:ea typeface="+mj-ea"/>
                <a:cs typeface="+mj-cs"/>
                <a:sym typeface="Calibri" pitchFamily="34" charset="0"/>
              </a:rPr>
              <a:t>Rules of thumb</a:t>
            </a:r>
          </a:p>
        </p:txBody>
      </p:sp>
      <p:sp>
        <p:nvSpPr>
          <p:cNvPr id="50179" name="Content Placeholder 2"/>
          <p:cNvSpPr txBox="1">
            <a:spLocks noGrp="1"/>
          </p:cNvSpPr>
          <p:nvPr>
            <p:ph sz="quarter" idx="4294967295"/>
          </p:nvPr>
        </p:nvSpPr>
        <p:spPr>
          <a:xfrm>
            <a:off x="214282" y="1285860"/>
            <a:ext cx="8305800" cy="4800600"/>
          </a:xfrm>
        </p:spPr>
        <p:txBody>
          <a:bodyPr/>
          <a:lstStyle/>
          <a:p>
            <a:pPr marL="457200" indent="-406400" eaLnBrk="1" hangingPunct="1">
              <a:lnSpc>
                <a:spcPct val="90000"/>
              </a:lnSpc>
              <a:spcBef>
                <a:spcPts val="1000"/>
              </a:spcBef>
              <a:buSzPts val="2800"/>
            </a:pPr>
            <a:r>
              <a:rPr lang="en-US" sz="2800" dirty="0">
                <a:latin typeface="Calibri" pitchFamily="34" charset="0"/>
                <a:ea typeface="MS PGothic" pitchFamily="34" charset="-128"/>
                <a:cs typeface="Calibri" pitchFamily="34" charset="0"/>
                <a:sym typeface="Calibri" pitchFamily="34" charset="0"/>
              </a:rPr>
              <a:t>Rarely use </a:t>
            </a:r>
            <a:r>
              <a:rPr lang="en-US" sz="2800" dirty="0" err="1">
                <a:latin typeface="Calibri" pitchFamily="34" charset="0"/>
                <a:ea typeface="MS PGothic" pitchFamily="34" charset="-128"/>
                <a:cs typeface="Calibri" pitchFamily="34" charset="0"/>
                <a:sym typeface="Calibri" pitchFamily="34" charset="0"/>
              </a:rPr>
              <a:t>options,loops,alt</a:t>
            </a:r>
            <a:r>
              <a:rPr lang="en-US" sz="2800" dirty="0">
                <a:latin typeface="Calibri" pitchFamily="34" charset="0"/>
                <a:ea typeface="MS PGothic" pitchFamily="34" charset="-128"/>
                <a:cs typeface="Calibri" pitchFamily="34" charset="0"/>
                <a:sym typeface="Calibri" pitchFamily="34" charset="0"/>
              </a:rPr>
              <a:t>/else </a:t>
            </a:r>
          </a:p>
          <a:p>
            <a:pPr marL="914400" lvl="1" indent="-381000" eaLnBrk="1" hangingPunct="1">
              <a:lnSpc>
                <a:spcPct val="90000"/>
              </a:lnSpc>
              <a:spcBef>
                <a:spcPts val="500"/>
              </a:spcBef>
              <a:buSzPts val="2400"/>
              <a:buFont typeface="Arial" charset="0"/>
              <a:buChar char="•"/>
            </a:pPr>
            <a:r>
              <a:rPr lang="en-US" sz="2400" dirty="0">
                <a:latin typeface="Calibri" pitchFamily="34" charset="0"/>
                <a:ea typeface="MS PGothic" pitchFamily="34" charset="-128"/>
                <a:cs typeface="Calibri" pitchFamily="34" charset="0"/>
                <a:sym typeface="Calibri" pitchFamily="34" charset="0"/>
              </a:rPr>
              <a:t>These constructs complicate a diagram and make them hard to read/interpret. </a:t>
            </a:r>
          </a:p>
          <a:p>
            <a:pPr marL="914400" lvl="1" indent="-381000" eaLnBrk="1" hangingPunct="1">
              <a:lnSpc>
                <a:spcPct val="90000"/>
              </a:lnSpc>
              <a:spcBef>
                <a:spcPts val="500"/>
              </a:spcBef>
              <a:buSzPts val="2400"/>
              <a:buFont typeface="Arial" charset="0"/>
              <a:buChar char="•"/>
            </a:pPr>
            <a:r>
              <a:rPr lang="en-US" sz="2400" dirty="0">
                <a:latin typeface="Calibri" pitchFamily="34" charset="0"/>
                <a:ea typeface="MS PGothic" pitchFamily="34" charset="-128"/>
                <a:cs typeface="Calibri" pitchFamily="34" charset="0"/>
                <a:sym typeface="Calibri" pitchFamily="34" charset="0"/>
              </a:rPr>
              <a:t>Frequently it is better to create multiple simple diagrams </a:t>
            </a:r>
          </a:p>
          <a:p>
            <a:pPr marL="914400" lvl="1" indent="-381000" eaLnBrk="1" hangingPunct="1">
              <a:lnSpc>
                <a:spcPct val="90000"/>
              </a:lnSpc>
              <a:spcBef>
                <a:spcPts val="500"/>
              </a:spcBef>
              <a:buSzPts val="2400"/>
              <a:buFont typeface="Arial" charset="0"/>
              <a:buChar char="•"/>
            </a:pPr>
            <a:endParaRPr lang="en-US" sz="2400" dirty="0">
              <a:latin typeface="Calibri" pitchFamily="34" charset="0"/>
              <a:ea typeface="MS PGothic" pitchFamily="34" charset="-128"/>
              <a:cs typeface="Calibri" pitchFamily="34" charset="0"/>
              <a:sym typeface="Calibri" pitchFamily="34" charset="0"/>
            </a:endParaRPr>
          </a:p>
          <a:p>
            <a:pPr marL="457200" indent="-406400" eaLnBrk="1" hangingPunct="1">
              <a:lnSpc>
                <a:spcPct val="90000"/>
              </a:lnSpc>
              <a:spcBef>
                <a:spcPts val="1000"/>
              </a:spcBef>
              <a:buSzPts val="2800"/>
            </a:pPr>
            <a:r>
              <a:rPr lang="en-US" sz="2800" dirty="0">
                <a:latin typeface="Calibri" pitchFamily="34" charset="0"/>
                <a:ea typeface="MS PGothic" pitchFamily="34" charset="-128"/>
                <a:cs typeface="Calibri" pitchFamily="34" charset="0"/>
                <a:sym typeface="Calibri" pitchFamily="34" charset="0"/>
              </a:rPr>
              <a:t>Create sequence diagrams for use cases when it helps clarify and visualize a complex flow </a:t>
            </a:r>
          </a:p>
          <a:p>
            <a:pPr marL="457200" indent="-406400" eaLnBrk="1" hangingPunct="1">
              <a:lnSpc>
                <a:spcPct val="90000"/>
              </a:lnSpc>
              <a:spcBef>
                <a:spcPts val="1000"/>
              </a:spcBef>
              <a:buSzPts val="2800"/>
            </a:pPr>
            <a:endParaRPr lang="en-US" sz="2800" dirty="0">
              <a:latin typeface="Calibri" pitchFamily="34" charset="0"/>
              <a:ea typeface="MS PGothic" pitchFamily="34" charset="-128"/>
              <a:cs typeface="Calibri" pitchFamily="34" charset="0"/>
              <a:sym typeface="Calibri" pitchFamily="34" charset="0"/>
            </a:endParaRPr>
          </a:p>
          <a:p>
            <a:pPr marL="457200" indent="-406400" eaLnBrk="1" hangingPunct="1">
              <a:lnSpc>
                <a:spcPct val="90000"/>
              </a:lnSpc>
              <a:spcBef>
                <a:spcPts val="1000"/>
              </a:spcBef>
              <a:buSzPts val="2800"/>
            </a:pPr>
            <a:r>
              <a:rPr lang="en-US" sz="2800" dirty="0">
                <a:latin typeface="Calibri" pitchFamily="34" charset="0"/>
                <a:ea typeface="MS PGothic" pitchFamily="34" charset="-128"/>
                <a:cs typeface="Calibri" pitchFamily="34" charset="0"/>
                <a:sym typeface="Calibri" pitchFamily="34" charset="0"/>
              </a:rPr>
              <a:t>Remember: the goal of UML is communication and understanding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idx="4294967295"/>
          </p:nvPr>
        </p:nvSpPr>
        <p:spPr>
          <a:xfrm>
            <a:off x="0" y="571480"/>
            <a:ext cx="8337550" cy="424691"/>
          </a:xfrm>
          <a:noFill/>
          <a:ln w="9525">
            <a:noFill/>
            <a:miter lim="800000"/>
            <a:headEnd/>
            <a:tailEnd/>
          </a:ln>
        </p:spPr>
        <p:txBody>
          <a:bodyPr vert="horz" wrap="square" lIns="91425" tIns="45700" rIns="91425" bIns="45700" numCol="1" anchor="ctr" anchorCtr="0" compatLnSpc="1">
            <a:prstTxWarp prst="textNoShape">
              <a:avLst/>
            </a:prstTxWarp>
            <a:spAutoFit/>
          </a:bodyPr>
          <a:lstStyle/>
          <a:p>
            <a:pPr>
              <a:lnSpc>
                <a:spcPct val="90000"/>
              </a:lnSpc>
              <a:spcBef>
                <a:spcPct val="50000"/>
              </a:spcBef>
              <a:buSzPts val="4400"/>
              <a:defRPr/>
            </a:pPr>
            <a:r>
              <a:rPr lang="en-IN" sz="2400" b="1" kern="1200" dirty="0">
                <a:solidFill>
                  <a:schemeClr val="accent2"/>
                </a:solidFill>
                <a:latin typeface="+mn-lt"/>
                <a:ea typeface="+mj-ea"/>
                <a:cs typeface="+mj-cs"/>
                <a:sym typeface="Calibri"/>
              </a:rPr>
              <a:t>Example</a:t>
            </a:r>
          </a:p>
        </p:txBody>
      </p:sp>
      <p:pic>
        <p:nvPicPr>
          <p:cNvPr id="51203" name="Picture 2"/>
          <p:cNvPicPr>
            <a:picLocks noChangeAspect="1" noChangeArrowheads="1"/>
          </p:cNvPicPr>
          <p:nvPr/>
        </p:nvPicPr>
        <p:blipFill>
          <a:blip r:embed="rId2"/>
          <a:srcRect/>
          <a:stretch>
            <a:fillRect/>
          </a:stretch>
        </p:blipFill>
        <p:spPr bwMode="auto">
          <a:xfrm>
            <a:off x="857224" y="2143116"/>
            <a:ext cx="6119813" cy="4168785"/>
          </a:xfrm>
          <a:prstGeom prst="rect">
            <a:avLst/>
          </a:prstGeom>
          <a:noFill/>
          <a:ln w="9525">
            <a:noFill/>
            <a:miter lim="800000"/>
            <a:headEnd/>
            <a:tailEnd/>
          </a:ln>
        </p:spPr>
      </p:pic>
      <p:sp>
        <p:nvSpPr>
          <p:cNvPr id="4" name="Rectangle 3"/>
          <p:cNvSpPr/>
          <p:nvPr/>
        </p:nvSpPr>
        <p:spPr>
          <a:xfrm>
            <a:off x="142844" y="1285860"/>
            <a:ext cx="7572428" cy="461665"/>
          </a:xfrm>
          <a:prstGeom prst="rect">
            <a:avLst/>
          </a:prstGeom>
        </p:spPr>
        <p:txBody>
          <a:bodyPr wrap="square">
            <a:spAutoFit/>
          </a:bodyPr>
          <a:lstStyle/>
          <a:p>
            <a:r>
              <a:rPr lang="en-US" dirty="0">
                <a:sym typeface="Calibri"/>
              </a:rPr>
              <a:t>Sequence diagram for a session with an online stock broker</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0" y="571480"/>
            <a:ext cx="8229600" cy="424691"/>
          </a:xfrm>
          <a:noFill/>
          <a:ln w="9525">
            <a:noFill/>
            <a:miter lim="800000"/>
            <a:headEnd/>
            <a:tailEnd/>
          </a:ln>
        </p:spPr>
        <p:txBody>
          <a:bodyPr vert="horz" wrap="square" lIns="91425" tIns="45700" rIns="91425" bIns="45700" numCol="1" anchor="ctr" anchorCtr="0" compatLnSpc="1">
            <a:prstTxWarp prst="textNoShape">
              <a:avLst/>
            </a:prstTxWarp>
            <a:spAutoFit/>
          </a:bodyPr>
          <a:lstStyle/>
          <a:p>
            <a:pPr>
              <a:lnSpc>
                <a:spcPct val="90000"/>
              </a:lnSpc>
              <a:spcBef>
                <a:spcPct val="50000"/>
              </a:spcBef>
              <a:buSzPts val="4400"/>
              <a:defRPr/>
            </a:pPr>
            <a:r>
              <a:rPr lang="en-US" sz="2400" b="1" kern="1200" dirty="0">
                <a:solidFill>
                  <a:schemeClr val="accent2"/>
                </a:solidFill>
                <a:latin typeface="+mn-lt"/>
                <a:ea typeface="+mj-ea"/>
                <a:cs typeface="+mj-cs"/>
                <a:sym typeface="Calibri"/>
              </a:rPr>
              <a:t>Sequence diagram for a stock purchase that fails</a:t>
            </a:r>
            <a:endParaRPr lang="en-IN" sz="2400" b="1" kern="1200" dirty="0">
              <a:solidFill>
                <a:schemeClr val="accent2"/>
              </a:solidFill>
              <a:latin typeface="+mn-lt"/>
              <a:ea typeface="+mj-ea"/>
              <a:cs typeface="+mj-cs"/>
              <a:sym typeface="Calibri"/>
            </a:endParaRPr>
          </a:p>
        </p:txBody>
      </p:sp>
      <p:pic>
        <p:nvPicPr>
          <p:cNvPr id="52227" name="Picture 2"/>
          <p:cNvPicPr>
            <a:picLocks noChangeAspect="1" noChangeArrowheads="1"/>
          </p:cNvPicPr>
          <p:nvPr/>
        </p:nvPicPr>
        <p:blipFill>
          <a:blip r:embed="rId2"/>
          <a:srcRect/>
          <a:stretch>
            <a:fillRect/>
          </a:stretch>
        </p:blipFill>
        <p:spPr bwMode="auto">
          <a:xfrm>
            <a:off x="357158" y="1714488"/>
            <a:ext cx="7740011" cy="392909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p:cNvSpPr txBox="1">
            <a:spLocks noGrp="1"/>
          </p:cNvSpPr>
          <p:nvPr>
            <p:ph type="title" idx="4294967295"/>
          </p:nvPr>
        </p:nvSpPr>
        <p:spPr>
          <a:xfrm>
            <a:off x="0" y="571480"/>
            <a:ext cx="7886700" cy="424691"/>
          </a:xfrm>
          <a:noFill/>
          <a:ln w="9525">
            <a:noFill/>
            <a:miter lim="800000"/>
            <a:headEnd/>
            <a:tailEnd/>
          </a:ln>
        </p:spPr>
        <p:txBody>
          <a:bodyPr vert="horz" wrap="square" lIns="91425" tIns="45700" rIns="91425" bIns="45700" numCol="1" anchor="ctr" anchorCtr="0" compatLnSpc="1">
            <a:prstTxWarp prst="textNoShape">
              <a:avLst/>
            </a:prstTxWarp>
            <a:spAutoFit/>
          </a:bodyPr>
          <a:lstStyle/>
          <a:p>
            <a:pPr>
              <a:lnSpc>
                <a:spcPct val="90000"/>
              </a:lnSpc>
              <a:spcBef>
                <a:spcPct val="50000"/>
              </a:spcBef>
              <a:buSzPts val="4400"/>
            </a:pPr>
            <a:r>
              <a:rPr lang="en-US" sz="2400" b="1" kern="1200" dirty="0">
                <a:solidFill>
                  <a:schemeClr val="accent2"/>
                </a:solidFill>
                <a:latin typeface="+mn-lt"/>
                <a:ea typeface="+mj-ea"/>
                <a:cs typeface="+mj-cs"/>
                <a:sym typeface="Calibri" pitchFamily="34" charset="0"/>
              </a:rPr>
              <a:t>Exercise</a:t>
            </a:r>
          </a:p>
        </p:txBody>
      </p:sp>
      <p:sp>
        <p:nvSpPr>
          <p:cNvPr id="55299" name="Content Placeholder 1"/>
          <p:cNvSpPr txBox="1">
            <a:spLocks noGrp="1"/>
          </p:cNvSpPr>
          <p:nvPr>
            <p:ph sz="quarter" idx="4294967295"/>
          </p:nvPr>
        </p:nvSpPr>
        <p:spPr>
          <a:xfrm>
            <a:off x="0" y="1219200"/>
            <a:ext cx="8229600" cy="4937125"/>
          </a:xfrm>
        </p:spPr>
        <p:txBody>
          <a:bodyPr/>
          <a:lstStyle/>
          <a:p>
            <a:pPr marL="457200" indent="-406400" eaLnBrk="1" hangingPunct="1">
              <a:lnSpc>
                <a:spcPct val="90000"/>
              </a:lnSpc>
              <a:spcBef>
                <a:spcPts val="1000"/>
              </a:spcBef>
              <a:buSzPts val="2800"/>
            </a:pPr>
            <a:r>
              <a:rPr lang="en-US" sz="2800">
                <a:latin typeface="Calibri" pitchFamily="34" charset="0"/>
                <a:cs typeface="Calibri" pitchFamily="34" charset="0"/>
                <a:sym typeface="Calibri" pitchFamily="34" charset="0"/>
              </a:rPr>
              <a:t>Prepare sequence diagram for</a:t>
            </a:r>
          </a:p>
          <a:p>
            <a:pPr marL="914400" lvl="1" indent="-381000" eaLnBrk="1" hangingPunct="1">
              <a:lnSpc>
                <a:spcPct val="90000"/>
              </a:lnSpc>
              <a:spcBef>
                <a:spcPts val="500"/>
              </a:spcBef>
              <a:buSzPts val="2400"/>
              <a:buFont typeface="Arial" charset="0"/>
              <a:buChar char="•"/>
            </a:pPr>
            <a:r>
              <a:rPr lang="en-US" sz="2400">
                <a:latin typeface="Calibri" pitchFamily="34" charset="0"/>
                <a:cs typeface="Calibri" pitchFamily="34" charset="0"/>
                <a:sym typeface="Calibri" pitchFamily="34" charset="0"/>
              </a:rPr>
              <a:t>Withdraw funds (retail banking)</a:t>
            </a:r>
          </a:p>
          <a:p>
            <a:pPr marL="914400" lvl="1" indent="-381000" eaLnBrk="1" hangingPunct="1">
              <a:lnSpc>
                <a:spcPct val="90000"/>
              </a:lnSpc>
              <a:spcBef>
                <a:spcPts val="500"/>
              </a:spcBef>
              <a:buSzPts val="2400"/>
              <a:buFont typeface="Arial" charset="0"/>
              <a:buChar char="•"/>
            </a:pPr>
            <a:r>
              <a:rPr lang="en-US" sz="2400">
                <a:latin typeface="Calibri" pitchFamily="34" charset="0"/>
                <a:cs typeface="Calibri" pitchFamily="34" charset="0"/>
                <a:sym typeface="Calibri" pitchFamily="34" charset="0"/>
              </a:rPr>
              <a:t>Deposit funds (retail banking)</a:t>
            </a:r>
          </a:p>
          <a:p>
            <a:pPr marL="914400" lvl="1" indent="-381000" eaLnBrk="1" hangingPunct="1">
              <a:lnSpc>
                <a:spcPct val="90000"/>
              </a:lnSpc>
              <a:spcBef>
                <a:spcPts val="500"/>
              </a:spcBef>
              <a:buSzPts val="2400"/>
              <a:buFont typeface="Arial" charset="0"/>
              <a:buChar char="•"/>
            </a:pPr>
            <a:r>
              <a:rPr lang="en-US" sz="2400">
                <a:latin typeface="Calibri" pitchFamily="34" charset="0"/>
                <a:cs typeface="Calibri" pitchFamily="34" charset="0"/>
                <a:sym typeface="Calibri" pitchFamily="34" charset="0"/>
              </a:rPr>
              <a:t>Transfer funds (internet banking)</a:t>
            </a:r>
          </a:p>
          <a:p>
            <a:pPr marL="1371600" lvl="2" indent="-355600" eaLnBrk="1" hangingPunct="1">
              <a:lnSpc>
                <a:spcPct val="90000"/>
              </a:lnSpc>
              <a:spcBef>
                <a:spcPts val="500"/>
              </a:spcBef>
              <a:buSzPts val="2000"/>
            </a:pPr>
            <a:r>
              <a:rPr lang="en-US" sz="2000">
                <a:latin typeface="Calibri" pitchFamily="34" charset="0"/>
                <a:cs typeface="Calibri" pitchFamily="34" charset="0"/>
                <a:sym typeface="Calibri" pitchFamily="34" charset="0"/>
              </a:rPr>
              <a:t>For enhanced security, the payee must be added to a payee list</a:t>
            </a:r>
          </a:p>
          <a:p>
            <a:pPr marL="1371600" lvl="2" indent="-355600" eaLnBrk="1" hangingPunct="1">
              <a:lnSpc>
                <a:spcPct val="90000"/>
              </a:lnSpc>
              <a:spcBef>
                <a:spcPts val="500"/>
              </a:spcBef>
              <a:buSzPts val="2000"/>
            </a:pPr>
            <a:r>
              <a:rPr lang="en-US" sz="2000">
                <a:latin typeface="Calibri" pitchFamily="34" charset="0"/>
                <a:cs typeface="Calibri" pitchFamily="34" charset="0"/>
                <a:sym typeface="Calibri" pitchFamily="34" charset="0"/>
              </a:rPr>
              <a:t>Procedure for adding a payee</a:t>
            </a:r>
          </a:p>
          <a:p>
            <a:pPr marL="1828800" lvl="3" indent="-342900" eaLnBrk="1" hangingPunct="1">
              <a:lnSpc>
                <a:spcPct val="90000"/>
              </a:lnSpc>
              <a:spcBef>
                <a:spcPts val="500"/>
              </a:spcBef>
              <a:buSzPts val="1800"/>
              <a:buFont typeface="Arial" charset="0"/>
              <a:buChar char="•"/>
            </a:pPr>
            <a:r>
              <a:rPr lang="en-US" sz="1800">
                <a:latin typeface="Calibri" pitchFamily="34" charset="0"/>
                <a:cs typeface="Calibri" pitchFamily="34" charset="0"/>
                <a:sym typeface="Calibri" pitchFamily="34" charset="0"/>
              </a:rPr>
              <a:t>User enters name, account number, and bank code (if different bank) of payee</a:t>
            </a:r>
          </a:p>
          <a:p>
            <a:pPr marL="1828800" lvl="3" indent="-342900" eaLnBrk="1" hangingPunct="1">
              <a:lnSpc>
                <a:spcPct val="90000"/>
              </a:lnSpc>
              <a:spcBef>
                <a:spcPts val="500"/>
              </a:spcBef>
              <a:buSzPts val="1800"/>
              <a:buFont typeface="Arial" charset="0"/>
              <a:buChar char="•"/>
            </a:pPr>
            <a:r>
              <a:rPr lang="en-US" sz="1800">
                <a:latin typeface="Calibri" pitchFamily="34" charset="0"/>
                <a:cs typeface="Calibri" pitchFamily="34" charset="0"/>
                <a:sym typeface="Calibri" pitchFamily="34" charset="0"/>
              </a:rPr>
              <a:t>System generates an authorization code and sends it to user’s email and cell phone</a:t>
            </a:r>
          </a:p>
          <a:p>
            <a:pPr marL="1828800" lvl="3" indent="-342900" eaLnBrk="1" hangingPunct="1">
              <a:lnSpc>
                <a:spcPct val="90000"/>
              </a:lnSpc>
              <a:spcBef>
                <a:spcPts val="500"/>
              </a:spcBef>
              <a:buSzPts val="1800"/>
              <a:buFont typeface="Arial" charset="0"/>
              <a:buChar char="•"/>
            </a:pPr>
            <a:r>
              <a:rPr lang="en-US" sz="1800">
                <a:latin typeface="Calibri" pitchFamily="34" charset="0"/>
                <a:cs typeface="Calibri" pitchFamily="34" charset="0"/>
                <a:sym typeface="Calibri" pitchFamily="34" charset="0"/>
              </a:rPr>
              <a:t>User enter authorization code to add payee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Sequence Diagram (Event Diagram)</a:t>
            </a:r>
          </a:p>
        </p:txBody>
      </p:sp>
      <p:sp>
        <p:nvSpPr>
          <p:cNvPr id="69635" name="Content Placeholder 1"/>
          <p:cNvSpPr>
            <a:spLocks noGrp="1"/>
          </p:cNvSpPr>
          <p:nvPr>
            <p:ph sz="quarter" idx="4294967295"/>
          </p:nvPr>
        </p:nvSpPr>
        <p:spPr>
          <a:xfrm>
            <a:off x="0" y="1115382"/>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400" dirty="0"/>
              <a:t>We have looked at the Activity model for bringing in the </a:t>
            </a:r>
            <a:br>
              <a:rPr lang="en-US" altLang="en-US" sz="2400" dirty="0"/>
            </a:br>
            <a:r>
              <a:rPr lang="en-US" altLang="en-US" sz="2400" dirty="0"/>
              <a:t>dynamic behavior or interactions of the classes. </a:t>
            </a:r>
            <a:r>
              <a:rPr lang="en-US" sz="2400" dirty="0"/>
              <a:t>A sequence diagram depicts interaction between objects in a sequential order i.e. the order in which these interactions take place to support a use case. </a:t>
            </a:r>
          </a:p>
          <a:p>
            <a:pPr eaLnBrk="1" hangingPunct="1">
              <a:lnSpc>
                <a:spcPct val="110000"/>
              </a:lnSpc>
              <a:spcBef>
                <a:spcPts val="600"/>
              </a:spcBef>
              <a:buFont typeface="Wingdings" panose="05000000000000000000" pitchFamily="2" charset="2"/>
              <a:buChar char="§"/>
            </a:pPr>
            <a:r>
              <a:rPr lang="en-US" altLang="en-US" sz="2400" dirty="0"/>
              <a:t>Sequence diagrams are derived from Use Cases</a:t>
            </a:r>
          </a:p>
          <a:p>
            <a:pPr eaLnBrk="1" hangingPunct="1">
              <a:lnSpc>
                <a:spcPct val="110000"/>
              </a:lnSpc>
              <a:spcBef>
                <a:spcPts val="600"/>
              </a:spcBef>
              <a:buFont typeface="Wingdings" panose="05000000000000000000" pitchFamily="2" charset="2"/>
              <a:buChar char="§"/>
            </a:pPr>
            <a:r>
              <a:rPr lang="en-US" altLang="en-US" sz="2400" dirty="0"/>
              <a:t>Sequence diagrams are good for showing behavior sequence as seen by others</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183019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fontAlgn="auto">
              <a:buClr>
                <a:schemeClr val="accent2"/>
              </a:buClr>
              <a:buSzPts val="2400"/>
              <a:defRPr/>
            </a:pPr>
            <a:r>
              <a:rPr lang="en-US" altLang="en-US" sz="2400" b="1" dirty="0">
                <a:solidFill>
                  <a:schemeClr val="accent2"/>
                </a:solidFill>
              </a:rPr>
              <a:t>Scenarios</a:t>
            </a:r>
          </a:p>
        </p:txBody>
      </p:sp>
      <p:sp>
        <p:nvSpPr>
          <p:cNvPr id="69635" name="Content Placeholder 1"/>
          <p:cNvSpPr>
            <a:spLocks noGrp="1"/>
          </p:cNvSpPr>
          <p:nvPr>
            <p:ph sz="quarter" idx="4294967295"/>
          </p:nvPr>
        </p:nvSpPr>
        <p:spPr>
          <a:xfrm>
            <a:off x="0" y="1115382"/>
            <a:ext cx="8771278" cy="5598581"/>
          </a:xfrm>
        </p:spPr>
        <p:txBody>
          <a:bodyPr>
            <a:noAutofit/>
          </a:bodyPr>
          <a:lstStyle/>
          <a:p>
            <a:pPr eaLnBrk="1" hangingPunct="1">
              <a:lnSpc>
                <a:spcPct val="110000"/>
              </a:lnSpc>
              <a:spcBef>
                <a:spcPts val="600"/>
              </a:spcBef>
              <a:buFont typeface="Wingdings" panose="05000000000000000000" pitchFamily="2" charset="2"/>
              <a:buChar char="§"/>
            </a:pPr>
            <a:r>
              <a:rPr lang="en-US" altLang="en-US" sz="2000" dirty="0"/>
              <a:t>A scenario is a sequence of events that occurs during one particular </a:t>
            </a:r>
            <a:br>
              <a:rPr lang="en-US" altLang="en-US" sz="2000" dirty="0"/>
            </a:br>
            <a:r>
              <a:rPr lang="en-US" altLang="en-US" sz="2000" dirty="0"/>
              <a:t>execution of a system or a use case realization.</a:t>
            </a:r>
          </a:p>
          <a:p>
            <a:pPr eaLnBrk="1" hangingPunct="1">
              <a:lnSpc>
                <a:spcPct val="110000"/>
              </a:lnSpc>
              <a:spcBef>
                <a:spcPts val="600"/>
              </a:spcBef>
              <a:buFont typeface="Wingdings" panose="05000000000000000000" pitchFamily="2" charset="2"/>
              <a:buChar char="§"/>
            </a:pPr>
            <a:r>
              <a:rPr lang="en-US" altLang="en-US" sz="2000" dirty="0"/>
              <a:t>The scope of a scenario can vary;</a:t>
            </a:r>
          </a:p>
          <a:p>
            <a:pPr lvl="1">
              <a:lnSpc>
                <a:spcPct val="110000"/>
              </a:lnSpc>
              <a:spcBef>
                <a:spcPts val="600"/>
              </a:spcBef>
              <a:buFont typeface="Wingdings" panose="05000000000000000000" pitchFamily="2" charset="2"/>
              <a:buChar char="§"/>
            </a:pPr>
            <a:r>
              <a:rPr lang="en-US" altLang="en-US" sz="2000" dirty="0"/>
              <a:t> it may include all events in the system, </a:t>
            </a:r>
          </a:p>
          <a:p>
            <a:pPr lvl="1">
              <a:lnSpc>
                <a:spcPct val="110000"/>
              </a:lnSpc>
              <a:spcBef>
                <a:spcPts val="600"/>
              </a:spcBef>
              <a:buFont typeface="Wingdings" panose="05000000000000000000" pitchFamily="2" charset="2"/>
              <a:buChar char="§"/>
            </a:pPr>
            <a:r>
              <a:rPr lang="en-US" altLang="en-US" sz="2000" dirty="0"/>
              <a:t>or it may include only those events generated by certain objects.</a:t>
            </a:r>
          </a:p>
          <a:p>
            <a:pPr eaLnBrk="1" hangingPunct="1">
              <a:lnSpc>
                <a:spcPct val="110000"/>
              </a:lnSpc>
              <a:spcBef>
                <a:spcPts val="600"/>
              </a:spcBef>
              <a:buFont typeface="Wingdings" panose="05000000000000000000" pitchFamily="2" charset="2"/>
              <a:buChar char="§"/>
            </a:pPr>
            <a:r>
              <a:rPr lang="en-US" altLang="en-US" sz="2000" dirty="0"/>
              <a:t>A scenario can be displayed as a list of text statements. </a:t>
            </a:r>
          </a:p>
          <a:p>
            <a:pPr eaLnBrk="1" hangingPunct="1">
              <a:lnSpc>
                <a:spcPct val="110000"/>
              </a:lnSpc>
              <a:spcBef>
                <a:spcPts val="600"/>
              </a:spcBef>
              <a:buFont typeface="Wingdings" panose="05000000000000000000" pitchFamily="2" charset="2"/>
              <a:buChar char="§"/>
            </a:pPr>
            <a:r>
              <a:rPr lang="en-US" altLang="en-US" sz="2000" dirty="0"/>
              <a:t>A scenario contains messages between objects as well as activities performed by objects. </a:t>
            </a:r>
          </a:p>
          <a:p>
            <a:pPr eaLnBrk="1" hangingPunct="1">
              <a:lnSpc>
                <a:spcPct val="110000"/>
              </a:lnSpc>
              <a:spcBef>
                <a:spcPts val="600"/>
              </a:spcBef>
              <a:buFont typeface="Wingdings" panose="05000000000000000000" pitchFamily="2" charset="2"/>
              <a:buChar char="§"/>
            </a:pPr>
            <a:r>
              <a:rPr lang="en-US" altLang="en-US" sz="2000" dirty="0"/>
              <a:t>Each message transmits information from one object to another. Initially the statements can be described at a high level and may require multiple messages, which can get drilled down during later phases of design</a:t>
            </a:r>
          </a:p>
          <a:p>
            <a:pPr eaLnBrk="1" hangingPunct="1">
              <a:lnSpc>
                <a:spcPct val="110000"/>
              </a:lnSpc>
              <a:spcBef>
                <a:spcPts val="600"/>
              </a:spcBef>
              <a:buFont typeface="Wingdings" panose="05000000000000000000" pitchFamily="2" charset="2"/>
              <a:buChar char="§"/>
            </a:pPr>
            <a:r>
              <a:rPr lang="en-US" altLang="en-US" sz="2000" dirty="0"/>
              <a:t>Steps for creating a scenario would be</a:t>
            </a:r>
          </a:p>
          <a:p>
            <a:pPr lvl="1">
              <a:lnSpc>
                <a:spcPct val="110000"/>
              </a:lnSpc>
              <a:spcBef>
                <a:spcPts val="0"/>
              </a:spcBef>
              <a:buFont typeface="Wingdings" panose="05000000000000000000" pitchFamily="2" charset="2"/>
              <a:buChar char="§"/>
            </a:pPr>
            <a:r>
              <a:rPr lang="en-US" altLang="en-US" sz="2000" dirty="0"/>
              <a:t>Identify the objects  exchanging messages</a:t>
            </a:r>
          </a:p>
          <a:p>
            <a:pPr lvl="1">
              <a:lnSpc>
                <a:spcPct val="110000"/>
              </a:lnSpc>
              <a:spcBef>
                <a:spcPts val="0"/>
              </a:spcBef>
              <a:buFont typeface="Wingdings" panose="05000000000000000000" pitchFamily="2" charset="2"/>
              <a:buChar char="§"/>
            </a:pPr>
            <a:r>
              <a:rPr lang="en-US" altLang="en-US" sz="2000" dirty="0"/>
              <a:t>Determine the sender and receiver of each messages and the sequence of messages</a:t>
            </a:r>
          </a:p>
          <a:p>
            <a:pPr eaLnBrk="1" hangingPunct="1">
              <a:lnSpc>
                <a:spcPct val="110000"/>
              </a:lnSpc>
              <a:spcBef>
                <a:spcPts val="600"/>
              </a:spcBef>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377206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Scenario for session with an online stock broker</a:t>
            </a:r>
            <a:endParaRPr lang="en-US" altLang="en-US" sz="4000" b="1" dirty="0">
              <a:solidFill>
                <a:schemeClr val="accent2"/>
              </a:solidFill>
            </a:endParaRPr>
          </a:p>
        </p:txBody>
      </p:sp>
      <p:sp>
        <p:nvSpPr>
          <p:cNvPr id="4" name="Text Box 6">
            <a:extLst>
              <a:ext uri="{FF2B5EF4-FFF2-40B4-BE49-F238E27FC236}">
                <a16:creationId xmlns:a16="http://schemas.microsoft.com/office/drawing/2014/main" id="{927724DD-6F99-4632-8699-2FF413B679CA}"/>
              </a:ext>
            </a:extLst>
          </p:cNvPr>
          <p:cNvSpPr txBox="1">
            <a:spLocks noChangeArrowheads="1"/>
          </p:cNvSpPr>
          <p:nvPr/>
        </p:nvSpPr>
        <p:spPr bwMode="auto">
          <a:xfrm>
            <a:off x="179512" y="1142984"/>
            <a:ext cx="8064500" cy="5324535"/>
          </a:xfrm>
          <a:prstGeom prst="rect">
            <a:avLst/>
          </a:prstGeom>
          <a:noFill/>
          <a:ln w="9525">
            <a:noFill/>
            <a:miter lim="800000"/>
            <a:headEnd/>
            <a:tailEnd/>
          </a:ln>
        </p:spPr>
        <p:txBody>
          <a:bodyPr>
            <a:spAutoFit/>
          </a:bodyPr>
          <a:lstStyle/>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John Doe logs in.</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establishes secure communications.</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Systems displays portfolio information.</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John Doe enters a buy order </a:t>
            </a:r>
            <a:r>
              <a:rPr lang="en-US" sz="2000" u="sng" dirty="0">
                <a:latin typeface="Calibri" panose="020F0502020204030204" pitchFamily="34" charset="0"/>
                <a:cs typeface="Calibri" panose="020F0502020204030204" pitchFamily="34" charset="0"/>
              </a:rPr>
              <a:t>for 100 shares of GE</a:t>
            </a:r>
            <a:r>
              <a:rPr lang="en-US" sz="2000" dirty="0">
                <a:latin typeface="Calibri" panose="020F0502020204030204" pitchFamily="34" charset="0"/>
                <a:cs typeface="Calibri" panose="020F0502020204030204" pitchFamily="34" charset="0"/>
              </a:rPr>
              <a:t> at the market price.</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verifies sufficient funds for purchase.</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displays confirmation screen with estimated cost.</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John Doe  confirms purchase.</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places order on securities exchange.</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displays transaction tracking number.</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Jon Doe logs out.</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establishes insecure communication.</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System displays good-bye screen.</a:t>
            </a:r>
          </a:p>
          <a:p>
            <a:pPr marL="342900" indent="-342900">
              <a:spcBef>
                <a:spcPts val="800"/>
              </a:spcBef>
              <a:buFont typeface="Wingdings" panose="05000000000000000000" pitchFamily="2" charset="2"/>
              <a:buChar char="§"/>
            </a:pPr>
            <a:r>
              <a:rPr lang="en-US" sz="2000" dirty="0">
                <a:latin typeface="Calibri" panose="020F0502020204030204" pitchFamily="34" charset="0"/>
                <a:cs typeface="Calibri" panose="020F0502020204030204" pitchFamily="34" charset="0"/>
              </a:rPr>
              <a:t>Securities exchange reports results of trade. </a:t>
            </a:r>
          </a:p>
        </p:txBody>
      </p:sp>
    </p:spTree>
    <p:extLst>
      <p:ext uri="{BB962C8B-B14F-4D97-AF65-F5344CB8AC3E}">
        <p14:creationId xmlns:p14="http://schemas.microsoft.com/office/powerpoint/2010/main" val="16838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Key Parts of a Sequence Diagram for a scenario</a:t>
            </a:r>
            <a:endParaRPr lang="en-US" altLang="en-US" sz="4000" b="1" dirty="0">
              <a:solidFill>
                <a:schemeClr val="accent2"/>
              </a:solidFill>
            </a:endParaRPr>
          </a:p>
        </p:txBody>
      </p:sp>
      <p:sp>
        <p:nvSpPr>
          <p:cNvPr id="4" name="Text Box 6">
            <a:extLst>
              <a:ext uri="{FF2B5EF4-FFF2-40B4-BE49-F238E27FC236}">
                <a16:creationId xmlns:a16="http://schemas.microsoft.com/office/drawing/2014/main" id="{927724DD-6F99-4632-8699-2FF413B679CA}"/>
              </a:ext>
            </a:extLst>
          </p:cNvPr>
          <p:cNvSpPr txBox="1">
            <a:spLocks noChangeArrowheads="1"/>
          </p:cNvSpPr>
          <p:nvPr/>
        </p:nvSpPr>
        <p:spPr bwMode="auto">
          <a:xfrm>
            <a:off x="30144" y="1129216"/>
            <a:ext cx="9113856" cy="3872855"/>
          </a:xfrm>
          <a:prstGeom prst="rect">
            <a:avLst/>
          </a:prstGeom>
          <a:noFill/>
          <a:ln w="9525">
            <a:noFill/>
            <a:miter lim="800000"/>
            <a:headEnd/>
            <a:tailEnd/>
          </a:ln>
        </p:spPr>
        <p:txBody>
          <a:bodyPr wrap="square">
            <a:spAutoFit/>
          </a:bodyPr>
          <a:lstStyle/>
          <a:p>
            <a:pPr marL="457200" indent="-406400" eaLnBrk="1" hangingPunct="1">
              <a:lnSpc>
                <a:spcPct val="90000"/>
              </a:lnSpc>
              <a:spcBef>
                <a:spcPts val="1000"/>
              </a:spcBef>
              <a:buSzPts val="2800"/>
            </a:pPr>
            <a:r>
              <a:rPr lang="en-IN" sz="2000" b="1" dirty="0">
                <a:solidFill>
                  <a:srgbClr val="C00000"/>
                </a:solidFill>
                <a:latin typeface="Calibri" pitchFamily="34" charset="0"/>
                <a:cs typeface="Calibri" pitchFamily="34" charset="0"/>
                <a:sym typeface="Calibri" pitchFamily="34" charset="0"/>
              </a:rPr>
              <a:t>participant: </a:t>
            </a:r>
            <a:r>
              <a:rPr lang="en-IN" sz="2000" dirty="0">
                <a:latin typeface="Calibri" pitchFamily="34" charset="0"/>
                <a:cs typeface="Calibri" pitchFamily="34" charset="0"/>
                <a:sym typeface="Calibri" pitchFamily="34" charset="0"/>
              </a:rPr>
              <a:t>object or entity from a class that acts in the diagram</a:t>
            </a:r>
          </a:p>
          <a:p>
            <a:pPr marL="457200" indent="-406400" eaLnBrk="1" hangingPunct="1">
              <a:lnSpc>
                <a:spcPct val="90000"/>
              </a:lnSpc>
              <a:spcBef>
                <a:spcPts val="1000"/>
              </a:spcBef>
              <a:buSzPts val="2800"/>
            </a:pPr>
            <a:r>
              <a:rPr lang="en-IN" sz="2000" b="1" dirty="0">
                <a:solidFill>
                  <a:srgbClr val="C00000"/>
                </a:solidFill>
                <a:latin typeface="Calibri" pitchFamily="34" charset="0"/>
                <a:cs typeface="Calibri" pitchFamily="34" charset="0"/>
                <a:sym typeface="Calibri" pitchFamily="34" charset="0"/>
              </a:rPr>
              <a:t>message: </a:t>
            </a:r>
            <a:r>
              <a:rPr lang="en-IN" sz="2000" dirty="0">
                <a:latin typeface="Calibri" pitchFamily="34" charset="0"/>
                <a:cs typeface="Calibri" pitchFamily="34" charset="0"/>
                <a:sym typeface="Calibri" pitchFamily="34" charset="0"/>
              </a:rPr>
              <a:t>communication between participant objects. </a:t>
            </a:r>
          </a:p>
          <a:p>
            <a:pPr marL="72000" eaLnBrk="1" hangingPunct="1">
              <a:lnSpc>
                <a:spcPct val="90000"/>
              </a:lnSpc>
              <a:spcBef>
                <a:spcPts val="1000"/>
              </a:spcBef>
              <a:buSzPts val="2800"/>
            </a:pPr>
            <a:r>
              <a:rPr lang="en-IN" sz="2000" b="1" dirty="0">
                <a:solidFill>
                  <a:srgbClr val="C00000"/>
                </a:solidFill>
                <a:latin typeface="Calibri" pitchFamily="34" charset="0"/>
                <a:cs typeface="Calibri" pitchFamily="34" charset="0"/>
                <a:sym typeface="Calibri" pitchFamily="34" charset="0"/>
              </a:rPr>
              <a:t>Action: </a:t>
            </a:r>
            <a:r>
              <a:rPr lang="en-US" sz="2000" dirty="0">
                <a:latin typeface="Calibri" pitchFamily="34" charset="0"/>
                <a:cs typeface="Calibri" pitchFamily="34" charset="0"/>
                <a:sym typeface="Calibri" pitchFamily="34" charset="0"/>
              </a:rPr>
              <a:t>A fragile rectangle can express it on a lifeline. These are also called the method-invocation boxes, and indicate that an object is part of an action. It starts when the message is received and ends when the object is done handling the message.</a:t>
            </a:r>
            <a:endParaRPr lang="en-IN" sz="2000" dirty="0">
              <a:latin typeface="Calibri" pitchFamily="34" charset="0"/>
              <a:cs typeface="Calibri" pitchFamily="34" charset="0"/>
              <a:sym typeface="Calibri" pitchFamily="34" charset="0"/>
            </a:endParaRPr>
          </a:p>
          <a:p>
            <a:pPr marL="457200" indent="-406400" eaLnBrk="1" hangingPunct="1">
              <a:lnSpc>
                <a:spcPct val="90000"/>
              </a:lnSpc>
              <a:spcBef>
                <a:spcPts val="1000"/>
              </a:spcBef>
              <a:buSzPts val="2800"/>
            </a:pPr>
            <a:r>
              <a:rPr lang="en-IN" sz="2000" dirty="0">
                <a:latin typeface="Calibri" pitchFamily="34" charset="0"/>
                <a:cs typeface="Calibri" pitchFamily="34" charset="0"/>
                <a:sym typeface="Calibri" pitchFamily="34" charset="0"/>
              </a:rPr>
              <a:t>Axis in a sequence diagram:</a:t>
            </a:r>
          </a:p>
          <a:p>
            <a:pPr marL="414900" lvl="1" indent="-342900" eaLnBrk="1" hangingPunct="1">
              <a:spcBef>
                <a:spcPts val="0"/>
              </a:spcBef>
              <a:buSzPts val="2800"/>
              <a:buFont typeface="Wingdings" panose="05000000000000000000" pitchFamily="2" charset="2"/>
              <a:buChar char="§"/>
            </a:pPr>
            <a:r>
              <a:rPr lang="en-IN" sz="2000" b="1" dirty="0">
                <a:solidFill>
                  <a:srgbClr val="0070C0"/>
                </a:solidFill>
                <a:latin typeface="Calibri" pitchFamily="34" charset="0"/>
                <a:cs typeface="Calibri" pitchFamily="34" charset="0"/>
                <a:sym typeface="Calibri" pitchFamily="34" charset="0"/>
              </a:rPr>
              <a:t>Vertical:</a:t>
            </a:r>
            <a:r>
              <a:rPr lang="en-IN" sz="2000" dirty="0">
                <a:latin typeface="Calibri" pitchFamily="34" charset="0"/>
                <a:cs typeface="Calibri" pitchFamily="34" charset="0"/>
                <a:sym typeface="Calibri" pitchFamily="34" charset="0"/>
              </a:rPr>
              <a:t> time (moving down signifies moving forward in time). This is also called the life line</a:t>
            </a:r>
          </a:p>
          <a:p>
            <a:pPr marL="414900" lvl="1" indent="-342900" eaLnBrk="1" hangingPunct="1">
              <a:spcBef>
                <a:spcPts val="0"/>
              </a:spcBef>
              <a:buSzPts val="2800"/>
              <a:buFont typeface="Wingdings" panose="05000000000000000000" pitchFamily="2" charset="2"/>
              <a:buChar char="§"/>
            </a:pPr>
            <a:r>
              <a:rPr lang="en-IN" sz="2000" b="1" dirty="0">
                <a:solidFill>
                  <a:srgbClr val="0070C0"/>
                </a:solidFill>
                <a:latin typeface="Calibri" pitchFamily="34" charset="0"/>
                <a:cs typeface="Calibri" pitchFamily="34" charset="0"/>
                <a:sym typeface="Calibri" pitchFamily="34" charset="0"/>
              </a:rPr>
              <a:t>Horizontal: </a:t>
            </a:r>
            <a:r>
              <a:rPr lang="en-IN" sz="2000" dirty="0">
                <a:latin typeface="Calibri" pitchFamily="34" charset="0"/>
                <a:cs typeface="Calibri" pitchFamily="34" charset="0"/>
                <a:sym typeface="Calibri" pitchFamily="34" charset="0"/>
              </a:rPr>
              <a:t>which object/participant is acting (and sending messages)</a:t>
            </a:r>
          </a:p>
          <a:p>
            <a:pPr marL="857250" lvl="1" indent="-406400" eaLnBrk="1" hangingPunct="1">
              <a:lnSpc>
                <a:spcPct val="90000"/>
              </a:lnSpc>
              <a:spcBef>
                <a:spcPts val="1000"/>
              </a:spcBef>
              <a:buSzPts val="2800"/>
            </a:pPr>
            <a:endParaRPr lang="en-IN" sz="2000" dirty="0">
              <a:latin typeface="Calibri" pitchFamily="34" charset="0"/>
              <a:cs typeface="Calibri" pitchFamily="34" charset="0"/>
              <a:sym typeface="Calibri" pitchFamily="34" charset="0"/>
            </a:endParaRPr>
          </a:p>
        </p:txBody>
      </p:sp>
      <p:cxnSp>
        <p:nvCxnSpPr>
          <p:cNvPr id="5" name="Straight Connector 4">
            <a:extLst>
              <a:ext uri="{FF2B5EF4-FFF2-40B4-BE49-F238E27FC236}">
                <a16:creationId xmlns:a16="http://schemas.microsoft.com/office/drawing/2014/main" id="{61534454-FF20-4105-8DCC-62D8EFCD7073}"/>
              </a:ext>
            </a:extLst>
          </p:cNvPr>
          <p:cNvCxnSpPr>
            <a:cxnSpLocks/>
          </p:cNvCxnSpPr>
          <p:nvPr/>
        </p:nvCxnSpPr>
        <p:spPr>
          <a:xfrm>
            <a:off x="5639923" y="5314317"/>
            <a:ext cx="0" cy="154368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6280718-1CFD-4C72-8A04-3D69E3F4C8E4}"/>
              </a:ext>
            </a:extLst>
          </p:cNvPr>
          <p:cNvCxnSpPr>
            <a:cxnSpLocks/>
          </p:cNvCxnSpPr>
          <p:nvPr/>
        </p:nvCxnSpPr>
        <p:spPr>
          <a:xfrm>
            <a:off x="7699384" y="5314317"/>
            <a:ext cx="28770" cy="154368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Speech Bubble: Oval 6">
            <a:extLst>
              <a:ext uri="{FF2B5EF4-FFF2-40B4-BE49-F238E27FC236}">
                <a16:creationId xmlns:a16="http://schemas.microsoft.com/office/drawing/2014/main" id="{FC43FC56-1082-4E59-B9E5-DCD18E7F03C2}"/>
              </a:ext>
            </a:extLst>
          </p:cNvPr>
          <p:cNvSpPr/>
          <p:nvPr/>
        </p:nvSpPr>
        <p:spPr>
          <a:xfrm>
            <a:off x="6072034" y="6100634"/>
            <a:ext cx="1382100" cy="498730"/>
          </a:xfrm>
          <a:prstGeom prst="wedgeEllipseCallout">
            <a:avLst>
              <a:gd name="adj1" fmla="val -80338"/>
              <a:gd name="adj2" fmla="val 32473"/>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800" b="1" dirty="0">
                <a:solidFill>
                  <a:srgbClr val="C00000"/>
                </a:solidFill>
                <a:latin typeface="Calibri" panose="020F0502020204030204" pitchFamily="34" charset="0"/>
                <a:cs typeface="Calibri" panose="020F0502020204030204" pitchFamily="34" charset="0"/>
              </a:rPr>
              <a:t>Life Line</a:t>
            </a:r>
          </a:p>
        </p:txBody>
      </p:sp>
      <p:sp>
        <p:nvSpPr>
          <p:cNvPr id="8" name="Rectangle 7">
            <a:extLst>
              <a:ext uri="{FF2B5EF4-FFF2-40B4-BE49-F238E27FC236}">
                <a16:creationId xmlns:a16="http://schemas.microsoft.com/office/drawing/2014/main" id="{893DEF15-E676-47AF-BE76-230E5A7A72F1}"/>
              </a:ext>
            </a:extLst>
          </p:cNvPr>
          <p:cNvSpPr/>
          <p:nvPr/>
        </p:nvSpPr>
        <p:spPr>
          <a:xfrm>
            <a:off x="7656147" y="5531003"/>
            <a:ext cx="144015"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peech Bubble: Oval 8">
            <a:extLst>
              <a:ext uri="{FF2B5EF4-FFF2-40B4-BE49-F238E27FC236}">
                <a16:creationId xmlns:a16="http://schemas.microsoft.com/office/drawing/2014/main" id="{F2F58E52-375A-45F3-9F2C-B082EC3329A2}"/>
              </a:ext>
            </a:extLst>
          </p:cNvPr>
          <p:cNvSpPr/>
          <p:nvPr/>
        </p:nvSpPr>
        <p:spPr>
          <a:xfrm>
            <a:off x="7842943" y="5913450"/>
            <a:ext cx="1227156" cy="386510"/>
          </a:xfrm>
          <a:prstGeom prst="wedgeEllipseCallout">
            <a:avLst>
              <a:gd name="adj1" fmla="val -54018"/>
              <a:gd name="adj2" fmla="val -100103"/>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600" b="1" dirty="0">
                <a:solidFill>
                  <a:srgbClr val="C00000"/>
                </a:solidFill>
                <a:latin typeface="Calibri" panose="020F0502020204030204" pitchFamily="34" charset="0"/>
                <a:cs typeface="Calibri" panose="020F0502020204030204" pitchFamily="34" charset="0"/>
              </a:rPr>
              <a:t>Action</a:t>
            </a:r>
          </a:p>
        </p:txBody>
      </p:sp>
      <p:cxnSp>
        <p:nvCxnSpPr>
          <p:cNvPr id="13" name="Straight Arrow Connector 12">
            <a:extLst>
              <a:ext uri="{FF2B5EF4-FFF2-40B4-BE49-F238E27FC236}">
                <a16:creationId xmlns:a16="http://schemas.microsoft.com/office/drawing/2014/main" id="{47BD1036-EEE2-44DE-BB4D-4F396E96BC5D}"/>
              </a:ext>
            </a:extLst>
          </p:cNvPr>
          <p:cNvCxnSpPr>
            <a:cxnSpLocks/>
          </p:cNvCxnSpPr>
          <p:nvPr/>
        </p:nvCxnSpPr>
        <p:spPr>
          <a:xfrm flipV="1">
            <a:off x="5639923" y="5531003"/>
            <a:ext cx="2016224" cy="131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83D2A92-9501-4478-BB92-65BC0A48DB46}"/>
              </a:ext>
            </a:extLst>
          </p:cNvPr>
          <p:cNvSpPr txBox="1"/>
          <p:nvPr/>
        </p:nvSpPr>
        <p:spPr>
          <a:xfrm>
            <a:off x="6186823" y="5486062"/>
            <a:ext cx="1152522" cy="369332"/>
          </a:xfrm>
          <a:prstGeom prst="rect">
            <a:avLst/>
          </a:prstGeom>
          <a:noFill/>
        </p:spPr>
        <p:txBody>
          <a:bodyPr wrap="square" rtlCol="0">
            <a:spAutoFit/>
          </a:bodyPr>
          <a:lstStyle/>
          <a:p>
            <a:r>
              <a:rPr lang="en-IN" sz="1800" b="1" dirty="0">
                <a:solidFill>
                  <a:srgbClr val="C00000"/>
                </a:solidFill>
              </a:rPr>
              <a:t>Message</a:t>
            </a:r>
          </a:p>
        </p:txBody>
      </p:sp>
      <p:sp>
        <p:nvSpPr>
          <p:cNvPr id="27" name="Rectangle 26">
            <a:extLst>
              <a:ext uri="{FF2B5EF4-FFF2-40B4-BE49-F238E27FC236}">
                <a16:creationId xmlns:a16="http://schemas.microsoft.com/office/drawing/2014/main" id="{D1A4ED07-CBA9-4528-B810-4C6392548482}"/>
              </a:ext>
            </a:extLst>
          </p:cNvPr>
          <p:cNvSpPr/>
          <p:nvPr/>
        </p:nvSpPr>
        <p:spPr>
          <a:xfrm>
            <a:off x="5076057" y="4869160"/>
            <a:ext cx="936101" cy="445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0070C0"/>
                </a:solidFill>
              </a:rPr>
              <a:t>A:class</a:t>
            </a:r>
          </a:p>
        </p:txBody>
      </p:sp>
      <p:sp>
        <p:nvSpPr>
          <p:cNvPr id="28" name="Rectangle 27">
            <a:extLst>
              <a:ext uri="{FF2B5EF4-FFF2-40B4-BE49-F238E27FC236}">
                <a16:creationId xmlns:a16="http://schemas.microsoft.com/office/drawing/2014/main" id="{AF9534D1-D3EF-4867-8A83-CF2BC9121CA3}"/>
              </a:ext>
            </a:extLst>
          </p:cNvPr>
          <p:cNvSpPr/>
          <p:nvPr/>
        </p:nvSpPr>
        <p:spPr>
          <a:xfrm>
            <a:off x="7339344" y="4869159"/>
            <a:ext cx="936101" cy="445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0070C0"/>
                </a:solidFill>
              </a:rPr>
              <a:t>B:class</a:t>
            </a:r>
          </a:p>
        </p:txBody>
      </p:sp>
      <p:sp>
        <p:nvSpPr>
          <p:cNvPr id="30" name="Speech Bubble: Oval 29">
            <a:extLst>
              <a:ext uri="{FF2B5EF4-FFF2-40B4-BE49-F238E27FC236}">
                <a16:creationId xmlns:a16="http://schemas.microsoft.com/office/drawing/2014/main" id="{028AC06E-6122-4978-B10A-E64A94FF46BF}"/>
              </a:ext>
            </a:extLst>
          </p:cNvPr>
          <p:cNvSpPr/>
          <p:nvPr/>
        </p:nvSpPr>
        <p:spPr>
          <a:xfrm>
            <a:off x="6012157" y="4424002"/>
            <a:ext cx="1643990" cy="445157"/>
          </a:xfrm>
          <a:prstGeom prst="wedgeEllipseCallout">
            <a:avLst>
              <a:gd name="adj1" fmla="val -49052"/>
              <a:gd name="adj2" fmla="val 90009"/>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600" b="1" dirty="0">
                <a:solidFill>
                  <a:srgbClr val="C00000"/>
                </a:solidFill>
              </a:rPr>
              <a:t>participant</a:t>
            </a:r>
          </a:p>
        </p:txBody>
      </p:sp>
      <p:cxnSp>
        <p:nvCxnSpPr>
          <p:cNvPr id="32" name="Straight Arrow Connector 31">
            <a:extLst>
              <a:ext uri="{FF2B5EF4-FFF2-40B4-BE49-F238E27FC236}">
                <a16:creationId xmlns:a16="http://schemas.microsoft.com/office/drawing/2014/main" id="{66E08497-46AE-4D58-8545-21E089695EB8}"/>
              </a:ext>
            </a:extLst>
          </p:cNvPr>
          <p:cNvCxnSpPr>
            <a:stCxn id="8" idx="2"/>
          </p:cNvCxnSpPr>
          <p:nvPr/>
        </p:nvCxnSpPr>
        <p:spPr>
          <a:xfrm flipH="1">
            <a:off x="5639923" y="5819035"/>
            <a:ext cx="20882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96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Representing Objects</a:t>
            </a:r>
            <a:endParaRPr lang="en-US" altLang="en-US" sz="4000" b="1" dirty="0">
              <a:solidFill>
                <a:schemeClr val="accent2"/>
              </a:solidFill>
            </a:endParaRPr>
          </a:p>
        </p:txBody>
      </p:sp>
      <p:pic>
        <p:nvPicPr>
          <p:cNvPr id="5" name="Picture 2">
            <a:extLst>
              <a:ext uri="{FF2B5EF4-FFF2-40B4-BE49-F238E27FC236}">
                <a16:creationId xmlns:a16="http://schemas.microsoft.com/office/drawing/2014/main" id="{10551F95-D9C6-4475-B305-EADDD8BF18C6}"/>
              </a:ext>
            </a:extLst>
          </p:cNvPr>
          <p:cNvPicPr>
            <a:picLocks noChangeAspect="1" noChangeArrowheads="1"/>
          </p:cNvPicPr>
          <p:nvPr/>
        </p:nvPicPr>
        <p:blipFill>
          <a:blip r:embed="rId2"/>
          <a:srcRect/>
          <a:stretch>
            <a:fillRect/>
          </a:stretch>
        </p:blipFill>
        <p:spPr>
          <a:xfrm>
            <a:off x="0" y="1571612"/>
            <a:ext cx="8286750" cy="3714776"/>
          </a:xfrm>
          <a:prstGeom prst="rect">
            <a:avLst/>
          </a:prstGeom>
          <a:noFill/>
          <a:ln>
            <a:noFill/>
          </a:ln>
        </p:spPr>
      </p:pic>
    </p:spTree>
    <p:extLst>
      <p:ext uri="{BB962C8B-B14F-4D97-AF65-F5344CB8AC3E}">
        <p14:creationId xmlns:p14="http://schemas.microsoft.com/office/powerpoint/2010/main" val="400868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Representing Objects</a:t>
            </a:r>
            <a:endParaRPr lang="en-US" altLang="en-US" sz="4000" b="1" dirty="0">
              <a:solidFill>
                <a:schemeClr val="accent2"/>
              </a:solidFill>
            </a:endParaRPr>
          </a:p>
        </p:txBody>
      </p:sp>
      <p:graphicFrame>
        <p:nvGraphicFramePr>
          <p:cNvPr id="4" name="Object 2">
            <a:extLst>
              <a:ext uri="{FF2B5EF4-FFF2-40B4-BE49-F238E27FC236}">
                <a16:creationId xmlns:a16="http://schemas.microsoft.com/office/drawing/2014/main" id="{0E17222D-2CCE-4359-AF5A-2936B0B2B163}"/>
              </a:ext>
            </a:extLst>
          </p:cNvPr>
          <p:cNvGraphicFramePr>
            <a:graphicFrameLocks noChangeAspect="1"/>
          </p:cNvGraphicFramePr>
          <p:nvPr/>
        </p:nvGraphicFramePr>
        <p:xfrm>
          <a:off x="899592" y="2852936"/>
          <a:ext cx="5867400" cy="2667000"/>
        </p:xfrm>
        <a:graphic>
          <a:graphicData uri="http://schemas.openxmlformats.org/presentationml/2006/ole">
            <mc:AlternateContent xmlns:mc="http://schemas.openxmlformats.org/markup-compatibility/2006">
              <mc:Choice xmlns:v="urn:schemas-microsoft-com:vml" Requires="v">
                <p:oleObj name="Bitmap Image" r:id="rId2" imgW="4191585" imgH="2257740" progId="PBrush">
                  <p:embed/>
                </p:oleObj>
              </mc:Choice>
              <mc:Fallback>
                <p:oleObj name="Bitmap Image" r:id="rId2" imgW="4191585" imgH="2257740" progId="PBrush">
                  <p:embed/>
                  <p:pic>
                    <p:nvPicPr>
                      <p:cNvPr id="4" name="Object 2">
                        <a:extLst>
                          <a:ext uri="{FF2B5EF4-FFF2-40B4-BE49-F238E27FC236}">
                            <a16:creationId xmlns:a16="http://schemas.microsoft.com/office/drawing/2014/main" id="{0E17222D-2CCE-4359-AF5A-2936B0B2B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888" t="28893" r="5882" b="12006"/>
                      <a:stretch>
                        <a:fillRect/>
                      </a:stretch>
                    </p:blipFill>
                    <p:spPr bwMode="auto">
                      <a:xfrm>
                        <a:off x="899592" y="2852936"/>
                        <a:ext cx="5867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8EC594E9-7530-42AF-83E0-3393D7B37D5D}"/>
              </a:ext>
            </a:extLst>
          </p:cNvPr>
          <p:cNvSpPr txBox="1"/>
          <p:nvPr/>
        </p:nvSpPr>
        <p:spPr>
          <a:xfrm>
            <a:off x="51285" y="1168451"/>
            <a:ext cx="7886699" cy="1264449"/>
          </a:xfrm>
          <a:prstGeom prst="rect">
            <a:avLst/>
          </a:prstGeom>
          <a:noFill/>
        </p:spPr>
        <p:txBody>
          <a:bodyPr wrap="square">
            <a:spAutoFit/>
          </a:bodyPr>
          <a:lstStyle/>
          <a:p>
            <a:pPr marL="457200" indent="-406400" eaLnBrk="1" hangingPunct="1">
              <a:lnSpc>
                <a:spcPct val="90000"/>
              </a:lnSpc>
              <a:spcBef>
                <a:spcPts val="1000"/>
              </a:spcBef>
              <a:buSzPts val="2800"/>
            </a:pPr>
            <a:r>
              <a:rPr lang="en-US" sz="2800" dirty="0">
                <a:latin typeface="Calibri" pitchFamily="34" charset="0"/>
                <a:cs typeface="Calibri" pitchFamily="34" charset="0"/>
                <a:sym typeface="Calibri" pitchFamily="34" charset="0"/>
              </a:rPr>
              <a:t>message (method call) indicated by horizontal arrow to other object</a:t>
            </a:r>
          </a:p>
          <a:p>
            <a:pPr marL="914400" lvl="1" indent="-381000" eaLnBrk="1" hangingPunct="1">
              <a:lnSpc>
                <a:spcPct val="90000"/>
              </a:lnSpc>
              <a:spcBef>
                <a:spcPts val="500"/>
              </a:spcBef>
              <a:buSzPts val="2400"/>
              <a:buFont typeface="Arial" charset="0"/>
              <a:buChar char="•"/>
            </a:pPr>
            <a:r>
              <a:rPr lang="en-US" sz="2400" dirty="0">
                <a:latin typeface="Calibri" pitchFamily="34" charset="0"/>
                <a:cs typeface="Calibri" pitchFamily="34" charset="0"/>
                <a:sym typeface="Calibri" pitchFamily="34" charset="0"/>
              </a:rPr>
              <a:t>write message name and arguments above arrow</a:t>
            </a:r>
          </a:p>
        </p:txBody>
      </p:sp>
    </p:spTree>
    <p:extLst>
      <p:ext uri="{BB962C8B-B14F-4D97-AF65-F5344CB8AC3E}">
        <p14:creationId xmlns:p14="http://schemas.microsoft.com/office/powerpoint/2010/main" val="29028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Sequence Diagram</a:t>
            </a:r>
            <a:endParaRPr lang="en-US" altLang="en-US" sz="4000" b="1" dirty="0">
              <a:solidFill>
                <a:schemeClr val="accent2"/>
              </a:solidFill>
            </a:endParaRPr>
          </a:p>
        </p:txBody>
      </p:sp>
      <p:sp>
        <p:nvSpPr>
          <p:cNvPr id="16" name="TextBox 15">
            <a:extLst>
              <a:ext uri="{FF2B5EF4-FFF2-40B4-BE49-F238E27FC236}">
                <a16:creationId xmlns:a16="http://schemas.microsoft.com/office/drawing/2014/main" id="{2016AFB1-AF85-4403-8E11-8212A49648BC}"/>
              </a:ext>
            </a:extLst>
          </p:cNvPr>
          <p:cNvSpPr txBox="1"/>
          <p:nvPr/>
        </p:nvSpPr>
        <p:spPr>
          <a:xfrm>
            <a:off x="179512" y="1142984"/>
            <a:ext cx="6656716" cy="5447645"/>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Shows the participants in an interaction and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the sequence of messages among them</a:t>
            </a:r>
          </a:p>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Depicts in a graphical manner the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interaction of a system with its actors to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perform all or part of a use case</a:t>
            </a:r>
          </a:p>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Each object represented by a lifeline</a:t>
            </a:r>
          </a:p>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Time moves vertically from top to bottom</a:t>
            </a:r>
          </a:p>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Messages between objects (with parameters)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shown by arrows</a:t>
            </a:r>
          </a:p>
          <a:p>
            <a:pPr marL="342900" indent="-342900">
              <a:spcBef>
                <a:spcPts val="600"/>
              </a:spcBef>
              <a:spcAft>
                <a:spcPts val="600"/>
              </a:spcAft>
              <a:buFont typeface="Wingdings" panose="05000000000000000000" pitchFamily="2" charset="2"/>
              <a:buChar char="§"/>
            </a:pPr>
            <a:r>
              <a:rPr lang="en-US" sz="2400" dirty="0">
                <a:latin typeface="Calibri" panose="020F0502020204030204" pitchFamily="34" charset="0"/>
                <a:cs typeface="Calibri" panose="020F0502020204030204" pitchFamily="34" charset="0"/>
              </a:rPr>
              <a:t>Can be at different levels of abstraction</a:t>
            </a:r>
          </a:p>
          <a:p>
            <a:pPr marL="800100" lvl="1" indent="-342900">
              <a:spcBef>
                <a:spcPts val="600"/>
              </a:spcBef>
              <a:spcAft>
                <a:spcPts val="600"/>
              </a:spcAft>
              <a:buFont typeface="Wingdings" panose="05000000000000000000" pitchFamily="2" charset="2"/>
              <a:buChar char="§"/>
            </a:pPr>
            <a:r>
              <a:rPr lang="en-US" dirty="0">
                <a:latin typeface="Calibri" panose="020F0502020204030204" pitchFamily="34" charset="0"/>
                <a:cs typeface="Calibri" panose="020F0502020204030204" pitchFamily="34" charset="0"/>
              </a:rPr>
              <a:t>Object, Module, Subsystem,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System</a:t>
            </a:r>
            <a:endParaRPr lang="en-IN" sz="2800" dirty="0">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DBB3358F-748F-4657-8398-27AA4AD7B474}"/>
              </a:ext>
            </a:extLst>
          </p:cNvPr>
          <p:cNvGrpSpPr/>
          <p:nvPr/>
        </p:nvGrpSpPr>
        <p:grpSpPr>
          <a:xfrm>
            <a:off x="5108575" y="1828800"/>
            <a:ext cx="3930323" cy="4800601"/>
            <a:chOff x="4117975" y="1905000"/>
            <a:chExt cx="3930323" cy="4800601"/>
          </a:xfrm>
        </p:grpSpPr>
        <p:sp>
          <p:nvSpPr>
            <p:cNvPr id="18" name="Rectangle 5">
              <a:extLst>
                <a:ext uri="{FF2B5EF4-FFF2-40B4-BE49-F238E27FC236}">
                  <a16:creationId xmlns:a16="http://schemas.microsoft.com/office/drawing/2014/main" id="{7C0DB0EB-092A-470E-BA98-832B821E5F64}"/>
                </a:ext>
              </a:extLst>
            </p:cNvPr>
            <p:cNvSpPr>
              <a:spLocks noChangeArrowheads="1"/>
            </p:cNvSpPr>
            <p:nvPr/>
          </p:nvSpPr>
          <p:spPr bwMode="auto">
            <a:xfrm>
              <a:off x="4889936" y="1905000"/>
              <a:ext cx="1066800" cy="762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 name="Rectangle 6">
              <a:extLst>
                <a:ext uri="{FF2B5EF4-FFF2-40B4-BE49-F238E27FC236}">
                  <a16:creationId xmlns:a16="http://schemas.microsoft.com/office/drawing/2014/main" id="{CDF4049B-EE37-4ED5-977C-20BF23189C73}"/>
                </a:ext>
              </a:extLst>
            </p:cNvPr>
            <p:cNvSpPr>
              <a:spLocks noChangeArrowheads="1"/>
            </p:cNvSpPr>
            <p:nvPr/>
          </p:nvSpPr>
          <p:spPr bwMode="auto">
            <a:xfrm>
              <a:off x="6981498" y="1905000"/>
              <a:ext cx="1066800" cy="762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 name="Text Box 7">
              <a:extLst>
                <a:ext uri="{FF2B5EF4-FFF2-40B4-BE49-F238E27FC236}">
                  <a16:creationId xmlns:a16="http://schemas.microsoft.com/office/drawing/2014/main" id="{BCA7AFCB-EC96-4DA5-87F2-16E2013727DE}"/>
                </a:ext>
              </a:extLst>
            </p:cNvPr>
            <p:cNvSpPr txBox="1">
              <a:spLocks noChangeArrowheads="1"/>
            </p:cNvSpPr>
            <p:nvPr/>
          </p:nvSpPr>
          <p:spPr bwMode="auto">
            <a:xfrm>
              <a:off x="4117975" y="5335855"/>
              <a:ext cx="14827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dirty="0">
                <a:latin typeface="Times New Roman" panose="02020603050405020304" pitchFamily="18" charset="0"/>
                <a:ea typeface="宋体" panose="02010600030101010101" pitchFamily="2" charset="-122"/>
              </a:endParaRPr>
            </a:p>
            <a:p>
              <a:pPr eaLnBrk="1" hangingPunct="1"/>
              <a:r>
                <a:rPr lang="en-US" altLang="zh-CN" sz="2000" dirty="0">
                  <a:solidFill>
                    <a:srgbClr val="0070C0"/>
                  </a:solidFill>
                  <a:latin typeface="Times New Roman" panose="02020603050405020304" pitchFamily="18" charset="0"/>
                  <a:ea typeface="宋体" panose="02010600030101010101" pitchFamily="2" charset="-122"/>
                </a:rPr>
                <a:t>Iteration</a:t>
              </a:r>
            </a:p>
            <a:p>
              <a:pPr eaLnBrk="1" hangingPunct="1"/>
              <a:endParaRPr lang="en-US" altLang="zh-CN" sz="2000" dirty="0">
                <a:solidFill>
                  <a:srgbClr val="0070C0"/>
                </a:solidFill>
                <a:latin typeface="Times New Roman" panose="02020603050405020304" pitchFamily="18" charset="0"/>
                <a:ea typeface="宋体" panose="02010600030101010101" pitchFamily="2" charset="-122"/>
              </a:endParaRPr>
            </a:p>
            <a:p>
              <a:pPr eaLnBrk="1" hangingPunct="1"/>
              <a:r>
                <a:rPr lang="en-US" altLang="zh-CN" sz="2000" dirty="0">
                  <a:solidFill>
                    <a:srgbClr val="0070C0"/>
                  </a:solidFill>
                  <a:latin typeface="Times New Roman" panose="02020603050405020304" pitchFamily="18" charset="0"/>
                  <a:ea typeface="宋体" panose="02010600030101010101" pitchFamily="2" charset="-122"/>
                </a:rPr>
                <a:t>Timeline</a:t>
              </a:r>
            </a:p>
          </p:txBody>
        </p:sp>
        <p:sp>
          <p:nvSpPr>
            <p:cNvPr id="22" name="Text Box 8">
              <a:extLst>
                <a:ext uri="{FF2B5EF4-FFF2-40B4-BE49-F238E27FC236}">
                  <a16:creationId xmlns:a16="http://schemas.microsoft.com/office/drawing/2014/main" id="{14240983-5D7D-4E1F-A4D1-8758F69DB776}"/>
                </a:ext>
              </a:extLst>
            </p:cNvPr>
            <p:cNvSpPr txBox="1">
              <a:spLocks noChangeArrowheads="1"/>
            </p:cNvSpPr>
            <p:nvPr/>
          </p:nvSpPr>
          <p:spPr bwMode="auto">
            <a:xfrm>
              <a:off x="4156075" y="4533900"/>
              <a:ext cx="1482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dirty="0">
                <a:solidFill>
                  <a:srgbClr val="0070C0"/>
                </a:solidFill>
                <a:latin typeface="Times New Roman" panose="02020603050405020304" pitchFamily="18" charset="0"/>
                <a:ea typeface="宋体" panose="02010600030101010101" pitchFamily="2" charset="-122"/>
              </a:endParaRPr>
            </a:p>
            <a:p>
              <a:pPr eaLnBrk="1" hangingPunct="1"/>
              <a:r>
                <a:rPr lang="en-US" altLang="zh-CN" sz="2000" dirty="0">
                  <a:solidFill>
                    <a:srgbClr val="0070C0"/>
                  </a:solidFill>
                  <a:latin typeface="Times New Roman" panose="02020603050405020304" pitchFamily="18" charset="0"/>
                  <a:ea typeface="宋体" panose="02010600030101010101" pitchFamily="2" charset="-122"/>
                </a:rPr>
                <a:t>Condition</a:t>
              </a:r>
            </a:p>
          </p:txBody>
        </p:sp>
        <p:grpSp>
          <p:nvGrpSpPr>
            <p:cNvPr id="23" name="Group 9">
              <a:extLst>
                <a:ext uri="{FF2B5EF4-FFF2-40B4-BE49-F238E27FC236}">
                  <a16:creationId xmlns:a16="http://schemas.microsoft.com/office/drawing/2014/main" id="{D2106396-B6A9-451B-9D08-8996335A42C0}"/>
                </a:ext>
              </a:extLst>
            </p:cNvPr>
            <p:cNvGrpSpPr>
              <a:grpSpLocks/>
            </p:cNvGrpSpPr>
            <p:nvPr/>
          </p:nvGrpSpPr>
          <p:grpSpPr bwMode="auto">
            <a:xfrm>
              <a:off x="4911725" y="2090738"/>
              <a:ext cx="3016250" cy="4614863"/>
              <a:chOff x="3094" y="1173"/>
              <a:chExt cx="1900" cy="2907"/>
            </a:xfrm>
          </p:grpSpPr>
          <p:sp>
            <p:nvSpPr>
              <p:cNvPr id="35" name="Text Box 20">
                <a:extLst>
                  <a:ext uri="{FF2B5EF4-FFF2-40B4-BE49-F238E27FC236}">
                    <a16:creationId xmlns:a16="http://schemas.microsoft.com/office/drawing/2014/main" id="{D2FC80AE-DB48-4BD2-B8EF-F5DFF456F4A9}"/>
                  </a:ext>
                </a:extLst>
              </p:cNvPr>
              <p:cNvSpPr txBox="1">
                <a:spLocks noChangeArrowheads="1"/>
              </p:cNvSpPr>
              <p:nvPr/>
            </p:nvSpPr>
            <p:spPr bwMode="auto">
              <a:xfrm>
                <a:off x="3600" y="2304"/>
                <a:ext cx="13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1600" dirty="0">
                    <a:ea typeface="宋体" panose="02010600030101010101" pitchFamily="2" charset="-122"/>
                  </a:rPr>
                  <a:t>Transmission 	delayed</a:t>
                </a:r>
              </a:p>
            </p:txBody>
          </p:sp>
          <p:sp>
            <p:nvSpPr>
              <p:cNvPr id="24" name="Line 10">
                <a:extLst>
                  <a:ext uri="{FF2B5EF4-FFF2-40B4-BE49-F238E27FC236}">
                    <a16:creationId xmlns:a16="http://schemas.microsoft.com/office/drawing/2014/main" id="{C3EC3B63-F7F7-4213-BF09-6895A1472DD2}"/>
                  </a:ext>
                </a:extLst>
              </p:cNvPr>
              <p:cNvSpPr>
                <a:spLocks noChangeShapeType="1"/>
              </p:cNvSpPr>
              <p:nvPr/>
            </p:nvSpPr>
            <p:spPr bwMode="auto">
              <a:xfrm>
                <a:off x="3456" y="3888"/>
                <a:ext cx="0" cy="192"/>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Text Box 11">
                <a:extLst>
                  <a:ext uri="{FF2B5EF4-FFF2-40B4-BE49-F238E27FC236}">
                    <a16:creationId xmlns:a16="http://schemas.microsoft.com/office/drawing/2014/main" id="{41AD375B-35C3-4C74-954F-C20B046946F1}"/>
                  </a:ext>
                </a:extLst>
              </p:cNvPr>
              <p:cNvSpPr txBox="1">
                <a:spLocks noChangeArrowheads="1"/>
              </p:cNvSpPr>
              <p:nvPr/>
            </p:nvSpPr>
            <p:spPr bwMode="auto">
              <a:xfrm>
                <a:off x="3181" y="1186"/>
                <a:ext cx="5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1600" u="sng" dirty="0">
                    <a:ea typeface="宋体" panose="02010600030101010101" pitchFamily="2" charset="-122"/>
                  </a:rPr>
                  <a:t>A:class</a:t>
                </a:r>
              </a:p>
            </p:txBody>
          </p:sp>
          <p:sp>
            <p:nvSpPr>
              <p:cNvPr id="26" name="Text Box 12">
                <a:extLst>
                  <a:ext uri="{FF2B5EF4-FFF2-40B4-BE49-F238E27FC236}">
                    <a16:creationId xmlns:a16="http://schemas.microsoft.com/office/drawing/2014/main" id="{C86505C3-334B-43C5-8D20-B4C6944ABBFC}"/>
                  </a:ext>
                </a:extLst>
              </p:cNvPr>
              <p:cNvSpPr txBox="1">
                <a:spLocks noChangeArrowheads="1"/>
              </p:cNvSpPr>
              <p:nvPr/>
            </p:nvSpPr>
            <p:spPr bwMode="auto">
              <a:xfrm>
                <a:off x="4462" y="1173"/>
                <a:ext cx="5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1600" u="sng" dirty="0">
                    <a:ea typeface="宋体" panose="02010600030101010101" pitchFamily="2" charset="-122"/>
                  </a:rPr>
                  <a:t>B:class</a:t>
                </a:r>
              </a:p>
            </p:txBody>
          </p:sp>
          <p:sp>
            <p:nvSpPr>
              <p:cNvPr id="29" name="Line 13">
                <a:extLst>
                  <a:ext uri="{FF2B5EF4-FFF2-40B4-BE49-F238E27FC236}">
                    <a16:creationId xmlns:a16="http://schemas.microsoft.com/office/drawing/2014/main" id="{F54E105D-9CFC-4F4D-B23B-C07B7C63A784}"/>
                  </a:ext>
                </a:extLst>
              </p:cNvPr>
              <p:cNvSpPr>
                <a:spLocks noChangeShapeType="1"/>
              </p:cNvSpPr>
              <p:nvPr/>
            </p:nvSpPr>
            <p:spPr bwMode="auto">
              <a:xfrm flipV="1">
                <a:off x="3456" y="1722"/>
                <a:ext cx="1296" cy="6"/>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grpSp>
            <p:nvGrpSpPr>
              <p:cNvPr id="31" name="Group 14">
                <a:extLst>
                  <a:ext uri="{FF2B5EF4-FFF2-40B4-BE49-F238E27FC236}">
                    <a16:creationId xmlns:a16="http://schemas.microsoft.com/office/drawing/2014/main" id="{41E4FB29-6BC1-4C1C-9965-7900EAAA3889}"/>
                  </a:ext>
                </a:extLst>
              </p:cNvPr>
              <p:cNvGrpSpPr>
                <a:grpSpLocks/>
              </p:cNvGrpSpPr>
              <p:nvPr/>
            </p:nvGrpSpPr>
            <p:grpSpPr bwMode="auto">
              <a:xfrm>
                <a:off x="3456" y="2160"/>
                <a:ext cx="1296" cy="60"/>
                <a:chOff x="3456" y="1680"/>
                <a:chExt cx="1296" cy="60"/>
              </a:xfrm>
            </p:grpSpPr>
            <p:sp>
              <p:nvSpPr>
                <p:cNvPr id="53" name="Line 16">
                  <a:extLst>
                    <a:ext uri="{FF2B5EF4-FFF2-40B4-BE49-F238E27FC236}">
                      <a16:creationId xmlns:a16="http://schemas.microsoft.com/office/drawing/2014/main" id="{29BEC221-F924-4A8E-B791-9AD8B3B81093}"/>
                    </a:ext>
                  </a:extLst>
                </p:cNvPr>
                <p:cNvSpPr>
                  <a:spLocks noChangeShapeType="1"/>
                </p:cNvSpPr>
                <p:nvPr/>
              </p:nvSpPr>
              <p:spPr bwMode="auto">
                <a:xfrm>
                  <a:off x="4608" y="1680"/>
                  <a:ext cx="96" cy="4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spAutoFit/>
                </a:bodyPr>
                <a:lstStyle/>
                <a:p>
                  <a:endParaRPr lang="en-US"/>
                </a:p>
              </p:txBody>
            </p:sp>
            <p:sp>
              <p:nvSpPr>
                <p:cNvPr id="52" name="Line 15">
                  <a:extLst>
                    <a:ext uri="{FF2B5EF4-FFF2-40B4-BE49-F238E27FC236}">
                      <a16:creationId xmlns:a16="http://schemas.microsoft.com/office/drawing/2014/main" id="{308764B9-3D76-4EBD-9BC7-22E358A328B8}"/>
                    </a:ext>
                  </a:extLst>
                </p:cNvPr>
                <p:cNvSpPr>
                  <a:spLocks noChangeShapeType="1"/>
                </p:cNvSpPr>
                <p:nvPr/>
              </p:nvSpPr>
              <p:spPr bwMode="auto">
                <a:xfrm>
                  <a:off x="3456" y="1728"/>
                  <a:ext cx="1296" cy="1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square">
                  <a:spAutoFit/>
                </a:bodyPr>
                <a:lstStyle/>
                <a:p>
                  <a:endParaRPr lang="en-US"/>
                </a:p>
              </p:txBody>
            </p:sp>
          </p:grpSp>
          <p:sp>
            <p:nvSpPr>
              <p:cNvPr id="32" name="Text Box 17">
                <a:extLst>
                  <a:ext uri="{FF2B5EF4-FFF2-40B4-BE49-F238E27FC236}">
                    <a16:creationId xmlns:a16="http://schemas.microsoft.com/office/drawing/2014/main" id="{440EA8FF-BBD4-410E-A56B-2C8D984E5D07}"/>
                  </a:ext>
                </a:extLst>
              </p:cNvPr>
              <p:cNvSpPr txBox="1">
                <a:spLocks noChangeArrowheads="1"/>
              </p:cNvSpPr>
              <p:nvPr/>
            </p:nvSpPr>
            <p:spPr bwMode="auto">
              <a:xfrm>
                <a:off x="3638" y="1526"/>
                <a:ext cx="8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1600">
                    <a:ea typeface="宋体" panose="02010600030101010101" pitchFamily="2" charset="-122"/>
                  </a:rPr>
                  <a:t>Synchronous</a:t>
                </a:r>
              </a:p>
            </p:txBody>
          </p:sp>
          <p:sp>
            <p:nvSpPr>
              <p:cNvPr id="33" name="Text Box 18">
                <a:extLst>
                  <a:ext uri="{FF2B5EF4-FFF2-40B4-BE49-F238E27FC236}">
                    <a16:creationId xmlns:a16="http://schemas.microsoft.com/office/drawing/2014/main" id="{77307CA2-1CF0-44C1-B12F-FCBA9030328A}"/>
                  </a:ext>
                </a:extLst>
              </p:cNvPr>
              <p:cNvSpPr txBox="1">
                <a:spLocks noChangeArrowheads="1"/>
              </p:cNvSpPr>
              <p:nvPr/>
            </p:nvSpPr>
            <p:spPr bwMode="auto">
              <a:xfrm>
                <a:off x="3648" y="1996"/>
                <a:ext cx="9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sz="1600">
                    <a:ea typeface="宋体" panose="02010600030101010101" pitchFamily="2" charset="-122"/>
                  </a:rPr>
                  <a:t>Asynchronous</a:t>
                </a:r>
              </a:p>
            </p:txBody>
          </p:sp>
          <p:sp>
            <p:nvSpPr>
              <p:cNvPr id="34" name="Line 19">
                <a:extLst>
                  <a:ext uri="{FF2B5EF4-FFF2-40B4-BE49-F238E27FC236}">
                    <a16:creationId xmlns:a16="http://schemas.microsoft.com/office/drawing/2014/main" id="{343B7BF7-B0F1-4F6D-99EF-818D232BCF14}"/>
                  </a:ext>
                </a:extLst>
              </p:cNvPr>
              <p:cNvSpPr>
                <a:spLocks noChangeShapeType="1"/>
              </p:cNvSpPr>
              <p:nvPr/>
            </p:nvSpPr>
            <p:spPr bwMode="auto">
              <a:xfrm>
                <a:off x="3456" y="2445"/>
                <a:ext cx="1296" cy="387"/>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6" name="Line 21">
                <a:extLst>
                  <a:ext uri="{FF2B5EF4-FFF2-40B4-BE49-F238E27FC236}">
                    <a16:creationId xmlns:a16="http://schemas.microsoft.com/office/drawing/2014/main" id="{A25928A6-4801-4B62-823D-2BC5863980CA}"/>
                  </a:ext>
                </a:extLst>
              </p:cNvPr>
              <p:cNvSpPr>
                <a:spLocks noChangeShapeType="1"/>
              </p:cNvSpPr>
              <p:nvPr/>
            </p:nvSpPr>
            <p:spPr bwMode="auto">
              <a:xfrm flipH="1">
                <a:off x="3456" y="3706"/>
                <a:ext cx="28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7" name="Line 22">
                <a:extLst>
                  <a:ext uri="{FF2B5EF4-FFF2-40B4-BE49-F238E27FC236}">
                    <a16:creationId xmlns:a16="http://schemas.microsoft.com/office/drawing/2014/main" id="{DE205D8E-689C-4C43-B375-613775E7A780}"/>
                  </a:ext>
                </a:extLst>
              </p:cNvPr>
              <p:cNvSpPr>
                <a:spLocks noChangeShapeType="1"/>
              </p:cNvSpPr>
              <p:nvPr/>
            </p:nvSpPr>
            <p:spPr bwMode="auto">
              <a:xfrm flipV="1">
                <a:off x="3744" y="3562"/>
                <a:ext cx="0" cy="144"/>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8" name="Line 23">
                <a:extLst>
                  <a:ext uri="{FF2B5EF4-FFF2-40B4-BE49-F238E27FC236}">
                    <a16:creationId xmlns:a16="http://schemas.microsoft.com/office/drawing/2014/main" id="{F60DA6DF-884D-44E8-8D20-9568CDB692DE}"/>
                  </a:ext>
                </a:extLst>
              </p:cNvPr>
              <p:cNvSpPr>
                <a:spLocks noChangeShapeType="1"/>
              </p:cNvSpPr>
              <p:nvPr/>
            </p:nvSpPr>
            <p:spPr bwMode="auto">
              <a:xfrm>
                <a:off x="3456" y="3562"/>
                <a:ext cx="288"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9" name="Text Box 24">
                <a:extLst>
                  <a:ext uri="{FF2B5EF4-FFF2-40B4-BE49-F238E27FC236}">
                    <a16:creationId xmlns:a16="http://schemas.microsoft.com/office/drawing/2014/main" id="{038E45B1-1C9F-4592-96C0-4237996C8F03}"/>
                  </a:ext>
                </a:extLst>
              </p:cNvPr>
              <p:cNvSpPr txBox="1">
                <a:spLocks noChangeArrowheads="1"/>
              </p:cNvSpPr>
              <p:nvPr/>
            </p:nvSpPr>
            <p:spPr bwMode="auto">
              <a:xfrm>
                <a:off x="3552" y="3312"/>
                <a:ext cx="59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zh-CN" altLang="en-US" sz="1600">
                  <a:ea typeface="宋体" panose="02010600030101010101" pitchFamily="2" charset="-122"/>
                </a:endParaRPr>
              </a:p>
              <a:p>
                <a:pPr eaLnBrk="1" hangingPunct="1">
                  <a:spcBef>
                    <a:spcPct val="50000"/>
                  </a:spcBef>
                </a:pPr>
                <a:endParaRPr lang="zh-CN" altLang="en-US" sz="1600">
                  <a:ea typeface="宋体" panose="02010600030101010101" pitchFamily="2" charset="-122"/>
                </a:endParaRPr>
              </a:p>
              <a:p>
                <a:pPr eaLnBrk="1" hangingPunct="1">
                  <a:spcBef>
                    <a:spcPct val="50000"/>
                  </a:spcBef>
                </a:pPr>
                <a:r>
                  <a:rPr lang="en-US" altLang="zh-CN" sz="1600">
                    <a:ea typeface="宋体" panose="02010600030101010101" pitchFamily="2" charset="-122"/>
                  </a:rPr>
                  <a:t>Self-Call</a:t>
                </a:r>
              </a:p>
            </p:txBody>
          </p:sp>
          <p:sp>
            <p:nvSpPr>
              <p:cNvPr id="40" name="Line 25">
                <a:extLst>
                  <a:ext uri="{FF2B5EF4-FFF2-40B4-BE49-F238E27FC236}">
                    <a16:creationId xmlns:a16="http://schemas.microsoft.com/office/drawing/2014/main" id="{642D72F7-2E61-4B3A-9506-CFA4144B0D0F}"/>
                  </a:ext>
                </a:extLst>
              </p:cNvPr>
              <p:cNvSpPr>
                <a:spLocks noChangeShapeType="1"/>
              </p:cNvSpPr>
              <p:nvPr/>
            </p:nvSpPr>
            <p:spPr bwMode="auto">
              <a:xfrm>
                <a:off x="4752" y="3552"/>
                <a:ext cx="0" cy="288"/>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1" name="Line 26">
                <a:extLst>
                  <a:ext uri="{FF2B5EF4-FFF2-40B4-BE49-F238E27FC236}">
                    <a16:creationId xmlns:a16="http://schemas.microsoft.com/office/drawing/2014/main" id="{84BE9EEF-CD66-4BF9-98C3-31C51102F444}"/>
                  </a:ext>
                </a:extLst>
              </p:cNvPr>
              <p:cNvSpPr>
                <a:spLocks noChangeShapeType="1"/>
              </p:cNvSpPr>
              <p:nvPr/>
            </p:nvSpPr>
            <p:spPr bwMode="auto">
              <a:xfrm>
                <a:off x="3456" y="1536"/>
                <a:ext cx="0" cy="144"/>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2" name="Line 27">
                <a:extLst>
                  <a:ext uri="{FF2B5EF4-FFF2-40B4-BE49-F238E27FC236}">
                    <a16:creationId xmlns:a16="http://schemas.microsoft.com/office/drawing/2014/main" id="{EE42F5F4-A4A5-4BCD-B6A6-EB85225FE0B8}"/>
                  </a:ext>
                </a:extLst>
              </p:cNvPr>
              <p:cNvSpPr>
                <a:spLocks noChangeShapeType="1"/>
              </p:cNvSpPr>
              <p:nvPr/>
            </p:nvSpPr>
            <p:spPr bwMode="auto">
              <a:xfrm>
                <a:off x="4752" y="1536"/>
                <a:ext cx="0" cy="144"/>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3" name="Line 28">
                <a:extLst>
                  <a:ext uri="{FF2B5EF4-FFF2-40B4-BE49-F238E27FC236}">
                    <a16:creationId xmlns:a16="http://schemas.microsoft.com/office/drawing/2014/main" id="{E9B0C9F2-F1B4-4788-867E-A4D1C84B2E1E}"/>
                  </a:ext>
                </a:extLst>
              </p:cNvPr>
              <p:cNvSpPr>
                <a:spLocks noChangeShapeType="1"/>
              </p:cNvSpPr>
              <p:nvPr/>
            </p:nvSpPr>
            <p:spPr bwMode="auto">
              <a:xfrm>
                <a:off x="3456" y="3072"/>
                <a:ext cx="1248"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44" name="Text Box 29">
                <a:extLst>
                  <a:ext uri="{FF2B5EF4-FFF2-40B4-BE49-F238E27FC236}">
                    <a16:creationId xmlns:a16="http://schemas.microsoft.com/office/drawing/2014/main" id="{3A5197A4-BEE6-4AD3-9637-9F83D8AD6EBC}"/>
                  </a:ext>
                </a:extLst>
              </p:cNvPr>
              <p:cNvSpPr txBox="1">
                <a:spLocks noChangeArrowheads="1"/>
              </p:cNvSpPr>
              <p:nvPr/>
            </p:nvSpPr>
            <p:spPr bwMode="auto">
              <a:xfrm>
                <a:off x="3494" y="2234"/>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sz="2400">
                    <a:latin typeface="Times New Roman" panose="02020603050405020304" pitchFamily="18" charset="0"/>
                    <a:ea typeface="宋体" panose="02010600030101010101" pitchFamily="2" charset="-122"/>
                  </a:rPr>
                  <a:t> </a:t>
                </a:r>
              </a:p>
            </p:txBody>
          </p:sp>
          <p:sp>
            <p:nvSpPr>
              <p:cNvPr id="45" name="Text Box 30">
                <a:extLst>
                  <a:ext uri="{FF2B5EF4-FFF2-40B4-BE49-F238E27FC236}">
                    <a16:creationId xmlns:a16="http://schemas.microsoft.com/office/drawing/2014/main" id="{156C9BE5-9CDA-479C-8382-0A31BDE1E56C}"/>
                  </a:ext>
                </a:extLst>
              </p:cNvPr>
              <p:cNvSpPr txBox="1">
                <a:spLocks noChangeArrowheads="1"/>
              </p:cNvSpPr>
              <p:nvPr/>
            </p:nvSpPr>
            <p:spPr bwMode="auto">
              <a:xfrm>
                <a:off x="3456" y="2880"/>
                <a:ext cx="12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latin typeface="Times New Roman" panose="02020603050405020304" pitchFamily="18" charset="0"/>
                    <a:ea typeface="宋体" panose="02010600030101010101" pitchFamily="2" charset="-122"/>
                  </a:rPr>
                  <a:t>[condition]  remove()</a:t>
                </a:r>
              </a:p>
            </p:txBody>
          </p:sp>
          <p:sp>
            <p:nvSpPr>
              <p:cNvPr id="46" name="Line 31">
                <a:extLst>
                  <a:ext uri="{FF2B5EF4-FFF2-40B4-BE49-F238E27FC236}">
                    <a16:creationId xmlns:a16="http://schemas.microsoft.com/office/drawing/2014/main" id="{A5254109-599D-4010-B053-F391AD3CDBF5}"/>
                  </a:ext>
                </a:extLst>
              </p:cNvPr>
              <p:cNvSpPr>
                <a:spLocks noChangeShapeType="1"/>
              </p:cNvSpPr>
              <p:nvPr/>
            </p:nvSpPr>
            <p:spPr bwMode="auto">
              <a:xfrm>
                <a:off x="3456" y="1584"/>
                <a:ext cx="0" cy="240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 name="Line 32">
                <a:extLst>
                  <a:ext uri="{FF2B5EF4-FFF2-40B4-BE49-F238E27FC236}">
                    <a16:creationId xmlns:a16="http://schemas.microsoft.com/office/drawing/2014/main" id="{52DA8CBF-5894-4AA7-9CDC-64DB4E059ED6}"/>
                  </a:ext>
                </a:extLst>
              </p:cNvPr>
              <p:cNvSpPr>
                <a:spLocks noChangeShapeType="1"/>
              </p:cNvSpPr>
              <p:nvPr/>
            </p:nvSpPr>
            <p:spPr bwMode="auto">
              <a:xfrm>
                <a:off x="4752" y="1584"/>
                <a:ext cx="0" cy="2016"/>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8" name="Text Box 33">
                <a:extLst>
                  <a:ext uri="{FF2B5EF4-FFF2-40B4-BE49-F238E27FC236}">
                    <a16:creationId xmlns:a16="http://schemas.microsoft.com/office/drawing/2014/main" id="{7726BFAC-9AE3-47D1-ACCA-2E19E1910692}"/>
                  </a:ext>
                </a:extLst>
              </p:cNvPr>
              <p:cNvSpPr txBox="1">
                <a:spLocks noChangeArrowheads="1"/>
              </p:cNvSpPr>
              <p:nvPr/>
            </p:nvSpPr>
            <p:spPr bwMode="auto">
              <a:xfrm>
                <a:off x="3456" y="3216"/>
                <a:ext cx="12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[for each] remove()</a:t>
                </a:r>
              </a:p>
            </p:txBody>
          </p:sp>
          <p:sp>
            <p:nvSpPr>
              <p:cNvPr id="49" name="Line 34">
                <a:extLst>
                  <a:ext uri="{FF2B5EF4-FFF2-40B4-BE49-F238E27FC236}">
                    <a16:creationId xmlns:a16="http://schemas.microsoft.com/office/drawing/2014/main" id="{92FF1CD9-10D6-4165-982D-EB114EE3B7EB}"/>
                  </a:ext>
                </a:extLst>
              </p:cNvPr>
              <p:cNvSpPr>
                <a:spLocks noChangeShapeType="1"/>
              </p:cNvSpPr>
              <p:nvPr/>
            </p:nvSpPr>
            <p:spPr bwMode="auto">
              <a:xfrm>
                <a:off x="3480" y="3408"/>
                <a:ext cx="1248"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spAutoFit/>
              </a:bodyPr>
              <a:lstStyle/>
              <a:p>
                <a:endParaRPr lang="en-US"/>
              </a:p>
            </p:txBody>
          </p:sp>
          <p:sp>
            <p:nvSpPr>
              <p:cNvPr id="50" name="Line 35">
                <a:extLst>
                  <a:ext uri="{FF2B5EF4-FFF2-40B4-BE49-F238E27FC236}">
                    <a16:creationId xmlns:a16="http://schemas.microsoft.com/office/drawing/2014/main" id="{059D3AEA-73BC-4D24-BD76-1D4599F1E791}"/>
                  </a:ext>
                </a:extLst>
              </p:cNvPr>
              <p:cNvSpPr>
                <a:spLocks noChangeShapeType="1"/>
              </p:cNvSpPr>
              <p:nvPr/>
            </p:nvSpPr>
            <p:spPr bwMode="auto">
              <a:xfrm flipV="1">
                <a:off x="3094" y="3312"/>
                <a:ext cx="432" cy="144"/>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 name="Line 36">
                <a:extLst>
                  <a:ext uri="{FF2B5EF4-FFF2-40B4-BE49-F238E27FC236}">
                    <a16:creationId xmlns:a16="http://schemas.microsoft.com/office/drawing/2014/main" id="{45CC2940-AF53-4598-AC5D-393D96579720}"/>
                  </a:ext>
                </a:extLst>
              </p:cNvPr>
              <p:cNvSpPr>
                <a:spLocks noChangeShapeType="1"/>
              </p:cNvSpPr>
              <p:nvPr/>
            </p:nvSpPr>
            <p:spPr bwMode="auto">
              <a:xfrm flipV="1">
                <a:off x="3216" y="3024"/>
                <a:ext cx="432" cy="144"/>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cxnSp>
        <p:nvCxnSpPr>
          <p:cNvPr id="54" name="Straight Arrow Connector 53">
            <a:extLst>
              <a:ext uri="{FF2B5EF4-FFF2-40B4-BE49-F238E27FC236}">
                <a16:creationId xmlns:a16="http://schemas.microsoft.com/office/drawing/2014/main" id="{A8B71FBA-D537-4532-B2C5-404AFAE89574}"/>
              </a:ext>
            </a:extLst>
          </p:cNvPr>
          <p:cNvCxnSpPr/>
          <p:nvPr/>
        </p:nvCxnSpPr>
        <p:spPr>
          <a:xfrm flipV="1">
            <a:off x="5770505" y="6386003"/>
            <a:ext cx="540544" cy="32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77F106B-C037-44C9-A680-2D34AC577DD4}"/>
              </a:ext>
            </a:extLst>
          </p:cNvPr>
          <p:cNvSpPr/>
          <p:nvPr/>
        </p:nvSpPr>
        <p:spPr>
          <a:xfrm>
            <a:off x="6324600" y="2590800"/>
            <a:ext cx="152400" cy="40386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0E09BAA-B0DA-40E1-B8B4-B3A247843DF9}"/>
              </a:ext>
            </a:extLst>
          </p:cNvPr>
          <p:cNvSpPr/>
          <p:nvPr/>
        </p:nvSpPr>
        <p:spPr>
          <a:xfrm>
            <a:off x="8534400" y="2590800"/>
            <a:ext cx="136525" cy="365204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peech Bubble: Oval 56">
            <a:extLst>
              <a:ext uri="{FF2B5EF4-FFF2-40B4-BE49-F238E27FC236}">
                <a16:creationId xmlns:a16="http://schemas.microsoft.com/office/drawing/2014/main" id="{C102EEAA-E7E5-476E-8967-BEFC1850D24B}"/>
              </a:ext>
            </a:extLst>
          </p:cNvPr>
          <p:cNvSpPr/>
          <p:nvPr/>
        </p:nvSpPr>
        <p:spPr>
          <a:xfrm>
            <a:off x="6415069" y="1231226"/>
            <a:ext cx="1836755" cy="445157"/>
          </a:xfrm>
          <a:prstGeom prst="wedgeEllipseCallout">
            <a:avLst>
              <a:gd name="adj1" fmla="val -49052"/>
              <a:gd name="adj2" fmla="val 90009"/>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1600" b="1" dirty="0" err="1">
                <a:solidFill>
                  <a:srgbClr val="C00000"/>
                </a:solidFill>
              </a:rPr>
              <a:t>Name:Class</a:t>
            </a:r>
            <a:endParaRPr lang="en-IN" sz="1600" b="1" dirty="0">
              <a:solidFill>
                <a:srgbClr val="C00000"/>
              </a:solidFill>
            </a:endParaRPr>
          </a:p>
        </p:txBody>
      </p:sp>
      <p:cxnSp>
        <p:nvCxnSpPr>
          <p:cNvPr id="11" name="Straight Connector 10">
            <a:extLst>
              <a:ext uri="{FF2B5EF4-FFF2-40B4-BE49-F238E27FC236}">
                <a16:creationId xmlns:a16="http://schemas.microsoft.com/office/drawing/2014/main" id="{B9A3BAF7-C967-4EDA-AC56-AE1BB286AA7B}"/>
              </a:ext>
            </a:extLst>
          </p:cNvPr>
          <p:cNvCxnSpPr>
            <a:cxnSpLocks/>
            <a:stCxn id="57" idx="5"/>
          </p:cNvCxnSpPr>
          <p:nvPr/>
        </p:nvCxnSpPr>
        <p:spPr>
          <a:xfrm>
            <a:off x="7982837" y="1611191"/>
            <a:ext cx="151513" cy="21760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28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144" y="508001"/>
            <a:ext cx="7886700" cy="634983"/>
          </a:xfrm>
          <a:noFill/>
          <a:ln>
            <a:noFill/>
          </a:ln>
        </p:spPr>
        <p:txBody>
          <a:bodyPr spcFirstLastPara="1" wrap="square" lIns="91425" tIns="45700" rIns="91425" bIns="45700" anchor="ctr" anchorCtr="0">
            <a:normAutofit/>
          </a:bodyPr>
          <a:lstStyle/>
          <a:p>
            <a:pPr>
              <a:buClr>
                <a:schemeClr val="accent2"/>
              </a:buClr>
              <a:buSzPts val="2400"/>
              <a:defRPr/>
            </a:pPr>
            <a:r>
              <a:rPr lang="en-US" sz="2000" b="1" dirty="0">
                <a:solidFill>
                  <a:schemeClr val="accent2"/>
                </a:solidFill>
                <a:latin typeface="+mn-lt"/>
                <a:ea typeface="+mj-ea"/>
                <a:cs typeface="+mj-cs"/>
                <a:sym typeface="Calibri"/>
              </a:rPr>
              <a:t>Sequence Diagram (Email Application)</a:t>
            </a:r>
            <a:endParaRPr lang="en-US" altLang="en-US" sz="4000" b="1" dirty="0">
              <a:solidFill>
                <a:schemeClr val="accent2"/>
              </a:solidFill>
            </a:endParaRPr>
          </a:p>
        </p:txBody>
      </p:sp>
      <p:pic>
        <p:nvPicPr>
          <p:cNvPr id="14" name="Picture 2">
            <a:extLst>
              <a:ext uri="{FF2B5EF4-FFF2-40B4-BE49-F238E27FC236}">
                <a16:creationId xmlns:a16="http://schemas.microsoft.com/office/drawing/2014/main" id="{F9BA5256-915A-4142-9056-6848BF691966}"/>
              </a:ext>
            </a:extLst>
          </p:cNvPr>
          <p:cNvPicPr>
            <a:picLocks noChangeAspect="1" noChangeArrowheads="1"/>
          </p:cNvPicPr>
          <p:nvPr/>
        </p:nvPicPr>
        <p:blipFill>
          <a:blip r:embed="rId2"/>
          <a:srcRect/>
          <a:stretch>
            <a:fillRect/>
          </a:stretch>
        </p:blipFill>
        <p:spPr>
          <a:xfrm>
            <a:off x="467544" y="1412776"/>
            <a:ext cx="6215063" cy="5176837"/>
          </a:xfrm>
          <a:prstGeom prst="rect">
            <a:avLst/>
          </a:prstGeom>
          <a:noFill/>
          <a:ln>
            <a:noFill/>
          </a:ln>
        </p:spPr>
      </p:pic>
      <p:sp>
        <p:nvSpPr>
          <p:cNvPr id="2" name="Speech Bubble: Oval 1">
            <a:extLst>
              <a:ext uri="{FF2B5EF4-FFF2-40B4-BE49-F238E27FC236}">
                <a16:creationId xmlns:a16="http://schemas.microsoft.com/office/drawing/2014/main" id="{6352E0D5-CE32-4C75-BACE-38424EAA446A}"/>
              </a:ext>
            </a:extLst>
          </p:cNvPr>
          <p:cNvSpPr/>
          <p:nvPr/>
        </p:nvSpPr>
        <p:spPr>
          <a:xfrm>
            <a:off x="323528" y="1412775"/>
            <a:ext cx="1584176" cy="634983"/>
          </a:xfrm>
          <a:prstGeom prst="wedgeEllipseCallout">
            <a:avLst>
              <a:gd name="adj1" fmla="val 53090"/>
              <a:gd name="adj2" fmla="val 47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cs typeface="Calibri" panose="020F0502020204030204" pitchFamily="34" charset="0"/>
              </a:rPr>
              <a:t>participant</a:t>
            </a:r>
          </a:p>
        </p:txBody>
      </p:sp>
      <p:sp>
        <p:nvSpPr>
          <p:cNvPr id="4" name="Speech Bubble: Oval 3">
            <a:extLst>
              <a:ext uri="{FF2B5EF4-FFF2-40B4-BE49-F238E27FC236}">
                <a16:creationId xmlns:a16="http://schemas.microsoft.com/office/drawing/2014/main" id="{C75759EE-B5A9-4DC9-A4A6-42A4ADF4F3C4}"/>
              </a:ext>
            </a:extLst>
          </p:cNvPr>
          <p:cNvSpPr/>
          <p:nvPr/>
        </p:nvSpPr>
        <p:spPr>
          <a:xfrm>
            <a:off x="6012160" y="2708920"/>
            <a:ext cx="1368152" cy="360040"/>
          </a:xfrm>
          <a:prstGeom prst="wedgeEllipseCallout">
            <a:avLst>
              <a:gd name="adj1" fmla="val -90689"/>
              <a:gd name="adj2" fmla="val -71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cs typeface="Calibri" panose="020F0502020204030204" pitchFamily="34" charset="0"/>
              </a:rPr>
              <a:t>Lifeline</a:t>
            </a:r>
          </a:p>
        </p:txBody>
      </p:sp>
      <p:sp>
        <p:nvSpPr>
          <p:cNvPr id="5" name="Speech Bubble: Oval 4">
            <a:extLst>
              <a:ext uri="{FF2B5EF4-FFF2-40B4-BE49-F238E27FC236}">
                <a16:creationId xmlns:a16="http://schemas.microsoft.com/office/drawing/2014/main" id="{39024629-277A-4B2C-8D95-30D3FF0598BE}"/>
              </a:ext>
            </a:extLst>
          </p:cNvPr>
          <p:cNvSpPr/>
          <p:nvPr/>
        </p:nvSpPr>
        <p:spPr>
          <a:xfrm>
            <a:off x="539552" y="4653136"/>
            <a:ext cx="1584176" cy="432048"/>
          </a:xfrm>
          <a:prstGeom prst="wedgeEllipseCallout">
            <a:avLst>
              <a:gd name="adj1" fmla="val 100685"/>
              <a:gd name="adj2" fmla="val -71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condition</a:t>
            </a:r>
            <a:endParaRPr lang="en-IN" sz="1800" dirty="0"/>
          </a:p>
        </p:txBody>
      </p:sp>
      <p:sp>
        <p:nvSpPr>
          <p:cNvPr id="6" name="Speech Bubble: Oval 5">
            <a:extLst>
              <a:ext uri="{FF2B5EF4-FFF2-40B4-BE49-F238E27FC236}">
                <a16:creationId xmlns:a16="http://schemas.microsoft.com/office/drawing/2014/main" id="{76FF932E-DD84-473E-BD74-5DFA817B7917}"/>
              </a:ext>
            </a:extLst>
          </p:cNvPr>
          <p:cNvSpPr/>
          <p:nvPr/>
        </p:nvSpPr>
        <p:spPr>
          <a:xfrm>
            <a:off x="467544" y="3143261"/>
            <a:ext cx="1440160" cy="360040"/>
          </a:xfrm>
          <a:prstGeom prst="wedgeEllipseCallout">
            <a:avLst>
              <a:gd name="adj1" fmla="val 142912"/>
              <a:gd name="adj2" fmla="val -80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cs typeface="Calibri" panose="020F0502020204030204" pitchFamily="34" charset="0"/>
              </a:rPr>
              <a:t>message</a:t>
            </a:r>
          </a:p>
        </p:txBody>
      </p:sp>
      <p:sp>
        <p:nvSpPr>
          <p:cNvPr id="7" name="Speech Bubble: Oval 6">
            <a:extLst>
              <a:ext uri="{FF2B5EF4-FFF2-40B4-BE49-F238E27FC236}">
                <a16:creationId xmlns:a16="http://schemas.microsoft.com/office/drawing/2014/main" id="{06DD45D3-3C56-4EBE-AFCC-8A3F5B7EFDF5}"/>
              </a:ext>
            </a:extLst>
          </p:cNvPr>
          <p:cNvSpPr/>
          <p:nvPr/>
        </p:nvSpPr>
        <p:spPr>
          <a:xfrm>
            <a:off x="6444208" y="4149080"/>
            <a:ext cx="1368152" cy="360040"/>
          </a:xfrm>
          <a:prstGeom prst="wedgeEllipseCallout">
            <a:avLst>
              <a:gd name="adj1" fmla="val -111118"/>
              <a:gd name="adj2" fmla="val -53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Calibri" panose="020F0502020204030204" pitchFamily="34" charset="0"/>
                <a:cs typeface="Calibri" panose="020F0502020204030204" pitchFamily="34" charset="0"/>
              </a:rPr>
              <a:t>Action</a:t>
            </a:r>
          </a:p>
        </p:txBody>
      </p:sp>
    </p:spTree>
    <p:extLst>
      <p:ext uri="{BB962C8B-B14F-4D97-AF65-F5344CB8AC3E}">
        <p14:creationId xmlns:p14="http://schemas.microsoft.com/office/powerpoint/2010/main" val="19076622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9332</TotalTime>
  <Words>932</Words>
  <Application>Microsoft Office PowerPoint</Application>
  <PresentationFormat>On-screen Show (4:3)</PresentationFormat>
  <Paragraphs>143</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Courier New</vt:lpstr>
      <vt:lpstr>Times New Roman</vt:lpstr>
      <vt:lpstr>Wingdings</vt:lpstr>
      <vt:lpstr>Office Theme</vt:lpstr>
      <vt:lpstr>Bitmap Image</vt:lpstr>
      <vt:lpstr>PowerPoint Presentation</vt:lpstr>
      <vt:lpstr>Sequence Diagram (Event Diagram)</vt:lpstr>
      <vt:lpstr>Scenarios</vt:lpstr>
      <vt:lpstr>Scenario for session with an online stock broker</vt:lpstr>
      <vt:lpstr>Key Parts of a Sequence Diagram for a scenario</vt:lpstr>
      <vt:lpstr>Representing Objects</vt:lpstr>
      <vt:lpstr>Representing Objects</vt:lpstr>
      <vt:lpstr>Sequence Diagram</vt:lpstr>
      <vt:lpstr>Sequence Diagram (Email Application)</vt:lpstr>
      <vt:lpstr>Sequence Diagram (Phone Calling Application)</vt:lpstr>
      <vt:lpstr>Asyn Message Example</vt:lpstr>
      <vt:lpstr>Indicating selection and loops</vt:lpstr>
      <vt:lpstr>Passive Objects</vt:lpstr>
      <vt:lpstr>Transient Objects</vt:lpstr>
      <vt:lpstr>Rules of thumb</vt:lpstr>
      <vt:lpstr>Example</vt:lpstr>
      <vt:lpstr>Sequence diagram for a stock purchase that fails</vt:lpstr>
      <vt:lpstr>Exercise</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CCBD-PES</cp:lastModifiedBy>
  <cp:revision>495</cp:revision>
  <cp:lastPrinted>1999-03-31T16:31:45Z</cp:lastPrinted>
  <dcterms:created xsi:type="dcterms:W3CDTF">1999-02-24T20:45:50Z</dcterms:created>
  <dcterms:modified xsi:type="dcterms:W3CDTF">2021-02-10T08:55:00Z</dcterms:modified>
</cp:coreProperties>
</file>