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39"/>
  </p:notesMasterIdLst>
  <p:sldIdLst>
    <p:sldId id="341" r:id="rId2"/>
    <p:sldId id="494" r:id="rId3"/>
    <p:sldId id="512" r:id="rId4"/>
    <p:sldId id="511" r:id="rId5"/>
    <p:sldId id="495" r:id="rId6"/>
    <p:sldId id="496" r:id="rId7"/>
    <p:sldId id="497" r:id="rId8"/>
    <p:sldId id="498" r:id="rId9"/>
    <p:sldId id="499" r:id="rId10"/>
    <p:sldId id="500" r:id="rId11"/>
    <p:sldId id="501" r:id="rId12"/>
    <p:sldId id="502" r:id="rId13"/>
    <p:sldId id="503" r:id="rId14"/>
    <p:sldId id="504" r:id="rId15"/>
    <p:sldId id="505" r:id="rId16"/>
    <p:sldId id="507" r:id="rId17"/>
    <p:sldId id="506" r:id="rId18"/>
    <p:sldId id="508" r:id="rId19"/>
    <p:sldId id="509" r:id="rId20"/>
    <p:sldId id="510" r:id="rId21"/>
    <p:sldId id="306" r:id="rId22"/>
    <p:sldId id="324" r:id="rId23"/>
    <p:sldId id="273" r:id="rId24"/>
    <p:sldId id="313" r:id="rId25"/>
    <p:sldId id="314" r:id="rId26"/>
    <p:sldId id="315" r:id="rId27"/>
    <p:sldId id="277" r:id="rId28"/>
    <p:sldId id="318" r:id="rId29"/>
    <p:sldId id="319" r:id="rId30"/>
    <p:sldId id="320" r:id="rId31"/>
    <p:sldId id="321" r:id="rId32"/>
    <p:sldId id="322" r:id="rId33"/>
    <p:sldId id="323" r:id="rId34"/>
    <p:sldId id="283" r:id="rId35"/>
    <p:sldId id="284" r:id="rId36"/>
    <p:sldId id="301" r:id="rId37"/>
    <p:sldId id="493" r:id="rId38"/>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83250" autoAdjust="0"/>
  </p:normalViewPr>
  <p:slideViewPr>
    <p:cSldViewPr>
      <p:cViewPr varScale="1">
        <p:scale>
          <a:sx n="95" d="100"/>
          <a:sy n="95" d="100"/>
        </p:scale>
        <p:origin x="2322"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BF1614-8F5B-4836-9D6F-07C08C814639}" type="slidenum">
              <a:rPr lang="zh-CN" altLang="en-US"/>
              <a:pPr eaLnBrk="1" hangingPunct="1"/>
              <a:t>22</a:t>
            </a:fld>
            <a:endParaRPr lang="en-US" altLang="zh-CN"/>
          </a:p>
        </p:txBody>
      </p:sp>
      <p:sp>
        <p:nvSpPr>
          <p:cNvPr id="74755" name="Rectangle 2"/>
          <p:cNvSpPr>
            <a:spLocks noGrp="1" noRot="1" noChangeAspect="1" noChangeArrowheads="1" noTextEdit="1"/>
          </p:cNvSpPr>
          <p:nvPr>
            <p:ph type="sldImg"/>
          </p:nvPr>
        </p:nvSpPr>
        <p:spPr>
          <a:xfrm>
            <a:off x="1160463" y="650875"/>
            <a:ext cx="4333875" cy="32512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42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780D4-D1F4-4E45-A28F-14AECCCD5164}" type="slidenum">
              <a:rPr lang="en-US"/>
              <a:pPr/>
              <a:t>24</a:t>
            </a:fld>
            <a:endParaRPr lang="en-US"/>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3862E-DF2B-4C06-92E8-DD674821F439}" type="slidenum">
              <a:rPr lang="en-US"/>
              <a:pPr/>
              <a:t>25</a:t>
            </a:fld>
            <a:endParaRPr lang="en-US"/>
          </a:p>
        </p:txBody>
      </p:sp>
      <p:sp>
        <p:nvSpPr>
          <p:cNvPr id="450562" name="Rectangle 2"/>
          <p:cNvSpPr>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450563"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DDDA3-A00A-41DB-9795-76CA20218941}" type="slidenum">
              <a:rPr lang="en-US"/>
              <a:pPr/>
              <a:t>26</a:t>
            </a:fld>
            <a:endParaRPr lang="en-US"/>
          </a:p>
        </p:txBody>
      </p:sp>
      <p:sp>
        <p:nvSpPr>
          <p:cNvPr id="448514" name="Rectangle 2"/>
          <p:cNvSpPr>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448515"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 charset="0"/>
              </a:defRPr>
            </a:lvl1pPr>
            <a:lvl2pPr marL="702756" indent="-270291" defTabSz="914485" eaLnBrk="0" hangingPunct="0">
              <a:defRPr sz="2300">
                <a:solidFill>
                  <a:schemeClr val="tx1"/>
                </a:solidFill>
                <a:latin typeface="Times New Roman" pitchFamily="1" charset="0"/>
              </a:defRPr>
            </a:lvl2pPr>
            <a:lvl3pPr marL="1081164" indent="-216233" defTabSz="914485" eaLnBrk="0" hangingPunct="0">
              <a:defRPr sz="2300">
                <a:solidFill>
                  <a:schemeClr val="tx1"/>
                </a:solidFill>
                <a:latin typeface="Times New Roman" pitchFamily="1" charset="0"/>
              </a:defRPr>
            </a:lvl3pPr>
            <a:lvl4pPr marL="1513629" indent="-216233" defTabSz="914485" eaLnBrk="0" hangingPunct="0">
              <a:defRPr sz="2300">
                <a:solidFill>
                  <a:schemeClr val="tx1"/>
                </a:solidFill>
                <a:latin typeface="Times New Roman" pitchFamily="1" charset="0"/>
              </a:defRPr>
            </a:lvl4pPr>
            <a:lvl5pPr marL="1946095" indent="-216233" defTabSz="914485" eaLnBrk="0" hangingPunct="0">
              <a:defRPr sz="2300">
                <a:solidFill>
                  <a:schemeClr val="tx1"/>
                </a:solidFill>
                <a:latin typeface="Times New Roman" pitchFamily="1" charset="0"/>
              </a:defRPr>
            </a:lvl5pPr>
            <a:lvl6pPr marL="2378560" indent="-216233" defTabSz="914485" eaLnBrk="0" fontAlgn="base" hangingPunct="0">
              <a:spcBef>
                <a:spcPct val="0"/>
              </a:spcBef>
              <a:spcAft>
                <a:spcPct val="0"/>
              </a:spcAft>
              <a:defRPr sz="2300">
                <a:solidFill>
                  <a:schemeClr val="tx1"/>
                </a:solidFill>
                <a:latin typeface="Times New Roman" pitchFamily="1" charset="0"/>
              </a:defRPr>
            </a:lvl6pPr>
            <a:lvl7pPr marL="2811026" indent="-216233" defTabSz="914485" eaLnBrk="0" fontAlgn="base" hangingPunct="0">
              <a:spcBef>
                <a:spcPct val="0"/>
              </a:spcBef>
              <a:spcAft>
                <a:spcPct val="0"/>
              </a:spcAft>
              <a:defRPr sz="2300">
                <a:solidFill>
                  <a:schemeClr val="tx1"/>
                </a:solidFill>
                <a:latin typeface="Times New Roman" pitchFamily="1" charset="0"/>
              </a:defRPr>
            </a:lvl7pPr>
            <a:lvl8pPr marL="3243491" indent="-216233" defTabSz="914485" eaLnBrk="0" fontAlgn="base" hangingPunct="0">
              <a:spcBef>
                <a:spcPct val="0"/>
              </a:spcBef>
              <a:spcAft>
                <a:spcPct val="0"/>
              </a:spcAft>
              <a:defRPr sz="2300">
                <a:solidFill>
                  <a:schemeClr val="tx1"/>
                </a:solidFill>
                <a:latin typeface="Times New Roman" pitchFamily="1" charset="0"/>
              </a:defRPr>
            </a:lvl8pPr>
            <a:lvl9pPr marL="3675957" indent="-216233" defTabSz="914485" eaLnBrk="0" fontAlgn="base" hangingPunct="0">
              <a:spcBef>
                <a:spcPct val="0"/>
              </a:spcBef>
              <a:spcAft>
                <a:spcPct val="0"/>
              </a:spcAft>
              <a:defRPr sz="2300">
                <a:solidFill>
                  <a:schemeClr val="tx1"/>
                </a:solidFill>
                <a:latin typeface="Times New Roman" pitchFamily="1" charset="0"/>
              </a:defRPr>
            </a:lvl9pPr>
          </a:lstStyle>
          <a:p>
            <a:pPr eaLnBrk="1" hangingPunct="1"/>
            <a:fld id="{99C45167-8309-4028-8BDB-AD31890C7B2F}" type="slidenum">
              <a:rPr lang="en-US" sz="1200"/>
              <a:pPr eaLnBrk="1" hangingPunct="1"/>
              <a:t>28</a:t>
            </a:fld>
            <a:endParaRPr lang="en-US"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 charset="0"/>
              </a:defRPr>
            </a:lvl1pPr>
            <a:lvl2pPr marL="702756" indent="-270291" defTabSz="914485" eaLnBrk="0" hangingPunct="0">
              <a:defRPr sz="2300">
                <a:solidFill>
                  <a:schemeClr val="tx1"/>
                </a:solidFill>
                <a:latin typeface="Times New Roman" pitchFamily="1" charset="0"/>
              </a:defRPr>
            </a:lvl2pPr>
            <a:lvl3pPr marL="1081164" indent="-216233" defTabSz="914485" eaLnBrk="0" hangingPunct="0">
              <a:defRPr sz="2300">
                <a:solidFill>
                  <a:schemeClr val="tx1"/>
                </a:solidFill>
                <a:latin typeface="Times New Roman" pitchFamily="1" charset="0"/>
              </a:defRPr>
            </a:lvl3pPr>
            <a:lvl4pPr marL="1513629" indent="-216233" defTabSz="914485" eaLnBrk="0" hangingPunct="0">
              <a:defRPr sz="2300">
                <a:solidFill>
                  <a:schemeClr val="tx1"/>
                </a:solidFill>
                <a:latin typeface="Times New Roman" pitchFamily="1" charset="0"/>
              </a:defRPr>
            </a:lvl4pPr>
            <a:lvl5pPr marL="1946095" indent="-216233" defTabSz="914485" eaLnBrk="0" hangingPunct="0">
              <a:defRPr sz="2300">
                <a:solidFill>
                  <a:schemeClr val="tx1"/>
                </a:solidFill>
                <a:latin typeface="Times New Roman" pitchFamily="1" charset="0"/>
              </a:defRPr>
            </a:lvl5pPr>
            <a:lvl6pPr marL="2378560" indent="-216233" defTabSz="914485" eaLnBrk="0" fontAlgn="base" hangingPunct="0">
              <a:spcBef>
                <a:spcPct val="0"/>
              </a:spcBef>
              <a:spcAft>
                <a:spcPct val="0"/>
              </a:spcAft>
              <a:defRPr sz="2300">
                <a:solidFill>
                  <a:schemeClr val="tx1"/>
                </a:solidFill>
                <a:latin typeface="Times New Roman" pitchFamily="1" charset="0"/>
              </a:defRPr>
            </a:lvl6pPr>
            <a:lvl7pPr marL="2811026" indent="-216233" defTabSz="914485" eaLnBrk="0" fontAlgn="base" hangingPunct="0">
              <a:spcBef>
                <a:spcPct val="0"/>
              </a:spcBef>
              <a:spcAft>
                <a:spcPct val="0"/>
              </a:spcAft>
              <a:defRPr sz="2300">
                <a:solidFill>
                  <a:schemeClr val="tx1"/>
                </a:solidFill>
                <a:latin typeface="Times New Roman" pitchFamily="1" charset="0"/>
              </a:defRPr>
            </a:lvl7pPr>
            <a:lvl8pPr marL="3243491" indent="-216233" defTabSz="914485" eaLnBrk="0" fontAlgn="base" hangingPunct="0">
              <a:spcBef>
                <a:spcPct val="0"/>
              </a:spcBef>
              <a:spcAft>
                <a:spcPct val="0"/>
              </a:spcAft>
              <a:defRPr sz="2300">
                <a:solidFill>
                  <a:schemeClr val="tx1"/>
                </a:solidFill>
                <a:latin typeface="Times New Roman" pitchFamily="1" charset="0"/>
              </a:defRPr>
            </a:lvl8pPr>
            <a:lvl9pPr marL="3675957" indent="-216233" defTabSz="914485" eaLnBrk="0" fontAlgn="base" hangingPunct="0">
              <a:spcBef>
                <a:spcPct val="0"/>
              </a:spcBef>
              <a:spcAft>
                <a:spcPct val="0"/>
              </a:spcAft>
              <a:defRPr sz="2300">
                <a:solidFill>
                  <a:schemeClr val="tx1"/>
                </a:solidFill>
                <a:latin typeface="Times New Roman" pitchFamily="1" charset="0"/>
              </a:defRPr>
            </a:lvl9pPr>
          </a:lstStyle>
          <a:p>
            <a:pPr eaLnBrk="1" hangingPunct="1"/>
            <a:fld id="{2052C236-7361-4A7A-8142-91BA22308779}" type="slidenum">
              <a:rPr lang="en-US" sz="1200"/>
              <a:pPr eaLnBrk="1" hangingPunct="1"/>
              <a:t>29</a:t>
            </a:fld>
            <a:endParaRPr lang="en-US"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 charset="0"/>
              </a:defRPr>
            </a:lvl1pPr>
            <a:lvl2pPr marL="702756" indent="-270291" defTabSz="914485" eaLnBrk="0" hangingPunct="0">
              <a:defRPr sz="2300">
                <a:solidFill>
                  <a:schemeClr val="tx1"/>
                </a:solidFill>
                <a:latin typeface="Times New Roman" pitchFamily="1" charset="0"/>
              </a:defRPr>
            </a:lvl2pPr>
            <a:lvl3pPr marL="1081164" indent="-216233" defTabSz="914485" eaLnBrk="0" hangingPunct="0">
              <a:defRPr sz="2300">
                <a:solidFill>
                  <a:schemeClr val="tx1"/>
                </a:solidFill>
                <a:latin typeface="Times New Roman" pitchFamily="1" charset="0"/>
              </a:defRPr>
            </a:lvl3pPr>
            <a:lvl4pPr marL="1513629" indent="-216233" defTabSz="914485" eaLnBrk="0" hangingPunct="0">
              <a:defRPr sz="2300">
                <a:solidFill>
                  <a:schemeClr val="tx1"/>
                </a:solidFill>
                <a:latin typeface="Times New Roman" pitchFamily="1" charset="0"/>
              </a:defRPr>
            </a:lvl4pPr>
            <a:lvl5pPr marL="1946095" indent="-216233" defTabSz="914485" eaLnBrk="0" hangingPunct="0">
              <a:defRPr sz="2300">
                <a:solidFill>
                  <a:schemeClr val="tx1"/>
                </a:solidFill>
                <a:latin typeface="Times New Roman" pitchFamily="1" charset="0"/>
              </a:defRPr>
            </a:lvl5pPr>
            <a:lvl6pPr marL="2378560" indent="-216233" defTabSz="914485" eaLnBrk="0" fontAlgn="base" hangingPunct="0">
              <a:spcBef>
                <a:spcPct val="0"/>
              </a:spcBef>
              <a:spcAft>
                <a:spcPct val="0"/>
              </a:spcAft>
              <a:defRPr sz="2300">
                <a:solidFill>
                  <a:schemeClr val="tx1"/>
                </a:solidFill>
                <a:latin typeface="Times New Roman" pitchFamily="1" charset="0"/>
              </a:defRPr>
            </a:lvl6pPr>
            <a:lvl7pPr marL="2811026" indent="-216233" defTabSz="914485" eaLnBrk="0" fontAlgn="base" hangingPunct="0">
              <a:spcBef>
                <a:spcPct val="0"/>
              </a:spcBef>
              <a:spcAft>
                <a:spcPct val="0"/>
              </a:spcAft>
              <a:defRPr sz="2300">
                <a:solidFill>
                  <a:schemeClr val="tx1"/>
                </a:solidFill>
                <a:latin typeface="Times New Roman" pitchFamily="1" charset="0"/>
              </a:defRPr>
            </a:lvl7pPr>
            <a:lvl8pPr marL="3243491" indent="-216233" defTabSz="914485" eaLnBrk="0" fontAlgn="base" hangingPunct="0">
              <a:spcBef>
                <a:spcPct val="0"/>
              </a:spcBef>
              <a:spcAft>
                <a:spcPct val="0"/>
              </a:spcAft>
              <a:defRPr sz="2300">
                <a:solidFill>
                  <a:schemeClr val="tx1"/>
                </a:solidFill>
                <a:latin typeface="Times New Roman" pitchFamily="1" charset="0"/>
              </a:defRPr>
            </a:lvl8pPr>
            <a:lvl9pPr marL="3675957" indent="-216233" defTabSz="914485" eaLnBrk="0" fontAlgn="base" hangingPunct="0">
              <a:spcBef>
                <a:spcPct val="0"/>
              </a:spcBef>
              <a:spcAft>
                <a:spcPct val="0"/>
              </a:spcAft>
              <a:defRPr sz="2300">
                <a:solidFill>
                  <a:schemeClr val="tx1"/>
                </a:solidFill>
                <a:latin typeface="Times New Roman" pitchFamily="1" charset="0"/>
              </a:defRPr>
            </a:lvl9pPr>
          </a:lstStyle>
          <a:p>
            <a:pPr eaLnBrk="1" hangingPunct="1"/>
            <a:fld id="{9D7514FF-5208-4C16-A3E2-03F18FA200CC}" type="slidenum">
              <a:rPr lang="en-US" sz="1200"/>
              <a:pPr eaLnBrk="1" hangingPunct="1"/>
              <a:t>31</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 charset="0"/>
              </a:defRPr>
            </a:lvl1pPr>
            <a:lvl2pPr marL="702756" indent="-270291" defTabSz="914485" eaLnBrk="0" hangingPunct="0">
              <a:defRPr sz="2300">
                <a:solidFill>
                  <a:schemeClr val="tx1"/>
                </a:solidFill>
                <a:latin typeface="Times New Roman" pitchFamily="1" charset="0"/>
              </a:defRPr>
            </a:lvl2pPr>
            <a:lvl3pPr marL="1081164" indent="-216233" defTabSz="914485" eaLnBrk="0" hangingPunct="0">
              <a:defRPr sz="2300">
                <a:solidFill>
                  <a:schemeClr val="tx1"/>
                </a:solidFill>
                <a:latin typeface="Times New Roman" pitchFamily="1" charset="0"/>
              </a:defRPr>
            </a:lvl3pPr>
            <a:lvl4pPr marL="1513629" indent="-216233" defTabSz="914485" eaLnBrk="0" hangingPunct="0">
              <a:defRPr sz="2300">
                <a:solidFill>
                  <a:schemeClr val="tx1"/>
                </a:solidFill>
                <a:latin typeface="Times New Roman" pitchFamily="1" charset="0"/>
              </a:defRPr>
            </a:lvl4pPr>
            <a:lvl5pPr marL="1946095" indent="-216233" defTabSz="914485" eaLnBrk="0" hangingPunct="0">
              <a:defRPr sz="2300">
                <a:solidFill>
                  <a:schemeClr val="tx1"/>
                </a:solidFill>
                <a:latin typeface="Times New Roman" pitchFamily="1" charset="0"/>
              </a:defRPr>
            </a:lvl5pPr>
            <a:lvl6pPr marL="2378560" indent="-216233" defTabSz="914485" eaLnBrk="0" fontAlgn="base" hangingPunct="0">
              <a:spcBef>
                <a:spcPct val="0"/>
              </a:spcBef>
              <a:spcAft>
                <a:spcPct val="0"/>
              </a:spcAft>
              <a:defRPr sz="2300">
                <a:solidFill>
                  <a:schemeClr val="tx1"/>
                </a:solidFill>
                <a:latin typeface="Times New Roman" pitchFamily="1" charset="0"/>
              </a:defRPr>
            </a:lvl6pPr>
            <a:lvl7pPr marL="2811026" indent="-216233" defTabSz="914485" eaLnBrk="0" fontAlgn="base" hangingPunct="0">
              <a:spcBef>
                <a:spcPct val="0"/>
              </a:spcBef>
              <a:spcAft>
                <a:spcPct val="0"/>
              </a:spcAft>
              <a:defRPr sz="2300">
                <a:solidFill>
                  <a:schemeClr val="tx1"/>
                </a:solidFill>
                <a:latin typeface="Times New Roman" pitchFamily="1" charset="0"/>
              </a:defRPr>
            </a:lvl7pPr>
            <a:lvl8pPr marL="3243491" indent="-216233" defTabSz="914485" eaLnBrk="0" fontAlgn="base" hangingPunct="0">
              <a:spcBef>
                <a:spcPct val="0"/>
              </a:spcBef>
              <a:spcAft>
                <a:spcPct val="0"/>
              </a:spcAft>
              <a:defRPr sz="2300">
                <a:solidFill>
                  <a:schemeClr val="tx1"/>
                </a:solidFill>
                <a:latin typeface="Times New Roman" pitchFamily="1" charset="0"/>
              </a:defRPr>
            </a:lvl8pPr>
            <a:lvl9pPr marL="3675957" indent="-216233" defTabSz="914485" eaLnBrk="0" fontAlgn="base" hangingPunct="0">
              <a:spcBef>
                <a:spcPct val="0"/>
              </a:spcBef>
              <a:spcAft>
                <a:spcPct val="0"/>
              </a:spcAft>
              <a:defRPr sz="2300">
                <a:solidFill>
                  <a:schemeClr val="tx1"/>
                </a:solidFill>
                <a:latin typeface="Times New Roman" pitchFamily="1" charset="0"/>
              </a:defRPr>
            </a:lvl9pPr>
          </a:lstStyle>
          <a:p>
            <a:pPr eaLnBrk="1" hangingPunct="1"/>
            <a:fld id="{985D56F9-6BB3-4923-86C4-D05DFB7EC8F3}" type="slidenum">
              <a:rPr lang="en-US" sz="1200"/>
              <a:pPr eaLnBrk="1" hangingPunct="1"/>
              <a:t>32</a:t>
            </a:fld>
            <a:endParaRPr lang="en-US"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 and SE</a:t>
            </a:r>
            <a:endParaRPr dirty="0"/>
          </a:p>
        </p:txBody>
      </p:sp>
      <p:grpSp>
        <p:nvGrpSpPr>
          <p:cNvPr id="2" name="Google Shape;21;p18"/>
          <p:cNvGrpSpPr/>
          <p:nvPr/>
        </p:nvGrpSpPr>
        <p:grpSpPr>
          <a:xfrm>
            <a:off x="245062" y="4939364"/>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p>
          <a:p>
            <a:pPr marL="0" marR="0" lvl="0" indent="0" algn="l" rtl="0">
              <a:lnSpc>
                <a:spcPct val="100000"/>
              </a:lnSpc>
              <a:spcBef>
                <a:spcPts val="0"/>
              </a:spcBef>
              <a:spcAft>
                <a:spcPts val="0"/>
              </a:spcAft>
              <a:buClr>
                <a:schemeClr val="dk1"/>
              </a:buClr>
              <a:buSzPts val="2000"/>
              <a:buFont typeface="Calibri"/>
              <a:buNone/>
            </a:pPr>
            <a:r>
              <a:rPr lang="en-US" sz="2000" b="0" dirty="0">
                <a:solidFill>
                  <a:schemeClr val="dk1"/>
                </a:solidFill>
                <a:latin typeface="Calibri"/>
                <a:ea typeface="Calibri"/>
                <a:cs typeface="Calibri"/>
                <a:sym typeface="Calibri"/>
              </a:rPr>
              <a:t>                 leveraging some information from slides of</a:t>
            </a:r>
          </a:p>
          <a:p>
            <a:pPr marL="0" marR="0" lvl="0" indent="0" algn="l" rtl="0" eaLnBrk="0" fontAlgn="base" hangingPunct="0">
              <a:lnSpc>
                <a:spcPct val="100000"/>
              </a:lnSpc>
              <a:spcBef>
                <a:spcPts val="0"/>
              </a:spcBef>
              <a:spcAft>
                <a:spcPts val="0"/>
              </a:spcAft>
              <a:buClr>
                <a:schemeClr val="dk1"/>
              </a:buClr>
              <a:buSzPts val="2000"/>
              <a:buFont typeface="Calibri"/>
              <a:buNone/>
            </a:pPr>
            <a:r>
              <a:rPr lang="en-US" sz="2400" b="1" kern="1200" dirty="0">
                <a:solidFill>
                  <a:schemeClr val="dk1"/>
                </a:solidFill>
                <a:latin typeface="Calibri"/>
                <a:ea typeface="Calibri"/>
                <a:cs typeface="Calibri"/>
                <a:sym typeface="Calibri"/>
              </a:rPr>
              <a:t>Prof. Vinay Joshi </a:t>
            </a:r>
            <a:endParaRPr sz="2400" b="1" kern="1200" dirty="0">
              <a:solidFill>
                <a:schemeClr val="dk1"/>
              </a:solidFill>
              <a:latin typeface="Calibri"/>
              <a:ea typeface="Calibri"/>
              <a:cs typeface="Calibri"/>
              <a:sym typeface="Calibri"/>
            </a:endParaRPr>
          </a:p>
        </p:txBody>
      </p:sp>
      <p:sp>
        <p:nvSpPr>
          <p:cNvPr id="26" name="Google Shape;26;p18"/>
          <p:cNvSpPr txBox="1"/>
          <p:nvPr/>
        </p:nvSpPr>
        <p:spPr>
          <a:xfrm>
            <a:off x="245062" y="6017519"/>
            <a:ext cx="621288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dirty="0">
                <a:solidFill>
                  <a:srgbClr val="7F7F7F"/>
                </a:solidFill>
                <a:latin typeface="Calibri"/>
                <a:ea typeface="Calibri"/>
                <a:cs typeface="Calibri"/>
                <a:sym typeface="Calibri"/>
              </a:rPr>
              <a:t>Acknowledgements: </a:t>
            </a:r>
            <a:r>
              <a:rPr lang="en-US" sz="1000" b="1" u="none" dirty="0">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11-02-2021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2/11/2021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2/11/2021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Behavioral Models for Solving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51333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Behavioral Models</a:t>
            </a:r>
          </a:p>
          <a:p>
            <a:pPr marL="0" marR="0" lvl="0" indent="0" algn="l" rtl="0">
              <a:spcBef>
                <a:spcPts val="0"/>
              </a:spcBef>
              <a:spcAft>
                <a:spcPts val="0"/>
              </a:spcAft>
              <a:buNone/>
            </a:pPr>
            <a:r>
              <a:rPr lang="en-US" sz="3600" b="1" dirty="0">
                <a:solidFill>
                  <a:schemeClr val="accent2"/>
                </a:solidFill>
                <a:latin typeface="Calibri"/>
                <a:cs typeface="Calibri"/>
                <a:sym typeface="Calibri"/>
              </a:rPr>
              <a:t> </a:t>
            </a:r>
            <a:r>
              <a:rPr lang="en-US" sz="2800" b="1" dirty="0">
                <a:solidFill>
                  <a:srgbClr val="C00000"/>
                </a:solidFill>
                <a:latin typeface="Calibri"/>
                <a:cs typeface="Calibri"/>
                <a:sym typeface="Calibri"/>
              </a:rPr>
              <a:t> (State Diagram)</a:t>
            </a:r>
            <a:endParaRPr sz="1800" dirty="0">
              <a:solidFill>
                <a:srgbClr val="C00000"/>
              </a:solidFill>
            </a:endParaRPr>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5365680" y="2206373"/>
            <a:ext cx="3107714" cy="24452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Events types – </a:t>
            </a:r>
            <a:r>
              <a:rPr lang="en-US" altLang="en-US" sz="2400" b="1" dirty="0">
                <a:solidFill>
                  <a:schemeClr val="tx1"/>
                </a:solidFill>
              </a:rPr>
              <a:t>Call Event</a:t>
            </a:r>
          </a:p>
        </p:txBody>
      </p:sp>
      <p:sp>
        <p:nvSpPr>
          <p:cNvPr id="7" name="TextBox 6">
            <a:extLst>
              <a:ext uri="{FF2B5EF4-FFF2-40B4-BE49-F238E27FC236}">
                <a16:creationId xmlns:a16="http://schemas.microsoft.com/office/drawing/2014/main" id="{6B03CC58-C14E-477B-88AA-CB9042754ED5}"/>
              </a:ext>
            </a:extLst>
          </p:cNvPr>
          <p:cNvSpPr txBox="1"/>
          <p:nvPr/>
        </p:nvSpPr>
        <p:spPr>
          <a:xfrm>
            <a:off x="1" y="1142984"/>
            <a:ext cx="8172400" cy="3322128"/>
          </a:xfrm>
          <a:prstGeom prst="rect">
            <a:avLst/>
          </a:prstGeom>
          <a:noFill/>
        </p:spPr>
        <p:txBody>
          <a:bodyPr wrap="square">
            <a:spAutoFit/>
          </a:bodyPr>
          <a:lstStyle/>
          <a:p>
            <a:pPr marL="342900"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Results in a dispatch of an operation (contrast to signal which represents the occurrence of a signal)</a:t>
            </a:r>
          </a:p>
          <a:p>
            <a:pPr marL="342900"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Receipt by an object of a request for an operation</a:t>
            </a:r>
          </a:p>
          <a:p>
            <a:pPr marL="800100" lvl="1"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Operation may change state of receiver</a:t>
            </a:r>
          </a:p>
          <a:p>
            <a:pPr marL="800100" lvl="1"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Call event handled by operation (method)</a:t>
            </a:r>
          </a:p>
          <a:p>
            <a:pPr marL="342900"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Generally synchronous</a:t>
            </a:r>
          </a:p>
          <a:p>
            <a:pPr marL="800100" lvl="1"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Control transfer to receiver, Caller blocked till operation completed</a:t>
            </a:r>
          </a:p>
        </p:txBody>
      </p:sp>
      <p:grpSp>
        <p:nvGrpSpPr>
          <p:cNvPr id="8" name="Group 7">
            <a:extLst>
              <a:ext uri="{FF2B5EF4-FFF2-40B4-BE49-F238E27FC236}">
                <a16:creationId xmlns:a16="http://schemas.microsoft.com/office/drawing/2014/main" id="{2AC8D714-693A-497B-B80A-9E8B1239BD97}"/>
              </a:ext>
            </a:extLst>
          </p:cNvPr>
          <p:cNvGrpSpPr/>
          <p:nvPr/>
        </p:nvGrpSpPr>
        <p:grpSpPr>
          <a:xfrm>
            <a:off x="1547664" y="4465112"/>
            <a:ext cx="6419126" cy="1774352"/>
            <a:chOff x="1255371" y="4033388"/>
            <a:chExt cx="6419126" cy="1774352"/>
          </a:xfrm>
        </p:grpSpPr>
        <p:grpSp>
          <p:nvGrpSpPr>
            <p:cNvPr id="9" name="Group 8">
              <a:extLst>
                <a:ext uri="{FF2B5EF4-FFF2-40B4-BE49-F238E27FC236}">
                  <a16:creationId xmlns:a16="http://schemas.microsoft.com/office/drawing/2014/main" id="{C8899ABF-5F0C-4789-8140-88F2DF88B8A3}"/>
                </a:ext>
              </a:extLst>
            </p:cNvPr>
            <p:cNvGrpSpPr/>
            <p:nvPr/>
          </p:nvGrpSpPr>
          <p:grpSpPr>
            <a:xfrm>
              <a:off x="1255371" y="4710897"/>
              <a:ext cx="6419126" cy="774539"/>
              <a:chOff x="1255371" y="4710897"/>
              <a:chExt cx="6419126" cy="774539"/>
            </a:xfrm>
          </p:grpSpPr>
          <p:sp>
            <p:nvSpPr>
              <p:cNvPr id="14" name="Rounded Rectangle 3">
                <a:extLst>
                  <a:ext uri="{FF2B5EF4-FFF2-40B4-BE49-F238E27FC236}">
                    <a16:creationId xmlns:a16="http://schemas.microsoft.com/office/drawing/2014/main" id="{05CA8786-1648-49DE-AF49-7B429DC26E4D}"/>
                  </a:ext>
                </a:extLst>
              </p:cNvPr>
              <p:cNvSpPr/>
              <p:nvPr/>
            </p:nvSpPr>
            <p:spPr>
              <a:xfrm>
                <a:off x="1255371" y="4723436"/>
                <a:ext cx="1905000" cy="76200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Book Available</a:t>
                </a:r>
              </a:p>
            </p:txBody>
          </p:sp>
          <p:sp>
            <p:nvSpPr>
              <p:cNvPr id="15" name="Rounded Rectangle 4">
                <a:extLst>
                  <a:ext uri="{FF2B5EF4-FFF2-40B4-BE49-F238E27FC236}">
                    <a16:creationId xmlns:a16="http://schemas.microsoft.com/office/drawing/2014/main" id="{254274AC-43C4-480C-8565-D9A5C5EFEE8D}"/>
                  </a:ext>
                </a:extLst>
              </p:cNvPr>
              <p:cNvSpPr/>
              <p:nvPr/>
            </p:nvSpPr>
            <p:spPr>
              <a:xfrm>
                <a:off x="5769497" y="4723436"/>
                <a:ext cx="1905000" cy="76200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Book Issued</a:t>
                </a:r>
              </a:p>
            </p:txBody>
          </p:sp>
          <p:cxnSp>
            <p:nvCxnSpPr>
              <p:cNvPr id="16" name="Straight Arrow Connector 15">
                <a:extLst>
                  <a:ext uri="{FF2B5EF4-FFF2-40B4-BE49-F238E27FC236}">
                    <a16:creationId xmlns:a16="http://schemas.microsoft.com/office/drawing/2014/main" id="{A4FEAC03-5930-49FC-9C42-23752B1ED053}"/>
                  </a:ext>
                </a:extLst>
              </p:cNvPr>
              <p:cNvCxnSpPr>
                <a:stCxn id="14" idx="3"/>
                <a:endCxn id="15" idx="1"/>
              </p:cNvCxnSpPr>
              <p:nvPr/>
            </p:nvCxnSpPr>
            <p:spPr>
              <a:xfrm>
                <a:off x="3160371" y="5104436"/>
                <a:ext cx="260912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7494DB-FD2D-4872-B522-57E604F05E31}"/>
                  </a:ext>
                </a:extLst>
              </p:cNvPr>
              <p:cNvSpPr txBox="1"/>
              <p:nvPr/>
            </p:nvSpPr>
            <p:spPr>
              <a:xfrm>
                <a:off x="3784921" y="4710897"/>
                <a:ext cx="1428596" cy="369332"/>
              </a:xfrm>
              <a:prstGeom prst="rect">
                <a:avLst/>
              </a:prstGeom>
              <a:noFill/>
            </p:spPr>
            <p:txBody>
              <a:bodyPr wrap="none" rtlCol="0">
                <a:spAutoFit/>
              </a:bodyPr>
              <a:lstStyle/>
              <a:p>
                <a:r>
                  <a:rPr lang="en-US" dirty="0"/>
                  <a:t>issue (User)</a:t>
                </a:r>
              </a:p>
            </p:txBody>
          </p:sp>
        </p:grpSp>
        <p:cxnSp>
          <p:nvCxnSpPr>
            <p:cNvPr id="10" name="Curved Connector 9">
              <a:extLst>
                <a:ext uri="{FF2B5EF4-FFF2-40B4-BE49-F238E27FC236}">
                  <a16:creationId xmlns:a16="http://schemas.microsoft.com/office/drawing/2014/main" id="{5A6FD4F0-CA94-4252-8439-5111DD1C37E7}"/>
                </a:ext>
              </a:extLst>
            </p:cNvPr>
            <p:cNvCxnSpPr>
              <a:endCxn id="17" idx="1"/>
            </p:cNvCxnSpPr>
            <p:nvPr/>
          </p:nvCxnSpPr>
          <p:spPr>
            <a:xfrm rot="16200000" flipH="1">
              <a:off x="3390756" y="4501397"/>
              <a:ext cx="520333" cy="267998"/>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2CDB47-6E28-4BFC-951C-7E8BCD77F4DC}"/>
                </a:ext>
              </a:extLst>
            </p:cNvPr>
            <p:cNvSpPr txBox="1"/>
            <p:nvPr/>
          </p:nvSpPr>
          <p:spPr>
            <a:xfrm>
              <a:off x="3142461" y="4033388"/>
              <a:ext cx="748923" cy="369332"/>
            </a:xfrm>
            <a:prstGeom prst="rect">
              <a:avLst/>
            </a:prstGeom>
            <a:noFill/>
          </p:spPr>
          <p:txBody>
            <a:bodyPr wrap="none" rtlCol="0">
              <a:spAutoFit/>
            </a:bodyPr>
            <a:lstStyle/>
            <a:p>
              <a:r>
                <a:rPr lang="en-US" dirty="0"/>
                <a:t>event</a:t>
              </a:r>
            </a:p>
          </p:txBody>
        </p:sp>
        <p:cxnSp>
          <p:nvCxnSpPr>
            <p:cNvPr id="12" name="Curved Connector 12">
              <a:extLst>
                <a:ext uri="{FF2B5EF4-FFF2-40B4-BE49-F238E27FC236}">
                  <a16:creationId xmlns:a16="http://schemas.microsoft.com/office/drawing/2014/main" id="{D071CBB3-B7BD-4E7E-B76A-93E0F3B5BDCD}"/>
                </a:ext>
              </a:extLst>
            </p:cNvPr>
            <p:cNvCxnSpPr>
              <a:cxnSpLocks/>
            </p:cNvCxnSpPr>
            <p:nvPr/>
          </p:nvCxnSpPr>
          <p:spPr>
            <a:xfrm rot="5400000">
              <a:off x="4786450" y="5206511"/>
              <a:ext cx="380997" cy="176850"/>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577F44-2CF4-477A-AC1E-92C12199148E}"/>
                </a:ext>
              </a:extLst>
            </p:cNvPr>
            <p:cNvSpPr txBox="1"/>
            <p:nvPr/>
          </p:nvSpPr>
          <p:spPr>
            <a:xfrm>
              <a:off x="4826977" y="5438408"/>
              <a:ext cx="1261884" cy="369332"/>
            </a:xfrm>
            <a:prstGeom prst="rect">
              <a:avLst/>
            </a:prstGeom>
            <a:noFill/>
          </p:spPr>
          <p:txBody>
            <a:bodyPr wrap="none" rtlCol="0">
              <a:spAutoFit/>
            </a:bodyPr>
            <a:lstStyle/>
            <a:p>
              <a:r>
                <a:rPr lang="en-US" dirty="0"/>
                <a:t>Parameter</a:t>
              </a:r>
            </a:p>
          </p:txBody>
        </p:sp>
      </p:grpSp>
    </p:spTree>
    <p:extLst>
      <p:ext uri="{BB962C8B-B14F-4D97-AF65-F5344CB8AC3E}">
        <p14:creationId xmlns:p14="http://schemas.microsoft.com/office/powerpoint/2010/main" val="337694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fontScale="90000"/>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Events types – </a:t>
            </a:r>
            <a:r>
              <a:rPr lang="en-US" altLang="en-US" sz="2400" b="1" dirty="0">
                <a:solidFill>
                  <a:schemeClr val="tx1"/>
                </a:solidFill>
              </a:rPr>
              <a:t>Change Event</a:t>
            </a:r>
          </a:p>
        </p:txBody>
      </p:sp>
      <p:sp>
        <p:nvSpPr>
          <p:cNvPr id="7" name="TextBox 6">
            <a:extLst>
              <a:ext uri="{FF2B5EF4-FFF2-40B4-BE49-F238E27FC236}">
                <a16:creationId xmlns:a16="http://schemas.microsoft.com/office/drawing/2014/main" id="{6B03CC58-C14E-477B-88AA-CB9042754ED5}"/>
              </a:ext>
            </a:extLst>
          </p:cNvPr>
          <p:cNvSpPr txBox="1"/>
          <p:nvPr/>
        </p:nvSpPr>
        <p:spPr>
          <a:xfrm>
            <a:off x="251520" y="1142984"/>
            <a:ext cx="8172400" cy="5786199"/>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pPr>
            <a:r>
              <a:rPr lang="en-US" sz="2000" dirty="0">
                <a:cs typeface="Calibri" panose="020F0502020204030204" pitchFamily="34" charset="0"/>
              </a:rPr>
              <a:t>Caused by satisfaction of Boolean expression</a:t>
            </a:r>
          </a:p>
          <a:p>
            <a:pPr marL="342900" indent="-342900">
              <a:spcBef>
                <a:spcPts val="600"/>
              </a:spcBef>
              <a:spcAft>
                <a:spcPts val="600"/>
              </a:spcAft>
              <a:buFont typeface="Wingdings" panose="05000000000000000000" pitchFamily="2" charset="2"/>
              <a:buChar char="§"/>
            </a:pPr>
            <a:r>
              <a:rPr lang="en-US" sz="2000" dirty="0">
                <a:cs typeface="Calibri" panose="020F0502020204030204" pitchFamily="34" charset="0"/>
              </a:rPr>
              <a:t>Modeled using</a:t>
            </a:r>
          </a:p>
          <a:p>
            <a:pPr marL="800100" lvl="1" indent="-342900">
              <a:spcBef>
                <a:spcPts val="0"/>
              </a:spcBef>
              <a:spcAft>
                <a:spcPts val="0"/>
              </a:spcAft>
              <a:buFont typeface="Wingdings" panose="05000000000000000000" pitchFamily="2" charset="2"/>
              <a:buChar char="§"/>
            </a:pPr>
            <a:r>
              <a:rPr lang="en-US" sz="2000" dirty="0">
                <a:cs typeface="Calibri" panose="020F0502020204030204" pitchFamily="34" charset="0"/>
              </a:rPr>
              <a:t>when (expression)</a:t>
            </a:r>
          </a:p>
          <a:p>
            <a:pPr marL="342900" indent="-342900">
              <a:spcBef>
                <a:spcPts val="600"/>
              </a:spcBef>
              <a:spcAft>
                <a:spcPts val="600"/>
              </a:spcAft>
              <a:buFont typeface="Wingdings" panose="05000000000000000000" pitchFamily="2" charset="2"/>
              <a:buChar char="§"/>
            </a:pPr>
            <a:r>
              <a:rPr lang="en-US" sz="2000" dirty="0">
                <a:cs typeface="Calibri" panose="020F0502020204030204" pitchFamily="34" charset="0"/>
              </a:rPr>
              <a:t>Expression below is continuously (practically) tested &amp; whenever the expression evaluates to true the event happens</a:t>
            </a:r>
          </a:p>
          <a:p>
            <a:pPr marL="342900" indent="-342900">
              <a:spcBef>
                <a:spcPts val="600"/>
              </a:spcBef>
              <a:spcAft>
                <a:spcPts val="600"/>
              </a:spcAft>
              <a:buFont typeface="Wingdings" panose="05000000000000000000" pitchFamily="2" charset="2"/>
              <a:buChar char="§"/>
            </a:pPr>
            <a:r>
              <a:rPr lang="en-US" sz="2000" dirty="0">
                <a:cs typeface="Calibri" panose="020F0502020204030204" pitchFamily="34" charset="0"/>
              </a:rPr>
              <a:t>Examples</a:t>
            </a:r>
          </a:p>
          <a:p>
            <a:pPr marL="800100" lvl="1" indent="-342900">
              <a:spcBef>
                <a:spcPts val="0"/>
              </a:spcBef>
              <a:spcAft>
                <a:spcPts val="1200"/>
              </a:spcAft>
              <a:buFont typeface="Wingdings" panose="05000000000000000000" pitchFamily="2" charset="2"/>
              <a:buChar char="§"/>
            </a:pPr>
            <a:r>
              <a:rPr lang="en-US" sz="2000" dirty="0">
                <a:cs typeface="Calibri" panose="020F0502020204030204" pitchFamily="34" charset="0"/>
              </a:rPr>
              <a:t>when (inventory &lt; reorder point)</a:t>
            </a:r>
          </a:p>
          <a:p>
            <a:pPr marL="800100" lvl="1" indent="-342900">
              <a:spcBef>
                <a:spcPts val="0"/>
              </a:spcBef>
              <a:spcAft>
                <a:spcPts val="600"/>
              </a:spcAft>
              <a:buFont typeface="Wingdings" panose="05000000000000000000" pitchFamily="2" charset="2"/>
              <a:buChar char="§"/>
            </a:pPr>
            <a:r>
              <a:rPr lang="en-US" sz="2000" dirty="0">
                <a:cs typeface="Calibri" panose="020F0502020204030204" pitchFamily="34" charset="0"/>
              </a:rPr>
              <a:t>when (storage used &gt; maximum allowable)</a:t>
            </a:r>
          </a:p>
          <a:p>
            <a:pPr marL="800100" lvl="1" indent="-342900">
              <a:spcBef>
                <a:spcPts val="0"/>
              </a:spcBef>
              <a:spcAft>
                <a:spcPts val="600"/>
              </a:spcAft>
              <a:buFont typeface="Wingdings" panose="05000000000000000000" pitchFamily="2" charset="2"/>
              <a:buChar char="§"/>
            </a:pPr>
            <a:r>
              <a:rPr lang="en-US" sz="2000" dirty="0">
                <a:cs typeface="Calibri" panose="020F0502020204030204" pitchFamily="34" charset="0"/>
              </a:rPr>
              <a:t>when (altitude &lt; 10000)</a:t>
            </a:r>
          </a:p>
          <a:p>
            <a:pPr marL="800100" lvl="1" indent="-342900">
              <a:spcBef>
                <a:spcPts val="0"/>
              </a:spcBef>
              <a:spcAft>
                <a:spcPts val="600"/>
              </a:spcAft>
              <a:buFont typeface="Wingdings" panose="05000000000000000000" pitchFamily="2" charset="2"/>
              <a:buChar char="§"/>
            </a:pPr>
            <a:r>
              <a:rPr lang="en-GB" sz="2000" dirty="0">
                <a:cs typeface="Calibri" panose="020F0502020204030204" pitchFamily="34" charset="0"/>
              </a:rPr>
              <a:t>when (room temperature &lt; heating set point )</a:t>
            </a:r>
          </a:p>
          <a:p>
            <a:pPr marL="800100" lvl="1" indent="-342900">
              <a:spcBef>
                <a:spcPts val="0"/>
              </a:spcBef>
              <a:spcAft>
                <a:spcPts val="600"/>
              </a:spcAft>
              <a:buFont typeface="Wingdings" panose="05000000000000000000" pitchFamily="2" charset="2"/>
              <a:buChar char="§"/>
            </a:pPr>
            <a:r>
              <a:rPr lang="en-GB" sz="2000" dirty="0">
                <a:cs typeface="Calibri" panose="020F0502020204030204" pitchFamily="34" charset="0"/>
              </a:rPr>
              <a:t>when (room temperature &gt; cooling set point ) </a:t>
            </a:r>
          </a:p>
          <a:p>
            <a:pPr marL="800100" lvl="1" indent="-342900">
              <a:spcBef>
                <a:spcPts val="0"/>
              </a:spcBef>
              <a:spcAft>
                <a:spcPts val="600"/>
              </a:spcAft>
              <a:buFont typeface="Wingdings" panose="05000000000000000000" pitchFamily="2" charset="2"/>
              <a:buChar char="§"/>
            </a:pPr>
            <a:r>
              <a:rPr lang="en-GB" sz="2000" dirty="0">
                <a:cs typeface="Calibri" panose="020F0502020204030204" pitchFamily="34" charset="0"/>
              </a:rPr>
              <a:t>when (battery power &lt; lower limit ) </a:t>
            </a:r>
          </a:p>
          <a:p>
            <a:pPr marL="800100" lvl="1" indent="-342900">
              <a:spcBef>
                <a:spcPts val="0"/>
              </a:spcBef>
              <a:spcAft>
                <a:spcPts val="600"/>
              </a:spcAft>
              <a:buFont typeface="Wingdings" panose="05000000000000000000" pitchFamily="2" charset="2"/>
              <a:buChar char="§"/>
            </a:pPr>
            <a:r>
              <a:rPr lang="en-GB" sz="2000" dirty="0">
                <a:cs typeface="Calibri" panose="020F0502020204030204" pitchFamily="34" charset="0"/>
              </a:rPr>
              <a:t>when (tire pressure &lt; minimum pressure ) </a:t>
            </a:r>
            <a:endParaRPr lang="en-US" sz="2000" dirty="0">
              <a:cs typeface="Calibri" panose="020F0502020204030204" pitchFamily="34" charset="0"/>
            </a:endParaRPr>
          </a:p>
          <a:p>
            <a:pPr marL="342900" indent="-342900">
              <a:spcBef>
                <a:spcPts val="600"/>
              </a:spcBef>
              <a:spcAft>
                <a:spcPts val="600"/>
              </a:spcAft>
              <a:buFont typeface="Wingdings" panose="05000000000000000000" pitchFamily="2" charset="2"/>
              <a:buChar char="§"/>
            </a:pPr>
            <a:r>
              <a:rPr lang="en-US" sz="2000" dirty="0">
                <a:cs typeface="Calibri" panose="020F0502020204030204" pitchFamily="34" charset="0"/>
              </a:rPr>
              <a:t>Generally detected by polling or other application logic</a:t>
            </a:r>
          </a:p>
        </p:txBody>
      </p:sp>
      <p:grpSp>
        <p:nvGrpSpPr>
          <p:cNvPr id="18" name="Group 17">
            <a:extLst>
              <a:ext uri="{FF2B5EF4-FFF2-40B4-BE49-F238E27FC236}">
                <a16:creationId xmlns:a16="http://schemas.microsoft.com/office/drawing/2014/main" id="{CFB91349-F8F8-4976-907A-4A60DC58C191}"/>
              </a:ext>
            </a:extLst>
          </p:cNvPr>
          <p:cNvGrpSpPr/>
          <p:nvPr/>
        </p:nvGrpSpPr>
        <p:grpSpPr>
          <a:xfrm>
            <a:off x="4945879" y="3679117"/>
            <a:ext cx="4112059" cy="1358874"/>
            <a:chOff x="3963245" y="2618509"/>
            <a:chExt cx="4238646" cy="1487609"/>
          </a:xfrm>
        </p:grpSpPr>
        <p:sp>
          <p:nvSpPr>
            <p:cNvPr id="19" name="Rounded Rectangle 4">
              <a:extLst>
                <a:ext uri="{FF2B5EF4-FFF2-40B4-BE49-F238E27FC236}">
                  <a16:creationId xmlns:a16="http://schemas.microsoft.com/office/drawing/2014/main" id="{D88AD3CC-8AE7-40C4-BB23-060B4A458F11}"/>
                </a:ext>
              </a:extLst>
            </p:cNvPr>
            <p:cNvSpPr/>
            <p:nvPr/>
          </p:nvSpPr>
          <p:spPr>
            <a:xfrm>
              <a:off x="6664036" y="3200400"/>
              <a:ext cx="1537855" cy="85898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D986BBB-E464-4126-89E6-3E064AFCD62A}"/>
                </a:ext>
              </a:extLst>
            </p:cNvPr>
            <p:cNvSpPr txBox="1"/>
            <p:nvPr/>
          </p:nvSpPr>
          <p:spPr>
            <a:xfrm>
              <a:off x="7161093" y="3445224"/>
              <a:ext cx="583610" cy="43801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idle</a:t>
              </a:r>
            </a:p>
          </p:txBody>
        </p:sp>
        <p:sp>
          <p:nvSpPr>
            <p:cNvPr id="21" name="Arc 20">
              <a:extLst>
                <a:ext uri="{FF2B5EF4-FFF2-40B4-BE49-F238E27FC236}">
                  <a16:creationId xmlns:a16="http://schemas.microsoft.com/office/drawing/2014/main" id="{9481BF42-C24A-4BB5-9E62-33121A975033}"/>
                </a:ext>
              </a:extLst>
            </p:cNvPr>
            <p:cNvSpPr/>
            <p:nvPr/>
          </p:nvSpPr>
          <p:spPr>
            <a:xfrm>
              <a:off x="6954982" y="2618509"/>
              <a:ext cx="749850" cy="581891"/>
            </a:xfrm>
            <a:prstGeom prst="arc">
              <a:avLst>
                <a:gd name="adj1" fmla="val 6866635"/>
                <a:gd name="adj2" fmla="val 45523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7D750DE8-1ABA-4526-9836-49A0B35BFB09}"/>
                </a:ext>
              </a:extLst>
            </p:cNvPr>
            <p:cNvCxnSpPr/>
            <p:nvPr/>
          </p:nvCxnSpPr>
          <p:spPr>
            <a:xfrm flipH="1">
              <a:off x="7405926" y="3134032"/>
              <a:ext cx="98545" cy="66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5411CEC-2065-4B10-9C1C-41DA55F984C3}"/>
                </a:ext>
              </a:extLst>
            </p:cNvPr>
            <p:cNvCxnSpPr/>
            <p:nvPr/>
          </p:nvCxnSpPr>
          <p:spPr>
            <a:xfrm flipH="1">
              <a:off x="7423802" y="3180735"/>
              <a:ext cx="113699" cy="19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urved Connector 19">
              <a:extLst>
                <a:ext uri="{FF2B5EF4-FFF2-40B4-BE49-F238E27FC236}">
                  <a16:creationId xmlns:a16="http://schemas.microsoft.com/office/drawing/2014/main" id="{EC1E307B-0274-43B9-A73E-15356D8A8629}"/>
                </a:ext>
              </a:extLst>
            </p:cNvPr>
            <p:cNvCxnSpPr/>
            <p:nvPr/>
          </p:nvCxnSpPr>
          <p:spPr>
            <a:xfrm>
              <a:off x="4583432" y="3044049"/>
              <a:ext cx="902587" cy="760265"/>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BA09C39-9961-43E0-B2BF-1D91FD65A935}"/>
                </a:ext>
              </a:extLst>
            </p:cNvPr>
            <p:cNvSpPr txBox="1"/>
            <p:nvPr/>
          </p:nvSpPr>
          <p:spPr>
            <a:xfrm>
              <a:off x="4572838" y="3668103"/>
              <a:ext cx="1654069" cy="43801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Change event</a:t>
              </a:r>
            </a:p>
          </p:txBody>
        </p:sp>
        <p:sp>
          <p:nvSpPr>
            <p:cNvPr id="26" name="TextBox 25">
              <a:extLst>
                <a:ext uri="{FF2B5EF4-FFF2-40B4-BE49-F238E27FC236}">
                  <a16:creationId xmlns:a16="http://schemas.microsoft.com/office/drawing/2014/main" id="{8C70BC92-3D7E-4516-88D0-E4FC79034566}"/>
                </a:ext>
              </a:extLst>
            </p:cNvPr>
            <p:cNvSpPr txBox="1"/>
            <p:nvPr/>
          </p:nvSpPr>
          <p:spPr>
            <a:xfrm>
              <a:off x="3963245" y="2633823"/>
              <a:ext cx="3045546" cy="43801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when (11:49PM)/</a:t>
              </a:r>
              <a:r>
                <a:rPr lang="en-US" sz="2000" dirty="0" err="1">
                  <a:latin typeface="Calibri" panose="020F0502020204030204" pitchFamily="34" charset="0"/>
                  <a:cs typeface="Calibri" panose="020F0502020204030204" pitchFamily="34" charset="0"/>
                </a:rPr>
                <a:t>selfTest</a:t>
              </a:r>
              <a:r>
                <a:rPr lang="en-US" sz="2000" dirty="0">
                  <a:latin typeface="Calibri" panose="020F0502020204030204" pitchFamily="34" charset="0"/>
                  <a:cs typeface="Calibri" panose="020F0502020204030204" pitchFamily="34" charset="0"/>
                </a:rPr>
                <a:t>()</a:t>
              </a:r>
            </a:p>
          </p:txBody>
        </p:sp>
      </p:grpSp>
    </p:spTree>
    <p:extLst>
      <p:ext uri="{BB962C8B-B14F-4D97-AF65-F5344CB8AC3E}">
        <p14:creationId xmlns:p14="http://schemas.microsoft.com/office/powerpoint/2010/main" val="334756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Events types – </a:t>
            </a:r>
            <a:r>
              <a:rPr lang="en-US" altLang="en-US" sz="2400" b="1" dirty="0">
                <a:solidFill>
                  <a:schemeClr val="tx1"/>
                </a:solidFill>
              </a:rPr>
              <a:t>Time Event</a:t>
            </a:r>
          </a:p>
        </p:txBody>
      </p:sp>
      <p:sp>
        <p:nvSpPr>
          <p:cNvPr id="7" name="TextBox 6">
            <a:extLst>
              <a:ext uri="{FF2B5EF4-FFF2-40B4-BE49-F238E27FC236}">
                <a16:creationId xmlns:a16="http://schemas.microsoft.com/office/drawing/2014/main" id="{6B03CC58-C14E-477B-88AA-CB9042754ED5}"/>
              </a:ext>
            </a:extLst>
          </p:cNvPr>
          <p:cNvSpPr txBox="1"/>
          <p:nvPr/>
        </p:nvSpPr>
        <p:spPr>
          <a:xfrm>
            <a:off x="251520" y="1142984"/>
            <a:ext cx="8172400" cy="3631763"/>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pPr>
            <a:r>
              <a:rPr lang="en-GB" sz="2000" dirty="0">
                <a:latin typeface="Calibri" panose="020F0502020204030204" pitchFamily="34" charset="0"/>
                <a:cs typeface="Calibri" panose="020F0502020204030204" pitchFamily="34" charset="0"/>
              </a:rPr>
              <a:t>Represents elapse of time or absolute time</a:t>
            </a:r>
          </a:p>
          <a:p>
            <a:pPr marL="342900" indent="-342900">
              <a:spcBef>
                <a:spcPts val="600"/>
              </a:spcBef>
              <a:spcAft>
                <a:spcPts val="60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Modeled using</a:t>
            </a:r>
          </a:p>
          <a:p>
            <a:pPr marL="800100" lvl="1" indent="-342900">
              <a:spcBef>
                <a:spcPts val="0"/>
              </a:spcBef>
              <a:spcAft>
                <a:spcPts val="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when (expression)</a:t>
            </a:r>
          </a:p>
          <a:p>
            <a:pPr marL="800100" lvl="1" indent="-342900">
              <a:spcBef>
                <a:spcPts val="0"/>
              </a:spcBef>
              <a:spcAft>
                <a:spcPts val="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after (expression)</a:t>
            </a:r>
          </a:p>
          <a:p>
            <a:pPr marL="342900" indent="-342900">
              <a:spcBef>
                <a:spcPts val="600"/>
              </a:spcBef>
              <a:spcAft>
                <a:spcPts val="60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UML </a:t>
            </a:r>
            <a:r>
              <a:rPr lang="en-GB" sz="2000" dirty="0">
                <a:latin typeface="Calibri" panose="020F0502020204030204" pitchFamily="34" charset="0"/>
                <a:cs typeface="Calibri" panose="020F0502020204030204" pitchFamily="34" charset="0"/>
              </a:rPr>
              <a:t>notation for an absolute time is the keyword when followed by a parenthesized expression involving time.</a:t>
            </a:r>
          </a:p>
          <a:p>
            <a:pPr>
              <a:spcBef>
                <a:spcPts val="0"/>
              </a:spcBef>
              <a:spcAft>
                <a:spcPts val="0"/>
              </a:spcAft>
            </a:pP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Eg</a:t>
            </a:r>
            <a:r>
              <a:rPr lang="en-GB" sz="2000" dirty="0">
                <a:latin typeface="Calibri" panose="020F0502020204030204" pitchFamily="34" charset="0"/>
                <a:cs typeface="Calibri" panose="020F0502020204030204" pitchFamily="34" charset="0"/>
              </a:rPr>
              <a:t>: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 when (date = November 1, 2011)</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 after (10 seconds)</a:t>
            </a:r>
          </a:p>
          <a:p>
            <a:pPr marL="342900" indent="-342900">
              <a:spcBef>
                <a:spcPts val="600"/>
              </a:spcBef>
              <a:spcAft>
                <a:spcPts val="600"/>
              </a:spcAft>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p:txBody>
      </p:sp>
      <p:grpSp>
        <p:nvGrpSpPr>
          <p:cNvPr id="18" name="Group 17">
            <a:extLst>
              <a:ext uri="{FF2B5EF4-FFF2-40B4-BE49-F238E27FC236}">
                <a16:creationId xmlns:a16="http://schemas.microsoft.com/office/drawing/2014/main" id="{CFB91349-F8F8-4976-907A-4A60DC58C191}"/>
              </a:ext>
            </a:extLst>
          </p:cNvPr>
          <p:cNvGrpSpPr/>
          <p:nvPr/>
        </p:nvGrpSpPr>
        <p:grpSpPr>
          <a:xfrm>
            <a:off x="4945879" y="3679117"/>
            <a:ext cx="4112059" cy="1358874"/>
            <a:chOff x="3963245" y="2618509"/>
            <a:chExt cx="4238646" cy="1487609"/>
          </a:xfrm>
        </p:grpSpPr>
        <p:sp>
          <p:nvSpPr>
            <p:cNvPr id="19" name="Rounded Rectangle 4">
              <a:extLst>
                <a:ext uri="{FF2B5EF4-FFF2-40B4-BE49-F238E27FC236}">
                  <a16:creationId xmlns:a16="http://schemas.microsoft.com/office/drawing/2014/main" id="{D88AD3CC-8AE7-40C4-BB23-060B4A458F11}"/>
                </a:ext>
              </a:extLst>
            </p:cNvPr>
            <p:cNvSpPr/>
            <p:nvPr/>
          </p:nvSpPr>
          <p:spPr>
            <a:xfrm>
              <a:off x="6664036" y="3200400"/>
              <a:ext cx="1537855" cy="85898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D986BBB-E464-4126-89E6-3E064AFCD62A}"/>
                </a:ext>
              </a:extLst>
            </p:cNvPr>
            <p:cNvSpPr txBox="1"/>
            <p:nvPr/>
          </p:nvSpPr>
          <p:spPr>
            <a:xfrm>
              <a:off x="7161093" y="3445224"/>
              <a:ext cx="583610" cy="43801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idle</a:t>
              </a:r>
            </a:p>
          </p:txBody>
        </p:sp>
        <p:sp>
          <p:nvSpPr>
            <p:cNvPr id="21" name="Arc 20">
              <a:extLst>
                <a:ext uri="{FF2B5EF4-FFF2-40B4-BE49-F238E27FC236}">
                  <a16:creationId xmlns:a16="http://schemas.microsoft.com/office/drawing/2014/main" id="{9481BF42-C24A-4BB5-9E62-33121A975033}"/>
                </a:ext>
              </a:extLst>
            </p:cNvPr>
            <p:cNvSpPr/>
            <p:nvPr/>
          </p:nvSpPr>
          <p:spPr>
            <a:xfrm>
              <a:off x="6954982" y="2618509"/>
              <a:ext cx="749850" cy="581891"/>
            </a:xfrm>
            <a:prstGeom prst="arc">
              <a:avLst>
                <a:gd name="adj1" fmla="val 6866635"/>
                <a:gd name="adj2" fmla="val 45523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7D750DE8-1ABA-4526-9836-49A0B35BFB09}"/>
                </a:ext>
              </a:extLst>
            </p:cNvPr>
            <p:cNvCxnSpPr/>
            <p:nvPr/>
          </p:nvCxnSpPr>
          <p:spPr>
            <a:xfrm flipH="1">
              <a:off x="7405926" y="3134032"/>
              <a:ext cx="98545" cy="66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5411CEC-2065-4B10-9C1C-41DA55F984C3}"/>
                </a:ext>
              </a:extLst>
            </p:cNvPr>
            <p:cNvCxnSpPr/>
            <p:nvPr/>
          </p:nvCxnSpPr>
          <p:spPr>
            <a:xfrm flipH="1">
              <a:off x="7423802" y="3180735"/>
              <a:ext cx="113699" cy="19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urved Connector 19">
              <a:extLst>
                <a:ext uri="{FF2B5EF4-FFF2-40B4-BE49-F238E27FC236}">
                  <a16:creationId xmlns:a16="http://schemas.microsoft.com/office/drawing/2014/main" id="{EC1E307B-0274-43B9-A73E-15356D8A8629}"/>
                </a:ext>
              </a:extLst>
            </p:cNvPr>
            <p:cNvCxnSpPr/>
            <p:nvPr/>
          </p:nvCxnSpPr>
          <p:spPr>
            <a:xfrm>
              <a:off x="4583432" y="3044049"/>
              <a:ext cx="902587" cy="760265"/>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BA09C39-9961-43E0-B2BF-1D91FD65A935}"/>
                </a:ext>
              </a:extLst>
            </p:cNvPr>
            <p:cNvSpPr txBox="1"/>
            <p:nvPr/>
          </p:nvSpPr>
          <p:spPr>
            <a:xfrm>
              <a:off x="4572838" y="3668103"/>
              <a:ext cx="1654069" cy="43801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Change event</a:t>
              </a:r>
            </a:p>
          </p:txBody>
        </p:sp>
        <p:sp>
          <p:nvSpPr>
            <p:cNvPr id="26" name="TextBox 25">
              <a:extLst>
                <a:ext uri="{FF2B5EF4-FFF2-40B4-BE49-F238E27FC236}">
                  <a16:creationId xmlns:a16="http://schemas.microsoft.com/office/drawing/2014/main" id="{8C70BC92-3D7E-4516-88D0-E4FC79034566}"/>
                </a:ext>
              </a:extLst>
            </p:cNvPr>
            <p:cNvSpPr txBox="1"/>
            <p:nvPr/>
          </p:nvSpPr>
          <p:spPr>
            <a:xfrm>
              <a:off x="3963245" y="2633823"/>
              <a:ext cx="3045546" cy="43801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when (11:49PM)/</a:t>
              </a:r>
              <a:r>
                <a:rPr lang="en-US" sz="2000" dirty="0" err="1">
                  <a:latin typeface="Calibri" panose="020F0502020204030204" pitchFamily="34" charset="0"/>
                  <a:cs typeface="Calibri" panose="020F0502020204030204" pitchFamily="34" charset="0"/>
                </a:rPr>
                <a:t>selfTest</a:t>
              </a:r>
              <a:r>
                <a:rPr lang="en-US" sz="2000" dirty="0">
                  <a:latin typeface="Calibri" panose="020F0502020204030204" pitchFamily="34" charset="0"/>
                  <a:cs typeface="Calibri" panose="020F0502020204030204" pitchFamily="34" charset="0"/>
                </a:rPr>
                <a:t>()</a:t>
              </a:r>
            </a:p>
          </p:txBody>
        </p:sp>
      </p:grpSp>
      <p:sp>
        <p:nvSpPr>
          <p:cNvPr id="13" name="Rounded Rectangle 12">
            <a:extLst>
              <a:ext uri="{FF2B5EF4-FFF2-40B4-BE49-F238E27FC236}">
                <a16:creationId xmlns:a16="http://schemas.microsoft.com/office/drawing/2014/main" id="{7641F466-EF69-4A2A-9BC1-1CB90255A6F8}"/>
              </a:ext>
            </a:extLst>
          </p:cNvPr>
          <p:cNvSpPr/>
          <p:nvPr/>
        </p:nvSpPr>
        <p:spPr>
          <a:xfrm>
            <a:off x="7566011" y="5302425"/>
            <a:ext cx="1432210" cy="64633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C2A339-72E7-4149-911C-FA0664510DDE}"/>
              </a:ext>
            </a:extLst>
          </p:cNvPr>
          <p:cNvCxnSpPr>
            <a:cxnSpLocks/>
          </p:cNvCxnSpPr>
          <p:nvPr/>
        </p:nvCxnSpPr>
        <p:spPr>
          <a:xfrm flipH="1" flipV="1">
            <a:off x="7842593" y="4995299"/>
            <a:ext cx="205630" cy="307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942E93-4B65-4916-BBE7-D9EC4D553A89}"/>
              </a:ext>
            </a:extLst>
          </p:cNvPr>
          <p:cNvSpPr txBox="1"/>
          <p:nvPr/>
        </p:nvSpPr>
        <p:spPr>
          <a:xfrm>
            <a:off x="6981415" y="6126552"/>
            <a:ext cx="1999202" cy="707886"/>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After(2 seconds)/</a:t>
            </a:r>
            <a:br>
              <a:rPr lang="en-US" sz="2000" dirty="0">
                <a:latin typeface="Calibri" panose="020F0502020204030204" pitchFamily="34" charset="0"/>
                <a:cs typeface="Calibri" panose="020F0502020204030204" pitchFamily="34" charset="0"/>
              </a:rPr>
            </a:br>
            <a:r>
              <a:rPr lang="en-US" sz="2000" dirty="0" err="1">
                <a:latin typeface="Calibri" panose="020F0502020204030204" pitchFamily="34" charset="0"/>
                <a:cs typeface="Calibri" panose="020F0502020204030204" pitchFamily="34" charset="0"/>
              </a:rPr>
              <a:t>dropconnection</a:t>
            </a:r>
            <a:r>
              <a:rPr lang="en-US" sz="2000" dirty="0">
                <a:latin typeface="Calibri" panose="020F0502020204030204" pitchFamily="34" charset="0"/>
                <a:cs typeface="Calibri" panose="020F0502020204030204" pitchFamily="34" charset="0"/>
              </a:rPr>
              <a:t>()</a:t>
            </a:r>
          </a:p>
        </p:txBody>
      </p:sp>
      <p:cxnSp>
        <p:nvCxnSpPr>
          <p:cNvPr id="16" name="Curved Connector 17">
            <a:extLst>
              <a:ext uri="{FF2B5EF4-FFF2-40B4-BE49-F238E27FC236}">
                <a16:creationId xmlns:a16="http://schemas.microsoft.com/office/drawing/2014/main" id="{F74C323C-8DE9-4A8E-902E-278E05A7ABBB}"/>
              </a:ext>
            </a:extLst>
          </p:cNvPr>
          <p:cNvCxnSpPr>
            <a:cxnSpLocks/>
            <a:endCxn id="17" idx="2"/>
          </p:cNvCxnSpPr>
          <p:nvPr/>
        </p:nvCxnSpPr>
        <p:spPr>
          <a:xfrm rot="10800000">
            <a:off x="6631137" y="5926944"/>
            <a:ext cx="847339" cy="199608"/>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2644782-A16B-4065-8568-236AC8FF1A10}"/>
              </a:ext>
            </a:extLst>
          </p:cNvPr>
          <p:cNvSpPr txBox="1"/>
          <p:nvPr/>
        </p:nvSpPr>
        <p:spPr>
          <a:xfrm>
            <a:off x="5660357" y="5526834"/>
            <a:ext cx="1941557"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time event</a:t>
            </a:r>
          </a:p>
        </p:txBody>
      </p:sp>
    </p:spTree>
    <p:extLst>
      <p:ext uri="{BB962C8B-B14F-4D97-AF65-F5344CB8AC3E}">
        <p14:creationId xmlns:p14="http://schemas.microsoft.com/office/powerpoint/2010/main" val="412157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State</a:t>
            </a:r>
            <a:endParaRPr lang="en-US" altLang="en-US" sz="2400" b="1" dirty="0">
              <a:solidFill>
                <a:schemeClr val="tx1"/>
              </a:solidFill>
            </a:endParaRPr>
          </a:p>
        </p:txBody>
      </p:sp>
      <p:sp>
        <p:nvSpPr>
          <p:cNvPr id="7" name="TextBox 6">
            <a:extLst>
              <a:ext uri="{FF2B5EF4-FFF2-40B4-BE49-F238E27FC236}">
                <a16:creationId xmlns:a16="http://schemas.microsoft.com/office/drawing/2014/main" id="{6B03CC58-C14E-477B-88AA-CB9042754ED5}"/>
              </a:ext>
            </a:extLst>
          </p:cNvPr>
          <p:cNvSpPr txBox="1"/>
          <p:nvPr/>
        </p:nvSpPr>
        <p:spPr>
          <a:xfrm>
            <a:off x="30144" y="1052736"/>
            <a:ext cx="9083712" cy="5324535"/>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pPr>
            <a:r>
              <a:rPr lang="en-GB" sz="2000" dirty="0">
                <a:latin typeface="Calibri" panose="020F0502020204030204" pitchFamily="34" charset="0"/>
                <a:cs typeface="Calibri" panose="020F0502020204030204" pitchFamily="34" charset="0"/>
              </a:rPr>
              <a:t>State is an abstraction of values and links of an object (some internal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condition). Sets of values and links are grouped together into a state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according to the gross behaviour of objects.</a:t>
            </a:r>
          </a:p>
          <a:p>
            <a:pPr marL="342900" indent="-342900">
              <a:spcBef>
                <a:spcPts val="600"/>
              </a:spcBef>
              <a:spcAft>
                <a:spcPts val="600"/>
              </a:spcAft>
              <a:buFont typeface="Wingdings" panose="05000000000000000000" pitchFamily="2" charset="2"/>
              <a:buChar char="§"/>
            </a:pPr>
            <a:r>
              <a:rPr lang="en-GB" sz="2000" dirty="0">
                <a:latin typeface="Calibri" panose="020F0502020204030204" pitchFamily="34" charset="0"/>
                <a:cs typeface="Calibri" panose="020F0502020204030204" pitchFamily="34" charset="0"/>
              </a:rPr>
              <a:t>States correspond to verbs with a suffix of “ing” (Waiting,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Dialing) or the duration of some condition (Powered, BelowFreezing)</a:t>
            </a:r>
          </a:p>
          <a:p>
            <a:pPr marL="342900" indent="-342900">
              <a:spcBef>
                <a:spcPts val="600"/>
              </a:spcBef>
              <a:spcAft>
                <a:spcPts val="600"/>
              </a:spcAft>
              <a:buFont typeface="Wingdings" panose="05000000000000000000" pitchFamily="2" charset="2"/>
              <a:buChar char="§"/>
            </a:pPr>
            <a:r>
              <a:rPr lang="en-GB" sz="2000" dirty="0">
                <a:latin typeface="Calibri" panose="020F0502020204030204" pitchFamily="34" charset="0"/>
                <a:cs typeface="Calibri" panose="020F0502020204030204" pitchFamily="34" charset="0"/>
              </a:rPr>
              <a:t>Objects of a class have a finite number of possible states. Each object can be in one state at a time. </a:t>
            </a:r>
          </a:p>
          <a:p>
            <a:pPr marL="342900" indent="-342900">
              <a:spcBef>
                <a:spcPts val="600"/>
              </a:spcBef>
              <a:spcAft>
                <a:spcPts val="600"/>
              </a:spcAft>
              <a:buFont typeface="Wingdings" panose="05000000000000000000" pitchFamily="2" charset="2"/>
              <a:buChar char="§"/>
            </a:pPr>
            <a:r>
              <a:rPr lang="en-GB" sz="2000" dirty="0">
                <a:latin typeface="Calibri" panose="020F0502020204030204" pitchFamily="34" charset="0"/>
                <a:cs typeface="Calibri" panose="020F0502020204030204" pitchFamily="34" charset="0"/>
              </a:rPr>
              <a:t>State determines response of the object to input events. All inputs other than ones which are defined for are ignored</a:t>
            </a:r>
          </a:p>
          <a:p>
            <a:pPr marL="342900" indent="-342900">
              <a:spcBef>
                <a:spcPts val="600"/>
              </a:spcBef>
              <a:spcAft>
                <a:spcPts val="600"/>
              </a:spcAft>
              <a:buFont typeface="Wingdings" panose="05000000000000000000" pitchFamily="2" charset="2"/>
              <a:buChar char="§"/>
            </a:pPr>
            <a:r>
              <a:rPr lang="en-GB" sz="2000" dirty="0">
                <a:latin typeface="Calibri" panose="020F0502020204030204" pitchFamily="34" charset="0"/>
                <a:cs typeface="Calibri" panose="020F0502020204030204" pitchFamily="34" charset="0"/>
              </a:rPr>
              <a:t>State of the object depends on the past events which in most cases are eventually hidden by subsequent events</a:t>
            </a:r>
          </a:p>
          <a:p>
            <a:pPr marL="342900" indent="-342900">
              <a:spcBef>
                <a:spcPts val="600"/>
              </a:spcBef>
              <a:spcAft>
                <a:spcPts val="600"/>
              </a:spcAft>
              <a:buFont typeface="Wingdings" panose="05000000000000000000" pitchFamily="2" charset="2"/>
              <a:buChar char="§"/>
            </a:pPr>
            <a:r>
              <a:rPr lang="en-GB" sz="2000" dirty="0">
                <a:solidFill>
                  <a:srgbClr val="0070C0"/>
                </a:solidFill>
                <a:latin typeface="Calibri" panose="020F0502020204030204" pitchFamily="34" charset="0"/>
                <a:cs typeface="Calibri" panose="020F0502020204030204" pitchFamily="34" charset="0"/>
              </a:rPr>
              <a:t>Events corresponds to a specific points in time and states represent intervals of time between two events received by the object</a:t>
            </a:r>
          </a:p>
          <a:p>
            <a:pPr marL="342900" indent="-342900">
              <a:spcBef>
                <a:spcPts val="600"/>
              </a:spcBef>
              <a:spcAft>
                <a:spcPts val="600"/>
              </a:spcAft>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419D85-C614-48EE-B7C4-1D5F882D6EC1}"/>
              </a:ext>
            </a:extLst>
          </p:cNvPr>
          <p:cNvSpPr txBox="1"/>
          <p:nvPr/>
        </p:nvSpPr>
        <p:spPr>
          <a:xfrm>
            <a:off x="6632380" y="1753124"/>
            <a:ext cx="255401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State is represented as</a:t>
            </a:r>
          </a:p>
        </p:txBody>
      </p:sp>
      <p:pic>
        <p:nvPicPr>
          <p:cNvPr id="28" name="Picture 27">
            <a:extLst>
              <a:ext uri="{FF2B5EF4-FFF2-40B4-BE49-F238E27FC236}">
                <a16:creationId xmlns:a16="http://schemas.microsoft.com/office/drawing/2014/main" id="{F55F27B6-D51A-4DAA-B70D-6D8204F074C2}"/>
              </a:ext>
            </a:extLst>
          </p:cNvPr>
          <p:cNvPicPr>
            <a:picLocks noChangeAspect="1"/>
          </p:cNvPicPr>
          <p:nvPr/>
        </p:nvPicPr>
        <p:blipFill>
          <a:blip r:embed="rId2"/>
          <a:stretch>
            <a:fillRect/>
          </a:stretch>
        </p:blipFill>
        <p:spPr>
          <a:xfrm>
            <a:off x="7716860" y="2153234"/>
            <a:ext cx="1133043" cy="683733"/>
          </a:xfrm>
          <a:prstGeom prst="rect">
            <a:avLst/>
          </a:prstGeom>
        </p:spPr>
      </p:pic>
      <p:pic>
        <p:nvPicPr>
          <p:cNvPr id="4" name="Picture 3">
            <a:extLst>
              <a:ext uri="{FF2B5EF4-FFF2-40B4-BE49-F238E27FC236}">
                <a16:creationId xmlns:a16="http://schemas.microsoft.com/office/drawing/2014/main" id="{ECA16D68-FD52-4328-B45F-D0ACEA8A95EE}"/>
              </a:ext>
            </a:extLst>
          </p:cNvPr>
          <p:cNvPicPr>
            <a:picLocks noChangeAspect="1"/>
          </p:cNvPicPr>
          <p:nvPr/>
        </p:nvPicPr>
        <p:blipFill>
          <a:blip r:embed="rId3"/>
          <a:stretch>
            <a:fillRect/>
          </a:stretch>
        </p:blipFill>
        <p:spPr>
          <a:xfrm>
            <a:off x="601405" y="5971186"/>
            <a:ext cx="7143750" cy="838200"/>
          </a:xfrm>
          <a:prstGeom prst="rect">
            <a:avLst/>
          </a:prstGeom>
        </p:spPr>
      </p:pic>
    </p:spTree>
    <p:extLst>
      <p:ext uri="{BB962C8B-B14F-4D97-AF65-F5344CB8AC3E}">
        <p14:creationId xmlns:p14="http://schemas.microsoft.com/office/powerpoint/2010/main" val="4592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Characterizing</a:t>
            </a:r>
            <a:r>
              <a:rPr lang="en-US" altLang="en-US" sz="2400" b="1" dirty="0">
                <a:solidFill>
                  <a:schemeClr val="accent2"/>
                </a:solidFill>
              </a:rPr>
              <a:t> </a:t>
            </a:r>
            <a:r>
              <a:rPr lang="en-US" altLang="en-US" sz="2400" b="1" dirty="0">
                <a:solidFill>
                  <a:srgbClr val="00B050"/>
                </a:solidFill>
              </a:rPr>
              <a:t>States</a:t>
            </a:r>
            <a:endParaRPr lang="en-US" altLang="en-US" sz="2400" b="1" dirty="0">
              <a:solidFill>
                <a:schemeClr val="tx1"/>
              </a:solidFill>
            </a:endParaRPr>
          </a:p>
        </p:txBody>
      </p:sp>
      <p:pic>
        <p:nvPicPr>
          <p:cNvPr id="9" name="Picture 1">
            <a:extLst>
              <a:ext uri="{FF2B5EF4-FFF2-40B4-BE49-F238E27FC236}">
                <a16:creationId xmlns:a16="http://schemas.microsoft.com/office/drawing/2014/main" id="{E7397E49-2FFE-47F8-ADD0-F3AC7114AAAB}"/>
              </a:ext>
            </a:extLst>
          </p:cNvPr>
          <p:cNvPicPr>
            <a:picLocks noChangeAspect="1" noChangeArrowheads="1"/>
          </p:cNvPicPr>
          <p:nvPr/>
        </p:nvPicPr>
        <p:blipFill>
          <a:blip r:embed="rId2"/>
          <a:srcRect/>
          <a:stretch>
            <a:fillRect/>
          </a:stretch>
        </p:blipFill>
        <p:spPr bwMode="auto">
          <a:xfrm>
            <a:off x="381000" y="1219200"/>
            <a:ext cx="7239000" cy="4992688"/>
          </a:xfrm>
          <a:prstGeom prst="rect">
            <a:avLst/>
          </a:prstGeom>
          <a:noFill/>
          <a:ln w="9525">
            <a:noFill/>
            <a:miter lim="800000"/>
            <a:headEnd/>
            <a:tailEnd/>
          </a:ln>
          <a:effectLst/>
        </p:spPr>
      </p:pic>
    </p:spTree>
    <p:extLst>
      <p:ext uri="{BB962C8B-B14F-4D97-AF65-F5344CB8AC3E}">
        <p14:creationId xmlns:p14="http://schemas.microsoft.com/office/powerpoint/2010/main" val="406208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Characterizing</a:t>
            </a:r>
            <a:r>
              <a:rPr lang="en-US" altLang="en-US" sz="2400" b="1" dirty="0">
                <a:solidFill>
                  <a:schemeClr val="accent2"/>
                </a:solidFill>
              </a:rPr>
              <a:t> </a:t>
            </a:r>
            <a:r>
              <a:rPr lang="en-US" altLang="en-US" sz="2400" b="1" dirty="0">
                <a:solidFill>
                  <a:srgbClr val="00B050"/>
                </a:solidFill>
              </a:rPr>
              <a:t>States</a:t>
            </a:r>
            <a:endParaRPr lang="en-US" altLang="en-US" sz="2400" b="1" dirty="0">
              <a:solidFill>
                <a:schemeClr val="tx1"/>
              </a:solidFill>
            </a:endParaRPr>
          </a:p>
        </p:txBody>
      </p:sp>
      <p:sp>
        <p:nvSpPr>
          <p:cNvPr id="4" name="Content Placeholder 1">
            <a:extLst>
              <a:ext uri="{FF2B5EF4-FFF2-40B4-BE49-F238E27FC236}">
                <a16:creationId xmlns:a16="http://schemas.microsoft.com/office/drawing/2014/main" id="{0CCE11BD-A5D1-4BA7-90BD-26C8CFA51D61}"/>
              </a:ext>
            </a:extLst>
          </p:cNvPr>
          <p:cNvSpPr txBox="1">
            <a:spLocks/>
          </p:cNvSpPr>
          <p:nvPr/>
        </p:nvSpPr>
        <p:spPr>
          <a:xfrm>
            <a:off x="57866" y="1241727"/>
            <a:ext cx="5274242" cy="5594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eaLnBrk="1" fontAlgn="auto" hangingPunct="1">
              <a:spcBef>
                <a:spcPts val="400"/>
              </a:spcBef>
              <a:spcAft>
                <a:spcPts val="400"/>
              </a:spcAft>
            </a:pPr>
            <a:r>
              <a:rPr lang="en-US" sz="2400" b="1" kern="0" dirty="0">
                <a:solidFill>
                  <a:srgbClr val="7030A0"/>
                </a:solidFill>
                <a:latin typeface="Calibri" panose="020F0502020204030204" pitchFamily="34" charset="0"/>
                <a:cs typeface="Calibri" panose="020F0502020204030204" pitchFamily="34" charset="0"/>
              </a:rPr>
              <a:t>States of a Taxi Object for Example</a:t>
            </a:r>
          </a:p>
          <a:p>
            <a:pPr marL="342900"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Name</a:t>
            </a:r>
          </a:p>
          <a:p>
            <a:pPr marL="342900"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Description</a:t>
            </a:r>
          </a:p>
          <a:p>
            <a:pPr marL="342900"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Entry/Exit effects</a:t>
            </a:r>
          </a:p>
          <a:p>
            <a:pPr marL="800100" lvl="2"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Actions executed on entering and exiting the state</a:t>
            </a:r>
          </a:p>
          <a:p>
            <a:pPr marL="342900"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Events accepted, not accepted, deferred for a state</a:t>
            </a:r>
          </a:p>
          <a:p>
            <a:pPr marL="800100" lvl="2"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Apply it to the example states here</a:t>
            </a:r>
          </a:p>
          <a:p>
            <a:pPr marL="342900"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Sub-states</a:t>
            </a:r>
          </a:p>
          <a:p>
            <a:pPr marL="800100" lvl="2" indent="-342900" eaLnBrk="1" fontAlgn="auto" hangingPunct="1">
              <a:spcBef>
                <a:spcPts val="400"/>
              </a:spcBef>
              <a:spcAft>
                <a:spcPts val="400"/>
              </a:spcAft>
              <a:buFont typeface="Wingdings" panose="05000000000000000000" pitchFamily="2" charset="2"/>
              <a:buChar char="§"/>
            </a:pPr>
            <a:r>
              <a:rPr lang="en-US" sz="2400" kern="0" dirty="0">
                <a:latin typeface="Calibri" panose="020F0502020204030204" pitchFamily="34" charset="0"/>
                <a:cs typeface="Calibri" panose="020F0502020204030204" pitchFamily="34" charset="0"/>
              </a:rPr>
              <a:t>Apply it to the example states here</a:t>
            </a:r>
          </a:p>
        </p:txBody>
      </p:sp>
      <p:grpSp>
        <p:nvGrpSpPr>
          <p:cNvPr id="5" name="Group 4">
            <a:extLst>
              <a:ext uri="{FF2B5EF4-FFF2-40B4-BE49-F238E27FC236}">
                <a16:creationId xmlns:a16="http://schemas.microsoft.com/office/drawing/2014/main" id="{F2BDAF23-B947-40FA-9F5C-51E6D7CE5D18}"/>
              </a:ext>
            </a:extLst>
          </p:cNvPr>
          <p:cNvGrpSpPr/>
          <p:nvPr/>
        </p:nvGrpSpPr>
        <p:grpSpPr>
          <a:xfrm>
            <a:off x="5130862" y="1263272"/>
            <a:ext cx="3545593" cy="5330589"/>
            <a:chOff x="6306975" y="838199"/>
            <a:chExt cx="2783849" cy="5330589"/>
          </a:xfrm>
        </p:grpSpPr>
        <p:sp>
          <p:nvSpPr>
            <p:cNvPr id="6" name="Rounded Rectangle 3">
              <a:extLst>
                <a:ext uri="{FF2B5EF4-FFF2-40B4-BE49-F238E27FC236}">
                  <a16:creationId xmlns:a16="http://schemas.microsoft.com/office/drawing/2014/main" id="{2A13C520-B8D2-43DA-8B62-5FF10CD5863A}"/>
                </a:ext>
              </a:extLst>
            </p:cNvPr>
            <p:cNvSpPr/>
            <p:nvPr/>
          </p:nvSpPr>
          <p:spPr>
            <a:xfrm>
              <a:off x="6591300" y="1447800"/>
              <a:ext cx="1905000" cy="76200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Available</a:t>
              </a:r>
            </a:p>
          </p:txBody>
        </p:sp>
        <p:sp>
          <p:nvSpPr>
            <p:cNvPr id="7" name="Rounded Rectangle 4">
              <a:extLst>
                <a:ext uri="{FF2B5EF4-FFF2-40B4-BE49-F238E27FC236}">
                  <a16:creationId xmlns:a16="http://schemas.microsoft.com/office/drawing/2014/main" id="{FC45F5FD-A988-4208-ABC1-799251C3AD87}"/>
                </a:ext>
              </a:extLst>
            </p:cNvPr>
            <p:cNvSpPr/>
            <p:nvPr/>
          </p:nvSpPr>
          <p:spPr>
            <a:xfrm>
              <a:off x="6591300" y="2590800"/>
              <a:ext cx="1905000" cy="76200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InService</a:t>
              </a:r>
            </a:p>
          </p:txBody>
        </p:sp>
        <p:sp>
          <p:nvSpPr>
            <p:cNvPr id="8" name="Rounded Rectangle 5">
              <a:extLst>
                <a:ext uri="{FF2B5EF4-FFF2-40B4-BE49-F238E27FC236}">
                  <a16:creationId xmlns:a16="http://schemas.microsoft.com/office/drawing/2014/main" id="{99A28993-8C25-4FDF-8954-4432328EC453}"/>
                </a:ext>
              </a:extLst>
            </p:cNvPr>
            <p:cNvSpPr/>
            <p:nvPr/>
          </p:nvSpPr>
          <p:spPr>
            <a:xfrm>
              <a:off x="6438900" y="3733800"/>
              <a:ext cx="2209800" cy="76200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OutOfOrder</a:t>
              </a:r>
            </a:p>
          </p:txBody>
        </p:sp>
        <p:sp>
          <p:nvSpPr>
            <p:cNvPr id="10" name="Rounded Rectangle 6">
              <a:extLst>
                <a:ext uri="{FF2B5EF4-FFF2-40B4-BE49-F238E27FC236}">
                  <a16:creationId xmlns:a16="http://schemas.microsoft.com/office/drawing/2014/main" id="{2EBDD27E-AD90-4D4D-9671-790C58AC1ABD}"/>
                </a:ext>
              </a:extLst>
            </p:cNvPr>
            <p:cNvSpPr/>
            <p:nvPr/>
          </p:nvSpPr>
          <p:spPr>
            <a:xfrm>
              <a:off x="6400800" y="4953000"/>
              <a:ext cx="2286000" cy="76200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Calibri" panose="020F0502020204030204" pitchFamily="34" charset="0"/>
                  <a:cs typeface="Calibri" panose="020F0502020204030204" pitchFamily="34" charset="0"/>
                </a:rPr>
                <a:t>UnderRepair</a:t>
              </a:r>
              <a:endParaRPr lang="en-US" b="1" dirty="0">
                <a:solidFill>
                  <a:schemeClr val="tx1"/>
                </a:solidFill>
                <a:latin typeface="Calibri" panose="020F0502020204030204" pitchFamily="34" charset="0"/>
                <a:cs typeface="Calibri" panose="020F0502020204030204" pitchFamily="34" charset="0"/>
              </a:endParaRPr>
            </a:p>
          </p:txBody>
        </p:sp>
        <p:sp>
          <p:nvSpPr>
            <p:cNvPr id="11" name="Rounded Rectangle 7">
              <a:extLst>
                <a:ext uri="{FF2B5EF4-FFF2-40B4-BE49-F238E27FC236}">
                  <a16:creationId xmlns:a16="http://schemas.microsoft.com/office/drawing/2014/main" id="{BB12A247-224D-4DCD-952F-8223EC9823B7}"/>
                </a:ext>
              </a:extLst>
            </p:cNvPr>
            <p:cNvSpPr/>
            <p:nvPr/>
          </p:nvSpPr>
          <p:spPr>
            <a:xfrm>
              <a:off x="6306975" y="838199"/>
              <a:ext cx="2495830" cy="5330589"/>
            </a:xfrm>
            <a:prstGeom prst="roundRect">
              <a:avLst>
                <a:gd name="adj" fmla="val 23179"/>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600"/>
                </a:spcAft>
              </a:pPr>
              <a:endParaRPr lang="en-US" b="1" dirty="0">
                <a:solidFill>
                  <a:schemeClr val="tx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8BC65C6-3D16-4BF3-9EDC-00EBB25692E9}"/>
                </a:ext>
              </a:extLst>
            </p:cNvPr>
            <p:cNvSpPr txBox="1"/>
            <p:nvPr/>
          </p:nvSpPr>
          <p:spPr>
            <a:xfrm>
              <a:off x="6408787" y="977523"/>
              <a:ext cx="2682037" cy="46166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States of a taxi object</a:t>
              </a:r>
            </a:p>
          </p:txBody>
        </p:sp>
      </p:grpSp>
    </p:spTree>
    <p:extLst>
      <p:ext uri="{BB962C8B-B14F-4D97-AF65-F5344CB8AC3E}">
        <p14:creationId xmlns:p14="http://schemas.microsoft.com/office/powerpoint/2010/main" val="70459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Transition and Conditions</a:t>
            </a:r>
            <a:endParaRPr lang="en-US" altLang="en-US" sz="2400" b="1" dirty="0">
              <a:solidFill>
                <a:schemeClr val="tx1"/>
              </a:solidFill>
            </a:endParaRPr>
          </a:p>
        </p:txBody>
      </p:sp>
      <p:sp>
        <p:nvSpPr>
          <p:cNvPr id="4" name="Content Placeholder 1">
            <a:extLst>
              <a:ext uri="{FF2B5EF4-FFF2-40B4-BE49-F238E27FC236}">
                <a16:creationId xmlns:a16="http://schemas.microsoft.com/office/drawing/2014/main" id="{0CCE11BD-A5D1-4BA7-90BD-26C8CFA51D61}"/>
              </a:ext>
            </a:extLst>
          </p:cNvPr>
          <p:cNvSpPr txBox="1">
            <a:spLocks/>
          </p:cNvSpPr>
          <p:nvPr/>
        </p:nvSpPr>
        <p:spPr>
          <a:xfrm>
            <a:off x="57866" y="1241727"/>
            <a:ext cx="8978630" cy="5594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2200" b="1" dirty="0">
                <a:solidFill>
                  <a:srgbClr val="FF0000"/>
                </a:solidFill>
                <a:latin typeface="Calibri" pitchFamily="34" charset="0"/>
                <a:cs typeface="Calibri" pitchFamily="34" charset="0"/>
              </a:rPr>
              <a:t>Transition</a:t>
            </a:r>
            <a:r>
              <a:rPr lang="en-US" sz="2200" dirty="0">
                <a:latin typeface="Calibri" pitchFamily="34" charset="0"/>
                <a:cs typeface="Calibri" pitchFamily="34" charset="0"/>
              </a:rPr>
              <a:t>: an instantaneous change in state from one state to another</a:t>
            </a:r>
          </a:p>
          <a:p>
            <a:pPr marL="800100" lvl="1" indent="-342900" algn="just">
              <a:lnSpc>
                <a:spcPct val="120000"/>
              </a:lnSpc>
              <a:buFont typeface="Wingdings" panose="05000000000000000000" pitchFamily="2" charset="2"/>
              <a:buChar char="§"/>
            </a:pPr>
            <a:r>
              <a:rPr lang="en-US" sz="2200" dirty="0">
                <a:latin typeface="Calibri" pitchFamily="34" charset="0"/>
                <a:cs typeface="Calibri" pitchFamily="34" charset="0"/>
              </a:rPr>
              <a:t>triggered by an event</a:t>
            </a:r>
          </a:p>
          <a:p>
            <a:pPr marL="800100" lvl="1" indent="-342900" algn="just">
              <a:lnSpc>
                <a:spcPct val="120000"/>
              </a:lnSpc>
              <a:buFont typeface="Wingdings" panose="05000000000000000000" pitchFamily="2" charset="2"/>
              <a:buChar char="§"/>
            </a:pPr>
            <a:r>
              <a:rPr lang="en-US" sz="2200" dirty="0">
                <a:latin typeface="Calibri" pitchFamily="34" charset="0"/>
                <a:cs typeface="Calibri" pitchFamily="34" charset="0"/>
              </a:rPr>
              <a:t>Transition is said to fire upon the change from source to target state</a:t>
            </a:r>
          </a:p>
          <a:p>
            <a:pPr marL="800100" lvl="1" indent="-342900" algn="just">
              <a:lnSpc>
                <a:spcPct val="120000"/>
              </a:lnSpc>
              <a:buFont typeface="Wingdings" panose="05000000000000000000" pitchFamily="2" charset="2"/>
              <a:buChar char="§"/>
            </a:pPr>
            <a:r>
              <a:rPr lang="en-US" sz="2200" dirty="0">
                <a:latin typeface="Calibri" pitchFamily="34" charset="0"/>
                <a:cs typeface="Calibri" pitchFamily="34" charset="0"/>
              </a:rPr>
              <a:t>Original and target state of a transition depends on the original state and could be different or the same.</a:t>
            </a:r>
          </a:p>
          <a:p>
            <a:pPr lvl="1" algn="just">
              <a:lnSpc>
                <a:spcPct val="120000"/>
              </a:lnSpc>
            </a:pPr>
            <a:r>
              <a:rPr lang="en-US" sz="2200" dirty="0">
                <a:latin typeface="Calibri" pitchFamily="34" charset="0"/>
                <a:cs typeface="Calibri" pitchFamily="34" charset="0"/>
              </a:rPr>
              <a:t>e.g. when a phone line is answered, the phone line transitions from the </a:t>
            </a:r>
            <a:r>
              <a:rPr lang="en-US" sz="2200" b="1" i="1" dirty="0">
                <a:latin typeface="Calibri" pitchFamily="34" charset="0"/>
                <a:cs typeface="Calibri" pitchFamily="34" charset="0"/>
              </a:rPr>
              <a:t>Ringing</a:t>
            </a:r>
            <a:r>
              <a:rPr lang="en-US" sz="2200" dirty="0">
                <a:latin typeface="Calibri" pitchFamily="34" charset="0"/>
                <a:cs typeface="Calibri" pitchFamily="34" charset="0"/>
              </a:rPr>
              <a:t> state to the </a:t>
            </a:r>
            <a:r>
              <a:rPr lang="en-US" sz="2200" b="1" i="1" dirty="0">
                <a:latin typeface="Calibri" pitchFamily="34" charset="0"/>
                <a:cs typeface="Calibri" pitchFamily="34" charset="0"/>
              </a:rPr>
              <a:t>Connected</a:t>
            </a:r>
            <a:r>
              <a:rPr lang="en-US" sz="2200" dirty="0">
                <a:latin typeface="Calibri" pitchFamily="34" charset="0"/>
                <a:cs typeface="Calibri" pitchFamily="34" charset="0"/>
              </a:rPr>
              <a:t> state.</a:t>
            </a:r>
          </a:p>
          <a:p>
            <a:pPr algn="just">
              <a:lnSpc>
                <a:spcPct val="120000"/>
              </a:lnSpc>
            </a:pPr>
            <a:r>
              <a:rPr lang="en-US" sz="2200" b="1" dirty="0">
                <a:solidFill>
                  <a:srgbClr val="FF0000"/>
                </a:solidFill>
                <a:latin typeface="Calibri" pitchFamily="34" charset="0"/>
                <a:cs typeface="Calibri" pitchFamily="34" charset="0"/>
              </a:rPr>
              <a:t>Guard Condition</a:t>
            </a:r>
            <a:r>
              <a:rPr lang="en-US" sz="2200" dirty="0">
                <a:latin typeface="Calibri" pitchFamily="34" charset="0"/>
                <a:cs typeface="Calibri" pitchFamily="34" charset="0"/>
              </a:rPr>
              <a:t>: </a:t>
            </a:r>
          </a:p>
          <a:p>
            <a:pPr marL="800100" lvl="1" indent="-342900" algn="just">
              <a:lnSpc>
                <a:spcPct val="120000"/>
              </a:lnSpc>
              <a:buFont typeface="Wingdings" panose="05000000000000000000" pitchFamily="2" charset="2"/>
              <a:buChar char="§"/>
            </a:pPr>
            <a:r>
              <a:rPr lang="en-US" sz="2200" dirty="0" err="1">
                <a:latin typeface="Calibri" pitchFamily="34" charset="0"/>
                <a:cs typeface="Calibri" pitchFamily="34" charset="0"/>
              </a:rPr>
              <a:t>boolean</a:t>
            </a:r>
            <a:r>
              <a:rPr lang="en-US" sz="2200" dirty="0">
                <a:latin typeface="Calibri" pitchFamily="34" charset="0"/>
                <a:cs typeface="Calibri" pitchFamily="34" charset="0"/>
              </a:rPr>
              <a:t> expression that must be true for transition to occur</a:t>
            </a:r>
          </a:p>
          <a:p>
            <a:pPr marL="800100" lvl="1" indent="-342900" algn="just">
              <a:lnSpc>
                <a:spcPct val="120000"/>
              </a:lnSpc>
              <a:buFont typeface="Wingdings" panose="05000000000000000000" pitchFamily="2" charset="2"/>
              <a:buChar char="§"/>
            </a:pPr>
            <a:r>
              <a:rPr lang="en-US" sz="2200" dirty="0">
                <a:latin typeface="Calibri" pitchFamily="34" charset="0"/>
                <a:cs typeface="Calibri" pitchFamily="34" charset="0"/>
              </a:rPr>
              <a:t>checked only once, at the time event occurs; transition fires if true</a:t>
            </a:r>
          </a:p>
          <a:p>
            <a:pPr lvl="1" algn="just">
              <a:lnSpc>
                <a:spcPct val="120000"/>
              </a:lnSpc>
            </a:pPr>
            <a:r>
              <a:rPr lang="en-US" sz="2200" dirty="0">
                <a:latin typeface="Calibri" pitchFamily="34" charset="0"/>
                <a:cs typeface="Calibri" pitchFamily="34" charset="0"/>
              </a:rPr>
              <a:t>e.g. when you go out in the morning </a:t>
            </a:r>
            <a:r>
              <a:rPr lang="en-US" sz="2200" b="1" i="1" dirty="0">
                <a:latin typeface="Calibri" pitchFamily="34" charset="0"/>
                <a:cs typeface="Calibri" pitchFamily="34" charset="0"/>
              </a:rPr>
              <a:t>(event)</a:t>
            </a:r>
            <a:r>
              <a:rPr lang="en-US" sz="2200" dirty="0">
                <a:latin typeface="Calibri" pitchFamily="34" charset="0"/>
                <a:cs typeface="Calibri" pitchFamily="34" charset="0"/>
              </a:rPr>
              <a:t>, if the temperature is below freezing </a:t>
            </a:r>
            <a:r>
              <a:rPr lang="en-US" sz="2200" b="1" i="1" dirty="0">
                <a:latin typeface="Calibri" pitchFamily="34" charset="0"/>
                <a:cs typeface="Calibri" pitchFamily="34" charset="0"/>
              </a:rPr>
              <a:t>(condition)</a:t>
            </a:r>
            <a:r>
              <a:rPr lang="en-US" sz="2200" dirty="0">
                <a:latin typeface="Calibri" pitchFamily="34" charset="0"/>
                <a:cs typeface="Calibri" pitchFamily="34" charset="0"/>
              </a:rPr>
              <a:t>, then put on your gloves </a:t>
            </a:r>
            <a:r>
              <a:rPr lang="en-US" sz="2200" b="1" i="1" dirty="0">
                <a:latin typeface="Calibri" pitchFamily="34" charset="0"/>
                <a:cs typeface="Calibri" pitchFamily="34" charset="0"/>
              </a:rPr>
              <a:t>(next state)</a:t>
            </a:r>
            <a:r>
              <a:rPr lang="en-US" sz="2200" dirty="0">
                <a:latin typeface="Calibri" pitchFamily="34" charset="0"/>
                <a:cs typeface="Calibri" pitchFamily="34" charset="0"/>
              </a:rPr>
              <a:t>.</a:t>
            </a:r>
          </a:p>
          <a:p>
            <a:pPr lvl="1" algn="just">
              <a:lnSpc>
                <a:spcPct val="120000"/>
              </a:lnSpc>
            </a:pPr>
            <a:r>
              <a:rPr lang="en-US" sz="2200" b="1" dirty="0">
                <a:solidFill>
                  <a:srgbClr val="0070C0"/>
                </a:solidFill>
                <a:latin typeface="Calibri" pitchFamily="34" charset="0"/>
                <a:cs typeface="Calibri" pitchFamily="34" charset="0"/>
              </a:rPr>
              <a:t>Guard Condition Example – Turnstile with coin</a:t>
            </a:r>
          </a:p>
        </p:txBody>
      </p:sp>
    </p:spTree>
    <p:extLst>
      <p:ext uri="{BB962C8B-B14F-4D97-AF65-F5344CB8AC3E}">
        <p14:creationId xmlns:p14="http://schemas.microsoft.com/office/powerpoint/2010/main" val="381042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 </a:t>
            </a:r>
            <a:r>
              <a:rPr lang="en-US" altLang="en-US" sz="2400" b="1" dirty="0">
                <a:solidFill>
                  <a:srgbClr val="00B050"/>
                </a:solidFill>
              </a:rPr>
              <a:t>Guard Condition vs Change Event</a:t>
            </a:r>
            <a:endParaRPr lang="en-US" altLang="en-US" sz="2400" b="1" dirty="0">
              <a:solidFill>
                <a:schemeClr val="tx1"/>
              </a:solidFill>
            </a:endParaRPr>
          </a:p>
        </p:txBody>
      </p:sp>
      <p:sp>
        <p:nvSpPr>
          <p:cNvPr id="4" name="Content Placeholder 1">
            <a:extLst>
              <a:ext uri="{FF2B5EF4-FFF2-40B4-BE49-F238E27FC236}">
                <a16:creationId xmlns:a16="http://schemas.microsoft.com/office/drawing/2014/main" id="{0CCE11BD-A5D1-4BA7-90BD-26C8CFA51D61}"/>
              </a:ext>
            </a:extLst>
          </p:cNvPr>
          <p:cNvSpPr txBox="1">
            <a:spLocks/>
          </p:cNvSpPr>
          <p:nvPr/>
        </p:nvSpPr>
        <p:spPr>
          <a:xfrm>
            <a:off x="57866" y="1241727"/>
            <a:ext cx="8978630" cy="5594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endParaRPr lang="en-US" sz="2200" dirty="0">
              <a:latin typeface="Calibri" pitchFamily="34" charset="0"/>
              <a:cs typeface="Calibri" pitchFamily="34" charset="0"/>
            </a:endParaRPr>
          </a:p>
        </p:txBody>
      </p:sp>
      <p:pic>
        <p:nvPicPr>
          <p:cNvPr id="5" name="Picture 1">
            <a:extLst>
              <a:ext uri="{FF2B5EF4-FFF2-40B4-BE49-F238E27FC236}">
                <a16:creationId xmlns:a16="http://schemas.microsoft.com/office/drawing/2014/main" id="{A71A9CA2-FE9D-4733-83F0-97E1A863FDEF}"/>
              </a:ext>
            </a:extLst>
          </p:cNvPr>
          <p:cNvPicPr>
            <a:picLocks noChangeAspect="1" noChangeArrowheads="1"/>
          </p:cNvPicPr>
          <p:nvPr/>
        </p:nvPicPr>
        <p:blipFill>
          <a:blip r:embed="rId2"/>
          <a:srcRect/>
          <a:stretch>
            <a:fillRect/>
          </a:stretch>
        </p:blipFill>
        <p:spPr bwMode="auto">
          <a:xfrm>
            <a:off x="228600" y="2286000"/>
            <a:ext cx="8378825" cy="2819400"/>
          </a:xfrm>
          <a:prstGeom prst="rect">
            <a:avLst/>
          </a:prstGeom>
          <a:noFill/>
          <a:ln w="9525">
            <a:noFill/>
            <a:miter lim="800000"/>
            <a:headEnd/>
            <a:tailEnd/>
          </a:ln>
          <a:effectLst/>
        </p:spPr>
      </p:pic>
    </p:spTree>
    <p:extLst>
      <p:ext uri="{BB962C8B-B14F-4D97-AF65-F5344CB8AC3E}">
        <p14:creationId xmlns:p14="http://schemas.microsoft.com/office/powerpoint/2010/main" val="174097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a:t>
            </a:r>
            <a:endParaRPr lang="en-US" altLang="en-US" sz="2400" b="1" dirty="0">
              <a:solidFill>
                <a:schemeClr val="tx1"/>
              </a:solidFill>
            </a:endParaRPr>
          </a:p>
        </p:txBody>
      </p:sp>
      <p:sp>
        <p:nvSpPr>
          <p:cNvPr id="4" name="Content Placeholder 1">
            <a:extLst>
              <a:ext uri="{FF2B5EF4-FFF2-40B4-BE49-F238E27FC236}">
                <a16:creationId xmlns:a16="http://schemas.microsoft.com/office/drawing/2014/main" id="{0CCE11BD-A5D1-4BA7-90BD-26C8CFA51D61}"/>
              </a:ext>
            </a:extLst>
          </p:cNvPr>
          <p:cNvSpPr txBox="1">
            <a:spLocks/>
          </p:cNvSpPr>
          <p:nvPr/>
        </p:nvSpPr>
        <p:spPr>
          <a:xfrm>
            <a:off x="57866" y="1241727"/>
            <a:ext cx="8978630" cy="5594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endParaRPr lang="en-US" sz="2200" dirty="0">
              <a:latin typeface="Calibri" pitchFamily="34" charset="0"/>
              <a:cs typeface="Calibri" pitchFamily="34" charset="0"/>
            </a:endParaRPr>
          </a:p>
        </p:txBody>
      </p:sp>
      <p:sp>
        <p:nvSpPr>
          <p:cNvPr id="6" name="TextBox 5">
            <a:extLst>
              <a:ext uri="{FF2B5EF4-FFF2-40B4-BE49-F238E27FC236}">
                <a16:creationId xmlns:a16="http://schemas.microsoft.com/office/drawing/2014/main" id="{A92BA01E-2A66-468B-B893-58FBFD7895C4}"/>
              </a:ext>
            </a:extLst>
          </p:cNvPr>
          <p:cNvSpPr txBox="1"/>
          <p:nvPr/>
        </p:nvSpPr>
        <p:spPr>
          <a:xfrm>
            <a:off x="20978" y="1142984"/>
            <a:ext cx="9065156" cy="5167568"/>
          </a:xfrm>
          <a:prstGeom prst="rect">
            <a:avLst/>
          </a:prstGeom>
          <a:noFill/>
        </p:spPr>
        <p:txBody>
          <a:bodyPr wrap="square">
            <a:spAutoFit/>
          </a:bodyPr>
          <a:lstStyle/>
          <a:p>
            <a:pPr marL="342900" indent="-342900" hangingPunct="0">
              <a:lnSpc>
                <a:spcPct val="130000"/>
              </a:lnSpc>
              <a:spcBef>
                <a:spcPts val="600"/>
              </a:spcBef>
              <a:buFont typeface="Wingdings" panose="05000000000000000000" pitchFamily="2" charset="2"/>
              <a:buChar char="§"/>
            </a:pPr>
            <a:r>
              <a:rPr lang="en-US" sz="2400" dirty="0">
                <a:latin typeface="Calibri" panose="020F0502020204030204" pitchFamily="34" charset="0"/>
                <a:cs typeface="Calibri" panose="020F0502020204030204" pitchFamily="34" charset="0"/>
              </a:rPr>
              <a:t>State Diagrams show the sequences of states an object goes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through during its life cycle in response to stimuli, together with its responses and actions;</a:t>
            </a:r>
          </a:p>
          <a:p>
            <a:pPr marL="342900" indent="-342900" hangingPunct="0">
              <a:lnSpc>
                <a:spcPct val="130000"/>
              </a:lnSpc>
              <a:spcBef>
                <a:spcPts val="600"/>
              </a:spcBef>
              <a:buFont typeface="Wingdings" panose="05000000000000000000" pitchFamily="2" charset="2"/>
              <a:buChar char="§"/>
            </a:pPr>
            <a:r>
              <a:rPr lang="en-US" sz="2400" dirty="0">
                <a:latin typeface="Calibri" panose="020F0502020204030204" pitchFamily="34" charset="0"/>
                <a:cs typeface="Calibri" panose="020F0502020204030204" pitchFamily="34" charset="0"/>
              </a:rPr>
              <a:t>A state diagram is a graph whose nodes are states and whose directed arcs are transitions between states.</a:t>
            </a:r>
          </a:p>
          <a:p>
            <a:pPr marL="342900" indent="-342900">
              <a:lnSpc>
                <a:spcPct val="130000"/>
              </a:lnSpc>
              <a:spcBef>
                <a:spcPts val="6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a:t>
            </a:r>
            <a:r>
              <a:rPr lang="en-US" dirty="0">
                <a:latin typeface="Calibri" panose="020F0502020204030204" pitchFamily="34" charset="0"/>
                <a:cs typeface="Calibri" panose="020F0502020204030204" pitchFamily="34" charset="0"/>
              </a:rPr>
              <a:t>represents</a:t>
            </a:r>
          </a:p>
          <a:p>
            <a:pPr marL="800100" lvl="1" indent="-342900">
              <a:lnSpc>
                <a:spcPct val="130000"/>
              </a:lnSpc>
              <a:spcBef>
                <a:spcPts val="6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State sequences caused by event sequences</a:t>
            </a:r>
          </a:p>
          <a:p>
            <a:pPr marL="800100" lvl="1" indent="-342900">
              <a:lnSpc>
                <a:spcPct val="130000"/>
              </a:lnSpc>
              <a:spcBef>
                <a:spcPts val="6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State names must be unique within the scope of a state diagram</a:t>
            </a:r>
          </a:p>
          <a:p>
            <a:pPr marL="800100" lvl="1" indent="-342900">
              <a:lnSpc>
                <a:spcPct val="130000"/>
              </a:lnSpc>
              <a:spcBef>
                <a:spcPts val="6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Common behavior of all instances of the class</a:t>
            </a:r>
          </a:p>
          <a:p>
            <a:pPr marL="342900" indent="-342900" hangingPunct="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0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Model :</a:t>
            </a:r>
            <a:endParaRPr lang="en-US" altLang="en-US" sz="2400" b="1" dirty="0">
              <a:solidFill>
                <a:schemeClr val="tx1"/>
              </a:solidFill>
            </a:endParaRPr>
          </a:p>
        </p:txBody>
      </p:sp>
      <p:sp>
        <p:nvSpPr>
          <p:cNvPr id="4" name="Content Placeholder 1">
            <a:extLst>
              <a:ext uri="{FF2B5EF4-FFF2-40B4-BE49-F238E27FC236}">
                <a16:creationId xmlns:a16="http://schemas.microsoft.com/office/drawing/2014/main" id="{0CCE11BD-A5D1-4BA7-90BD-26C8CFA51D61}"/>
              </a:ext>
            </a:extLst>
          </p:cNvPr>
          <p:cNvSpPr txBox="1">
            <a:spLocks/>
          </p:cNvSpPr>
          <p:nvPr/>
        </p:nvSpPr>
        <p:spPr>
          <a:xfrm>
            <a:off x="57866" y="1241727"/>
            <a:ext cx="8978630" cy="5594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endParaRPr lang="en-US" sz="2200" dirty="0">
              <a:latin typeface="Calibri" pitchFamily="34" charset="0"/>
              <a:cs typeface="Calibri" pitchFamily="34" charset="0"/>
            </a:endParaRPr>
          </a:p>
        </p:txBody>
      </p:sp>
      <p:sp>
        <p:nvSpPr>
          <p:cNvPr id="6" name="TextBox 5">
            <a:extLst>
              <a:ext uri="{FF2B5EF4-FFF2-40B4-BE49-F238E27FC236}">
                <a16:creationId xmlns:a16="http://schemas.microsoft.com/office/drawing/2014/main" id="{A92BA01E-2A66-468B-B893-58FBFD7895C4}"/>
              </a:ext>
            </a:extLst>
          </p:cNvPr>
          <p:cNvSpPr txBox="1"/>
          <p:nvPr/>
        </p:nvSpPr>
        <p:spPr>
          <a:xfrm>
            <a:off x="20978" y="1142984"/>
            <a:ext cx="9065156" cy="4154984"/>
          </a:xfrm>
          <a:prstGeom prst="rect">
            <a:avLst/>
          </a:prstGeom>
          <a:noFill/>
        </p:spPr>
        <p:txBody>
          <a:bodyPr wrap="square">
            <a:spAutoFit/>
          </a:bodyPr>
          <a:lstStyle/>
          <a:p>
            <a:pPr marL="342900" indent="-342900" hangingPunct="0">
              <a:buFont typeface="Wingdings" panose="05000000000000000000" pitchFamily="2" charset="2"/>
              <a:buChar char="§"/>
            </a:pPr>
            <a:r>
              <a:rPr lang="en-US" sz="2400" dirty="0">
                <a:latin typeface="Calibri" panose="020F0502020204030204" pitchFamily="34" charset="0"/>
                <a:cs typeface="Calibri" panose="020F0502020204030204" pitchFamily="34" charset="0"/>
              </a:rPr>
              <a:t>A state model consists of multiple state diagrams one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state diagram for each class with important temporal behavior. The individual state diagrams interact by passing events and through the side effects of guard conditions. </a:t>
            </a:r>
          </a:p>
          <a:p>
            <a:pPr marL="342900" indent="-342900" hangingPunct="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342900" indent="-342900" hangingPunct="0">
              <a:buFont typeface="Wingdings" panose="05000000000000000000" pitchFamily="2" charset="2"/>
              <a:buChar char="§"/>
            </a:pPr>
            <a:r>
              <a:rPr lang="en-US" sz="2400" dirty="0">
                <a:latin typeface="Calibri" panose="020F0502020204030204" pitchFamily="34" charset="0"/>
                <a:cs typeface="Calibri" panose="020F0502020204030204" pitchFamily="34" charset="0"/>
              </a:rPr>
              <a:t>UML notation for a state diagram is a rectangle with its name in small pentagonal tag in the upper left corner. The constituent states and transitions lie within the rectangle. </a:t>
            </a:r>
          </a:p>
          <a:p>
            <a:pPr marL="342900" indent="-342900" hangingPunct="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342900" indent="-342900" hangingPunct="0">
              <a:buFont typeface="Wingdings" panose="05000000000000000000" pitchFamily="2" charset="2"/>
              <a:buChar char="§"/>
            </a:pPr>
            <a:r>
              <a:rPr lang="en-US" sz="2400" dirty="0">
                <a:latin typeface="Calibri" panose="020F0502020204030204" pitchFamily="34" charset="0"/>
                <a:cs typeface="Calibri" panose="020F0502020204030204" pitchFamily="34" charset="0"/>
              </a:rPr>
              <a:t>States do not totally define all values of an object. </a:t>
            </a:r>
          </a:p>
          <a:p>
            <a:pPr marL="342900" indent="-342900" hangingPunct="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58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Recap</a:t>
            </a:r>
          </a:p>
        </p:txBody>
      </p:sp>
      <p:sp>
        <p:nvSpPr>
          <p:cNvPr id="69635" name="Content Placeholder 1"/>
          <p:cNvSpPr>
            <a:spLocks noGrp="1"/>
          </p:cNvSpPr>
          <p:nvPr>
            <p:ph sz="quarter" idx="4294967295"/>
          </p:nvPr>
        </p:nvSpPr>
        <p:spPr>
          <a:xfrm>
            <a:off x="0" y="1115382"/>
            <a:ext cx="8771278" cy="5598581"/>
          </a:xfrm>
        </p:spPr>
        <p:txBody>
          <a:bodyPr>
            <a:noAutofit/>
          </a:bodyPr>
          <a:lstStyle/>
          <a:p>
            <a:pPr eaLnBrk="1" hangingPunct="1">
              <a:lnSpc>
                <a:spcPct val="110000"/>
              </a:lnSpc>
              <a:spcBef>
                <a:spcPts val="600"/>
              </a:spcBef>
              <a:buFont typeface="Wingdings" panose="05000000000000000000" pitchFamily="2" charset="2"/>
              <a:buChar char="§"/>
            </a:pPr>
            <a:r>
              <a:rPr lang="en-GB" altLang="en-US" sz="2000" dirty="0"/>
              <a:t>We discussed on defining the context of system using both static and</a:t>
            </a:r>
            <a:br>
              <a:rPr lang="en-GB" altLang="en-US" sz="2000" dirty="0"/>
            </a:br>
            <a:r>
              <a:rPr lang="en-GB" altLang="en-US" sz="2000" dirty="0"/>
              <a:t>dynamic components.</a:t>
            </a:r>
          </a:p>
          <a:p>
            <a:pPr lvl="1">
              <a:lnSpc>
                <a:spcPct val="110000"/>
              </a:lnSpc>
              <a:spcBef>
                <a:spcPts val="600"/>
              </a:spcBef>
              <a:buFont typeface="Wingdings" panose="05000000000000000000" pitchFamily="2" charset="2"/>
              <a:buChar char="§"/>
            </a:pPr>
            <a:r>
              <a:rPr lang="en-GB" altLang="en-US" sz="2000" dirty="0"/>
              <a:t>The static components we looked the blocks of functionality which we wanted to implement, identified the objects derived the classes at the grass-root level,  understood how to represent/abstract them into objects/classes factoring in their attributes, responsibilities and operations which it would need to support and the relationships between these classes as part of a class diagram. </a:t>
            </a:r>
          </a:p>
          <a:p>
            <a:pPr lvl="1">
              <a:lnSpc>
                <a:spcPct val="110000"/>
              </a:lnSpc>
              <a:spcBef>
                <a:spcPts val="600"/>
              </a:spcBef>
              <a:buFont typeface="Wingdings" panose="05000000000000000000" pitchFamily="2" charset="2"/>
              <a:buChar char="§"/>
            </a:pPr>
            <a:r>
              <a:rPr lang="en-GB" altLang="en-US" sz="2000" dirty="0"/>
              <a:t>We then modelled these into a hierarchy of components (like modules and submodules) using the Component diagram, we discussed the individual components and how they could be modelled (represented along with their interfaces). </a:t>
            </a:r>
          </a:p>
          <a:p>
            <a:pPr lvl="1">
              <a:lnSpc>
                <a:spcPct val="110000"/>
              </a:lnSpc>
              <a:spcBef>
                <a:spcPts val="600"/>
              </a:spcBef>
              <a:buFont typeface="Wingdings" panose="05000000000000000000" pitchFamily="2" charset="2"/>
              <a:buChar char="§"/>
            </a:pPr>
            <a:r>
              <a:rPr lang="en-GB" altLang="en-US" sz="2000" dirty="0"/>
              <a:t>We then discussed on how these components can be related physically by associating each of the components with physical nodes where these components deployable as packages with respective artifacts, would be hosted for execution as part of Deployment diagrams.</a:t>
            </a:r>
          </a:p>
          <a:p>
            <a:pPr eaLnBrk="1" hangingPunct="1">
              <a:lnSpc>
                <a:spcPct val="110000"/>
              </a:lnSpc>
              <a:spcBef>
                <a:spcPts val="600"/>
              </a:spcBef>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183019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8286272"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000" b="1" dirty="0">
                <a:solidFill>
                  <a:schemeClr val="accent2"/>
                </a:solidFill>
                <a:latin typeface="Calibri" panose="020F0502020204030204" pitchFamily="34" charset="0"/>
                <a:cs typeface="Calibri" panose="020F0502020204030204" pitchFamily="34" charset="0"/>
              </a:rPr>
              <a:t>State Diagram :</a:t>
            </a:r>
            <a:endParaRPr lang="en-US" altLang="en-US" sz="2000" b="1" dirty="0">
              <a:solidFill>
                <a:schemeClr val="tx1"/>
              </a:solidFill>
              <a:latin typeface="Calibri" panose="020F0502020204030204" pitchFamily="34" charset="0"/>
              <a:cs typeface="Calibri" panose="020F0502020204030204" pitchFamily="34" charset="0"/>
            </a:endParaRPr>
          </a:p>
        </p:txBody>
      </p:sp>
      <p:sp>
        <p:nvSpPr>
          <p:cNvPr id="4" name="Content Placeholder 1">
            <a:extLst>
              <a:ext uri="{FF2B5EF4-FFF2-40B4-BE49-F238E27FC236}">
                <a16:creationId xmlns:a16="http://schemas.microsoft.com/office/drawing/2014/main" id="{0CCE11BD-A5D1-4BA7-90BD-26C8CFA51D61}"/>
              </a:ext>
            </a:extLst>
          </p:cNvPr>
          <p:cNvSpPr txBox="1">
            <a:spLocks/>
          </p:cNvSpPr>
          <p:nvPr/>
        </p:nvSpPr>
        <p:spPr>
          <a:xfrm>
            <a:off x="57866" y="1241727"/>
            <a:ext cx="8978630" cy="5594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endParaRPr lang="en-US" sz="2000" dirty="0">
              <a:latin typeface="Calibri" panose="020F0502020204030204" pitchFamily="34" charset="0"/>
              <a:cs typeface="Calibri" pitchFamily="34" charset="0"/>
            </a:endParaRPr>
          </a:p>
        </p:txBody>
      </p:sp>
      <p:sp>
        <p:nvSpPr>
          <p:cNvPr id="5" name="TextBox 4">
            <a:extLst>
              <a:ext uri="{FF2B5EF4-FFF2-40B4-BE49-F238E27FC236}">
                <a16:creationId xmlns:a16="http://schemas.microsoft.com/office/drawing/2014/main" id="{DC7DF130-9929-4F26-A2F4-6D618BF95F40}"/>
              </a:ext>
            </a:extLst>
          </p:cNvPr>
          <p:cNvSpPr txBox="1"/>
          <p:nvPr/>
        </p:nvSpPr>
        <p:spPr>
          <a:xfrm>
            <a:off x="1271954" y="5774125"/>
            <a:ext cx="6083332" cy="707886"/>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Event can be entry, exit, etc.</a:t>
            </a:r>
          </a:p>
          <a:p>
            <a:r>
              <a:rPr lang="en-US" sz="2000" dirty="0">
                <a:latin typeface="Calibri" panose="020F0502020204030204" pitchFamily="34" charset="0"/>
                <a:cs typeface="Calibri" panose="020F0502020204030204" pitchFamily="34" charset="0"/>
              </a:rPr>
              <a:t>Do activity continues as long as the object is in that state</a:t>
            </a:r>
          </a:p>
        </p:txBody>
      </p:sp>
      <p:grpSp>
        <p:nvGrpSpPr>
          <p:cNvPr id="7" name="Group 6">
            <a:extLst>
              <a:ext uri="{FF2B5EF4-FFF2-40B4-BE49-F238E27FC236}">
                <a16:creationId xmlns:a16="http://schemas.microsoft.com/office/drawing/2014/main" id="{3EBD03FF-7ED6-4B8E-A821-AB6AC8F71692}"/>
              </a:ext>
            </a:extLst>
          </p:cNvPr>
          <p:cNvGrpSpPr/>
          <p:nvPr/>
        </p:nvGrpSpPr>
        <p:grpSpPr>
          <a:xfrm>
            <a:off x="1534431" y="1160775"/>
            <a:ext cx="5015243" cy="1158372"/>
            <a:chOff x="-1870765" y="559586"/>
            <a:chExt cx="5015243" cy="1158372"/>
          </a:xfrm>
        </p:grpSpPr>
        <p:sp>
          <p:nvSpPr>
            <p:cNvPr id="8" name="Rectangular Callout 1">
              <a:extLst>
                <a:ext uri="{FF2B5EF4-FFF2-40B4-BE49-F238E27FC236}">
                  <a16:creationId xmlns:a16="http://schemas.microsoft.com/office/drawing/2014/main" id="{10682BF7-126B-4B24-8780-9118B7ECD7F5}"/>
                </a:ext>
              </a:extLst>
            </p:cNvPr>
            <p:cNvSpPr/>
            <p:nvPr/>
          </p:nvSpPr>
          <p:spPr>
            <a:xfrm>
              <a:off x="-1870765" y="559586"/>
              <a:ext cx="4923692" cy="1140069"/>
            </a:xfrm>
            <a:prstGeom prst="wedgeRectCallout">
              <a:avLst>
                <a:gd name="adj1" fmla="val -28262"/>
                <a:gd name="adj2" fmla="val 1480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52B7FF0-6971-4EA8-B734-A5BFEF0FFAB4}"/>
                </a:ext>
              </a:extLst>
            </p:cNvPr>
            <p:cNvSpPr txBox="1"/>
            <p:nvPr/>
          </p:nvSpPr>
          <p:spPr>
            <a:xfrm>
              <a:off x="-1779214" y="702295"/>
              <a:ext cx="4923692"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State</a:t>
              </a:r>
            </a:p>
            <a:p>
              <a:r>
                <a:rPr lang="en-US" sz="2000" dirty="0">
                  <a:latin typeface="Calibri" panose="020F0502020204030204" pitchFamily="34" charset="0"/>
                  <a:cs typeface="Calibri" panose="020F0502020204030204" pitchFamily="34" charset="0"/>
                </a:rPr>
                <a:t>Solid box .. Could have start state circle and final  state bulls eye</a:t>
              </a:r>
            </a:p>
          </p:txBody>
        </p:sp>
      </p:grpSp>
      <p:grpSp>
        <p:nvGrpSpPr>
          <p:cNvPr id="10" name="Group 9">
            <a:extLst>
              <a:ext uri="{FF2B5EF4-FFF2-40B4-BE49-F238E27FC236}">
                <a16:creationId xmlns:a16="http://schemas.microsoft.com/office/drawing/2014/main" id="{71C2993E-9C84-411B-831D-42E22813F5DA}"/>
              </a:ext>
            </a:extLst>
          </p:cNvPr>
          <p:cNvGrpSpPr/>
          <p:nvPr/>
        </p:nvGrpSpPr>
        <p:grpSpPr>
          <a:xfrm>
            <a:off x="2793516" y="3924661"/>
            <a:ext cx="3611035" cy="1323439"/>
            <a:chOff x="2951283" y="3491780"/>
            <a:chExt cx="3611035" cy="1323439"/>
          </a:xfrm>
        </p:grpSpPr>
        <p:sp>
          <p:nvSpPr>
            <p:cNvPr id="11" name="Rectangular Callout 7">
              <a:extLst>
                <a:ext uri="{FF2B5EF4-FFF2-40B4-BE49-F238E27FC236}">
                  <a16:creationId xmlns:a16="http://schemas.microsoft.com/office/drawing/2014/main" id="{AAB45AAB-957D-4527-9AFC-C9B08C04364C}"/>
                </a:ext>
              </a:extLst>
            </p:cNvPr>
            <p:cNvSpPr/>
            <p:nvPr/>
          </p:nvSpPr>
          <p:spPr>
            <a:xfrm>
              <a:off x="2951283" y="3531077"/>
              <a:ext cx="3596381" cy="1251724"/>
            </a:xfrm>
            <a:prstGeom prst="wedgeRectCallout">
              <a:avLst>
                <a:gd name="adj1" fmla="val -28254"/>
                <a:gd name="adj2" fmla="val -5858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36DACE8-7C74-4C0B-B036-3B6DBE5363E9}"/>
                </a:ext>
              </a:extLst>
            </p:cNvPr>
            <p:cNvSpPr txBox="1"/>
            <p:nvPr/>
          </p:nvSpPr>
          <p:spPr>
            <a:xfrm>
              <a:off x="2951283" y="3491780"/>
              <a:ext cx="3611035" cy="132343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Transition</a:t>
              </a:r>
            </a:p>
            <a:p>
              <a:r>
                <a:rPr lang="en-US" sz="2000" dirty="0">
                  <a:latin typeface="Calibri" panose="020F0502020204030204" pitchFamily="34" charset="0"/>
                  <a:cs typeface="Calibri" panose="020F0502020204030204" pitchFamily="34" charset="0"/>
                </a:rPr>
                <a:t>Drawn as a line from the original state to the end state. Arrow head points to the target state. </a:t>
              </a:r>
            </a:p>
          </p:txBody>
        </p:sp>
      </p:grpSp>
      <p:grpSp>
        <p:nvGrpSpPr>
          <p:cNvPr id="13" name="Group 12">
            <a:extLst>
              <a:ext uri="{FF2B5EF4-FFF2-40B4-BE49-F238E27FC236}">
                <a16:creationId xmlns:a16="http://schemas.microsoft.com/office/drawing/2014/main" id="{2D7FEB7F-84F2-4DF8-8F36-AE5DF140DC62}"/>
              </a:ext>
            </a:extLst>
          </p:cNvPr>
          <p:cNvGrpSpPr/>
          <p:nvPr/>
        </p:nvGrpSpPr>
        <p:grpSpPr>
          <a:xfrm>
            <a:off x="2468828" y="1120755"/>
            <a:ext cx="5491311" cy="1359241"/>
            <a:chOff x="2677141" y="1260510"/>
            <a:chExt cx="5491311" cy="1359241"/>
          </a:xfrm>
        </p:grpSpPr>
        <p:sp>
          <p:nvSpPr>
            <p:cNvPr id="14" name="Rectangular Callout 15">
              <a:extLst>
                <a:ext uri="{FF2B5EF4-FFF2-40B4-BE49-F238E27FC236}">
                  <a16:creationId xmlns:a16="http://schemas.microsoft.com/office/drawing/2014/main" id="{12558DCE-7122-49A6-B15D-2C58A71F5F99}"/>
                </a:ext>
              </a:extLst>
            </p:cNvPr>
            <p:cNvSpPr/>
            <p:nvPr/>
          </p:nvSpPr>
          <p:spPr>
            <a:xfrm>
              <a:off x="2705100" y="1260510"/>
              <a:ext cx="5348654" cy="1241668"/>
            </a:xfrm>
            <a:prstGeom prst="wedgeRectCallout">
              <a:avLst>
                <a:gd name="adj1" fmla="val -39445"/>
                <a:gd name="adj2" fmla="val 12691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2DB1E347-98E5-48EF-A739-164FF6D7A675}"/>
                </a:ext>
              </a:extLst>
            </p:cNvPr>
            <p:cNvSpPr txBox="1"/>
            <p:nvPr/>
          </p:nvSpPr>
          <p:spPr>
            <a:xfrm>
              <a:off x="2677141" y="1296312"/>
              <a:ext cx="5491311" cy="132343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Event: Signal event shown as a label on a transition</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and may be followed by parenthesized attributes.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Change event -   </a:t>
              </a:r>
              <a:r>
                <a:rPr lang="en-US" sz="2000" i="1" dirty="0">
                  <a:latin typeface="Calibri" panose="020F0502020204030204" pitchFamily="34" charset="0"/>
                  <a:cs typeface="Calibri" panose="020F0502020204030204" pitchFamily="34" charset="0"/>
                </a:rPr>
                <a:t>when</a:t>
              </a:r>
              <a:r>
                <a:rPr lang="en-US" sz="2000" dirty="0">
                  <a:latin typeface="Calibri" panose="020F0502020204030204" pitchFamily="34" charset="0"/>
                  <a:cs typeface="Calibri" panose="020F0502020204030204" pitchFamily="34" charset="0"/>
                </a:rPr>
                <a:t> (Boolean expr)</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Time event – </a:t>
              </a:r>
              <a:r>
                <a:rPr lang="en-US" sz="2000" i="1" dirty="0">
                  <a:latin typeface="Calibri" panose="020F0502020204030204" pitchFamily="34" charset="0"/>
                  <a:cs typeface="Calibri" panose="020F0502020204030204" pitchFamily="34" charset="0"/>
                </a:rPr>
                <a:t>when</a:t>
              </a:r>
              <a:r>
                <a:rPr lang="en-US" sz="2000" dirty="0">
                  <a:latin typeface="Calibri" panose="020F0502020204030204" pitchFamily="34" charset="0"/>
                  <a:cs typeface="Calibri" panose="020F0502020204030204" pitchFamily="34" charset="0"/>
                </a:rPr>
                <a:t> (time) or after (time duration)</a:t>
              </a:r>
            </a:p>
          </p:txBody>
        </p:sp>
      </p:grpSp>
      <p:sp>
        <p:nvSpPr>
          <p:cNvPr id="16" name="Rectangular Callout 28">
            <a:extLst>
              <a:ext uri="{FF2B5EF4-FFF2-40B4-BE49-F238E27FC236}">
                <a16:creationId xmlns:a16="http://schemas.microsoft.com/office/drawing/2014/main" id="{9FC189F8-D931-43C5-A253-47EDBB83C36B}"/>
              </a:ext>
            </a:extLst>
          </p:cNvPr>
          <p:cNvSpPr/>
          <p:nvPr/>
        </p:nvSpPr>
        <p:spPr>
          <a:xfrm>
            <a:off x="388156" y="1630951"/>
            <a:ext cx="3374417" cy="786757"/>
          </a:xfrm>
          <a:prstGeom prst="wedgeRectCallout">
            <a:avLst>
              <a:gd name="adj1" fmla="val -42042"/>
              <a:gd name="adj2" fmla="val 7179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50252D6-3989-4583-9E82-3603751ECDD7}"/>
              </a:ext>
            </a:extLst>
          </p:cNvPr>
          <p:cNvSpPr txBox="1"/>
          <p:nvPr/>
        </p:nvSpPr>
        <p:spPr>
          <a:xfrm>
            <a:off x="448845" y="1677296"/>
            <a:ext cx="3464859" cy="707886"/>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State diagram with the diagram</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name in the left upper corner</a:t>
            </a:r>
          </a:p>
        </p:txBody>
      </p:sp>
      <p:sp>
        <p:nvSpPr>
          <p:cNvPr id="19" name="Rounded Rectangle 5">
            <a:extLst>
              <a:ext uri="{FF2B5EF4-FFF2-40B4-BE49-F238E27FC236}">
                <a16:creationId xmlns:a16="http://schemas.microsoft.com/office/drawing/2014/main" id="{230ADE6E-3E45-4749-BD12-802D4C0F809D}"/>
              </a:ext>
            </a:extLst>
          </p:cNvPr>
          <p:cNvSpPr/>
          <p:nvPr/>
        </p:nvSpPr>
        <p:spPr>
          <a:xfrm>
            <a:off x="122012" y="3134044"/>
            <a:ext cx="2687759" cy="1607779"/>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cs typeface="Calibri" panose="020F0502020204030204" pitchFamily="34" charset="0"/>
              </a:rPr>
              <a:t>State 1</a:t>
            </a:r>
          </a:p>
          <a:p>
            <a:pPr algn="ctr"/>
            <a:r>
              <a:rPr lang="en-US" sz="2000" dirty="0">
                <a:solidFill>
                  <a:schemeClr val="tx1"/>
                </a:solidFill>
                <a:latin typeface="Calibri" panose="020F0502020204030204" pitchFamily="34" charset="0"/>
                <a:cs typeface="Calibri" panose="020F0502020204030204" pitchFamily="34" charset="0"/>
              </a:rPr>
              <a:t>do/activity</a:t>
            </a:r>
          </a:p>
          <a:p>
            <a:pPr algn="ctr"/>
            <a:r>
              <a:rPr lang="en-US" sz="2000" dirty="0">
                <a:solidFill>
                  <a:schemeClr val="tx1"/>
                </a:solidFill>
                <a:latin typeface="Calibri" panose="020F0502020204030204" pitchFamily="34" charset="0"/>
                <a:cs typeface="Calibri" panose="020F0502020204030204" pitchFamily="34" charset="0"/>
              </a:rPr>
              <a:t>event/effect</a:t>
            </a:r>
          </a:p>
        </p:txBody>
      </p:sp>
      <p:sp>
        <p:nvSpPr>
          <p:cNvPr id="20" name="Rounded Rectangle 6">
            <a:extLst>
              <a:ext uri="{FF2B5EF4-FFF2-40B4-BE49-F238E27FC236}">
                <a16:creationId xmlns:a16="http://schemas.microsoft.com/office/drawing/2014/main" id="{3E5C6B57-E3A9-4217-9173-02C77E33BB1F}"/>
              </a:ext>
            </a:extLst>
          </p:cNvPr>
          <p:cNvSpPr/>
          <p:nvPr/>
        </p:nvSpPr>
        <p:spPr>
          <a:xfrm>
            <a:off x="6419046" y="3134044"/>
            <a:ext cx="2534172" cy="1607779"/>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cs typeface="Calibri" panose="020F0502020204030204" pitchFamily="34" charset="0"/>
              </a:rPr>
              <a:t>State 2</a:t>
            </a:r>
          </a:p>
          <a:p>
            <a:pPr algn="ctr"/>
            <a:r>
              <a:rPr lang="en-US" sz="2000" dirty="0">
                <a:solidFill>
                  <a:schemeClr val="tx1"/>
                </a:solidFill>
                <a:latin typeface="Calibri" panose="020F0502020204030204" pitchFamily="34" charset="0"/>
                <a:cs typeface="Calibri" panose="020F0502020204030204" pitchFamily="34" charset="0"/>
              </a:rPr>
              <a:t>do/activity</a:t>
            </a:r>
          </a:p>
          <a:p>
            <a:pPr algn="ctr"/>
            <a:r>
              <a:rPr lang="en-US" sz="2000" dirty="0">
                <a:solidFill>
                  <a:schemeClr val="tx1"/>
                </a:solidFill>
                <a:latin typeface="Calibri" panose="020F0502020204030204" pitchFamily="34" charset="0"/>
                <a:cs typeface="Calibri" panose="020F0502020204030204" pitchFamily="34" charset="0"/>
              </a:rPr>
              <a:t>event/effect</a:t>
            </a:r>
          </a:p>
        </p:txBody>
      </p:sp>
      <p:cxnSp>
        <p:nvCxnSpPr>
          <p:cNvPr id="21" name="Straight Arrow Connector 20">
            <a:extLst>
              <a:ext uri="{FF2B5EF4-FFF2-40B4-BE49-F238E27FC236}">
                <a16:creationId xmlns:a16="http://schemas.microsoft.com/office/drawing/2014/main" id="{A45E0A28-A698-44FF-BE1F-516638E59182}"/>
              </a:ext>
            </a:extLst>
          </p:cNvPr>
          <p:cNvCxnSpPr/>
          <p:nvPr/>
        </p:nvCxnSpPr>
        <p:spPr>
          <a:xfrm>
            <a:off x="2809771" y="3802880"/>
            <a:ext cx="3609276" cy="16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D37B40-F13C-438D-A21C-020DA7772D58}"/>
              </a:ext>
            </a:extLst>
          </p:cNvPr>
          <p:cNvSpPr txBox="1"/>
          <p:nvPr/>
        </p:nvSpPr>
        <p:spPr>
          <a:xfrm>
            <a:off x="2809771" y="3294822"/>
            <a:ext cx="3931626" cy="42210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event (attributes) [condition]/effect</a:t>
            </a:r>
          </a:p>
        </p:txBody>
      </p:sp>
      <p:sp>
        <p:nvSpPr>
          <p:cNvPr id="23" name="Rectangle 22">
            <a:extLst>
              <a:ext uri="{FF2B5EF4-FFF2-40B4-BE49-F238E27FC236}">
                <a16:creationId xmlns:a16="http://schemas.microsoft.com/office/drawing/2014/main" id="{4C18A925-0FFF-45BE-B2C7-25D7A00BAA47}"/>
              </a:ext>
            </a:extLst>
          </p:cNvPr>
          <p:cNvSpPr/>
          <p:nvPr/>
        </p:nvSpPr>
        <p:spPr>
          <a:xfrm>
            <a:off x="11430" y="2529670"/>
            <a:ext cx="9061586" cy="294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E047710E-E5DC-4824-A64A-AE64440892CB}"/>
              </a:ext>
            </a:extLst>
          </p:cNvPr>
          <p:cNvCxnSpPr/>
          <p:nvPr/>
        </p:nvCxnSpPr>
        <p:spPr>
          <a:xfrm flipV="1">
            <a:off x="11430" y="2917173"/>
            <a:ext cx="2318537" cy="29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DEB6CF6-DF11-4352-8690-1DC2F4873588}"/>
              </a:ext>
            </a:extLst>
          </p:cNvPr>
          <p:cNvSpPr txBox="1"/>
          <p:nvPr/>
        </p:nvSpPr>
        <p:spPr>
          <a:xfrm>
            <a:off x="11430" y="2527538"/>
            <a:ext cx="2325903" cy="422105"/>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State diagram Name</a:t>
            </a:r>
          </a:p>
        </p:txBody>
      </p:sp>
      <p:cxnSp>
        <p:nvCxnSpPr>
          <p:cNvPr id="26" name="Straight Connector 25">
            <a:extLst>
              <a:ext uri="{FF2B5EF4-FFF2-40B4-BE49-F238E27FC236}">
                <a16:creationId xmlns:a16="http://schemas.microsoft.com/office/drawing/2014/main" id="{06E42BAE-5C50-4765-AB71-7B13C6D3AF64}"/>
              </a:ext>
            </a:extLst>
          </p:cNvPr>
          <p:cNvCxnSpPr/>
          <p:nvPr/>
        </p:nvCxnSpPr>
        <p:spPr>
          <a:xfrm flipV="1">
            <a:off x="2329967" y="2527538"/>
            <a:ext cx="0" cy="38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033B9FF-0812-480D-A156-88D6232356F6}"/>
              </a:ext>
            </a:extLst>
          </p:cNvPr>
          <p:cNvGrpSpPr/>
          <p:nvPr/>
        </p:nvGrpSpPr>
        <p:grpSpPr>
          <a:xfrm>
            <a:off x="4938592" y="2573485"/>
            <a:ext cx="1363845" cy="746801"/>
            <a:chOff x="4931780" y="2059451"/>
            <a:chExt cx="1353312" cy="707886"/>
          </a:xfrm>
        </p:grpSpPr>
        <p:sp>
          <p:nvSpPr>
            <p:cNvPr id="28" name="Rectangular Callout 30">
              <a:extLst>
                <a:ext uri="{FF2B5EF4-FFF2-40B4-BE49-F238E27FC236}">
                  <a16:creationId xmlns:a16="http://schemas.microsoft.com/office/drawing/2014/main" id="{859BA4EB-594E-4D59-AA67-843A8FEFFC62}"/>
                </a:ext>
              </a:extLst>
            </p:cNvPr>
            <p:cNvSpPr/>
            <p:nvPr/>
          </p:nvSpPr>
          <p:spPr>
            <a:xfrm>
              <a:off x="4931780" y="2108297"/>
              <a:ext cx="1353312" cy="548640"/>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1422ABE4-770B-43C7-8A9C-4E672D379220}"/>
                </a:ext>
              </a:extLst>
            </p:cNvPr>
            <p:cNvSpPr txBox="1"/>
            <p:nvPr/>
          </p:nvSpPr>
          <p:spPr>
            <a:xfrm>
              <a:off x="5054438" y="2059451"/>
              <a:ext cx="1170000" cy="707886"/>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Guard</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condition</a:t>
              </a:r>
            </a:p>
          </p:txBody>
        </p:sp>
      </p:grpSp>
      <p:grpSp>
        <p:nvGrpSpPr>
          <p:cNvPr id="30" name="Group 29">
            <a:extLst>
              <a:ext uri="{FF2B5EF4-FFF2-40B4-BE49-F238E27FC236}">
                <a16:creationId xmlns:a16="http://schemas.microsoft.com/office/drawing/2014/main" id="{C083008D-CF32-452F-9274-CFC4C3267D63}"/>
              </a:ext>
            </a:extLst>
          </p:cNvPr>
          <p:cNvGrpSpPr/>
          <p:nvPr/>
        </p:nvGrpSpPr>
        <p:grpSpPr>
          <a:xfrm>
            <a:off x="6462653" y="5143567"/>
            <a:ext cx="3318287" cy="717349"/>
            <a:chOff x="6598138" y="4350475"/>
            <a:chExt cx="2453992" cy="1029241"/>
          </a:xfrm>
        </p:grpSpPr>
        <p:sp>
          <p:nvSpPr>
            <p:cNvPr id="31" name="Rectangular Callout 33">
              <a:extLst>
                <a:ext uri="{FF2B5EF4-FFF2-40B4-BE49-F238E27FC236}">
                  <a16:creationId xmlns:a16="http://schemas.microsoft.com/office/drawing/2014/main" id="{B7426C4D-5F9E-462E-B4EB-772BDFCD9E54}"/>
                </a:ext>
              </a:extLst>
            </p:cNvPr>
            <p:cNvSpPr/>
            <p:nvPr/>
          </p:nvSpPr>
          <p:spPr>
            <a:xfrm>
              <a:off x="6598138" y="4350475"/>
              <a:ext cx="1903448" cy="950976"/>
            </a:xfrm>
            <a:prstGeom prst="wedgeRectCallout">
              <a:avLst>
                <a:gd name="adj1" fmla="val 12719"/>
                <a:gd name="adj2" fmla="val -10766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48FDA389-FB1B-4A69-98CA-4A40882F1E54}"/>
                </a:ext>
              </a:extLst>
            </p:cNvPr>
            <p:cNvSpPr txBox="1"/>
            <p:nvPr/>
          </p:nvSpPr>
          <p:spPr>
            <a:xfrm>
              <a:off x="6601538" y="4364053"/>
              <a:ext cx="2450592"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Effect: </a:t>
              </a:r>
              <a:r>
                <a:rPr lang="en-US" sz="2000" dirty="0" err="1">
                  <a:latin typeface="Calibri" panose="020F0502020204030204" pitchFamily="34" charset="0"/>
                  <a:cs typeface="Calibri" panose="020F0502020204030204" pitchFamily="34" charset="0"/>
                </a:rPr>
                <a:t>Behaviour</a:t>
              </a:r>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in response to an event</a:t>
              </a:r>
            </a:p>
          </p:txBody>
        </p:sp>
      </p:grpSp>
    </p:spTree>
    <p:extLst>
      <p:ext uri="{BB962C8B-B14F-4D97-AF65-F5344CB8AC3E}">
        <p14:creationId xmlns:p14="http://schemas.microsoft.com/office/powerpoint/2010/main" val="27418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p:bldP spid="1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sz="quarter" idx="4294967295"/>
          </p:nvPr>
        </p:nvPicPr>
        <p:blipFill>
          <a:blip r:embed="rId2"/>
          <a:srcRect/>
          <a:stretch>
            <a:fillRect/>
          </a:stretch>
        </p:blipFill>
        <p:spPr bwMode="auto">
          <a:xfrm>
            <a:off x="152400" y="1219200"/>
            <a:ext cx="7169332" cy="5638800"/>
          </a:xfrm>
          <a:prstGeom prst="rect">
            <a:avLst/>
          </a:prstGeom>
          <a:noFill/>
          <a:ln w="9525">
            <a:noFill/>
            <a:miter lim="800000"/>
            <a:headEnd/>
            <a:tailEnd/>
          </a:ln>
          <a:effectLst/>
        </p:spPr>
      </p:pic>
      <p:sp>
        <p:nvSpPr>
          <p:cNvPr id="3" name="TextBox 2"/>
          <p:cNvSpPr txBox="1"/>
          <p:nvPr/>
        </p:nvSpPr>
        <p:spPr>
          <a:xfrm>
            <a:off x="152400" y="609600"/>
            <a:ext cx="4343400" cy="461665"/>
          </a:xfrm>
          <a:prstGeom prst="rect">
            <a:avLst/>
          </a:prstGeom>
          <a:noFill/>
        </p:spPr>
        <p:txBody>
          <a:bodyPr wrap="square" rtlCol="0">
            <a:spAutoFit/>
          </a:bodyPr>
          <a:lstStyle/>
          <a:p>
            <a:r>
              <a:rPr lang="en-US" sz="2400" b="1" dirty="0">
                <a:solidFill>
                  <a:schemeClr val="accent2"/>
                </a:solidFill>
                <a:latin typeface="Calibri" pitchFamily="34" charset="0"/>
                <a:ea typeface="+mj-ea"/>
                <a:cs typeface="Calibri" pitchFamily="34" charset="0"/>
                <a:sym typeface="Arial" charset="0"/>
              </a:rPr>
              <a:t>Phone Line</a:t>
            </a:r>
          </a:p>
        </p:txBody>
      </p:sp>
      <p:sp>
        <p:nvSpPr>
          <p:cNvPr id="2" name="Rectangle 1">
            <a:extLst>
              <a:ext uri="{FF2B5EF4-FFF2-40B4-BE49-F238E27FC236}">
                <a16:creationId xmlns:a16="http://schemas.microsoft.com/office/drawing/2014/main" id="{5D0BF959-7690-479D-AD35-491CEB9261B4}"/>
              </a:ext>
            </a:extLst>
          </p:cNvPr>
          <p:cNvSpPr/>
          <p:nvPr/>
        </p:nvSpPr>
        <p:spPr>
          <a:xfrm>
            <a:off x="1979712" y="6597352"/>
            <a:ext cx="1008112" cy="260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peech Bubble: Oval 4">
            <a:extLst>
              <a:ext uri="{FF2B5EF4-FFF2-40B4-BE49-F238E27FC236}">
                <a16:creationId xmlns:a16="http://schemas.microsoft.com/office/drawing/2014/main" id="{4512157F-61EA-48CC-9DD7-F19C14AFC91B}"/>
              </a:ext>
            </a:extLst>
          </p:cNvPr>
          <p:cNvSpPr/>
          <p:nvPr/>
        </p:nvSpPr>
        <p:spPr>
          <a:xfrm>
            <a:off x="3309211" y="840432"/>
            <a:ext cx="1008112" cy="64807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800" b="1" dirty="0">
                <a:solidFill>
                  <a:srgbClr val="0070C0"/>
                </a:solidFill>
                <a:latin typeface="Calibri" panose="020F0502020204030204" pitchFamily="34" charset="0"/>
                <a:cs typeface="Calibri" panose="020F0502020204030204" pitchFamily="34" charset="0"/>
              </a:rPr>
              <a:t>State</a:t>
            </a:r>
          </a:p>
        </p:txBody>
      </p:sp>
      <p:sp>
        <p:nvSpPr>
          <p:cNvPr id="7" name="Speech Bubble: Oval 6">
            <a:extLst>
              <a:ext uri="{FF2B5EF4-FFF2-40B4-BE49-F238E27FC236}">
                <a16:creationId xmlns:a16="http://schemas.microsoft.com/office/drawing/2014/main" id="{C53E3366-B565-424E-9613-F634C5CB181D}"/>
              </a:ext>
            </a:extLst>
          </p:cNvPr>
          <p:cNvSpPr/>
          <p:nvPr/>
        </p:nvSpPr>
        <p:spPr>
          <a:xfrm>
            <a:off x="5508104" y="1488504"/>
            <a:ext cx="1008112" cy="648072"/>
          </a:xfrm>
          <a:prstGeom prst="wedgeEllipseCallout">
            <a:avLst>
              <a:gd name="adj1" fmla="val -177178"/>
              <a:gd name="adj2" fmla="val 365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800" b="1" dirty="0">
                <a:solidFill>
                  <a:srgbClr val="0070C0"/>
                </a:solidFill>
                <a:latin typeface="Calibri" panose="020F0502020204030204" pitchFamily="34" charset="0"/>
                <a:cs typeface="Calibri" panose="020F0502020204030204" pitchFamily="34" charset="0"/>
              </a:rPr>
              <a:t>Event</a:t>
            </a:r>
          </a:p>
        </p:txBody>
      </p:sp>
      <p:sp>
        <p:nvSpPr>
          <p:cNvPr id="8" name="Speech Bubble: Oval 7">
            <a:extLst>
              <a:ext uri="{FF2B5EF4-FFF2-40B4-BE49-F238E27FC236}">
                <a16:creationId xmlns:a16="http://schemas.microsoft.com/office/drawing/2014/main" id="{E328EDB9-BF91-4098-82FD-4A3F2213FFC1}"/>
              </a:ext>
            </a:extLst>
          </p:cNvPr>
          <p:cNvSpPr/>
          <p:nvPr/>
        </p:nvSpPr>
        <p:spPr>
          <a:xfrm>
            <a:off x="6345722" y="2405880"/>
            <a:ext cx="1008112" cy="648072"/>
          </a:xfrm>
          <a:prstGeom prst="wedgeEllipseCallout">
            <a:avLst>
              <a:gd name="adj1" fmla="val -278624"/>
              <a:gd name="adj2" fmla="val 235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800" b="1" dirty="0">
                <a:solidFill>
                  <a:srgbClr val="0070C0"/>
                </a:solidFill>
                <a:latin typeface="Calibri" panose="020F0502020204030204" pitchFamily="34" charset="0"/>
                <a:cs typeface="Calibri" panose="020F0502020204030204" pitchFamily="34" charset="0"/>
              </a:rPr>
              <a:t>Event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reeform 5"/>
          <p:cNvSpPr>
            <a:spLocks/>
          </p:cNvSpPr>
          <p:nvPr/>
        </p:nvSpPr>
        <p:spPr bwMode="auto">
          <a:xfrm>
            <a:off x="4262438" y="1905000"/>
            <a:ext cx="2214562" cy="3657600"/>
          </a:xfrm>
          <a:custGeom>
            <a:avLst/>
            <a:gdLst>
              <a:gd name="T0" fmla="*/ 0 w 1395"/>
              <a:gd name="T1" fmla="*/ 0 h 2304"/>
              <a:gd name="T2" fmla="*/ 1909762 w 1395"/>
              <a:gd name="T3" fmla="*/ 0 h 2304"/>
              <a:gd name="T4" fmla="*/ 1909762 w 1395"/>
              <a:gd name="T5" fmla="*/ 381000 h 2304"/>
              <a:gd name="T6" fmla="*/ 2214562 w 1395"/>
              <a:gd name="T7" fmla="*/ 381000 h 2304"/>
              <a:gd name="T8" fmla="*/ 1900237 w 1395"/>
              <a:gd name="T9" fmla="*/ 0 h 2304"/>
              <a:gd name="T10" fmla="*/ 2214562 w 1395"/>
              <a:gd name="T11" fmla="*/ 390525 h 2304"/>
              <a:gd name="T12" fmla="*/ 2214562 w 1395"/>
              <a:gd name="T13" fmla="*/ 3657600 h 2304"/>
              <a:gd name="T14" fmla="*/ 4762 w 1395"/>
              <a:gd name="T15" fmla="*/ 3657600 h 2304"/>
              <a:gd name="T16" fmla="*/ 4762 w 1395"/>
              <a:gd name="T17" fmla="*/ 0 h 2304"/>
              <a:gd name="T18" fmla="*/ 0 w 1395"/>
              <a:gd name="T19" fmla="*/ 0 h 2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5"/>
              <a:gd name="T31" fmla="*/ 0 h 2304"/>
              <a:gd name="T32" fmla="*/ 1395 w 1395"/>
              <a:gd name="T33" fmla="*/ 2304 h 2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5" h="2304">
                <a:moveTo>
                  <a:pt x="0" y="0"/>
                </a:moveTo>
                <a:lnTo>
                  <a:pt x="1203" y="0"/>
                </a:lnTo>
                <a:lnTo>
                  <a:pt x="1203" y="240"/>
                </a:lnTo>
                <a:lnTo>
                  <a:pt x="1395" y="240"/>
                </a:lnTo>
                <a:lnTo>
                  <a:pt x="1197" y="0"/>
                </a:lnTo>
                <a:lnTo>
                  <a:pt x="1395" y="246"/>
                </a:lnTo>
                <a:lnTo>
                  <a:pt x="1395" y="2304"/>
                </a:lnTo>
                <a:lnTo>
                  <a:pt x="3" y="2304"/>
                </a:lnTo>
                <a:lnTo>
                  <a:pt x="3" y="0"/>
                </a:lnTo>
                <a:lnTo>
                  <a:pt x="0" y="0"/>
                </a:lnTo>
                <a:close/>
              </a:path>
            </a:pathLst>
          </a:custGeom>
          <a:solidFill>
            <a:schemeClr val="bg2"/>
          </a:solidFill>
          <a:ln w="19050" cap="flat" cmpd="sng">
            <a:solidFill>
              <a:schemeClr val="tx1"/>
            </a:solidFill>
            <a:prstDash val="solid"/>
            <a:round/>
            <a:headEnd type="none" w="med" len="med"/>
            <a:tailEnd type="none" w="lg" len="lg"/>
          </a:ln>
        </p:spPr>
        <p:txBody>
          <a:bodyPr>
            <a:spAutoFit/>
          </a:bodyPr>
          <a:lstStyle/>
          <a:p>
            <a:endParaRPr lang="en-US"/>
          </a:p>
        </p:txBody>
      </p:sp>
      <p:sp>
        <p:nvSpPr>
          <p:cNvPr id="76806" name="AutoShape 6"/>
          <p:cNvSpPr>
            <a:spLocks noChangeArrowheads="1"/>
          </p:cNvSpPr>
          <p:nvPr/>
        </p:nvSpPr>
        <p:spPr bwMode="auto">
          <a:xfrm>
            <a:off x="4495800" y="2590800"/>
            <a:ext cx="1600200" cy="838200"/>
          </a:xfrm>
          <a:prstGeom prst="roundRect">
            <a:avLst>
              <a:gd name="adj" fmla="val 16667"/>
            </a:avLst>
          </a:prstGeom>
          <a:solidFill>
            <a:srgbClr val="FF0000"/>
          </a:solidFill>
          <a:ln w="19050" algn="ctr">
            <a:solidFill>
              <a:schemeClr val="tx1"/>
            </a:solidFill>
            <a:round/>
            <a:headEnd/>
            <a:tailEnd type="none" w="lg" len="lg"/>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6807" name="AutoShape 7"/>
          <p:cNvSpPr>
            <a:spLocks noChangeArrowheads="1"/>
          </p:cNvSpPr>
          <p:nvPr/>
        </p:nvSpPr>
        <p:spPr bwMode="auto">
          <a:xfrm>
            <a:off x="4495800" y="3581400"/>
            <a:ext cx="1600200" cy="838200"/>
          </a:xfrm>
          <a:prstGeom prst="roundRect">
            <a:avLst>
              <a:gd name="adj" fmla="val 16667"/>
            </a:avLst>
          </a:prstGeom>
          <a:solidFill>
            <a:srgbClr val="FFFF00"/>
          </a:solidFill>
          <a:ln w="19050" algn="ctr">
            <a:solidFill>
              <a:schemeClr val="tx1"/>
            </a:solidFill>
            <a:round/>
            <a:headEnd/>
            <a:tailEnd type="none" w="lg" len="lg"/>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6808" name="AutoShape 8"/>
          <p:cNvSpPr>
            <a:spLocks noChangeArrowheads="1"/>
          </p:cNvSpPr>
          <p:nvPr/>
        </p:nvSpPr>
        <p:spPr bwMode="auto">
          <a:xfrm>
            <a:off x="4495800" y="4572000"/>
            <a:ext cx="1600200" cy="838200"/>
          </a:xfrm>
          <a:prstGeom prst="roundRect">
            <a:avLst>
              <a:gd name="adj" fmla="val 16667"/>
            </a:avLst>
          </a:prstGeom>
          <a:solidFill>
            <a:srgbClr val="00FF00"/>
          </a:solidFill>
          <a:ln w="19050" algn="ctr">
            <a:solidFill>
              <a:schemeClr val="tx1"/>
            </a:solidFill>
            <a:round/>
            <a:headEnd/>
            <a:tailEnd type="none" w="lg" len="lg"/>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5846" name="Text Box 9"/>
          <p:cNvSpPr txBox="1">
            <a:spLocks noChangeArrowheads="1"/>
          </p:cNvSpPr>
          <p:nvPr/>
        </p:nvSpPr>
        <p:spPr bwMode="auto">
          <a:xfrm>
            <a:off x="4648200" y="3790950"/>
            <a:ext cx="12334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wrap="none">
            <a:spAutoFit/>
          </a:bodyPr>
          <a:lstStyle>
            <a:lvl1pPr marL="290513" indent="-290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rgbClr val="CC0000"/>
              </a:buClr>
            </a:pPr>
            <a:r>
              <a:rPr lang="en-US" altLang="zh-CN" sz="2800">
                <a:ea typeface="宋体" panose="02010600030101010101" pitchFamily="2" charset="-122"/>
              </a:rPr>
              <a:t>Yellow</a:t>
            </a:r>
          </a:p>
        </p:txBody>
      </p:sp>
      <p:sp>
        <p:nvSpPr>
          <p:cNvPr id="35847" name="Text Box 10"/>
          <p:cNvSpPr txBox="1">
            <a:spLocks noChangeArrowheads="1"/>
          </p:cNvSpPr>
          <p:nvPr/>
        </p:nvSpPr>
        <p:spPr bwMode="auto">
          <a:xfrm>
            <a:off x="4876800" y="2743200"/>
            <a:ext cx="83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wrap="none">
            <a:spAutoFit/>
          </a:bodyPr>
          <a:lstStyle>
            <a:lvl1pPr marL="290513" indent="-290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rgbClr val="CC0000"/>
              </a:buClr>
            </a:pPr>
            <a:r>
              <a:rPr lang="en-US" altLang="zh-CN" sz="2800">
                <a:ea typeface="宋体" panose="02010600030101010101" pitchFamily="2" charset="-122"/>
              </a:rPr>
              <a:t>Red</a:t>
            </a:r>
          </a:p>
        </p:txBody>
      </p:sp>
      <p:sp>
        <p:nvSpPr>
          <p:cNvPr id="35848" name="Text Box 11"/>
          <p:cNvSpPr txBox="1">
            <a:spLocks noChangeArrowheads="1"/>
          </p:cNvSpPr>
          <p:nvPr/>
        </p:nvSpPr>
        <p:spPr bwMode="auto">
          <a:xfrm>
            <a:off x="4648200" y="4781550"/>
            <a:ext cx="1174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wrap="none">
            <a:spAutoFit/>
          </a:bodyPr>
          <a:lstStyle>
            <a:lvl1pPr marL="290513" indent="-290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rgbClr val="CC0000"/>
              </a:buClr>
            </a:pPr>
            <a:r>
              <a:rPr lang="en-US" altLang="zh-CN" sz="2800">
                <a:ea typeface="宋体" panose="02010600030101010101" pitchFamily="2" charset="-122"/>
              </a:rPr>
              <a:t>Green</a:t>
            </a:r>
          </a:p>
        </p:txBody>
      </p:sp>
      <p:sp>
        <p:nvSpPr>
          <p:cNvPr id="35849" name="Text Box 12"/>
          <p:cNvSpPr txBox="1">
            <a:spLocks noChangeArrowheads="1"/>
          </p:cNvSpPr>
          <p:nvPr/>
        </p:nvSpPr>
        <p:spPr bwMode="auto">
          <a:xfrm>
            <a:off x="4343400" y="2017713"/>
            <a:ext cx="177641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wrap="none">
            <a:spAutoFit/>
          </a:bodyPr>
          <a:lstStyle>
            <a:lvl1pPr marL="290513" indent="-290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rgbClr val="CC0000"/>
              </a:buClr>
            </a:pPr>
            <a:r>
              <a:rPr lang="en-US" altLang="zh-CN" sz="2400">
                <a:ea typeface="宋体" panose="02010600030101010101" pitchFamily="2" charset="-122"/>
              </a:rPr>
              <a:t>Traffic Light</a:t>
            </a:r>
          </a:p>
        </p:txBody>
      </p:sp>
      <p:sp>
        <p:nvSpPr>
          <p:cNvPr id="35850" name="Line 13"/>
          <p:cNvSpPr>
            <a:spLocks noChangeShapeType="1"/>
          </p:cNvSpPr>
          <p:nvPr/>
        </p:nvSpPr>
        <p:spPr bwMode="auto">
          <a:xfrm>
            <a:off x="3962400" y="2590800"/>
            <a:ext cx="457200" cy="381000"/>
          </a:xfrm>
          <a:prstGeom prst="line">
            <a:avLst/>
          </a:prstGeom>
          <a:noFill/>
          <a:ln w="19050">
            <a:solidFill>
              <a:schemeClr val="accent1"/>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5851" name="Text Box 14"/>
          <p:cNvSpPr txBox="1">
            <a:spLocks noChangeArrowheads="1"/>
          </p:cNvSpPr>
          <p:nvPr/>
        </p:nvSpPr>
        <p:spPr bwMode="auto">
          <a:xfrm>
            <a:off x="3048000" y="2362200"/>
            <a:ext cx="10144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wrap="none">
            <a:spAutoFit/>
          </a:bodyPr>
          <a:lstStyle>
            <a:lvl1pPr marL="290513" indent="-290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rgbClr val="CC0000"/>
              </a:buClr>
            </a:pPr>
            <a:r>
              <a:rPr lang="en-US" altLang="zh-CN" sz="2800">
                <a:solidFill>
                  <a:schemeClr val="accent1"/>
                </a:solidFill>
                <a:ea typeface="宋体" panose="02010600030101010101" pitchFamily="2" charset="-122"/>
              </a:rPr>
              <a:t>State</a:t>
            </a:r>
          </a:p>
        </p:txBody>
      </p:sp>
      <p:sp>
        <p:nvSpPr>
          <p:cNvPr id="35852" name="AutoShape 15"/>
          <p:cNvSpPr>
            <a:spLocks noChangeArrowheads="1"/>
          </p:cNvSpPr>
          <p:nvPr/>
        </p:nvSpPr>
        <p:spPr bwMode="auto">
          <a:xfrm>
            <a:off x="4495800" y="2590800"/>
            <a:ext cx="1600200" cy="838200"/>
          </a:xfrm>
          <a:prstGeom prst="roundRect">
            <a:avLst>
              <a:gd name="adj" fmla="val 16667"/>
            </a:avLst>
          </a:prstGeom>
          <a:noFill/>
          <a:ln w="1905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5853" name="AutoShape 16"/>
          <p:cNvSpPr>
            <a:spLocks noChangeArrowheads="1"/>
          </p:cNvSpPr>
          <p:nvPr/>
        </p:nvSpPr>
        <p:spPr bwMode="auto">
          <a:xfrm>
            <a:off x="4495800" y="3581400"/>
            <a:ext cx="1600200" cy="838200"/>
          </a:xfrm>
          <a:prstGeom prst="roundRect">
            <a:avLst>
              <a:gd name="adj" fmla="val 16667"/>
            </a:avLst>
          </a:prstGeom>
          <a:noFill/>
          <a:ln w="1905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5854" name="AutoShape 17"/>
          <p:cNvSpPr>
            <a:spLocks noChangeArrowheads="1"/>
          </p:cNvSpPr>
          <p:nvPr/>
        </p:nvSpPr>
        <p:spPr bwMode="auto">
          <a:xfrm>
            <a:off x="4495800" y="4572000"/>
            <a:ext cx="1600200" cy="838200"/>
          </a:xfrm>
          <a:prstGeom prst="roundRect">
            <a:avLst>
              <a:gd name="adj" fmla="val 16667"/>
            </a:avLst>
          </a:prstGeom>
          <a:noFill/>
          <a:ln w="1905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76818" name="AutoShape 18"/>
          <p:cNvCxnSpPr>
            <a:cxnSpLocks noChangeShapeType="1"/>
            <a:stCxn id="76808" idx="3"/>
            <a:endCxn id="76807" idx="3"/>
          </p:cNvCxnSpPr>
          <p:nvPr/>
        </p:nvCxnSpPr>
        <p:spPr bwMode="auto">
          <a:xfrm flipV="1">
            <a:off x="6105525" y="4000500"/>
            <a:ext cx="1588" cy="990600"/>
          </a:xfrm>
          <a:prstGeom prst="curvedConnector3">
            <a:avLst>
              <a:gd name="adj1" fmla="val 43800014"/>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cxnSp>
      <p:cxnSp>
        <p:nvCxnSpPr>
          <p:cNvPr id="76819" name="AutoShape 19"/>
          <p:cNvCxnSpPr>
            <a:cxnSpLocks noChangeShapeType="1"/>
          </p:cNvCxnSpPr>
          <p:nvPr/>
        </p:nvCxnSpPr>
        <p:spPr bwMode="auto">
          <a:xfrm flipV="1">
            <a:off x="6096000" y="2971800"/>
            <a:ext cx="1588" cy="990600"/>
          </a:xfrm>
          <a:prstGeom prst="curvedConnector3">
            <a:avLst>
              <a:gd name="adj1" fmla="val 43800014"/>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cxnSp>
      <p:cxnSp>
        <p:nvCxnSpPr>
          <p:cNvPr id="76820" name="AutoShape 20"/>
          <p:cNvCxnSpPr>
            <a:cxnSpLocks noChangeShapeType="1"/>
            <a:stCxn id="35852" idx="1"/>
            <a:endCxn id="76808" idx="1"/>
          </p:cNvCxnSpPr>
          <p:nvPr/>
        </p:nvCxnSpPr>
        <p:spPr bwMode="auto">
          <a:xfrm rot="10800000" flipH="1" flipV="1">
            <a:off x="4486275" y="3009900"/>
            <a:ext cx="1588" cy="1981200"/>
          </a:xfrm>
          <a:prstGeom prst="curvedConnector3">
            <a:avLst>
              <a:gd name="adj1" fmla="val -44400014"/>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cxnSp>
      <p:sp>
        <p:nvSpPr>
          <p:cNvPr id="76821" name="Text Box 21"/>
          <p:cNvSpPr txBox="1">
            <a:spLocks noChangeArrowheads="1"/>
          </p:cNvSpPr>
          <p:nvPr/>
        </p:nvSpPr>
        <p:spPr bwMode="auto">
          <a:xfrm>
            <a:off x="1752600" y="2895600"/>
            <a:ext cx="1749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wrap="none">
            <a:spAutoFit/>
          </a:bodyPr>
          <a:lstStyle>
            <a:lvl1pPr marL="290513" indent="-2905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rgbClr val="CC0000"/>
              </a:buClr>
            </a:pPr>
            <a:r>
              <a:rPr lang="en-US" altLang="zh-CN" sz="2800">
                <a:solidFill>
                  <a:srgbClr val="33CC33"/>
                </a:solidFill>
                <a:ea typeface="宋体" panose="02010600030101010101" pitchFamily="2" charset="-122"/>
              </a:rPr>
              <a:t>Transition</a:t>
            </a:r>
          </a:p>
        </p:txBody>
      </p:sp>
      <p:sp>
        <p:nvSpPr>
          <p:cNvPr id="76822" name="Line 22"/>
          <p:cNvSpPr>
            <a:spLocks noChangeShapeType="1"/>
          </p:cNvSpPr>
          <p:nvPr/>
        </p:nvSpPr>
        <p:spPr bwMode="auto">
          <a:xfrm flipV="1">
            <a:off x="3429000" y="3124200"/>
            <a:ext cx="762000" cy="0"/>
          </a:xfrm>
          <a:prstGeom prst="line">
            <a:avLst/>
          </a:prstGeom>
          <a:noFill/>
          <a:ln w="19050">
            <a:solidFill>
              <a:srgbClr val="339966"/>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76823" name="Oval 23"/>
          <p:cNvSpPr>
            <a:spLocks noChangeArrowheads="1"/>
          </p:cNvSpPr>
          <p:nvPr/>
        </p:nvSpPr>
        <p:spPr bwMode="auto">
          <a:xfrm>
            <a:off x="6705600" y="2057400"/>
            <a:ext cx="228600" cy="228600"/>
          </a:xfrm>
          <a:prstGeom prst="ellipse">
            <a:avLst/>
          </a:prstGeom>
          <a:solidFill>
            <a:srgbClr val="000000"/>
          </a:solidFill>
          <a:ln w="19050" algn="ctr">
            <a:solidFill>
              <a:schemeClr val="tx1"/>
            </a:solidFill>
            <a:round/>
            <a:headEnd/>
            <a:tailEnd type="none" w="lg" len="lg"/>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76824" name="AutoShape 24"/>
          <p:cNvCxnSpPr>
            <a:cxnSpLocks noChangeShapeType="1"/>
            <a:stCxn id="76823" idx="4"/>
            <a:endCxn id="76806" idx="3"/>
          </p:cNvCxnSpPr>
          <p:nvPr/>
        </p:nvCxnSpPr>
        <p:spPr bwMode="auto">
          <a:xfrm rot="5400000">
            <a:off x="6105525" y="2295525"/>
            <a:ext cx="714375" cy="714375"/>
          </a:xfrm>
          <a:prstGeom prst="curvedConnector2">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cxnSp>
      <p:sp>
        <p:nvSpPr>
          <p:cNvPr id="76825" name="WordArt 25"/>
          <p:cNvSpPr>
            <a:spLocks noChangeArrowheads="1" noChangeShapeType="1" noTextEdit="1"/>
          </p:cNvSpPr>
          <p:nvPr/>
        </p:nvSpPr>
        <p:spPr bwMode="auto">
          <a:xfrm rot="6828918">
            <a:off x="5880894" y="4177506"/>
            <a:ext cx="1219200" cy="941388"/>
          </a:xfrm>
          <a:prstGeom prst="rect">
            <a:avLst/>
          </a:prstGeom>
        </p:spPr>
        <p:txBody>
          <a:bodyPr spcFirstLastPara="1" wrap="none" fromWordArt="1">
            <a:prstTxWarp prst="textArchUp">
              <a:avLst>
                <a:gd name="adj" fmla="val 10800004"/>
              </a:avLst>
            </a:prstTxWarp>
          </a:bodyPr>
          <a:lstStyle/>
          <a:p>
            <a:pPr algn="ctr"/>
            <a:r>
              <a:rPr lang="en-US" sz="1600" kern="10">
                <a:ln w="9525">
                  <a:solidFill>
                    <a:srgbClr val="000000"/>
                  </a:solidFill>
                  <a:round/>
                  <a:headEnd/>
                  <a:tailEnd type="none" w="lg" len="lg"/>
                </a:ln>
                <a:solidFill>
                  <a:srgbClr val="000000"/>
                </a:solidFill>
              </a:rPr>
              <a:t>Green timer expires</a:t>
            </a:r>
          </a:p>
        </p:txBody>
      </p:sp>
      <p:sp>
        <p:nvSpPr>
          <p:cNvPr id="76826" name="WordArt 26"/>
          <p:cNvSpPr>
            <a:spLocks noChangeArrowheads="1" noChangeShapeType="1" noTextEdit="1"/>
          </p:cNvSpPr>
          <p:nvPr/>
        </p:nvSpPr>
        <p:spPr bwMode="auto">
          <a:xfrm rot="5913611">
            <a:off x="6096000" y="2971800"/>
            <a:ext cx="914400" cy="914400"/>
          </a:xfrm>
          <a:prstGeom prst="rect">
            <a:avLst/>
          </a:prstGeom>
        </p:spPr>
        <p:txBody>
          <a:bodyPr spcFirstLastPara="1" wrap="none" fromWordArt="1">
            <a:prstTxWarp prst="textArchUp">
              <a:avLst>
                <a:gd name="adj" fmla="val 10800004"/>
              </a:avLst>
            </a:prstTxWarp>
          </a:bodyPr>
          <a:lstStyle/>
          <a:p>
            <a:pPr algn="ctr"/>
            <a:r>
              <a:rPr lang="en-US" sz="1600" kern="10">
                <a:ln w="9525">
                  <a:solidFill>
                    <a:srgbClr val="000000"/>
                  </a:solidFill>
                  <a:round/>
                  <a:headEnd/>
                  <a:tailEnd type="none" w="lg" len="lg"/>
                </a:ln>
                <a:solidFill>
                  <a:srgbClr val="000000"/>
                </a:solidFill>
              </a:rPr>
              <a:t>Yellow timer expires</a:t>
            </a:r>
          </a:p>
        </p:txBody>
      </p:sp>
      <p:sp>
        <p:nvSpPr>
          <p:cNvPr id="76827" name="WordArt 27"/>
          <p:cNvSpPr>
            <a:spLocks noChangeArrowheads="1" noChangeShapeType="1" noTextEdit="1"/>
          </p:cNvSpPr>
          <p:nvPr/>
        </p:nvSpPr>
        <p:spPr bwMode="auto">
          <a:xfrm rot="-5883091">
            <a:off x="3275013" y="3863975"/>
            <a:ext cx="1371600" cy="609600"/>
          </a:xfrm>
          <a:prstGeom prst="rect">
            <a:avLst/>
          </a:prstGeom>
        </p:spPr>
        <p:txBody>
          <a:bodyPr spcFirstLastPara="1" wrap="none" fromWordArt="1">
            <a:prstTxWarp prst="textArchUp">
              <a:avLst>
                <a:gd name="adj" fmla="val 10800004"/>
              </a:avLst>
            </a:prstTxWarp>
          </a:bodyPr>
          <a:lstStyle/>
          <a:p>
            <a:pPr algn="ctr"/>
            <a:r>
              <a:rPr lang="en-US" sz="1200" kern="10">
                <a:ln w="9525">
                  <a:solidFill>
                    <a:srgbClr val="000000"/>
                  </a:solidFill>
                  <a:round/>
                  <a:headEnd/>
                  <a:tailEnd type="none" w="lg" len="lg"/>
                </a:ln>
                <a:solidFill>
                  <a:srgbClr val="000000"/>
                </a:solidFill>
                <a:latin typeface="Arial Black" panose="020B0A04020102020204" pitchFamily="34" charset="0"/>
              </a:rPr>
              <a:t>Car trips sensor</a:t>
            </a:r>
          </a:p>
        </p:txBody>
      </p:sp>
      <p:sp>
        <p:nvSpPr>
          <p:cNvPr id="76828" name="Line 28"/>
          <p:cNvSpPr>
            <a:spLocks noChangeShapeType="1"/>
          </p:cNvSpPr>
          <p:nvPr/>
        </p:nvSpPr>
        <p:spPr bwMode="auto">
          <a:xfrm flipV="1">
            <a:off x="2628900" y="4572000"/>
            <a:ext cx="838200" cy="990600"/>
          </a:xfrm>
          <a:prstGeom prst="line">
            <a:avLst/>
          </a:prstGeom>
          <a:noFill/>
          <a:ln w="19050">
            <a:solidFill>
              <a:schemeClr val="folHlink"/>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76829" name="Text Box 29"/>
          <p:cNvSpPr>
            <a:spLocks noGrp="1" noChangeArrowheads="1"/>
          </p:cNvSpPr>
          <p:nvPr>
            <p:ph type="body" idx="4294967295"/>
          </p:nvPr>
        </p:nvSpPr>
        <p:spPr>
          <a:xfrm>
            <a:off x="1371600" y="2017713"/>
            <a:ext cx="7772400" cy="4114800"/>
          </a:xfrm>
          <a:noFill/>
        </p:spPr>
        <p:txBody>
          <a:bodyPr/>
          <a:lstStyle/>
          <a:p>
            <a:pPr marL="290513" indent="-290513" eaLnBrk="1" hangingPunct="1">
              <a:lnSpc>
                <a:spcPct val="90000"/>
              </a:lnSpc>
              <a:buClr>
                <a:srgbClr val="CC0000"/>
              </a:buClr>
              <a:buFont typeface="Wingdings" panose="05000000000000000000" pitchFamily="2" charset="2"/>
              <a:buNone/>
            </a:pPr>
            <a:r>
              <a:rPr lang="zh-CN" altLang="en-US">
                <a:ea typeface="宋体" panose="02010600030101010101" pitchFamily="2" charset="-122"/>
              </a:rPr>
              <a:t> </a:t>
            </a:r>
          </a:p>
        </p:txBody>
      </p:sp>
      <p:sp>
        <p:nvSpPr>
          <p:cNvPr id="35869" name="Rectangle 32"/>
          <p:cNvSpPr>
            <a:spLocks noGrp="1" noChangeArrowheads="1"/>
          </p:cNvSpPr>
          <p:nvPr>
            <p:ph type="title" idx="4294967295"/>
          </p:nvPr>
        </p:nvSpPr>
        <p:spPr>
          <a:xfrm>
            <a:off x="0" y="471444"/>
            <a:ext cx="7886700" cy="543012"/>
          </a:xfrm>
        </p:spPr>
        <p:txBody>
          <a:bodyPr>
            <a:normAutofit/>
          </a:bodyPr>
          <a:lstStyle/>
          <a:p>
            <a:pPr eaLnBrk="1" hangingPunct="1"/>
            <a:r>
              <a:rPr lang="en-US" altLang="zh-CN" sz="2400" b="1" dirty="0">
                <a:ea typeface="宋体" panose="02010600030101010101" pitchFamily="2" charset="-122"/>
              </a:rPr>
              <a:t>State Diagrams</a:t>
            </a:r>
            <a:r>
              <a:rPr lang="en-US" altLang="zh-CN" sz="2400" dirty="0">
                <a:ea typeface="宋体" panose="02010600030101010101" pitchFamily="2" charset="-122"/>
              </a:rPr>
              <a:t> (Traffic light example)</a:t>
            </a:r>
          </a:p>
        </p:txBody>
      </p:sp>
      <p:sp>
        <p:nvSpPr>
          <p:cNvPr id="35867" name="Text Box 30"/>
          <p:cNvSpPr txBox="1">
            <a:spLocks noChangeArrowheads="1"/>
          </p:cNvSpPr>
          <p:nvPr/>
        </p:nvSpPr>
        <p:spPr bwMode="auto">
          <a:xfrm>
            <a:off x="2209800" y="5562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Event</a:t>
            </a:r>
          </a:p>
        </p:txBody>
      </p:sp>
      <p:sp>
        <p:nvSpPr>
          <p:cNvPr id="35868" name="Text Box 31"/>
          <p:cNvSpPr txBox="1">
            <a:spLocks noChangeArrowheads="1"/>
          </p:cNvSpPr>
          <p:nvPr/>
        </p:nvSpPr>
        <p:spPr bwMode="auto">
          <a:xfrm>
            <a:off x="7010400" y="1905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Start</a:t>
            </a:r>
          </a:p>
        </p:txBody>
      </p:sp>
    </p:spTree>
    <p:extLst>
      <p:ext uri="{BB962C8B-B14F-4D97-AF65-F5344CB8AC3E}">
        <p14:creationId xmlns:p14="http://schemas.microsoft.com/office/powerpoint/2010/main" val="1713920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682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6823"/>
                                        </p:tgtEl>
                                        <p:attrNameLst>
                                          <p:attrName>style.visibility</p:attrName>
                                        </p:attrNameLst>
                                      </p:cBhvr>
                                      <p:to>
                                        <p:strVal val="visible"/>
                                      </p:to>
                                    </p:set>
                                  </p:childTnLst>
                                </p:cTn>
                              </p:par>
                            </p:childTnLst>
                          </p:cTn>
                        </p:par>
                        <p:par>
                          <p:cTn id="10" fill="hold" nodeType="afterGroup">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76806"/>
                                        </p:tgtEl>
                                        <p:attrNameLst>
                                          <p:attrName>style.visibility</p:attrName>
                                        </p:attrNameLst>
                                      </p:cBhvr>
                                      <p:to>
                                        <p:strVal val="visible"/>
                                      </p:to>
                                    </p:set>
                                    <p:animEffect transition="in" filter="blinds(horizontal)">
                                      <p:cBhvr>
                                        <p:cTn id="13" dur="500"/>
                                        <p:tgtEl>
                                          <p:spTgt spid="768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6829"/>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76828"/>
                                        </p:tgtEl>
                                        <p:attrNameLst>
                                          <p:attrName>style.visibility</p:attrName>
                                        </p:attrNameLst>
                                      </p:cBhvr>
                                      <p:to>
                                        <p:strVal val="visible"/>
                                      </p:to>
                                    </p:set>
                                  </p:childTnLst>
                                </p:cTn>
                              </p:par>
                            </p:childTnLst>
                          </p:cTn>
                        </p:par>
                        <p:par>
                          <p:cTn id="21" fill="hold" nodeType="afterGroup">
                            <p:stCondLst>
                              <p:cond delay="1000"/>
                            </p:stCondLst>
                            <p:childTnLst>
                              <p:par>
                                <p:cTn id="22" presetID="3" presetClass="entr" presetSubtype="0" fill="hold" grpId="0" nodeType="afterEffect">
                                  <p:stCondLst>
                                    <p:cond delay="0"/>
                                  </p:stCondLst>
                                  <p:childTnLst>
                                    <p:set>
                                      <p:cBhvr>
                                        <p:cTn id="23" dur="1" fill="hold">
                                          <p:stCondLst>
                                            <p:cond delay="499"/>
                                          </p:stCondLst>
                                        </p:cTn>
                                        <p:tgtEl>
                                          <p:spTgt spid="76827"/>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76821"/>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76822"/>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nodeType="afterEffect">
                                  <p:stCondLst>
                                    <p:cond delay="0"/>
                                  </p:stCondLst>
                                  <p:childTnLst>
                                    <p:set>
                                      <p:cBhvr>
                                        <p:cTn id="32" dur="1" fill="hold">
                                          <p:stCondLst>
                                            <p:cond delay="499"/>
                                          </p:stCondLst>
                                        </p:cTn>
                                        <p:tgtEl>
                                          <p:spTgt spid="76820"/>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7680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0" fill="hold" grpId="0" nodeType="clickEffect">
                                  <p:stCondLst>
                                    <p:cond delay="0"/>
                                  </p:stCondLst>
                                  <p:childTnLst>
                                    <p:set>
                                      <p:cBhvr>
                                        <p:cTn id="39" dur="1" fill="hold">
                                          <p:stCondLst>
                                            <p:cond delay="499"/>
                                          </p:stCondLst>
                                        </p:cTn>
                                        <p:tgtEl>
                                          <p:spTgt spid="76825"/>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6807"/>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7681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0" fill="hold" grpId="0" nodeType="clickEffect">
                                  <p:stCondLst>
                                    <p:cond delay="0"/>
                                  </p:stCondLst>
                                  <p:childTnLst>
                                    <p:set>
                                      <p:cBhvr>
                                        <p:cTn id="49" dur="1" fill="hold">
                                          <p:stCondLst>
                                            <p:cond delay="499"/>
                                          </p:stCondLst>
                                        </p:cTn>
                                        <p:tgtEl>
                                          <p:spTgt spid="76826"/>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76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P spid="76807" grpId="0" animBg="1"/>
      <p:bldP spid="76808" grpId="0" animBg="1"/>
      <p:bldP spid="76821" grpId="0" autoUpdateAnimBg="0"/>
      <p:bldP spid="76822" grpId="0" animBg="1"/>
      <p:bldP spid="76823" grpId="0" animBg="1"/>
      <p:bldP spid="76825" grpId="0" animBg="1"/>
      <p:bldP spid="76826" grpId="0" animBg="1"/>
      <p:bldP spid="76827" grpId="0" animBg="1"/>
      <p:bldP spid="76828" grpId="0" animBg="1"/>
      <p:bldP spid="7682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081" y="692696"/>
            <a:ext cx="8534400" cy="457200"/>
          </a:xfrm>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ONE SHOT STATE DIAGRAMS</a:t>
            </a:r>
            <a:br>
              <a:rPr lang="en-US" sz="2400" b="1" kern="1200" dirty="0">
                <a:solidFill>
                  <a:schemeClr val="accent2"/>
                </a:solidFill>
                <a:latin typeface="Calibri" pitchFamily="34" charset="0"/>
                <a:ea typeface="+mj-ea"/>
                <a:cs typeface="Calibri" pitchFamily="34" charset="0"/>
              </a:rPr>
            </a:br>
            <a:endParaRPr lang="en-US" sz="2400" b="1" kern="1200" dirty="0">
              <a:solidFill>
                <a:schemeClr val="accent2"/>
              </a:solidFill>
              <a:latin typeface="Calibri" pitchFamily="34" charset="0"/>
              <a:ea typeface="+mj-ea"/>
              <a:cs typeface="Calibri" pitchFamily="34" charset="0"/>
            </a:endParaRPr>
          </a:p>
        </p:txBody>
      </p:sp>
      <p:sp>
        <p:nvSpPr>
          <p:cNvPr id="3" name="Content Placeholder 2"/>
          <p:cNvSpPr>
            <a:spLocks noGrp="1"/>
          </p:cNvSpPr>
          <p:nvPr>
            <p:ph sz="quarter" idx="4294967295"/>
          </p:nvPr>
        </p:nvSpPr>
        <p:spPr>
          <a:xfrm>
            <a:off x="0" y="1527175"/>
            <a:ext cx="8504238" cy="4797425"/>
          </a:xfrm>
        </p:spPr>
        <p:txBody>
          <a:bodyPr>
            <a:normAutofit fontScale="92500"/>
          </a:bodyPr>
          <a:lstStyle/>
          <a:p>
            <a:pPr hangingPunct="0">
              <a:lnSpc>
                <a:spcPct val="120000"/>
              </a:lnSpc>
              <a:buClr>
                <a:srgbClr val="C00000"/>
              </a:buClr>
              <a:buFont typeface="Wingdings" pitchFamily="2" charset="2"/>
              <a:buChar char="q"/>
            </a:pPr>
            <a:r>
              <a:rPr lang="en-US" sz="2400" dirty="0">
                <a:latin typeface="Calibri" panose="020F0502020204030204" pitchFamily="34" charset="0"/>
                <a:cs typeface="Calibri" panose="020F0502020204030204" pitchFamily="34" charset="0"/>
              </a:rPr>
              <a:t>State diagrams can represent continuous loops or one-shot life cycles.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Diagram for the phone line is a continuous loop</a:t>
            </a:r>
          </a:p>
          <a:p>
            <a:pPr hangingPunct="0">
              <a:lnSpc>
                <a:spcPct val="120000"/>
              </a:lnSpc>
              <a:buClr>
                <a:srgbClr val="C00000"/>
              </a:buClr>
              <a:buFont typeface="Wingdings" pitchFamily="2" charset="2"/>
              <a:buChar char="q"/>
            </a:pPr>
            <a:r>
              <a:rPr lang="en-US" sz="2400" dirty="0">
                <a:latin typeface="Calibri" panose="020F0502020204030204" pitchFamily="34" charset="0"/>
                <a:cs typeface="Calibri" panose="020F0502020204030204" pitchFamily="34" charset="0"/>
              </a:rPr>
              <a:t>One – shot state diagrams represent objects with finite levels and have initial and final states. The initial state is entered on creation of an object ;entry of the final state implies destruction of the object. </a:t>
            </a:r>
          </a:p>
          <a:p>
            <a:pPr hangingPunct="0">
              <a:lnSpc>
                <a:spcPct val="120000"/>
              </a:lnSpc>
              <a:buClr>
                <a:srgbClr val="C00000"/>
              </a:buClr>
              <a:buFont typeface="Wingdings" pitchFamily="2" charset="2"/>
              <a:buChar char="q"/>
            </a:pPr>
            <a:r>
              <a:rPr lang="en-US" sz="2400" dirty="0">
                <a:latin typeface="Calibri" panose="020F0502020204030204" pitchFamily="34" charset="0"/>
                <a:cs typeface="Calibri" panose="020F0502020204030204" pitchFamily="34" charset="0"/>
              </a:rPr>
              <a:t>Object created in a state and change of the state deletes the object</a:t>
            </a:r>
          </a:p>
          <a:p>
            <a:pPr hangingPunct="0">
              <a:lnSpc>
                <a:spcPct val="120000"/>
              </a:lnSpc>
              <a:buClr>
                <a:srgbClr val="C00000"/>
              </a:buClr>
              <a:buFont typeface="Wingdings" pitchFamily="2" charset="2"/>
              <a:buChar char="q"/>
            </a:pPr>
            <a:r>
              <a:rPr lang="en-US" sz="2400" dirty="0">
                <a:latin typeface="Calibri" panose="020F0502020204030204" pitchFamily="34" charset="0"/>
                <a:cs typeface="Calibri" panose="020F0502020204030204" pitchFamily="34" charset="0"/>
              </a:rPr>
              <a:t>As an alternate notation, you can indicate initial and final states via </a:t>
            </a:r>
            <a:r>
              <a:rPr lang="en-US" sz="2400" b="1" dirty="0">
                <a:latin typeface="Calibri" panose="020F0502020204030204" pitchFamily="34" charset="0"/>
                <a:cs typeface="Calibri" panose="020F0502020204030204" pitchFamily="34" charset="0"/>
              </a:rPr>
              <a:t>entry</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exit </a:t>
            </a:r>
            <a:r>
              <a:rPr lang="en-US" sz="2400" dirty="0">
                <a:latin typeface="Calibri" panose="020F0502020204030204" pitchFamily="34" charset="0"/>
                <a:cs typeface="Calibri" panose="020F0502020204030204" pitchFamily="34" charset="0"/>
              </a:rPr>
              <a:t>points. Entry points (hollow circles) and exit points (circles enclosing an "x") appear on the state diagram's perimeter and may be named. </a:t>
            </a:r>
          </a:p>
          <a:p>
            <a:pPr hangingPunct="0">
              <a:buClr>
                <a:srgbClr val="C00000"/>
              </a:buClr>
              <a:buFont typeface="Wingdings" pitchFamily="2" charset="2"/>
              <a:buChar char="q"/>
            </a:pPr>
            <a:endParaRPr lang="en-US" sz="2400" dirty="0"/>
          </a:p>
          <a:p>
            <a:pPr lvl="0" hangingPunct="0">
              <a:buClr>
                <a:srgbClr val="C00000"/>
              </a:buClr>
              <a:buFont typeface="Wingdings" pitchFamily="2" charset="2"/>
              <a:buChar char="q"/>
            </a:pPr>
            <a:endParaRPr lang="en-US" sz="2400" dirty="0">
              <a:latin typeface="Microsoft Sans Serif" pitchFamily="34" charset="0"/>
              <a:cs typeface="Microsoft Sans Serif" pitchFamily="34" charset="0"/>
            </a:endParaRPr>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idx="4294967295"/>
          </p:nvPr>
        </p:nvSpPr>
        <p:spPr>
          <a:xfrm>
            <a:off x="0" y="457200"/>
            <a:ext cx="8077200" cy="6096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Example</a:t>
            </a:r>
          </a:p>
        </p:txBody>
      </p:sp>
      <p:sp>
        <p:nvSpPr>
          <p:cNvPr id="339972" name="AutoShape 4"/>
          <p:cNvSpPr>
            <a:spLocks noChangeArrowheads="1"/>
          </p:cNvSpPr>
          <p:nvPr/>
        </p:nvSpPr>
        <p:spPr bwMode="auto">
          <a:xfrm>
            <a:off x="1676400" y="2286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White’s</a:t>
            </a:r>
          </a:p>
          <a:p>
            <a:pPr algn="ctr"/>
            <a:r>
              <a:rPr lang="en-US" b="1">
                <a:latin typeface="Arial" charset="0"/>
              </a:rPr>
              <a:t>turn</a:t>
            </a:r>
          </a:p>
        </p:txBody>
      </p:sp>
      <p:sp>
        <p:nvSpPr>
          <p:cNvPr id="339973" name="Oval 5"/>
          <p:cNvSpPr>
            <a:spLocks noChangeArrowheads="1"/>
          </p:cNvSpPr>
          <p:nvPr/>
        </p:nvSpPr>
        <p:spPr bwMode="auto">
          <a:xfrm>
            <a:off x="990600" y="2667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4" name="Line 6"/>
          <p:cNvSpPr>
            <a:spLocks noChangeShapeType="1"/>
          </p:cNvSpPr>
          <p:nvPr/>
        </p:nvSpPr>
        <p:spPr bwMode="auto">
          <a:xfrm>
            <a:off x="1143000" y="2743200"/>
            <a:ext cx="533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5" name="AutoShape 7"/>
          <p:cNvSpPr>
            <a:spLocks noChangeArrowheads="1"/>
          </p:cNvSpPr>
          <p:nvPr/>
        </p:nvSpPr>
        <p:spPr bwMode="auto">
          <a:xfrm>
            <a:off x="1676400" y="4191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Black’s</a:t>
            </a:r>
          </a:p>
          <a:p>
            <a:pPr algn="ctr"/>
            <a:r>
              <a:rPr lang="en-US" b="1">
                <a:latin typeface="Arial" charset="0"/>
              </a:rPr>
              <a:t>turn</a:t>
            </a:r>
          </a:p>
        </p:txBody>
      </p:sp>
      <p:sp>
        <p:nvSpPr>
          <p:cNvPr id="339983" name="Line 15"/>
          <p:cNvSpPr>
            <a:spLocks noChangeShapeType="1"/>
          </p:cNvSpPr>
          <p:nvPr/>
        </p:nvSpPr>
        <p:spPr bwMode="auto">
          <a:xfrm>
            <a:off x="2667000" y="3200400"/>
            <a:ext cx="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4" name="Line 16"/>
          <p:cNvSpPr>
            <a:spLocks noChangeShapeType="1"/>
          </p:cNvSpPr>
          <p:nvPr/>
        </p:nvSpPr>
        <p:spPr bwMode="auto">
          <a:xfrm flipV="1">
            <a:off x="1981200" y="3200400"/>
            <a:ext cx="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Text Box 18"/>
          <p:cNvSpPr txBox="1">
            <a:spLocks noChangeArrowheads="1"/>
          </p:cNvSpPr>
          <p:nvPr/>
        </p:nvSpPr>
        <p:spPr bwMode="auto">
          <a:xfrm>
            <a:off x="2667000" y="3336925"/>
            <a:ext cx="93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white</a:t>
            </a:r>
          </a:p>
          <a:p>
            <a:pPr algn="ctr"/>
            <a:r>
              <a:rPr lang="en-US" sz="2000" i="1">
                <a:latin typeface="Arial" charset="0"/>
              </a:rPr>
              <a:t>moves</a:t>
            </a:r>
          </a:p>
        </p:txBody>
      </p:sp>
      <p:sp>
        <p:nvSpPr>
          <p:cNvPr id="339987" name="Text Box 19"/>
          <p:cNvSpPr txBox="1">
            <a:spLocks noChangeArrowheads="1"/>
          </p:cNvSpPr>
          <p:nvPr/>
        </p:nvSpPr>
        <p:spPr bwMode="auto">
          <a:xfrm>
            <a:off x="990600" y="3336925"/>
            <a:ext cx="93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black</a:t>
            </a:r>
          </a:p>
          <a:p>
            <a:pPr algn="ctr"/>
            <a:r>
              <a:rPr lang="en-US" sz="2000" i="1">
                <a:latin typeface="Arial" charset="0"/>
              </a:rPr>
              <a:t>moves</a:t>
            </a:r>
          </a:p>
        </p:txBody>
      </p:sp>
      <p:sp>
        <p:nvSpPr>
          <p:cNvPr id="339991" name="Text Box 23"/>
          <p:cNvSpPr txBox="1">
            <a:spLocks noChangeArrowheads="1"/>
          </p:cNvSpPr>
          <p:nvPr/>
        </p:nvSpPr>
        <p:spPr bwMode="auto">
          <a:xfrm>
            <a:off x="5410200" y="2667000"/>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checkmate</a:t>
            </a:r>
          </a:p>
        </p:txBody>
      </p:sp>
      <p:sp>
        <p:nvSpPr>
          <p:cNvPr id="339992" name="Text Box 24"/>
          <p:cNvSpPr txBox="1">
            <a:spLocks noChangeArrowheads="1"/>
          </p:cNvSpPr>
          <p:nvPr/>
        </p:nvSpPr>
        <p:spPr bwMode="auto">
          <a:xfrm>
            <a:off x="4267200" y="4495800"/>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checkmate</a:t>
            </a:r>
          </a:p>
        </p:txBody>
      </p:sp>
      <p:sp>
        <p:nvSpPr>
          <p:cNvPr id="339993" name="Text Box 25"/>
          <p:cNvSpPr txBox="1">
            <a:spLocks noChangeArrowheads="1"/>
          </p:cNvSpPr>
          <p:nvPr/>
        </p:nvSpPr>
        <p:spPr bwMode="auto">
          <a:xfrm>
            <a:off x="4114800" y="3276600"/>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stalemate</a:t>
            </a:r>
          </a:p>
        </p:txBody>
      </p:sp>
      <p:sp>
        <p:nvSpPr>
          <p:cNvPr id="339994" name="Text Box 26"/>
          <p:cNvSpPr txBox="1">
            <a:spLocks noChangeArrowheads="1"/>
          </p:cNvSpPr>
          <p:nvPr/>
        </p:nvSpPr>
        <p:spPr bwMode="auto">
          <a:xfrm>
            <a:off x="3657600" y="3733800"/>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stalemate</a:t>
            </a:r>
          </a:p>
        </p:txBody>
      </p:sp>
      <p:sp>
        <p:nvSpPr>
          <p:cNvPr id="339995" name="Rectangle 27"/>
          <p:cNvSpPr>
            <a:spLocks noChangeArrowheads="1"/>
          </p:cNvSpPr>
          <p:nvPr/>
        </p:nvSpPr>
        <p:spPr bwMode="auto">
          <a:xfrm>
            <a:off x="533400" y="1295400"/>
            <a:ext cx="7924800" cy="4876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96" name="Text Box 28"/>
          <p:cNvSpPr txBox="1">
            <a:spLocks noChangeArrowheads="1"/>
          </p:cNvSpPr>
          <p:nvPr/>
        </p:nvSpPr>
        <p:spPr bwMode="auto">
          <a:xfrm>
            <a:off x="533400" y="1343025"/>
            <a:ext cx="168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Arial" charset="0"/>
              </a:rPr>
              <a:t>Chess game</a:t>
            </a:r>
          </a:p>
        </p:txBody>
      </p:sp>
      <p:sp>
        <p:nvSpPr>
          <p:cNvPr id="339997" name="Line 29"/>
          <p:cNvSpPr>
            <a:spLocks noChangeShapeType="1"/>
          </p:cNvSpPr>
          <p:nvPr/>
        </p:nvSpPr>
        <p:spPr bwMode="auto">
          <a:xfrm>
            <a:off x="2209800" y="1295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a:off x="533400" y="1752600"/>
            <a:ext cx="152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39999" name="AutoShape 31"/>
          <p:cNvCxnSpPr>
            <a:cxnSpLocks noChangeShapeType="1"/>
            <a:stCxn id="339997" idx="1"/>
            <a:endCxn id="339998" idx="1"/>
          </p:cNvCxnSpPr>
          <p:nvPr/>
        </p:nvCxnSpPr>
        <p:spPr bwMode="auto">
          <a:xfrm flipH="1">
            <a:off x="2057400" y="1609725"/>
            <a:ext cx="152400"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0001" name="Oval 33"/>
          <p:cNvSpPr>
            <a:spLocks noChangeArrowheads="1"/>
          </p:cNvSpPr>
          <p:nvPr/>
        </p:nvSpPr>
        <p:spPr bwMode="auto">
          <a:xfrm>
            <a:off x="7086600" y="35052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2" name="Oval 34"/>
          <p:cNvSpPr>
            <a:spLocks noChangeArrowheads="1"/>
          </p:cNvSpPr>
          <p:nvPr/>
        </p:nvSpPr>
        <p:spPr bwMode="auto">
          <a:xfrm>
            <a:off x="6934200" y="335280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3" name="Line 35"/>
          <p:cNvSpPr>
            <a:spLocks noChangeShapeType="1"/>
          </p:cNvSpPr>
          <p:nvPr/>
        </p:nvSpPr>
        <p:spPr bwMode="auto">
          <a:xfrm>
            <a:off x="2971800" y="2438400"/>
            <a:ext cx="403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4" name="Line 36"/>
          <p:cNvSpPr>
            <a:spLocks noChangeShapeType="1"/>
          </p:cNvSpPr>
          <p:nvPr/>
        </p:nvSpPr>
        <p:spPr bwMode="auto">
          <a:xfrm>
            <a:off x="2971800" y="2971800"/>
            <a:ext cx="396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5" name="Line 37"/>
          <p:cNvSpPr>
            <a:spLocks noChangeShapeType="1"/>
          </p:cNvSpPr>
          <p:nvPr/>
        </p:nvSpPr>
        <p:spPr bwMode="auto">
          <a:xfrm flipV="1">
            <a:off x="2971800" y="3733800"/>
            <a:ext cx="396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6" name="Line 38"/>
          <p:cNvSpPr>
            <a:spLocks noChangeShapeType="1"/>
          </p:cNvSpPr>
          <p:nvPr/>
        </p:nvSpPr>
        <p:spPr bwMode="auto">
          <a:xfrm flipV="1">
            <a:off x="2971800" y="3886200"/>
            <a:ext cx="4114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7" name="Text Box 39"/>
          <p:cNvSpPr txBox="1">
            <a:spLocks noChangeArrowheads="1"/>
          </p:cNvSpPr>
          <p:nvPr/>
        </p:nvSpPr>
        <p:spPr bwMode="auto">
          <a:xfrm>
            <a:off x="593725" y="1881188"/>
            <a:ext cx="139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rgbClr val="FF3300"/>
                </a:solidFill>
              </a:rPr>
              <a:t>start state</a:t>
            </a:r>
          </a:p>
        </p:txBody>
      </p:sp>
      <p:sp>
        <p:nvSpPr>
          <p:cNvPr id="340008" name="Line 40"/>
          <p:cNvSpPr>
            <a:spLocks noChangeShapeType="1"/>
          </p:cNvSpPr>
          <p:nvPr/>
        </p:nvSpPr>
        <p:spPr bwMode="auto">
          <a:xfrm flipH="1">
            <a:off x="1143000" y="2286000"/>
            <a:ext cx="152400" cy="304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009" name="Text Box 41"/>
          <p:cNvSpPr txBox="1">
            <a:spLocks noChangeArrowheads="1"/>
          </p:cNvSpPr>
          <p:nvPr/>
        </p:nvSpPr>
        <p:spPr bwMode="auto">
          <a:xfrm>
            <a:off x="6461125" y="4395788"/>
            <a:ext cx="238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rgbClr val="FF3300"/>
                </a:solidFill>
              </a:rPr>
              <a:t>Default final state</a:t>
            </a:r>
            <a:endParaRPr lang="en-US" i="1"/>
          </a:p>
        </p:txBody>
      </p:sp>
      <p:sp>
        <p:nvSpPr>
          <p:cNvPr id="340012" name="Line 44"/>
          <p:cNvSpPr>
            <a:spLocks noChangeShapeType="1"/>
          </p:cNvSpPr>
          <p:nvPr/>
        </p:nvSpPr>
        <p:spPr bwMode="auto">
          <a:xfrm flipH="1" flipV="1">
            <a:off x="7315200" y="3886200"/>
            <a:ext cx="381000" cy="609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0020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idx="4294967295"/>
          </p:nvPr>
        </p:nvSpPr>
        <p:spPr>
          <a:xfrm>
            <a:off x="0" y="533400"/>
            <a:ext cx="8077200" cy="5334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Example</a:t>
            </a:r>
          </a:p>
        </p:txBody>
      </p:sp>
      <p:grpSp>
        <p:nvGrpSpPr>
          <p:cNvPr id="36" name="Group 35"/>
          <p:cNvGrpSpPr/>
          <p:nvPr/>
        </p:nvGrpSpPr>
        <p:grpSpPr>
          <a:xfrm>
            <a:off x="228600" y="1447800"/>
            <a:ext cx="7924800" cy="4876800"/>
            <a:chOff x="533400" y="1295400"/>
            <a:chExt cx="7924800" cy="4876800"/>
          </a:xfrm>
        </p:grpSpPr>
        <p:sp>
          <p:nvSpPr>
            <p:cNvPr id="449539" name="AutoShape 3"/>
            <p:cNvSpPr>
              <a:spLocks noChangeArrowheads="1"/>
            </p:cNvSpPr>
            <p:nvPr/>
          </p:nvSpPr>
          <p:spPr bwMode="auto">
            <a:xfrm>
              <a:off x="1676400" y="2286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White’s</a:t>
              </a:r>
            </a:p>
            <a:p>
              <a:pPr algn="ctr"/>
              <a:r>
                <a:rPr lang="en-US" b="1">
                  <a:latin typeface="Arial" charset="0"/>
                </a:rPr>
                <a:t>turn</a:t>
              </a:r>
            </a:p>
          </p:txBody>
        </p:sp>
        <p:sp>
          <p:nvSpPr>
            <p:cNvPr id="449540" name="Oval 4"/>
            <p:cNvSpPr>
              <a:spLocks noChangeArrowheads="1"/>
            </p:cNvSpPr>
            <p:nvPr/>
          </p:nvSpPr>
          <p:spPr bwMode="auto">
            <a:xfrm>
              <a:off x="1295400" y="2667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41" name="Line 5"/>
            <p:cNvSpPr>
              <a:spLocks noChangeShapeType="1"/>
            </p:cNvSpPr>
            <p:nvPr/>
          </p:nvSpPr>
          <p:spPr bwMode="auto">
            <a:xfrm>
              <a:off x="1447800" y="27432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2" name="AutoShape 6"/>
            <p:cNvSpPr>
              <a:spLocks noChangeArrowheads="1"/>
            </p:cNvSpPr>
            <p:nvPr/>
          </p:nvSpPr>
          <p:spPr bwMode="auto">
            <a:xfrm>
              <a:off x="1676400" y="4191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Black’s</a:t>
              </a:r>
            </a:p>
            <a:p>
              <a:pPr algn="ctr"/>
              <a:r>
                <a:rPr lang="en-US" b="1">
                  <a:latin typeface="Arial" charset="0"/>
                </a:rPr>
                <a:t>turn</a:t>
              </a:r>
            </a:p>
          </p:txBody>
        </p:sp>
        <p:sp>
          <p:nvSpPr>
            <p:cNvPr id="449543" name="AutoShape 7"/>
            <p:cNvSpPr>
              <a:spLocks noChangeArrowheads="1"/>
            </p:cNvSpPr>
            <p:nvPr/>
          </p:nvSpPr>
          <p:spPr bwMode="auto">
            <a:xfrm>
              <a:off x="6096000" y="17526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Black</a:t>
              </a:r>
            </a:p>
            <a:p>
              <a:pPr algn="ctr"/>
              <a:r>
                <a:rPr lang="en-US" b="1">
                  <a:latin typeface="Arial" charset="0"/>
                </a:rPr>
                <a:t>wins</a:t>
              </a:r>
            </a:p>
          </p:txBody>
        </p:sp>
        <p:sp>
          <p:nvSpPr>
            <p:cNvPr id="449544" name="AutoShape 8"/>
            <p:cNvSpPr>
              <a:spLocks noChangeArrowheads="1"/>
            </p:cNvSpPr>
            <p:nvPr/>
          </p:nvSpPr>
          <p:spPr bwMode="auto">
            <a:xfrm>
              <a:off x="6019800" y="1676400"/>
              <a:ext cx="1447800" cy="10668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latin typeface="Arial" charset="0"/>
              </a:endParaRPr>
            </a:p>
          </p:txBody>
        </p:sp>
        <p:sp>
          <p:nvSpPr>
            <p:cNvPr id="449545" name="AutoShape 9"/>
            <p:cNvSpPr>
              <a:spLocks noChangeArrowheads="1"/>
            </p:cNvSpPr>
            <p:nvPr/>
          </p:nvSpPr>
          <p:spPr bwMode="auto">
            <a:xfrm>
              <a:off x="6096000" y="4953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White</a:t>
              </a:r>
            </a:p>
            <a:p>
              <a:pPr algn="ctr"/>
              <a:r>
                <a:rPr lang="en-US" b="1">
                  <a:latin typeface="Arial" charset="0"/>
                </a:rPr>
                <a:t>wins</a:t>
              </a:r>
            </a:p>
          </p:txBody>
        </p:sp>
        <p:sp>
          <p:nvSpPr>
            <p:cNvPr id="449546" name="AutoShape 10"/>
            <p:cNvSpPr>
              <a:spLocks noChangeArrowheads="1"/>
            </p:cNvSpPr>
            <p:nvPr/>
          </p:nvSpPr>
          <p:spPr bwMode="auto">
            <a:xfrm>
              <a:off x="6019800" y="4876800"/>
              <a:ext cx="1447800" cy="10668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latin typeface="Arial" charset="0"/>
              </a:endParaRPr>
            </a:p>
          </p:txBody>
        </p:sp>
        <p:sp>
          <p:nvSpPr>
            <p:cNvPr id="449547" name="AutoShape 11"/>
            <p:cNvSpPr>
              <a:spLocks noChangeArrowheads="1"/>
            </p:cNvSpPr>
            <p:nvPr/>
          </p:nvSpPr>
          <p:spPr bwMode="auto">
            <a:xfrm>
              <a:off x="6096000" y="33528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Draw</a:t>
              </a:r>
            </a:p>
          </p:txBody>
        </p:sp>
        <p:sp>
          <p:nvSpPr>
            <p:cNvPr id="449548" name="AutoShape 12"/>
            <p:cNvSpPr>
              <a:spLocks noChangeArrowheads="1"/>
            </p:cNvSpPr>
            <p:nvPr/>
          </p:nvSpPr>
          <p:spPr bwMode="auto">
            <a:xfrm>
              <a:off x="6019800" y="3276600"/>
              <a:ext cx="1447800" cy="10668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latin typeface="Arial" charset="0"/>
              </a:endParaRPr>
            </a:p>
          </p:txBody>
        </p:sp>
        <p:sp>
          <p:nvSpPr>
            <p:cNvPr id="449549" name="Line 13"/>
            <p:cNvSpPr>
              <a:spLocks noChangeShapeType="1"/>
            </p:cNvSpPr>
            <p:nvPr/>
          </p:nvSpPr>
          <p:spPr bwMode="auto">
            <a:xfrm>
              <a:off x="2667000" y="3200400"/>
              <a:ext cx="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0" name="Line 14"/>
            <p:cNvSpPr>
              <a:spLocks noChangeShapeType="1"/>
            </p:cNvSpPr>
            <p:nvPr/>
          </p:nvSpPr>
          <p:spPr bwMode="auto">
            <a:xfrm flipV="1">
              <a:off x="1981200" y="3200400"/>
              <a:ext cx="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49551" name="AutoShape 15"/>
            <p:cNvCxnSpPr>
              <a:cxnSpLocks noChangeShapeType="1"/>
              <a:stCxn id="449539" idx="3"/>
              <a:endCxn id="449544" idx="1"/>
            </p:cNvCxnSpPr>
            <p:nvPr/>
          </p:nvCxnSpPr>
          <p:spPr bwMode="auto">
            <a:xfrm flipV="1">
              <a:off x="2984500" y="2209800"/>
              <a:ext cx="3022600" cy="5334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9552" name="Text Box 16"/>
            <p:cNvSpPr txBox="1">
              <a:spLocks noChangeArrowheads="1"/>
            </p:cNvSpPr>
            <p:nvPr/>
          </p:nvSpPr>
          <p:spPr bwMode="auto">
            <a:xfrm>
              <a:off x="2667000" y="3336925"/>
              <a:ext cx="93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white</a:t>
              </a:r>
            </a:p>
            <a:p>
              <a:pPr algn="ctr"/>
              <a:r>
                <a:rPr lang="en-US" sz="2000" i="1">
                  <a:latin typeface="Arial" charset="0"/>
                </a:rPr>
                <a:t>moves</a:t>
              </a:r>
            </a:p>
          </p:txBody>
        </p:sp>
        <p:sp>
          <p:nvSpPr>
            <p:cNvPr id="449553" name="Text Box 17"/>
            <p:cNvSpPr txBox="1">
              <a:spLocks noChangeArrowheads="1"/>
            </p:cNvSpPr>
            <p:nvPr/>
          </p:nvSpPr>
          <p:spPr bwMode="auto">
            <a:xfrm>
              <a:off x="990600" y="3336925"/>
              <a:ext cx="93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black</a:t>
              </a:r>
            </a:p>
            <a:p>
              <a:pPr algn="ctr"/>
              <a:r>
                <a:rPr lang="en-US" sz="2000" i="1">
                  <a:latin typeface="Arial" charset="0"/>
                </a:rPr>
                <a:t>moves</a:t>
              </a:r>
            </a:p>
          </p:txBody>
        </p:sp>
        <p:cxnSp>
          <p:nvCxnSpPr>
            <p:cNvPr id="449554" name="AutoShape 18"/>
            <p:cNvCxnSpPr>
              <a:cxnSpLocks noChangeShapeType="1"/>
              <a:stCxn id="449542" idx="3"/>
              <a:endCxn id="449546" idx="1"/>
            </p:cNvCxnSpPr>
            <p:nvPr/>
          </p:nvCxnSpPr>
          <p:spPr bwMode="auto">
            <a:xfrm>
              <a:off x="2984500" y="4648200"/>
              <a:ext cx="3022600" cy="762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9555" name="AutoShape 19"/>
            <p:cNvCxnSpPr>
              <a:cxnSpLocks noChangeShapeType="1"/>
              <a:stCxn id="449542" idx="3"/>
              <a:endCxn id="449548" idx="1"/>
            </p:cNvCxnSpPr>
            <p:nvPr/>
          </p:nvCxnSpPr>
          <p:spPr bwMode="auto">
            <a:xfrm flipV="1">
              <a:off x="2984500" y="3810000"/>
              <a:ext cx="3022600" cy="8382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9556" name="AutoShape 20"/>
            <p:cNvCxnSpPr>
              <a:cxnSpLocks noChangeShapeType="1"/>
              <a:stCxn id="449539" idx="3"/>
              <a:endCxn id="449548" idx="1"/>
            </p:cNvCxnSpPr>
            <p:nvPr/>
          </p:nvCxnSpPr>
          <p:spPr bwMode="auto">
            <a:xfrm>
              <a:off x="2984500" y="2743200"/>
              <a:ext cx="3022600" cy="1066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9557" name="Text Box 21"/>
            <p:cNvSpPr txBox="1">
              <a:spLocks noChangeArrowheads="1"/>
            </p:cNvSpPr>
            <p:nvPr/>
          </p:nvSpPr>
          <p:spPr bwMode="auto">
            <a:xfrm>
              <a:off x="3776663" y="1905000"/>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checkmate</a:t>
              </a:r>
            </a:p>
          </p:txBody>
        </p:sp>
        <p:sp>
          <p:nvSpPr>
            <p:cNvPr id="449558" name="Text Box 22"/>
            <p:cNvSpPr txBox="1">
              <a:spLocks noChangeArrowheads="1"/>
            </p:cNvSpPr>
            <p:nvPr/>
          </p:nvSpPr>
          <p:spPr bwMode="auto">
            <a:xfrm>
              <a:off x="3879850" y="5241925"/>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checkmate</a:t>
              </a:r>
            </a:p>
          </p:txBody>
        </p:sp>
        <p:sp>
          <p:nvSpPr>
            <p:cNvPr id="449559" name="Text Box 23"/>
            <p:cNvSpPr txBox="1">
              <a:spLocks noChangeArrowheads="1"/>
            </p:cNvSpPr>
            <p:nvPr/>
          </p:nvSpPr>
          <p:spPr bwMode="auto">
            <a:xfrm>
              <a:off x="4360863" y="2879725"/>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stalemate</a:t>
              </a:r>
            </a:p>
          </p:txBody>
        </p:sp>
        <p:sp>
          <p:nvSpPr>
            <p:cNvPr id="449560" name="Text Box 24"/>
            <p:cNvSpPr txBox="1">
              <a:spLocks noChangeArrowheads="1"/>
            </p:cNvSpPr>
            <p:nvPr/>
          </p:nvSpPr>
          <p:spPr bwMode="auto">
            <a:xfrm>
              <a:off x="4337050" y="4175125"/>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stalemate</a:t>
              </a:r>
            </a:p>
          </p:txBody>
        </p:sp>
        <p:sp>
          <p:nvSpPr>
            <p:cNvPr id="449561" name="Rectangle 25"/>
            <p:cNvSpPr>
              <a:spLocks noChangeArrowheads="1"/>
            </p:cNvSpPr>
            <p:nvPr/>
          </p:nvSpPr>
          <p:spPr bwMode="auto">
            <a:xfrm>
              <a:off x="533400" y="1295400"/>
              <a:ext cx="7924800" cy="4876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62" name="Text Box 26"/>
            <p:cNvSpPr txBox="1">
              <a:spLocks noChangeArrowheads="1"/>
            </p:cNvSpPr>
            <p:nvPr/>
          </p:nvSpPr>
          <p:spPr bwMode="auto">
            <a:xfrm>
              <a:off x="533400" y="1343025"/>
              <a:ext cx="168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Arial" charset="0"/>
                </a:rPr>
                <a:t>Chess game</a:t>
              </a:r>
            </a:p>
          </p:txBody>
        </p:sp>
        <p:sp>
          <p:nvSpPr>
            <p:cNvPr id="449563" name="Line 27"/>
            <p:cNvSpPr>
              <a:spLocks noChangeShapeType="1"/>
            </p:cNvSpPr>
            <p:nvPr/>
          </p:nvSpPr>
          <p:spPr bwMode="auto">
            <a:xfrm>
              <a:off x="2209800" y="1295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4" name="Line 28"/>
            <p:cNvSpPr>
              <a:spLocks noChangeShapeType="1"/>
            </p:cNvSpPr>
            <p:nvPr/>
          </p:nvSpPr>
          <p:spPr bwMode="auto">
            <a:xfrm>
              <a:off x="533400" y="1752600"/>
              <a:ext cx="152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49565" name="AutoShape 29"/>
            <p:cNvCxnSpPr>
              <a:cxnSpLocks noChangeShapeType="1"/>
              <a:stCxn id="449563" idx="1"/>
              <a:endCxn id="449564" idx="1"/>
            </p:cNvCxnSpPr>
            <p:nvPr/>
          </p:nvCxnSpPr>
          <p:spPr bwMode="auto">
            <a:xfrm flipH="1">
              <a:off x="2057400" y="1609725"/>
              <a:ext cx="152400"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9566" name="Text Box 30"/>
            <p:cNvSpPr txBox="1">
              <a:spLocks noChangeArrowheads="1"/>
            </p:cNvSpPr>
            <p:nvPr/>
          </p:nvSpPr>
          <p:spPr bwMode="auto">
            <a:xfrm>
              <a:off x="685800" y="1905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rgbClr val="FF3300"/>
                  </a:solidFill>
                </a:rPr>
                <a:t>start state</a:t>
              </a:r>
            </a:p>
          </p:txBody>
        </p:sp>
        <p:sp>
          <p:nvSpPr>
            <p:cNvPr id="449568" name="Line 32"/>
            <p:cNvSpPr>
              <a:spLocks noChangeShapeType="1"/>
            </p:cNvSpPr>
            <p:nvPr/>
          </p:nvSpPr>
          <p:spPr bwMode="auto">
            <a:xfrm>
              <a:off x="914400" y="2286000"/>
              <a:ext cx="38100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69" name="Text Box 33"/>
            <p:cNvSpPr txBox="1">
              <a:spLocks noChangeArrowheads="1"/>
            </p:cNvSpPr>
            <p:nvPr/>
          </p:nvSpPr>
          <p:spPr bwMode="auto">
            <a:xfrm>
              <a:off x="7543800" y="28194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i="1">
                  <a:solidFill>
                    <a:srgbClr val="FF3300"/>
                  </a:solidFill>
                </a:rPr>
                <a:t>Final</a:t>
              </a:r>
            </a:p>
            <a:p>
              <a:r>
                <a:rPr lang="en-US" sz="1800" i="1">
                  <a:solidFill>
                    <a:srgbClr val="FF3300"/>
                  </a:solidFill>
                </a:rPr>
                <a:t>states</a:t>
              </a:r>
            </a:p>
          </p:txBody>
        </p:sp>
        <p:sp>
          <p:nvSpPr>
            <p:cNvPr id="449570" name="Line 34"/>
            <p:cNvSpPr>
              <a:spLocks noChangeShapeType="1"/>
            </p:cNvSpPr>
            <p:nvPr/>
          </p:nvSpPr>
          <p:spPr bwMode="auto">
            <a:xfrm flipH="1" flipV="1">
              <a:off x="7467600" y="2667000"/>
              <a:ext cx="304800" cy="228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71" name="Line 35"/>
            <p:cNvSpPr>
              <a:spLocks noChangeShapeType="1"/>
            </p:cNvSpPr>
            <p:nvPr/>
          </p:nvSpPr>
          <p:spPr bwMode="auto">
            <a:xfrm flipH="1">
              <a:off x="7543800" y="3429000"/>
              <a:ext cx="304800" cy="304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72" name="Line 36"/>
            <p:cNvSpPr>
              <a:spLocks noChangeShapeType="1"/>
            </p:cNvSpPr>
            <p:nvPr/>
          </p:nvSpPr>
          <p:spPr bwMode="auto">
            <a:xfrm flipH="1">
              <a:off x="7391400" y="3581400"/>
              <a:ext cx="533400" cy="1295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2130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0" y="457200"/>
            <a:ext cx="8077200" cy="6096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Example - entry and exit points</a:t>
            </a:r>
          </a:p>
        </p:txBody>
      </p:sp>
      <p:sp>
        <p:nvSpPr>
          <p:cNvPr id="447491" name="AutoShape 3"/>
          <p:cNvSpPr>
            <a:spLocks noChangeArrowheads="1"/>
          </p:cNvSpPr>
          <p:nvPr/>
        </p:nvSpPr>
        <p:spPr bwMode="auto">
          <a:xfrm>
            <a:off x="1676400" y="2286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White’s</a:t>
            </a:r>
          </a:p>
          <a:p>
            <a:pPr algn="ctr"/>
            <a:r>
              <a:rPr lang="en-US" b="1">
                <a:latin typeface="Arial" charset="0"/>
              </a:rPr>
              <a:t>turn</a:t>
            </a:r>
          </a:p>
        </p:txBody>
      </p:sp>
      <p:sp>
        <p:nvSpPr>
          <p:cNvPr id="447494" name="AutoShape 6"/>
          <p:cNvSpPr>
            <a:spLocks noChangeArrowheads="1"/>
          </p:cNvSpPr>
          <p:nvPr/>
        </p:nvSpPr>
        <p:spPr bwMode="auto">
          <a:xfrm>
            <a:off x="1676400" y="4191000"/>
            <a:ext cx="1295400" cy="914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Black’s</a:t>
            </a:r>
          </a:p>
          <a:p>
            <a:pPr algn="ctr"/>
            <a:r>
              <a:rPr lang="en-US" b="1">
                <a:latin typeface="Arial" charset="0"/>
              </a:rPr>
              <a:t>turn</a:t>
            </a:r>
          </a:p>
        </p:txBody>
      </p:sp>
      <p:sp>
        <p:nvSpPr>
          <p:cNvPr id="447501" name="Line 13"/>
          <p:cNvSpPr>
            <a:spLocks noChangeShapeType="1"/>
          </p:cNvSpPr>
          <p:nvPr/>
        </p:nvSpPr>
        <p:spPr bwMode="auto">
          <a:xfrm>
            <a:off x="2667000" y="3200400"/>
            <a:ext cx="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02" name="Line 14"/>
          <p:cNvSpPr>
            <a:spLocks noChangeShapeType="1"/>
          </p:cNvSpPr>
          <p:nvPr/>
        </p:nvSpPr>
        <p:spPr bwMode="auto">
          <a:xfrm flipV="1">
            <a:off x="1981200" y="3200400"/>
            <a:ext cx="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04" name="Text Box 16"/>
          <p:cNvSpPr txBox="1">
            <a:spLocks noChangeArrowheads="1"/>
          </p:cNvSpPr>
          <p:nvPr/>
        </p:nvSpPr>
        <p:spPr bwMode="auto">
          <a:xfrm>
            <a:off x="2667000" y="3336925"/>
            <a:ext cx="93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white</a:t>
            </a:r>
          </a:p>
          <a:p>
            <a:pPr algn="ctr"/>
            <a:r>
              <a:rPr lang="en-US" sz="2000" i="1">
                <a:latin typeface="Arial" charset="0"/>
              </a:rPr>
              <a:t>moves</a:t>
            </a:r>
          </a:p>
        </p:txBody>
      </p:sp>
      <p:sp>
        <p:nvSpPr>
          <p:cNvPr id="447505" name="Text Box 17"/>
          <p:cNvSpPr txBox="1">
            <a:spLocks noChangeArrowheads="1"/>
          </p:cNvSpPr>
          <p:nvPr/>
        </p:nvSpPr>
        <p:spPr bwMode="auto">
          <a:xfrm>
            <a:off x="990600" y="3336925"/>
            <a:ext cx="93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black</a:t>
            </a:r>
          </a:p>
          <a:p>
            <a:pPr algn="ctr"/>
            <a:r>
              <a:rPr lang="en-US" sz="2000" i="1">
                <a:latin typeface="Arial" charset="0"/>
              </a:rPr>
              <a:t>moves</a:t>
            </a:r>
          </a:p>
        </p:txBody>
      </p:sp>
      <p:sp>
        <p:nvSpPr>
          <p:cNvPr id="447509" name="Text Box 21"/>
          <p:cNvSpPr txBox="1">
            <a:spLocks noChangeArrowheads="1"/>
          </p:cNvSpPr>
          <p:nvPr/>
        </p:nvSpPr>
        <p:spPr bwMode="auto">
          <a:xfrm>
            <a:off x="3810000" y="2057400"/>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checkmate</a:t>
            </a:r>
          </a:p>
        </p:txBody>
      </p:sp>
      <p:sp>
        <p:nvSpPr>
          <p:cNvPr id="447510" name="Text Box 22"/>
          <p:cNvSpPr txBox="1">
            <a:spLocks noChangeArrowheads="1"/>
          </p:cNvSpPr>
          <p:nvPr/>
        </p:nvSpPr>
        <p:spPr bwMode="auto">
          <a:xfrm>
            <a:off x="4191000" y="4648200"/>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checkmate</a:t>
            </a:r>
          </a:p>
        </p:txBody>
      </p:sp>
      <p:sp>
        <p:nvSpPr>
          <p:cNvPr id="447511" name="Text Box 23"/>
          <p:cNvSpPr txBox="1">
            <a:spLocks noChangeArrowheads="1"/>
          </p:cNvSpPr>
          <p:nvPr/>
        </p:nvSpPr>
        <p:spPr bwMode="auto">
          <a:xfrm>
            <a:off x="4876800" y="2743200"/>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stalemate</a:t>
            </a:r>
          </a:p>
        </p:txBody>
      </p:sp>
      <p:sp>
        <p:nvSpPr>
          <p:cNvPr id="447512" name="Text Box 24"/>
          <p:cNvSpPr txBox="1">
            <a:spLocks noChangeArrowheads="1"/>
          </p:cNvSpPr>
          <p:nvPr/>
        </p:nvSpPr>
        <p:spPr bwMode="auto">
          <a:xfrm>
            <a:off x="3962400" y="3657600"/>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stalemate</a:t>
            </a:r>
          </a:p>
        </p:txBody>
      </p:sp>
      <p:sp>
        <p:nvSpPr>
          <p:cNvPr id="447513" name="Rectangle 25"/>
          <p:cNvSpPr>
            <a:spLocks noChangeArrowheads="1"/>
          </p:cNvSpPr>
          <p:nvPr/>
        </p:nvSpPr>
        <p:spPr bwMode="auto">
          <a:xfrm>
            <a:off x="533400" y="1219200"/>
            <a:ext cx="6858000" cy="4876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14" name="Text Box 26"/>
          <p:cNvSpPr txBox="1">
            <a:spLocks noChangeArrowheads="1"/>
          </p:cNvSpPr>
          <p:nvPr/>
        </p:nvSpPr>
        <p:spPr bwMode="auto">
          <a:xfrm>
            <a:off x="533400" y="1343025"/>
            <a:ext cx="168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Arial" charset="0"/>
              </a:rPr>
              <a:t>Chess game</a:t>
            </a:r>
          </a:p>
        </p:txBody>
      </p:sp>
      <p:sp>
        <p:nvSpPr>
          <p:cNvPr id="447515" name="Line 27"/>
          <p:cNvSpPr>
            <a:spLocks noChangeShapeType="1"/>
          </p:cNvSpPr>
          <p:nvPr/>
        </p:nvSpPr>
        <p:spPr bwMode="auto">
          <a:xfrm>
            <a:off x="2209800" y="1295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16" name="Line 28"/>
          <p:cNvSpPr>
            <a:spLocks noChangeShapeType="1"/>
          </p:cNvSpPr>
          <p:nvPr/>
        </p:nvSpPr>
        <p:spPr bwMode="auto">
          <a:xfrm>
            <a:off x="533400" y="1752600"/>
            <a:ext cx="152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47517" name="AutoShape 29"/>
          <p:cNvCxnSpPr>
            <a:cxnSpLocks noChangeShapeType="1"/>
            <a:stCxn id="447515" idx="1"/>
            <a:endCxn id="447516" idx="1"/>
          </p:cNvCxnSpPr>
          <p:nvPr/>
        </p:nvCxnSpPr>
        <p:spPr bwMode="auto">
          <a:xfrm flipH="1">
            <a:off x="2057400" y="1609725"/>
            <a:ext cx="152400"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7518" name="Oval 30"/>
          <p:cNvSpPr>
            <a:spLocks noChangeArrowheads="1"/>
          </p:cNvSpPr>
          <p:nvPr/>
        </p:nvSpPr>
        <p:spPr bwMode="auto">
          <a:xfrm>
            <a:off x="304800" y="2362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19" name="Line 31"/>
          <p:cNvSpPr>
            <a:spLocks noChangeShapeType="1"/>
          </p:cNvSpPr>
          <p:nvPr/>
        </p:nvSpPr>
        <p:spPr bwMode="auto">
          <a:xfrm>
            <a:off x="762000" y="2590800"/>
            <a:ext cx="838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0" name="Oval 32"/>
          <p:cNvSpPr>
            <a:spLocks noChangeArrowheads="1"/>
          </p:cNvSpPr>
          <p:nvPr/>
        </p:nvSpPr>
        <p:spPr bwMode="auto">
          <a:xfrm>
            <a:off x="7086600" y="22860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1" name="Line 33"/>
          <p:cNvSpPr>
            <a:spLocks noChangeShapeType="1"/>
          </p:cNvSpPr>
          <p:nvPr/>
        </p:nvSpPr>
        <p:spPr bwMode="auto">
          <a:xfrm>
            <a:off x="7162800" y="236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2" name="Line 34"/>
          <p:cNvSpPr>
            <a:spLocks noChangeShapeType="1"/>
          </p:cNvSpPr>
          <p:nvPr/>
        </p:nvSpPr>
        <p:spPr bwMode="auto">
          <a:xfrm flipH="1">
            <a:off x="7162800" y="236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3" name="Oval 35"/>
          <p:cNvSpPr>
            <a:spLocks noChangeArrowheads="1"/>
          </p:cNvSpPr>
          <p:nvPr/>
        </p:nvSpPr>
        <p:spPr bwMode="auto">
          <a:xfrm>
            <a:off x="7086600" y="31242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4" name="Line 36"/>
          <p:cNvSpPr>
            <a:spLocks noChangeShapeType="1"/>
          </p:cNvSpPr>
          <p:nvPr/>
        </p:nvSpPr>
        <p:spPr bwMode="auto">
          <a:xfrm>
            <a:off x="7162800" y="3200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5" name="Line 37"/>
          <p:cNvSpPr>
            <a:spLocks noChangeShapeType="1"/>
          </p:cNvSpPr>
          <p:nvPr/>
        </p:nvSpPr>
        <p:spPr bwMode="auto">
          <a:xfrm flipH="1">
            <a:off x="7162800" y="3200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29" name="Oval 41"/>
          <p:cNvSpPr>
            <a:spLocks noChangeArrowheads="1"/>
          </p:cNvSpPr>
          <p:nvPr/>
        </p:nvSpPr>
        <p:spPr bwMode="auto">
          <a:xfrm>
            <a:off x="708660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30" name="Line 42"/>
          <p:cNvSpPr>
            <a:spLocks noChangeShapeType="1"/>
          </p:cNvSpPr>
          <p:nvPr/>
        </p:nvSpPr>
        <p:spPr bwMode="auto">
          <a:xfrm>
            <a:off x="7162800" y="4038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31" name="Line 43"/>
          <p:cNvSpPr>
            <a:spLocks noChangeShapeType="1"/>
          </p:cNvSpPr>
          <p:nvPr/>
        </p:nvSpPr>
        <p:spPr bwMode="auto">
          <a:xfrm flipH="1">
            <a:off x="7162800" y="4038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32" name="Text Box 44"/>
          <p:cNvSpPr txBox="1">
            <a:spLocks noChangeArrowheads="1"/>
          </p:cNvSpPr>
          <p:nvPr/>
        </p:nvSpPr>
        <p:spPr bwMode="auto">
          <a:xfrm>
            <a:off x="7696200" y="2209800"/>
            <a:ext cx="1447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Arial Bold" pitchFamily="1" charset="0"/>
              </a:rPr>
              <a:t>Black wins</a:t>
            </a:r>
          </a:p>
          <a:p>
            <a:pPr>
              <a:spcBef>
                <a:spcPct val="50000"/>
              </a:spcBef>
            </a:pPr>
            <a:endParaRPr lang="en-US" dirty="0">
              <a:latin typeface="Arial Bold" pitchFamily="1" charset="0"/>
            </a:endParaRPr>
          </a:p>
          <a:p>
            <a:pPr>
              <a:spcBef>
                <a:spcPct val="50000"/>
              </a:spcBef>
            </a:pPr>
            <a:r>
              <a:rPr lang="en-US" dirty="0">
                <a:latin typeface="Arial Bold" pitchFamily="1" charset="0"/>
              </a:rPr>
              <a:t>Draw</a:t>
            </a:r>
          </a:p>
          <a:p>
            <a:pPr>
              <a:spcBef>
                <a:spcPct val="50000"/>
              </a:spcBef>
            </a:pPr>
            <a:endParaRPr lang="en-US" dirty="0">
              <a:latin typeface="Arial Bold" pitchFamily="1" charset="0"/>
            </a:endParaRPr>
          </a:p>
          <a:p>
            <a:pPr>
              <a:spcBef>
                <a:spcPct val="50000"/>
              </a:spcBef>
            </a:pPr>
            <a:r>
              <a:rPr lang="en-US" dirty="0">
                <a:latin typeface="Arial Bold" pitchFamily="1" charset="0"/>
              </a:rPr>
              <a:t>White wins</a:t>
            </a:r>
          </a:p>
        </p:txBody>
      </p:sp>
      <p:sp>
        <p:nvSpPr>
          <p:cNvPr id="447533" name="Line 45"/>
          <p:cNvSpPr>
            <a:spLocks noChangeShapeType="1"/>
          </p:cNvSpPr>
          <p:nvPr/>
        </p:nvSpPr>
        <p:spPr bwMode="auto">
          <a:xfrm>
            <a:off x="2971800" y="2514600"/>
            <a:ext cx="411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34" name="Line 46"/>
          <p:cNvSpPr>
            <a:spLocks noChangeShapeType="1"/>
          </p:cNvSpPr>
          <p:nvPr/>
        </p:nvSpPr>
        <p:spPr bwMode="auto">
          <a:xfrm>
            <a:off x="2971800" y="2819400"/>
            <a:ext cx="41148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35" name="Line 47"/>
          <p:cNvSpPr>
            <a:spLocks noChangeShapeType="1"/>
          </p:cNvSpPr>
          <p:nvPr/>
        </p:nvSpPr>
        <p:spPr bwMode="auto">
          <a:xfrm flipV="1">
            <a:off x="2971800" y="3581400"/>
            <a:ext cx="41148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36" name="Line 48"/>
          <p:cNvSpPr>
            <a:spLocks noChangeShapeType="1"/>
          </p:cNvSpPr>
          <p:nvPr/>
        </p:nvSpPr>
        <p:spPr bwMode="auto">
          <a:xfrm flipV="1">
            <a:off x="2971800" y="4419600"/>
            <a:ext cx="41910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238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534400" cy="5334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State Diagram : </a:t>
            </a:r>
            <a:r>
              <a:rPr lang="en-US" sz="2400" b="1" kern="1200" dirty="0">
                <a:solidFill>
                  <a:srgbClr val="C00000"/>
                </a:solidFill>
                <a:latin typeface="Calibri" pitchFamily="34" charset="0"/>
                <a:ea typeface="+mj-ea"/>
                <a:cs typeface="Calibri" pitchFamily="34" charset="0"/>
              </a:rPr>
              <a:t>Activity Effects </a:t>
            </a:r>
            <a:r>
              <a:rPr lang="en-US" sz="2400" b="1" kern="1200" dirty="0">
                <a:solidFill>
                  <a:schemeClr val="accent2"/>
                </a:solidFill>
                <a:latin typeface="Calibri" pitchFamily="34" charset="0"/>
                <a:ea typeface="+mj-ea"/>
                <a:cs typeface="Calibri" pitchFamily="34" charset="0"/>
              </a:rPr>
              <a:t>- representing Behavior of object</a:t>
            </a:r>
          </a:p>
        </p:txBody>
      </p:sp>
      <p:sp>
        <p:nvSpPr>
          <p:cNvPr id="3" name="Content Placeholder 2"/>
          <p:cNvSpPr>
            <a:spLocks noGrp="1"/>
          </p:cNvSpPr>
          <p:nvPr>
            <p:ph sz="quarter" idx="4294967295"/>
          </p:nvPr>
        </p:nvSpPr>
        <p:spPr>
          <a:xfrm>
            <a:off x="0" y="1219200"/>
            <a:ext cx="8805862" cy="5638800"/>
          </a:xfrm>
        </p:spPr>
        <p:txBody>
          <a:bodyPr>
            <a:noAutofit/>
          </a:bodyPr>
          <a:lstStyle/>
          <a:p>
            <a:pPr hangingPunct="0">
              <a:lnSpc>
                <a:spcPct val="150000"/>
              </a:lnSpc>
              <a:buClrTx/>
              <a:buFont typeface="Wingdings" panose="05000000000000000000" pitchFamily="2" charset="2"/>
              <a:buChar char="§"/>
            </a:pPr>
            <a:r>
              <a:rPr lang="en-US" sz="2400" dirty="0">
                <a:latin typeface="Microsoft Sans Serif" pitchFamily="34" charset="0"/>
                <a:cs typeface="Microsoft Sans Serif" pitchFamily="34" charset="0"/>
              </a:rPr>
              <a:t>This references to the behavior of the object with state change or the activity (an action of an activity) that is invoked in response to an event. An activity is the actual behavior that can be invoked by any number of effects. </a:t>
            </a:r>
            <a:br>
              <a:rPr lang="en-US" sz="2400" dirty="0">
                <a:latin typeface="Microsoft Sans Serif" pitchFamily="34" charset="0"/>
                <a:cs typeface="Microsoft Sans Serif" pitchFamily="34" charset="0"/>
              </a:rPr>
            </a:br>
            <a:r>
              <a:rPr lang="en-US" sz="2400" dirty="0" err="1">
                <a:latin typeface="Microsoft Sans Serif" pitchFamily="34" charset="0"/>
                <a:cs typeface="Microsoft Sans Serif" pitchFamily="34" charset="0"/>
              </a:rPr>
              <a:t>Eg</a:t>
            </a:r>
            <a:r>
              <a:rPr lang="en-US" sz="2400" dirty="0">
                <a:latin typeface="Microsoft Sans Serif" pitchFamily="34" charset="0"/>
                <a:cs typeface="Microsoft Sans Serif" pitchFamily="34" charset="0"/>
              </a:rPr>
              <a:t>: </a:t>
            </a:r>
            <a:r>
              <a:rPr lang="en-US" sz="2400" dirty="0" err="1">
                <a:latin typeface="Microsoft Sans Serif" pitchFamily="34" charset="0"/>
                <a:cs typeface="Microsoft Sans Serif" pitchFamily="34" charset="0"/>
              </a:rPr>
              <a:t>disconnectPhoneLine</a:t>
            </a:r>
            <a:r>
              <a:rPr lang="en-US" sz="2400" dirty="0">
                <a:latin typeface="Microsoft Sans Serif" pitchFamily="34" charset="0"/>
                <a:cs typeface="Microsoft Sans Serif" pitchFamily="34" charset="0"/>
              </a:rPr>
              <a:t> might be an activity that is executed in response to an </a:t>
            </a:r>
            <a:r>
              <a:rPr lang="en-US" sz="2400" dirty="0" err="1">
                <a:latin typeface="Microsoft Sans Serif" pitchFamily="34" charset="0"/>
                <a:cs typeface="Microsoft Sans Serif" pitchFamily="34" charset="0"/>
              </a:rPr>
              <a:t>onHook</a:t>
            </a:r>
            <a:r>
              <a:rPr lang="en-US" sz="2400" dirty="0">
                <a:latin typeface="Microsoft Sans Serif" pitchFamily="34" charset="0"/>
                <a:cs typeface="Microsoft Sans Serif" pitchFamily="34" charset="0"/>
              </a:rPr>
              <a:t> event. </a:t>
            </a:r>
          </a:p>
          <a:p>
            <a:pPr hangingPunct="0">
              <a:lnSpc>
                <a:spcPct val="150000"/>
              </a:lnSpc>
              <a:buClrTx/>
              <a:buFont typeface="Wingdings" panose="05000000000000000000" pitchFamily="2" charset="2"/>
              <a:buChar char="§"/>
            </a:pPr>
            <a:r>
              <a:rPr lang="en-US" sz="2400" dirty="0">
                <a:latin typeface="Microsoft Sans Serif" pitchFamily="34" charset="0"/>
                <a:cs typeface="Microsoft Sans Serif" pitchFamily="34" charset="0"/>
              </a:rPr>
              <a:t>An activity may be performed upon</a:t>
            </a:r>
          </a:p>
          <a:p>
            <a:pPr lvl="1" hangingPunct="0">
              <a:lnSpc>
                <a:spcPct val="110000"/>
              </a:lnSpc>
              <a:buClrTx/>
              <a:buFont typeface="Wingdings" panose="05000000000000000000" pitchFamily="2" charset="2"/>
              <a:buChar char="§"/>
            </a:pPr>
            <a:r>
              <a:rPr lang="en-US" dirty="0">
                <a:solidFill>
                  <a:schemeClr val="tx1"/>
                </a:solidFill>
                <a:latin typeface="Microsoft Sans Serif" pitchFamily="34" charset="0"/>
                <a:cs typeface="Microsoft Sans Serif" pitchFamily="34" charset="0"/>
              </a:rPr>
              <a:t>a transition</a:t>
            </a:r>
          </a:p>
          <a:p>
            <a:pPr lvl="1" hangingPunct="0">
              <a:lnSpc>
                <a:spcPct val="110000"/>
              </a:lnSpc>
              <a:buClrTx/>
              <a:buFont typeface="Wingdings" panose="05000000000000000000" pitchFamily="2" charset="2"/>
              <a:buChar char="§"/>
            </a:pPr>
            <a:r>
              <a:rPr lang="en-US" dirty="0">
                <a:solidFill>
                  <a:schemeClr val="tx1"/>
                </a:solidFill>
                <a:latin typeface="Microsoft Sans Serif" pitchFamily="34" charset="0"/>
                <a:cs typeface="Microsoft Sans Serif" pitchFamily="34" charset="0"/>
              </a:rPr>
              <a:t>the entry to or exit from a state, or </a:t>
            </a:r>
          </a:p>
          <a:p>
            <a:pPr lvl="1" hangingPunct="0">
              <a:lnSpc>
                <a:spcPct val="110000"/>
              </a:lnSpc>
              <a:buClrTx/>
              <a:buFont typeface="Wingdings" panose="05000000000000000000" pitchFamily="2" charset="2"/>
              <a:buChar char="§"/>
            </a:pPr>
            <a:r>
              <a:rPr lang="en-US" dirty="0">
                <a:solidFill>
                  <a:schemeClr val="tx1"/>
                </a:solidFill>
                <a:latin typeface="Microsoft Sans Serif" pitchFamily="34" charset="0"/>
                <a:cs typeface="Microsoft Sans Serif" pitchFamily="34" charset="0"/>
              </a:rPr>
              <a:t>some other event within a state. </a:t>
            </a:r>
          </a:p>
          <a:p>
            <a:pPr hangingPunct="0">
              <a:buClr>
                <a:srgbClr val="C00000"/>
              </a:buClr>
              <a:buFont typeface="Wingdings" pitchFamily="2" charset="2"/>
              <a:buChar char="q"/>
            </a:pPr>
            <a:endParaRPr lang="en-US" sz="2400" dirty="0">
              <a:latin typeface="Microsoft Sans Serif" pitchFamily="34" charset="0"/>
              <a:cs typeface="Microsoft Sans Serif"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533400"/>
            <a:ext cx="7886700" cy="6096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Activity Effects</a:t>
            </a:r>
          </a:p>
        </p:txBody>
      </p:sp>
      <p:sp>
        <p:nvSpPr>
          <p:cNvPr id="29700" name="Rectangle 3"/>
          <p:cNvSpPr>
            <a:spLocks noGrp="1" noChangeArrowheads="1"/>
          </p:cNvSpPr>
          <p:nvPr>
            <p:ph sz="quarter" idx="4294967295"/>
          </p:nvPr>
        </p:nvSpPr>
        <p:spPr>
          <a:xfrm>
            <a:off x="0" y="1219200"/>
            <a:ext cx="8229600" cy="4937125"/>
          </a:xfrm>
        </p:spPr>
        <p:txBody>
          <a:bodyPr/>
          <a:lstStyle/>
          <a:p>
            <a:pPr eaLnBrk="1" hangingPunct="1">
              <a:lnSpc>
                <a:spcPct val="90000"/>
              </a:lnSpc>
            </a:pPr>
            <a:r>
              <a:rPr lang="en-US" sz="2400" i="1" dirty="0">
                <a:latin typeface="Calibri" pitchFamily="34" charset="0"/>
                <a:cs typeface="Calibri" pitchFamily="34" charset="0"/>
              </a:rPr>
              <a:t>Activity = </a:t>
            </a:r>
            <a:r>
              <a:rPr lang="en-US" sz="2400" dirty="0">
                <a:latin typeface="Calibri" pitchFamily="34" charset="0"/>
                <a:cs typeface="Calibri" pitchFamily="34" charset="0"/>
              </a:rPr>
              <a:t>behavior that can be invoked by any number of effects</a:t>
            </a:r>
          </a:p>
          <a:p>
            <a:pPr eaLnBrk="1" hangingPunct="1">
              <a:lnSpc>
                <a:spcPct val="90000"/>
              </a:lnSpc>
            </a:pPr>
            <a:r>
              <a:rPr lang="en-US" sz="2400" dirty="0">
                <a:latin typeface="Calibri" pitchFamily="34" charset="0"/>
                <a:cs typeface="Calibri" pitchFamily="34" charset="0"/>
              </a:rPr>
              <a:t>May be performed upon:</a:t>
            </a:r>
          </a:p>
          <a:p>
            <a:pPr lvl="1" eaLnBrk="1" hangingPunct="1">
              <a:lnSpc>
                <a:spcPct val="90000"/>
              </a:lnSpc>
            </a:pPr>
            <a:r>
              <a:rPr lang="en-US" sz="2400" dirty="0">
                <a:latin typeface="Calibri" pitchFamily="34" charset="0"/>
                <a:cs typeface="Calibri" pitchFamily="34" charset="0"/>
              </a:rPr>
              <a:t>a transition</a:t>
            </a:r>
          </a:p>
          <a:p>
            <a:pPr lvl="1" eaLnBrk="1" hangingPunct="1">
              <a:lnSpc>
                <a:spcPct val="90000"/>
              </a:lnSpc>
            </a:pPr>
            <a:r>
              <a:rPr lang="en-US" sz="2400" dirty="0">
                <a:latin typeface="Calibri" pitchFamily="34" charset="0"/>
                <a:cs typeface="Calibri" pitchFamily="34" charset="0"/>
              </a:rPr>
              <a:t>entry to or exit from a state</a:t>
            </a:r>
          </a:p>
          <a:p>
            <a:pPr lvl="1" eaLnBrk="1" hangingPunct="1">
              <a:lnSpc>
                <a:spcPct val="90000"/>
              </a:lnSpc>
            </a:pPr>
            <a:r>
              <a:rPr lang="en-US" sz="2400" dirty="0">
                <a:latin typeface="Calibri" pitchFamily="34" charset="0"/>
                <a:cs typeface="Calibri" pitchFamily="34" charset="0"/>
              </a:rPr>
              <a:t>some event within a state</a:t>
            </a:r>
          </a:p>
          <a:p>
            <a:pPr eaLnBrk="1" hangingPunct="1">
              <a:lnSpc>
                <a:spcPct val="90000"/>
              </a:lnSpc>
            </a:pPr>
            <a:r>
              <a:rPr lang="en-US" sz="2400" dirty="0">
                <a:latin typeface="Calibri" pitchFamily="34" charset="0"/>
                <a:cs typeface="Calibri" pitchFamily="34" charset="0"/>
              </a:rPr>
              <a:t>Notation:</a:t>
            </a:r>
          </a:p>
          <a:p>
            <a:pPr lvl="1" eaLnBrk="1" hangingPunct="1">
              <a:lnSpc>
                <a:spcPct val="90000"/>
              </a:lnSpc>
            </a:pPr>
            <a:r>
              <a:rPr lang="en-US" sz="2400" i="1" dirty="0">
                <a:latin typeface="Calibri" pitchFamily="34" charset="0"/>
                <a:cs typeface="Calibri" pitchFamily="34" charset="0"/>
              </a:rPr>
              <a:t>event</a:t>
            </a:r>
            <a:r>
              <a:rPr lang="en-US" sz="2400" dirty="0">
                <a:latin typeface="Calibri" pitchFamily="34" charset="0"/>
                <a:cs typeface="Calibri" pitchFamily="34" charset="0"/>
              </a:rPr>
              <a:t> / resulting-activity</a:t>
            </a:r>
          </a:p>
          <a:p>
            <a:pPr lvl="1" eaLnBrk="1" hangingPunct="1">
              <a:lnSpc>
                <a:spcPct val="90000"/>
              </a:lnSpc>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05784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533400"/>
            <a:ext cx="7886700" cy="6096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Activities</a:t>
            </a:r>
          </a:p>
        </p:txBody>
      </p:sp>
      <p:sp>
        <p:nvSpPr>
          <p:cNvPr id="30724" name="Rectangle 3"/>
          <p:cNvSpPr>
            <a:spLocks noGrp="1" noChangeArrowheads="1"/>
          </p:cNvSpPr>
          <p:nvPr>
            <p:ph sz="quarter" idx="4294967295"/>
          </p:nvPr>
        </p:nvSpPr>
        <p:spPr>
          <a:xfrm>
            <a:off x="0" y="1219200"/>
            <a:ext cx="8229600" cy="4937125"/>
          </a:xfrm>
        </p:spPr>
        <p:txBody>
          <a:bodyPr/>
          <a:lstStyle/>
          <a:p>
            <a:pPr eaLnBrk="1" hangingPunct="1">
              <a:buFontTx/>
              <a:buNone/>
            </a:pPr>
            <a:r>
              <a:rPr lang="en-US" sz="2400" dirty="0">
                <a:latin typeface="Calibri" pitchFamily="34" charset="0"/>
                <a:cs typeface="Calibri" pitchFamily="34" charset="0"/>
              </a:rPr>
              <a:t>Often useful to specify an </a:t>
            </a:r>
            <a:r>
              <a:rPr lang="en-US" sz="2400" i="1" dirty="0">
                <a:latin typeface="Calibri" pitchFamily="34" charset="0"/>
                <a:cs typeface="Calibri" pitchFamily="34" charset="0"/>
              </a:rPr>
              <a:t>activity</a:t>
            </a:r>
            <a:r>
              <a:rPr lang="en-US" sz="2400" dirty="0">
                <a:latin typeface="Calibri" pitchFamily="34" charset="0"/>
                <a:cs typeface="Calibri" pitchFamily="34" charset="0"/>
              </a:rPr>
              <a:t> that is performed within a given state</a:t>
            </a:r>
          </a:p>
          <a:p>
            <a:pPr lvl="1" eaLnBrk="1" hangingPunct="1"/>
            <a:r>
              <a:rPr lang="en-US" sz="2400" dirty="0">
                <a:latin typeface="Calibri" pitchFamily="34" charset="0"/>
                <a:cs typeface="Calibri" pitchFamily="34" charset="0"/>
              </a:rPr>
              <a:t>E.g., while in </a:t>
            </a:r>
            <a:r>
              <a:rPr lang="en-US" sz="2400" b="1" dirty="0" err="1">
                <a:latin typeface="Calibri" pitchFamily="34" charset="0"/>
                <a:cs typeface="Calibri" pitchFamily="34" charset="0"/>
              </a:rPr>
              <a:t>PaperJam</a:t>
            </a:r>
            <a:r>
              <a:rPr lang="en-US" sz="2400" dirty="0">
                <a:latin typeface="Calibri" pitchFamily="34" charset="0"/>
                <a:cs typeface="Calibri" pitchFamily="34" charset="0"/>
              </a:rPr>
              <a:t> state, the warning light should be flashing</a:t>
            </a:r>
          </a:p>
          <a:p>
            <a:pPr lvl="1" eaLnBrk="1" hangingPunct="1"/>
            <a:r>
              <a:rPr lang="en-US" sz="2400" dirty="0">
                <a:latin typeface="Calibri" pitchFamily="34" charset="0"/>
                <a:cs typeface="Calibri" pitchFamily="34" charset="0"/>
              </a:rPr>
              <a:t>E.g., on entry into the </a:t>
            </a:r>
            <a:r>
              <a:rPr lang="en-US" sz="2400" b="1" dirty="0">
                <a:latin typeface="Calibri" pitchFamily="34" charset="0"/>
                <a:cs typeface="Calibri" pitchFamily="34" charset="0"/>
              </a:rPr>
              <a:t>Opening</a:t>
            </a:r>
            <a:r>
              <a:rPr lang="en-US" sz="2400" dirty="0">
                <a:latin typeface="Calibri" pitchFamily="34" charset="0"/>
                <a:cs typeface="Calibri" pitchFamily="34" charset="0"/>
              </a:rPr>
              <a:t> state, the motor should be switched on</a:t>
            </a:r>
          </a:p>
          <a:p>
            <a:pPr lvl="1" eaLnBrk="1" hangingPunct="1"/>
            <a:r>
              <a:rPr lang="en-US" sz="2400" dirty="0">
                <a:latin typeface="Calibri" pitchFamily="34" charset="0"/>
                <a:cs typeface="Calibri" pitchFamily="34" charset="0"/>
              </a:rPr>
              <a:t>E.g., upon exit of the </a:t>
            </a:r>
            <a:r>
              <a:rPr lang="en-US" sz="2400" b="1" dirty="0">
                <a:latin typeface="Calibri" pitchFamily="34" charset="0"/>
                <a:cs typeface="Calibri" pitchFamily="34" charset="0"/>
              </a:rPr>
              <a:t>Opening</a:t>
            </a:r>
            <a:r>
              <a:rPr lang="en-US" sz="2400" dirty="0">
                <a:latin typeface="Calibri" pitchFamily="34" charset="0"/>
                <a:cs typeface="Calibri" pitchFamily="34" charset="0"/>
              </a:rPr>
              <a:t> state, the motor should be switched off</a:t>
            </a:r>
          </a:p>
        </p:txBody>
      </p:sp>
    </p:spTree>
    <p:extLst>
      <p:ext uri="{BB962C8B-B14F-4D97-AF65-F5344CB8AC3E}">
        <p14:creationId xmlns:p14="http://schemas.microsoft.com/office/powerpoint/2010/main" val="394948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Recap</a:t>
            </a:r>
          </a:p>
        </p:txBody>
      </p:sp>
      <p:sp>
        <p:nvSpPr>
          <p:cNvPr id="69635" name="Content Placeholder 1"/>
          <p:cNvSpPr>
            <a:spLocks noGrp="1"/>
          </p:cNvSpPr>
          <p:nvPr>
            <p:ph sz="quarter" idx="4294967295"/>
          </p:nvPr>
        </p:nvSpPr>
        <p:spPr>
          <a:xfrm>
            <a:off x="0" y="1115382"/>
            <a:ext cx="8771278" cy="5598581"/>
          </a:xfrm>
        </p:spPr>
        <p:txBody>
          <a:bodyPr>
            <a:noAutofit/>
          </a:bodyPr>
          <a:lstStyle/>
          <a:p>
            <a:pPr eaLnBrk="1" hangingPunct="1">
              <a:lnSpc>
                <a:spcPct val="110000"/>
              </a:lnSpc>
              <a:spcBef>
                <a:spcPts val="600"/>
              </a:spcBef>
              <a:buFont typeface="Wingdings" panose="05000000000000000000" pitchFamily="2" charset="2"/>
              <a:buChar char="§"/>
            </a:pPr>
            <a:r>
              <a:rPr lang="en-GB" altLang="en-US" sz="2000" dirty="0"/>
              <a:t>We then discussed on we could bring in the </a:t>
            </a:r>
            <a:r>
              <a:rPr lang="en-US" altLang="en-US" sz="2000" dirty="0"/>
              <a:t>interactions between the classes/objects and components into a set of dynamic or behavioral models.</a:t>
            </a:r>
          </a:p>
          <a:p>
            <a:pPr eaLnBrk="1" hangingPunct="1">
              <a:lnSpc>
                <a:spcPct val="110000"/>
              </a:lnSpc>
              <a:spcBef>
                <a:spcPts val="600"/>
              </a:spcBef>
              <a:buFont typeface="Wingdings" panose="05000000000000000000" pitchFamily="2" charset="2"/>
              <a:buChar char="§"/>
            </a:pPr>
            <a:r>
              <a:rPr lang="en-US" altLang="en-US" sz="2000" dirty="0"/>
              <a:t>There were two basic models which we discussed for bringing in the dynamic behavior or interactions of the classes to produce useful results.</a:t>
            </a:r>
          </a:p>
          <a:p>
            <a:pPr lvl="1">
              <a:lnSpc>
                <a:spcPct val="110000"/>
              </a:lnSpc>
              <a:spcBef>
                <a:spcPts val="600"/>
              </a:spcBef>
              <a:buFont typeface="Wingdings" panose="05000000000000000000" pitchFamily="2" charset="2"/>
              <a:buChar char="§"/>
            </a:pPr>
            <a:r>
              <a:rPr lang="en-US" altLang="en-US" sz="2000" dirty="0"/>
              <a:t>Activity Model</a:t>
            </a:r>
          </a:p>
          <a:p>
            <a:pPr lvl="2">
              <a:lnSpc>
                <a:spcPct val="110000"/>
              </a:lnSpc>
              <a:spcBef>
                <a:spcPts val="600"/>
              </a:spcBef>
              <a:buFont typeface="Wingdings" panose="05000000000000000000" pitchFamily="2" charset="2"/>
              <a:buChar char="§"/>
            </a:pPr>
            <a:r>
              <a:rPr lang="en-US" altLang="en-US" dirty="0"/>
              <a:t>We modelled and represented the workflow of the as activities made up of atomic actions sequentially  and concurrently factoring in essential dependencies. We used concepts of </a:t>
            </a:r>
            <a:r>
              <a:rPr lang="en-US" altLang="en-US" dirty="0" err="1"/>
              <a:t>swimlanes</a:t>
            </a:r>
            <a:r>
              <a:rPr lang="en-US" altLang="en-US" dirty="0"/>
              <a:t> to partition to group them together. </a:t>
            </a:r>
          </a:p>
          <a:p>
            <a:pPr lvl="1">
              <a:lnSpc>
                <a:spcPct val="110000"/>
              </a:lnSpc>
              <a:spcBef>
                <a:spcPts val="600"/>
              </a:spcBef>
              <a:buFont typeface="Wingdings" panose="05000000000000000000" pitchFamily="2" charset="2"/>
              <a:buChar char="§"/>
            </a:pPr>
            <a:r>
              <a:rPr lang="en-US" altLang="en-US" sz="2000" dirty="0"/>
              <a:t>Sequence Models</a:t>
            </a:r>
          </a:p>
          <a:p>
            <a:pPr lvl="2">
              <a:lnSpc>
                <a:spcPct val="110000"/>
              </a:lnSpc>
              <a:spcBef>
                <a:spcPts val="600"/>
              </a:spcBef>
              <a:buFont typeface="Wingdings" panose="05000000000000000000" pitchFamily="2" charset="2"/>
              <a:buChar char="§"/>
            </a:pPr>
            <a:r>
              <a:rPr lang="en-US" altLang="en-US" dirty="0"/>
              <a:t>We modelled and represented sequence of events that would occur during a particular a </a:t>
            </a:r>
            <a:r>
              <a:rPr lang="en-US" altLang="en-US" dirty="0" err="1"/>
              <a:t>usecase’s</a:t>
            </a:r>
            <a:r>
              <a:rPr lang="en-US" altLang="en-US" dirty="0"/>
              <a:t> execution. This would include all the communication in terms of messages which are exchanged between the objects participating in the execution of an action (which is part of an activity) </a:t>
            </a:r>
          </a:p>
        </p:txBody>
      </p:sp>
    </p:spTree>
    <p:extLst>
      <p:ext uri="{BB962C8B-B14F-4D97-AF65-F5344CB8AC3E}">
        <p14:creationId xmlns:p14="http://schemas.microsoft.com/office/powerpoint/2010/main" val="5654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0" y="533400"/>
            <a:ext cx="7886700" cy="6096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Activity effects</a:t>
            </a:r>
          </a:p>
        </p:txBody>
      </p:sp>
      <p:grpSp>
        <p:nvGrpSpPr>
          <p:cNvPr id="11" name="Group 10"/>
          <p:cNvGrpSpPr/>
          <p:nvPr/>
        </p:nvGrpSpPr>
        <p:grpSpPr>
          <a:xfrm>
            <a:off x="381000" y="2285999"/>
            <a:ext cx="7772400" cy="1604668"/>
            <a:chOff x="838200" y="2699315"/>
            <a:chExt cx="7772400" cy="1097818"/>
          </a:xfrm>
        </p:grpSpPr>
        <p:sp>
          <p:nvSpPr>
            <p:cNvPr id="31748" name="AutoShape 4"/>
            <p:cNvSpPr>
              <a:spLocks noChangeArrowheads="1"/>
            </p:cNvSpPr>
            <p:nvPr/>
          </p:nvSpPr>
          <p:spPr bwMode="auto">
            <a:xfrm>
              <a:off x="838200" y="2895600"/>
              <a:ext cx="1447800" cy="685800"/>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AutoShape 5"/>
            <p:cNvSpPr>
              <a:spLocks noChangeArrowheads="1"/>
            </p:cNvSpPr>
            <p:nvPr/>
          </p:nvSpPr>
          <p:spPr bwMode="auto">
            <a:xfrm>
              <a:off x="6324600" y="2895600"/>
              <a:ext cx="2286000" cy="685800"/>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Text Box 6"/>
            <p:cNvSpPr txBox="1">
              <a:spLocks noChangeArrowheads="1"/>
            </p:cNvSpPr>
            <p:nvPr/>
          </p:nvSpPr>
          <p:spPr bwMode="auto">
            <a:xfrm>
              <a:off x="1371600" y="2971800"/>
              <a:ext cx="70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eaLnBrk="1" hangingPunct="1"/>
              <a:r>
                <a:rPr lang="en-US" dirty="0">
                  <a:latin typeface="Arial Bold" pitchFamily="1" charset="0"/>
                </a:rPr>
                <a:t>Idle</a:t>
              </a:r>
              <a:endParaRPr lang="en-US" dirty="0"/>
            </a:p>
          </p:txBody>
        </p:sp>
        <p:sp>
          <p:nvSpPr>
            <p:cNvPr id="31751" name="Text Box 7"/>
            <p:cNvSpPr txBox="1">
              <a:spLocks noChangeArrowheads="1"/>
            </p:cNvSpPr>
            <p:nvPr/>
          </p:nvSpPr>
          <p:spPr bwMode="auto">
            <a:xfrm>
              <a:off x="6537325" y="29718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eaLnBrk="1" hangingPunct="1"/>
              <a:r>
                <a:rPr lang="en-US">
                  <a:latin typeface="Arial Bold" pitchFamily="1" charset="0"/>
                </a:rPr>
                <a:t>Menu visible</a:t>
              </a:r>
            </a:p>
          </p:txBody>
        </p:sp>
        <p:sp>
          <p:nvSpPr>
            <p:cNvPr id="31752" name="Line 8"/>
            <p:cNvSpPr>
              <a:spLocks noChangeShapeType="1"/>
            </p:cNvSpPr>
            <p:nvPr/>
          </p:nvSpPr>
          <p:spPr bwMode="auto">
            <a:xfrm>
              <a:off x="2286000" y="30480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flipH="1">
              <a:off x="2286000" y="34290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Text Box 10"/>
            <p:cNvSpPr txBox="1">
              <a:spLocks noChangeArrowheads="1"/>
            </p:cNvSpPr>
            <p:nvPr/>
          </p:nvSpPr>
          <p:spPr bwMode="auto">
            <a:xfrm>
              <a:off x="2438400" y="2699315"/>
              <a:ext cx="3706813" cy="312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eaLnBrk="1" hangingPunct="1"/>
              <a:r>
                <a:rPr lang="en-US" i="1" dirty="0" err="1"/>
                <a:t>r_button_down</a:t>
              </a:r>
              <a:r>
                <a:rPr lang="en-US" i="1" dirty="0"/>
                <a:t> </a:t>
              </a:r>
              <a:r>
                <a:rPr lang="en-US" dirty="0"/>
                <a:t>/ </a:t>
              </a:r>
              <a:r>
                <a:rPr lang="en-US" dirty="0" err="1"/>
                <a:t>showPopup</a:t>
              </a:r>
              <a:endParaRPr lang="en-US" dirty="0"/>
            </a:p>
          </p:txBody>
        </p:sp>
        <p:sp>
          <p:nvSpPr>
            <p:cNvPr id="31755" name="Text Box 11"/>
            <p:cNvSpPr txBox="1">
              <a:spLocks noChangeArrowheads="1"/>
            </p:cNvSpPr>
            <p:nvPr/>
          </p:nvSpPr>
          <p:spPr bwMode="auto">
            <a:xfrm>
              <a:off x="2667000" y="3481289"/>
              <a:ext cx="3276600" cy="315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eaLnBrk="1" hangingPunct="1">
                <a:spcBef>
                  <a:spcPct val="50000"/>
                </a:spcBef>
              </a:pPr>
              <a:r>
                <a:rPr lang="en-US" i="1" dirty="0" err="1"/>
                <a:t>r_button_up</a:t>
              </a:r>
              <a:r>
                <a:rPr lang="en-US" i="1" dirty="0"/>
                <a:t> </a:t>
              </a:r>
              <a:r>
                <a:rPr lang="en-US" dirty="0"/>
                <a:t>/ </a:t>
              </a:r>
              <a:r>
                <a:rPr lang="en-US" dirty="0" err="1"/>
                <a:t>hidePopup</a:t>
              </a:r>
              <a:endParaRPr lang="en-US" dirty="0"/>
            </a:p>
          </p:txBody>
        </p:sp>
      </p:grpSp>
      <p:sp>
        <p:nvSpPr>
          <p:cNvPr id="2" name="Speech Bubble: Oval 1">
            <a:extLst>
              <a:ext uri="{FF2B5EF4-FFF2-40B4-BE49-F238E27FC236}">
                <a16:creationId xmlns:a16="http://schemas.microsoft.com/office/drawing/2014/main" id="{2709937B-5847-44D3-866B-1F499126623C}"/>
              </a:ext>
            </a:extLst>
          </p:cNvPr>
          <p:cNvSpPr/>
          <p:nvPr/>
        </p:nvSpPr>
        <p:spPr>
          <a:xfrm>
            <a:off x="4932040" y="1365761"/>
            <a:ext cx="1148085" cy="92023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3DD5AFA-C86D-411C-ADF2-3A976D954426}"/>
              </a:ext>
            </a:extLst>
          </p:cNvPr>
          <p:cNvSpPr txBox="1"/>
          <p:nvPr/>
        </p:nvSpPr>
        <p:spPr>
          <a:xfrm>
            <a:off x="4890724" y="1553836"/>
            <a:ext cx="1191352" cy="461665"/>
          </a:xfrm>
          <a:prstGeom prst="rect">
            <a:avLst/>
          </a:prstGeom>
          <a:noFill/>
        </p:spPr>
        <p:txBody>
          <a:bodyPr wrap="none" rtlCol="0">
            <a:spAutoFit/>
          </a:bodyPr>
          <a:lstStyle/>
          <a:p>
            <a:r>
              <a:rPr lang="en-IN" dirty="0"/>
              <a:t>Activity</a:t>
            </a:r>
          </a:p>
        </p:txBody>
      </p:sp>
      <p:sp>
        <p:nvSpPr>
          <p:cNvPr id="4" name="Speech Bubble: Oval 3">
            <a:extLst>
              <a:ext uri="{FF2B5EF4-FFF2-40B4-BE49-F238E27FC236}">
                <a16:creationId xmlns:a16="http://schemas.microsoft.com/office/drawing/2014/main" id="{331AB4DF-A48B-441D-B6C8-B3D6EBF59634}"/>
              </a:ext>
            </a:extLst>
          </p:cNvPr>
          <p:cNvSpPr/>
          <p:nvPr/>
        </p:nvSpPr>
        <p:spPr>
          <a:xfrm>
            <a:off x="2699792" y="1365761"/>
            <a:ext cx="1148085" cy="767095"/>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A7528D4-5049-4EDD-BDCB-6114C2FF789C}"/>
              </a:ext>
            </a:extLst>
          </p:cNvPr>
          <p:cNvSpPr txBox="1"/>
          <p:nvPr/>
        </p:nvSpPr>
        <p:spPr>
          <a:xfrm>
            <a:off x="2843807" y="1524984"/>
            <a:ext cx="901209" cy="461665"/>
          </a:xfrm>
          <a:prstGeom prst="rect">
            <a:avLst/>
          </a:prstGeom>
          <a:noFill/>
        </p:spPr>
        <p:txBody>
          <a:bodyPr wrap="none" rtlCol="0">
            <a:spAutoFit/>
          </a:bodyPr>
          <a:lstStyle/>
          <a:p>
            <a:r>
              <a:rPr lang="en-IN" dirty="0"/>
              <a:t>Event</a:t>
            </a:r>
          </a:p>
        </p:txBody>
      </p:sp>
    </p:spTree>
    <p:extLst>
      <p:ext uri="{BB962C8B-B14F-4D97-AF65-F5344CB8AC3E}">
        <p14:creationId xmlns:p14="http://schemas.microsoft.com/office/powerpoint/2010/main" val="346687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idx="4294967295"/>
          </p:nvPr>
        </p:nvSpPr>
        <p:spPr>
          <a:xfrm>
            <a:off x="0" y="228600"/>
            <a:ext cx="8229600" cy="9144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a:solidFill>
                  <a:schemeClr val="accent2"/>
                </a:solidFill>
                <a:latin typeface="Calibri" pitchFamily="34" charset="0"/>
                <a:ea typeface="+mj-ea"/>
                <a:cs typeface="Calibri" pitchFamily="34" charset="0"/>
              </a:rPr>
              <a:t>Do-Activities</a:t>
            </a:r>
          </a:p>
        </p:txBody>
      </p:sp>
      <p:sp>
        <p:nvSpPr>
          <p:cNvPr id="32772" name="AutoShape 5"/>
          <p:cNvSpPr>
            <a:spLocks noChangeArrowheads="1"/>
          </p:cNvSpPr>
          <p:nvPr/>
        </p:nvSpPr>
        <p:spPr bwMode="auto">
          <a:xfrm>
            <a:off x="2514600" y="6019800"/>
            <a:ext cx="3505200" cy="6096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err="1">
                <a:latin typeface="Arial" charset="0"/>
              </a:rPr>
              <a:t>PaperJam</a:t>
            </a:r>
            <a:endParaRPr lang="en-US" b="1" dirty="0">
              <a:latin typeface="Arial" charset="0"/>
            </a:endParaRPr>
          </a:p>
          <a:p>
            <a:pPr algn="ctr"/>
            <a:r>
              <a:rPr lang="en-US" dirty="0">
                <a:latin typeface="Arial" charset="0"/>
              </a:rPr>
              <a:t>do/ flash warning light</a:t>
            </a:r>
          </a:p>
        </p:txBody>
      </p:sp>
      <p:sp>
        <p:nvSpPr>
          <p:cNvPr id="32773" name="Text Box 7"/>
          <p:cNvSpPr txBox="1">
            <a:spLocks noChangeArrowheads="1"/>
          </p:cNvSpPr>
          <p:nvPr/>
        </p:nvSpPr>
        <p:spPr bwMode="auto">
          <a:xfrm>
            <a:off x="228600" y="1219200"/>
            <a:ext cx="777240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algn="just" eaLnBrk="1" hangingPunct="1">
              <a:spcBef>
                <a:spcPts val="600"/>
              </a:spcBef>
              <a:buFontTx/>
              <a:buChar char="•"/>
            </a:pPr>
            <a:r>
              <a:rPr lang="en-US" sz="2200" dirty="0">
                <a:latin typeface="Calibri" pitchFamily="34" charset="0"/>
                <a:cs typeface="Calibri" pitchFamily="34" charset="0"/>
              </a:rPr>
              <a:t> continue for an extended time</a:t>
            </a:r>
          </a:p>
          <a:p>
            <a:pPr algn="just" eaLnBrk="1" hangingPunct="1">
              <a:spcBef>
                <a:spcPts val="600"/>
              </a:spcBef>
              <a:buFontTx/>
              <a:buChar char="•"/>
            </a:pPr>
            <a:r>
              <a:rPr lang="en-US" sz="2200" dirty="0">
                <a:latin typeface="Calibri" pitchFamily="34" charset="0"/>
                <a:cs typeface="Calibri" pitchFamily="34" charset="0"/>
              </a:rPr>
              <a:t> can occur only within a state</a:t>
            </a:r>
          </a:p>
          <a:p>
            <a:pPr algn="just" eaLnBrk="1" hangingPunct="1">
              <a:spcBef>
                <a:spcPts val="600"/>
              </a:spcBef>
              <a:buFontTx/>
              <a:buChar char="•"/>
            </a:pPr>
            <a:r>
              <a:rPr lang="en-US" sz="2200" dirty="0">
                <a:latin typeface="Calibri" pitchFamily="34" charset="0"/>
                <a:cs typeface="Calibri" pitchFamily="34" charset="0"/>
              </a:rPr>
              <a:t> can not be attached to a transition</a:t>
            </a:r>
          </a:p>
          <a:p>
            <a:pPr algn="just" eaLnBrk="1" hangingPunct="1">
              <a:spcBef>
                <a:spcPts val="600"/>
              </a:spcBef>
              <a:buFontTx/>
              <a:buChar char="•"/>
            </a:pPr>
            <a:r>
              <a:rPr lang="en-US" sz="2200" dirty="0">
                <a:latin typeface="Calibri" pitchFamily="34" charset="0"/>
                <a:cs typeface="Calibri" pitchFamily="34" charset="0"/>
              </a:rPr>
              <a:t> include </a:t>
            </a:r>
          </a:p>
          <a:p>
            <a:pPr lvl="1" algn="just" eaLnBrk="1" hangingPunct="1">
              <a:spcBef>
                <a:spcPts val="600"/>
              </a:spcBef>
              <a:buFontTx/>
              <a:buChar char="•"/>
            </a:pPr>
            <a:r>
              <a:rPr lang="en-US" sz="2200" dirty="0">
                <a:latin typeface="Calibri" pitchFamily="34" charset="0"/>
                <a:cs typeface="Calibri" pitchFamily="34" charset="0"/>
              </a:rPr>
              <a:t>continuous operations, such as displaying a picture on a television screen </a:t>
            </a:r>
          </a:p>
          <a:p>
            <a:pPr lvl="1" algn="just" eaLnBrk="1" hangingPunct="1">
              <a:spcBef>
                <a:spcPts val="600"/>
              </a:spcBef>
              <a:buFontTx/>
              <a:buChar char="•"/>
            </a:pPr>
            <a:r>
              <a:rPr lang="en-US" sz="2200" dirty="0">
                <a:latin typeface="Calibri" pitchFamily="34" charset="0"/>
                <a:cs typeface="Calibri" pitchFamily="34" charset="0"/>
              </a:rPr>
              <a:t>Sequential operations that terminate by themselves after an interval of time</a:t>
            </a:r>
          </a:p>
          <a:p>
            <a:pPr algn="just" eaLnBrk="1" hangingPunct="1">
              <a:spcBef>
                <a:spcPts val="600"/>
              </a:spcBef>
              <a:buFontTx/>
              <a:buChar char="•"/>
            </a:pPr>
            <a:r>
              <a:rPr lang="en-US" sz="2200" dirty="0">
                <a:latin typeface="Calibri" pitchFamily="34" charset="0"/>
                <a:cs typeface="Calibri" pitchFamily="34" charset="0"/>
              </a:rPr>
              <a:t> may be performed for all or part of time that an object is in a state</a:t>
            </a:r>
          </a:p>
          <a:p>
            <a:pPr algn="just" eaLnBrk="1" hangingPunct="1">
              <a:spcBef>
                <a:spcPts val="600"/>
              </a:spcBef>
              <a:buFontTx/>
              <a:buChar char="•"/>
            </a:pPr>
            <a:r>
              <a:rPr lang="en-US" sz="2200" dirty="0">
                <a:latin typeface="Calibri" pitchFamily="34" charset="0"/>
                <a:cs typeface="Calibri" pitchFamily="34" charset="0"/>
              </a:rPr>
              <a:t> may be interrupted by event received during execution; event may or may not cause state transition</a:t>
            </a:r>
          </a:p>
        </p:txBody>
      </p:sp>
    </p:spTree>
    <p:extLst>
      <p:ext uri="{BB962C8B-B14F-4D97-AF65-F5344CB8AC3E}">
        <p14:creationId xmlns:p14="http://schemas.microsoft.com/office/powerpoint/2010/main" val="2822652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533400"/>
            <a:ext cx="8229600" cy="4572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Entry and Exit Activities</a:t>
            </a:r>
          </a:p>
        </p:txBody>
      </p:sp>
      <p:sp>
        <p:nvSpPr>
          <p:cNvPr id="33796" name="AutoShape 4"/>
          <p:cNvSpPr>
            <a:spLocks noChangeArrowheads="1"/>
          </p:cNvSpPr>
          <p:nvPr/>
        </p:nvSpPr>
        <p:spPr bwMode="auto">
          <a:xfrm>
            <a:off x="1981200" y="3810000"/>
            <a:ext cx="3505200" cy="12954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Arial" charset="0"/>
              </a:rPr>
              <a:t>Opening</a:t>
            </a:r>
          </a:p>
          <a:p>
            <a:pPr algn="ctr"/>
            <a:r>
              <a:rPr lang="en-US">
                <a:latin typeface="Arial" charset="0"/>
              </a:rPr>
              <a:t>entry / motor up</a:t>
            </a:r>
          </a:p>
          <a:p>
            <a:pPr algn="ctr"/>
            <a:r>
              <a:rPr lang="en-US">
                <a:latin typeface="Arial" charset="0"/>
              </a:rPr>
              <a:t>exit / motor off</a:t>
            </a:r>
          </a:p>
        </p:txBody>
      </p:sp>
      <p:sp>
        <p:nvSpPr>
          <p:cNvPr id="33797" name="Text Box 5"/>
          <p:cNvSpPr txBox="1">
            <a:spLocks noChangeArrowheads="1"/>
          </p:cNvSpPr>
          <p:nvPr/>
        </p:nvSpPr>
        <p:spPr bwMode="auto">
          <a:xfrm>
            <a:off x="228600" y="1295400"/>
            <a:ext cx="7772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algn="just" eaLnBrk="1" hangingPunct="1">
              <a:spcBef>
                <a:spcPct val="50000"/>
              </a:spcBef>
              <a:buFontTx/>
              <a:buChar char="•"/>
            </a:pPr>
            <a:r>
              <a:rPr lang="en-US" dirty="0">
                <a:latin typeface="Calibri" pitchFamily="34" charset="0"/>
                <a:cs typeface="Calibri" pitchFamily="34" charset="0"/>
              </a:rPr>
              <a:t> can bind activities to entry to/ exit from a state</a:t>
            </a:r>
          </a:p>
          <a:p>
            <a:pPr algn="just" eaLnBrk="1" hangingPunct="1">
              <a:spcBef>
                <a:spcPct val="50000"/>
              </a:spcBef>
              <a:buFontTx/>
              <a:buChar char="•"/>
            </a:pPr>
            <a:r>
              <a:rPr lang="en-US" dirty="0">
                <a:latin typeface="Calibri" pitchFamily="34" charset="0"/>
                <a:cs typeface="Calibri" pitchFamily="34" charset="0"/>
              </a:rPr>
              <a:t>All transitions into a state perform the same activity, in which case it is more concise to attach the activity to the state</a:t>
            </a:r>
          </a:p>
        </p:txBody>
      </p:sp>
    </p:spTree>
    <p:extLst>
      <p:ext uri="{BB962C8B-B14F-4D97-AF65-F5344CB8AC3E}">
        <p14:creationId xmlns:p14="http://schemas.microsoft.com/office/powerpoint/2010/main" val="3175247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idx="4294967295"/>
          </p:nvPr>
        </p:nvSpPr>
        <p:spPr>
          <a:xfrm>
            <a:off x="0" y="228600"/>
            <a:ext cx="8229600" cy="9144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a:solidFill>
                  <a:schemeClr val="accent2"/>
                </a:solidFill>
                <a:latin typeface="Calibri" pitchFamily="34" charset="0"/>
                <a:ea typeface="+mj-ea"/>
                <a:cs typeface="Calibri" pitchFamily="34" charset="0"/>
              </a:rPr>
              <a:t>Order of activities</a:t>
            </a:r>
          </a:p>
        </p:txBody>
      </p:sp>
      <p:sp>
        <p:nvSpPr>
          <p:cNvPr id="35844" name="Text Box 3"/>
          <p:cNvSpPr txBox="1">
            <a:spLocks noChangeArrowheads="1"/>
          </p:cNvSpPr>
          <p:nvPr/>
        </p:nvSpPr>
        <p:spPr bwMode="auto">
          <a:xfrm>
            <a:off x="228600" y="1371600"/>
            <a:ext cx="7315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 charset="0"/>
              </a:defRPr>
            </a:lvl1pPr>
            <a:lvl2pPr marL="742950" indent="-285750" eaLnBrk="0" hangingPunct="0">
              <a:defRPr sz="2400">
                <a:solidFill>
                  <a:schemeClr val="tx1"/>
                </a:solidFill>
                <a:latin typeface="Times New Roman" pitchFamily="1" charset="0"/>
              </a:defRPr>
            </a:lvl2pPr>
            <a:lvl3pPr marL="1143000" indent="-228600" eaLnBrk="0" hangingPunct="0">
              <a:defRPr sz="2400">
                <a:solidFill>
                  <a:schemeClr val="tx1"/>
                </a:solidFill>
                <a:latin typeface="Times New Roman" pitchFamily="1" charset="0"/>
              </a:defRPr>
            </a:lvl3pPr>
            <a:lvl4pPr marL="1600200" indent="-228600" eaLnBrk="0" hangingPunct="0">
              <a:defRPr sz="2400">
                <a:solidFill>
                  <a:schemeClr val="tx1"/>
                </a:solidFill>
                <a:latin typeface="Times New Roman" pitchFamily="1" charset="0"/>
              </a:defRPr>
            </a:lvl4pPr>
            <a:lvl5pPr marL="2057400" indent="-228600" eaLnBrk="0" hangingPunct="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pPr algn="just" eaLnBrk="1" hangingPunct="1">
              <a:spcBef>
                <a:spcPct val="50000"/>
              </a:spcBef>
              <a:buFont typeface="Arial" charset="0"/>
              <a:buAutoNum type="arabicPeriod"/>
            </a:pPr>
            <a:r>
              <a:rPr lang="en-US" dirty="0">
                <a:latin typeface="Calibri" pitchFamily="34" charset="0"/>
                <a:cs typeface="Calibri" pitchFamily="34" charset="0"/>
              </a:rPr>
              <a:t>activities on incoming transition</a:t>
            </a:r>
          </a:p>
          <a:p>
            <a:pPr algn="just" eaLnBrk="1" hangingPunct="1">
              <a:spcBef>
                <a:spcPct val="50000"/>
              </a:spcBef>
              <a:buFont typeface="Arial" charset="0"/>
              <a:buAutoNum type="arabicPeriod"/>
            </a:pPr>
            <a:r>
              <a:rPr lang="en-US" dirty="0">
                <a:latin typeface="Calibri" pitchFamily="34" charset="0"/>
                <a:cs typeface="Calibri" pitchFamily="34" charset="0"/>
              </a:rPr>
              <a:t>entry activities</a:t>
            </a:r>
          </a:p>
          <a:p>
            <a:pPr algn="just" eaLnBrk="1" hangingPunct="1">
              <a:spcBef>
                <a:spcPct val="50000"/>
              </a:spcBef>
              <a:buFont typeface="Arial" charset="0"/>
              <a:buAutoNum type="arabicPeriod"/>
            </a:pPr>
            <a:r>
              <a:rPr lang="en-US" dirty="0">
                <a:latin typeface="Calibri" pitchFamily="34" charset="0"/>
                <a:cs typeface="Calibri" pitchFamily="34" charset="0"/>
              </a:rPr>
              <a:t>do-activities</a:t>
            </a:r>
          </a:p>
          <a:p>
            <a:pPr algn="just" eaLnBrk="1" hangingPunct="1">
              <a:spcBef>
                <a:spcPct val="50000"/>
              </a:spcBef>
              <a:buFont typeface="Arial" charset="0"/>
              <a:buAutoNum type="arabicPeriod"/>
            </a:pPr>
            <a:r>
              <a:rPr lang="en-US" dirty="0">
                <a:latin typeface="Calibri" pitchFamily="34" charset="0"/>
                <a:cs typeface="Calibri" pitchFamily="34" charset="0"/>
              </a:rPr>
              <a:t>exit activities</a:t>
            </a:r>
          </a:p>
          <a:p>
            <a:pPr algn="just" eaLnBrk="1" hangingPunct="1">
              <a:spcBef>
                <a:spcPct val="50000"/>
              </a:spcBef>
              <a:buFont typeface="Arial" charset="0"/>
              <a:buAutoNum type="arabicPeriod"/>
            </a:pPr>
            <a:r>
              <a:rPr lang="en-US" dirty="0">
                <a:latin typeface="Calibri" pitchFamily="34" charset="0"/>
                <a:cs typeface="Calibri" pitchFamily="34" charset="0"/>
              </a:rPr>
              <a:t>activities on outgoing transition</a:t>
            </a:r>
          </a:p>
          <a:p>
            <a:pPr marL="0" indent="0" algn="just" eaLnBrk="1" hangingPunct="1">
              <a:spcBef>
                <a:spcPct val="50000"/>
              </a:spcBef>
            </a:pPr>
            <a:endParaRPr lang="en-US" dirty="0">
              <a:latin typeface="Calibri" pitchFamily="34" charset="0"/>
              <a:cs typeface="Calibri" pitchFamily="34" charset="0"/>
            </a:endParaRPr>
          </a:p>
          <a:p>
            <a:pPr marL="0" indent="0" algn="just" eaLnBrk="1" hangingPunct="1">
              <a:spcBef>
                <a:spcPct val="50000"/>
              </a:spcBef>
            </a:pPr>
            <a:r>
              <a:rPr lang="en-US" dirty="0">
                <a:latin typeface="Calibri" pitchFamily="34" charset="0"/>
                <a:cs typeface="Calibri" pitchFamily="34" charset="0"/>
              </a:rPr>
              <a:t>Events that cause transitions out of the state can interrupt do-activities. If a do-activity is interrupted, the exit activity is still performed</a:t>
            </a:r>
          </a:p>
        </p:txBody>
      </p:sp>
    </p:spTree>
    <p:extLst>
      <p:ext uri="{BB962C8B-B14F-4D97-AF65-F5344CB8AC3E}">
        <p14:creationId xmlns:p14="http://schemas.microsoft.com/office/powerpoint/2010/main" val="213745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
            <a:ext cx="7886700" cy="533400"/>
          </a:xfr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eaLnBrk="1" hangingPunct="1">
              <a:lnSpc>
                <a:spcPct val="90000"/>
              </a:lnSpc>
            </a:pPr>
            <a:r>
              <a:rPr lang="en-US" sz="2400" b="1" kern="1200" dirty="0">
                <a:solidFill>
                  <a:schemeClr val="accent2"/>
                </a:solidFill>
                <a:latin typeface="Calibri" pitchFamily="34" charset="0"/>
                <a:ea typeface="+mj-ea"/>
                <a:cs typeface="Calibri" pitchFamily="34" charset="0"/>
              </a:rPr>
              <a:t>EXAMPLE</a:t>
            </a:r>
          </a:p>
        </p:txBody>
      </p:sp>
      <p:sp>
        <p:nvSpPr>
          <p:cNvPr id="3" name="Content Placeholder 2"/>
          <p:cNvSpPr>
            <a:spLocks noGrp="1"/>
          </p:cNvSpPr>
          <p:nvPr>
            <p:ph sz="quarter" idx="4294967295"/>
          </p:nvPr>
        </p:nvSpPr>
        <p:spPr>
          <a:xfrm>
            <a:off x="0" y="1219200"/>
            <a:ext cx="8229600" cy="4937125"/>
          </a:xfrm>
        </p:spPr>
        <p:txBody>
          <a:bodyPr/>
          <a:lstStyle/>
          <a:p>
            <a:pPr>
              <a:lnSpc>
                <a:spcPct val="150000"/>
              </a:lnSpc>
              <a:buClr>
                <a:srgbClr val="C00000"/>
              </a:buClr>
              <a:buNone/>
            </a:pPr>
            <a:r>
              <a:rPr lang="en-US" sz="2400" dirty="0">
                <a:solidFill>
                  <a:schemeClr val="tx1"/>
                </a:solidFill>
                <a:latin typeface="Calibri" pitchFamily="34" charset="0"/>
                <a:cs typeface="Calibri" pitchFamily="34" charset="0"/>
              </a:rPr>
              <a:t>The control of a garage door opener</a:t>
            </a:r>
          </a:p>
          <a:p>
            <a:pPr>
              <a:lnSpc>
                <a:spcPct val="150000"/>
              </a:lnSpc>
              <a:buClr>
                <a:srgbClr val="C00000"/>
              </a:buClr>
              <a:buFont typeface="Wingdings" pitchFamily="2" charset="2"/>
              <a:buChar char="q"/>
            </a:pPr>
            <a:r>
              <a:rPr lang="en-US" sz="2400" dirty="0">
                <a:solidFill>
                  <a:schemeClr val="tx1"/>
                </a:solidFill>
                <a:latin typeface="Calibri" pitchFamily="34" charset="0"/>
                <a:cs typeface="Calibri" pitchFamily="34" charset="0"/>
              </a:rPr>
              <a:t>The user generates depress events with a pushbutton to open and close the door.</a:t>
            </a:r>
          </a:p>
          <a:p>
            <a:pPr>
              <a:lnSpc>
                <a:spcPct val="150000"/>
              </a:lnSpc>
              <a:buClr>
                <a:srgbClr val="C00000"/>
              </a:buClr>
              <a:buFont typeface="Wingdings" pitchFamily="2" charset="2"/>
              <a:buChar char="q"/>
            </a:pPr>
            <a:r>
              <a:rPr lang="en-US" sz="2400" dirty="0">
                <a:solidFill>
                  <a:schemeClr val="tx1"/>
                </a:solidFill>
                <a:latin typeface="Calibri" pitchFamily="34" charset="0"/>
                <a:cs typeface="Calibri" pitchFamily="34" charset="0"/>
              </a:rPr>
              <a:t> Each event reverses the direction of the door.</a:t>
            </a:r>
          </a:p>
          <a:p>
            <a:pPr>
              <a:lnSpc>
                <a:spcPct val="150000"/>
              </a:lnSpc>
              <a:buClr>
                <a:srgbClr val="C00000"/>
              </a:buClr>
              <a:buFont typeface="Wingdings" pitchFamily="2" charset="2"/>
              <a:buChar char="q"/>
            </a:pPr>
            <a:r>
              <a:rPr lang="en-US" sz="2400" dirty="0">
                <a:solidFill>
                  <a:schemeClr val="tx1"/>
                </a:solidFill>
                <a:latin typeface="Calibri" pitchFamily="34" charset="0"/>
                <a:cs typeface="Calibri" pitchFamily="34" charset="0"/>
              </a:rPr>
              <a:t> The control generates motor up and motor down activities for the motor.</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71800" y="1524000"/>
            <a:ext cx="2708475" cy="688694"/>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Opening</a:t>
            </a:r>
          </a:p>
        </p:txBody>
      </p:sp>
      <p:sp>
        <p:nvSpPr>
          <p:cNvPr id="5" name="Rounded Rectangle 4"/>
          <p:cNvSpPr/>
          <p:nvPr/>
        </p:nvSpPr>
        <p:spPr>
          <a:xfrm>
            <a:off x="312517" y="3102015"/>
            <a:ext cx="2708475" cy="723418"/>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Closed</a:t>
            </a:r>
          </a:p>
        </p:txBody>
      </p:sp>
      <p:sp>
        <p:nvSpPr>
          <p:cNvPr id="6" name="Rounded Rectangle 5"/>
          <p:cNvSpPr/>
          <p:nvPr/>
        </p:nvSpPr>
        <p:spPr>
          <a:xfrm>
            <a:off x="3352800" y="4495800"/>
            <a:ext cx="2708475" cy="637572"/>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Closing</a:t>
            </a:r>
          </a:p>
        </p:txBody>
      </p:sp>
      <p:sp>
        <p:nvSpPr>
          <p:cNvPr id="7" name="Rounded Rectangle 6"/>
          <p:cNvSpPr/>
          <p:nvPr/>
        </p:nvSpPr>
        <p:spPr>
          <a:xfrm>
            <a:off x="6019800" y="3200400"/>
            <a:ext cx="2708475" cy="607671"/>
          </a:xfrm>
          <a:prstGeom prst="roundRect">
            <a:avLst>
              <a:gd name="adj" fmla="val 42381"/>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Open</a:t>
            </a:r>
          </a:p>
        </p:txBody>
      </p:sp>
      <p:sp>
        <p:nvSpPr>
          <p:cNvPr id="9" name="TextBox 8"/>
          <p:cNvSpPr txBox="1"/>
          <p:nvPr/>
        </p:nvSpPr>
        <p:spPr>
          <a:xfrm>
            <a:off x="457200" y="5486400"/>
            <a:ext cx="8001000" cy="584775"/>
          </a:xfrm>
          <a:prstGeom prst="rect">
            <a:avLst/>
          </a:prstGeom>
          <a:noFill/>
        </p:spPr>
        <p:txBody>
          <a:bodyPr wrap="square" rtlCol="0">
            <a:spAutoFit/>
          </a:bodyPr>
          <a:lstStyle/>
          <a:p>
            <a:pPr lvl="0" fontAlgn="base">
              <a:spcBef>
                <a:spcPct val="0"/>
              </a:spcBef>
              <a:spcAft>
                <a:spcPct val="0"/>
              </a:spcAft>
            </a:pPr>
            <a:r>
              <a:rPr kumimoji="0" lang="en-US" sz="1600" i="0" u="none" strike="noStrike" cap="none" normalizeH="0" baseline="0" dirty="0">
                <a:ln>
                  <a:noFill/>
                </a:ln>
                <a:effectLst/>
                <a:latin typeface="Microsoft Sans Serif" pitchFamily="34" charset="0"/>
                <a:ea typeface="Times New Roman" pitchFamily="18" charset="0"/>
                <a:cs typeface="Microsoft Sans Serif" pitchFamily="34" charset="0"/>
              </a:rPr>
              <a:t>Figure: Activities on transitions. An activity may be bound to an event that causes a transition </a:t>
            </a:r>
            <a:endParaRPr kumimoji="0" lang="en-US" sz="1600" i="0" u="none" strike="noStrike" cap="none" normalizeH="0" baseline="0" dirty="0">
              <a:ln>
                <a:noFill/>
              </a:ln>
              <a:effectLst/>
              <a:latin typeface="Microsoft Sans Serif" pitchFamily="34" charset="0"/>
              <a:cs typeface="Microsoft Sans Serif" pitchFamily="34" charset="0"/>
            </a:endParaRPr>
          </a:p>
        </p:txBody>
      </p:sp>
      <p:cxnSp>
        <p:nvCxnSpPr>
          <p:cNvPr id="11" name="Straight Arrow Connector 10"/>
          <p:cNvCxnSpPr>
            <a:endCxn id="4" idx="1"/>
          </p:cNvCxnSpPr>
          <p:nvPr/>
        </p:nvCxnSpPr>
        <p:spPr>
          <a:xfrm flipV="1">
            <a:off x="1447800" y="1868347"/>
            <a:ext cx="1524000" cy="125585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7" idx="0"/>
          </p:cNvCxnSpPr>
          <p:nvPr/>
        </p:nvCxnSpPr>
        <p:spPr>
          <a:xfrm>
            <a:off x="5680275" y="1868347"/>
            <a:ext cx="1693763" cy="133205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6" idx="3"/>
          </p:cNvCxnSpPr>
          <p:nvPr/>
        </p:nvCxnSpPr>
        <p:spPr>
          <a:xfrm rot="5400000">
            <a:off x="6214400" y="3654947"/>
            <a:ext cx="1006515" cy="13127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1"/>
            <a:endCxn id="5" idx="2"/>
          </p:cNvCxnSpPr>
          <p:nvPr/>
        </p:nvCxnSpPr>
        <p:spPr>
          <a:xfrm rot="10800000">
            <a:off x="1666756" y="3825434"/>
            <a:ext cx="1686045" cy="98915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 y="1905000"/>
            <a:ext cx="2209800" cy="646331"/>
          </a:xfrm>
          <a:prstGeom prst="rect">
            <a:avLst/>
          </a:prstGeom>
          <a:noFill/>
        </p:spPr>
        <p:txBody>
          <a:bodyPr wrap="square" rtlCol="0">
            <a:spAutoFit/>
          </a:bodyPr>
          <a:lstStyle/>
          <a:p>
            <a:pPr algn="ctr"/>
            <a:r>
              <a:rPr lang="en-US" i="1" dirty="0"/>
              <a:t>Depress / </a:t>
            </a:r>
            <a:r>
              <a:rPr lang="en-US" dirty="0"/>
              <a:t>motor up</a:t>
            </a:r>
          </a:p>
          <a:p>
            <a:pPr algn="ctr"/>
            <a:endParaRPr lang="en-US" dirty="0"/>
          </a:p>
        </p:txBody>
      </p:sp>
      <p:sp>
        <p:nvSpPr>
          <p:cNvPr id="22" name="TextBox 21"/>
          <p:cNvSpPr txBox="1"/>
          <p:nvPr/>
        </p:nvSpPr>
        <p:spPr>
          <a:xfrm>
            <a:off x="0" y="4419600"/>
            <a:ext cx="2851230" cy="646331"/>
          </a:xfrm>
          <a:prstGeom prst="rect">
            <a:avLst/>
          </a:prstGeom>
          <a:noFill/>
        </p:spPr>
        <p:txBody>
          <a:bodyPr wrap="square" rtlCol="0">
            <a:spAutoFit/>
          </a:bodyPr>
          <a:lstStyle/>
          <a:p>
            <a:pPr algn="ctr"/>
            <a:r>
              <a:rPr lang="en-US" i="1" dirty="0"/>
              <a:t>door closed</a:t>
            </a:r>
            <a:r>
              <a:rPr lang="en-US" dirty="0"/>
              <a:t> / motor off</a:t>
            </a:r>
          </a:p>
          <a:p>
            <a:pPr algn="ctr"/>
            <a:endParaRPr lang="en-US" dirty="0"/>
          </a:p>
        </p:txBody>
      </p:sp>
      <p:sp>
        <p:nvSpPr>
          <p:cNvPr id="23" name="TextBox 22"/>
          <p:cNvSpPr txBox="1"/>
          <p:nvPr/>
        </p:nvSpPr>
        <p:spPr>
          <a:xfrm>
            <a:off x="6504973" y="4356542"/>
            <a:ext cx="2361235" cy="646331"/>
          </a:xfrm>
          <a:prstGeom prst="rect">
            <a:avLst/>
          </a:prstGeom>
          <a:noFill/>
        </p:spPr>
        <p:txBody>
          <a:bodyPr wrap="square" rtlCol="0">
            <a:spAutoFit/>
          </a:bodyPr>
          <a:lstStyle/>
          <a:p>
            <a:pPr algn="ctr"/>
            <a:r>
              <a:rPr lang="en-US" i="1" dirty="0"/>
              <a:t>Depress/</a:t>
            </a:r>
            <a:r>
              <a:rPr lang="en-US" dirty="0"/>
              <a:t>motor down</a:t>
            </a:r>
          </a:p>
          <a:p>
            <a:pPr algn="ctr"/>
            <a:endParaRPr lang="en-US" dirty="0"/>
          </a:p>
        </p:txBody>
      </p:sp>
      <p:sp>
        <p:nvSpPr>
          <p:cNvPr id="24" name="TextBox 23"/>
          <p:cNvSpPr txBox="1"/>
          <p:nvPr/>
        </p:nvSpPr>
        <p:spPr>
          <a:xfrm>
            <a:off x="6324600" y="1828800"/>
            <a:ext cx="2553664" cy="646331"/>
          </a:xfrm>
          <a:prstGeom prst="rect">
            <a:avLst/>
          </a:prstGeom>
          <a:noFill/>
        </p:spPr>
        <p:txBody>
          <a:bodyPr wrap="square" rtlCol="0">
            <a:spAutoFit/>
          </a:bodyPr>
          <a:lstStyle/>
          <a:p>
            <a:pPr algn="ctr"/>
            <a:r>
              <a:rPr lang="en-US" i="1" dirty="0"/>
              <a:t>door open</a:t>
            </a:r>
            <a:r>
              <a:rPr lang="en-US" dirty="0"/>
              <a:t> / motor off</a:t>
            </a:r>
          </a:p>
          <a:p>
            <a:pPr algn="ctr"/>
            <a:endParaRPr lang="en-US" dirty="0"/>
          </a:p>
        </p:txBody>
      </p:sp>
      <p:sp>
        <p:nvSpPr>
          <p:cNvPr id="25" name="TextBox 24"/>
          <p:cNvSpPr txBox="1"/>
          <p:nvPr/>
        </p:nvSpPr>
        <p:spPr>
          <a:xfrm>
            <a:off x="4648200" y="2743200"/>
            <a:ext cx="1280449" cy="954107"/>
          </a:xfrm>
          <a:prstGeom prst="rect">
            <a:avLst/>
          </a:prstGeom>
          <a:noFill/>
        </p:spPr>
        <p:txBody>
          <a:bodyPr wrap="square" rtlCol="0">
            <a:spAutoFit/>
          </a:bodyPr>
          <a:lstStyle/>
          <a:p>
            <a:pPr algn="ctr"/>
            <a:r>
              <a:rPr lang="en-US" i="1" dirty="0"/>
              <a:t>Depress</a:t>
            </a:r>
          </a:p>
          <a:p>
            <a:pPr algn="ctr"/>
            <a:r>
              <a:rPr lang="en-US" i="1" dirty="0"/>
              <a:t>/ </a:t>
            </a:r>
            <a:r>
              <a:rPr lang="en-US" dirty="0"/>
              <a:t>motor up</a:t>
            </a:r>
          </a:p>
          <a:p>
            <a:pPr algn="ctr"/>
            <a:endParaRPr lang="en-US" dirty="0"/>
          </a:p>
        </p:txBody>
      </p:sp>
      <p:cxnSp>
        <p:nvCxnSpPr>
          <p:cNvPr id="27" name="Straight Arrow Connector 26"/>
          <p:cNvCxnSpPr>
            <a:endCxn id="4" idx="2"/>
          </p:cNvCxnSpPr>
          <p:nvPr/>
        </p:nvCxnSpPr>
        <p:spPr>
          <a:xfrm rot="16200000" flipV="1">
            <a:off x="3193166" y="3345566"/>
            <a:ext cx="2283106" cy="17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idx="4294967295"/>
          </p:nvPr>
        </p:nvSpPr>
        <p:spPr>
          <a:xfrm>
            <a:off x="0" y="685800"/>
            <a:ext cx="8534400" cy="228600"/>
          </a:xfrm>
        </p:spPr>
        <p:txBody>
          <a:bodyPr>
            <a:noAutofit/>
          </a:bodyPr>
          <a:lstStyle/>
          <a:p>
            <a:pPr lvl="1" rtl="0">
              <a:spcBef>
                <a:spcPct val="0"/>
              </a:spcBef>
            </a:pPr>
            <a:r>
              <a:rPr lang="en-US" sz="2400" b="1" kern="1200" dirty="0">
                <a:solidFill>
                  <a:schemeClr val="accent2"/>
                </a:solidFill>
                <a:latin typeface="Calibri" pitchFamily="34" charset="0"/>
                <a:ea typeface="+mj-ea"/>
                <a:cs typeface="Calibri" pitchFamily="34" charset="0"/>
              </a:rPr>
              <a:t>FIG: THE CONTROL OF A GARAGE DOOR OPENER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2517" y="3067291"/>
            <a:ext cx="2708475" cy="682906"/>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Closed</a:t>
            </a:r>
          </a:p>
          <a:p>
            <a:pPr algn="ctr"/>
            <a:r>
              <a:rPr lang="en-US" sz="2000" b="1" dirty="0">
                <a:solidFill>
                  <a:schemeClr val="tx1"/>
                </a:solidFill>
              </a:rPr>
              <a:t>entry / motor off</a:t>
            </a:r>
          </a:p>
        </p:txBody>
      </p:sp>
      <p:sp>
        <p:nvSpPr>
          <p:cNvPr id="5" name="Rounded Rectangle 4"/>
          <p:cNvSpPr/>
          <p:nvPr/>
        </p:nvSpPr>
        <p:spPr>
          <a:xfrm>
            <a:off x="3379808" y="2048718"/>
            <a:ext cx="2708475" cy="677119"/>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Opening</a:t>
            </a:r>
          </a:p>
          <a:p>
            <a:pPr algn="ctr"/>
            <a:r>
              <a:rPr lang="en-US" sz="2000" b="1" dirty="0">
                <a:solidFill>
                  <a:schemeClr val="tx1"/>
                </a:solidFill>
              </a:rPr>
              <a:t>entry / motor up</a:t>
            </a:r>
          </a:p>
        </p:txBody>
      </p:sp>
      <p:sp>
        <p:nvSpPr>
          <p:cNvPr id="6" name="Rounded Rectangle 5"/>
          <p:cNvSpPr/>
          <p:nvPr/>
        </p:nvSpPr>
        <p:spPr>
          <a:xfrm>
            <a:off x="3276600" y="4648200"/>
            <a:ext cx="2905245" cy="636608"/>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Closing</a:t>
            </a:r>
          </a:p>
          <a:p>
            <a:pPr algn="ctr"/>
            <a:r>
              <a:rPr lang="en-US" sz="2000" b="1" dirty="0">
                <a:solidFill>
                  <a:schemeClr val="tx1"/>
                </a:solidFill>
              </a:rPr>
              <a:t>entry / motor down</a:t>
            </a:r>
          </a:p>
        </p:txBody>
      </p:sp>
      <p:sp>
        <p:nvSpPr>
          <p:cNvPr id="7" name="Rounded Rectangle 6"/>
          <p:cNvSpPr/>
          <p:nvPr/>
        </p:nvSpPr>
        <p:spPr>
          <a:xfrm>
            <a:off x="6215606" y="3067291"/>
            <a:ext cx="2708475" cy="659757"/>
          </a:xfrm>
          <a:prstGeom prst="roundRect">
            <a:avLst>
              <a:gd name="adj" fmla="val 50000"/>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Open</a:t>
            </a:r>
          </a:p>
          <a:p>
            <a:pPr algn="ctr"/>
            <a:r>
              <a:rPr lang="en-US" sz="2000" b="1" dirty="0">
                <a:solidFill>
                  <a:schemeClr val="tx1"/>
                </a:solidFill>
              </a:rPr>
              <a:t>entry / motor off</a:t>
            </a:r>
          </a:p>
        </p:txBody>
      </p:sp>
      <p:cxnSp>
        <p:nvCxnSpPr>
          <p:cNvPr id="8" name="Straight Arrow Connector 7"/>
          <p:cNvCxnSpPr>
            <a:stCxn id="4" idx="0"/>
            <a:endCxn id="5" idx="1"/>
          </p:cNvCxnSpPr>
          <p:nvPr/>
        </p:nvCxnSpPr>
        <p:spPr>
          <a:xfrm rot="5400000" flipH="1" flipV="1">
            <a:off x="2183275" y="1870759"/>
            <a:ext cx="680013" cy="171305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0"/>
          </p:cNvCxnSpPr>
          <p:nvPr/>
        </p:nvCxnSpPr>
        <p:spPr>
          <a:xfrm>
            <a:off x="6088283" y="2387278"/>
            <a:ext cx="1481561" cy="6800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3"/>
          </p:cNvCxnSpPr>
          <p:nvPr/>
        </p:nvCxnSpPr>
        <p:spPr>
          <a:xfrm rot="5400000">
            <a:off x="6256117" y="3652777"/>
            <a:ext cx="1239456" cy="13879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a:endCxn id="4" idx="2"/>
          </p:cNvCxnSpPr>
          <p:nvPr/>
        </p:nvCxnSpPr>
        <p:spPr>
          <a:xfrm rot="10800000">
            <a:off x="1666756" y="3750198"/>
            <a:ext cx="1609845" cy="121630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a:endCxn id="5" idx="2"/>
          </p:cNvCxnSpPr>
          <p:nvPr/>
        </p:nvCxnSpPr>
        <p:spPr>
          <a:xfrm rot="5400000" flipH="1" flipV="1">
            <a:off x="3770453" y="3684608"/>
            <a:ext cx="1922363" cy="48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9131" y="2284673"/>
            <a:ext cx="1280449" cy="369332"/>
          </a:xfrm>
          <a:prstGeom prst="rect">
            <a:avLst/>
          </a:prstGeom>
          <a:noFill/>
        </p:spPr>
        <p:txBody>
          <a:bodyPr wrap="square" rtlCol="0">
            <a:spAutoFit/>
          </a:bodyPr>
          <a:lstStyle/>
          <a:p>
            <a:pPr algn="ctr"/>
            <a:r>
              <a:rPr lang="en-US" i="1" dirty="0"/>
              <a:t>depress</a:t>
            </a:r>
            <a:endParaRPr lang="en-US" dirty="0"/>
          </a:p>
        </p:txBody>
      </p:sp>
      <p:sp>
        <p:nvSpPr>
          <p:cNvPr id="24" name="TextBox 23"/>
          <p:cNvSpPr txBox="1"/>
          <p:nvPr/>
        </p:nvSpPr>
        <p:spPr>
          <a:xfrm>
            <a:off x="4668939" y="3106476"/>
            <a:ext cx="1280449" cy="369332"/>
          </a:xfrm>
          <a:prstGeom prst="rect">
            <a:avLst/>
          </a:prstGeom>
          <a:noFill/>
        </p:spPr>
        <p:txBody>
          <a:bodyPr wrap="square" rtlCol="0">
            <a:spAutoFit/>
          </a:bodyPr>
          <a:lstStyle/>
          <a:p>
            <a:pPr algn="ctr"/>
            <a:r>
              <a:rPr lang="en-US" i="1" dirty="0"/>
              <a:t>depress</a:t>
            </a:r>
            <a:endParaRPr lang="en-US" dirty="0"/>
          </a:p>
        </p:txBody>
      </p:sp>
      <p:sp>
        <p:nvSpPr>
          <p:cNvPr id="25" name="TextBox 24"/>
          <p:cNvSpPr txBox="1"/>
          <p:nvPr/>
        </p:nvSpPr>
        <p:spPr>
          <a:xfrm>
            <a:off x="6648210" y="2238374"/>
            <a:ext cx="1280449" cy="369332"/>
          </a:xfrm>
          <a:prstGeom prst="rect">
            <a:avLst/>
          </a:prstGeom>
          <a:noFill/>
        </p:spPr>
        <p:txBody>
          <a:bodyPr wrap="square" rtlCol="0">
            <a:spAutoFit/>
          </a:bodyPr>
          <a:lstStyle/>
          <a:p>
            <a:pPr algn="ctr"/>
            <a:r>
              <a:rPr lang="en-US" i="1" dirty="0"/>
              <a:t>door open</a:t>
            </a:r>
            <a:endParaRPr lang="en-US" dirty="0"/>
          </a:p>
        </p:txBody>
      </p:sp>
      <p:sp>
        <p:nvSpPr>
          <p:cNvPr id="26" name="TextBox 25"/>
          <p:cNvSpPr txBox="1"/>
          <p:nvPr/>
        </p:nvSpPr>
        <p:spPr>
          <a:xfrm>
            <a:off x="6752383" y="4275519"/>
            <a:ext cx="1280449" cy="369332"/>
          </a:xfrm>
          <a:prstGeom prst="rect">
            <a:avLst/>
          </a:prstGeom>
          <a:noFill/>
        </p:spPr>
        <p:txBody>
          <a:bodyPr wrap="square" rtlCol="0">
            <a:spAutoFit/>
          </a:bodyPr>
          <a:lstStyle/>
          <a:p>
            <a:pPr algn="ctr"/>
            <a:r>
              <a:rPr lang="en-US" i="1" dirty="0"/>
              <a:t>depress</a:t>
            </a:r>
            <a:endParaRPr lang="en-US" dirty="0"/>
          </a:p>
        </p:txBody>
      </p:sp>
      <p:sp>
        <p:nvSpPr>
          <p:cNvPr id="27" name="TextBox 26"/>
          <p:cNvSpPr txBox="1"/>
          <p:nvPr/>
        </p:nvSpPr>
        <p:spPr>
          <a:xfrm>
            <a:off x="1312281" y="4368116"/>
            <a:ext cx="1384620" cy="369332"/>
          </a:xfrm>
          <a:prstGeom prst="rect">
            <a:avLst/>
          </a:prstGeom>
          <a:noFill/>
        </p:spPr>
        <p:txBody>
          <a:bodyPr wrap="square" rtlCol="0">
            <a:spAutoFit/>
          </a:bodyPr>
          <a:lstStyle/>
          <a:p>
            <a:pPr algn="ctr"/>
            <a:r>
              <a:rPr lang="en-US" i="1" dirty="0"/>
              <a:t>door closed</a:t>
            </a:r>
            <a:endParaRPr lang="en-US" dirty="0"/>
          </a:p>
        </p:txBody>
      </p:sp>
      <p:sp>
        <p:nvSpPr>
          <p:cNvPr id="22" name="TextBox 21"/>
          <p:cNvSpPr txBox="1"/>
          <p:nvPr/>
        </p:nvSpPr>
        <p:spPr>
          <a:xfrm>
            <a:off x="457200" y="5486400"/>
            <a:ext cx="8001000" cy="584775"/>
          </a:xfrm>
          <a:prstGeom prst="rect">
            <a:avLst/>
          </a:prstGeom>
          <a:noFill/>
        </p:spPr>
        <p:txBody>
          <a:bodyPr wrap="square" rtlCol="0">
            <a:spAutoFit/>
          </a:bodyPr>
          <a:lstStyle/>
          <a:p>
            <a:pPr lvl="0" fontAlgn="base">
              <a:spcBef>
                <a:spcPct val="0"/>
              </a:spcBef>
              <a:spcAft>
                <a:spcPct val="0"/>
              </a:spcAft>
            </a:pPr>
            <a:r>
              <a:rPr kumimoji="0" lang="en-US" sz="1600" i="0" u="none" strike="noStrike" cap="none" normalizeH="0" baseline="0" dirty="0">
                <a:ln>
                  <a:noFill/>
                </a:ln>
                <a:effectLst/>
                <a:latin typeface="Microsoft Sans Serif" pitchFamily="34" charset="0"/>
                <a:ea typeface="Times New Roman" pitchFamily="18" charset="0"/>
                <a:cs typeface="Microsoft Sans Serif" pitchFamily="34" charset="0"/>
              </a:rPr>
              <a:t>Figure: Activities on transitions. An activity may also be bound to an event that  occurs within a state</a:t>
            </a:r>
            <a:endParaRPr kumimoji="0" lang="en-US" sz="1600" i="0" u="none" strike="noStrike" cap="none" normalizeH="0" baseline="0" dirty="0">
              <a:ln>
                <a:noFill/>
              </a:ln>
              <a:effectLst/>
              <a:latin typeface="Microsoft Sans Serif" pitchFamily="34" charset="0"/>
              <a:cs typeface="Microsoft Sans Serif" pitchFamily="34" charset="0"/>
            </a:endParaRPr>
          </a:p>
        </p:txBody>
      </p:sp>
      <p:sp>
        <p:nvSpPr>
          <p:cNvPr id="28" name="Rectangle 27"/>
          <p:cNvSpPr/>
          <p:nvPr/>
        </p:nvSpPr>
        <p:spPr>
          <a:xfrm>
            <a:off x="76200" y="533400"/>
            <a:ext cx="7010400" cy="461665"/>
          </a:xfrm>
          <a:prstGeom prst="rect">
            <a:avLst/>
          </a:prstGeom>
        </p:spPr>
        <p:txBody>
          <a:bodyPr wrap="square">
            <a:spAutoFit/>
          </a:bodyPr>
          <a:lstStyle/>
          <a:p>
            <a:r>
              <a:rPr lang="en-US" sz="2400" b="1" dirty="0">
                <a:solidFill>
                  <a:schemeClr val="accent2"/>
                </a:solidFill>
                <a:latin typeface="Calibri" pitchFamily="34" charset="0"/>
                <a:ea typeface="+mj-ea"/>
                <a:cs typeface="Calibri" pitchFamily="34" charset="0"/>
                <a:sym typeface="Arial" charset="0"/>
              </a:rPr>
              <a:t>FIG: THE CONTROL OF A GARAGE DOOR OPENER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Generics of State Diagram</a:t>
            </a:r>
          </a:p>
        </p:txBody>
      </p:sp>
      <p:sp>
        <p:nvSpPr>
          <p:cNvPr id="69635" name="Content Placeholder 1"/>
          <p:cNvSpPr>
            <a:spLocks noGrp="1"/>
          </p:cNvSpPr>
          <p:nvPr>
            <p:ph sz="quarter" idx="4294967295"/>
          </p:nvPr>
        </p:nvSpPr>
        <p:spPr>
          <a:xfrm>
            <a:off x="0" y="1115382"/>
            <a:ext cx="8771278" cy="5598581"/>
          </a:xfrm>
        </p:spPr>
        <p:txBody>
          <a:bodyPr>
            <a:normAutofit lnSpcReduction="10000"/>
          </a:bodyPr>
          <a:lstStyle/>
          <a:p>
            <a:pPr eaLnBrk="1" hangingPunct="1">
              <a:lnSpc>
                <a:spcPct val="110000"/>
              </a:lnSpc>
              <a:spcBef>
                <a:spcPts val="600"/>
              </a:spcBef>
              <a:buFont typeface="Wingdings" panose="05000000000000000000" pitchFamily="2" charset="2"/>
              <a:buChar char="§"/>
            </a:pPr>
            <a:r>
              <a:rPr lang="en-GB" altLang="en-US" sz="2000" dirty="0"/>
              <a:t>We now discuss </a:t>
            </a:r>
            <a:r>
              <a:rPr lang="en-US" altLang="en-US" sz="2000" dirty="0"/>
              <a:t>the dynamic behavior of objects over time by modelling </a:t>
            </a:r>
            <a:br>
              <a:rPr lang="en-US" altLang="en-US" sz="2000" dirty="0"/>
            </a:br>
            <a:r>
              <a:rPr lang="en-US" altLang="en-US" sz="2000" dirty="0"/>
              <a:t>the lifecycles of objects of each class over the objects life span represented as the </a:t>
            </a:r>
            <a:r>
              <a:rPr lang="en-US" altLang="en-US" sz="2000" b="1" dirty="0"/>
              <a:t>state diagram</a:t>
            </a:r>
            <a:endParaRPr lang="en-GB" altLang="en-US" sz="2000" b="1" dirty="0"/>
          </a:p>
          <a:p>
            <a:pPr eaLnBrk="1" hangingPunct="1">
              <a:lnSpc>
                <a:spcPct val="110000"/>
              </a:lnSpc>
              <a:spcBef>
                <a:spcPts val="600"/>
              </a:spcBef>
              <a:buFont typeface="Wingdings" panose="05000000000000000000" pitchFamily="2" charset="2"/>
              <a:buChar char="§"/>
            </a:pPr>
            <a:r>
              <a:rPr lang="en-GB" altLang="en-US" sz="2000" dirty="0"/>
              <a:t>In the state diagram we consider</a:t>
            </a:r>
          </a:p>
          <a:p>
            <a:pPr lvl="1">
              <a:lnSpc>
                <a:spcPct val="110000"/>
              </a:lnSpc>
              <a:spcBef>
                <a:spcPts val="600"/>
              </a:spcBef>
              <a:buFont typeface="Wingdings" panose="05000000000000000000" pitchFamily="2" charset="2"/>
              <a:buChar char="§"/>
            </a:pPr>
            <a:r>
              <a:rPr lang="en-GB" altLang="en-US" sz="2000" dirty="0"/>
              <a:t>Each object treated as an isolated entity that communicates with the rest of the world by detecting events and responding to them. </a:t>
            </a:r>
          </a:p>
          <a:p>
            <a:pPr lvl="1">
              <a:lnSpc>
                <a:spcPct val="110000"/>
              </a:lnSpc>
              <a:spcBef>
                <a:spcPts val="600"/>
              </a:spcBef>
              <a:buFont typeface="Wingdings" panose="05000000000000000000" pitchFamily="2" charset="2"/>
              <a:buChar char="§"/>
            </a:pPr>
            <a:r>
              <a:rPr lang="en-GB" altLang="en-US" sz="2000" dirty="0"/>
              <a:t>Events representing the different changes that objects can detect... anything that can affect an object can be characterized as an event</a:t>
            </a:r>
          </a:p>
          <a:p>
            <a:pPr eaLnBrk="1" hangingPunct="1">
              <a:lnSpc>
                <a:spcPct val="110000"/>
              </a:lnSpc>
              <a:spcBef>
                <a:spcPts val="600"/>
              </a:spcBef>
              <a:buFont typeface="Wingdings" panose="05000000000000000000" pitchFamily="2" charset="2"/>
              <a:buChar char="§"/>
            </a:pPr>
            <a:r>
              <a:rPr lang="en-GB" altLang="en-US" sz="2000" dirty="0"/>
              <a:t>The state of an object is a condition or a situation during the life of an object during which it satisfies some condition, performs some activity or waits for an event</a:t>
            </a:r>
          </a:p>
          <a:p>
            <a:pPr>
              <a:lnSpc>
                <a:spcPct val="110000"/>
              </a:lnSpc>
              <a:spcBef>
                <a:spcPts val="600"/>
              </a:spcBef>
              <a:buFont typeface="Wingdings" panose="05000000000000000000" pitchFamily="2" charset="2"/>
              <a:buChar char="§"/>
            </a:pPr>
            <a:r>
              <a:rPr lang="en-US" altLang="en-US" sz="2000" dirty="0"/>
              <a:t>When an event occurs some activity will take place based on the current state of the object</a:t>
            </a:r>
          </a:p>
          <a:p>
            <a:pPr>
              <a:lnSpc>
                <a:spcPct val="110000"/>
              </a:lnSpc>
              <a:spcBef>
                <a:spcPts val="600"/>
              </a:spcBef>
              <a:buFont typeface="Wingdings" panose="05000000000000000000" pitchFamily="2" charset="2"/>
              <a:buChar char="§"/>
            </a:pPr>
            <a:r>
              <a:rPr lang="en-US" altLang="en-US" sz="2000" dirty="0"/>
              <a:t>Activity which is an ongoing non atomic execution within the state machine, results in some action which could be made of some atomic computation that results in the change in the state of the model or a return of a value</a:t>
            </a:r>
          </a:p>
          <a:p>
            <a:pPr eaLnBrk="1" hangingPunct="1">
              <a:lnSpc>
                <a:spcPct val="110000"/>
              </a:lnSpc>
              <a:spcBef>
                <a:spcPts val="600"/>
              </a:spcBef>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325421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a:t>
            </a:r>
          </a:p>
        </p:txBody>
      </p:sp>
      <p:sp>
        <p:nvSpPr>
          <p:cNvPr id="69635" name="Content Placeholder 1"/>
          <p:cNvSpPr>
            <a:spLocks noGrp="1"/>
          </p:cNvSpPr>
          <p:nvPr>
            <p:ph sz="quarter" idx="4294967295"/>
          </p:nvPr>
        </p:nvSpPr>
        <p:spPr>
          <a:xfrm>
            <a:off x="186361" y="1142984"/>
            <a:ext cx="8771278" cy="5598581"/>
          </a:xfrm>
        </p:spPr>
        <p:txBody>
          <a:bodyPr>
            <a:noAutofit/>
          </a:bodyPr>
          <a:lstStyle/>
          <a:p>
            <a:pPr marL="50800" indent="0">
              <a:lnSpc>
                <a:spcPct val="120000"/>
              </a:lnSpc>
              <a:spcBef>
                <a:spcPts val="600"/>
              </a:spcBef>
              <a:spcAft>
                <a:spcPts val="0"/>
              </a:spcAft>
              <a:buNone/>
            </a:pPr>
            <a:r>
              <a:rPr lang="en-US" altLang="en-US" sz="2000" dirty="0">
                <a:latin typeface="Calibri" panose="020F0502020204030204" pitchFamily="34" charset="0"/>
                <a:cs typeface="Calibri" panose="020F0502020204030204" pitchFamily="34" charset="0"/>
              </a:rPr>
              <a:t>State diagram can be visualized as representation of potential states of the objects and the transitions among the those states</a:t>
            </a:r>
          </a:p>
          <a:p>
            <a:pPr marL="50800" indent="0">
              <a:lnSpc>
                <a:spcPct val="120000"/>
              </a:lnSpc>
              <a:spcBef>
                <a:spcPts val="600"/>
              </a:spcBef>
              <a:spcAft>
                <a:spcPts val="0"/>
              </a:spcAft>
              <a:buNone/>
            </a:pPr>
            <a:r>
              <a:rPr lang="en-US" altLang="en-US" sz="2000" dirty="0">
                <a:latin typeface="Calibri" panose="020F0502020204030204" pitchFamily="34" charset="0"/>
                <a:cs typeface="Calibri" panose="020F0502020204030204" pitchFamily="34" charset="0"/>
              </a:rPr>
              <a:t>Few points which are inherently true for these would be </a:t>
            </a:r>
          </a:p>
          <a:p>
            <a:pPr>
              <a:lnSpc>
                <a:spcPct val="120000"/>
              </a:lnSpc>
              <a:spcBef>
                <a:spcPts val="600"/>
              </a:spcBef>
            </a:pPr>
            <a:r>
              <a:rPr lang="en-US" altLang="en-US" sz="2000" dirty="0">
                <a:latin typeface="Calibri" panose="020F0502020204030204" pitchFamily="34" charset="0"/>
                <a:cs typeface="Calibri" panose="020F0502020204030204" pitchFamily="34" charset="0"/>
              </a:rPr>
              <a:t>An object must be in some specific state at any given time during its lifecycle. </a:t>
            </a:r>
          </a:p>
          <a:p>
            <a:pPr>
              <a:lnSpc>
                <a:spcPct val="120000"/>
              </a:lnSpc>
              <a:spcBef>
                <a:spcPts val="600"/>
              </a:spcBef>
            </a:pPr>
            <a:r>
              <a:rPr lang="en-US" altLang="en-US" sz="2000" dirty="0">
                <a:latin typeface="Calibri" panose="020F0502020204030204" pitchFamily="34" charset="0"/>
                <a:cs typeface="Calibri" panose="020F0502020204030204" pitchFamily="34" charset="0"/>
              </a:rPr>
              <a:t>An object transitions from one state to another as a result of some event that affects it. </a:t>
            </a:r>
          </a:p>
          <a:p>
            <a:pPr>
              <a:lnSpc>
                <a:spcPct val="120000"/>
              </a:lnSpc>
              <a:spcBef>
                <a:spcPts val="600"/>
              </a:spcBef>
            </a:pPr>
            <a:r>
              <a:rPr lang="en-US" altLang="en-US" sz="2000" dirty="0">
                <a:latin typeface="Calibri" panose="020F0502020204030204" pitchFamily="34" charset="0"/>
                <a:cs typeface="Calibri" panose="020F0502020204030204" pitchFamily="34" charset="0"/>
              </a:rPr>
              <a:t>There can be only one start state in a state diagram, but there may be many intermediate and final states</a:t>
            </a:r>
          </a:p>
          <a:p>
            <a:pPr marL="50800" indent="0">
              <a:lnSpc>
                <a:spcPct val="120000"/>
              </a:lnSpc>
              <a:spcBef>
                <a:spcPts val="600"/>
              </a:spcBef>
              <a:buNone/>
            </a:pPr>
            <a:r>
              <a:rPr lang="en-US" altLang="en-US" sz="2000" dirty="0">
                <a:latin typeface="Calibri" panose="020F0502020204030204" pitchFamily="34" charset="0"/>
                <a:cs typeface="Calibri" panose="020F0502020204030204" pitchFamily="34" charset="0"/>
              </a:rPr>
              <a:t>We take the approach of looking at the different terms and concepts which are part of this and look at state diagrams</a:t>
            </a:r>
          </a:p>
          <a:p>
            <a:pPr eaLnBrk="1" hangingPunct="1">
              <a:lnSpc>
                <a:spcPct val="110000"/>
              </a:lnSpc>
              <a:spcBef>
                <a:spcPts val="600"/>
              </a:spcBef>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387384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UML Symbols</a:t>
            </a:r>
          </a:p>
        </p:txBody>
      </p:sp>
      <p:pic>
        <p:nvPicPr>
          <p:cNvPr id="4" name="Picture 3">
            <a:extLst>
              <a:ext uri="{FF2B5EF4-FFF2-40B4-BE49-F238E27FC236}">
                <a16:creationId xmlns:a16="http://schemas.microsoft.com/office/drawing/2014/main" id="{A9764DD6-E8A3-42F6-B20E-83CDE0461CEA}"/>
              </a:ext>
            </a:extLst>
          </p:cNvPr>
          <p:cNvPicPr>
            <a:picLocks noChangeAspect="1"/>
          </p:cNvPicPr>
          <p:nvPr/>
        </p:nvPicPr>
        <p:blipFill>
          <a:blip r:embed="rId2"/>
          <a:stretch>
            <a:fillRect/>
          </a:stretch>
        </p:blipFill>
        <p:spPr>
          <a:xfrm>
            <a:off x="173019" y="1268760"/>
            <a:ext cx="7904150" cy="5328592"/>
          </a:xfrm>
          <a:prstGeom prst="rect">
            <a:avLst/>
          </a:prstGeom>
        </p:spPr>
      </p:pic>
    </p:spTree>
    <p:extLst>
      <p:ext uri="{BB962C8B-B14F-4D97-AF65-F5344CB8AC3E}">
        <p14:creationId xmlns:p14="http://schemas.microsoft.com/office/powerpoint/2010/main" val="246166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Events</a:t>
            </a:r>
          </a:p>
        </p:txBody>
      </p:sp>
      <p:sp>
        <p:nvSpPr>
          <p:cNvPr id="7" name="TextBox 6">
            <a:extLst>
              <a:ext uri="{FF2B5EF4-FFF2-40B4-BE49-F238E27FC236}">
                <a16:creationId xmlns:a16="http://schemas.microsoft.com/office/drawing/2014/main" id="{6B03CC58-C14E-477B-88AA-CB9042754ED5}"/>
              </a:ext>
            </a:extLst>
          </p:cNvPr>
          <p:cNvSpPr txBox="1"/>
          <p:nvPr/>
        </p:nvSpPr>
        <p:spPr>
          <a:xfrm>
            <a:off x="102412" y="1120571"/>
            <a:ext cx="9011444" cy="6001643"/>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Object instance could be exposed to different events like </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An Event is an occurrence at a given point in time. It often corresponds to a verb in past sense or on the onset of a condition other E.g. User depresses a button, customer reports a problem, shipment arrives, phone taken off hook, paper try becomes empty, temperature falls below zero</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A event represents a named object that is dispatched (thrown) asynchronously by one object and then received (caught) by another</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Located in time and space, considered as Instantaneous occurrence, Duration unimportant – the fact that it has occurred is important</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These events could be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Normal as well as error conditions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External or internal (e.g. page loaded)</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Concurrent and Related Events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Related events if one event logically or causally follows another</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 events are causally unrelated they are concurrent events</a:t>
            </a:r>
          </a:p>
        </p:txBody>
      </p:sp>
      <p:grpSp>
        <p:nvGrpSpPr>
          <p:cNvPr id="8" name="Group 7">
            <a:extLst>
              <a:ext uri="{FF2B5EF4-FFF2-40B4-BE49-F238E27FC236}">
                <a16:creationId xmlns:a16="http://schemas.microsoft.com/office/drawing/2014/main" id="{E40DE908-7DF1-435A-9A6E-FB5CAF7BFD68}"/>
              </a:ext>
            </a:extLst>
          </p:cNvPr>
          <p:cNvGrpSpPr/>
          <p:nvPr/>
        </p:nvGrpSpPr>
        <p:grpSpPr>
          <a:xfrm>
            <a:off x="520894" y="1442663"/>
            <a:ext cx="8189741" cy="1045167"/>
            <a:chOff x="14540" y="1440110"/>
            <a:chExt cx="8189741" cy="1045167"/>
          </a:xfrm>
        </p:grpSpPr>
        <p:sp>
          <p:nvSpPr>
            <p:cNvPr id="9" name="Rounded Rectangle 3">
              <a:extLst>
                <a:ext uri="{FF2B5EF4-FFF2-40B4-BE49-F238E27FC236}">
                  <a16:creationId xmlns:a16="http://schemas.microsoft.com/office/drawing/2014/main" id="{47195D32-F490-410C-8CF6-6A3BA4C15F60}"/>
                </a:ext>
              </a:extLst>
            </p:cNvPr>
            <p:cNvSpPr/>
            <p:nvPr/>
          </p:nvSpPr>
          <p:spPr>
            <a:xfrm>
              <a:off x="3810000" y="1606730"/>
              <a:ext cx="1807029" cy="878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7D4FBDDE-02E0-4D31-8A68-19320289DC71}"/>
                </a:ext>
              </a:extLst>
            </p:cNvPr>
            <p:cNvCxnSpPr/>
            <p:nvPr/>
          </p:nvCxnSpPr>
          <p:spPr>
            <a:xfrm flipV="1">
              <a:off x="2699426" y="1789859"/>
              <a:ext cx="1110574" cy="130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D496319-633D-46D2-99D8-3AD62BCDFBD1}"/>
                </a:ext>
              </a:extLst>
            </p:cNvPr>
            <p:cNvSpPr txBox="1"/>
            <p:nvPr/>
          </p:nvSpPr>
          <p:spPr>
            <a:xfrm>
              <a:off x="2948945" y="1478820"/>
              <a:ext cx="737702" cy="369332"/>
            </a:xfrm>
            <a:prstGeom prst="rect">
              <a:avLst/>
            </a:prstGeom>
            <a:noFill/>
          </p:spPr>
          <p:txBody>
            <a:bodyPr wrap="none" rtlCol="0">
              <a:spAutoFit/>
            </a:bodyPr>
            <a:lstStyle/>
            <a:p>
              <a:r>
                <a:rPr lang="en-US" sz="1800" dirty="0">
                  <a:solidFill>
                    <a:srgbClr val="0070C0"/>
                  </a:solidFill>
                  <a:latin typeface="Calibri" panose="020F0502020204030204" pitchFamily="34" charset="0"/>
                  <a:cs typeface="Calibri" panose="020F0502020204030204" pitchFamily="34" charset="0"/>
                </a:rPr>
                <a:t>Signal</a:t>
              </a:r>
            </a:p>
          </p:txBody>
        </p:sp>
        <p:cxnSp>
          <p:nvCxnSpPr>
            <p:cNvPr id="12" name="Straight Arrow Connector 11">
              <a:extLst>
                <a:ext uri="{FF2B5EF4-FFF2-40B4-BE49-F238E27FC236}">
                  <a16:creationId xmlns:a16="http://schemas.microsoft.com/office/drawing/2014/main" id="{1C84939E-3FDB-4F67-8397-B08CBC18956D}"/>
                </a:ext>
              </a:extLst>
            </p:cNvPr>
            <p:cNvCxnSpPr/>
            <p:nvPr/>
          </p:nvCxnSpPr>
          <p:spPr>
            <a:xfrm flipV="1">
              <a:off x="2699426" y="2118698"/>
              <a:ext cx="1110574" cy="130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A9A0A0-9B2A-4390-AB39-5E8AC526081A}"/>
                </a:ext>
              </a:extLst>
            </p:cNvPr>
            <p:cNvSpPr txBox="1"/>
            <p:nvPr/>
          </p:nvSpPr>
          <p:spPr>
            <a:xfrm>
              <a:off x="291737" y="1755008"/>
              <a:ext cx="3168303" cy="369332"/>
            </a:xfrm>
            <a:prstGeom prst="rect">
              <a:avLst/>
            </a:prstGeom>
            <a:noFill/>
          </p:spPr>
          <p:txBody>
            <a:bodyPr wrap="none" rtlCol="0">
              <a:spAutoFit/>
            </a:bodyPr>
            <a:lstStyle/>
            <a:p>
              <a:r>
                <a:rPr lang="en-US" sz="1800" dirty="0">
                  <a:solidFill>
                    <a:srgbClr val="7030A0"/>
                  </a:solidFill>
                  <a:latin typeface="Calibri" panose="020F0502020204030204" pitchFamily="34" charset="0"/>
                  <a:cs typeface="Calibri" panose="020F0502020204030204" pitchFamily="34" charset="0"/>
                </a:rPr>
                <a:t>Invocation of an operation (call)</a:t>
              </a:r>
            </a:p>
          </p:txBody>
        </p:sp>
        <p:cxnSp>
          <p:nvCxnSpPr>
            <p:cNvPr id="14" name="Straight Arrow Connector 13">
              <a:extLst>
                <a:ext uri="{FF2B5EF4-FFF2-40B4-BE49-F238E27FC236}">
                  <a16:creationId xmlns:a16="http://schemas.microsoft.com/office/drawing/2014/main" id="{DC42EBB9-BA37-4CC0-BAC2-62BEF6AF2603}"/>
                </a:ext>
              </a:extLst>
            </p:cNvPr>
            <p:cNvCxnSpPr/>
            <p:nvPr/>
          </p:nvCxnSpPr>
          <p:spPr>
            <a:xfrm flipV="1">
              <a:off x="2699426" y="2402429"/>
              <a:ext cx="1110574" cy="130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3F7718-A857-44C1-A114-10CACDFAC6F4}"/>
                </a:ext>
              </a:extLst>
            </p:cNvPr>
            <p:cNvSpPr txBox="1"/>
            <p:nvPr/>
          </p:nvSpPr>
          <p:spPr>
            <a:xfrm>
              <a:off x="14540" y="2111282"/>
              <a:ext cx="3415037" cy="369332"/>
            </a:xfrm>
            <a:prstGeom prst="rect">
              <a:avLst/>
            </a:prstGeom>
            <a:noFill/>
          </p:spPr>
          <p:txBody>
            <a:bodyPr wrap="none" rtlCol="0">
              <a:spAutoFit/>
            </a:bodyPr>
            <a:lstStyle/>
            <a:p>
              <a:r>
                <a:rPr lang="en-US" sz="1800" dirty="0">
                  <a:solidFill>
                    <a:srgbClr val="C00000"/>
                  </a:solidFill>
                  <a:latin typeface="Calibri" panose="020F0502020204030204" pitchFamily="34" charset="0"/>
                  <a:cs typeface="Calibri" panose="020F0502020204030204" pitchFamily="34" charset="0"/>
                </a:rPr>
                <a:t>Creation or destruction of a object</a:t>
              </a:r>
            </a:p>
          </p:txBody>
        </p:sp>
        <p:cxnSp>
          <p:nvCxnSpPr>
            <p:cNvPr id="16" name="Straight Arrow Connector 15">
              <a:extLst>
                <a:ext uri="{FF2B5EF4-FFF2-40B4-BE49-F238E27FC236}">
                  <a16:creationId xmlns:a16="http://schemas.microsoft.com/office/drawing/2014/main" id="{1A578BA7-B62D-4BB3-A649-D966F4EE21C6}"/>
                </a:ext>
              </a:extLst>
            </p:cNvPr>
            <p:cNvCxnSpPr/>
            <p:nvPr/>
          </p:nvCxnSpPr>
          <p:spPr>
            <a:xfrm flipH="1">
              <a:off x="5645576" y="1811139"/>
              <a:ext cx="1408599" cy="130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0E969D1-37FC-40ED-8A1D-096A4FB8F3D4}"/>
                </a:ext>
              </a:extLst>
            </p:cNvPr>
            <p:cNvSpPr txBox="1"/>
            <p:nvPr/>
          </p:nvSpPr>
          <p:spPr>
            <a:xfrm>
              <a:off x="5611876" y="1440110"/>
              <a:ext cx="1599990"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Passing of time</a:t>
              </a:r>
            </a:p>
          </p:txBody>
        </p:sp>
        <p:cxnSp>
          <p:nvCxnSpPr>
            <p:cNvPr id="18" name="Straight Arrow Connector 17">
              <a:extLst>
                <a:ext uri="{FF2B5EF4-FFF2-40B4-BE49-F238E27FC236}">
                  <a16:creationId xmlns:a16="http://schemas.microsoft.com/office/drawing/2014/main" id="{83CDF7D3-DF94-4725-8869-F89D875504B0}"/>
                </a:ext>
              </a:extLst>
            </p:cNvPr>
            <p:cNvCxnSpPr/>
            <p:nvPr/>
          </p:nvCxnSpPr>
          <p:spPr>
            <a:xfrm flipH="1">
              <a:off x="5630983" y="2311337"/>
              <a:ext cx="1408599" cy="130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52F106F-7CA6-499B-B1F2-23EB814A7BEA}"/>
                </a:ext>
              </a:extLst>
            </p:cNvPr>
            <p:cNvSpPr txBox="1"/>
            <p:nvPr/>
          </p:nvSpPr>
          <p:spPr>
            <a:xfrm>
              <a:off x="5586898" y="1955063"/>
              <a:ext cx="2617383" cy="369332"/>
            </a:xfrm>
            <a:prstGeom prst="rect">
              <a:avLst/>
            </a:prstGeom>
            <a:noFill/>
          </p:spPr>
          <p:txBody>
            <a:bodyPr wrap="none" rtlCol="0">
              <a:spAutoFit/>
            </a:bodyPr>
            <a:lstStyle/>
            <a:p>
              <a:r>
                <a:rPr lang="en-US" sz="1800" dirty="0">
                  <a:solidFill>
                    <a:schemeClr val="accent2">
                      <a:lumMod val="75000"/>
                    </a:schemeClr>
                  </a:solidFill>
                  <a:latin typeface="Calibri" panose="020F0502020204030204" pitchFamily="34" charset="0"/>
                  <a:cs typeface="Calibri" panose="020F0502020204030204" pitchFamily="34" charset="0"/>
                </a:rPr>
                <a:t>Change in some condition</a:t>
              </a:r>
            </a:p>
          </p:txBody>
        </p:sp>
        <p:sp>
          <p:nvSpPr>
            <p:cNvPr id="20" name="TextBox 19">
              <a:extLst>
                <a:ext uri="{FF2B5EF4-FFF2-40B4-BE49-F238E27FC236}">
                  <a16:creationId xmlns:a16="http://schemas.microsoft.com/office/drawing/2014/main" id="{CF6B5572-A69B-41A1-989C-E6F85206071F}"/>
                </a:ext>
              </a:extLst>
            </p:cNvPr>
            <p:cNvSpPr txBox="1"/>
            <p:nvPr/>
          </p:nvSpPr>
          <p:spPr>
            <a:xfrm>
              <a:off x="4284706" y="1758713"/>
              <a:ext cx="873957"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Object</a:t>
              </a:r>
            </a:p>
          </p:txBody>
        </p:sp>
      </p:grpSp>
    </p:spTree>
    <p:extLst>
      <p:ext uri="{BB962C8B-B14F-4D97-AF65-F5344CB8AC3E}">
        <p14:creationId xmlns:p14="http://schemas.microsoft.com/office/powerpoint/2010/main" val="103823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fontScale="90000"/>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Events types – </a:t>
            </a:r>
            <a:r>
              <a:rPr lang="en-US" altLang="en-US" sz="2400" b="1" dirty="0">
                <a:solidFill>
                  <a:schemeClr val="tx1"/>
                </a:solidFill>
              </a:rPr>
              <a:t>Signal Event</a:t>
            </a:r>
          </a:p>
        </p:txBody>
      </p:sp>
      <p:sp>
        <p:nvSpPr>
          <p:cNvPr id="7" name="TextBox 6">
            <a:extLst>
              <a:ext uri="{FF2B5EF4-FFF2-40B4-BE49-F238E27FC236}">
                <a16:creationId xmlns:a16="http://schemas.microsoft.com/office/drawing/2014/main" id="{6B03CC58-C14E-477B-88AA-CB9042754ED5}"/>
              </a:ext>
            </a:extLst>
          </p:cNvPr>
          <p:cNvSpPr txBox="1"/>
          <p:nvPr/>
        </p:nvSpPr>
        <p:spPr>
          <a:xfrm>
            <a:off x="0" y="1324738"/>
            <a:ext cx="7916844" cy="4208524"/>
          </a:xfrm>
          <a:prstGeom prst="rect">
            <a:avLst/>
          </a:prstGeom>
          <a:noFill/>
        </p:spPr>
        <p:txBody>
          <a:bodyPr wrap="square">
            <a:spAutoFit/>
          </a:bodyPr>
          <a:lstStyle/>
          <a:p>
            <a:pPr marL="342900" indent="-342900">
              <a:lnSpc>
                <a:spcPct val="110000"/>
              </a:lnSpc>
              <a:buFont typeface="Wingdings" panose="05000000000000000000" pitchFamily="2" charset="2"/>
              <a:buChar char="§"/>
            </a:pPr>
            <a:r>
              <a:rPr lang="en-US" dirty="0">
                <a:latin typeface="Calibri" panose="020F0502020204030204" pitchFamily="34" charset="0"/>
                <a:cs typeface="Calibri" panose="020F0502020204030204" pitchFamily="34" charset="0"/>
              </a:rPr>
              <a:t>Signal – </a:t>
            </a:r>
            <a:r>
              <a:rPr lang="en-GB" dirty="0">
                <a:latin typeface="Calibri" panose="020F0502020204030204" pitchFamily="34" charset="0"/>
                <a:cs typeface="Calibri" panose="020F0502020204030204" pitchFamily="34" charset="0"/>
              </a:rPr>
              <a:t>One way transmission of information/message from one object </a:t>
            </a:r>
            <a:br>
              <a:rPr lang="en-GB" dirty="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to another</a:t>
            </a:r>
          </a:p>
          <a:p>
            <a:pPr marL="342900" indent="-342900">
              <a:lnSpc>
                <a:spcPct val="110000"/>
              </a:lnSpc>
              <a:buFont typeface="Wingdings" panose="05000000000000000000" pitchFamily="2" charset="2"/>
              <a:buChar char="§"/>
            </a:pPr>
            <a:r>
              <a:rPr lang="en-GB" dirty="0">
                <a:latin typeface="Calibri" panose="020F0502020204030204" pitchFamily="34" charset="0"/>
                <a:cs typeface="Calibri" panose="020F0502020204030204" pitchFamily="34" charset="0"/>
              </a:rPr>
              <a:t>An object sending a signal to another object may expect a reply, but the reply is a separate signal under the control of the second object, which may or may not choose to send it. </a:t>
            </a:r>
          </a:p>
          <a:p>
            <a:pPr marL="342900" indent="-342900">
              <a:lnSpc>
                <a:spcPct val="130000"/>
              </a:lnSpc>
              <a:buFont typeface="Wingdings" panose="05000000000000000000" pitchFamily="2" charset="2"/>
              <a:buChar char="§"/>
            </a:pPr>
            <a:r>
              <a:rPr lang="en-US" b="1" i="1" dirty="0">
                <a:solidFill>
                  <a:srgbClr val="C00000"/>
                </a:solidFill>
                <a:latin typeface="Calibri" panose="020F0502020204030204" pitchFamily="34" charset="0"/>
                <a:cs typeface="Calibri" panose="020F0502020204030204" pitchFamily="34" charset="0"/>
              </a:rPr>
              <a:t>Signal Event </a:t>
            </a:r>
            <a:r>
              <a:rPr lang="en-US" dirty="0">
                <a:latin typeface="Calibri" panose="020F0502020204030204" pitchFamily="34" charset="0"/>
                <a:cs typeface="Calibri" panose="020F0502020204030204" pitchFamily="34" charset="0"/>
              </a:rPr>
              <a:t>is the event of sending or receiving a signal</a:t>
            </a:r>
          </a:p>
          <a:p>
            <a:pPr marL="342900" indent="-342900">
              <a:lnSpc>
                <a:spcPct val="110000"/>
              </a:lnSpc>
              <a:buFont typeface="Wingdings" panose="05000000000000000000" pitchFamily="2" charset="2"/>
              <a:buChar char="§"/>
            </a:pPr>
            <a:r>
              <a:rPr lang="en-US" dirty="0">
                <a:latin typeface="Calibri" panose="020F0502020204030204" pitchFamily="34" charset="0"/>
                <a:cs typeface="Calibri" panose="020F0502020204030204" pitchFamily="34" charset="0"/>
              </a:rPr>
              <a:t>Contrasting signal and signal event, signal is a message between objects, whereas the signal event is an occurrence in time</a:t>
            </a:r>
          </a:p>
        </p:txBody>
      </p:sp>
    </p:spTree>
    <p:extLst>
      <p:ext uri="{BB962C8B-B14F-4D97-AF65-F5344CB8AC3E}">
        <p14:creationId xmlns:p14="http://schemas.microsoft.com/office/powerpoint/2010/main" val="187385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State Diagram Terms and Concepts : </a:t>
            </a:r>
            <a:r>
              <a:rPr lang="en-US" altLang="en-US" sz="2400" b="1" dirty="0">
                <a:solidFill>
                  <a:srgbClr val="00B050"/>
                </a:solidFill>
              </a:rPr>
              <a:t>Events types – </a:t>
            </a:r>
            <a:r>
              <a:rPr lang="en-US" altLang="en-US" sz="2400" b="1" dirty="0">
                <a:solidFill>
                  <a:schemeClr val="tx1"/>
                </a:solidFill>
              </a:rPr>
              <a:t>Signal</a:t>
            </a:r>
          </a:p>
        </p:txBody>
      </p:sp>
      <p:sp>
        <p:nvSpPr>
          <p:cNvPr id="7" name="TextBox 6">
            <a:extLst>
              <a:ext uri="{FF2B5EF4-FFF2-40B4-BE49-F238E27FC236}">
                <a16:creationId xmlns:a16="http://schemas.microsoft.com/office/drawing/2014/main" id="{6B03CC58-C14E-477B-88AA-CB9042754ED5}"/>
              </a:ext>
            </a:extLst>
          </p:cNvPr>
          <p:cNvSpPr txBox="1"/>
          <p:nvPr/>
        </p:nvSpPr>
        <p:spPr>
          <a:xfrm>
            <a:off x="1" y="1142984"/>
            <a:ext cx="8172400" cy="2509598"/>
          </a:xfrm>
          <a:prstGeom prst="rect">
            <a:avLst/>
          </a:prstGeom>
          <a:noFill/>
        </p:spPr>
        <p:txBody>
          <a:bodyPr wrap="square">
            <a:spAutoFit/>
          </a:bodyPr>
          <a:lstStyle/>
          <a:p>
            <a:pPr marL="342900" indent="-342900">
              <a:lnSpc>
                <a:spcPct val="110000"/>
              </a:lnSpc>
              <a:buFont typeface="Wingdings" panose="05000000000000000000" pitchFamily="2" charset="2"/>
              <a:buChar char="§"/>
            </a:pPr>
            <a:r>
              <a:rPr lang="en-US" dirty="0">
                <a:latin typeface="Calibri" panose="020F0502020204030204" pitchFamily="34" charset="0"/>
                <a:cs typeface="Calibri" panose="020F0502020204030204" pitchFamily="34" charset="0"/>
              </a:rPr>
              <a:t>Signal occurrences are unique, but are grouped to </a:t>
            </a:r>
            <a:r>
              <a:rPr lang="en-US" b="1" i="1" dirty="0">
                <a:solidFill>
                  <a:srgbClr val="C00000"/>
                </a:solidFill>
                <a:latin typeface="Calibri" panose="020F0502020204030204" pitchFamily="34" charset="0"/>
                <a:cs typeface="Calibri" panose="020F0502020204030204" pitchFamily="34" charset="0"/>
              </a:rPr>
              <a:t>signal classes</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with a class name to indicate common structure and behavior. They also have attributes indicating values they convey</a:t>
            </a:r>
          </a:p>
          <a:p>
            <a:pPr marL="342900" indent="-342900">
              <a:lnSpc>
                <a:spcPct val="110000"/>
              </a:lnSpc>
              <a:buFont typeface="Wingdings" panose="05000000000000000000" pitchFamily="2" charset="2"/>
              <a:buChar char="§"/>
            </a:pPr>
            <a:r>
              <a:rPr lang="en-US" dirty="0">
                <a:latin typeface="Calibri" panose="020F0502020204030204" pitchFamily="34" charset="0"/>
                <a:cs typeface="Calibri" panose="020F0502020204030204" pitchFamily="34" charset="0"/>
              </a:rPr>
              <a:t>They are represented in UML as &lt;&lt;signal&gt;&gt; on top of class name</a:t>
            </a:r>
          </a:p>
        </p:txBody>
      </p:sp>
      <p:grpSp>
        <p:nvGrpSpPr>
          <p:cNvPr id="22" name="Group 21">
            <a:extLst>
              <a:ext uri="{FF2B5EF4-FFF2-40B4-BE49-F238E27FC236}">
                <a16:creationId xmlns:a16="http://schemas.microsoft.com/office/drawing/2014/main" id="{D9D5022D-70DC-4906-AAB6-9996492BD3DA}"/>
              </a:ext>
            </a:extLst>
          </p:cNvPr>
          <p:cNvGrpSpPr/>
          <p:nvPr/>
        </p:nvGrpSpPr>
        <p:grpSpPr>
          <a:xfrm>
            <a:off x="2483768" y="3933056"/>
            <a:ext cx="2557659" cy="1126282"/>
            <a:chOff x="914400" y="3939950"/>
            <a:chExt cx="2743200" cy="1296598"/>
          </a:xfrm>
          <a:solidFill>
            <a:schemeClr val="accent1">
              <a:lumMod val="40000"/>
              <a:lumOff val="60000"/>
            </a:schemeClr>
          </a:solidFill>
        </p:grpSpPr>
        <p:sp>
          <p:nvSpPr>
            <p:cNvPr id="23" name="TextBox 22">
              <a:extLst>
                <a:ext uri="{FF2B5EF4-FFF2-40B4-BE49-F238E27FC236}">
                  <a16:creationId xmlns:a16="http://schemas.microsoft.com/office/drawing/2014/main" id="{0623F249-1FB0-4343-BDBB-CA07F3A72511}"/>
                </a:ext>
              </a:extLst>
            </p:cNvPr>
            <p:cNvSpPr txBox="1"/>
            <p:nvPr/>
          </p:nvSpPr>
          <p:spPr>
            <a:xfrm>
              <a:off x="914400" y="3939950"/>
              <a:ext cx="2743200" cy="649635"/>
            </a:xfrm>
            <a:prstGeom prst="rect">
              <a:avLst/>
            </a:prstGeom>
            <a:grpFill/>
            <a:ln>
              <a:solidFill>
                <a:schemeClr val="tx1"/>
              </a:solidFill>
            </a:ln>
          </p:spPr>
          <p:txBody>
            <a:bodyPr wrap="square" rtlCol="0" anchor="ctr" anchorCtr="0">
              <a:noAutofit/>
            </a:bodyPr>
            <a:lstStyle/>
            <a:p>
              <a:pPr algn="ctr"/>
              <a:r>
                <a:rPr lang="en-US" sz="2000" dirty="0">
                  <a:latin typeface="Calibri" panose="020F0502020204030204" pitchFamily="34" charset="0"/>
                  <a:cs typeface="Calibri" panose="020F0502020204030204" pitchFamily="34" charset="0"/>
                </a:rPr>
                <a:t>«signal»</a:t>
              </a:r>
              <a:endParaRPr lang="en-US" sz="2000" b="1" dirty="0">
                <a:latin typeface="Calibri" panose="020F0502020204030204" pitchFamily="34" charset="0"/>
                <a:cs typeface="Calibri" panose="020F0502020204030204" pitchFamily="34" charset="0"/>
              </a:endParaRPr>
            </a:p>
            <a:p>
              <a:pPr algn="ctr"/>
              <a:r>
                <a:rPr lang="en-US" sz="2000" b="1" dirty="0" err="1">
                  <a:latin typeface="Calibri" panose="020F0502020204030204" pitchFamily="34" charset="0"/>
                  <a:cs typeface="Calibri" panose="020F0502020204030204" pitchFamily="34" charset="0"/>
                </a:rPr>
                <a:t>MouseButtonDown</a:t>
              </a:r>
              <a:endParaRPr lang="en-US" sz="2000" b="1"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5E296E62-3840-4970-B505-AD1A10DEF895}"/>
                </a:ext>
              </a:extLst>
            </p:cNvPr>
            <p:cNvSpPr txBox="1"/>
            <p:nvPr/>
          </p:nvSpPr>
          <p:spPr>
            <a:xfrm>
              <a:off x="914400" y="4589585"/>
              <a:ext cx="2743200" cy="646963"/>
            </a:xfrm>
            <a:prstGeom prst="rect">
              <a:avLst/>
            </a:prstGeom>
            <a:grpFill/>
            <a:ln>
              <a:solidFill>
                <a:schemeClr val="tx1"/>
              </a:solidFill>
            </a:ln>
          </p:spPr>
          <p:txBody>
            <a:bodyPr wrap="square" rtlCol="0" anchor="ctr" anchorCtr="0">
              <a:noAutofit/>
            </a:bodyPr>
            <a:lstStyle/>
            <a:p>
              <a:r>
                <a:rPr lang="en-US" sz="2000" dirty="0">
                  <a:latin typeface="Calibri" panose="020F0502020204030204" pitchFamily="34" charset="0"/>
                  <a:cs typeface="Calibri" panose="020F0502020204030204" pitchFamily="34" charset="0"/>
                </a:rPr>
                <a:t>button</a:t>
              </a:r>
            </a:p>
            <a:p>
              <a:r>
                <a:rPr lang="en-US" sz="2000" dirty="0">
                  <a:latin typeface="Calibri" panose="020F0502020204030204" pitchFamily="34" charset="0"/>
                  <a:cs typeface="Calibri" panose="020F0502020204030204" pitchFamily="34" charset="0"/>
                </a:rPr>
                <a:t>location</a:t>
              </a:r>
            </a:p>
          </p:txBody>
        </p:sp>
      </p:grpSp>
    </p:spTree>
    <p:extLst>
      <p:ext uri="{BB962C8B-B14F-4D97-AF65-F5344CB8AC3E}">
        <p14:creationId xmlns:p14="http://schemas.microsoft.com/office/powerpoint/2010/main" val="110306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9956</TotalTime>
  <Words>2707</Words>
  <Application>Microsoft Office PowerPoint</Application>
  <PresentationFormat>On-screen Show (4:3)</PresentationFormat>
  <Paragraphs>344</Paragraphs>
  <Slides>37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Arial Bold</vt:lpstr>
      <vt:lpstr>Calibri</vt:lpstr>
      <vt:lpstr>Microsoft Sans Serif</vt:lpstr>
      <vt:lpstr>Times New Roman</vt:lpstr>
      <vt:lpstr>Wingdings</vt:lpstr>
      <vt:lpstr>Office Theme</vt:lpstr>
      <vt:lpstr>PowerPoint Presentation</vt:lpstr>
      <vt:lpstr>Recap</vt:lpstr>
      <vt:lpstr>Recap</vt:lpstr>
      <vt:lpstr>Generics of State Diagram</vt:lpstr>
      <vt:lpstr>State Diagram</vt:lpstr>
      <vt:lpstr>State Diagram UML Symbols</vt:lpstr>
      <vt:lpstr>State Diagram Terms and Concepts : Events</vt:lpstr>
      <vt:lpstr>State Diagram Terms and Concepts : Events types – Signal Event</vt:lpstr>
      <vt:lpstr>State Diagram Terms and Concepts : Events types – Signal</vt:lpstr>
      <vt:lpstr>State Diagram Terms and Concepts : Events types – Call Event</vt:lpstr>
      <vt:lpstr>State Diagram Terms and Concepts : Events types – Change Event</vt:lpstr>
      <vt:lpstr>State Diagram Terms and Concepts : Events types – Time Event</vt:lpstr>
      <vt:lpstr>State Diagram Terms and Concepts : State</vt:lpstr>
      <vt:lpstr>State Diagram Terms and Concepts : Characterizing States</vt:lpstr>
      <vt:lpstr>State Diagram Terms and Concepts : Characterizing States</vt:lpstr>
      <vt:lpstr>State Diagram Terms and Concepts : Transition and Conditions</vt:lpstr>
      <vt:lpstr>State Diagram : Guard Condition vs Change Event</vt:lpstr>
      <vt:lpstr>State Diagram :</vt:lpstr>
      <vt:lpstr>State Model :</vt:lpstr>
      <vt:lpstr>State Diagram :</vt:lpstr>
      <vt:lpstr>PowerPoint Presentation</vt:lpstr>
      <vt:lpstr>State Diagrams (Traffic light example)</vt:lpstr>
      <vt:lpstr>ONE SHOT STATE DIAGRAMS </vt:lpstr>
      <vt:lpstr>Example</vt:lpstr>
      <vt:lpstr>Example</vt:lpstr>
      <vt:lpstr>Example - entry and exit points</vt:lpstr>
      <vt:lpstr>State Diagram : Activity Effects - representing Behavior of object</vt:lpstr>
      <vt:lpstr>Activity Effects</vt:lpstr>
      <vt:lpstr>Activities</vt:lpstr>
      <vt:lpstr>Activity effects</vt:lpstr>
      <vt:lpstr>Do-Activities</vt:lpstr>
      <vt:lpstr>Entry and Exit Activities</vt:lpstr>
      <vt:lpstr>Order of activities</vt:lpstr>
      <vt:lpstr>EXAMPLE</vt:lpstr>
      <vt:lpstr>FIG: THE CONTROL OF A GARAGE DOOR OPENER</vt:lpstr>
      <vt:lpstr>PowerPoint Presentation</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CCBD-PES</cp:lastModifiedBy>
  <cp:revision>539</cp:revision>
  <cp:lastPrinted>1999-03-31T16:31:45Z</cp:lastPrinted>
  <dcterms:created xsi:type="dcterms:W3CDTF">1999-02-24T20:45:50Z</dcterms:created>
  <dcterms:modified xsi:type="dcterms:W3CDTF">2021-02-11T03:54:01Z</dcterms:modified>
</cp:coreProperties>
</file>