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6" r:id="rId3"/>
    <p:sldId id="283" r:id="rId4"/>
    <p:sldId id="284" r:id="rId5"/>
    <p:sldId id="285" r:id="rId6"/>
    <p:sldId id="286" r:id="rId7"/>
    <p:sldId id="287" r:id="rId8"/>
    <p:sldId id="288" r:id="rId9"/>
    <p:sldId id="289" r:id="rId10"/>
    <p:sldId id="290"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B85ED"/>
    <a:srgbClr val="E4F919"/>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7" autoAdjust="0"/>
    <p:restoredTop sz="95828" autoAdjust="0"/>
  </p:normalViewPr>
  <p:slideViewPr>
    <p:cSldViewPr snapToGrid="0">
      <p:cViewPr varScale="1">
        <p:scale>
          <a:sx n="36" d="100"/>
          <a:sy n="36" d="100"/>
        </p:scale>
        <p:origin x="66" y="666"/>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450602" y="413950"/>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ARCHITECTURE</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41680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ARCHITECTURE</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7906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ARCHITECTURE</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27-01-2021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27-01-2021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4" r:id="rId3"/>
    <p:sldLayoutId id="2147483663" r:id="rId4"/>
    <p:sldLayoutId id="2147483661" r:id="rId5"/>
    <p:sldLayoutId id="214748365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e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8303366" cy="646331"/>
          </a:xfrm>
          <a:prstGeom prst="rect">
            <a:avLst/>
          </a:prstGeom>
        </p:spPr>
        <p:txBody>
          <a:bodyPr wrap="square">
            <a:spAutoFit/>
          </a:bodyPr>
          <a:lstStyle/>
          <a:p>
            <a:r>
              <a:rPr lang="en-US" sz="3600" b="1" cap="all" dirty="0">
                <a:solidFill>
                  <a:schemeClr val="accent2"/>
                </a:solidFill>
              </a:rPr>
              <a:t>Software Architecture</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Decomposition Other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98209" y="1152963"/>
            <a:ext cx="10094662" cy="4990277"/>
          </a:xfrm>
          <a:prstGeom prst="rect">
            <a:avLst/>
          </a:prstGeom>
          <a:noFill/>
        </p:spPr>
        <p:txBody>
          <a:bodyPr wrap="square" rtlCol="0">
            <a:spAutoFit/>
          </a:bodyPr>
          <a:lstStyle/>
          <a:p>
            <a:pPr marL="342900" indent="-342900">
              <a:lnSpc>
                <a:spcPct val="130000"/>
              </a:lnSpc>
              <a:spcBef>
                <a:spcPts val="600"/>
              </a:spcBef>
              <a:spcAft>
                <a:spcPts val="600"/>
              </a:spcAft>
              <a:buClr>
                <a:srgbClr val="0070C0"/>
              </a:buClr>
              <a:buSzPct val="100000"/>
              <a:buFont typeface="+mj-lt"/>
              <a:buAutoNum type="arabicPeriod"/>
            </a:pPr>
            <a:r>
              <a:rPr lang="en-US" altLang="en-US" sz="2400" b="1" u="sng" dirty="0"/>
              <a:t>Divide and conquer</a:t>
            </a:r>
            <a:r>
              <a:rPr lang="en-US" altLang="en-US" sz="2400" dirty="0"/>
              <a:t> - Divide a complex problem into smaller simpler problems</a:t>
            </a:r>
          </a:p>
          <a:p>
            <a:pPr marL="342900" indent="-342900">
              <a:lnSpc>
                <a:spcPct val="130000"/>
              </a:lnSpc>
              <a:spcBef>
                <a:spcPts val="600"/>
              </a:spcBef>
              <a:spcAft>
                <a:spcPts val="600"/>
              </a:spcAft>
              <a:buClr>
                <a:srgbClr val="0070C0"/>
              </a:buClr>
              <a:buSzPct val="100000"/>
              <a:buFont typeface="+mj-lt"/>
              <a:buAutoNum type="arabicPeriod"/>
            </a:pPr>
            <a:r>
              <a:rPr lang="en-US" altLang="en-US" sz="2400" b="1" u="sng" dirty="0"/>
              <a:t>Stepwise refinement</a:t>
            </a:r>
            <a:r>
              <a:rPr lang="en-US" altLang="en-US" sz="2400" b="1" dirty="0"/>
              <a:t> - </a:t>
            </a:r>
            <a:r>
              <a:rPr lang="en-US" altLang="en-US" sz="2400" dirty="0"/>
              <a:t>Start with a simple solution and enhance it in steps</a:t>
            </a:r>
          </a:p>
          <a:p>
            <a:pPr marL="342900" indent="-342900">
              <a:lnSpc>
                <a:spcPct val="130000"/>
              </a:lnSpc>
              <a:spcBef>
                <a:spcPts val="600"/>
              </a:spcBef>
              <a:spcAft>
                <a:spcPts val="600"/>
              </a:spcAft>
              <a:buClr>
                <a:srgbClr val="0070C0"/>
              </a:buClr>
              <a:buSzPct val="100000"/>
              <a:buFont typeface="+mj-lt"/>
              <a:buAutoNum type="arabicPeriod"/>
            </a:pPr>
            <a:r>
              <a:rPr lang="en-US" altLang="en-US" sz="2400" b="1" u="sng" dirty="0"/>
              <a:t>Top-down approach</a:t>
            </a:r>
            <a:r>
              <a:rPr lang="en-US" altLang="en-US" sz="2400" dirty="0"/>
              <a:t> - Start with an overview of the system, then detail the subsystems</a:t>
            </a:r>
          </a:p>
          <a:p>
            <a:pPr marL="342900" indent="-342900">
              <a:lnSpc>
                <a:spcPct val="130000"/>
              </a:lnSpc>
              <a:spcBef>
                <a:spcPts val="600"/>
              </a:spcBef>
              <a:spcAft>
                <a:spcPts val="600"/>
              </a:spcAft>
              <a:buClr>
                <a:srgbClr val="0070C0"/>
              </a:buClr>
              <a:buSzPct val="100000"/>
              <a:buFont typeface="+mj-lt"/>
              <a:buAutoNum type="arabicPeriod"/>
            </a:pPr>
            <a:r>
              <a:rPr lang="en-US" altLang="en-US" sz="2400" b="1" u="sng" dirty="0"/>
              <a:t>Bottom-up approach</a:t>
            </a:r>
            <a:r>
              <a:rPr lang="en-US" altLang="en-US" sz="2400" dirty="0"/>
              <a:t> - Specify individual elements in detail and then compose them together</a:t>
            </a:r>
          </a:p>
          <a:p>
            <a:pPr marL="342900" indent="-342900">
              <a:lnSpc>
                <a:spcPct val="130000"/>
              </a:lnSpc>
              <a:spcBef>
                <a:spcPts val="600"/>
              </a:spcBef>
              <a:spcAft>
                <a:spcPts val="600"/>
              </a:spcAft>
              <a:buClr>
                <a:srgbClr val="0070C0"/>
              </a:buClr>
              <a:buSzPct val="100000"/>
              <a:buFont typeface="+mj-lt"/>
              <a:buAutoNum type="arabicPeriod"/>
            </a:pPr>
            <a:r>
              <a:rPr lang="en-US" altLang="en-US" sz="2400" b="1" u="sng" dirty="0"/>
              <a:t>Information hiding</a:t>
            </a:r>
            <a:r>
              <a:rPr lang="en-US" altLang="en-US" sz="2400" dirty="0"/>
              <a:t> – E.g. Encapsulation, separation of interface from implementation</a:t>
            </a:r>
          </a:p>
        </p:txBody>
      </p:sp>
    </p:spTree>
    <p:extLst>
      <p:ext uri="{BB962C8B-B14F-4D97-AF65-F5344CB8AC3E}">
        <p14:creationId xmlns:p14="http://schemas.microsoft.com/office/powerpoint/2010/main" val="13741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420204" y="1520896"/>
            <a:ext cx="10380718" cy="646331"/>
          </a:xfrm>
          <a:prstGeom prst="rect">
            <a:avLst/>
          </a:prstGeom>
        </p:spPr>
        <p:txBody>
          <a:bodyPr wrap="square">
            <a:spAutoFit/>
          </a:bodyPr>
          <a:lstStyle/>
          <a:p>
            <a:r>
              <a:rPr lang="en-US" sz="3600" b="1" dirty="0">
                <a:solidFill>
                  <a:schemeClr val="accent2"/>
                </a:solidFill>
              </a:rPr>
              <a:t>Easing in &amp; Architectural Model</a:t>
            </a:r>
          </a:p>
        </p:txBody>
      </p:sp>
      <p:pic>
        <p:nvPicPr>
          <p:cNvPr id="2" name="Picture 1">
            <a:extLst>
              <a:ext uri="{FF2B5EF4-FFF2-40B4-BE49-F238E27FC236}">
                <a16:creationId xmlns:a16="http://schemas.microsoft.com/office/drawing/2014/main" id="{556DBE8C-976B-4B07-A0C3-DD9DBC1C114E}"/>
              </a:ext>
            </a:extLst>
          </p:cNvPr>
          <p:cNvPicPr>
            <a:picLocks noChangeAspect="1"/>
          </p:cNvPicPr>
          <p:nvPr/>
        </p:nvPicPr>
        <p:blipFill>
          <a:blip r:embed="rId2"/>
          <a:stretch>
            <a:fillRect/>
          </a:stretch>
        </p:blipFill>
        <p:spPr>
          <a:xfrm>
            <a:off x="1624263" y="2659617"/>
            <a:ext cx="3107714" cy="2445254"/>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D150ED9D-61DE-4BD9-B069-3B88CBC28546}"/>
              </a:ext>
            </a:extLst>
          </p:cNvPr>
          <p:cNvSpPr txBox="1">
            <a:spLocks/>
          </p:cNvSpPr>
          <p:nvPr/>
        </p:nvSpPr>
        <p:spPr>
          <a:xfrm>
            <a:off x="277093" y="1898034"/>
            <a:ext cx="4107872" cy="3691667"/>
          </a:xfrm>
          <a:prstGeom prst="rect">
            <a:avLst/>
          </a:prstGeom>
          <a:ln w="28575">
            <a:solidFill>
              <a:srgbClr val="0070C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Plain old telephone </a:t>
            </a:r>
          </a:p>
          <a:p>
            <a:endParaRPr lang="en-IN" sz="2400" dirty="0"/>
          </a:p>
          <a:p>
            <a:endParaRPr lang="en-IN" sz="2400" dirty="0"/>
          </a:p>
          <a:p>
            <a:r>
              <a:rPr lang="en-IN" sz="2400" dirty="0"/>
              <a:t>Central office hardware (PSTN switch)</a:t>
            </a:r>
          </a:p>
          <a:p>
            <a:r>
              <a:rPr lang="en-IN" sz="2400" dirty="0"/>
              <a:t>Benefits</a:t>
            </a:r>
          </a:p>
          <a:p>
            <a:pPr lvl="1"/>
            <a:r>
              <a:rPr lang="en-IN" dirty="0"/>
              <a:t>Works through power outage</a:t>
            </a:r>
          </a:p>
          <a:p>
            <a:pPr lvl="1"/>
            <a:r>
              <a:rPr lang="en-IN" dirty="0"/>
              <a:t>Reliability</a:t>
            </a:r>
          </a:p>
        </p:txBody>
      </p:sp>
      <p:sp>
        <p:nvSpPr>
          <p:cNvPr id="14" name="Content Placeholder 7">
            <a:extLst>
              <a:ext uri="{FF2B5EF4-FFF2-40B4-BE49-F238E27FC236}">
                <a16:creationId xmlns:a16="http://schemas.microsoft.com/office/drawing/2014/main" id="{7BBF7EC3-F16F-42DF-9E64-7329B6EEA956}"/>
              </a:ext>
            </a:extLst>
          </p:cNvPr>
          <p:cNvSpPr txBox="1">
            <a:spLocks/>
          </p:cNvSpPr>
          <p:nvPr/>
        </p:nvSpPr>
        <p:spPr>
          <a:xfrm>
            <a:off x="4580395" y="1905113"/>
            <a:ext cx="3887391" cy="3684588"/>
          </a:xfrm>
          <a:prstGeom prst="rect">
            <a:avLst/>
          </a:prstGeom>
          <a:ln w="28575">
            <a:solidFill>
              <a:srgbClr val="10B9A7"/>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Skype</a:t>
            </a:r>
          </a:p>
          <a:p>
            <a:pPr marL="0" indent="0">
              <a:buFont typeface="Arial" panose="020B0604020202020204" pitchFamily="34" charset="0"/>
              <a:buNone/>
            </a:pPr>
            <a:endParaRPr lang="en-IN" sz="2400" dirty="0"/>
          </a:p>
          <a:p>
            <a:pPr marL="0" indent="0">
              <a:buFont typeface="Arial" panose="020B0604020202020204" pitchFamily="34" charset="0"/>
              <a:buNone/>
            </a:pPr>
            <a:endParaRPr lang="en-IN" sz="2400" dirty="0"/>
          </a:p>
          <a:p>
            <a:r>
              <a:rPr lang="en-IN" sz="2400" dirty="0"/>
              <a:t>Peer to peer</a:t>
            </a:r>
          </a:p>
          <a:p>
            <a:r>
              <a:rPr lang="en-IN" sz="2400" dirty="0"/>
              <a:t>Benefits</a:t>
            </a:r>
          </a:p>
          <a:p>
            <a:pPr lvl="1"/>
            <a:r>
              <a:rPr lang="en-IN" dirty="0"/>
              <a:t>Scales without changes</a:t>
            </a:r>
          </a:p>
          <a:p>
            <a:pPr lvl="1"/>
            <a:r>
              <a:rPr lang="en-IN" dirty="0"/>
              <a:t>Features can be added easily</a:t>
            </a:r>
          </a:p>
          <a:p>
            <a:endParaRPr lang="en-IN" dirty="0"/>
          </a:p>
        </p:txBody>
      </p:sp>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Easing into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 name="Rectangle 1">
            <a:extLst>
              <a:ext uri="{FF2B5EF4-FFF2-40B4-BE49-F238E27FC236}">
                <a16:creationId xmlns:a16="http://schemas.microsoft.com/office/drawing/2014/main" id="{CC4EAEE5-4D2C-465A-8391-7CCB7BD0C19E}"/>
              </a:ext>
            </a:extLst>
          </p:cNvPr>
          <p:cNvSpPr/>
          <p:nvPr/>
        </p:nvSpPr>
        <p:spPr>
          <a:xfrm>
            <a:off x="277092" y="1067037"/>
            <a:ext cx="7765471" cy="830997"/>
          </a:xfrm>
          <a:prstGeom prst="rect">
            <a:avLst/>
          </a:prstGeom>
        </p:spPr>
        <p:txBody>
          <a:bodyPr wrap="square">
            <a:spAutoFit/>
          </a:bodyPr>
          <a:lstStyle/>
          <a:p>
            <a:r>
              <a:rPr lang="en-US" sz="2400" dirty="0"/>
              <a:t>Consider a very commonly used technology  for talking to a remote person.</a:t>
            </a:r>
          </a:p>
        </p:txBody>
      </p:sp>
      <p:pic>
        <p:nvPicPr>
          <p:cNvPr id="4" name="Picture 3">
            <a:extLst>
              <a:ext uri="{FF2B5EF4-FFF2-40B4-BE49-F238E27FC236}">
                <a16:creationId xmlns:a16="http://schemas.microsoft.com/office/drawing/2014/main" id="{0FC24CD0-2594-4B71-BE3B-A51EB7197FCD}"/>
              </a:ext>
            </a:extLst>
          </p:cNvPr>
          <p:cNvPicPr>
            <a:picLocks noChangeAspect="1"/>
          </p:cNvPicPr>
          <p:nvPr/>
        </p:nvPicPr>
        <p:blipFill>
          <a:blip r:embed="rId2"/>
          <a:stretch>
            <a:fillRect/>
          </a:stretch>
        </p:blipFill>
        <p:spPr>
          <a:xfrm>
            <a:off x="739068" y="2527769"/>
            <a:ext cx="1749704" cy="780356"/>
          </a:xfrm>
          <a:prstGeom prst="rect">
            <a:avLst/>
          </a:prstGeom>
        </p:spPr>
      </p:pic>
      <p:pic>
        <p:nvPicPr>
          <p:cNvPr id="12" name="Picture 11">
            <a:extLst>
              <a:ext uri="{FF2B5EF4-FFF2-40B4-BE49-F238E27FC236}">
                <a16:creationId xmlns:a16="http://schemas.microsoft.com/office/drawing/2014/main" id="{3BEE84CC-6937-4FD4-B1A3-210776C8AE51}"/>
              </a:ext>
            </a:extLst>
          </p:cNvPr>
          <p:cNvPicPr>
            <a:picLocks noChangeAspect="1"/>
          </p:cNvPicPr>
          <p:nvPr/>
        </p:nvPicPr>
        <p:blipFill>
          <a:blip r:embed="rId3"/>
          <a:stretch>
            <a:fillRect/>
          </a:stretch>
        </p:blipFill>
        <p:spPr>
          <a:xfrm>
            <a:off x="4909312" y="2436052"/>
            <a:ext cx="1152244" cy="847417"/>
          </a:xfrm>
          <a:prstGeom prst="rect">
            <a:avLst/>
          </a:prstGeom>
        </p:spPr>
      </p:pic>
      <p:sp>
        <p:nvSpPr>
          <p:cNvPr id="15" name="Rectangle 14">
            <a:extLst>
              <a:ext uri="{FF2B5EF4-FFF2-40B4-BE49-F238E27FC236}">
                <a16:creationId xmlns:a16="http://schemas.microsoft.com/office/drawing/2014/main" id="{2ED0789E-D43A-4C7B-9780-9106E57D4960}"/>
              </a:ext>
            </a:extLst>
          </p:cNvPr>
          <p:cNvSpPr/>
          <p:nvPr/>
        </p:nvSpPr>
        <p:spPr>
          <a:xfrm>
            <a:off x="1613920" y="5727421"/>
            <a:ext cx="5630942" cy="907941"/>
          </a:xfrm>
          <a:prstGeom prst="rect">
            <a:avLst/>
          </a:prstGeom>
          <a:ln w="28575">
            <a:solidFill>
              <a:srgbClr val="C00000"/>
            </a:solidFill>
          </a:ln>
        </p:spPr>
        <p:txBody>
          <a:bodyPr wrap="square">
            <a:spAutoFit/>
          </a:bodyPr>
          <a:lstStyle/>
          <a:p>
            <a:r>
              <a:rPr lang="en-IN" sz="2400" dirty="0"/>
              <a:t>Two architectural  choices</a:t>
            </a:r>
          </a:p>
          <a:p>
            <a:pPr lvl="1" indent="-274320" eaLnBrk="0" fontAlgn="base" hangingPunct="0">
              <a:spcBef>
                <a:spcPts val="600"/>
              </a:spcBef>
              <a:spcAft>
                <a:spcPct val="0"/>
              </a:spcAft>
              <a:buFont typeface="Wingdings" panose="05000000000000000000" pitchFamily="2" charset="2"/>
              <a:buChar char="§"/>
            </a:pPr>
            <a:r>
              <a:rPr lang="en-IN" sz="2400" dirty="0"/>
              <a:t>Centralized versus peer to peer</a:t>
            </a:r>
          </a:p>
        </p:txBody>
      </p:sp>
    </p:spTree>
    <p:extLst>
      <p:ext uri="{BB962C8B-B14F-4D97-AF65-F5344CB8AC3E}">
        <p14:creationId xmlns:p14="http://schemas.microsoft.com/office/powerpoint/2010/main" val="17906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Design issues, options and decisions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075958"/>
            <a:ext cx="8314851" cy="2281843"/>
          </a:xfrm>
          <a:prstGeom prst="rect">
            <a:avLst/>
          </a:prstGeom>
          <a:noFill/>
        </p:spPr>
        <p:txBody>
          <a:bodyPr wrap="square" rtlCol="0">
            <a:spAutoFit/>
          </a:bodyPr>
          <a:lstStyle/>
          <a:p>
            <a:pPr marL="342900" indent="-342900" algn="just">
              <a:lnSpc>
                <a:spcPct val="130000"/>
              </a:lnSpc>
              <a:spcBef>
                <a:spcPts val="600"/>
              </a:spcBef>
              <a:spcAft>
                <a:spcPts val="600"/>
              </a:spcAft>
              <a:buFont typeface="Wingdings" panose="05000000000000000000" pitchFamily="2" charset="2"/>
              <a:buChar char="§"/>
            </a:pPr>
            <a:r>
              <a:rPr lang="en-US" sz="2400" dirty="0">
                <a:cs typeface="Arial" panose="020B0604020202020204" pitchFamily="34" charset="0"/>
              </a:rPr>
              <a:t>A designer can face a series of design issues or problems</a:t>
            </a:r>
          </a:p>
          <a:p>
            <a:pPr marL="342900" indent="-342900" algn="just">
              <a:lnSpc>
                <a:spcPct val="130000"/>
              </a:lnSpc>
              <a:spcBef>
                <a:spcPts val="600"/>
              </a:spcBef>
              <a:spcAft>
                <a:spcPts val="600"/>
              </a:spcAft>
              <a:buFont typeface="Wingdings" panose="05000000000000000000" pitchFamily="2" charset="2"/>
              <a:buChar char="§"/>
            </a:pPr>
            <a:r>
              <a:rPr lang="en-US" sz="2400" dirty="0">
                <a:cs typeface="Arial"/>
              </a:rPr>
              <a:t>He / She then makes a design decision to resolve each issue</a:t>
            </a:r>
          </a:p>
          <a:p>
            <a:pPr marL="800100" lvl="1" indent="-342900" algn="just">
              <a:lnSpc>
                <a:spcPct val="130000"/>
              </a:lnSpc>
              <a:spcBef>
                <a:spcPts val="600"/>
              </a:spcBef>
              <a:spcAft>
                <a:spcPts val="600"/>
              </a:spcAft>
              <a:buFont typeface="Wingdings" panose="05000000000000000000" pitchFamily="2" charset="2"/>
              <a:buChar char="§"/>
            </a:pPr>
            <a:r>
              <a:rPr lang="en-US" sz="2400" dirty="0">
                <a:cs typeface="Arial"/>
              </a:rPr>
              <a:t>This involves choosing the best option from among the alternatives. E.g. </a:t>
            </a:r>
          </a:p>
        </p:txBody>
      </p:sp>
      <p:pic>
        <p:nvPicPr>
          <p:cNvPr id="11" name="Picture 10">
            <a:extLst>
              <a:ext uri="{FF2B5EF4-FFF2-40B4-BE49-F238E27FC236}">
                <a16:creationId xmlns:a16="http://schemas.microsoft.com/office/drawing/2014/main" id="{B87FD352-BEC8-4D75-8AC8-A864F3F576CD}"/>
              </a:ext>
            </a:extLst>
          </p:cNvPr>
          <p:cNvPicPr>
            <a:picLocks noChangeAspect="1"/>
          </p:cNvPicPr>
          <p:nvPr/>
        </p:nvPicPr>
        <p:blipFill>
          <a:blip r:embed="rId2"/>
          <a:stretch>
            <a:fillRect/>
          </a:stretch>
        </p:blipFill>
        <p:spPr>
          <a:xfrm>
            <a:off x="487002" y="3589066"/>
            <a:ext cx="7134225" cy="2952750"/>
          </a:xfrm>
          <a:prstGeom prst="rect">
            <a:avLst/>
          </a:prstGeom>
        </p:spPr>
      </p:pic>
      <p:sp>
        <p:nvSpPr>
          <p:cNvPr id="8" name="Rectangle 7">
            <a:extLst>
              <a:ext uri="{FF2B5EF4-FFF2-40B4-BE49-F238E27FC236}">
                <a16:creationId xmlns:a16="http://schemas.microsoft.com/office/drawing/2014/main" id="{A58E7C83-A808-4083-9530-94EE7C904184}"/>
              </a:ext>
            </a:extLst>
          </p:cNvPr>
          <p:cNvSpPr/>
          <p:nvPr/>
        </p:nvSpPr>
        <p:spPr>
          <a:xfrm>
            <a:off x="4148795" y="3500200"/>
            <a:ext cx="3562300" cy="2791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8D649E23-F758-47F2-B238-D727B5A023C6}"/>
              </a:ext>
            </a:extLst>
          </p:cNvPr>
          <p:cNvPicPr>
            <a:picLocks noChangeAspect="1"/>
          </p:cNvPicPr>
          <p:nvPr/>
        </p:nvPicPr>
        <p:blipFill>
          <a:blip r:embed="rId3"/>
          <a:stretch>
            <a:fillRect/>
          </a:stretch>
        </p:blipFill>
        <p:spPr>
          <a:xfrm>
            <a:off x="5906113" y="3174990"/>
            <a:ext cx="3459149" cy="2637076"/>
          </a:xfrm>
          <a:prstGeom prst="rect">
            <a:avLst/>
          </a:prstGeom>
        </p:spPr>
      </p:pic>
      <p:sp>
        <p:nvSpPr>
          <p:cNvPr id="12" name="Rectangle 11">
            <a:extLst>
              <a:ext uri="{FF2B5EF4-FFF2-40B4-BE49-F238E27FC236}">
                <a16:creationId xmlns:a16="http://schemas.microsoft.com/office/drawing/2014/main" id="{5AF2EF8A-AF7E-4FDC-B09A-1184254F3CED}"/>
              </a:ext>
            </a:extLst>
          </p:cNvPr>
          <p:cNvSpPr/>
          <p:nvPr/>
        </p:nvSpPr>
        <p:spPr>
          <a:xfrm>
            <a:off x="5906113" y="3380730"/>
            <a:ext cx="376634" cy="534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291229E-012B-45F2-83C3-F222CF487299}"/>
              </a:ext>
            </a:extLst>
          </p:cNvPr>
          <p:cNvSpPr/>
          <p:nvPr/>
        </p:nvSpPr>
        <p:spPr>
          <a:xfrm>
            <a:off x="5906113" y="3990485"/>
            <a:ext cx="467509" cy="369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4ADD5A4-3DCC-4FDF-9981-EBA4669C8271}"/>
              </a:ext>
            </a:extLst>
          </p:cNvPr>
          <p:cNvSpPr/>
          <p:nvPr/>
        </p:nvSpPr>
        <p:spPr>
          <a:xfrm>
            <a:off x="5707546" y="4883616"/>
            <a:ext cx="1095154" cy="21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86E35D3-4F96-4357-AD49-C8668B281581}"/>
              </a:ext>
            </a:extLst>
          </p:cNvPr>
          <p:cNvSpPr/>
          <p:nvPr/>
        </p:nvSpPr>
        <p:spPr>
          <a:xfrm>
            <a:off x="5707546" y="4687562"/>
            <a:ext cx="467509" cy="369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7C0B60D-2117-4D8E-9714-65910D0F61D7}"/>
              </a:ext>
            </a:extLst>
          </p:cNvPr>
          <p:cNvSpPr/>
          <p:nvPr/>
        </p:nvSpPr>
        <p:spPr>
          <a:xfrm>
            <a:off x="3752009" y="4590839"/>
            <a:ext cx="467509" cy="369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B9471578-DB36-493D-8613-91F380657E6E}"/>
              </a:ext>
            </a:extLst>
          </p:cNvPr>
          <p:cNvCxnSpPr>
            <a:cxnSpLocks/>
          </p:cNvCxnSpPr>
          <p:nvPr/>
        </p:nvCxnSpPr>
        <p:spPr>
          <a:xfrm flipV="1">
            <a:off x="3890682" y="4590839"/>
            <a:ext cx="2392065" cy="393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8C9737-DC6D-4065-9F06-448725FDFD7B}"/>
              </a:ext>
            </a:extLst>
          </p:cNvPr>
          <p:cNvCxnSpPr>
            <a:cxnSpLocks/>
          </p:cNvCxnSpPr>
          <p:nvPr/>
        </p:nvCxnSpPr>
        <p:spPr>
          <a:xfrm>
            <a:off x="3950228" y="5106713"/>
            <a:ext cx="2332519" cy="25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BFB358-9C57-4706-B658-EEF88DC80B76}"/>
              </a:ext>
            </a:extLst>
          </p:cNvPr>
          <p:cNvCxnSpPr/>
          <p:nvPr/>
        </p:nvCxnSpPr>
        <p:spPr>
          <a:xfrm flipV="1">
            <a:off x="3810613" y="3589066"/>
            <a:ext cx="2472134" cy="1402126"/>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844504-B8E1-4B44-9859-CE22C89D133F}"/>
              </a:ext>
            </a:extLst>
          </p:cNvPr>
          <p:cNvPicPr>
            <a:picLocks noChangeAspect="1"/>
          </p:cNvPicPr>
          <p:nvPr/>
        </p:nvPicPr>
        <p:blipFill>
          <a:blip r:embed="rId4"/>
          <a:stretch>
            <a:fillRect/>
          </a:stretch>
        </p:blipFill>
        <p:spPr>
          <a:xfrm>
            <a:off x="3121870" y="3380730"/>
            <a:ext cx="1377486" cy="774037"/>
          </a:xfrm>
          <a:prstGeom prst="rect">
            <a:avLst/>
          </a:prstGeom>
        </p:spPr>
      </p:pic>
      <p:pic>
        <p:nvPicPr>
          <p:cNvPr id="14" name="Picture 13">
            <a:extLst>
              <a:ext uri="{FF2B5EF4-FFF2-40B4-BE49-F238E27FC236}">
                <a16:creationId xmlns:a16="http://schemas.microsoft.com/office/drawing/2014/main" id="{5F3AF0EA-13D4-4A0E-A455-F6C135D7FB47}"/>
              </a:ext>
            </a:extLst>
          </p:cNvPr>
          <p:cNvPicPr>
            <a:picLocks noChangeAspect="1"/>
          </p:cNvPicPr>
          <p:nvPr/>
        </p:nvPicPr>
        <p:blipFill>
          <a:blip r:embed="rId5"/>
          <a:stretch>
            <a:fillRect/>
          </a:stretch>
        </p:blipFill>
        <p:spPr>
          <a:xfrm>
            <a:off x="2374524" y="6020402"/>
            <a:ext cx="1377485" cy="774037"/>
          </a:xfrm>
          <a:prstGeom prst="rect">
            <a:avLst/>
          </a:prstGeom>
        </p:spPr>
      </p:pic>
      <p:cxnSp>
        <p:nvCxnSpPr>
          <p:cNvPr id="26" name="Straight Arrow Connector 25">
            <a:extLst>
              <a:ext uri="{FF2B5EF4-FFF2-40B4-BE49-F238E27FC236}">
                <a16:creationId xmlns:a16="http://schemas.microsoft.com/office/drawing/2014/main" id="{52C98E90-0D63-4C9F-8FB1-49269E2CBA70}"/>
              </a:ext>
            </a:extLst>
          </p:cNvPr>
          <p:cNvCxnSpPr>
            <a:cxnSpLocks/>
          </p:cNvCxnSpPr>
          <p:nvPr/>
        </p:nvCxnSpPr>
        <p:spPr>
          <a:xfrm>
            <a:off x="3522178" y="4132621"/>
            <a:ext cx="242766" cy="82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15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Architectural conflicts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316736"/>
            <a:ext cx="7324451" cy="4272965"/>
          </a:xfrm>
          <a:prstGeom prst="rect">
            <a:avLst/>
          </a:prstGeom>
          <a:noFill/>
        </p:spPr>
        <p:txBody>
          <a:bodyPr wrap="square" rtlCol="0">
            <a:spAutoFit/>
          </a:bodyPr>
          <a:lstStyle/>
          <a:p>
            <a:pPr marL="342900" indent="-342900">
              <a:lnSpc>
                <a:spcPts val="3200"/>
              </a:lnSpc>
              <a:spcBef>
                <a:spcPts val="1200"/>
              </a:spcBef>
              <a:spcAft>
                <a:spcPts val="600"/>
              </a:spcAft>
              <a:buFont typeface="Wingdings" panose="05000000000000000000" pitchFamily="2" charset="2"/>
              <a:buChar char="§"/>
            </a:pPr>
            <a:r>
              <a:rPr lang="en-US" sz="2400" dirty="0">
                <a:cs typeface="Arial" pitchFamily="34" charset="0"/>
              </a:rPr>
              <a:t>Using large-grain components improves performance but reduces maintainability.</a:t>
            </a:r>
          </a:p>
          <a:p>
            <a:pPr marL="342900" indent="-342900">
              <a:lnSpc>
                <a:spcPts val="3200"/>
              </a:lnSpc>
              <a:spcBef>
                <a:spcPts val="1200"/>
              </a:spcBef>
              <a:spcAft>
                <a:spcPts val="600"/>
              </a:spcAft>
              <a:buFont typeface="Wingdings" panose="05000000000000000000" pitchFamily="2" charset="2"/>
              <a:buChar char="§"/>
            </a:pPr>
            <a:r>
              <a:rPr lang="en-US" sz="2400" dirty="0">
                <a:cs typeface="Arial" pitchFamily="34" charset="0"/>
              </a:rPr>
              <a:t>Introducing redundant data improves availability but makes security / data integrity more difficult. </a:t>
            </a:r>
          </a:p>
          <a:p>
            <a:pPr marL="800100" lvl="1" indent="-342900">
              <a:lnSpc>
                <a:spcPts val="3200"/>
              </a:lnSpc>
              <a:spcBef>
                <a:spcPts val="1200"/>
              </a:spcBef>
              <a:spcAft>
                <a:spcPts val="600"/>
              </a:spcAft>
              <a:buFont typeface="Wingdings" panose="05000000000000000000" pitchFamily="2" charset="2"/>
              <a:buChar char="§"/>
            </a:pPr>
            <a:r>
              <a:rPr lang="en-US" sz="2400" dirty="0">
                <a:cs typeface="Arial" pitchFamily="34" charset="0"/>
              </a:rPr>
              <a:t>Normalization/De-Normalization in DB</a:t>
            </a:r>
          </a:p>
          <a:p>
            <a:pPr marL="342900" indent="-342900">
              <a:lnSpc>
                <a:spcPts val="3200"/>
              </a:lnSpc>
              <a:spcBef>
                <a:spcPts val="1200"/>
              </a:spcBef>
              <a:spcAft>
                <a:spcPts val="600"/>
              </a:spcAft>
              <a:buFont typeface="Wingdings" panose="05000000000000000000" pitchFamily="2" charset="2"/>
              <a:buChar char="§"/>
            </a:pPr>
            <a:r>
              <a:rPr lang="en-US" sz="2400" dirty="0">
                <a:cs typeface="Arial" pitchFamily="34" charset="0"/>
              </a:rPr>
              <a:t>Localizing safety-related features usually means more communication so degraded performance.</a:t>
            </a:r>
          </a:p>
          <a:p>
            <a:pPr marL="342900" indent="-342900">
              <a:lnSpc>
                <a:spcPts val="3200"/>
              </a:lnSpc>
              <a:spcBef>
                <a:spcPts val="1200"/>
              </a:spcBef>
              <a:spcAft>
                <a:spcPts val="600"/>
              </a:spcAft>
              <a:buFont typeface="Wingdings" panose="05000000000000000000" pitchFamily="2" charset="2"/>
              <a:buChar char="§"/>
            </a:pPr>
            <a:r>
              <a:rPr lang="en-US" sz="2400" dirty="0">
                <a:cs typeface="Arial" pitchFamily="34" charset="0"/>
              </a:rPr>
              <a:t> ……</a:t>
            </a:r>
          </a:p>
        </p:txBody>
      </p:sp>
    </p:spTree>
    <p:extLst>
      <p:ext uri="{BB962C8B-B14F-4D97-AF65-F5344CB8AC3E}">
        <p14:creationId xmlns:p14="http://schemas.microsoft.com/office/powerpoint/2010/main" val="181778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Generalized model for architecting</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316736"/>
            <a:ext cx="7324451" cy="1200329"/>
          </a:xfrm>
          <a:prstGeom prst="rect">
            <a:avLst/>
          </a:prstGeom>
          <a:noFill/>
        </p:spPr>
        <p:txBody>
          <a:bodyPr wrap="square" rtlCol="0">
            <a:spAutoFit/>
          </a:bodyPr>
          <a:lstStyle/>
          <a:p>
            <a:pPr marL="342900" indent="-342900">
              <a:buFont typeface="Wingdings" panose="05000000000000000000" pitchFamily="2" charset="2"/>
              <a:buChar char="§"/>
              <a:tabLst/>
            </a:pPr>
            <a:r>
              <a:rPr lang="en-US" altLang="en-US" sz="2400" dirty="0"/>
              <a:t>Understand problem</a:t>
            </a:r>
          </a:p>
          <a:p>
            <a:pPr marL="342900" indent="-342900">
              <a:buFont typeface="Wingdings" panose="05000000000000000000" pitchFamily="2" charset="2"/>
              <a:buChar char="§"/>
              <a:tabLst/>
            </a:pPr>
            <a:r>
              <a:rPr lang="en-US" altLang="en-US" sz="2400" dirty="0"/>
              <a:t>Solve it</a:t>
            </a:r>
          </a:p>
          <a:p>
            <a:pPr marL="342900" indent="-342900">
              <a:buFont typeface="Wingdings" panose="05000000000000000000" pitchFamily="2" charset="2"/>
              <a:buChar char="§"/>
              <a:tabLst/>
            </a:pPr>
            <a:r>
              <a:rPr lang="en-US" altLang="en-US" sz="2400" dirty="0"/>
              <a:t>Evaluate solution</a:t>
            </a:r>
          </a:p>
        </p:txBody>
      </p:sp>
      <p:sp>
        <p:nvSpPr>
          <p:cNvPr id="7" name="TextBox 6">
            <a:extLst>
              <a:ext uri="{FF2B5EF4-FFF2-40B4-BE49-F238E27FC236}">
                <a16:creationId xmlns:a16="http://schemas.microsoft.com/office/drawing/2014/main" id="{AF1199FE-8F78-4555-A29E-F3C9CE4F9362}"/>
              </a:ext>
            </a:extLst>
          </p:cNvPr>
          <p:cNvSpPr txBox="1"/>
          <p:nvPr/>
        </p:nvSpPr>
        <p:spPr>
          <a:xfrm>
            <a:off x="286634" y="2697545"/>
            <a:ext cx="2440339" cy="1323439"/>
          </a:xfrm>
          <a:prstGeom prst="rect">
            <a:avLst/>
          </a:prstGeom>
          <a:noFill/>
        </p:spPr>
        <p:txBody>
          <a:bodyPr wrap="square" rtlCol="0">
            <a:spAutoFit/>
          </a:bodyPr>
          <a:lstStyle/>
          <a:p>
            <a:r>
              <a:rPr lang="en-US" sz="2000" dirty="0"/>
              <a:t>A global workflow around architecture design, then would look as below</a:t>
            </a:r>
          </a:p>
        </p:txBody>
      </p:sp>
      <p:pic>
        <p:nvPicPr>
          <p:cNvPr id="48" name="Picture 47">
            <a:extLst>
              <a:ext uri="{FF2B5EF4-FFF2-40B4-BE49-F238E27FC236}">
                <a16:creationId xmlns:a16="http://schemas.microsoft.com/office/drawing/2014/main" id="{45F2DC5D-9547-4647-8859-D29F8A8F3B2D}"/>
              </a:ext>
            </a:extLst>
          </p:cNvPr>
          <p:cNvPicPr>
            <a:picLocks noChangeAspect="1"/>
          </p:cNvPicPr>
          <p:nvPr/>
        </p:nvPicPr>
        <p:blipFill>
          <a:blip r:embed="rId2"/>
          <a:stretch>
            <a:fillRect/>
          </a:stretch>
        </p:blipFill>
        <p:spPr>
          <a:xfrm>
            <a:off x="2827331" y="1783765"/>
            <a:ext cx="4992408" cy="3757499"/>
          </a:xfrm>
          <a:prstGeom prst="rect">
            <a:avLst/>
          </a:prstGeom>
        </p:spPr>
      </p:pic>
      <p:pic>
        <p:nvPicPr>
          <p:cNvPr id="49" name="Picture 48">
            <a:extLst>
              <a:ext uri="{FF2B5EF4-FFF2-40B4-BE49-F238E27FC236}">
                <a16:creationId xmlns:a16="http://schemas.microsoft.com/office/drawing/2014/main" id="{61FFB6BF-3014-4D7B-9737-9F4A4583A958}"/>
              </a:ext>
            </a:extLst>
          </p:cNvPr>
          <p:cNvPicPr>
            <a:picLocks noChangeAspect="1"/>
          </p:cNvPicPr>
          <p:nvPr/>
        </p:nvPicPr>
        <p:blipFill>
          <a:blip r:embed="rId3"/>
          <a:stretch>
            <a:fillRect/>
          </a:stretch>
        </p:blipFill>
        <p:spPr>
          <a:xfrm>
            <a:off x="256353" y="3440379"/>
            <a:ext cx="7044455" cy="3381140"/>
          </a:xfrm>
          <a:prstGeom prst="rect">
            <a:avLst/>
          </a:prstGeom>
        </p:spPr>
      </p:pic>
      <p:sp>
        <p:nvSpPr>
          <p:cNvPr id="2" name="TextBox 1">
            <a:extLst>
              <a:ext uri="{FF2B5EF4-FFF2-40B4-BE49-F238E27FC236}">
                <a16:creationId xmlns:a16="http://schemas.microsoft.com/office/drawing/2014/main" id="{D72E93CB-7DE3-4F1F-A85E-4E3D3B75C9E0}"/>
              </a:ext>
            </a:extLst>
          </p:cNvPr>
          <p:cNvSpPr txBox="1"/>
          <p:nvPr/>
        </p:nvSpPr>
        <p:spPr>
          <a:xfrm>
            <a:off x="3133916" y="4044908"/>
            <a:ext cx="1289327" cy="400110"/>
          </a:xfrm>
          <a:prstGeom prst="rect">
            <a:avLst/>
          </a:prstGeom>
          <a:solidFill>
            <a:schemeClr val="bg1"/>
          </a:solidFill>
          <a:ln>
            <a:noFill/>
          </a:ln>
        </p:spPr>
        <p:txBody>
          <a:bodyPr wrap="none" rtlCol="0">
            <a:spAutoFit/>
          </a:bodyPr>
          <a:lstStyle/>
          <a:p>
            <a:r>
              <a:rPr lang="en-US" sz="2000" b="1" dirty="0"/>
              <a:t>synthesize</a:t>
            </a:r>
            <a:endParaRPr lang="en-US" b="1" dirty="0"/>
          </a:p>
        </p:txBody>
      </p:sp>
      <p:sp>
        <p:nvSpPr>
          <p:cNvPr id="6" name="TextBox 5">
            <a:extLst>
              <a:ext uri="{FF2B5EF4-FFF2-40B4-BE49-F238E27FC236}">
                <a16:creationId xmlns:a16="http://schemas.microsoft.com/office/drawing/2014/main" id="{EEEE9E5B-36BD-474A-9F8C-20925540FFDF}"/>
              </a:ext>
            </a:extLst>
          </p:cNvPr>
          <p:cNvSpPr txBox="1"/>
          <p:nvPr/>
        </p:nvSpPr>
        <p:spPr>
          <a:xfrm>
            <a:off x="6089333" y="5530870"/>
            <a:ext cx="1281313" cy="461665"/>
          </a:xfrm>
          <a:prstGeom prst="rect">
            <a:avLst/>
          </a:prstGeom>
          <a:solidFill>
            <a:schemeClr val="bg1"/>
          </a:solidFill>
          <a:ln>
            <a:noFill/>
          </a:ln>
        </p:spPr>
        <p:txBody>
          <a:bodyPr wrap="none" rtlCol="0">
            <a:spAutoFit/>
          </a:bodyPr>
          <a:lstStyle/>
          <a:p>
            <a:r>
              <a:rPr lang="en-US" sz="2400" b="1" dirty="0"/>
              <a:t>evaluate</a:t>
            </a:r>
            <a:endParaRPr lang="en-US" b="1" dirty="0"/>
          </a:p>
        </p:txBody>
      </p:sp>
    </p:spTree>
    <p:extLst>
      <p:ext uri="{BB962C8B-B14F-4D97-AF65-F5344CB8AC3E}">
        <p14:creationId xmlns:p14="http://schemas.microsoft.com/office/powerpoint/2010/main" val="147595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359896" y="1443139"/>
            <a:ext cx="10380718" cy="646331"/>
          </a:xfrm>
          <a:prstGeom prst="rect">
            <a:avLst/>
          </a:prstGeom>
        </p:spPr>
        <p:txBody>
          <a:bodyPr wrap="square">
            <a:spAutoFit/>
          </a:bodyPr>
          <a:lstStyle/>
          <a:p>
            <a:r>
              <a:rPr lang="en-US" sz="3600" b="1" dirty="0">
                <a:solidFill>
                  <a:schemeClr val="accent2"/>
                </a:solidFill>
              </a:rPr>
              <a:t>Decomposition</a:t>
            </a:r>
          </a:p>
        </p:txBody>
      </p:sp>
      <p:pic>
        <p:nvPicPr>
          <p:cNvPr id="2" name="Picture 1">
            <a:extLst>
              <a:ext uri="{FF2B5EF4-FFF2-40B4-BE49-F238E27FC236}">
                <a16:creationId xmlns:a16="http://schemas.microsoft.com/office/drawing/2014/main" id="{DDBCDA55-C7EA-48EB-BA4B-9BD108D67DF9}"/>
              </a:ext>
            </a:extLst>
          </p:cNvPr>
          <p:cNvPicPr>
            <a:picLocks noChangeAspect="1"/>
          </p:cNvPicPr>
          <p:nvPr/>
        </p:nvPicPr>
        <p:blipFill>
          <a:blip r:embed="rId2"/>
          <a:stretch>
            <a:fillRect/>
          </a:stretch>
        </p:blipFill>
        <p:spPr>
          <a:xfrm>
            <a:off x="2727526" y="2764432"/>
            <a:ext cx="3368474" cy="2650429"/>
          </a:xfrm>
          <a:prstGeom prst="rect">
            <a:avLst/>
          </a:prstGeom>
        </p:spPr>
      </p:pic>
    </p:spTree>
    <p:extLst>
      <p:ext uri="{BB962C8B-B14F-4D97-AF65-F5344CB8AC3E}">
        <p14:creationId xmlns:p14="http://schemas.microsoft.com/office/powerpoint/2010/main" val="27184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Decomposition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48387" y="1141344"/>
            <a:ext cx="10609260" cy="4711226"/>
          </a:xfrm>
          <a:prstGeom prst="rect">
            <a:avLst/>
          </a:prstGeom>
          <a:noFill/>
        </p:spPr>
        <p:txBody>
          <a:bodyPr wrap="square" rtlCol="0">
            <a:spAutoFit/>
          </a:bodyPr>
          <a:lstStyle/>
          <a:p>
            <a:pPr marL="457200" indent="-457200">
              <a:lnSpc>
                <a:spcPts val="3200"/>
              </a:lnSpc>
              <a:spcBef>
                <a:spcPts val="1200"/>
              </a:spcBef>
              <a:spcAft>
                <a:spcPts val="600"/>
              </a:spcAft>
              <a:buFont typeface="+mj-lt"/>
              <a:buAutoNum type="arabicPeriod"/>
            </a:pPr>
            <a:r>
              <a:rPr lang="en-US" sz="2400" b="1" dirty="0">
                <a:cs typeface="Arial" pitchFamily="34" charset="0"/>
              </a:rPr>
              <a:t>Decomposition based on layering</a:t>
            </a:r>
          </a:p>
          <a:p>
            <a:pPr marL="914400" lvl="1" indent="-457200">
              <a:lnSpc>
                <a:spcPct val="120000"/>
              </a:lnSpc>
              <a:spcAft>
                <a:spcPts val="600"/>
              </a:spcAft>
              <a:buFont typeface="Arial" panose="020B0604020202020204" pitchFamily="34" charset="0"/>
              <a:buChar char="•"/>
            </a:pPr>
            <a:r>
              <a:rPr lang="en-US" sz="2400" dirty="0">
                <a:cs typeface="Arial" pitchFamily="34" charset="0"/>
              </a:rPr>
              <a:t>Ordering the system to different layers </a:t>
            </a:r>
          </a:p>
          <a:p>
            <a:pPr lvl="1" indent="-457200" algn="just">
              <a:lnSpc>
                <a:spcPct val="120000"/>
              </a:lnSpc>
              <a:buFont typeface="+mj-lt"/>
              <a:buAutoNum type="arabicPeriod" startAt="2"/>
            </a:pPr>
            <a:r>
              <a:rPr lang="en-US" sz="2400" b="1" dirty="0"/>
              <a:t>Decomposition based on </a:t>
            </a:r>
            <a:r>
              <a:rPr lang="en-US" sz="2400" b="1" dirty="0">
                <a:solidFill>
                  <a:srgbClr val="0070C0"/>
                </a:solidFill>
              </a:rPr>
              <a:t>Distribution</a:t>
            </a:r>
            <a:r>
              <a:rPr lang="en-US" sz="2400" b="1" dirty="0"/>
              <a:t> among “COMPUTATIONAL RESOURCES” based on or due to system having </a:t>
            </a:r>
          </a:p>
          <a:p>
            <a:pPr lvl="2" indent="-365760" algn="just">
              <a:lnSpc>
                <a:spcPct val="110000"/>
              </a:lnSpc>
              <a:spcBef>
                <a:spcPts val="600"/>
              </a:spcBef>
              <a:buFont typeface="Wingdings" panose="05000000000000000000" pitchFamily="2" charset="2"/>
              <a:buChar char="§"/>
            </a:pPr>
            <a:r>
              <a:rPr lang="en-US" sz="2400" dirty="0"/>
              <a:t>Dedicated task owning a thread of control and hence some processes not needing to wait for this process </a:t>
            </a:r>
          </a:p>
          <a:p>
            <a:pPr lvl="2" indent="-365760">
              <a:lnSpc>
                <a:spcPct val="110000"/>
              </a:lnSpc>
              <a:spcBef>
                <a:spcPts val="600"/>
              </a:spcBef>
              <a:buFont typeface="Wingdings" panose="05000000000000000000" pitchFamily="2" charset="2"/>
              <a:buChar char="§"/>
            </a:pPr>
            <a:r>
              <a:rPr lang="en-US" sz="2400" dirty="0"/>
              <a:t>Many clients needing access</a:t>
            </a:r>
          </a:p>
          <a:p>
            <a:pPr lvl="2" indent="-365760">
              <a:lnSpc>
                <a:spcPct val="110000"/>
              </a:lnSpc>
              <a:spcBef>
                <a:spcPts val="600"/>
              </a:spcBef>
              <a:buFont typeface="Wingdings" panose="05000000000000000000" pitchFamily="2" charset="2"/>
              <a:buChar char="§"/>
            </a:pPr>
            <a:r>
              <a:rPr lang="en-US" sz="2400" dirty="0"/>
              <a:t>Needing Greater fault isolation </a:t>
            </a:r>
          </a:p>
          <a:p>
            <a:pPr lvl="2" indent="-365760" algn="just">
              <a:lnSpc>
                <a:spcPct val="110000"/>
              </a:lnSpc>
              <a:spcBef>
                <a:spcPts val="600"/>
              </a:spcBef>
              <a:buFont typeface="Wingdings" panose="05000000000000000000" pitchFamily="2" charset="2"/>
              <a:buChar char="§"/>
            </a:pPr>
            <a:r>
              <a:rPr lang="en-US" sz="2400" dirty="0"/>
              <a:t>Distribution for separation of concern with redundancy which allows for high availability</a:t>
            </a:r>
          </a:p>
        </p:txBody>
      </p:sp>
    </p:spTree>
    <p:extLst>
      <p:ext uri="{BB962C8B-B14F-4D97-AF65-F5344CB8AC3E}">
        <p14:creationId xmlns:p14="http://schemas.microsoft.com/office/powerpoint/2010/main" val="359023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5694396" cy="558800"/>
          </a:xfrm>
        </p:spPr>
        <p:txBody>
          <a:bodyPr>
            <a:normAutofit/>
          </a:bodyPr>
          <a:lstStyle/>
          <a:p>
            <a:r>
              <a:rPr lang="en-IN" sz="2400" b="1" dirty="0">
                <a:solidFill>
                  <a:schemeClr val="accent2"/>
                </a:solidFill>
                <a:latin typeface="+mn-lt"/>
              </a:rPr>
              <a:t>Decomposition approaches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98209" y="1068739"/>
            <a:ext cx="10874591" cy="4553234"/>
          </a:xfrm>
          <a:prstGeom prst="rect">
            <a:avLst/>
          </a:prstGeom>
          <a:noFill/>
        </p:spPr>
        <p:txBody>
          <a:bodyPr wrap="square" rtlCol="0">
            <a:spAutoFit/>
          </a:bodyPr>
          <a:lstStyle/>
          <a:p>
            <a:pPr marL="457200" indent="-457200" algn="just">
              <a:lnSpc>
                <a:spcPct val="120000"/>
              </a:lnSpc>
              <a:spcBef>
                <a:spcPts val="600"/>
              </a:spcBef>
              <a:buFont typeface="+mj-lt"/>
              <a:buAutoNum type="arabicPeriod" startAt="3"/>
            </a:pPr>
            <a:r>
              <a:rPr lang="en-US" sz="2400" b="1" dirty="0"/>
              <a:t>Decomposition based on Exposure</a:t>
            </a:r>
          </a:p>
          <a:p>
            <a:pPr lvl="1" algn="just">
              <a:lnSpc>
                <a:spcPct val="110000"/>
              </a:lnSpc>
              <a:spcBef>
                <a:spcPts val="400"/>
              </a:spcBef>
            </a:pPr>
            <a:r>
              <a:rPr lang="en-US" sz="2400" dirty="0"/>
              <a:t>On how the component is </a:t>
            </a:r>
            <a:r>
              <a:rPr lang="en-US" sz="2400" b="1" dirty="0">
                <a:solidFill>
                  <a:srgbClr val="0070C0"/>
                </a:solidFill>
              </a:rPr>
              <a:t>Exposed</a:t>
            </a:r>
            <a:r>
              <a:rPr lang="en-US" sz="2400" dirty="0"/>
              <a:t> and consumes other components.  This could be based on the components - Service offered, logic and Integration</a:t>
            </a:r>
          </a:p>
          <a:p>
            <a:pPr marL="457200" lvl="2" indent="-457200" algn="just">
              <a:lnSpc>
                <a:spcPct val="120000"/>
              </a:lnSpc>
              <a:spcBef>
                <a:spcPts val="600"/>
              </a:spcBef>
              <a:buFont typeface="+mj-lt"/>
              <a:buAutoNum type="arabicPeriod" startAt="4"/>
            </a:pPr>
            <a:r>
              <a:rPr lang="en-US" sz="2400" b="1" dirty="0"/>
              <a:t>Decomposition based on Functionality</a:t>
            </a:r>
            <a:endParaRPr lang="en-US" sz="2400" dirty="0"/>
          </a:p>
          <a:p>
            <a:pPr lvl="1" algn="just">
              <a:lnSpc>
                <a:spcPct val="110000"/>
              </a:lnSpc>
              <a:spcBef>
                <a:spcPts val="400"/>
              </a:spcBef>
            </a:pPr>
            <a:r>
              <a:rPr lang="en-US" sz="2400" dirty="0"/>
              <a:t>Grouping within the problem domain and separating concerns based on the </a:t>
            </a:r>
            <a:r>
              <a:rPr lang="en-US" sz="2400" b="1" dirty="0">
                <a:solidFill>
                  <a:srgbClr val="0070C0"/>
                </a:solidFill>
              </a:rPr>
              <a:t>Functionality</a:t>
            </a:r>
            <a:r>
              <a:rPr lang="en-US" sz="2400" dirty="0"/>
              <a:t>. E.g. login module, customer module, inventory module etc. Done with the mindset of an Operational process</a:t>
            </a:r>
          </a:p>
          <a:p>
            <a:pPr marL="457200" lvl="2" indent="-457200" algn="just">
              <a:lnSpc>
                <a:spcPct val="120000"/>
              </a:lnSpc>
              <a:spcBef>
                <a:spcPts val="600"/>
              </a:spcBef>
              <a:buFont typeface="+mj-lt"/>
              <a:buAutoNum type="arabicPeriod" startAt="5"/>
            </a:pPr>
            <a:r>
              <a:rPr lang="en-US" sz="2400" b="1" dirty="0"/>
              <a:t>Decomposition based on Generality </a:t>
            </a:r>
          </a:p>
          <a:p>
            <a:pPr lvl="1" algn="just">
              <a:lnSpc>
                <a:spcPct val="110000"/>
              </a:lnSpc>
              <a:spcBef>
                <a:spcPts val="400"/>
              </a:spcBef>
            </a:pPr>
            <a:r>
              <a:rPr lang="en-US" sz="2400" dirty="0"/>
              <a:t>Considering Generality or trying to understand components which can be used in other places as well. (Not to overdo)</a:t>
            </a:r>
          </a:p>
        </p:txBody>
      </p:sp>
    </p:spTree>
    <p:extLst>
      <p:ext uri="{BB962C8B-B14F-4D97-AF65-F5344CB8AC3E}">
        <p14:creationId xmlns:p14="http://schemas.microsoft.com/office/powerpoint/2010/main" val="307382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4769</TotalTime>
  <Words>404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Easing into Architecture</vt:lpstr>
      <vt:lpstr>Design issues, options and decisions</vt:lpstr>
      <vt:lpstr>Architectural conflicts</vt:lpstr>
      <vt:lpstr>Generalized model for architecting</vt:lpstr>
      <vt:lpstr>PowerPoint Presentation</vt:lpstr>
      <vt:lpstr>Decomposition approaches</vt:lpstr>
      <vt:lpstr>Decomposition approaches</vt:lpstr>
      <vt:lpstr>Decomposition Other approaches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346</cp:revision>
  <dcterms:created xsi:type="dcterms:W3CDTF">2019-05-30T23:14:36Z</dcterms:created>
  <dcterms:modified xsi:type="dcterms:W3CDTF">2021-01-27T09:55:50Z</dcterms:modified>
</cp:coreProperties>
</file>