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654800" cy="86725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732">
          <p15:clr>
            <a:srgbClr val="A4A3A4"/>
          </p15:clr>
        </p15:guide>
        <p15:guide id="2" pos="2096">
          <p15:clr>
            <a:srgbClr val="A4A3A4"/>
          </p15:clr>
        </p15:guide>
      </p15:notesGuideLst>
    </p:ext>
    <p:ext uri="http://customooxmlschemas.google.com/">
      <go:slidesCustomData xmlns:go="http://customooxmlschemas.google.com/" r:id="rId50" roundtripDataSignature="AMtx7mh1RON/r1+qOXkZi29ltCeisWhg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11F91A-A2E7-401D-BFCF-717BB393A39A}">
  <a:tblStyle styleId="{3B11F91A-A2E7-401D-BFCF-717BB393A39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732" orient="horz"/>
        <p:guide pos="2096"/>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4488" cy="433388"/>
          </a:xfrm>
          <a:prstGeom prst="rect">
            <a:avLst/>
          </a:prstGeom>
          <a:noFill/>
          <a:ln>
            <a:noFill/>
          </a:ln>
        </p:spPr>
        <p:txBody>
          <a:bodyPr anchorCtr="0" anchor="t" bIns="43775" lIns="87575" spcFirstLastPara="1" rIns="87575" wrap="square" tIns="43775">
            <a:noAutofit/>
          </a:bodyPr>
          <a:lstStyle>
            <a:lvl1pPr lvl="0" marR="0" rtl="0" algn="l">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770313" y="0"/>
            <a:ext cx="2884487" cy="433388"/>
          </a:xfrm>
          <a:prstGeom prst="rect">
            <a:avLst/>
          </a:prstGeom>
          <a:noFill/>
          <a:ln>
            <a:noFill/>
          </a:ln>
        </p:spPr>
        <p:txBody>
          <a:bodyPr anchorCtr="0" anchor="t" bIns="43775" lIns="87575" spcFirstLastPara="1" rIns="87575" wrap="square" tIns="43775">
            <a:noAutofit/>
          </a:bodyPr>
          <a:lstStyle>
            <a:lvl1pPr lvl="0" marR="0" rtl="0" algn="r">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239125"/>
            <a:ext cx="2884488" cy="433388"/>
          </a:xfrm>
          <a:prstGeom prst="rect">
            <a:avLst/>
          </a:prstGeom>
          <a:noFill/>
          <a:ln>
            <a:noFill/>
          </a:ln>
        </p:spPr>
        <p:txBody>
          <a:bodyPr anchorCtr="0" anchor="b" bIns="43775" lIns="87575" spcFirstLastPara="1" rIns="87575" wrap="square" tIns="43775">
            <a:noAutofit/>
          </a:bodyPr>
          <a:lstStyle>
            <a:lvl1pPr lvl="0" marR="0" rtl="0" algn="l">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17" name="Google Shape;217;p1: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47" name="Google Shape;347;p10: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1: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58" name="Google Shape;358;p11: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2: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68" name="Google Shape;368;p12: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3: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78" name="Google Shape;378;p13: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4: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7" name="Google Shape;387;p14: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rPr b="1" i="0" lang="en-US">
                <a:solidFill>
                  <a:srgbClr val="111111"/>
                </a:solidFill>
                <a:latin typeface="Roboto"/>
                <a:ea typeface="Roboto"/>
                <a:cs typeface="Roboto"/>
                <a:sym typeface="Roboto"/>
              </a:rPr>
              <a:t>public</a:t>
            </a:r>
            <a:r>
              <a:rPr b="0" i="0" lang="en-US">
                <a:solidFill>
                  <a:srgbClr val="111111"/>
                </a:solidFill>
                <a:latin typeface="Roboto"/>
                <a:ea typeface="Roboto"/>
                <a:cs typeface="Roboto"/>
                <a:sym typeface="Roboto"/>
              </a:rPr>
              <a:t> - can be access by anyone anywhere. </a:t>
            </a:r>
            <a:r>
              <a:rPr b="1" i="0" lang="en-US">
                <a:solidFill>
                  <a:srgbClr val="111111"/>
                </a:solidFill>
                <a:latin typeface="Roboto"/>
                <a:ea typeface="Roboto"/>
                <a:cs typeface="Roboto"/>
                <a:sym typeface="Roboto"/>
              </a:rPr>
              <a:t>private</a:t>
            </a:r>
            <a:r>
              <a:rPr b="0" i="0" lang="en-US">
                <a:solidFill>
                  <a:srgbClr val="111111"/>
                </a:solidFill>
                <a:latin typeface="Roboto"/>
                <a:ea typeface="Roboto"/>
                <a:cs typeface="Roboto"/>
                <a:sym typeface="Roboto"/>
              </a:rPr>
              <a:t> - can only be accessed from with in the </a:t>
            </a:r>
            <a:r>
              <a:rPr b="1" i="0" lang="en-US">
                <a:solidFill>
                  <a:srgbClr val="111111"/>
                </a:solidFill>
                <a:latin typeface="Roboto"/>
                <a:ea typeface="Roboto"/>
                <a:cs typeface="Roboto"/>
                <a:sym typeface="Roboto"/>
              </a:rPr>
              <a:t>class</a:t>
            </a:r>
            <a:r>
              <a:rPr b="0" i="0" lang="en-US">
                <a:solidFill>
                  <a:srgbClr val="111111"/>
                </a:solidFill>
                <a:latin typeface="Roboto"/>
                <a:ea typeface="Roboto"/>
                <a:cs typeface="Roboto"/>
                <a:sym typeface="Roboto"/>
              </a:rPr>
              <a:t> it is a part of. </a:t>
            </a:r>
            <a:r>
              <a:rPr b="1" i="0" lang="en-US">
                <a:solidFill>
                  <a:srgbClr val="111111"/>
                </a:solidFill>
                <a:latin typeface="Roboto"/>
                <a:ea typeface="Roboto"/>
                <a:cs typeface="Roboto"/>
                <a:sym typeface="Roboto"/>
              </a:rPr>
              <a:t>protected</a:t>
            </a:r>
            <a:r>
              <a:rPr b="0" i="0" lang="en-US">
                <a:solidFill>
                  <a:srgbClr val="111111"/>
                </a:solidFill>
                <a:latin typeface="Roboto"/>
                <a:ea typeface="Roboto"/>
                <a:cs typeface="Roboto"/>
                <a:sym typeface="Roboto"/>
              </a:rPr>
              <a:t> - can only be accessed from with in the </a:t>
            </a:r>
            <a:r>
              <a:rPr b="1" i="0" lang="en-US">
                <a:solidFill>
                  <a:srgbClr val="111111"/>
                </a:solidFill>
                <a:latin typeface="Roboto"/>
                <a:ea typeface="Roboto"/>
                <a:cs typeface="Roboto"/>
                <a:sym typeface="Roboto"/>
              </a:rPr>
              <a:t>class</a:t>
            </a:r>
            <a:r>
              <a:rPr b="0" i="0" lang="en-US">
                <a:solidFill>
                  <a:srgbClr val="111111"/>
                </a:solidFill>
                <a:latin typeface="Roboto"/>
                <a:ea typeface="Roboto"/>
                <a:cs typeface="Roboto"/>
                <a:sym typeface="Roboto"/>
              </a:rPr>
              <a:t> or any object that inherits off of the </a:t>
            </a:r>
            <a:r>
              <a:rPr b="1" i="0" lang="en-US">
                <a:solidFill>
                  <a:srgbClr val="111111"/>
                </a:solidFill>
                <a:latin typeface="Roboto"/>
                <a:ea typeface="Roboto"/>
                <a:cs typeface="Roboto"/>
                <a:sym typeface="Roboto"/>
              </a:rPr>
              <a:t>class</a:t>
            </a:r>
            <a:r>
              <a:rPr b="0" i="0" lang="en-US">
                <a:solidFill>
                  <a:srgbClr val="111111"/>
                </a:solidFill>
                <a:latin typeface="Roboto"/>
                <a:ea typeface="Roboto"/>
                <a:cs typeface="Roboto"/>
                <a:sym typeface="Roboto"/>
              </a:rPr>
              <a:t>. </a:t>
            </a:r>
            <a:endParaRPr/>
          </a:p>
        </p:txBody>
      </p:sp>
      <p:sp>
        <p:nvSpPr>
          <p:cNvPr id="388" name="Google Shape;388;p14: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5: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98" name="Google Shape;398;p15: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6: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408" name="Google Shape;408;p16: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7: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425" name="Google Shape;425;p17: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17: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8: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437" name="Google Shape;437;p18: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9: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460" name="Google Shape;460;p19: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p2: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rmAutofit/>
          </a:bodyPr>
          <a:lstStyle/>
          <a:p>
            <a:pPr indent="0" lvl="0" marL="0" rtl="0" algn="l">
              <a:spcBef>
                <a:spcPts val="0"/>
              </a:spcBef>
              <a:spcAft>
                <a:spcPts val="0"/>
              </a:spcAft>
              <a:buNone/>
            </a:pPr>
            <a:r>
              <a:rPr lang="en-US"/>
              <a:t>OO Paradigms like encapsulation, polymorphism, inheritance, etc. can be mentioned as a recap/refresher</a:t>
            </a:r>
            <a:endParaRPr/>
          </a:p>
        </p:txBody>
      </p:sp>
      <p:sp>
        <p:nvSpPr>
          <p:cNvPr id="225" name="Google Shape;225;p2: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0: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468" name="Google Shape;468;p20: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1: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474" name="Google Shape;474;p21: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21: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2: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22: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22: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3: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23: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23: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4: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496" name="Google Shape;496;p24: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24: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5: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517" name="Google Shape;517;p25: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25: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6: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543" name="Google Shape;543;p26: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7: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552" name="Google Shape;552;p27: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8: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568" name="Google Shape;568;p28: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9: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579" name="Google Shape;579;p29: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1" name="Google Shape;231;p3: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marR="0" rtl="0" algn="l">
              <a:lnSpc>
                <a:spcPct val="100000"/>
              </a:lnSpc>
              <a:spcBef>
                <a:spcPts val="0"/>
              </a:spcBef>
              <a:spcAft>
                <a:spcPts val="0"/>
              </a:spcAft>
              <a:buClr>
                <a:schemeClr val="dk1"/>
              </a:buClr>
              <a:buSzPts val="1200"/>
              <a:buFont typeface="Times New Roman"/>
              <a:buNone/>
            </a:pPr>
            <a:r>
              <a:rPr lang="en-US"/>
              <a:t>Things are abstractions in the model</a:t>
            </a:r>
            <a:endParaRPr/>
          </a:p>
          <a:p>
            <a:pPr indent="0" lvl="0" marL="0" marR="0" rtl="0" algn="l">
              <a:lnSpc>
                <a:spcPct val="100000"/>
              </a:lnSpc>
              <a:spcBef>
                <a:spcPts val="360"/>
              </a:spcBef>
              <a:spcAft>
                <a:spcPts val="0"/>
              </a:spcAft>
              <a:buClr>
                <a:schemeClr val="dk1"/>
              </a:buClr>
              <a:buSzPts val="1200"/>
              <a:buFont typeface="Times New Roman"/>
              <a:buNone/>
            </a:pPr>
            <a:r>
              <a:rPr lang="en-US"/>
              <a:t>Relations deal with how these abstractions tie together</a:t>
            </a:r>
            <a:endParaRPr/>
          </a:p>
          <a:p>
            <a:pPr indent="0" lvl="1" marL="0" marR="0" rtl="0" algn="l">
              <a:lnSpc>
                <a:spcPct val="100000"/>
              </a:lnSpc>
              <a:spcBef>
                <a:spcPts val="360"/>
              </a:spcBef>
              <a:spcAft>
                <a:spcPts val="0"/>
              </a:spcAft>
              <a:buClr>
                <a:schemeClr val="dk1"/>
              </a:buClr>
              <a:buSzPts val="1200"/>
              <a:buFont typeface="Times New Roman"/>
              <a:buNone/>
            </a:pPr>
            <a:r>
              <a:rPr lang="en-US"/>
              <a:t>Group interesting collections of things</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
        <p:nvSpPr>
          <p:cNvPr id="232" name="Google Shape;232;p3: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0: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596" name="Google Shape;596;p30: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30: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1: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624" name="Google Shape;624;p31: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2: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653" name="Google Shape;653;p32: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32: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3: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673" name="Google Shape;673;p33: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33: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4: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680" name="Google Shape;680;p34: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5: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701" name="Google Shape;701;p35: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6: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
        <p:nvSpPr>
          <p:cNvPr id="713" name="Google Shape;713;p36: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36: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37: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735" name="Google Shape;735;p37: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38: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749" name="Google Shape;749;p38: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39: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760" name="Google Shape;760;p39: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5" name="Google Shape;285;p4: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marR="0" rtl="0" algn="l">
              <a:lnSpc>
                <a:spcPct val="100000"/>
              </a:lnSpc>
              <a:spcBef>
                <a:spcPts val="0"/>
              </a:spcBef>
              <a:spcAft>
                <a:spcPts val="0"/>
              </a:spcAft>
              <a:buClr>
                <a:schemeClr val="dk1"/>
              </a:buClr>
              <a:buSzPts val="1200"/>
              <a:buFont typeface="Times New Roman"/>
              <a:buNone/>
            </a:pPr>
            <a:r>
              <a:t/>
            </a:r>
            <a:endParaRPr sz="1200"/>
          </a:p>
          <a:p>
            <a:pPr indent="0" lvl="0" marL="0" marR="0" rtl="0" algn="l">
              <a:lnSpc>
                <a:spcPct val="100000"/>
              </a:lnSpc>
              <a:spcBef>
                <a:spcPts val="360"/>
              </a:spcBef>
              <a:spcAft>
                <a:spcPts val="0"/>
              </a:spcAft>
              <a:buClr>
                <a:schemeClr val="dk1"/>
              </a:buClr>
              <a:buSzPts val="1200"/>
              <a:buFont typeface="Times New Roman"/>
              <a:buNone/>
            </a:pPr>
            <a:r>
              <a:rPr b="1" lang="en-US" sz="1200"/>
              <a:t>Static Diagrams:</a:t>
            </a:r>
            <a:endParaRPr/>
          </a:p>
          <a:p>
            <a:pPr indent="0" lvl="0" marL="0" marR="0" rtl="0" algn="l">
              <a:lnSpc>
                <a:spcPct val="100000"/>
              </a:lnSpc>
              <a:spcBef>
                <a:spcPts val="360"/>
              </a:spcBef>
              <a:spcAft>
                <a:spcPts val="0"/>
              </a:spcAft>
              <a:buClr>
                <a:schemeClr val="dk1"/>
              </a:buClr>
              <a:buSzPts val="1200"/>
              <a:buFont typeface="Times New Roman"/>
              <a:buNone/>
            </a:pPr>
            <a:r>
              <a:rPr lang="en-US" sz="1200"/>
              <a:t>These represent structural elements that are either conceptual or physical. </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p>
          <a:p>
            <a:pPr indent="0" lvl="0" marL="0" rtl="0" algn="l">
              <a:spcBef>
                <a:spcPts val="360"/>
              </a:spcBef>
              <a:spcAft>
                <a:spcPts val="0"/>
              </a:spcAft>
              <a:buNone/>
            </a:pPr>
            <a:r>
              <a:t/>
            </a:r>
            <a:endParaRPr b="1" sz="1200">
              <a:solidFill>
                <a:srgbClr val="FFFF00"/>
              </a:solidFill>
              <a:latin typeface="Calibri"/>
              <a:ea typeface="Calibri"/>
              <a:cs typeface="Calibri"/>
              <a:sym typeface="Calibri"/>
            </a:endParaRPr>
          </a:p>
          <a:p>
            <a:pPr indent="0" lvl="0" marL="0" rtl="0" algn="l">
              <a:spcBef>
                <a:spcPts val="360"/>
              </a:spcBef>
              <a:spcAft>
                <a:spcPts val="0"/>
              </a:spcAft>
              <a:buNone/>
            </a:pPr>
            <a:r>
              <a:rPr b="1" lang="en-US" sz="1200">
                <a:solidFill>
                  <a:srgbClr val="FFFF00"/>
                </a:solidFill>
                <a:latin typeface="Calibri"/>
                <a:ea typeface="Calibri"/>
                <a:cs typeface="Calibri"/>
                <a:sym typeface="Calibri"/>
              </a:rPr>
              <a:t>Dynamic Diagrams:</a:t>
            </a:r>
            <a:endParaRPr/>
          </a:p>
          <a:p>
            <a:pPr indent="0" lvl="0" marL="0" rtl="0" algn="l">
              <a:spcBef>
                <a:spcPts val="360"/>
              </a:spcBef>
              <a:spcAft>
                <a:spcPts val="0"/>
              </a:spcAft>
              <a:buNone/>
            </a:pPr>
            <a:r>
              <a:rPr b="0" lang="en-US" sz="1200">
                <a:solidFill>
                  <a:srgbClr val="FFFF00"/>
                </a:solidFill>
                <a:latin typeface="Calibri"/>
                <a:ea typeface="Calibri"/>
                <a:cs typeface="Calibri"/>
                <a:sym typeface="Calibri"/>
              </a:rPr>
              <a:t>These are dynamic parts of the UML models. Represent behavior over time and space. </a:t>
            </a:r>
            <a:endParaRPr/>
          </a:p>
          <a:p>
            <a:pPr indent="0" lvl="0" marL="0" rtl="0" algn="l">
              <a:spcBef>
                <a:spcPts val="360"/>
              </a:spcBef>
              <a:spcAft>
                <a:spcPts val="0"/>
              </a:spcAft>
              <a:buNone/>
            </a:pPr>
            <a:r>
              <a:t/>
            </a:r>
            <a:endParaRPr b="1" sz="1200">
              <a:solidFill>
                <a:srgbClr val="FFFF00"/>
              </a:solidFill>
              <a:latin typeface="Calibri"/>
              <a:ea typeface="Calibri"/>
              <a:cs typeface="Calibri"/>
              <a:sym typeface="Calibri"/>
            </a:endParaRPr>
          </a:p>
          <a:p>
            <a:pPr indent="0" lvl="0" marL="0" rtl="0" algn="l">
              <a:spcBef>
                <a:spcPts val="360"/>
              </a:spcBef>
              <a:spcAft>
                <a:spcPts val="0"/>
              </a:spcAft>
              <a:buNone/>
            </a:pPr>
            <a:r>
              <a:rPr b="1" lang="en-US" sz="1200">
                <a:solidFill>
                  <a:srgbClr val="FFFF00"/>
                </a:solidFill>
                <a:latin typeface="Calibri"/>
                <a:ea typeface="Calibri"/>
                <a:cs typeface="Calibri"/>
                <a:sym typeface="Calibri"/>
              </a:rPr>
              <a:t>Use Case Diagram</a:t>
            </a:r>
            <a:endParaRPr/>
          </a:p>
          <a:p>
            <a:pPr indent="0" lvl="0" marL="0" rtl="0" algn="l">
              <a:spcBef>
                <a:spcPts val="360"/>
              </a:spcBef>
              <a:spcAft>
                <a:spcPts val="0"/>
              </a:spcAft>
              <a:buNone/>
            </a:pPr>
            <a:r>
              <a:rPr lang="en-US" sz="1200">
                <a:solidFill>
                  <a:srgbClr val="ACACEA"/>
                </a:solidFill>
                <a:latin typeface="Calibri"/>
                <a:ea typeface="Calibri"/>
                <a:cs typeface="Calibri"/>
                <a:sym typeface="Calibri"/>
              </a:rPr>
              <a:t>Shows use-cases, actors and relationships</a:t>
            </a:r>
            <a:endParaRPr/>
          </a:p>
          <a:p>
            <a:pPr indent="0" lvl="0" marL="0" rtl="0" algn="l">
              <a:spcBef>
                <a:spcPts val="360"/>
              </a:spcBef>
              <a:spcAft>
                <a:spcPts val="0"/>
              </a:spcAft>
              <a:buNone/>
            </a:pPr>
            <a:r>
              <a:rPr lang="en-US" sz="1200">
                <a:solidFill>
                  <a:schemeClr val="lt1"/>
                </a:solidFill>
                <a:latin typeface="Calibri"/>
                <a:ea typeface="Calibri"/>
                <a:cs typeface="Calibri"/>
                <a:sym typeface="Calibri"/>
              </a:rPr>
              <a:t>This is a description of set of sequences of actions that a system performs that yields an observable result of value to a particular actor or a functional requirement. </a:t>
            </a:r>
            <a:endParaRPr/>
          </a:p>
          <a:p>
            <a:pPr indent="0" lvl="0" marL="0" rtl="0" algn="l">
              <a:spcBef>
                <a:spcPts val="360"/>
              </a:spcBef>
              <a:spcAft>
                <a:spcPts val="0"/>
              </a:spcAft>
              <a:buNone/>
            </a:pPr>
            <a:r>
              <a:rPr lang="en-US" sz="1200">
                <a:latin typeface="Calibri"/>
                <a:ea typeface="Calibri"/>
                <a:cs typeface="Calibri"/>
                <a:sym typeface="Calibri"/>
              </a:rPr>
              <a:t>Its realized using collaboration</a:t>
            </a:r>
            <a:r>
              <a:rPr lang="en-US"/>
              <a:t>.</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sz="1200">
                <a:solidFill>
                  <a:srgbClr val="FFFF00"/>
                </a:solidFill>
              </a:rPr>
              <a:t>Class Diagram</a:t>
            </a:r>
            <a:endParaRPr/>
          </a:p>
          <a:p>
            <a:pPr indent="0" lvl="0" marL="0" rtl="0" algn="l">
              <a:spcBef>
                <a:spcPts val="360"/>
              </a:spcBef>
              <a:spcAft>
                <a:spcPts val="0"/>
              </a:spcAft>
              <a:buNone/>
            </a:pPr>
            <a:r>
              <a:rPr lang="en-US" sz="1200">
                <a:solidFill>
                  <a:schemeClr val="dk2"/>
                </a:solidFill>
              </a:rPr>
              <a:t>Describes a description of a set of objects that share the same attributes, operations, relationships and semantics.</a:t>
            </a:r>
            <a:endParaRPr/>
          </a:p>
          <a:p>
            <a:pPr indent="0" lvl="0" marL="0" rtl="0" algn="l">
              <a:spcBef>
                <a:spcPts val="360"/>
              </a:spcBef>
              <a:spcAft>
                <a:spcPts val="0"/>
              </a:spcAft>
              <a:buNone/>
            </a:pPr>
            <a:r>
              <a:rPr lang="en-US" sz="1200">
                <a:solidFill>
                  <a:srgbClr val="00B0F0"/>
                </a:solidFill>
              </a:rPr>
              <a:t>Shows Classes, Interfaces, relationships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86" name="Google Shape;286;p4: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03" name="Google Shape;303;p5: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10" name="Google Shape;310;p6: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7: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26" name="Google Shape;326;p7: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8: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33" name="Google Shape;333;p8: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9: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0" name="Google Shape;340;p9: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rmAutofit/>
          </a:bodyPr>
          <a:lstStyle/>
          <a:p>
            <a:pPr indent="0" lvl="0" marL="0" rtl="0" algn="l">
              <a:spcBef>
                <a:spcPts val="0"/>
              </a:spcBef>
              <a:spcAft>
                <a:spcPts val="0"/>
              </a:spcAft>
              <a:buNone/>
            </a:pPr>
            <a:r>
              <a:rPr lang="en-US"/>
              <a:t>Typically a use case is named as “verb noun” like “issue book”, “make reservation”. The focus now shifts to the noun part, like book, reservation.</a:t>
            </a:r>
            <a:endParaRPr/>
          </a:p>
        </p:txBody>
      </p:sp>
      <p:sp>
        <p:nvSpPr>
          <p:cNvPr id="341" name="Google Shape;341;p9: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mailto:phalachandra@pes.edu"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4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7" name="Google Shape;17;p4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8" name="Google Shape;18;p4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41"/>
          <p:cNvPicPr preferRelativeResize="0"/>
          <p:nvPr/>
        </p:nvPicPr>
        <p:blipFill rotWithShape="1">
          <a:blip r:embed="rId2">
            <a:alphaModFix/>
          </a:blip>
          <a:srcRect b="0" l="0" r="0" t="0"/>
          <a:stretch/>
        </p:blipFill>
        <p:spPr>
          <a:xfrm>
            <a:off x="8368544" y="133515"/>
            <a:ext cx="699577" cy="1402202"/>
          </a:xfrm>
          <a:prstGeom prst="rect">
            <a:avLst/>
          </a:prstGeom>
          <a:noFill/>
          <a:ln>
            <a:noFill/>
          </a:ln>
        </p:spPr>
      </p:pic>
      <p:sp>
        <p:nvSpPr>
          <p:cNvPr id="20" name="Google Shape;20;p41"/>
          <p:cNvSpPr/>
          <p:nvPr/>
        </p:nvSpPr>
        <p:spPr>
          <a:xfrm>
            <a:off x="217496" y="840481"/>
            <a:ext cx="6488105" cy="6462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600"/>
              <a:buFont typeface="Calibri"/>
              <a:buNone/>
            </a:pPr>
            <a:r>
              <a:rPr b="1" i="0" lang="en-US" sz="3600" u="none" cap="none" strike="noStrike">
                <a:solidFill>
                  <a:srgbClr val="0070C0"/>
                </a:solidFill>
                <a:latin typeface="Calibri"/>
                <a:ea typeface="Calibri"/>
                <a:cs typeface="Calibri"/>
                <a:sym typeface="Calibri"/>
              </a:rPr>
              <a:t>OOAD-SE</a:t>
            </a:r>
            <a:endParaRPr b="0" i="0" sz="2400" u="none" cap="none" strike="noStrike">
              <a:solidFill>
                <a:schemeClr val="dk1"/>
              </a:solidFill>
              <a:latin typeface="Times New Roman"/>
              <a:ea typeface="Times New Roman"/>
              <a:cs typeface="Times New Roman"/>
              <a:sym typeface="Times New Roman"/>
            </a:endParaRPr>
          </a:p>
        </p:txBody>
      </p:sp>
      <p:grpSp>
        <p:nvGrpSpPr>
          <p:cNvPr id="21" name="Google Shape;21;p41"/>
          <p:cNvGrpSpPr/>
          <p:nvPr/>
        </p:nvGrpSpPr>
        <p:grpSpPr>
          <a:xfrm>
            <a:off x="311265" y="5058778"/>
            <a:ext cx="800171" cy="1078155"/>
            <a:chOff x="313844" y="5489699"/>
            <a:chExt cx="1066895" cy="1078155"/>
          </a:xfrm>
        </p:grpSpPr>
        <p:sp>
          <p:nvSpPr>
            <p:cNvPr id="22" name="Google Shape;22;p41"/>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imes New Roman"/>
                <a:buNone/>
              </a:pPr>
              <a:r>
                <a:t/>
              </a:r>
              <a:endParaRPr b="0" i="0" sz="1800" u="none" cap="none" strike="noStrike">
                <a:solidFill>
                  <a:schemeClr val="lt1"/>
                </a:solidFill>
                <a:latin typeface="Calibri"/>
                <a:ea typeface="Calibri"/>
                <a:cs typeface="Calibri"/>
                <a:sym typeface="Calibri"/>
              </a:endParaRPr>
            </a:p>
          </p:txBody>
        </p:sp>
        <p:sp>
          <p:nvSpPr>
            <p:cNvPr id="23" name="Google Shape;23;p41"/>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imes New Roman"/>
                <a:buNone/>
              </a:pPr>
              <a:r>
                <a:t/>
              </a:r>
              <a:endParaRPr b="0" i="0" sz="1800" u="none" cap="none" strike="noStrike">
                <a:solidFill>
                  <a:schemeClr val="lt1"/>
                </a:solidFill>
                <a:latin typeface="Calibri"/>
                <a:ea typeface="Calibri"/>
                <a:cs typeface="Calibri"/>
                <a:sym typeface="Calibri"/>
              </a:endParaRPr>
            </a:p>
          </p:txBody>
        </p:sp>
      </p:grpSp>
      <p:cxnSp>
        <p:nvCxnSpPr>
          <p:cNvPr id="24" name="Google Shape;24;p41"/>
          <p:cNvCxnSpPr/>
          <p:nvPr/>
        </p:nvCxnSpPr>
        <p:spPr>
          <a:xfrm flipH="1" rot="10800000">
            <a:off x="2401" y="2094445"/>
            <a:ext cx="4749212" cy="1"/>
          </a:xfrm>
          <a:prstGeom prst="straightConnector1">
            <a:avLst/>
          </a:prstGeom>
          <a:noFill/>
          <a:ln cap="flat" cmpd="sng" w="38100">
            <a:solidFill>
              <a:srgbClr val="DFA267"/>
            </a:solidFill>
            <a:prstDash val="solid"/>
            <a:miter lim="800000"/>
            <a:headEnd len="sm" w="sm" type="none"/>
            <a:tailEnd len="sm" w="sm" type="none"/>
          </a:ln>
        </p:spPr>
      </p:cxnSp>
      <p:sp>
        <p:nvSpPr>
          <p:cNvPr id="25" name="Google Shape;25;p41"/>
          <p:cNvSpPr/>
          <p:nvPr/>
        </p:nvSpPr>
        <p:spPr>
          <a:xfrm>
            <a:off x="345555" y="4201678"/>
            <a:ext cx="5622911" cy="18158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Dr. H.L. Phalachandra</a:t>
            </a:r>
            <a:endParaRPr/>
          </a:p>
          <a:p>
            <a:pPr indent="0" lvl="0" marL="0" marR="0" rtl="0" algn="l">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Leveraging some slides from</a:t>
            </a:r>
            <a:endParaRPr/>
          </a:p>
          <a:p>
            <a:pPr indent="0" lvl="0" marL="0" marR="0" rtl="0" algn="l">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 Prof. Vinay Joshi</a:t>
            </a:r>
            <a:endParaRPr/>
          </a:p>
          <a:p>
            <a:pPr indent="0" lvl="0" marL="0" marR="0" rtl="0" algn="l">
              <a:spcBef>
                <a:spcPts val="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Department of Computer Science and Engineering</a:t>
            </a:r>
            <a:endParaRPr b="0" i="0" sz="2000" u="none" cap="none" strike="noStrike">
              <a:solidFill>
                <a:schemeClr val="dk1"/>
              </a:solidFill>
              <a:latin typeface="Calibri"/>
              <a:ea typeface="Calibri"/>
              <a:cs typeface="Calibri"/>
              <a:sym typeface="Calibri"/>
            </a:endParaRPr>
          </a:p>
        </p:txBody>
      </p:sp>
      <p:sp>
        <p:nvSpPr>
          <p:cNvPr id="26" name="Google Shape;26;p41"/>
          <p:cNvSpPr txBox="1"/>
          <p:nvPr/>
        </p:nvSpPr>
        <p:spPr>
          <a:xfrm>
            <a:off x="245062" y="6142420"/>
            <a:ext cx="6041438" cy="8694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7F7F7F"/>
              </a:buClr>
              <a:buSzPts val="1050"/>
              <a:buFont typeface="Calibri"/>
              <a:buNone/>
            </a:pPr>
            <a:r>
              <a:rPr b="1" i="0" lang="en-US" sz="1050" u="none" cap="none" strike="noStrike">
                <a:solidFill>
                  <a:srgbClr val="7F7F7F"/>
                </a:solidFill>
                <a:latin typeface="Calibri"/>
                <a:ea typeface="Calibri"/>
                <a:cs typeface="Calibri"/>
                <a:sym typeface="Calibri"/>
              </a:rPr>
              <a:t>Acknowledgements: </a:t>
            </a:r>
            <a:r>
              <a:rPr b="1" i="0" lang="en-US" sz="1000" u="none" cap="none" strike="noStrik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5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0"/>
          <p:cNvSpPr/>
          <p:nvPr>
            <p:ph idx="2" type="pic"/>
          </p:nvPr>
        </p:nvSpPr>
        <p:spPr>
          <a:xfrm>
            <a:off x="3887391" y="987428"/>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5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50"/>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93" name="Google Shape;93;p50"/>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94" name="Google Shape;94;p5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51"/>
          <p:cNvSpPr txBox="1"/>
          <p:nvPr>
            <p:ph type="title"/>
          </p:nvPr>
        </p:nvSpPr>
        <p:spPr>
          <a:xfrm>
            <a:off x="628650"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5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99" name="Google Shape;99;p5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00" name="Google Shape;100;p5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52"/>
          <p:cNvSpPr txBox="1"/>
          <p:nvPr>
            <p:ph type="title"/>
          </p:nvPr>
        </p:nvSpPr>
        <p:spPr>
          <a:xfrm rot="5400000">
            <a:off x="4623594" y="2285208"/>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2"/>
          <p:cNvSpPr txBox="1"/>
          <p:nvPr>
            <p:ph idx="1" type="body"/>
          </p:nvPr>
        </p:nvSpPr>
        <p:spPr>
          <a:xfrm rot="5400000">
            <a:off x="623094" y="370683"/>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5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05" name="Google Shape;105;p5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06" name="Google Shape;106;p5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07" name="Shape 107"/>
        <p:cNvGrpSpPr/>
        <p:nvPr/>
      </p:nvGrpSpPr>
      <p:grpSpPr>
        <a:xfrm>
          <a:off x="0" y="0"/>
          <a:ext cx="0" cy="0"/>
          <a:chOff x="0" y="0"/>
          <a:chExt cx="0" cy="0"/>
        </a:xfrm>
      </p:grpSpPr>
      <p:sp>
        <p:nvSpPr>
          <p:cNvPr id="108" name="Google Shape;108;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09" name="Google Shape;109;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10" name="Google Shape;110;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11" name="Google Shape;111;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12" name="Google Shape;112;p53"/>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13" name="Google Shape;113;p53"/>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14" name="Google Shape;114;p53"/>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15" name="Shape 115"/>
        <p:cNvGrpSpPr/>
        <p:nvPr/>
      </p:nvGrpSpPr>
      <p:grpSpPr>
        <a:xfrm>
          <a:off x="0" y="0"/>
          <a:ext cx="0" cy="0"/>
          <a:chOff x="0" y="0"/>
          <a:chExt cx="0" cy="0"/>
        </a:xfrm>
      </p:grpSpPr>
      <p:sp>
        <p:nvSpPr>
          <p:cNvPr id="116" name="Google Shape;116;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17" name="Google Shape;117;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18" name="Google Shape;118;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19" name="Google Shape;119;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20" name="Google Shape;120;p54"/>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21" name="Google Shape;121;p54"/>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22" name="Google Shape;122;p54"/>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3" name="Shape 123"/>
        <p:cNvGrpSpPr/>
        <p:nvPr/>
      </p:nvGrpSpPr>
      <p:grpSpPr>
        <a:xfrm>
          <a:off x="0" y="0"/>
          <a:ext cx="0" cy="0"/>
          <a:chOff x="0" y="0"/>
          <a:chExt cx="0" cy="0"/>
        </a:xfrm>
      </p:grpSpPr>
      <p:sp>
        <p:nvSpPr>
          <p:cNvPr id="124" name="Google Shape;124;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25" name="Google Shape;125;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26" name="Google Shape;126;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27" name="Google Shape;127;p55"/>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128" name="Google Shape;128;p55"/>
          <p:cNvSpPr/>
          <p:nvPr/>
        </p:nvSpPr>
        <p:spPr>
          <a:xfrm>
            <a:off x="71090"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29" name="Google Shape;129;p55"/>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30" name="Shape 130"/>
        <p:cNvGrpSpPr/>
        <p:nvPr/>
      </p:nvGrpSpPr>
      <p:grpSpPr>
        <a:xfrm>
          <a:off x="0" y="0"/>
          <a:ext cx="0" cy="0"/>
          <a:chOff x="0" y="0"/>
          <a:chExt cx="0" cy="0"/>
        </a:xfrm>
      </p:grpSpPr>
      <p:sp>
        <p:nvSpPr>
          <p:cNvPr id="131" name="Google Shape;131;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32" name="Google Shape;132;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33" name="Google Shape;133;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34" name="Google Shape;134;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35" name="Google Shape;135;p56"/>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36" name="Google Shape;136;p56"/>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37" name="Google Shape;137;p56"/>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38" name="Shape 138"/>
        <p:cNvGrpSpPr/>
        <p:nvPr/>
      </p:nvGrpSpPr>
      <p:grpSpPr>
        <a:xfrm>
          <a:off x="0" y="0"/>
          <a:ext cx="0" cy="0"/>
          <a:chOff x="0" y="0"/>
          <a:chExt cx="0" cy="0"/>
        </a:xfrm>
      </p:grpSpPr>
      <p:sp>
        <p:nvSpPr>
          <p:cNvPr id="139" name="Google Shape;139;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40" name="Google Shape;140;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41" name="Google Shape;141;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42" name="Google Shape;142;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43" name="Google Shape;143;p57"/>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44" name="Google Shape;144;p57"/>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45" name="Google Shape;145;p57"/>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46" name="Shape 146"/>
        <p:cNvGrpSpPr/>
        <p:nvPr/>
      </p:nvGrpSpPr>
      <p:grpSpPr>
        <a:xfrm>
          <a:off x="0" y="0"/>
          <a:ext cx="0" cy="0"/>
          <a:chOff x="0" y="0"/>
          <a:chExt cx="0" cy="0"/>
        </a:xfrm>
      </p:grpSpPr>
      <p:sp>
        <p:nvSpPr>
          <p:cNvPr id="147" name="Google Shape;147;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48" name="Google Shape;148;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49" name="Google Shape;149;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50" name="Google Shape;150;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51" name="Google Shape;151;p58"/>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52" name="Google Shape;152;p58"/>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53" name="Google Shape;153;p58"/>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54" name="Shape 154"/>
        <p:cNvGrpSpPr/>
        <p:nvPr/>
      </p:nvGrpSpPr>
      <p:grpSpPr>
        <a:xfrm>
          <a:off x="0" y="0"/>
          <a:ext cx="0" cy="0"/>
          <a:chOff x="0" y="0"/>
          <a:chExt cx="0" cy="0"/>
        </a:xfrm>
      </p:grpSpPr>
      <p:sp>
        <p:nvSpPr>
          <p:cNvPr id="155" name="Google Shape;155;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56" name="Google Shape;156;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57" name="Google Shape;157;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58" name="Google Shape;158;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59" name="Google Shape;159;p59"/>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60" name="Google Shape;160;p59"/>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61" name="Google Shape;161;p59"/>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 name="Shape 27"/>
        <p:cNvGrpSpPr/>
        <p:nvPr/>
      </p:nvGrpSpPr>
      <p:grpSpPr>
        <a:xfrm>
          <a:off x="0" y="0"/>
          <a:ext cx="0" cy="0"/>
          <a:chOff x="0" y="0"/>
          <a:chExt cx="0" cy="0"/>
        </a:xfrm>
      </p:grpSpPr>
      <p:sp>
        <p:nvSpPr>
          <p:cNvPr id="28" name="Google Shape;28;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9" name="Google Shape;29;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30" name="Google Shape;30;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31" name="Google Shape;31;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32" name="Google Shape;32;p42"/>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33" name="Google Shape;33;p42"/>
          <p:cNvSpPr/>
          <p:nvPr/>
        </p:nvSpPr>
        <p:spPr>
          <a:xfrm>
            <a:off x="13941" y="0"/>
            <a:ext cx="8674890"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300" cap="none">
                <a:solidFill>
                  <a:srgbClr val="0070C0"/>
                </a:solidFill>
                <a:latin typeface="Arial"/>
                <a:ea typeface="Arial"/>
                <a:cs typeface="Arial"/>
                <a:sym typeface="Arial"/>
              </a:rPr>
              <a:t>SOFTWARE ENGINEERING :  ARCHITECTURE  &amp; DESIGN</a:t>
            </a:r>
            <a:endParaRPr/>
          </a:p>
        </p:txBody>
      </p:sp>
      <p:cxnSp>
        <p:nvCxnSpPr>
          <p:cNvPr id="34" name="Google Shape;34;p42"/>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62" name="Shape 162"/>
        <p:cNvGrpSpPr/>
        <p:nvPr/>
      </p:nvGrpSpPr>
      <p:grpSpPr>
        <a:xfrm>
          <a:off x="0" y="0"/>
          <a:ext cx="0" cy="0"/>
          <a:chOff x="0" y="0"/>
          <a:chExt cx="0" cy="0"/>
        </a:xfrm>
      </p:grpSpPr>
      <p:sp>
        <p:nvSpPr>
          <p:cNvPr id="163" name="Google Shape;163;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64" name="Google Shape;164;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65" name="Google Shape;165;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66" name="Google Shape;166;p60"/>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167" name="Google Shape;167;p60"/>
          <p:cNvSpPr/>
          <p:nvPr/>
        </p:nvSpPr>
        <p:spPr>
          <a:xfrm>
            <a:off x="71090"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68" name="Google Shape;168;p60"/>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69" name="Shape 169"/>
        <p:cNvGrpSpPr/>
        <p:nvPr/>
      </p:nvGrpSpPr>
      <p:grpSpPr>
        <a:xfrm>
          <a:off x="0" y="0"/>
          <a:ext cx="0" cy="0"/>
          <a:chOff x="0" y="0"/>
          <a:chExt cx="0" cy="0"/>
        </a:xfrm>
      </p:grpSpPr>
      <p:sp>
        <p:nvSpPr>
          <p:cNvPr id="170" name="Google Shape;170;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71" name="Google Shape;171;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72" name="Google Shape;172;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73" name="Google Shape;173;p61"/>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174" name="Google Shape;174;p61"/>
          <p:cNvSpPr/>
          <p:nvPr/>
        </p:nvSpPr>
        <p:spPr>
          <a:xfrm>
            <a:off x="71090"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75" name="Google Shape;175;p61"/>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176" name="Shape 176"/>
        <p:cNvGrpSpPr/>
        <p:nvPr/>
      </p:nvGrpSpPr>
      <p:grpSpPr>
        <a:xfrm>
          <a:off x="0" y="0"/>
          <a:ext cx="0" cy="0"/>
          <a:chOff x="0" y="0"/>
          <a:chExt cx="0" cy="0"/>
        </a:xfrm>
      </p:grpSpPr>
      <p:sp>
        <p:nvSpPr>
          <p:cNvPr id="177" name="Google Shape;177;p6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78" name="Google Shape;178;p6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79" name="Google Shape;179;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80" name="Google Shape;180;p62"/>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181" name="Google Shape;181;p62"/>
          <p:cNvSpPr/>
          <p:nvPr/>
        </p:nvSpPr>
        <p:spPr>
          <a:xfrm>
            <a:off x="71090"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82" name="Google Shape;182;p62"/>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83" name="Shape 183"/>
        <p:cNvGrpSpPr/>
        <p:nvPr/>
      </p:nvGrpSpPr>
      <p:grpSpPr>
        <a:xfrm>
          <a:off x="0" y="0"/>
          <a:ext cx="0" cy="0"/>
          <a:chOff x="0" y="0"/>
          <a:chExt cx="0" cy="0"/>
        </a:xfrm>
      </p:grpSpPr>
      <p:sp>
        <p:nvSpPr>
          <p:cNvPr id="184" name="Google Shape;184;p63"/>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SzPts val="4400"/>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63"/>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800"/>
              <a:buNone/>
              <a:defRPr sz="2000">
                <a:solidFill>
                  <a:schemeClr val="lt2"/>
                </a:solidFill>
                <a:latin typeface="Arial"/>
                <a:ea typeface="Arial"/>
                <a:cs typeface="Arial"/>
                <a:sym typeface="Arial"/>
              </a:defRPr>
            </a:lvl1pPr>
            <a:lvl2pPr lvl="1" algn="ctr">
              <a:lnSpc>
                <a:spcPct val="90000"/>
              </a:lnSpc>
              <a:spcBef>
                <a:spcPts val="500"/>
              </a:spcBef>
              <a:spcAft>
                <a:spcPts val="0"/>
              </a:spcAft>
              <a:buSzPts val="2400"/>
              <a:buNone/>
              <a:defRPr/>
            </a:lvl2pPr>
            <a:lvl3pPr lvl="2" algn="ctr">
              <a:lnSpc>
                <a:spcPct val="90000"/>
              </a:lnSpc>
              <a:spcBef>
                <a:spcPts val="500"/>
              </a:spcBef>
              <a:spcAft>
                <a:spcPts val="0"/>
              </a:spcAft>
              <a:buSzPts val="2000"/>
              <a:buNone/>
              <a:defRPr/>
            </a:lvl3pPr>
            <a:lvl4pPr lvl="3" algn="ctr">
              <a:lnSpc>
                <a:spcPct val="90000"/>
              </a:lnSpc>
              <a:spcBef>
                <a:spcPts val="500"/>
              </a:spcBef>
              <a:spcAft>
                <a:spcPts val="0"/>
              </a:spcAft>
              <a:buSzPts val="1800"/>
              <a:buNone/>
              <a:defRPr/>
            </a:lvl4pPr>
            <a:lvl5pPr lvl="4" algn="ctr">
              <a:lnSpc>
                <a:spcPct val="90000"/>
              </a:lnSpc>
              <a:spcBef>
                <a:spcPts val="500"/>
              </a:spcBef>
              <a:spcAft>
                <a:spcPts val="0"/>
              </a:spcAft>
              <a:buSzPts val="1800"/>
              <a:buNone/>
              <a:defRPr/>
            </a:lvl5pPr>
            <a:lvl6pPr lvl="5" algn="ctr">
              <a:lnSpc>
                <a:spcPct val="90000"/>
              </a:lnSpc>
              <a:spcBef>
                <a:spcPts val="500"/>
              </a:spcBef>
              <a:spcAft>
                <a:spcPts val="0"/>
              </a:spcAft>
              <a:buSzPts val="1800"/>
              <a:buNone/>
              <a:defRPr/>
            </a:lvl6pPr>
            <a:lvl7pPr lvl="6" algn="ctr">
              <a:lnSpc>
                <a:spcPct val="90000"/>
              </a:lnSpc>
              <a:spcBef>
                <a:spcPts val="500"/>
              </a:spcBef>
              <a:spcAft>
                <a:spcPts val="0"/>
              </a:spcAft>
              <a:buSzPts val="1800"/>
              <a:buNone/>
              <a:defRPr/>
            </a:lvl7pPr>
            <a:lvl8pPr lvl="7" algn="ctr">
              <a:lnSpc>
                <a:spcPct val="90000"/>
              </a:lnSpc>
              <a:spcBef>
                <a:spcPts val="500"/>
              </a:spcBef>
              <a:spcAft>
                <a:spcPts val="0"/>
              </a:spcAft>
              <a:buSzPts val="1800"/>
              <a:buNone/>
              <a:defRPr/>
            </a:lvl8pPr>
            <a:lvl9pPr lvl="8" algn="ctr">
              <a:lnSpc>
                <a:spcPct val="90000"/>
              </a:lnSpc>
              <a:spcBef>
                <a:spcPts val="500"/>
              </a:spcBef>
              <a:spcAft>
                <a:spcPts val="0"/>
              </a:spcAft>
              <a:buSzPts val="1800"/>
              <a:buNone/>
              <a:defRPr/>
            </a:lvl9pPr>
          </a:lstStyle>
          <a:p/>
        </p:txBody>
      </p:sp>
      <p:sp>
        <p:nvSpPr>
          <p:cNvPr id="186" name="Google Shape;186;p63"/>
          <p:cNvSpPr txBox="1"/>
          <p:nvPr>
            <p:ph idx="10" type="dt"/>
          </p:nvPr>
        </p:nvSpPr>
        <p:spPr>
          <a:xfrm>
            <a:off x="6400800" y="6354763"/>
            <a:ext cx="2286000" cy="3667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sz="1400"/>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87" name="Google Shape;187;p63"/>
          <p:cNvSpPr txBox="1"/>
          <p:nvPr>
            <p:ph idx="11" type="ftr"/>
          </p:nvPr>
        </p:nvSpPr>
        <p:spPr>
          <a:xfrm>
            <a:off x="2898775" y="6354763"/>
            <a:ext cx="3475038" cy="3667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88" name="Google Shape;188;p63"/>
          <p:cNvSpPr txBox="1"/>
          <p:nvPr>
            <p:ph idx="12" type="sldNum"/>
          </p:nvPr>
        </p:nvSpPr>
        <p:spPr>
          <a:xfrm>
            <a:off x="1216025" y="6354763"/>
            <a:ext cx="1219200" cy="3667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9" name="Shape 189"/>
        <p:cNvGrpSpPr/>
        <p:nvPr/>
      </p:nvGrpSpPr>
      <p:grpSpPr>
        <a:xfrm>
          <a:off x="0" y="0"/>
          <a:ext cx="0" cy="0"/>
          <a:chOff x="0" y="0"/>
          <a:chExt cx="0" cy="0"/>
        </a:xfrm>
      </p:grpSpPr>
      <p:sp>
        <p:nvSpPr>
          <p:cNvPr id="190" name="Google Shape;190;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6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92" name="Google Shape;192;p6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93" name="Google Shape;193;p6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94" name="Google Shape;194;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195" name="Shape 195"/>
        <p:cNvGrpSpPr/>
        <p:nvPr/>
      </p:nvGrpSpPr>
      <p:grpSpPr>
        <a:xfrm>
          <a:off x="0" y="0"/>
          <a:ext cx="0" cy="0"/>
          <a:chOff x="0" y="0"/>
          <a:chExt cx="0" cy="0"/>
        </a:xfrm>
      </p:grpSpPr>
      <p:sp>
        <p:nvSpPr>
          <p:cNvPr id="196" name="Google Shape;196;p65"/>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65"/>
          <p:cNvSpPr txBox="1"/>
          <p:nvPr>
            <p:ph idx="1" type="body"/>
          </p:nvPr>
        </p:nvSpPr>
        <p:spPr>
          <a:xfrm>
            <a:off x="6858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98" name="Google Shape;198;p65"/>
          <p:cNvSpPr txBox="1"/>
          <p:nvPr>
            <p:ph idx="2" type="body"/>
          </p:nvPr>
        </p:nvSpPr>
        <p:spPr>
          <a:xfrm>
            <a:off x="46863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99" name="Google Shape;199;p65"/>
          <p:cNvSpPr txBox="1"/>
          <p:nvPr>
            <p:ph idx="11" type="ftr"/>
          </p:nvPr>
        </p:nvSpPr>
        <p:spPr>
          <a:xfrm>
            <a:off x="2362200" y="6400800"/>
            <a:ext cx="4038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Times New Roman"/>
              <a:buNone/>
              <a:defRPr>
                <a:latin typeface="Times New Roman"/>
                <a:ea typeface="Times New Roman"/>
                <a:cs typeface="Times New Roman"/>
                <a:sym typeface="Times New Roman"/>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00" name="Shape 200"/>
        <p:cNvGrpSpPr/>
        <p:nvPr/>
      </p:nvGrpSpPr>
      <p:grpSpPr>
        <a:xfrm>
          <a:off x="0" y="0"/>
          <a:ext cx="0" cy="0"/>
          <a:chOff x="0" y="0"/>
          <a:chExt cx="0" cy="0"/>
        </a:xfrm>
      </p:grpSpPr>
      <p:sp>
        <p:nvSpPr>
          <p:cNvPr id="201" name="Google Shape;201;p66"/>
          <p:cNvSpPr txBox="1"/>
          <p:nvPr>
            <p:ph idx="1" type="body"/>
          </p:nvPr>
        </p:nvSpPr>
        <p:spPr>
          <a:xfrm>
            <a:off x="1150938" y="214313"/>
            <a:ext cx="7804150" cy="5918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02" name="Google Shape;202;p66"/>
          <p:cNvSpPr txBox="1"/>
          <p:nvPr>
            <p:ph idx="10" type="dt"/>
          </p:nvPr>
        </p:nvSpPr>
        <p:spPr>
          <a:xfrm>
            <a:off x="1162050" y="6243638"/>
            <a:ext cx="19050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03" name="Google Shape;203;p66"/>
          <p:cNvSpPr txBox="1"/>
          <p:nvPr>
            <p:ph idx="11" type="ftr"/>
          </p:nvPr>
        </p:nvSpPr>
        <p:spPr>
          <a:xfrm>
            <a:off x="3657600" y="6243638"/>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04" name="Google Shape;204;p66"/>
          <p:cNvSpPr txBox="1"/>
          <p:nvPr>
            <p:ph idx="12" type="sldNum"/>
          </p:nvPr>
        </p:nvSpPr>
        <p:spPr>
          <a:xfrm>
            <a:off x="7042150" y="6243638"/>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type="chartAndTx">
  <p:cSld name="CHART_AND_TEXT">
    <p:spTree>
      <p:nvGrpSpPr>
        <p:cNvPr id="205" name="Shape 205"/>
        <p:cNvGrpSpPr/>
        <p:nvPr/>
      </p:nvGrpSpPr>
      <p:grpSpPr>
        <a:xfrm>
          <a:off x="0" y="0"/>
          <a:ext cx="0" cy="0"/>
          <a:chOff x="0" y="0"/>
          <a:chExt cx="0" cy="0"/>
        </a:xfrm>
      </p:grpSpPr>
      <p:sp>
        <p:nvSpPr>
          <p:cNvPr id="206" name="Google Shape;206;p67"/>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67"/>
          <p:cNvSpPr/>
          <p:nvPr>
            <p:ph idx="2" type="chart"/>
          </p:nvPr>
        </p:nvSpPr>
        <p:spPr>
          <a:xfrm>
            <a:off x="685800" y="1066800"/>
            <a:ext cx="3848100" cy="4876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8" name="Google Shape;208;p67"/>
          <p:cNvSpPr txBox="1"/>
          <p:nvPr>
            <p:ph idx="1" type="body"/>
          </p:nvPr>
        </p:nvSpPr>
        <p:spPr>
          <a:xfrm>
            <a:off x="46863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09" name="Google Shape;209;p67"/>
          <p:cNvSpPr txBox="1"/>
          <p:nvPr>
            <p:ph idx="11" type="ftr"/>
          </p:nvPr>
        </p:nvSpPr>
        <p:spPr>
          <a:xfrm>
            <a:off x="2362200" y="6400800"/>
            <a:ext cx="4038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Times New Roman"/>
              <a:buNone/>
              <a:defRPr>
                <a:latin typeface="Times New Roman"/>
                <a:ea typeface="Times New Roman"/>
                <a:cs typeface="Times New Roman"/>
                <a:sym typeface="Times New Roman"/>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type="titleOnly">
  <p:cSld name="TITLE_ONLY">
    <p:spTree>
      <p:nvGrpSpPr>
        <p:cNvPr id="210" name="Shape 210"/>
        <p:cNvGrpSpPr/>
        <p:nvPr/>
      </p:nvGrpSpPr>
      <p:grpSpPr>
        <a:xfrm>
          <a:off x="0" y="0"/>
          <a:ext cx="0" cy="0"/>
          <a:chOff x="0" y="0"/>
          <a:chExt cx="0" cy="0"/>
        </a:xfrm>
      </p:grpSpPr>
      <p:sp>
        <p:nvSpPr>
          <p:cNvPr id="211" name="Google Shape;211;p6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6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13" name="Google Shape;213;p6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14" name="Google Shape;214;p6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4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7" name="Google Shape;37;p4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8" name="Google Shape;38;p4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43"/>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40" name="Google Shape;40;p43"/>
          <p:cNvSpPr/>
          <p:nvPr/>
        </p:nvSpPr>
        <p:spPr>
          <a:xfrm>
            <a:off x="13940" y="0"/>
            <a:ext cx="6767232" cy="6462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70C0"/>
              </a:buClr>
              <a:buSzPts val="2400"/>
              <a:buFont typeface="Calibri"/>
              <a:buNone/>
            </a:pPr>
            <a:r>
              <a:rPr b="1" lang="en-US" sz="2400" cap="none">
                <a:solidFill>
                  <a:srgbClr val="0070C0"/>
                </a:solidFill>
                <a:latin typeface="Calibri"/>
                <a:ea typeface="Calibri"/>
                <a:cs typeface="Calibri"/>
                <a:sym typeface="Calibri"/>
              </a:rPr>
              <a:t>CLASS DIAGRAM</a:t>
            </a:r>
            <a:endParaRPr sz="2400">
              <a:solidFill>
                <a:schemeClr val="dk1"/>
              </a:solidFill>
              <a:latin typeface="Times New Roman"/>
              <a:ea typeface="Times New Roman"/>
              <a:cs typeface="Times New Roman"/>
              <a:sym typeface="Times New Roman"/>
            </a:endParaRPr>
          </a:p>
        </p:txBody>
      </p:sp>
      <p:cxnSp>
        <p:nvCxnSpPr>
          <p:cNvPr id="41" name="Google Shape;41;p43"/>
          <p:cNvCxnSpPr/>
          <p:nvPr/>
        </p:nvCxnSpPr>
        <p:spPr>
          <a:xfrm>
            <a:off x="13941" y="1087663"/>
            <a:ext cx="4363078"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2" name="Shape 42"/>
        <p:cNvGrpSpPr/>
        <p:nvPr/>
      </p:nvGrpSpPr>
      <p:grpSpPr>
        <a:xfrm>
          <a:off x="0" y="0"/>
          <a:ext cx="0" cy="0"/>
          <a:chOff x="0" y="0"/>
          <a:chExt cx="0" cy="0"/>
        </a:xfrm>
      </p:grpSpPr>
      <p:sp>
        <p:nvSpPr>
          <p:cNvPr id="43" name="Google Shape;43;p4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44" name="Google Shape;44;p4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45" name="Google Shape;45;p4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6" name="Google Shape;46;p44"/>
          <p:cNvPicPr preferRelativeResize="0"/>
          <p:nvPr/>
        </p:nvPicPr>
        <p:blipFill rotWithShape="1">
          <a:blip r:embed="rId2">
            <a:alphaModFix/>
          </a:blip>
          <a:srcRect b="0" l="0" r="0" t="0"/>
          <a:stretch/>
        </p:blipFill>
        <p:spPr>
          <a:xfrm>
            <a:off x="1112890" y="1785280"/>
            <a:ext cx="1778663" cy="3554276"/>
          </a:xfrm>
          <a:prstGeom prst="rect">
            <a:avLst/>
          </a:prstGeom>
          <a:noFill/>
          <a:ln>
            <a:noFill/>
          </a:ln>
        </p:spPr>
      </p:pic>
      <p:cxnSp>
        <p:nvCxnSpPr>
          <p:cNvPr id="47" name="Google Shape;47;p44"/>
          <p:cNvCxnSpPr/>
          <p:nvPr/>
        </p:nvCxnSpPr>
        <p:spPr>
          <a:xfrm flipH="1" rot="10800000">
            <a:off x="3440996" y="2763970"/>
            <a:ext cx="3436087" cy="1"/>
          </a:xfrm>
          <a:prstGeom prst="straightConnector1">
            <a:avLst/>
          </a:prstGeom>
          <a:noFill/>
          <a:ln cap="flat" cmpd="sng" w="38100">
            <a:solidFill>
              <a:srgbClr val="DFA267"/>
            </a:solidFill>
            <a:prstDash val="solid"/>
            <a:miter lim="800000"/>
            <a:headEnd len="sm" w="sm" type="none"/>
            <a:tailEnd len="sm" w="sm" type="none"/>
          </a:ln>
        </p:spPr>
      </p:cxnSp>
      <p:sp>
        <p:nvSpPr>
          <p:cNvPr id="48" name="Google Shape;48;p44"/>
          <p:cNvSpPr txBox="1"/>
          <p:nvPr/>
        </p:nvSpPr>
        <p:spPr>
          <a:xfrm>
            <a:off x="3370398" y="1965257"/>
            <a:ext cx="2344610" cy="5847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4B350"/>
              </a:buClr>
              <a:buSzPts val="3200"/>
              <a:buFont typeface="Calibri"/>
              <a:buNone/>
            </a:pPr>
            <a:r>
              <a:rPr b="1" lang="en-US" sz="3200">
                <a:solidFill>
                  <a:srgbClr val="F4B350"/>
                </a:solidFill>
                <a:latin typeface="Calibri"/>
                <a:ea typeface="Calibri"/>
                <a:cs typeface="Calibri"/>
                <a:sym typeface="Calibri"/>
              </a:rPr>
              <a:t>THANK YOU</a:t>
            </a:r>
            <a:endParaRPr b="1" sz="1800">
              <a:solidFill>
                <a:srgbClr val="F4B350"/>
              </a:solidFill>
              <a:latin typeface="Calibri"/>
              <a:ea typeface="Calibri"/>
              <a:cs typeface="Calibri"/>
              <a:sym typeface="Calibri"/>
            </a:endParaRPr>
          </a:p>
        </p:txBody>
      </p:sp>
      <p:sp>
        <p:nvSpPr>
          <p:cNvPr id="49" name="Google Shape;49;p44"/>
          <p:cNvSpPr/>
          <p:nvPr/>
        </p:nvSpPr>
        <p:spPr>
          <a:xfrm>
            <a:off x="3440996" y="2890391"/>
            <a:ext cx="5622911"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Dr. H. L. Phalachandra</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Department of Computer Science </a:t>
            </a:r>
            <a:r>
              <a:rPr b="0" lang="en-US" sz="200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lang="en-US" sz="2000" u="sng">
                <a:solidFill>
                  <a:schemeClr val="dk1"/>
                </a:solidFill>
                <a:latin typeface="Calibri"/>
                <a:ea typeface="Calibri"/>
                <a:cs typeface="Calibri"/>
                <a:sym typeface="Calibri"/>
                <a:hlinkClick r:id="rId3">
                  <a:extLst>
                    <a:ext uri="{A12FA001-AC4F-418D-AE19-62706E023703}">
                      <ahyp:hlinkClr val="tx"/>
                    </a:ext>
                  </a:extLst>
                </a:hlinkClick>
              </a:rPr>
              <a:t>phalachandra@pes.edu</a:t>
            </a:r>
            <a:endParaRPr sz="2000" u="sng">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5"/>
          <p:cNvSpPr txBox="1"/>
          <p:nvPr>
            <p:ph idx="10" type="dt"/>
          </p:nvPr>
        </p:nvSpPr>
        <p:spPr>
          <a:xfrm>
            <a:off x="772602" y="635387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52" name="Google Shape;52;p45"/>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53" name="Google Shape;53;p4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45"/>
          <p:cNvPicPr preferRelativeResize="0"/>
          <p:nvPr/>
        </p:nvPicPr>
        <p:blipFill rotWithShape="1">
          <a:blip r:embed="rId2">
            <a:alphaModFix/>
          </a:blip>
          <a:srcRect b="0" l="0" r="0" t="0"/>
          <a:stretch/>
        </p:blipFill>
        <p:spPr>
          <a:xfrm>
            <a:off x="8305482" y="136525"/>
            <a:ext cx="699577" cy="1402202"/>
          </a:xfrm>
          <a:prstGeom prst="rect">
            <a:avLst/>
          </a:prstGeom>
          <a:noFill/>
          <a:ln>
            <a:noFill/>
          </a:ln>
        </p:spPr>
      </p:pic>
      <p:cxnSp>
        <p:nvCxnSpPr>
          <p:cNvPr id="55" name="Google Shape;55;p45"/>
          <p:cNvCxnSpPr/>
          <p:nvPr/>
        </p:nvCxnSpPr>
        <p:spPr>
          <a:xfrm flipH="1" rot="10800000">
            <a:off x="0" y="1380673"/>
            <a:ext cx="4934202" cy="1"/>
          </a:xfrm>
          <a:prstGeom prst="straightConnector1">
            <a:avLst/>
          </a:prstGeom>
          <a:noFill/>
          <a:ln cap="flat" cmpd="sng" w="38100">
            <a:solidFill>
              <a:srgbClr val="DFA267"/>
            </a:solidFill>
            <a:prstDash val="solid"/>
            <a:miter lim="800000"/>
            <a:headEnd len="sm" w="sm" type="none"/>
            <a:tailEnd len="sm" w="sm" type="none"/>
          </a:ln>
        </p:spPr>
      </p:cxnSp>
      <p:grpSp>
        <p:nvGrpSpPr>
          <p:cNvPr id="56" name="Google Shape;56;p45"/>
          <p:cNvGrpSpPr/>
          <p:nvPr/>
        </p:nvGrpSpPr>
        <p:grpSpPr>
          <a:xfrm>
            <a:off x="219303" y="5543114"/>
            <a:ext cx="409348" cy="1078155"/>
            <a:chOff x="313844" y="5489699"/>
            <a:chExt cx="1066895" cy="1078155"/>
          </a:xfrm>
        </p:grpSpPr>
        <p:sp>
          <p:nvSpPr>
            <p:cNvPr id="57" name="Google Shape;57;p45"/>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imes New Roman"/>
                <a:buNone/>
              </a:pPr>
              <a:r>
                <a:t/>
              </a:r>
              <a:endParaRPr sz="1800">
                <a:solidFill>
                  <a:schemeClr val="lt1"/>
                </a:solidFill>
                <a:latin typeface="Calibri"/>
                <a:ea typeface="Calibri"/>
                <a:cs typeface="Calibri"/>
                <a:sym typeface="Calibri"/>
              </a:endParaRPr>
            </a:p>
          </p:txBody>
        </p:sp>
        <p:sp>
          <p:nvSpPr>
            <p:cNvPr id="58" name="Google Shape;58;p45"/>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imes New Roman"/>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46"/>
          <p:cNvSpPr txBox="1"/>
          <p:nvPr>
            <p:ph type="title"/>
          </p:nvPr>
        </p:nvSpPr>
        <p:spPr>
          <a:xfrm>
            <a:off x="628650"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64" name="Google Shape;64;p4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65" name="Google Shape;65;p4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6" name="Google Shape;66;p46"/>
          <p:cNvPicPr preferRelativeResize="0"/>
          <p:nvPr/>
        </p:nvPicPr>
        <p:blipFill rotWithShape="1">
          <a:blip r:embed="rId2">
            <a:alphaModFix/>
          </a:blip>
          <a:srcRect b="0" l="0" r="0" t="0"/>
          <a:stretch/>
        </p:blipFill>
        <p:spPr>
          <a:xfrm>
            <a:off x="8250302" y="185738"/>
            <a:ext cx="699577" cy="14022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47"/>
          <p:cNvSpPr txBox="1"/>
          <p:nvPr>
            <p:ph type="title"/>
          </p:nvPr>
        </p:nvSpPr>
        <p:spPr>
          <a:xfrm>
            <a:off x="629841"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4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7"/>
          <p:cNvSpPr txBox="1"/>
          <p:nvPr>
            <p:ph idx="3" type="body"/>
          </p:nvPr>
        </p:nvSpPr>
        <p:spPr>
          <a:xfrm>
            <a:off x="4629151"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47"/>
          <p:cNvSpPr txBox="1"/>
          <p:nvPr>
            <p:ph idx="4" type="body"/>
          </p:nvPr>
        </p:nvSpPr>
        <p:spPr>
          <a:xfrm>
            <a:off x="4629151"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7"/>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74" name="Google Shape;74;p4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75" name="Google Shape;75;p4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76" name="Shape 76"/>
        <p:cNvGrpSpPr/>
        <p:nvPr/>
      </p:nvGrpSpPr>
      <p:grpSpPr>
        <a:xfrm>
          <a:off x="0" y="0"/>
          <a:ext cx="0" cy="0"/>
          <a:chOff x="0" y="0"/>
          <a:chExt cx="0" cy="0"/>
        </a:xfrm>
      </p:grpSpPr>
      <p:sp>
        <p:nvSpPr>
          <p:cNvPr id="77" name="Google Shape;77;p4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78" name="Google Shape;78;p4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79" name="Google Shape;79;p4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p48"/>
          <p:cNvPicPr preferRelativeResize="0"/>
          <p:nvPr/>
        </p:nvPicPr>
        <p:blipFill rotWithShape="1">
          <a:blip r:embed="rId2">
            <a:alphaModFix/>
          </a:blip>
          <a:srcRect b="0" l="0" r="0" t="0"/>
          <a:stretch/>
        </p:blipFill>
        <p:spPr>
          <a:xfrm>
            <a:off x="8305482" y="136525"/>
            <a:ext cx="699577" cy="14022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4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9"/>
          <p:cNvSpPr txBox="1"/>
          <p:nvPr>
            <p:ph idx="1" type="body"/>
          </p:nvPr>
        </p:nvSpPr>
        <p:spPr>
          <a:xfrm>
            <a:off x="3887391" y="987428"/>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4" name="Google Shape;84;p4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49"/>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86" name="Google Shape;86;p49"/>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87" name="Google Shape;87;p49"/>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slide" Target="/ppt/slides/slide2.xml"/><Relationship Id="rId9" Type="http://schemas.openxmlformats.org/officeDocument/2006/relationships/oleObject" Target="../embeddings/oleObject2.bin"/><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4.png"/><Relationship Id="rId8" Type="http://schemas.openxmlformats.org/officeDocument/2006/relationships/oleObject" Target="../embeddings/oleObject2.bin"/><Relationship Id="rId10"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
          <p:cNvSpPr/>
          <p:nvPr/>
        </p:nvSpPr>
        <p:spPr>
          <a:xfrm>
            <a:off x="232304" y="2302196"/>
            <a:ext cx="10220234" cy="6462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600"/>
              <a:buFont typeface="Calibri"/>
              <a:buNone/>
            </a:pPr>
            <a:r>
              <a:rPr b="1" i="0" lang="en-US" sz="3600" u="none" cap="none" strike="noStrike">
                <a:solidFill>
                  <a:schemeClr val="accent2"/>
                </a:solidFill>
                <a:latin typeface="Calibri"/>
                <a:ea typeface="Calibri"/>
                <a:cs typeface="Calibri"/>
                <a:sym typeface="Calibri"/>
              </a:rPr>
              <a:t>CLASS DIAGRAM</a:t>
            </a:r>
            <a:endParaRPr b="0" i="0" sz="2400" u="none" cap="none" strike="noStrike">
              <a:solidFill>
                <a:schemeClr val="dk1"/>
              </a:solidFill>
              <a:latin typeface="Times New Roman"/>
              <a:ea typeface="Times New Roman"/>
              <a:cs typeface="Times New Roman"/>
              <a:sym typeface="Times New Roman"/>
            </a:endParaRPr>
          </a:p>
        </p:txBody>
      </p:sp>
      <p:pic>
        <p:nvPicPr>
          <p:cNvPr id="220" name="Google Shape;220;p1"/>
          <p:cNvPicPr preferRelativeResize="0"/>
          <p:nvPr/>
        </p:nvPicPr>
        <p:blipFill rotWithShape="1">
          <a:blip r:embed="rId3">
            <a:alphaModFix/>
          </a:blip>
          <a:srcRect b="0" l="0" r="0" t="0"/>
          <a:stretch/>
        </p:blipFill>
        <p:spPr>
          <a:xfrm>
            <a:off x="4860032" y="2328455"/>
            <a:ext cx="3107714" cy="2445254"/>
          </a:xfrm>
          <a:prstGeom prst="rect">
            <a:avLst/>
          </a:prstGeom>
          <a:noFill/>
          <a:ln>
            <a:noFill/>
          </a:ln>
        </p:spPr>
      </p:pic>
      <p:sp>
        <p:nvSpPr>
          <p:cNvPr id="221" name="Google Shape;221;p1"/>
          <p:cNvSpPr txBox="1"/>
          <p:nvPr/>
        </p:nvSpPr>
        <p:spPr>
          <a:xfrm>
            <a:off x="395536" y="3227608"/>
            <a:ext cx="3057440" cy="707886"/>
          </a:xfrm>
          <a:prstGeom prst="rect">
            <a:avLst/>
          </a:prstGeom>
          <a:solidFill>
            <a:srgbClr val="8DA9D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990000"/>
                </a:solidFill>
                <a:latin typeface="Times New Roman"/>
                <a:ea typeface="Times New Roman"/>
                <a:cs typeface="Times New Roman"/>
                <a:sym typeface="Times New Roman"/>
              </a:rPr>
              <a:t>Slide 1- 16 : Lecture 18</a:t>
            </a:r>
            <a:endParaRPr/>
          </a:p>
          <a:p>
            <a:pPr indent="0" lvl="0" marL="0" marR="0" rtl="0" algn="l">
              <a:spcBef>
                <a:spcPts val="0"/>
              </a:spcBef>
              <a:spcAft>
                <a:spcPts val="0"/>
              </a:spcAft>
              <a:buNone/>
            </a:pPr>
            <a:r>
              <a:rPr b="1" lang="en-US" sz="2000">
                <a:solidFill>
                  <a:srgbClr val="990000"/>
                </a:solidFill>
                <a:latin typeface="Times New Roman"/>
                <a:ea typeface="Times New Roman"/>
                <a:cs typeface="Times New Roman"/>
                <a:sym typeface="Times New Roman"/>
              </a:rPr>
              <a:t>Slide 17 – End  Lecture 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0"/>
          <p:cNvSpPr txBox="1"/>
          <p:nvPr>
            <p:ph idx="4294967295" type="title"/>
          </p:nvPr>
        </p:nvSpPr>
        <p:spPr>
          <a:xfrm>
            <a:off x="34474" y="503640"/>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Classes</a:t>
            </a:r>
            <a:endParaRPr/>
          </a:p>
        </p:txBody>
      </p:sp>
      <p:grpSp>
        <p:nvGrpSpPr>
          <p:cNvPr id="350" name="Google Shape;350;p10"/>
          <p:cNvGrpSpPr/>
          <p:nvPr/>
        </p:nvGrpSpPr>
        <p:grpSpPr>
          <a:xfrm>
            <a:off x="685800" y="1676400"/>
            <a:ext cx="2057400" cy="2571750"/>
            <a:chOff x="576" y="1056"/>
            <a:chExt cx="1296" cy="1620"/>
          </a:xfrm>
        </p:grpSpPr>
        <p:sp>
          <p:nvSpPr>
            <p:cNvPr id="351" name="Google Shape;351;p10"/>
            <p:cNvSpPr/>
            <p:nvPr/>
          </p:nvSpPr>
          <p:spPr>
            <a:xfrm>
              <a:off x="576" y="1056"/>
              <a:ext cx="1296" cy="480"/>
            </a:xfrm>
            <a:prstGeom prst="rect">
              <a:avLst/>
            </a:prstGeom>
            <a:solidFill>
              <a:srgbClr val="D8E2F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C00000"/>
                  </a:solidFill>
                  <a:latin typeface="Times New Roman"/>
                  <a:ea typeface="Times New Roman"/>
                  <a:cs typeface="Times New Roman"/>
                  <a:sym typeface="Times New Roman"/>
                </a:rPr>
                <a:t>ClassName</a:t>
              </a:r>
              <a:endParaRPr/>
            </a:p>
          </p:txBody>
        </p:sp>
        <p:sp>
          <p:nvSpPr>
            <p:cNvPr id="352" name="Google Shape;352;p10"/>
            <p:cNvSpPr/>
            <p:nvPr/>
          </p:nvSpPr>
          <p:spPr>
            <a:xfrm>
              <a:off x="576" y="1536"/>
              <a:ext cx="1296" cy="540"/>
            </a:xfrm>
            <a:prstGeom prst="rect">
              <a:avLst/>
            </a:prstGeom>
            <a:solidFill>
              <a:srgbClr val="F7CAA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attributes</a:t>
              </a:r>
              <a:endParaRPr/>
            </a:p>
          </p:txBody>
        </p:sp>
        <p:sp>
          <p:nvSpPr>
            <p:cNvPr id="353" name="Google Shape;353;p10"/>
            <p:cNvSpPr/>
            <p:nvPr/>
          </p:nvSpPr>
          <p:spPr>
            <a:xfrm>
              <a:off x="576" y="2076"/>
              <a:ext cx="1296" cy="6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operations</a:t>
              </a:r>
              <a:endParaRPr/>
            </a:p>
          </p:txBody>
        </p:sp>
      </p:grpSp>
      <p:sp>
        <p:nvSpPr>
          <p:cNvPr id="354" name="Google Shape;354;p10"/>
          <p:cNvSpPr txBox="1"/>
          <p:nvPr/>
        </p:nvSpPr>
        <p:spPr>
          <a:xfrm>
            <a:off x="3271601" y="1537618"/>
            <a:ext cx="5546725" cy="31700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A </a:t>
            </a:r>
            <a:r>
              <a:rPr i="1" lang="en-US" sz="2400">
                <a:solidFill>
                  <a:schemeClr val="dk1"/>
                </a:solidFill>
                <a:latin typeface="Calibri"/>
                <a:ea typeface="Calibri"/>
                <a:cs typeface="Calibri"/>
                <a:sym typeface="Calibri"/>
              </a:rPr>
              <a:t>class</a:t>
            </a:r>
            <a:r>
              <a:rPr lang="en-US" sz="2400">
                <a:solidFill>
                  <a:schemeClr val="dk1"/>
                </a:solidFill>
                <a:latin typeface="Calibri"/>
                <a:ea typeface="Calibri"/>
                <a:cs typeface="Calibri"/>
                <a:sym typeface="Calibri"/>
              </a:rPr>
              <a:t> is a description of a set of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objects that share the same attributes,</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operations, relationships, and semantics.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Graphically, a class is rendered as a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rectangle, usually including its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attributes, and operations in separate,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designated compartments. </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55" name="Google Shape;355;p10"/>
          <p:cNvSpPr txBox="1"/>
          <p:nvPr/>
        </p:nvSpPr>
        <p:spPr>
          <a:xfrm>
            <a:off x="395536" y="5890394"/>
            <a:ext cx="55130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An object would be an instance of the class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1"/>
          <p:cNvSpPr txBox="1"/>
          <p:nvPr>
            <p:ph idx="4294967295" type="title"/>
          </p:nvPr>
        </p:nvSpPr>
        <p:spPr>
          <a:xfrm>
            <a:off x="21239" y="506873"/>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Class Names</a:t>
            </a:r>
            <a:endParaRPr/>
          </a:p>
        </p:txBody>
      </p:sp>
      <p:grpSp>
        <p:nvGrpSpPr>
          <p:cNvPr id="361" name="Google Shape;361;p11"/>
          <p:cNvGrpSpPr/>
          <p:nvPr/>
        </p:nvGrpSpPr>
        <p:grpSpPr>
          <a:xfrm>
            <a:off x="685800" y="1676400"/>
            <a:ext cx="2057400" cy="2571750"/>
            <a:chOff x="576" y="1056"/>
            <a:chExt cx="1296" cy="1620"/>
          </a:xfrm>
        </p:grpSpPr>
        <p:sp>
          <p:nvSpPr>
            <p:cNvPr id="362" name="Google Shape;362;p11"/>
            <p:cNvSpPr/>
            <p:nvPr/>
          </p:nvSpPr>
          <p:spPr>
            <a:xfrm>
              <a:off x="576" y="1056"/>
              <a:ext cx="1296" cy="480"/>
            </a:xfrm>
            <a:prstGeom prst="rect">
              <a:avLst/>
            </a:prstGeom>
            <a:solidFill>
              <a:srgbClr val="F7CAA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ClassName</a:t>
              </a:r>
              <a:endParaRPr/>
            </a:p>
          </p:txBody>
        </p:sp>
        <p:sp>
          <p:nvSpPr>
            <p:cNvPr id="363" name="Google Shape;363;p11"/>
            <p:cNvSpPr/>
            <p:nvPr/>
          </p:nvSpPr>
          <p:spPr>
            <a:xfrm>
              <a:off x="576" y="1536"/>
              <a:ext cx="1296" cy="54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attributes</a:t>
              </a:r>
              <a:endParaRPr/>
            </a:p>
          </p:txBody>
        </p:sp>
        <p:sp>
          <p:nvSpPr>
            <p:cNvPr id="364" name="Google Shape;364;p11"/>
            <p:cNvSpPr/>
            <p:nvPr/>
          </p:nvSpPr>
          <p:spPr>
            <a:xfrm>
              <a:off x="576" y="2076"/>
              <a:ext cx="1296" cy="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operations</a:t>
              </a:r>
              <a:endParaRPr/>
            </a:p>
          </p:txBody>
        </p:sp>
      </p:grpSp>
      <p:sp>
        <p:nvSpPr>
          <p:cNvPr id="365" name="Google Shape;365;p11"/>
          <p:cNvSpPr txBox="1"/>
          <p:nvPr/>
        </p:nvSpPr>
        <p:spPr>
          <a:xfrm>
            <a:off x="3352800" y="1600200"/>
            <a:ext cx="5486400" cy="52014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name of the class is the only required tag in the graphical representation of a class.  It always appears in the top-most compartment and is centered.</a:t>
            </a:r>
            <a:endParaRPr/>
          </a:p>
          <a:p>
            <a:pPr indent="0" lvl="1" marL="0" marR="0" rtl="0" algn="l">
              <a:spcBef>
                <a:spcPts val="1200"/>
              </a:spcBef>
              <a:spcAft>
                <a:spcPts val="0"/>
              </a:spcAft>
              <a:buNone/>
            </a:pPr>
            <a:r>
              <a:rPr b="0" i="0" lang="en-US" sz="2400" u="none" cap="none" strike="noStrike">
                <a:solidFill>
                  <a:schemeClr val="dk1"/>
                </a:solidFill>
                <a:latin typeface="Calibri"/>
                <a:ea typeface="Calibri"/>
                <a:cs typeface="Calibri"/>
                <a:sym typeface="Calibri"/>
              </a:rPr>
              <a:t>A textual string derived from vocabulary of the system to be modeled – typically a noun</a:t>
            </a:r>
            <a:endParaRPr/>
          </a:p>
          <a:p>
            <a:pPr indent="0" lvl="1" marL="0" marR="0" rtl="0" algn="l">
              <a:spcBef>
                <a:spcPts val="1200"/>
              </a:spcBef>
              <a:spcAft>
                <a:spcPts val="0"/>
              </a:spcAft>
              <a:buNone/>
            </a:pPr>
            <a:r>
              <a:rPr b="0" i="0" lang="en-US" sz="2400" u="none" cap="none" strike="noStrike">
                <a:solidFill>
                  <a:schemeClr val="dk1"/>
                </a:solidFill>
                <a:latin typeface="Calibri"/>
                <a:ea typeface="Calibri"/>
                <a:cs typeface="Calibri"/>
                <a:sym typeface="Calibri"/>
              </a:rPr>
              <a:t>Qualifier might represent inheritance: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Savings Account, Current Account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Typically ClassNames are singular and starts with a capital letter and intervening words again starting with capital letters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2"/>
          <p:cNvSpPr txBox="1"/>
          <p:nvPr>
            <p:ph idx="4294967295" type="title"/>
          </p:nvPr>
        </p:nvSpPr>
        <p:spPr>
          <a:xfrm>
            <a:off x="0" y="565222"/>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Class Attributes</a:t>
            </a:r>
            <a:endParaRPr/>
          </a:p>
        </p:txBody>
      </p:sp>
      <p:grpSp>
        <p:nvGrpSpPr>
          <p:cNvPr id="371" name="Google Shape;371;p12"/>
          <p:cNvGrpSpPr/>
          <p:nvPr/>
        </p:nvGrpSpPr>
        <p:grpSpPr>
          <a:xfrm>
            <a:off x="395536" y="1716438"/>
            <a:ext cx="2590800" cy="3048000"/>
            <a:chOff x="336" y="1056"/>
            <a:chExt cx="1536" cy="1920"/>
          </a:xfrm>
        </p:grpSpPr>
        <p:sp>
          <p:nvSpPr>
            <p:cNvPr id="372" name="Google Shape;372;p12"/>
            <p:cNvSpPr/>
            <p:nvPr/>
          </p:nvSpPr>
          <p:spPr>
            <a:xfrm>
              <a:off x="336" y="1056"/>
              <a:ext cx="1536" cy="48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Person</a:t>
              </a:r>
              <a:endParaRPr/>
            </a:p>
          </p:txBody>
        </p:sp>
        <p:sp>
          <p:nvSpPr>
            <p:cNvPr id="373" name="Google Shape;373;p12"/>
            <p:cNvSpPr/>
            <p:nvPr/>
          </p:nvSpPr>
          <p:spPr>
            <a:xfrm>
              <a:off x="336" y="1536"/>
              <a:ext cx="1536" cy="1056"/>
            </a:xfrm>
            <a:prstGeom prst="rect">
              <a:avLst/>
            </a:prstGeom>
            <a:solidFill>
              <a:srgbClr val="F7CAA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name      : String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address   : Address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birthdate : Date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ssn          : Id</a:t>
              </a:r>
              <a:endParaRPr/>
            </a:p>
          </p:txBody>
        </p:sp>
        <p:sp>
          <p:nvSpPr>
            <p:cNvPr id="374" name="Google Shape;374;p12"/>
            <p:cNvSpPr/>
            <p:nvPr/>
          </p:nvSpPr>
          <p:spPr>
            <a:xfrm>
              <a:off x="336" y="2592"/>
              <a:ext cx="1536" cy="38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375" name="Google Shape;375;p12"/>
          <p:cNvSpPr txBox="1"/>
          <p:nvPr/>
        </p:nvSpPr>
        <p:spPr>
          <a:xfrm>
            <a:off x="3229290" y="2162476"/>
            <a:ext cx="5485705" cy="3816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 </a:t>
            </a:r>
            <a:r>
              <a:rPr i="1" lang="en-US" sz="2400">
                <a:solidFill>
                  <a:schemeClr val="dk1"/>
                </a:solidFill>
                <a:latin typeface="Calibri"/>
                <a:ea typeface="Calibri"/>
                <a:cs typeface="Calibri"/>
                <a:sym typeface="Calibri"/>
              </a:rPr>
              <a:t>attribute</a:t>
            </a:r>
            <a:r>
              <a:rPr lang="en-US" sz="2400">
                <a:solidFill>
                  <a:schemeClr val="dk1"/>
                </a:solidFill>
                <a:latin typeface="Calibri"/>
                <a:ea typeface="Calibri"/>
                <a:cs typeface="Calibri"/>
                <a:sym typeface="Calibri"/>
              </a:rPr>
              <a:t> is a named property of a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class that describes the values the object instance can hold</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Property of all instances of the class: </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Name, address</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In the class diagram, attributes appear in </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the second compartment just below the </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name-compartment.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3"/>
          <p:cNvSpPr txBox="1"/>
          <p:nvPr>
            <p:ph idx="4294967295" type="title"/>
          </p:nvPr>
        </p:nvSpPr>
        <p:spPr>
          <a:xfrm>
            <a:off x="0" y="510467"/>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Class Attributes (Cont’d)</a:t>
            </a:r>
            <a:endParaRPr/>
          </a:p>
        </p:txBody>
      </p:sp>
      <p:sp>
        <p:nvSpPr>
          <p:cNvPr id="381" name="Google Shape;381;p13"/>
          <p:cNvSpPr/>
          <p:nvPr/>
        </p:nvSpPr>
        <p:spPr>
          <a:xfrm>
            <a:off x="251520" y="1559987"/>
            <a:ext cx="2590800" cy="762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Person</a:t>
            </a:r>
            <a:endParaRPr/>
          </a:p>
        </p:txBody>
      </p:sp>
      <p:sp>
        <p:nvSpPr>
          <p:cNvPr id="382" name="Google Shape;382;p13"/>
          <p:cNvSpPr/>
          <p:nvPr/>
        </p:nvSpPr>
        <p:spPr>
          <a:xfrm>
            <a:off x="251520" y="2321987"/>
            <a:ext cx="2590800" cy="2286000"/>
          </a:xfrm>
          <a:prstGeom prst="rect">
            <a:avLst/>
          </a:prstGeom>
          <a:solidFill>
            <a:srgbClr val="F7CAA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name      : String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address   : Address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birthdate : Date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/age          : Date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ssn          : Id</a:t>
            </a:r>
            <a:endParaRPr/>
          </a:p>
        </p:txBody>
      </p:sp>
      <p:sp>
        <p:nvSpPr>
          <p:cNvPr id="383" name="Google Shape;383;p13"/>
          <p:cNvSpPr/>
          <p:nvPr/>
        </p:nvSpPr>
        <p:spPr>
          <a:xfrm>
            <a:off x="251520" y="4607987"/>
            <a:ext cx="25908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4" name="Google Shape;384;p13"/>
          <p:cNvSpPr txBox="1"/>
          <p:nvPr/>
        </p:nvSpPr>
        <p:spPr>
          <a:xfrm>
            <a:off x="3275856" y="1720840"/>
            <a:ext cx="576064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Attributes are usually listed in the form:</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attributeName : dataType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or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attributeName : dataType = default value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a:t>
            </a:r>
            <a:r>
              <a:rPr i="1" lang="en-US" sz="2400">
                <a:solidFill>
                  <a:schemeClr val="dk1"/>
                </a:solidFill>
                <a:latin typeface="Calibri"/>
                <a:ea typeface="Calibri"/>
                <a:cs typeface="Calibri"/>
                <a:sym typeface="Calibri"/>
              </a:rPr>
              <a:t>derived</a:t>
            </a:r>
            <a:r>
              <a:rPr lang="en-US" sz="2400">
                <a:solidFill>
                  <a:schemeClr val="dk1"/>
                </a:solidFill>
                <a:latin typeface="Calibri"/>
                <a:ea typeface="Calibri"/>
                <a:cs typeface="Calibri"/>
                <a:sym typeface="Calibri"/>
              </a:rPr>
              <a:t> attribute is one that can be computed from other attributes, but doesn’t actually exist. For example, a Person’s age (or Order Total).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derived attribute is designated by a preceding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4"/>
          <p:cNvSpPr txBox="1"/>
          <p:nvPr>
            <p:ph idx="4294967295" type="title"/>
          </p:nvPr>
        </p:nvSpPr>
        <p:spPr>
          <a:xfrm>
            <a:off x="39860" y="533400"/>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Class Attributes (Cont’d)</a:t>
            </a:r>
            <a:endParaRPr/>
          </a:p>
        </p:txBody>
      </p:sp>
      <p:sp>
        <p:nvSpPr>
          <p:cNvPr id="391" name="Google Shape;391;p14"/>
          <p:cNvSpPr/>
          <p:nvPr/>
        </p:nvSpPr>
        <p:spPr>
          <a:xfrm>
            <a:off x="179512" y="1333605"/>
            <a:ext cx="2590800" cy="762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Person</a:t>
            </a:r>
            <a:endParaRPr/>
          </a:p>
        </p:txBody>
      </p:sp>
      <p:sp>
        <p:nvSpPr>
          <p:cNvPr id="392" name="Google Shape;392;p14"/>
          <p:cNvSpPr/>
          <p:nvPr/>
        </p:nvSpPr>
        <p:spPr>
          <a:xfrm>
            <a:off x="179512" y="2095605"/>
            <a:ext cx="2590800" cy="2286000"/>
          </a:xfrm>
          <a:prstGeom prst="rect">
            <a:avLst/>
          </a:prstGeom>
          <a:solidFill>
            <a:srgbClr val="F7CAA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name      : String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address   : Address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birthdate : Date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age           : Date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ssn           : Id</a:t>
            </a:r>
            <a:endParaRPr/>
          </a:p>
        </p:txBody>
      </p:sp>
      <p:sp>
        <p:nvSpPr>
          <p:cNvPr id="393" name="Google Shape;393;p14"/>
          <p:cNvSpPr/>
          <p:nvPr/>
        </p:nvSpPr>
        <p:spPr>
          <a:xfrm>
            <a:off x="179512" y="4381605"/>
            <a:ext cx="25908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4" name="Google Shape;394;p14"/>
          <p:cNvSpPr txBox="1"/>
          <p:nvPr/>
        </p:nvSpPr>
        <p:spPr>
          <a:xfrm>
            <a:off x="3241845" y="1513384"/>
            <a:ext cx="415152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Attributes can have visibility be: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public</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protected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private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 derived</a:t>
            </a:r>
            <a:endParaRPr/>
          </a:p>
        </p:txBody>
      </p:sp>
      <p:sp>
        <p:nvSpPr>
          <p:cNvPr id="395" name="Google Shape;395;p14"/>
          <p:cNvSpPr txBox="1"/>
          <p:nvPr/>
        </p:nvSpPr>
        <p:spPr>
          <a:xfrm>
            <a:off x="179512" y="5146498"/>
            <a:ext cx="896448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Some of the attributes which characterize Public, Private and Protected</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Levels of Accessibility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Provision of encapsulation</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Provision of method overriding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5"/>
          <p:cNvSpPr txBox="1"/>
          <p:nvPr>
            <p:ph idx="4294967295" type="title"/>
          </p:nvPr>
        </p:nvSpPr>
        <p:spPr>
          <a:xfrm>
            <a:off x="51759" y="495300"/>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Class Operations</a:t>
            </a:r>
            <a:endParaRPr/>
          </a:p>
        </p:txBody>
      </p:sp>
      <p:grpSp>
        <p:nvGrpSpPr>
          <p:cNvPr id="401" name="Google Shape;401;p15"/>
          <p:cNvGrpSpPr/>
          <p:nvPr/>
        </p:nvGrpSpPr>
        <p:grpSpPr>
          <a:xfrm>
            <a:off x="251520" y="1513384"/>
            <a:ext cx="2444750" cy="3357563"/>
            <a:chOff x="336" y="1056"/>
            <a:chExt cx="1540" cy="2115"/>
          </a:xfrm>
        </p:grpSpPr>
        <p:sp>
          <p:nvSpPr>
            <p:cNvPr id="402" name="Google Shape;402;p15"/>
            <p:cNvSpPr/>
            <p:nvPr/>
          </p:nvSpPr>
          <p:spPr>
            <a:xfrm>
              <a:off x="336" y="1056"/>
              <a:ext cx="1536" cy="48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Person</a:t>
              </a:r>
              <a:endParaRPr/>
            </a:p>
          </p:txBody>
        </p:sp>
        <p:sp>
          <p:nvSpPr>
            <p:cNvPr id="403" name="Google Shape;403;p15"/>
            <p:cNvSpPr/>
            <p:nvPr/>
          </p:nvSpPr>
          <p:spPr>
            <a:xfrm>
              <a:off x="336" y="1536"/>
              <a:ext cx="1536" cy="579"/>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name      : String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404" name="Google Shape;404;p15"/>
            <p:cNvSpPr/>
            <p:nvPr/>
          </p:nvSpPr>
          <p:spPr>
            <a:xfrm>
              <a:off x="340" y="2115"/>
              <a:ext cx="1536" cy="1056"/>
            </a:xfrm>
            <a:prstGeom prst="rect">
              <a:avLst/>
            </a:prstGeom>
            <a:solidFill>
              <a:srgbClr val="F7CAA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sleep</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work</a:t>
              </a:r>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play</a:t>
              </a:r>
              <a:endParaRPr/>
            </a:p>
          </p:txBody>
        </p:sp>
      </p:grpSp>
      <p:sp>
        <p:nvSpPr>
          <p:cNvPr id="405" name="Google Shape;405;p15"/>
          <p:cNvSpPr txBox="1"/>
          <p:nvPr/>
        </p:nvSpPr>
        <p:spPr>
          <a:xfrm>
            <a:off x="2843808" y="1238724"/>
            <a:ext cx="5727606" cy="56630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Operations describe the class behavior and appear in the third compartment. </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An operation is a function or a procedure that may be applied to or by objects in a class.</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Each operation has a target object as an implicit argument </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Method is an implementation of an operation on a class</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It can also be looked at as an Implementation of a service, invoked by client </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Invocation may change state of object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6"/>
          <p:cNvSpPr txBox="1"/>
          <p:nvPr>
            <p:ph idx="4294967295" type="title"/>
          </p:nvPr>
        </p:nvSpPr>
        <p:spPr>
          <a:xfrm>
            <a:off x="0" y="504032"/>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Class Operations (Cont’d)</a:t>
            </a:r>
            <a:endParaRPr/>
          </a:p>
        </p:txBody>
      </p:sp>
      <p:grpSp>
        <p:nvGrpSpPr>
          <p:cNvPr id="411" name="Google Shape;411;p16"/>
          <p:cNvGrpSpPr/>
          <p:nvPr/>
        </p:nvGrpSpPr>
        <p:grpSpPr>
          <a:xfrm>
            <a:off x="304800" y="1676400"/>
            <a:ext cx="7839100" cy="1922463"/>
            <a:chOff x="288" y="1333"/>
            <a:chExt cx="4944" cy="1211"/>
          </a:xfrm>
        </p:grpSpPr>
        <p:sp>
          <p:nvSpPr>
            <p:cNvPr id="412" name="Google Shape;412;p16"/>
            <p:cNvSpPr/>
            <p:nvPr/>
          </p:nvSpPr>
          <p:spPr>
            <a:xfrm>
              <a:off x="288" y="1333"/>
              <a:ext cx="4944" cy="395"/>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PhoneBook</a:t>
              </a:r>
              <a:endParaRPr sz="2400">
                <a:solidFill>
                  <a:schemeClr val="dk1"/>
                </a:solidFill>
                <a:latin typeface="Calibri"/>
                <a:ea typeface="Calibri"/>
                <a:cs typeface="Calibri"/>
                <a:sym typeface="Calibri"/>
              </a:endParaRPr>
            </a:p>
          </p:txBody>
        </p:sp>
        <p:sp>
          <p:nvSpPr>
            <p:cNvPr id="413" name="Google Shape;413;p16"/>
            <p:cNvSpPr/>
            <p:nvPr/>
          </p:nvSpPr>
          <p:spPr>
            <a:xfrm>
              <a:off x="288" y="1728"/>
              <a:ext cx="4944" cy="297"/>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4" name="Google Shape;414;p16"/>
            <p:cNvSpPr/>
            <p:nvPr/>
          </p:nvSpPr>
          <p:spPr>
            <a:xfrm>
              <a:off x="288" y="1968"/>
              <a:ext cx="4944" cy="576"/>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newEntry (n : Name, a : Address, p : PhoneNumber, d : Description)</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getPhone ( n : Name, a : Address) : PhoneNumber</a:t>
              </a:r>
              <a:endParaRPr sz="2200">
                <a:solidFill>
                  <a:schemeClr val="dk1"/>
                </a:solidFill>
                <a:latin typeface="Calibri"/>
                <a:ea typeface="Calibri"/>
                <a:cs typeface="Calibri"/>
                <a:sym typeface="Calibri"/>
              </a:endParaRPr>
            </a:p>
          </p:txBody>
        </p:sp>
      </p:grpSp>
      <p:sp>
        <p:nvSpPr>
          <p:cNvPr id="415" name="Google Shape;415;p16"/>
          <p:cNvSpPr txBox="1"/>
          <p:nvPr/>
        </p:nvSpPr>
        <p:spPr>
          <a:xfrm>
            <a:off x="52264" y="4313059"/>
            <a:ext cx="9091736"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You can specify an operation by stating its signature: listing the name, type, and default value of all parameters, and, in the case of functions, a return type. </a:t>
            </a:r>
            <a:endParaRPr/>
          </a:p>
          <a:p>
            <a:pPr indent="0" lvl="0" marL="0" marR="0" rtl="0" algn="l">
              <a:spcBef>
                <a:spcPts val="600"/>
              </a:spcBef>
              <a:spcAft>
                <a:spcPts val="0"/>
              </a:spcAft>
              <a:buNone/>
            </a:pPr>
            <a:r>
              <a:rPr lang="en-US" sz="2000">
                <a:solidFill>
                  <a:schemeClr val="dk1"/>
                </a:solidFill>
                <a:latin typeface="Calibri"/>
                <a:ea typeface="Calibri"/>
                <a:cs typeface="Calibri"/>
                <a:sym typeface="Calibri"/>
              </a:rPr>
              <a:t>There could be a direction for the operation argument which is optional</a:t>
            </a:r>
            <a:endParaRPr/>
          </a:p>
          <a:p>
            <a:pPr indent="0" lvl="0" marL="0" marR="0" rtl="0" algn="l">
              <a:spcBef>
                <a:spcPts val="600"/>
              </a:spcBef>
              <a:spcAft>
                <a:spcPts val="0"/>
              </a:spcAft>
              <a:buNone/>
            </a:pPr>
            <a:r>
              <a:rPr lang="en-US" sz="2000">
                <a:solidFill>
                  <a:schemeClr val="dk1"/>
                </a:solidFill>
                <a:latin typeface="Calibri"/>
                <a:ea typeface="Calibri"/>
                <a:cs typeface="Calibri"/>
                <a:sym typeface="Calibri"/>
              </a:rPr>
              <a:t>direction argumentName : type = defaultValue</a:t>
            </a:r>
            <a:endParaRPr sz="2000">
              <a:solidFill>
                <a:schemeClr val="dk1"/>
              </a:solidFill>
              <a:latin typeface="Calibri"/>
              <a:ea typeface="Calibri"/>
              <a:cs typeface="Calibri"/>
              <a:sym typeface="Calibri"/>
            </a:endParaRPr>
          </a:p>
          <a:p>
            <a:pPr indent="0" lvl="0" marL="0" marR="0" rtl="0" algn="l">
              <a:spcBef>
                <a:spcPts val="600"/>
              </a:spcBef>
              <a:spcAft>
                <a:spcPts val="0"/>
              </a:spcAft>
              <a:buNone/>
            </a:pPr>
            <a:r>
              <a:rPr lang="en-US" sz="2000">
                <a:solidFill>
                  <a:schemeClr val="dk1"/>
                </a:solidFill>
                <a:latin typeface="Calibri"/>
                <a:ea typeface="Calibri"/>
                <a:cs typeface="Calibri"/>
                <a:sym typeface="Calibri"/>
              </a:rPr>
              <a:t>direction could be in, out or inout (an input which can be modified)</a:t>
            </a:r>
            <a:endParaRPr/>
          </a:p>
          <a:p>
            <a:pPr indent="0" lvl="0" marL="0" marR="0" rtl="0" algn="l">
              <a:spcBef>
                <a:spcPts val="600"/>
              </a:spcBef>
              <a:spcAft>
                <a:spcPts val="0"/>
              </a:spcAft>
              <a:buNone/>
            </a:pPr>
            <a:r>
              <a:rPr lang="en-US" sz="2000">
                <a:solidFill>
                  <a:schemeClr val="dk1"/>
                </a:solidFill>
                <a:latin typeface="Calibri"/>
                <a:ea typeface="Calibri"/>
                <a:cs typeface="Calibri"/>
                <a:sym typeface="Calibri"/>
              </a:rPr>
              <a:t>Not all attributes or operations need to be shown. Use … to indicate. </a:t>
            </a:r>
            <a:endParaRPr/>
          </a:p>
        </p:txBody>
      </p:sp>
      <p:sp>
        <p:nvSpPr>
          <p:cNvPr id="416" name="Google Shape;416;p16"/>
          <p:cNvSpPr/>
          <p:nvPr/>
        </p:nvSpPr>
        <p:spPr>
          <a:xfrm>
            <a:off x="6674403" y="3402014"/>
            <a:ext cx="2348394" cy="771248"/>
          </a:xfrm>
          <a:prstGeom prst="wedgeEllipseCallout">
            <a:avLst>
              <a:gd fmla="val -74220" name="adj1"/>
              <a:gd fmla="val -60775" name="adj2"/>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7" name="Google Shape;417;p16"/>
          <p:cNvSpPr txBox="1"/>
          <p:nvPr/>
        </p:nvSpPr>
        <p:spPr>
          <a:xfrm>
            <a:off x="6813552" y="3429000"/>
            <a:ext cx="170290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Return Type</a:t>
            </a:r>
            <a:endParaRPr/>
          </a:p>
        </p:txBody>
      </p:sp>
      <p:sp>
        <p:nvSpPr>
          <p:cNvPr id="418" name="Google Shape;418;p16"/>
          <p:cNvSpPr/>
          <p:nvPr/>
        </p:nvSpPr>
        <p:spPr>
          <a:xfrm>
            <a:off x="827584" y="3704431"/>
            <a:ext cx="2448272" cy="550863"/>
          </a:xfrm>
          <a:prstGeom prst="wedgeEllipseCallout">
            <a:avLst>
              <a:gd fmla="val -38141" name="adj1"/>
              <a:gd fmla="val -87299" name="adj2"/>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9" name="Google Shape;419;p16"/>
          <p:cNvSpPr txBox="1"/>
          <p:nvPr/>
        </p:nvSpPr>
        <p:spPr>
          <a:xfrm>
            <a:off x="862586" y="3740299"/>
            <a:ext cx="23022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OperationName2</a:t>
            </a:r>
            <a:endParaRPr/>
          </a:p>
        </p:txBody>
      </p:sp>
      <p:sp>
        <p:nvSpPr>
          <p:cNvPr id="420" name="Google Shape;420;p16"/>
          <p:cNvSpPr/>
          <p:nvPr/>
        </p:nvSpPr>
        <p:spPr>
          <a:xfrm>
            <a:off x="7380312" y="1802210"/>
            <a:ext cx="1642485" cy="914400"/>
          </a:xfrm>
          <a:prstGeom prst="wedgeEllipseCallout">
            <a:avLst>
              <a:gd fmla="val -92799" name="adj1"/>
              <a:gd fmla="val 96646" name="adj2"/>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1" name="Google Shape;421;p16"/>
          <p:cNvSpPr txBox="1"/>
          <p:nvPr/>
        </p:nvSpPr>
        <p:spPr>
          <a:xfrm>
            <a:off x="7502506" y="1880146"/>
            <a:ext cx="150316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Argument </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List</a:t>
            </a:r>
            <a:endParaRPr/>
          </a:p>
        </p:txBody>
      </p:sp>
      <p:cxnSp>
        <p:nvCxnSpPr>
          <p:cNvPr id="422" name="Google Shape;422;p16"/>
          <p:cNvCxnSpPr/>
          <p:nvPr/>
        </p:nvCxnSpPr>
        <p:spPr>
          <a:xfrm flipH="1" rot="10800000">
            <a:off x="1619672" y="3119417"/>
            <a:ext cx="6336704" cy="17781"/>
          </a:xfrm>
          <a:prstGeom prst="straightConnector1">
            <a:avLst/>
          </a:prstGeom>
          <a:noFill/>
          <a:ln cap="flat" cmpd="sng" w="9525">
            <a:solidFill>
              <a:srgbClr val="3E6EC2"/>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7"/>
          <p:cNvSpPr txBox="1"/>
          <p:nvPr>
            <p:ph idx="4294967295" type="title"/>
          </p:nvPr>
        </p:nvSpPr>
        <p:spPr>
          <a:xfrm>
            <a:off x="71462" y="502860"/>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Class Responsibility</a:t>
            </a:r>
            <a:endParaRPr/>
          </a:p>
        </p:txBody>
      </p:sp>
      <p:sp>
        <p:nvSpPr>
          <p:cNvPr id="429" name="Google Shape;429;p17"/>
          <p:cNvSpPr txBox="1"/>
          <p:nvPr/>
        </p:nvSpPr>
        <p:spPr>
          <a:xfrm>
            <a:off x="71462" y="1145948"/>
            <a:ext cx="8001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Responsibility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responsibility is a contract or obligation of a class to perform a particular service.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It’s a free form text written as a phrase or a sentence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Eg. Determine risk of the customer order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430" name="Google Shape;430;p17"/>
          <p:cNvGrpSpPr/>
          <p:nvPr/>
        </p:nvGrpSpPr>
        <p:grpSpPr>
          <a:xfrm>
            <a:off x="2123728" y="3356992"/>
            <a:ext cx="4430756" cy="2524125"/>
            <a:chOff x="1104" y="2064"/>
            <a:chExt cx="3072" cy="1590"/>
          </a:xfrm>
        </p:grpSpPr>
        <p:sp>
          <p:nvSpPr>
            <p:cNvPr id="431" name="Google Shape;431;p17"/>
            <p:cNvSpPr/>
            <p:nvPr/>
          </p:nvSpPr>
          <p:spPr>
            <a:xfrm>
              <a:off x="1104" y="2064"/>
              <a:ext cx="3072" cy="24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SmokeAlarm</a:t>
              </a:r>
              <a:endParaRPr/>
            </a:p>
          </p:txBody>
        </p:sp>
        <p:sp>
          <p:nvSpPr>
            <p:cNvPr id="432" name="Google Shape;432;p17"/>
            <p:cNvSpPr/>
            <p:nvPr/>
          </p:nvSpPr>
          <p:spPr>
            <a:xfrm>
              <a:off x="1104" y="2304"/>
              <a:ext cx="3072" cy="14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3" name="Google Shape;433;p17"/>
            <p:cNvSpPr/>
            <p:nvPr/>
          </p:nvSpPr>
          <p:spPr>
            <a:xfrm>
              <a:off x="1104" y="2592"/>
              <a:ext cx="3072" cy="106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Responsibilities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sound alert and notify guard </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station when smoke is detected.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indicate battery state</a:t>
              </a:r>
              <a:endParaRPr/>
            </a:p>
          </p:txBody>
        </p:sp>
        <p:sp>
          <p:nvSpPr>
            <p:cNvPr id="434" name="Google Shape;434;p17"/>
            <p:cNvSpPr/>
            <p:nvPr/>
          </p:nvSpPr>
          <p:spPr>
            <a:xfrm>
              <a:off x="1104" y="2448"/>
              <a:ext cx="3072" cy="14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8"/>
          <p:cNvSpPr txBox="1"/>
          <p:nvPr>
            <p:ph idx="4294967295" type="title"/>
          </p:nvPr>
        </p:nvSpPr>
        <p:spPr>
          <a:xfrm>
            <a:off x="43605" y="519094"/>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Depicting Classes</a:t>
            </a:r>
            <a:endParaRPr/>
          </a:p>
        </p:txBody>
      </p:sp>
      <p:grpSp>
        <p:nvGrpSpPr>
          <p:cNvPr id="440" name="Google Shape;440;p18"/>
          <p:cNvGrpSpPr/>
          <p:nvPr/>
        </p:nvGrpSpPr>
        <p:grpSpPr>
          <a:xfrm>
            <a:off x="6248400" y="2490806"/>
            <a:ext cx="2438400" cy="3581400"/>
            <a:chOff x="3936" y="1296"/>
            <a:chExt cx="1536" cy="2256"/>
          </a:xfrm>
        </p:grpSpPr>
        <p:sp>
          <p:nvSpPr>
            <p:cNvPr id="441" name="Google Shape;441;p18"/>
            <p:cNvSpPr/>
            <p:nvPr/>
          </p:nvSpPr>
          <p:spPr>
            <a:xfrm>
              <a:off x="3936" y="1296"/>
              <a:ext cx="1536" cy="38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Person</a:t>
              </a:r>
              <a:endParaRPr/>
            </a:p>
          </p:txBody>
        </p:sp>
        <p:sp>
          <p:nvSpPr>
            <p:cNvPr id="442" name="Google Shape;442;p18"/>
            <p:cNvSpPr/>
            <p:nvPr/>
          </p:nvSpPr>
          <p:spPr>
            <a:xfrm>
              <a:off x="3936" y="1680"/>
              <a:ext cx="1536" cy="768"/>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name      : String</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birthdate : Date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ssn          : Id</a:t>
              </a:r>
              <a:endParaRPr/>
            </a:p>
          </p:txBody>
        </p:sp>
        <p:sp>
          <p:nvSpPr>
            <p:cNvPr id="443" name="Google Shape;443;p18"/>
            <p:cNvSpPr/>
            <p:nvPr/>
          </p:nvSpPr>
          <p:spPr>
            <a:xfrm>
              <a:off x="3936" y="2448"/>
              <a:ext cx="1536" cy="110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eat()</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sleep()</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work()</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play()</a:t>
              </a:r>
              <a:endParaRPr/>
            </a:p>
          </p:txBody>
        </p:sp>
      </p:grpSp>
      <p:sp>
        <p:nvSpPr>
          <p:cNvPr id="444" name="Google Shape;444;p18"/>
          <p:cNvSpPr txBox="1"/>
          <p:nvPr/>
        </p:nvSpPr>
        <p:spPr>
          <a:xfrm>
            <a:off x="381001" y="1219200"/>
            <a:ext cx="754858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When drawing a class, you needn’t show attributes and operation in every iteration of the diagram.</a:t>
            </a:r>
            <a:endParaRPr/>
          </a:p>
        </p:txBody>
      </p:sp>
      <p:sp>
        <p:nvSpPr>
          <p:cNvPr id="445" name="Google Shape;445;p18"/>
          <p:cNvSpPr/>
          <p:nvPr/>
        </p:nvSpPr>
        <p:spPr>
          <a:xfrm>
            <a:off x="457200" y="2309810"/>
            <a:ext cx="2438400" cy="7620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Person</a:t>
            </a:r>
            <a:endParaRPr/>
          </a:p>
        </p:txBody>
      </p:sp>
      <p:grpSp>
        <p:nvGrpSpPr>
          <p:cNvPr id="446" name="Google Shape;446;p18"/>
          <p:cNvGrpSpPr/>
          <p:nvPr/>
        </p:nvGrpSpPr>
        <p:grpSpPr>
          <a:xfrm>
            <a:off x="533400" y="3276600"/>
            <a:ext cx="2438400" cy="2438400"/>
            <a:chOff x="288" y="2400"/>
            <a:chExt cx="1536" cy="1536"/>
          </a:xfrm>
        </p:grpSpPr>
        <p:sp>
          <p:nvSpPr>
            <p:cNvPr id="447" name="Google Shape;447;p18"/>
            <p:cNvSpPr/>
            <p:nvPr/>
          </p:nvSpPr>
          <p:spPr>
            <a:xfrm>
              <a:off x="288" y="2400"/>
              <a:ext cx="1536" cy="48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Person</a:t>
              </a:r>
              <a:endParaRPr/>
            </a:p>
          </p:txBody>
        </p:sp>
        <p:sp>
          <p:nvSpPr>
            <p:cNvPr id="448" name="Google Shape;448;p18"/>
            <p:cNvSpPr/>
            <p:nvPr/>
          </p:nvSpPr>
          <p:spPr>
            <a:xfrm>
              <a:off x="288" y="2880"/>
              <a:ext cx="1536" cy="768"/>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name</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birthdate</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ssn</a:t>
              </a:r>
              <a:endParaRPr sz="2400">
                <a:solidFill>
                  <a:schemeClr val="dk1"/>
                </a:solidFill>
                <a:latin typeface="Times New Roman"/>
                <a:ea typeface="Times New Roman"/>
                <a:cs typeface="Times New Roman"/>
                <a:sym typeface="Times New Roman"/>
              </a:endParaRPr>
            </a:p>
          </p:txBody>
        </p:sp>
        <p:sp>
          <p:nvSpPr>
            <p:cNvPr id="449" name="Google Shape;449;p18"/>
            <p:cNvSpPr/>
            <p:nvPr/>
          </p:nvSpPr>
          <p:spPr>
            <a:xfrm>
              <a:off x="288" y="3648"/>
              <a:ext cx="1536" cy="288"/>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450" name="Google Shape;450;p18"/>
          <p:cNvGrpSpPr/>
          <p:nvPr/>
        </p:nvGrpSpPr>
        <p:grpSpPr>
          <a:xfrm>
            <a:off x="3429000" y="4114800"/>
            <a:ext cx="2438400" cy="1600200"/>
            <a:chOff x="2208" y="2592"/>
            <a:chExt cx="1536" cy="1008"/>
          </a:xfrm>
        </p:grpSpPr>
        <p:sp>
          <p:nvSpPr>
            <p:cNvPr id="451" name="Google Shape;451;p18"/>
            <p:cNvSpPr/>
            <p:nvPr/>
          </p:nvSpPr>
          <p:spPr>
            <a:xfrm>
              <a:off x="2208" y="2592"/>
              <a:ext cx="1536" cy="307"/>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Person</a:t>
              </a:r>
              <a:endParaRPr/>
            </a:p>
          </p:txBody>
        </p:sp>
        <p:sp>
          <p:nvSpPr>
            <p:cNvPr id="452" name="Google Shape;452;p18"/>
            <p:cNvSpPr/>
            <p:nvPr/>
          </p:nvSpPr>
          <p:spPr>
            <a:xfrm>
              <a:off x="2208" y="2880"/>
              <a:ext cx="1536" cy="19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3" name="Google Shape;453;p18"/>
            <p:cNvSpPr/>
            <p:nvPr/>
          </p:nvSpPr>
          <p:spPr>
            <a:xfrm>
              <a:off x="2208" y="3072"/>
              <a:ext cx="1536" cy="528"/>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eat</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play</a:t>
              </a:r>
              <a:endParaRPr/>
            </a:p>
          </p:txBody>
        </p:sp>
      </p:grpSp>
      <p:grpSp>
        <p:nvGrpSpPr>
          <p:cNvPr id="454" name="Google Shape;454;p18"/>
          <p:cNvGrpSpPr/>
          <p:nvPr/>
        </p:nvGrpSpPr>
        <p:grpSpPr>
          <a:xfrm>
            <a:off x="3429000" y="2428876"/>
            <a:ext cx="2438400" cy="1143000"/>
            <a:chOff x="2160" y="1488"/>
            <a:chExt cx="1536" cy="720"/>
          </a:xfrm>
        </p:grpSpPr>
        <p:sp>
          <p:nvSpPr>
            <p:cNvPr id="455" name="Google Shape;455;p18"/>
            <p:cNvSpPr/>
            <p:nvPr/>
          </p:nvSpPr>
          <p:spPr>
            <a:xfrm>
              <a:off x="2160" y="1488"/>
              <a:ext cx="1536" cy="336"/>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Person</a:t>
              </a:r>
              <a:endParaRPr/>
            </a:p>
          </p:txBody>
        </p:sp>
        <p:sp>
          <p:nvSpPr>
            <p:cNvPr id="456" name="Google Shape;456;p18"/>
            <p:cNvSpPr/>
            <p:nvPr/>
          </p:nvSpPr>
          <p:spPr>
            <a:xfrm>
              <a:off x="2160" y="1824"/>
              <a:ext cx="1536" cy="19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7" name="Google Shape;457;p18"/>
            <p:cNvSpPr/>
            <p:nvPr/>
          </p:nvSpPr>
          <p:spPr>
            <a:xfrm>
              <a:off x="2160" y="2016"/>
              <a:ext cx="1536" cy="19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9"/>
          <p:cNvSpPr txBox="1"/>
          <p:nvPr>
            <p:ph idx="4294967295" type="title"/>
          </p:nvPr>
        </p:nvSpPr>
        <p:spPr>
          <a:xfrm>
            <a:off x="43605" y="519094"/>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160">
                <a:solidFill>
                  <a:schemeClr val="accent2"/>
                </a:solidFill>
              </a:rPr>
              <a:t>Relating Classes with Use Cases using CRC </a:t>
            </a:r>
            <a:br>
              <a:rPr b="1" lang="en-US" sz="2160">
                <a:solidFill>
                  <a:schemeClr val="accent2"/>
                </a:solidFill>
              </a:rPr>
            </a:br>
            <a:r>
              <a:rPr b="1" lang="en-US" sz="1979">
                <a:solidFill>
                  <a:schemeClr val="dk1"/>
                </a:solidFill>
              </a:rPr>
              <a:t>(Class-Responsibility-Collaborators)</a:t>
            </a:r>
            <a:endParaRPr b="1" sz="2160">
              <a:solidFill>
                <a:schemeClr val="dk1"/>
              </a:solidFill>
            </a:endParaRPr>
          </a:p>
        </p:txBody>
      </p:sp>
      <p:sp>
        <p:nvSpPr>
          <p:cNvPr id="463" name="Google Shape;463;p19"/>
          <p:cNvSpPr txBox="1"/>
          <p:nvPr/>
        </p:nvSpPr>
        <p:spPr>
          <a:xfrm>
            <a:off x="43605" y="1196752"/>
            <a:ext cx="9100395" cy="526913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000">
                <a:solidFill>
                  <a:schemeClr val="dk1"/>
                </a:solidFill>
                <a:latin typeface="Calibri"/>
                <a:ea typeface="Calibri"/>
                <a:cs typeface="Calibri"/>
                <a:sym typeface="Calibri"/>
              </a:rPr>
              <a:t>CRC cards are tool used for brainstorming in OO design</a:t>
            </a:r>
            <a:endParaRPr/>
          </a:p>
          <a:p>
            <a:pPr indent="0" lvl="0" marL="0" marR="0" rtl="0" algn="l">
              <a:lnSpc>
                <a:spcPct val="120000"/>
              </a:lnSpc>
              <a:spcBef>
                <a:spcPts val="1200"/>
              </a:spcBef>
              <a:spcAft>
                <a:spcPts val="0"/>
              </a:spcAft>
              <a:buNone/>
            </a:pPr>
            <a:r>
              <a:rPr lang="en-US" sz="2000">
                <a:solidFill>
                  <a:schemeClr val="dk1"/>
                </a:solidFill>
                <a:latin typeface="Calibri"/>
                <a:ea typeface="Calibri"/>
                <a:cs typeface="Calibri"/>
                <a:sym typeface="Calibri"/>
              </a:rPr>
              <a:t>CRC cards are created from Index cards and each member of the brain storming session with write up one CRC card for each relevant class/object of their design</a:t>
            </a:r>
            <a:endParaRPr/>
          </a:p>
          <a:p>
            <a:pPr indent="0" lvl="0" marL="0" marR="0" rtl="0" algn="l">
              <a:lnSpc>
                <a:spcPct val="120000"/>
              </a:lnSpc>
              <a:spcBef>
                <a:spcPts val="1200"/>
              </a:spcBef>
              <a:spcAft>
                <a:spcPts val="0"/>
              </a:spcAft>
              <a:buNone/>
            </a:pPr>
            <a:r>
              <a:rPr lang="en-US" sz="2000">
                <a:solidFill>
                  <a:schemeClr val="dk1"/>
                </a:solidFill>
                <a:latin typeface="Calibri"/>
                <a:ea typeface="Calibri"/>
                <a:cs typeface="Calibri"/>
                <a:sym typeface="Calibri"/>
              </a:rPr>
              <a:t>A typical CRC card would look as shown</a:t>
            </a:r>
            <a:endParaRPr/>
          </a:p>
          <a:p>
            <a:pPr indent="0" lvl="0" marL="0" marR="0" rtl="0" algn="l">
              <a:lnSpc>
                <a:spcPct val="120000"/>
              </a:lnSpc>
              <a:spcBef>
                <a:spcPts val="1200"/>
              </a:spcBef>
              <a:spcAft>
                <a:spcPts val="0"/>
              </a:spcAft>
              <a:buNone/>
            </a:pPr>
            <a:r>
              <a:rPr lang="en-US" sz="2000">
                <a:solidFill>
                  <a:schemeClr val="dk1"/>
                </a:solidFill>
                <a:latin typeface="Calibri"/>
                <a:ea typeface="Calibri"/>
                <a:cs typeface="Calibri"/>
                <a:sym typeface="Calibri"/>
              </a:rPr>
              <a:t>Objects need to interact with other objects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(Collaborators) in order to fulfill their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responsibilities</a:t>
            </a:r>
            <a:endParaRPr/>
          </a:p>
          <a:p>
            <a:pPr indent="0" lvl="0" marL="0" marR="0" rtl="0" algn="l">
              <a:lnSpc>
                <a:spcPct val="120000"/>
              </a:lnSpc>
              <a:spcBef>
                <a:spcPts val="1200"/>
              </a:spcBef>
              <a:spcAft>
                <a:spcPts val="0"/>
              </a:spcAft>
              <a:buNone/>
            </a:pPr>
            <a:r>
              <a:rPr lang="en-US" sz="2000">
                <a:solidFill>
                  <a:schemeClr val="dk1"/>
                </a:solidFill>
                <a:latin typeface="Calibri"/>
                <a:ea typeface="Calibri"/>
                <a:cs typeface="Calibri"/>
                <a:sym typeface="Calibri"/>
              </a:rPr>
              <a:t>Since the cards are small, prevents to get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into details and give too many responsibilities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to a class</a:t>
            </a:r>
            <a:endParaRPr/>
          </a:p>
          <a:p>
            <a:pPr indent="0" lvl="0" marL="0" marR="0" rtl="0" algn="l">
              <a:lnSpc>
                <a:spcPct val="120000"/>
              </a:lnSpc>
              <a:spcBef>
                <a:spcPts val="1200"/>
              </a:spcBef>
              <a:spcAft>
                <a:spcPts val="0"/>
              </a:spcAft>
              <a:buNone/>
            </a:pPr>
            <a:r>
              <a:rPr lang="en-US" sz="2000">
                <a:solidFill>
                  <a:schemeClr val="dk1"/>
                </a:solidFill>
                <a:latin typeface="Calibri"/>
                <a:ea typeface="Calibri"/>
                <a:cs typeface="Calibri"/>
                <a:sym typeface="Calibri"/>
              </a:rPr>
              <a:t>They can be easily placed on the table and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rearranged to describe and evolve the design</a:t>
            </a:r>
            <a:endParaRPr/>
          </a:p>
        </p:txBody>
      </p:sp>
      <p:pic>
        <p:nvPicPr>
          <p:cNvPr descr="http://www.agilemodeling.com/images/models/crcCardLayout.jpg" id="464" name="Google Shape;464;p19"/>
          <p:cNvPicPr preferRelativeResize="0"/>
          <p:nvPr/>
        </p:nvPicPr>
        <p:blipFill rotWithShape="1">
          <a:blip r:embed="rId3">
            <a:alphaModFix/>
          </a:blip>
          <a:srcRect b="0" l="0" r="0" t="0"/>
          <a:stretch/>
        </p:blipFill>
        <p:spPr>
          <a:xfrm>
            <a:off x="4932039" y="2460306"/>
            <a:ext cx="4157532" cy="1600200"/>
          </a:xfrm>
          <a:prstGeom prst="rect">
            <a:avLst/>
          </a:prstGeom>
          <a:noFill/>
          <a:ln>
            <a:noFill/>
          </a:ln>
        </p:spPr>
      </p:pic>
      <p:graphicFrame>
        <p:nvGraphicFramePr>
          <p:cNvPr id="465" name="Google Shape;465;p19"/>
          <p:cNvGraphicFramePr/>
          <p:nvPr/>
        </p:nvGraphicFramePr>
        <p:xfrm>
          <a:off x="4932039" y="4093096"/>
          <a:ext cx="3000000" cy="3000000"/>
        </p:xfrm>
        <a:graphic>
          <a:graphicData uri="http://schemas.openxmlformats.org/drawingml/2006/table">
            <a:tbl>
              <a:tblPr bandRow="1" firstRow="1">
                <a:noFill/>
                <a:tableStyleId>{3B11F91A-A2E7-401D-BFCF-717BB393A39A}</a:tableStyleId>
              </a:tblPr>
              <a:tblGrid>
                <a:gridCol w="1872200"/>
                <a:gridCol w="2285325"/>
              </a:tblGrid>
              <a:tr h="440325">
                <a:tc gridSpan="2">
                  <a:txBody>
                    <a:bodyPr/>
                    <a:lstStyle/>
                    <a:p>
                      <a:pPr indent="0" lvl="0" marL="0" marR="0" rtl="0" algn="l">
                        <a:lnSpc>
                          <a:spcPct val="100000"/>
                        </a:lnSpc>
                        <a:spcBef>
                          <a:spcPts val="0"/>
                        </a:spcBef>
                        <a:spcAft>
                          <a:spcPts val="0"/>
                        </a:spcAft>
                        <a:buNone/>
                      </a:pPr>
                      <a:r>
                        <a:rPr b="1" lang="en-US" sz="1400" u="none" cap="none" strike="noStrike"/>
                        <a:t>Class:</a:t>
                      </a:r>
                      <a:r>
                        <a:rPr lang="en-US" sz="1400" u="none" cap="none" strike="noStrike"/>
                        <a:t> Account</a:t>
                      </a:r>
                      <a:endParaRPr/>
                    </a:p>
                  </a:txBody>
                  <a:tcPr marT="45725" marB="45725" marR="91450" marL="91450"/>
                </a:tc>
                <a:tc hMerge="1"/>
              </a:tr>
              <a:tr h="446425">
                <a:tc>
                  <a:txBody>
                    <a:bodyPr/>
                    <a:lstStyle/>
                    <a:p>
                      <a:pPr indent="0" lvl="0" marL="0" marR="0" rtl="0" algn="l">
                        <a:lnSpc>
                          <a:spcPct val="100000"/>
                        </a:lnSpc>
                        <a:spcBef>
                          <a:spcPts val="0"/>
                        </a:spcBef>
                        <a:spcAft>
                          <a:spcPts val="0"/>
                        </a:spcAft>
                        <a:buNone/>
                      </a:pPr>
                      <a:r>
                        <a:rPr b="1" lang="en-US" sz="1400" u="none" cap="none" strike="noStrike"/>
                        <a:t>Responsibilities</a:t>
                      </a:r>
                      <a:endParaRPr/>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Collaborators</a:t>
                      </a:r>
                      <a:endParaRPr/>
                    </a:p>
                  </a:txBody>
                  <a:tcPr marT="45725" marB="45725" marR="91450" marL="91450"/>
                </a:tc>
              </a:tr>
              <a:tr h="321350">
                <a:tc>
                  <a:txBody>
                    <a:bodyPr/>
                    <a:lstStyle/>
                    <a:p>
                      <a:pPr indent="0" lvl="0" marL="0" marR="0" rtl="0" algn="l">
                        <a:lnSpc>
                          <a:spcPct val="100000"/>
                        </a:lnSpc>
                        <a:spcBef>
                          <a:spcPts val="0"/>
                        </a:spcBef>
                        <a:spcAft>
                          <a:spcPts val="0"/>
                        </a:spcAft>
                        <a:buNone/>
                      </a:pPr>
                      <a:r>
                        <a:rPr lang="en-US" sz="1400" u="none" cap="none" strike="noStrike"/>
                        <a:t>Know balance</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r h="360050">
                <a:tc>
                  <a:txBody>
                    <a:bodyPr/>
                    <a:lstStyle/>
                    <a:p>
                      <a:pPr indent="0" lvl="0" marL="0" marR="0" rtl="0" algn="l">
                        <a:lnSpc>
                          <a:spcPct val="100000"/>
                        </a:lnSpc>
                        <a:spcBef>
                          <a:spcPts val="0"/>
                        </a:spcBef>
                        <a:spcAft>
                          <a:spcPts val="0"/>
                        </a:spcAft>
                        <a:buNone/>
                      </a:pPr>
                      <a:r>
                        <a:rPr lang="en-US" sz="1400" u="none" cap="none" strike="noStrike"/>
                        <a:t>Deposit Funds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Transaction</a:t>
                      </a:r>
                      <a:endParaRPr/>
                    </a:p>
                  </a:txBody>
                  <a:tcPr marT="45725" marB="45725" marR="91450" marL="91450"/>
                </a:tc>
              </a:tr>
              <a:tr h="288025">
                <a:tc>
                  <a:txBody>
                    <a:bodyPr/>
                    <a:lstStyle/>
                    <a:p>
                      <a:pPr indent="0" lvl="0" marL="0" marR="0" rtl="0" algn="l">
                        <a:lnSpc>
                          <a:spcPct val="100000"/>
                        </a:lnSpc>
                        <a:spcBef>
                          <a:spcPts val="0"/>
                        </a:spcBef>
                        <a:spcAft>
                          <a:spcPts val="0"/>
                        </a:spcAft>
                        <a:buNone/>
                      </a:pPr>
                      <a:r>
                        <a:rPr lang="en-US" sz="1400" u="none" cap="none" strike="noStrike"/>
                        <a:t>Withdraw Funds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Transaction, Policy</a:t>
                      </a:r>
                      <a:endParaRPr/>
                    </a:p>
                  </a:txBody>
                  <a:tcPr marT="45725" marB="45725" marR="91450" marL="91450"/>
                </a:tc>
              </a:tr>
              <a:tr h="494775">
                <a:tc>
                  <a:txBody>
                    <a:bodyPr/>
                    <a:lstStyle/>
                    <a:p>
                      <a:pPr indent="0" lvl="0" marL="0" marR="0" rtl="0" algn="l">
                        <a:lnSpc>
                          <a:spcPct val="100000"/>
                        </a:lnSpc>
                        <a:spcBef>
                          <a:spcPts val="0"/>
                        </a:spcBef>
                        <a:spcAft>
                          <a:spcPts val="0"/>
                        </a:spcAft>
                        <a:buNone/>
                      </a:pPr>
                      <a:r>
                        <a:rPr lang="en-US" sz="1400" u="none" cap="none" strike="noStrike"/>
                        <a:t>Standing</a:t>
                      </a:r>
                      <a:r>
                        <a:rPr lang="en-US" sz="1400" u="none" cap="none" strike="noStrike"/>
                        <a:t> Instructions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Transaction, Standing Instruction, Policy,</a:t>
                      </a:r>
                      <a:r>
                        <a:rPr lang="en-US" sz="1400" u="none" cap="none" strike="noStrike"/>
                        <a:t> Account</a:t>
                      </a:r>
                      <a:r>
                        <a:rPr lang="en-US" sz="1400" u="none" cap="none" strike="noStrike"/>
                        <a:t> </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aphicFrame>
        <p:nvGraphicFramePr>
          <p:cNvPr id="227" name="Google Shape;227;p2"/>
          <p:cNvGraphicFramePr/>
          <p:nvPr/>
        </p:nvGraphicFramePr>
        <p:xfrm>
          <a:off x="395536" y="1484784"/>
          <a:ext cx="3000000" cy="3000000"/>
        </p:xfrm>
        <a:graphic>
          <a:graphicData uri="http://schemas.openxmlformats.org/drawingml/2006/table">
            <a:tbl>
              <a:tblPr>
                <a:noFill/>
                <a:tableStyleId>{3B11F91A-A2E7-401D-BFCF-717BB393A39A}</a:tableStyleId>
              </a:tblPr>
              <a:tblGrid>
                <a:gridCol w="3943350"/>
                <a:gridCol w="3943350"/>
              </a:tblGrid>
              <a:tr h="395650">
                <a:tc>
                  <a:txBody>
                    <a:bodyPr/>
                    <a:lstStyle/>
                    <a:p>
                      <a:pPr indent="0" lvl="0" marL="0" marR="0" rtl="0" algn="ctr">
                        <a:lnSpc>
                          <a:spcPct val="100000"/>
                        </a:lnSpc>
                        <a:spcBef>
                          <a:spcPts val="0"/>
                        </a:spcBef>
                        <a:spcAft>
                          <a:spcPts val="0"/>
                        </a:spcAft>
                        <a:buNone/>
                      </a:pPr>
                      <a:r>
                        <a:rPr lang="en-US" sz="2000" u="none" cap="none" strike="noStrike">
                          <a:latin typeface="Calibri"/>
                          <a:ea typeface="Calibri"/>
                          <a:cs typeface="Calibri"/>
                          <a:sym typeface="Calibri"/>
                        </a:rPr>
                        <a:t>Procedural Oriented Approach</a:t>
                      </a:r>
                      <a:endParaRPr/>
                    </a:p>
                  </a:txBody>
                  <a:tcPr marT="43000" marB="43000" marR="43000" marL="430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lang="en-US" sz="2000" u="none" cap="none" strike="noStrike">
                          <a:latin typeface="Calibri"/>
                          <a:ea typeface="Calibri"/>
                          <a:cs typeface="Calibri"/>
                          <a:sym typeface="Calibri"/>
                        </a:rPr>
                        <a:t>Object Oriented Approach</a:t>
                      </a:r>
                      <a:endParaRPr/>
                    </a:p>
                  </a:txBody>
                  <a:tcPr marT="43000" marB="43000" marR="43000" marL="430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670900">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System is divided into modules, which are refined into smaller modules and these are then implemented as </a:t>
                      </a:r>
                      <a:r>
                        <a:rPr b="1" i="1" lang="en-US" sz="1800" u="none" cap="none" strike="noStrike">
                          <a:latin typeface="Calibri"/>
                          <a:ea typeface="Calibri"/>
                          <a:cs typeface="Calibri"/>
                          <a:sym typeface="Calibri"/>
                        </a:rPr>
                        <a:t>functions</a:t>
                      </a:r>
                      <a:r>
                        <a:rPr lang="en-US" sz="1800" u="none" cap="none" strike="noStrike">
                          <a:latin typeface="Calibri"/>
                          <a:ea typeface="Calibri"/>
                          <a:cs typeface="Calibri"/>
                          <a:sym typeface="Calibri"/>
                        </a:rPr>
                        <a:t>.</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System is divided into small parts called </a:t>
                      </a:r>
                      <a:r>
                        <a:rPr b="1" i="1" lang="en-US" sz="1800" u="none" cap="none" strike="noStrike">
                          <a:latin typeface="Calibri"/>
                          <a:ea typeface="Calibri"/>
                          <a:cs typeface="Calibri"/>
                          <a:sym typeface="Calibri"/>
                        </a:rPr>
                        <a:t>objects</a:t>
                      </a:r>
                      <a:r>
                        <a:rPr lang="en-US" sz="1800" u="none" cap="none" strike="noStrike">
                          <a:latin typeface="Calibri"/>
                          <a:ea typeface="Calibri"/>
                          <a:cs typeface="Calibri"/>
                          <a:sym typeface="Calibri"/>
                        </a:rPr>
                        <a:t>.</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516075">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Typically follows a </a:t>
                      </a:r>
                      <a:r>
                        <a:rPr b="1" i="1" lang="en-US" sz="1800" u="none" cap="none" strike="noStrike">
                          <a:latin typeface="Calibri"/>
                          <a:ea typeface="Calibri"/>
                          <a:cs typeface="Calibri"/>
                          <a:sym typeface="Calibri"/>
                        </a:rPr>
                        <a:t>top down approach</a:t>
                      </a:r>
                      <a:r>
                        <a:rPr lang="en-US" sz="1800" u="none" cap="none" strike="noStrike">
                          <a:latin typeface="Calibri"/>
                          <a:ea typeface="Calibri"/>
                          <a:cs typeface="Calibri"/>
                          <a:sym typeface="Calibri"/>
                        </a:rPr>
                        <a:t>.</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Follows </a:t>
                      </a:r>
                      <a:r>
                        <a:rPr b="1" i="1" lang="en-US" sz="1800" u="none" cap="none" strike="noStrike">
                          <a:latin typeface="Calibri"/>
                          <a:ea typeface="Calibri"/>
                          <a:cs typeface="Calibri"/>
                          <a:sym typeface="Calibri"/>
                        </a:rPr>
                        <a:t>bottom up approach</a:t>
                      </a:r>
                      <a:r>
                        <a:rPr lang="en-US" sz="1800" u="none" cap="none" strike="noStrike">
                          <a:latin typeface="Calibri"/>
                          <a:ea typeface="Calibri"/>
                          <a:cs typeface="Calibri"/>
                          <a:sym typeface="Calibri"/>
                        </a:rPr>
                        <a:t>.</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61250">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Adding new data and function post the initial design is not easy.</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Adding new data and function post the initial design is simpler</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825725">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Procedural approach needs specific implementation for hiding data. If not programmed appropriately can end up being </a:t>
                      </a:r>
                      <a:r>
                        <a:rPr b="1" i="1" lang="en-US" sz="1800" u="none" cap="none" strike="noStrike">
                          <a:latin typeface="Calibri"/>
                          <a:ea typeface="Calibri"/>
                          <a:cs typeface="Calibri"/>
                          <a:sym typeface="Calibri"/>
                        </a:rPr>
                        <a:t>less secure</a:t>
                      </a:r>
                      <a:r>
                        <a:rPr lang="en-US" sz="1800" u="none" cap="none" strike="noStrike">
                          <a:latin typeface="Calibri"/>
                          <a:ea typeface="Calibri"/>
                          <a:cs typeface="Calibri"/>
                          <a:sym typeface="Calibri"/>
                        </a:rPr>
                        <a:t>.</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Object oriented programming provides data hiding as part of its constructs so easier for making a product to be </a:t>
                      </a:r>
                      <a:r>
                        <a:rPr b="1" i="1" lang="en-US" sz="1800" u="none" cap="none" strike="noStrike">
                          <a:latin typeface="Calibri"/>
                          <a:ea typeface="Calibri"/>
                          <a:cs typeface="Calibri"/>
                          <a:sym typeface="Calibri"/>
                        </a:rPr>
                        <a:t>more secure</a:t>
                      </a:r>
                      <a:r>
                        <a:rPr lang="en-US" sz="1800" u="none" cap="none" strike="noStrike">
                          <a:latin typeface="Calibri"/>
                          <a:ea typeface="Calibri"/>
                          <a:cs typeface="Calibri"/>
                          <a:sym typeface="Calibri"/>
                        </a:rPr>
                        <a:t>.</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670900">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Function or procedure centric rather than being data centric</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800" u="none" cap="none" strike="noStrike">
                          <a:latin typeface="Calibri"/>
                          <a:ea typeface="Calibri"/>
                          <a:cs typeface="Calibri"/>
                          <a:sym typeface="Calibri"/>
                        </a:rPr>
                        <a:t>Data centric rather than function/procedure centric.</a:t>
                      </a:r>
                      <a:endParaRPr/>
                    </a:p>
                  </a:txBody>
                  <a:tcPr marT="25800" marB="25800" marR="51600" marL="5160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28" name="Google Shape;228;p2"/>
          <p:cNvSpPr txBox="1"/>
          <p:nvPr/>
        </p:nvSpPr>
        <p:spPr>
          <a:xfrm>
            <a:off x="24273" y="551718"/>
            <a:ext cx="7848600" cy="48103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2"/>
              </a:buClr>
              <a:buSzPts val="2400"/>
              <a:buFont typeface="Calibri"/>
              <a:buNone/>
            </a:pPr>
            <a:r>
              <a:rPr b="1" i="0" lang="en-US" sz="2400" u="none" cap="none" strike="noStrike">
                <a:solidFill>
                  <a:schemeClr val="accent2"/>
                </a:solidFill>
                <a:latin typeface="Calibri"/>
                <a:ea typeface="Calibri"/>
                <a:cs typeface="Calibri"/>
                <a:sym typeface="Calibri"/>
              </a:rPr>
              <a:t>Recapping on the Design</a:t>
            </a:r>
            <a:r>
              <a:rPr b="1" i="0" lang="en-US" sz="2400" u="none" cap="none" strike="noStrike">
                <a:solidFill>
                  <a:schemeClr val="accent2"/>
                </a:solidFill>
                <a:latin typeface="Calibri"/>
                <a:ea typeface="Calibri"/>
                <a:cs typeface="Calibri"/>
                <a:sym typeface="Calibri"/>
              </a:rPr>
              <a:t> Approaches</a:t>
            </a:r>
            <a:endParaRPr b="1" i="0" sz="2400" u="none" cap="none" strike="noStrike">
              <a:solidFill>
                <a:schemeClr val="accent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0"/>
          <p:cNvSpPr txBox="1"/>
          <p:nvPr>
            <p:ph idx="4294967295" type="title"/>
          </p:nvPr>
        </p:nvSpPr>
        <p:spPr>
          <a:xfrm>
            <a:off x="43605" y="519094"/>
            <a:ext cx="78486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Modelling the Class Collaborations</a:t>
            </a:r>
            <a:endParaRPr b="1" sz="2400">
              <a:solidFill>
                <a:schemeClr val="dk1"/>
              </a:solidFill>
            </a:endParaRPr>
          </a:p>
        </p:txBody>
      </p:sp>
      <p:sp>
        <p:nvSpPr>
          <p:cNvPr id="471" name="Google Shape;471;p20"/>
          <p:cNvSpPr txBox="1"/>
          <p:nvPr/>
        </p:nvSpPr>
        <p:spPr>
          <a:xfrm>
            <a:off x="-104466" y="1155762"/>
            <a:ext cx="9352931" cy="570156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Classes (from the vocabulary of the system) do not stand alone but works with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other classes to carry out some semantics which is bigger than the individual classes</a:t>
            </a:r>
            <a:endParaRPr/>
          </a:p>
          <a:p>
            <a:pPr indent="-342900" lvl="0" marL="342900" marR="0" rtl="0" algn="l">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Class diagrams need to depict the visualization, specification and construction of various collaborations with these classes</a:t>
            </a:r>
            <a:endParaRPr/>
          </a:p>
          <a:p>
            <a:pPr indent="-342900" lvl="0" marL="342900" marR="0" rtl="0" algn="l">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Class diagram models one part of the things and hence each class diagram should focus on one collaborations at a time</a:t>
            </a:r>
            <a:endParaRPr/>
          </a:p>
          <a:p>
            <a:pPr indent="-342900" lvl="0" marL="342900" marR="0" rtl="0" algn="l">
              <a:lnSpc>
                <a:spcPct val="110000"/>
              </a:lnSpc>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To model a collaboration</a:t>
            </a:r>
            <a:endParaRPr/>
          </a:p>
          <a:p>
            <a:pPr indent="-342900" lvl="1" marL="800100" marR="0" rtl="0" algn="l">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Identify the function or behavior of the part of the system that is represented by the group of classes</a:t>
            </a:r>
            <a:endParaRPr/>
          </a:p>
          <a:p>
            <a:pPr indent="-342900" lvl="1" marL="800100" marR="0" rtl="0" algn="l">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 each of these functions, identify the classes, interfaces and other collaborations</a:t>
            </a:r>
            <a:endParaRPr/>
          </a:p>
          <a:p>
            <a:pPr indent="-342900" lvl="1" marL="800100" marR="0" rtl="0" algn="l">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Walk through these using scenarios, which will help discover new classes and also identify semantically wrong ones</a:t>
            </a:r>
            <a:endParaRPr/>
          </a:p>
          <a:p>
            <a:pPr indent="-342900" lvl="1" marL="800100" marR="0" rtl="0" algn="l">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 each of these classes, identifying their contents and responsibilities help to visualize and balance the responsibilities and as a cascade attributes and operations</a:t>
            </a:r>
            <a:endParaRPr/>
          </a:p>
          <a:p>
            <a:pPr indent="-342900" lvl="1" marL="800100" marR="0" rtl="0" algn="l">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As part of the course, we would be looking at a scenario and discussing the same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1"/>
          <p:cNvSpPr txBox="1"/>
          <p:nvPr>
            <p:ph idx="4294967295" type="title"/>
          </p:nvPr>
        </p:nvSpPr>
        <p:spPr>
          <a:xfrm>
            <a:off x="34506" y="136881"/>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OO Relationships</a:t>
            </a:r>
            <a:endParaRPr/>
          </a:p>
        </p:txBody>
      </p:sp>
      <p:sp>
        <p:nvSpPr>
          <p:cNvPr id="478" name="Google Shape;478;p21"/>
          <p:cNvSpPr txBox="1"/>
          <p:nvPr>
            <p:ph idx="4294967295" type="body"/>
          </p:nvPr>
        </p:nvSpPr>
        <p:spPr>
          <a:xfrm>
            <a:off x="-34506" y="1052736"/>
            <a:ext cx="9144000" cy="5668383"/>
          </a:xfrm>
          <a:prstGeom prst="rect">
            <a:avLst/>
          </a:prstGeom>
          <a:noFill/>
          <a:ln>
            <a:noFill/>
          </a:ln>
        </p:spPr>
        <p:txBody>
          <a:bodyPr anchorCtr="0" anchor="t" bIns="45700" lIns="91425" spcFirstLastPara="1" rIns="91425" wrap="square" tIns="45700">
            <a:noAutofit/>
          </a:bodyPr>
          <a:lstStyle/>
          <a:p>
            <a:pPr indent="0" lvl="0" marL="50800" rtl="0" algn="l">
              <a:lnSpc>
                <a:spcPct val="120000"/>
              </a:lnSpc>
              <a:spcBef>
                <a:spcPts val="600"/>
              </a:spcBef>
              <a:spcAft>
                <a:spcPts val="0"/>
              </a:spcAft>
              <a:buSzPts val="2800"/>
              <a:buNone/>
            </a:pPr>
            <a:r>
              <a:rPr lang="en-US" sz="2400">
                <a:solidFill>
                  <a:schemeClr val="dk1"/>
                </a:solidFill>
                <a:latin typeface="Calibri"/>
                <a:ea typeface="Calibri"/>
                <a:cs typeface="Calibri"/>
                <a:sym typeface="Calibri"/>
              </a:rPr>
              <a:t>Relations tie together the different classes/objects/abstractions together </a:t>
            </a:r>
            <a:endParaRPr/>
          </a:p>
          <a:p>
            <a:pPr indent="-457200" lvl="1" marL="508000" rtl="0" algn="l">
              <a:lnSpc>
                <a:spcPct val="120000"/>
              </a:lnSpc>
              <a:spcBef>
                <a:spcPts val="600"/>
              </a:spcBef>
              <a:spcAft>
                <a:spcPts val="0"/>
              </a:spcAft>
              <a:buSzPts val="2352"/>
              <a:buFont typeface="Arial"/>
              <a:buAutoNum type="arabicPeriod"/>
            </a:pPr>
            <a:r>
              <a:rPr b="1" lang="en-US">
                <a:solidFill>
                  <a:srgbClr val="C00000"/>
                </a:solidFill>
                <a:latin typeface="Calibri"/>
                <a:ea typeface="Calibri"/>
                <a:cs typeface="Calibri"/>
                <a:sym typeface="Calibri"/>
              </a:rPr>
              <a:t>Association </a:t>
            </a:r>
            <a:endParaRPr/>
          </a:p>
          <a:p>
            <a:pPr indent="0" lvl="2" marL="508000" rtl="0" algn="l">
              <a:lnSpc>
                <a:spcPct val="120000"/>
              </a:lnSpc>
              <a:spcBef>
                <a:spcPts val="600"/>
              </a:spcBef>
              <a:spcAft>
                <a:spcPts val="0"/>
              </a:spcAft>
              <a:buSzPts val="2352"/>
              <a:buNone/>
            </a:pPr>
            <a:r>
              <a:rPr lang="en-US" sz="2400">
                <a:solidFill>
                  <a:schemeClr val="dk1"/>
                </a:solidFill>
                <a:latin typeface="Calibri"/>
                <a:ea typeface="Calibri"/>
                <a:cs typeface="Calibri"/>
                <a:sym typeface="Calibri"/>
              </a:rPr>
              <a:t>This is a structural relationship that describes a set of links which is a common connection among objects</a:t>
            </a:r>
            <a:endParaRPr/>
          </a:p>
          <a:p>
            <a:pPr indent="-457200" lvl="2" marL="1473200" rtl="0" algn="l">
              <a:lnSpc>
                <a:spcPct val="120000"/>
              </a:lnSpc>
              <a:spcBef>
                <a:spcPts val="600"/>
              </a:spcBef>
              <a:spcAft>
                <a:spcPts val="0"/>
              </a:spcAft>
              <a:buSzPts val="2352"/>
              <a:buFont typeface="Arial"/>
              <a:buAutoNum type="arabicPeriod"/>
            </a:pPr>
            <a:r>
              <a:rPr lang="en-US" sz="2400">
                <a:solidFill>
                  <a:schemeClr val="dk1"/>
                </a:solidFill>
                <a:latin typeface="Calibri"/>
                <a:ea typeface="Calibri"/>
                <a:cs typeface="Calibri"/>
                <a:sym typeface="Calibri"/>
              </a:rPr>
              <a:t>Aggregation</a:t>
            </a:r>
            <a:endParaRPr/>
          </a:p>
          <a:p>
            <a:pPr indent="-457200" lvl="2" marL="1473200" rtl="0" algn="l">
              <a:lnSpc>
                <a:spcPct val="120000"/>
              </a:lnSpc>
              <a:spcBef>
                <a:spcPts val="600"/>
              </a:spcBef>
              <a:spcAft>
                <a:spcPts val="0"/>
              </a:spcAft>
              <a:buSzPts val="2352"/>
              <a:buFont typeface="Arial"/>
              <a:buAutoNum type="arabicPeriod"/>
            </a:pPr>
            <a:r>
              <a:rPr lang="en-US" sz="2400">
                <a:solidFill>
                  <a:schemeClr val="dk1"/>
                </a:solidFill>
                <a:latin typeface="Calibri"/>
                <a:ea typeface="Calibri"/>
                <a:cs typeface="Calibri"/>
                <a:sym typeface="Calibri"/>
              </a:rPr>
              <a:t>Composition</a:t>
            </a:r>
            <a:endParaRPr/>
          </a:p>
          <a:p>
            <a:pPr indent="-457200" lvl="1" marL="508000" rtl="0" algn="l">
              <a:lnSpc>
                <a:spcPct val="120000"/>
              </a:lnSpc>
              <a:spcBef>
                <a:spcPts val="600"/>
              </a:spcBef>
              <a:spcAft>
                <a:spcPts val="0"/>
              </a:spcAft>
              <a:buSzPts val="2352"/>
              <a:buFont typeface="Arial"/>
              <a:buAutoNum type="arabicPeriod"/>
            </a:pPr>
            <a:r>
              <a:rPr b="1" lang="en-US">
                <a:solidFill>
                  <a:srgbClr val="C00000"/>
                </a:solidFill>
                <a:latin typeface="Calibri"/>
                <a:ea typeface="Calibri"/>
                <a:cs typeface="Calibri"/>
                <a:sym typeface="Calibri"/>
              </a:rPr>
              <a:t>Generalization/Specialization</a:t>
            </a:r>
            <a:endParaRPr/>
          </a:p>
          <a:p>
            <a:pPr indent="0" lvl="2" marL="508000" rtl="0" algn="l">
              <a:lnSpc>
                <a:spcPct val="120000"/>
              </a:lnSpc>
              <a:spcBef>
                <a:spcPts val="600"/>
              </a:spcBef>
              <a:spcAft>
                <a:spcPts val="0"/>
              </a:spcAft>
              <a:buSzPts val="2352"/>
              <a:buNone/>
            </a:pPr>
            <a:r>
              <a:rPr lang="en-US" sz="2400">
                <a:solidFill>
                  <a:schemeClr val="dk1"/>
                </a:solidFill>
                <a:latin typeface="Calibri"/>
                <a:ea typeface="Calibri"/>
                <a:cs typeface="Calibri"/>
                <a:sym typeface="Calibri"/>
              </a:rPr>
              <a:t>Its a relationship where objects of specialized elements are substitutable for the objects of the generalized elements. Child shares the structure and behavior of parents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2"/>
          <p:cNvSpPr txBox="1"/>
          <p:nvPr>
            <p:ph idx="4294967295" type="title"/>
          </p:nvPr>
        </p:nvSpPr>
        <p:spPr>
          <a:xfrm>
            <a:off x="34506" y="136881"/>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OO Relationships</a:t>
            </a:r>
            <a:endParaRPr/>
          </a:p>
        </p:txBody>
      </p:sp>
      <p:sp>
        <p:nvSpPr>
          <p:cNvPr id="485" name="Google Shape;485;p22"/>
          <p:cNvSpPr txBox="1"/>
          <p:nvPr>
            <p:ph idx="4294967295" type="body"/>
          </p:nvPr>
        </p:nvSpPr>
        <p:spPr>
          <a:xfrm>
            <a:off x="-34506" y="1052736"/>
            <a:ext cx="9144000" cy="5668383"/>
          </a:xfrm>
          <a:prstGeom prst="rect">
            <a:avLst/>
          </a:prstGeom>
          <a:noFill/>
          <a:ln>
            <a:noFill/>
          </a:ln>
        </p:spPr>
        <p:txBody>
          <a:bodyPr anchorCtr="0" anchor="t" bIns="45700" lIns="91425" spcFirstLastPara="1" rIns="91425" wrap="square" tIns="45700">
            <a:noAutofit/>
          </a:bodyPr>
          <a:lstStyle/>
          <a:p>
            <a:pPr indent="0" lvl="0" marL="50800" rtl="0" algn="l">
              <a:lnSpc>
                <a:spcPct val="120000"/>
              </a:lnSpc>
              <a:spcBef>
                <a:spcPts val="600"/>
              </a:spcBef>
              <a:spcAft>
                <a:spcPts val="0"/>
              </a:spcAft>
              <a:buSzPts val="2800"/>
              <a:buNone/>
            </a:pPr>
            <a:r>
              <a:rPr lang="en-US" sz="2400">
                <a:solidFill>
                  <a:schemeClr val="dk1"/>
                </a:solidFill>
                <a:latin typeface="Calibri"/>
                <a:ea typeface="Calibri"/>
                <a:cs typeface="Calibri"/>
                <a:sym typeface="Calibri"/>
              </a:rPr>
              <a:t>Relations tie together the different classes/objects/abstractions together (cont.)</a:t>
            </a:r>
            <a:endParaRPr/>
          </a:p>
          <a:p>
            <a:pPr indent="-457200" lvl="1" marL="508000" rtl="0" algn="l">
              <a:lnSpc>
                <a:spcPct val="120000"/>
              </a:lnSpc>
              <a:spcBef>
                <a:spcPts val="600"/>
              </a:spcBef>
              <a:spcAft>
                <a:spcPts val="0"/>
              </a:spcAft>
              <a:buSzPts val="2352"/>
              <a:buFont typeface="Arial"/>
              <a:buAutoNum type="arabicPeriod" startAt="3"/>
            </a:pPr>
            <a:r>
              <a:rPr b="1" lang="en-US">
                <a:solidFill>
                  <a:srgbClr val="C00000"/>
                </a:solidFill>
                <a:latin typeface="Calibri"/>
                <a:ea typeface="Calibri"/>
                <a:cs typeface="Calibri"/>
                <a:sym typeface="Calibri"/>
              </a:rPr>
              <a:t>Dependency</a:t>
            </a:r>
            <a:endParaRPr/>
          </a:p>
          <a:p>
            <a:pPr indent="0" lvl="2" marL="508000" rtl="0" algn="l">
              <a:lnSpc>
                <a:spcPct val="120000"/>
              </a:lnSpc>
              <a:spcBef>
                <a:spcPts val="600"/>
              </a:spcBef>
              <a:spcAft>
                <a:spcPts val="0"/>
              </a:spcAft>
              <a:buSzPts val="2352"/>
              <a:buNone/>
            </a:pPr>
            <a:r>
              <a:rPr lang="en-US" sz="2400">
                <a:solidFill>
                  <a:schemeClr val="dk1"/>
                </a:solidFill>
                <a:latin typeface="Calibri"/>
                <a:ea typeface="Calibri"/>
                <a:cs typeface="Calibri"/>
                <a:sym typeface="Calibri"/>
              </a:rPr>
              <a:t>Semantic relationship between two things in which a change to one thing may effect the semantics of the other thing.</a:t>
            </a:r>
            <a:endParaRPr/>
          </a:p>
          <a:p>
            <a:pPr indent="-457200" lvl="1" marL="508000" rtl="0" algn="l">
              <a:lnSpc>
                <a:spcPct val="120000"/>
              </a:lnSpc>
              <a:spcBef>
                <a:spcPts val="600"/>
              </a:spcBef>
              <a:spcAft>
                <a:spcPts val="0"/>
              </a:spcAft>
              <a:buSzPts val="2352"/>
              <a:buFont typeface="Arial"/>
              <a:buAutoNum type="arabicPeriod" startAt="3"/>
            </a:pPr>
            <a:r>
              <a:rPr b="1" lang="en-US">
                <a:solidFill>
                  <a:srgbClr val="C00000"/>
                </a:solidFill>
                <a:latin typeface="Calibri"/>
                <a:ea typeface="Calibri"/>
                <a:cs typeface="Calibri"/>
                <a:sym typeface="Calibri"/>
              </a:rPr>
              <a:t>Realization</a:t>
            </a:r>
            <a:endParaRPr/>
          </a:p>
          <a:p>
            <a:pPr indent="-342900" lvl="2" marL="850900" rtl="0" algn="l">
              <a:lnSpc>
                <a:spcPct val="120000"/>
              </a:lnSpc>
              <a:spcBef>
                <a:spcPts val="600"/>
              </a:spcBef>
              <a:spcAft>
                <a:spcPts val="0"/>
              </a:spcAft>
              <a:buSzPts val="2352"/>
              <a:buFont typeface="Noto Sans Symbols"/>
              <a:buChar char="▪"/>
            </a:pPr>
            <a:r>
              <a:rPr lang="en-US" sz="2400">
                <a:solidFill>
                  <a:schemeClr val="dk1"/>
                </a:solidFill>
                <a:latin typeface="Calibri"/>
                <a:ea typeface="Calibri"/>
                <a:cs typeface="Calibri"/>
                <a:sym typeface="Calibri"/>
              </a:rPr>
              <a:t>Its a relationship between classifiers. </a:t>
            </a:r>
            <a:endParaRPr/>
          </a:p>
          <a:p>
            <a:pPr indent="-342900" lvl="2" marL="850900" rtl="0" algn="l">
              <a:lnSpc>
                <a:spcPct val="120000"/>
              </a:lnSpc>
              <a:spcBef>
                <a:spcPts val="600"/>
              </a:spcBef>
              <a:spcAft>
                <a:spcPts val="0"/>
              </a:spcAft>
              <a:buSzPts val="2352"/>
              <a:buFont typeface="Noto Sans Symbols"/>
              <a:buChar char="▪"/>
            </a:pPr>
            <a:r>
              <a:rPr lang="en-US" sz="2400">
                <a:solidFill>
                  <a:schemeClr val="dk1"/>
                </a:solidFill>
                <a:latin typeface="Calibri"/>
                <a:ea typeface="Calibri"/>
                <a:cs typeface="Calibri"/>
                <a:sym typeface="Calibri"/>
              </a:rPr>
              <a:t>One specifies and other carries out. </a:t>
            </a:r>
            <a:endParaRPr/>
          </a:p>
          <a:p>
            <a:pPr indent="-342900" lvl="2" marL="850900" rtl="0" algn="l">
              <a:lnSpc>
                <a:spcPct val="120000"/>
              </a:lnSpc>
              <a:spcBef>
                <a:spcPts val="600"/>
              </a:spcBef>
              <a:spcAft>
                <a:spcPts val="0"/>
              </a:spcAft>
              <a:buSzPts val="2352"/>
              <a:buFont typeface="Noto Sans Symbols"/>
              <a:buChar char="▪"/>
            </a:pPr>
            <a:r>
              <a:rPr lang="en-US" sz="2400">
                <a:solidFill>
                  <a:schemeClr val="dk1"/>
                </a:solidFill>
                <a:latin typeface="Calibri"/>
                <a:ea typeface="Calibri"/>
                <a:cs typeface="Calibri"/>
                <a:sym typeface="Calibri"/>
              </a:rPr>
              <a:t>Typically found in interfaces and the classes which realize them.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3"/>
          <p:cNvSpPr txBox="1"/>
          <p:nvPr>
            <p:ph idx="4294967295" type="title"/>
          </p:nvPr>
        </p:nvSpPr>
        <p:spPr>
          <a:xfrm flipH="1">
            <a:off x="0" y="-157987"/>
            <a:ext cx="6858000" cy="121106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1600"/>
              </a:spcBef>
              <a:spcAft>
                <a:spcPts val="0"/>
              </a:spcAft>
              <a:buSzPts val="4400"/>
              <a:buNone/>
            </a:pPr>
            <a:r>
              <a:rPr lang="en-US" sz="2800">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 </a:t>
            </a:r>
            <a:r>
              <a:rPr b="1" lang="en-US" sz="2800">
                <a:solidFill>
                  <a:schemeClr val="accent2"/>
                </a:solidFill>
              </a:rPr>
              <a:t>OO Relationships</a:t>
            </a:r>
            <a:br>
              <a:rPr b="1" lang="en-US" sz="2800">
                <a:solidFill>
                  <a:schemeClr val="accent2"/>
                </a:solidFill>
              </a:rPr>
            </a:br>
            <a:br>
              <a:rPr b="1" lang="en-US" sz="300">
                <a:solidFill>
                  <a:schemeClr val="accent2"/>
                </a:solidFill>
              </a:rPr>
            </a:br>
            <a:r>
              <a:rPr b="1" lang="en-US" sz="2800">
                <a:solidFill>
                  <a:srgbClr val="C00000"/>
                </a:solidFill>
              </a:rPr>
              <a:t>1. Association</a:t>
            </a:r>
            <a:endParaRPr/>
          </a:p>
        </p:txBody>
      </p:sp>
      <p:sp>
        <p:nvSpPr>
          <p:cNvPr id="492" name="Google Shape;492;p23"/>
          <p:cNvSpPr txBox="1"/>
          <p:nvPr>
            <p:ph idx="4294967295" type="body"/>
          </p:nvPr>
        </p:nvSpPr>
        <p:spPr>
          <a:xfrm>
            <a:off x="26098" y="1073967"/>
            <a:ext cx="9010398" cy="521088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600"/>
              </a:spcBef>
              <a:spcAft>
                <a:spcPts val="0"/>
              </a:spcAft>
              <a:buSzPts val="2800"/>
              <a:buChar char="•"/>
            </a:pPr>
            <a:r>
              <a:rPr lang="en-US" sz="2200"/>
              <a:t>An </a:t>
            </a:r>
            <a:r>
              <a:rPr i="1" lang="en-US" sz="2200"/>
              <a:t>association</a:t>
            </a:r>
            <a:r>
              <a:rPr lang="en-US" sz="2200"/>
              <a:t> describes a relationship between instances of one </a:t>
            </a:r>
            <a:br>
              <a:rPr lang="en-US" sz="2200"/>
            </a:br>
            <a:r>
              <a:rPr lang="en-US" sz="2200"/>
              <a:t>class and instances of the same or another class represented as a connection </a:t>
            </a:r>
            <a:endParaRPr/>
          </a:p>
          <a:p>
            <a:pPr indent="-381000" lvl="1" marL="914400" rtl="0" algn="l">
              <a:lnSpc>
                <a:spcPct val="90000"/>
              </a:lnSpc>
              <a:spcBef>
                <a:spcPts val="500"/>
              </a:spcBef>
              <a:spcAft>
                <a:spcPts val="0"/>
              </a:spcAft>
              <a:buSzPts val="2400"/>
              <a:buChar char="•"/>
            </a:pPr>
            <a:r>
              <a:rPr lang="en-US" sz="2200"/>
              <a:t>Customer </a:t>
            </a:r>
            <a:r>
              <a:rPr i="1" lang="en-US" sz="2200"/>
              <a:t>owns</a:t>
            </a:r>
            <a:r>
              <a:rPr lang="en-US" sz="2200"/>
              <a:t> Account</a:t>
            </a:r>
            <a:endParaRPr/>
          </a:p>
          <a:p>
            <a:pPr indent="-381000" lvl="1" marL="914400" rtl="0" algn="l">
              <a:lnSpc>
                <a:spcPct val="90000"/>
              </a:lnSpc>
              <a:spcBef>
                <a:spcPts val="500"/>
              </a:spcBef>
              <a:spcAft>
                <a:spcPts val="0"/>
              </a:spcAft>
              <a:buSzPts val="2400"/>
              <a:buChar char="•"/>
            </a:pPr>
            <a:r>
              <a:rPr lang="en-US" sz="2200"/>
              <a:t>Student </a:t>
            </a:r>
            <a:r>
              <a:rPr i="1" lang="en-US" sz="2200"/>
              <a:t>enrolls for </a:t>
            </a:r>
            <a:r>
              <a:rPr lang="en-US" sz="2200"/>
              <a:t>Elective</a:t>
            </a:r>
            <a:endParaRPr/>
          </a:p>
          <a:p>
            <a:pPr indent="0" lvl="1" marL="457200" rtl="0" algn="l">
              <a:lnSpc>
                <a:spcPct val="90000"/>
              </a:lnSpc>
              <a:spcBef>
                <a:spcPts val="500"/>
              </a:spcBef>
              <a:spcAft>
                <a:spcPts val="0"/>
              </a:spcAft>
              <a:buSzPts val="2400"/>
              <a:buNone/>
            </a:pPr>
            <a:r>
              <a:rPr lang="en-US" sz="2200"/>
              <a:t>Each of the connections are called links. Typically implemented as pointers</a:t>
            </a:r>
            <a:endParaRPr/>
          </a:p>
          <a:p>
            <a:pPr indent="-406400" lvl="0" marL="457200" rtl="0" algn="l">
              <a:lnSpc>
                <a:spcPct val="90000"/>
              </a:lnSpc>
              <a:spcBef>
                <a:spcPts val="600"/>
              </a:spcBef>
              <a:spcAft>
                <a:spcPts val="0"/>
              </a:spcAft>
              <a:buSzPts val="2800"/>
              <a:buChar char="•"/>
            </a:pPr>
            <a:r>
              <a:rPr b="1" lang="en-US" sz="2200">
                <a:solidFill>
                  <a:srgbClr val="C00000"/>
                </a:solidFill>
              </a:rPr>
              <a:t>Multiplicity</a:t>
            </a:r>
            <a:endParaRPr/>
          </a:p>
          <a:p>
            <a:pPr indent="-381000" lvl="1" marL="914400" rtl="0" algn="l">
              <a:lnSpc>
                <a:spcPct val="90000"/>
              </a:lnSpc>
              <a:spcBef>
                <a:spcPts val="500"/>
              </a:spcBef>
              <a:spcAft>
                <a:spcPts val="0"/>
              </a:spcAft>
              <a:buSzPts val="2400"/>
              <a:buChar char="•"/>
            </a:pPr>
            <a:r>
              <a:rPr lang="en-US" sz="2200"/>
              <a:t>Number of instances or objects of one class that can be associated with one instance of another</a:t>
            </a:r>
            <a:endParaRPr/>
          </a:p>
          <a:p>
            <a:pPr indent="-381000" lvl="1" marL="914400" rtl="0" algn="l">
              <a:lnSpc>
                <a:spcPct val="90000"/>
              </a:lnSpc>
              <a:spcBef>
                <a:spcPts val="500"/>
              </a:spcBef>
              <a:spcAft>
                <a:spcPts val="0"/>
              </a:spcAft>
              <a:buSzPts val="2400"/>
              <a:buChar char="•"/>
            </a:pPr>
            <a:r>
              <a:rPr lang="en-US" sz="2200"/>
              <a:t>Constraints the number of related objects and depends on how you define the boundaries of the problem</a:t>
            </a:r>
            <a:endParaRPr/>
          </a:p>
          <a:p>
            <a:pPr indent="-381000" lvl="1" marL="914400" rtl="0" algn="l">
              <a:lnSpc>
                <a:spcPct val="90000"/>
              </a:lnSpc>
              <a:spcBef>
                <a:spcPts val="500"/>
              </a:spcBef>
              <a:spcAft>
                <a:spcPts val="0"/>
              </a:spcAft>
              <a:buSzPts val="2400"/>
              <a:buChar char="•"/>
            </a:pPr>
            <a:r>
              <a:rPr lang="en-US" sz="2200"/>
              <a:t>UML diagram explicitly list multiplicity (constraint while cardinality is the count) at the end of the association lines</a:t>
            </a:r>
            <a:endParaRPr/>
          </a:p>
          <a:p>
            <a:pPr indent="0" lvl="1" marL="457200" rtl="0" algn="l">
              <a:lnSpc>
                <a:spcPct val="90000"/>
              </a:lnSpc>
              <a:spcBef>
                <a:spcPts val="500"/>
              </a:spcBef>
              <a:spcAft>
                <a:spcPts val="0"/>
              </a:spcAft>
              <a:buSzPts val="2400"/>
              <a:buNone/>
            </a:pPr>
            <a:r>
              <a:t/>
            </a:r>
            <a:endParaRPr sz="2000"/>
          </a:p>
        </p:txBody>
      </p:sp>
      <p:sp>
        <p:nvSpPr>
          <p:cNvPr id="493" name="Google Shape;493;p23"/>
          <p:cNvSpPr txBox="1"/>
          <p:nvPr/>
        </p:nvSpPr>
        <p:spPr>
          <a:xfrm>
            <a:off x="3995936" y="2132856"/>
            <a:ext cx="4620984" cy="765851"/>
          </a:xfrm>
          <a:prstGeom prst="rect">
            <a:avLst/>
          </a:prstGeom>
          <a:noFill/>
          <a:ln>
            <a:noFill/>
          </a:ln>
        </p:spPr>
        <p:txBody>
          <a:bodyPr anchorCtr="0" anchor="t" bIns="45700" lIns="91425" spcFirstLastPara="1" rIns="91425" wrap="square" tIns="45700">
            <a:spAutoFit/>
          </a:bodyPr>
          <a:lstStyle/>
          <a:p>
            <a:pPr indent="-381000" lvl="1" marL="914400" marR="0" rtl="0" algn="l">
              <a:lnSpc>
                <a:spcPct val="90000"/>
              </a:lnSpc>
              <a:spcBef>
                <a:spcPts val="0"/>
              </a:spcBef>
              <a:spcAft>
                <a:spcPts val="0"/>
              </a:spcAft>
              <a:buClr>
                <a:schemeClr val="dk1"/>
              </a:buClr>
              <a:buSzPts val="2400"/>
              <a:buFont typeface="Arial"/>
              <a:buChar char="•"/>
            </a:pPr>
            <a:r>
              <a:rPr b="0" i="0" lang="en-US" sz="2200" u="none" cap="none" strike="noStrike">
                <a:solidFill>
                  <a:schemeClr val="dk1"/>
                </a:solidFill>
                <a:latin typeface="Calibri"/>
                <a:ea typeface="Calibri"/>
                <a:cs typeface="Calibri"/>
                <a:sym typeface="Calibri"/>
              </a:rPr>
              <a:t>Courses have students</a:t>
            </a:r>
            <a:endParaRPr/>
          </a:p>
          <a:p>
            <a:pPr indent="-381000" lvl="1" marL="914400" marR="0" rtl="0" algn="l">
              <a:lnSpc>
                <a:spcPct val="90000"/>
              </a:lnSpc>
              <a:spcBef>
                <a:spcPts val="500"/>
              </a:spcBef>
              <a:spcAft>
                <a:spcPts val="0"/>
              </a:spcAft>
              <a:buClr>
                <a:schemeClr val="dk1"/>
              </a:buClr>
              <a:buSzPts val="2400"/>
              <a:buFont typeface="Arial"/>
              <a:buChar char="•"/>
            </a:pPr>
            <a:r>
              <a:rPr b="0" i="0" lang="en-US" sz="2200" u="none" cap="none" strike="noStrike">
                <a:solidFill>
                  <a:schemeClr val="dk1"/>
                </a:solidFill>
                <a:latin typeface="Calibri"/>
                <a:ea typeface="Calibri"/>
                <a:cs typeface="Calibri"/>
                <a:sym typeface="Calibri"/>
              </a:rPr>
              <a:t>Courses have exams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4"/>
          <p:cNvSpPr txBox="1"/>
          <p:nvPr>
            <p:ph idx="4294967295" type="title"/>
          </p:nvPr>
        </p:nvSpPr>
        <p:spPr>
          <a:xfrm flipH="1">
            <a:off x="0" y="-99392"/>
            <a:ext cx="6858000" cy="1173358"/>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1400"/>
              </a:spcBef>
              <a:spcAft>
                <a:spcPts val="0"/>
              </a:spcAft>
              <a:buSzPts val="4400"/>
              <a:buNone/>
            </a:pPr>
            <a:r>
              <a:rPr lang="en-US" sz="24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 </a:t>
            </a:r>
            <a:r>
              <a:rPr b="1" lang="en-US" sz="2600">
                <a:solidFill>
                  <a:schemeClr val="accent2"/>
                </a:solidFill>
              </a:rPr>
              <a:t>OO Relationships</a:t>
            </a:r>
            <a:br>
              <a:rPr b="1" lang="en-US" sz="2400">
                <a:solidFill>
                  <a:schemeClr val="accent2"/>
                </a:solidFill>
              </a:rPr>
            </a:br>
            <a:br>
              <a:rPr b="1" lang="en-US" sz="1050">
                <a:solidFill>
                  <a:schemeClr val="accent2"/>
                </a:solidFill>
              </a:rPr>
            </a:br>
            <a:r>
              <a:rPr b="1" lang="en-US" sz="2400">
                <a:solidFill>
                  <a:srgbClr val="C00000"/>
                </a:solidFill>
              </a:rPr>
              <a:t>1. Association (Contd.)</a:t>
            </a:r>
            <a:endParaRPr/>
          </a:p>
        </p:txBody>
      </p:sp>
      <p:sp>
        <p:nvSpPr>
          <p:cNvPr id="500" name="Google Shape;500;p24"/>
          <p:cNvSpPr txBox="1"/>
          <p:nvPr>
            <p:ph idx="4294967295" type="body"/>
          </p:nvPr>
        </p:nvSpPr>
        <p:spPr>
          <a:xfrm>
            <a:off x="26098" y="1073967"/>
            <a:ext cx="9298430" cy="521088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en-US" sz="2400">
                <a:latin typeface="Calibri"/>
                <a:ea typeface="Calibri"/>
                <a:cs typeface="Calibri"/>
                <a:sym typeface="Calibri"/>
              </a:rPr>
              <a:t>Description of an Association</a:t>
            </a:r>
            <a:endParaRPr/>
          </a:p>
          <a:p>
            <a:pPr indent="-381000" lvl="1" marL="914400" rtl="0" algn="l">
              <a:lnSpc>
                <a:spcPct val="100000"/>
              </a:lnSpc>
              <a:spcBef>
                <a:spcPts val="0"/>
              </a:spcBef>
              <a:spcAft>
                <a:spcPts val="0"/>
              </a:spcAft>
              <a:buClr>
                <a:schemeClr val="dk1"/>
              </a:buClr>
              <a:buSzPts val="2400"/>
              <a:buFont typeface="Noto Sans Symbols"/>
              <a:buChar char="▪"/>
            </a:pPr>
            <a:r>
              <a:rPr lang="en-US">
                <a:latin typeface="Calibri"/>
                <a:ea typeface="Calibri"/>
                <a:cs typeface="Calibri"/>
                <a:sym typeface="Calibri"/>
              </a:rPr>
              <a:t>Association has two ends</a:t>
            </a:r>
            <a:endParaRPr/>
          </a:p>
          <a:p>
            <a:pPr indent="-381000" lvl="1" marL="914400" rtl="0" algn="l">
              <a:lnSpc>
                <a:spcPct val="100000"/>
              </a:lnSpc>
              <a:spcBef>
                <a:spcPts val="0"/>
              </a:spcBef>
              <a:spcAft>
                <a:spcPts val="0"/>
              </a:spcAft>
              <a:buClr>
                <a:schemeClr val="dk1"/>
              </a:buClr>
              <a:buSzPts val="2400"/>
              <a:buFont typeface="Noto Sans Symbols"/>
              <a:buChar char="▪"/>
            </a:pPr>
            <a:r>
              <a:rPr lang="en-US" sz="2400"/>
              <a:t>Association ends may be named based on the role or the purpose of the association </a:t>
            </a:r>
            <a:r>
              <a:rPr lang="en-US">
                <a:latin typeface="Calibri"/>
                <a:ea typeface="Calibri"/>
                <a:cs typeface="Calibri"/>
                <a:sym typeface="Calibri"/>
              </a:rPr>
              <a:t>e.g. Enrolled Student, Course Enrolled</a:t>
            </a:r>
            <a:endParaRPr/>
          </a:p>
          <a:p>
            <a:pPr indent="-381000" lvl="1" marL="914400" rtl="0" algn="l">
              <a:lnSpc>
                <a:spcPct val="100000"/>
              </a:lnSpc>
              <a:spcBef>
                <a:spcPts val="0"/>
              </a:spcBef>
              <a:spcAft>
                <a:spcPts val="0"/>
              </a:spcAft>
              <a:buClr>
                <a:schemeClr val="dk1"/>
              </a:buClr>
              <a:buSzPts val="2400"/>
              <a:buFont typeface="Noto Sans Symbols"/>
              <a:buChar char="▪"/>
            </a:pPr>
            <a:r>
              <a:rPr lang="en-US">
                <a:latin typeface="Calibri"/>
                <a:ea typeface="Calibri"/>
                <a:cs typeface="Calibri"/>
                <a:sym typeface="Calibri"/>
              </a:rPr>
              <a:t>Navigability (unidirectional, bidirectional links)</a:t>
            </a:r>
            <a:endParaRPr/>
          </a:p>
        </p:txBody>
      </p:sp>
      <p:sp>
        <p:nvSpPr>
          <p:cNvPr id="501" name="Google Shape;501;p24"/>
          <p:cNvSpPr txBox="1"/>
          <p:nvPr/>
        </p:nvSpPr>
        <p:spPr>
          <a:xfrm>
            <a:off x="1613046" y="3100776"/>
            <a:ext cx="2590800" cy="609600"/>
          </a:xfrm>
          <a:prstGeom prst="rect">
            <a:avLst/>
          </a:prstGeom>
          <a:solidFill>
            <a:srgbClr val="FFC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Customer</a:t>
            </a:r>
            <a:endParaRPr/>
          </a:p>
        </p:txBody>
      </p:sp>
      <p:sp>
        <p:nvSpPr>
          <p:cNvPr id="502" name="Google Shape;502;p24"/>
          <p:cNvSpPr txBox="1"/>
          <p:nvPr/>
        </p:nvSpPr>
        <p:spPr>
          <a:xfrm>
            <a:off x="1581572" y="6172200"/>
            <a:ext cx="2590800" cy="609600"/>
          </a:xfrm>
          <a:prstGeom prst="rect">
            <a:avLst/>
          </a:prstGeom>
          <a:solidFill>
            <a:srgbClr val="FFC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Account</a:t>
            </a:r>
            <a:endParaRPr/>
          </a:p>
        </p:txBody>
      </p:sp>
      <p:cxnSp>
        <p:nvCxnSpPr>
          <p:cNvPr id="503" name="Google Shape;503;p24"/>
          <p:cNvCxnSpPr>
            <a:stCxn id="501" idx="2"/>
            <a:endCxn id="502" idx="0"/>
          </p:cNvCxnSpPr>
          <p:nvPr/>
        </p:nvCxnSpPr>
        <p:spPr>
          <a:xfrm flipH="1">
            <a:off x="2876946" y="3710376"/>
            <a:ext cx="31500" cy="2461800"/>
          </a:xfrm>
          <a:prstGeom prst="straightConnector1">
            <a:avLst/>
          </a:prstGeom>
          <a:noFill/>
          <a:ln cap="flat" cmpd="sng" w="25400">
            <a:solidFill>
              <a:srgbClr val="3E6EC2"/>
            </a:solidFill>
            <a:prstDash val="solid"/>
            <a:round/>
            <a:headEnd len="sm" w="sm" type="none"/>
            <a:tailEnd len="sm" w="sm" type="none"/>
          </a:ln>
        </p:spPr>
      </p:cxnSp>
      <p:sp>
        <p:nvSpPr>
          <p:cNvPr id="504" name="Google Shape;504;p24"/>
          <p:cNvSpPr txBox="1"/>
          <p:nvPr/>
        </p:nvSpPr>
        <p:spPr>
          <a:xfrm>
            <a:off x="6542314" y="4082490"/>
            <a:ext cx="631371" cy="457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a:t>
            </a:r>
            <a:endParaRPr/>
          </a:p>
        </p:txBody>
      </p:sp>
      <p:sp>
        <p:nvSpPr>
          <p:cNvPr id="505" name="Google Shape;505;p24"/>
          <p:cNvSpPr txBox="1"/>
          <p:nvPr/>
        </p:nvSpPr>
        <p:spPr>
          <a:xfrm>
            <a:off x="2951989" y="3733800"/>
            <a:ext cx="990600"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a:t>
            </a:r>
            <a:endParaRPr/>
          </a:p>
        </p:txBody>
      </p:sp>
      <p:sp>
        <p:nvSpPr>
          <p:cNvPr id="506" name="Google Shape;506;p24"/>
          <p:cNvSpPr txBox="1"/>
          <p:nvPr/>
        </p:nvSpPr>
        <p:spPr>
          <a:xfrm>
            <a:off x="2915072" y="4419600"/>
            <a:ext cx="1219200"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2F5496"/>
                </a:solidFill>
                <a:latin typeface="Calibri"/>
                <a:ea typeface="Calibri"/>
                <a:cs typeface="Calibri"/>
                <a:sym typeface="Calibri"/>
              </a:rPr>
              <a:t>owns</a:t>
            </a:r>
            <a:endParaRPr/>
          </a:p>
        </p:txBody>
      </p:sp>
      <p:sp>
        <p:nvSpPr>
          <p:cNvPr id="507" name="Google Shape;507;p24"/>
          <p:cNvSpPr txBox="1"/>
          <p:nvPr/>
        </p:nvSpPr>
        <p:spPr>
          <a:xfrm>
            <a:off x="1502059" y="3764805"/>
            <a:ext cx="1295400"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2000">
                <a:solidFill>
                  <a:srgbClr val="222A35"/>
                </a:solidFill>
                <a:latin typeface="Calibri"/>
                <a:ea typeface="Calibri"/>
                <a:cs typeface="Calibri"/>
                <a:sym typeface="Calibri"/>
              </a:rPr>
              <a:t>owner</a:t>
            </a:r>
            <a:endParaRPr/>
          </a:p>
        </p:txBody>
      </p:sp>
      <p:sp>
        <p:nvSpPr>
          <p:cNvPr id="508" name="Google Shape;508;p24"/>
          <p:cNvSpPr txBox="1"/>
          <p:nvPr/>
        </p:nvSpPr>
        <p:spPr>
          <a:xfrm>
            <a:off x="1391072" y="5486400"/>
            <a:ext cx="1371600"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2000">
                <a:solidFill>
                  <a:srgbClr val="222A35"/>
                </a:solidFill>
                <a:latin typeface="Calibri"/>
                <a:ea typeface="Calibri"/>
                <a:cs typeface="Calibri"/>
                <a:sym typeface="Calibri"/>
              </a:rPr>
              <a:t>holder</a:t>
            </a:r>
            <a:endParaRPr/>
          </a:p>
        </p:txBody>
      </p:sp>
      <p:sp>
        <p:nvSpPr>
          <p:cNvPr id="509" name="Google Shape;509;p24"/>
          <p:cNvSpPr txBox="1"/>
          <p:nvPr/>
        </p:nvSpPr>
        <p:spPr>
          <a:xfrm>
            <a:off x="5353472" y="4463093"/>
            <a:ext cx="2590800" cy="609600"/>
          </a:xfrm>
          <a:prstGeom prst="rect">
            <a:avLst/>
          </a:prstGeom>
          <a:solidFill>
            <a:srgbClr val="FFC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Loan</a:t>
            </a:r>
            <a:endParaRPr/>
          </a:p>
        </p:txBody>
      </p:sp>
      <p:cxnSp>
        <p:nvCxnSpPr>
          <p:cNvPr id="510" name="Google Shape;510;p24"/>
          <p:cNvCxnSpPr>
            <a:endCxn id="509" idx="0"/>
          </p:cNvCxnSpPr>
          <p:nvPr/>
        </p:nvCxnSpPr>
        <p:spPr>
          <a:xfrm flipH="1">
            <a:off x="6648872" y="3396293"/>
            <a:ext cx="1500" cy="1066800"/>
          </a:xfrm>
          <a:prstGeom prst="straightConnector1">
            <a:avLst/>
          </a:prstGeom>
          <a:noFill/>
          <a:ln cap="flat" cmpd="sng" w="25400">
            <a:solidFill>
              <a:srgbClr val="3E6EC2"/>
            </a:solidFill>
            <a:prstDash val="solid"/>
            <a:round/>
            <a:headEnd len="sm" w="sm" type="none"/>
            <a:tailEnd len="sm" w="sm" type="none"/>
          </a:ln>
        </p:spPr>
      </p:cxnSp>
      <p:cxnSp>
        <p:nvCxnSpPr>
          <p:cNvPr id="511" name="Google Shape;511;p24"/>
          <p:cNvCxnSpPr>
            <a:stCxn id="501" idx="3"/>
          </p:cNvCxnSpPr>
          <p:nvPr/>
        </p:nvCxnSpPr>
        <p:spPr>
          <a:xfrm>
            <a:off x="4203846" y="3405576"/>
            <a:ext cx="2476500" cy="1500"/>
          </a:xfrm>
          <a:prstGeom prst="straightConnector1">
            <a:avLst/>
          </a:prstGeom>
          <a:noFill/>
          <a:ln cap="flat" cmpd="sng" w="25400">
            <a:solidFill>
              <a:srgbClr val="3E6EC2"/>
            </a:solidFill>
            <a:prstDash val="solid"/>
            <a:round/>
            <a:headEnd len="sm" w="sm" type="none"/>
            <a:tailEnd len="sm" w="sm" type="none"/>
          </a:ln>
        </p:spPr>
      </p:cxnSp>
      <p:sp>
        <p:nvSpPr>
          <p:cNvPr id="512" name="Google Shape;512;p24"/>
          <p:cNvSpPr txBox="1"/>
          <p:nvPr/>
        </p:nvSpPr>
        <p:spPr>
          <a:xfrm>
            <a:off x="4229944" y="3069651"/>
            <a:ext cx="301451" cy="301786"/>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a:t>
            </a:r>
            <a:endParaRPr/>
          </a:p>
        </p:txBody>
      </p:sp>
      <p:sp>
        <p:nvSpPr>
          <p:cNvPr id="513" name="Google Shape;513;p24"/>
          <p:cNvSpPr txBox="1"/>
          <p:nvPr/>
        </p:nvSpPr>
        <p:spPr>
          <a:xfrm>
            <a:off x="6662073" y="3605759"/>
            <a:ext cx="1132503"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rgbClr val="2F5496"/>
                </a:solidFill>
                <a:latin typeface="Calibri"/>
                <a:ea typeface="Calibri"/>
                <a:cs typeface="Calibri"/>
                <a:sym typeface="Calibri"/>
              </a:rPr>
              <a:t>takes</a:t>
            </a:r>
            <a:endParaRPr/>
          </a:p>
        </p:txBody>
      </p:sp>
      <p:sp>
        <p:nvSpPr>
          <p:cNvPr id="514" name="Google Shape;514;p24"/>
          <p:cNvSpPr txBox="1"/>
          <p:nvPr/>
        </p:nvSpPr>
        <p:spPr>
          <a:xfrm>
            <a:off x="2901972" y="5531595"/>
            <a:ext cx="914400"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5"/>
          <p:cNvSpPr/>
          <p:nvPr/>
        </p:nvSpPr>
        <p:spPr>
          <a:xfrm>
            <a:off x="1701800" y="2254250"/>
            <a:ext cx="1752600" cy="914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1" name="Google Shape;521;p25"/>
          <p:cNvSpPr txBox="1"/>
          <p:nvPr/>
        </p:nvSpPr>
        <p:spPr>
          <a:xfrm>
            <a:off x="2006600" y="2514600"/>
            <a:ext cx="107473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University</a:t>
            </a:r>
            <a:endParaRPr/>
          </a:p>
        </p:txBody>
      </p:sp>
      <p:sp>
        <p:nvSpPr>
          <p:cNvPr id="522" name="Google Shape;522;p25"/>
          <p:cNvSpPr/>
          <p:nvPr/>
        </p:nvSpPr>
        <p:spPr>
          <a:xfrm>
            <a:off x="6518275" y="2254250"/>
            <a:ext cx="1752600" cy="914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3" name="Google Shape;523;p25"/>
          <p:cNvSpPr txBox="1"/>
          <p:nvPr/>
        </p:nvSpPr>
        <p:spPr>
          <a:xfrm>
            <a:off x="6959600" y="2514600"/>
            <a:ext cx="8270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Person</a:t>
            </a:r>
            <a:endParaRPr/>
          </a:p>
        </p:txBody>
      </p:sp>
      <p:cxnSp>
        <p:nvCxnSpPr>
          <p:cNvPr id="524" name="Google Shape;524;p25"/>
          <p:cNvCxnSpPr/>
          <p:nvPr/>
        </p:nvCxnSpPr>
        <p:spPr>
          <a:xfrm>
            <a:off x="3454400" y="3016250"/>
            <a:ext cx="3048000" cy="0"/>
          </a:xfrm>
          <a:prstGeom prst="straightConnector1">
            <a:avLst/>
          </a:prstGeom>
          <a:noFill/>
          <a:ln cap="flat" cmpd="sng" w="9525">
            <a:solidFill>
              <a:schemeClr val="dk1"/>
            </a:solidFill>
            <a:prstDash val="solid"/>
            <a:round/>
            <a:headEnd len="med" w="med" type="none"/>
            <a:tailEnd len="sm" w="sm" type="none"/>
          </a:ln>
        </p:spPr>
      </p:cxnSp>
      <p:cxnSp>
        <p:nvCxnSpPr>
          <p:cNvPr id="525" name="Google Shape;525;p25"/>
          <p:cNvCxnSpPr/>
          <p:nvPr/>
        </p:nvCxnSpPr>
        <p:spPr>
          <a:xfrm>
            <a:off x="3454400" y="2406650"/>
            <a:ext cx="3048000" cy="0"/>
          </a:xfrm>
          <a:prstGeom prst="straightConnector1">
            <a:avLst/>
          </a:prstGeom>
          <a:noFill/>
          <a:ln cap="flat" cmpd="sng" w="9525">
            <a:solidFill>
              <a:schemeClr val="dk1"/>
            </a:solidFill>
            <a:prstDash val="solid"/>
            <a:round/>
            <a:headEnd len="med" w="med" type="none"/>
            <a:tailEnd len="sm" w="sm" type="none"/>
          </a:ln>
        </p:spPr>
      </p:cxnSp>
      <p:sp>
        <p:nvSpPr>
          <p:cNvPr id="526" name="Google Shape;526;p25"/>
          <p:cNvSpPr txBox="1"/>
          <p:nvPr/>
        </p:nvSpPr>
        <p:spPr>
          <a:xfrm>
            <a:off x="3505200" y="2133600"/>
            <a:ext cx="29686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1</a:t>
            </a:r>
            <a:endParaRPr/>
          </a:p>
        </p:txBody>
      </p:sp>
      <p:sp>
        <p:nvSpPr>
          <p:cNvPr id="527" name="Google Shape;527;p25"/>
          <p:cNvSpPr txBox="1"/>
          <p:nvPr/>
        </p:nvSpPr>
        <p:spPr>
          <a:xfrm>
            <a:off x="3505200" y="3048000"/>
            <a:ext cx="81464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0..1 ..n</a:t>
            </a:r>
            <a:endParaRPr/>
          </a:p>
        </p:txBody>
      </p:sp>
      <p:sp>
        <p:nvSpPr>
          <p:cNvPr id="528" name="Google Shape;528;p25"/>
          <p:cNvSpPr txBox="1"/>
          <p:nvPr/>
        </p:nvSpPr>
        <p:spPr>
          <a:xfrm>
            <a:off x="6096000" y="2133600"/>
            <a:ext cx="26352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p:txBody>
      </p:sp>
      <p:sp>
        <p:nvSpPr>
          <p:cNvPr id="529" name="Google Shape;529;p25"/>
          <p:cNvSpPr txBox="1"/>
          <p:nvPr/>
        </p:nvSpPr>
        <p:spPr>
          <a:xfrm>
            <a:off x="6172200" y="3048000"/>
            <a:ext cx="26352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p:txBody>
      </p:sp>
      <p:sp>
        <p:nvSpPr>
          <p:cNvPr id="530" name="Google Shape;530;p25"/>
          <p:cNvSpPr txBox="1"/>
          <p:nvPr/>
        </p:nvSpPr>
        <p:spPr>
          <a:xfrm>
            <a:off x="428596" y="4038600"/>
            <a:ext cx="3940204" cy="26007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457200" marR="0" rtl="0" algn="ctr">
              <a:spcBef>
                <a:spcPts val="0"/>
              </a:spcBef>
              <a:spcAft>
                <a:spcPts val="0"/>
              </a:spcAft>
              <a:buNone/>
            </a:pPr>
            <a:r>
              <a:rPr b="1" lang="en-US" sz="1600">
                <a:solidFill>
                  <a:schemeClr val="folHlink"/>
                </a:solidFill>
                <a:latin typeface="Calibri"/>
                <a:ea typeface="Calibri"/>
                <a:cs typeface="Calibri"/>
                <a:sym typeface="Calibri"/>
              </a:rPr>
              <a:t>Multiplicity</a:t>
            </a:r>
            <a:endParaRPr/>
          </a:p>
          <a:p>
            <a:pPr indent="-457200" lvl="0" marL="457200" marR="0" rtl="0" algn="l">
              <a:spcBef>
                <a:spcPts val="700"/>
              </a:spcBef>
              <a:spcAft>
                <a:spcPts val="0"/>
              </a:spcAft>
              <a:buNone/>
            </a:pPr>
            <a:r>
              <a:rPr lang="en-US" sz="1400" u="sng">
                <a:solidFill>
                  <a:schemeClr val="dk1"/>
                </a:solidFill>
                <a:latin typeface="Calibri"/>
                <a:ea typeface="Calibri"/>
                <a:cs typeface="Calibri"/>
                <a:sym typeface="Calibri"/>
              </a:rPr>
              <a:t>Symbol	Meaning</a:t>
            </a:r>
            <a:endParaRPr/>
          </a:p>
          <a:p>
            <a:pPr indent="-457200" lvl="0" marL="457200" marR="0" rtl="0" algn="l">
              <a:spcBef>
                <a:spcPts val="700"/>
              </a:spcBef>
              <a:spcAft>
                <a:spcPts val="0"/>
              </a:spcAft>
              <a:buNone/>
            </a:pPr>
            <a:r>
              <a:rPr lang="en-US" sz="1400">
                <a:solidFill>
                  <a:schemeClr val="dk1"/>
                </a:solidFill>
                <a:latin typeface="Calibri"/>
                <a:ea typeface="Calibri"/>
                <a:cs typeface="Calibri"/>
                <a:sym typeface="Calibri"/>
              </a:rPr>
              <a:t>1		One and only one</a:t>
            </a:r>
            <a:endParaRPr/>
          </a:p>
          <a:p>
            <a:pPr indent="-457200" lvl="0" marL="457200" marR="0" rtl="0" algn="l">
              <a:spcBef>
                <a:spcPts val="700"/>
              </a:spcBef>
              <a:spcAft>
                <a:spcPts val="0"/>
              </a:spcAft>
              <a:buNone/>
            </a:pPr>
            <a:r>
              <a:rPr lang="en-US" sz="1400">
                <a:solidFill>
                  <a:schemeClr val="dk1"/>
                </a:solidFill>
                <a:latin typeface="Calibri"/>
                <a:ea typeface="Calibri"/>
                <a:cs typeface="Calibri"/>
                <a:sym typeface="Calibri"/>
              </a:rPr>
              <a:t>0..1		Zero or one</a:t>
            </a:r>
            <a:endParaRPr/>
          </a:p>
          <a:p>
            <a:pPr indent="-457200" lvl="0" marL="457200" marR="0" rtl="0" algn="l">
              <a:spcBef>
                <a:spcPts val="700"/>
              </a:spcBef>
              <a:spcAft>
                <a:spcPts val="0"/>
              </a:spcAft>
              <a:buNone/>
            </a:pPr>
            <a:r>
              <a:rPr lang="en-US" sz="1400">
                <a:solidFill>
                  <a:schemeClr val="dk1"/>
                </a:solidFill>
                <a:latin typeface="Calibri"/>
                <a:ea typeface="Calibri"/>
                <a:cs typeface="Calibri"/>
                <a:sym typeface="Calibri"/>
              </a:rPr>
              <a:t>M..N		From M to N (natural language)</a:t>
            </a:r>
            <a:endParaRPr/>
          </a:p>
          <a:p>
            <a:pPr indent="-457200" lvl="0" marL="457200" marR="0" rtl="0" algn="l">
              <a:spcBef>
                <a:spcPts val="700"/>
              </a:spcBef>
              <a:spcAft>
                <a:spcPts val="0"/>
              </a:spcAft>
              <a:buNone/>
            </a:pPr>
            <a:r>
              <a:rPr lang="en-US" sz="1400">
                <a:solidFill>
                  <a:schemeClr val="dk1"/>
                </a:solidFill>
                <a:latin typeface="Calibri"/>
                <a:ea typeface="Calibri"/>
                <a:cs typeface="Calibri"/>
                <a:sym typeface="Calibri"/>
              </a:rPr>
              <a:t>*		any positive integer</a:t>
            </a:r>
            <a:endParaRPr/>
          </a:p>
          <a:p>
            <a:pPr indent="-457200" lvl="0" marL="457200" marR="0" rtl="0" algn="l">
              <a:spcBef>
                <a:spcPts val="700"/>
              </a:spcBef>
              <a:spcAft>
                <a:spcPts val="0"/>
              </a:spcAft>
              <a:buNone/>
            </a:pPr>
            <a:r>
              <a:rPr lang="en-US" sz="1400">
                <a:solidFill>
                  <a:schemeClr val="dk1"/>
                </a:solidFill>
                <a:latin typeface="Calibri"/>
                <a:ea typeface="Calibri"/>
                <a:cs typeface="Calibri"/>
                <a:sym typeface="Calibri"/>
              </a:rPr>
              <a:t>0..*		From zero to any positive integer</a:t>
            </a:r>
            <a:endParaRPr/>
          </a:p>
          <a:p>
            <a:pPr indent="-457200" lvl="0" marL="457200" marR="0" rtl="0" algn="l">
              <a:spcBef>
                <a:spcPts val="700"/>
              </a:spcBef>
              <a:spcAft>
                <a:spcPts val="0"/>
              </a:spcAft>
              <a:buNone/>
            </a:pPr>
            <a:r>
              <a:rPr lang="en-US" sz="1400">
                <a:solidFill>
                  <a:schemeClr val="dk1"/>
                </a:solidFill>
                <a:latin typeface="Calibri"/>
                <a:ea typeface="Calibri"/>
                <a:cs typeface="Calibri"/>
                <a:sym typeface="Calibri"/>
              </a:rPr>
              <a:t>1..*		From one to any positive integer</a:t>
            </a:r>
            <a:endParaRPr/>
          </a:p>
        </p:txBody>
      </p:sp>
      <p:sp>
        <p:nvSpPr>
          <p:cNvPr id="531" name="Google Shape;531;p25"/>
          <p:cNvSpPr txBox="1"/>
          <p:nvPr/>
        </p:nvSpPr>
        <p:spPr>
          <a:xfrm>
            <a:off x="5867400" y="3276600"/>
            <a:ext cx="86201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teacher</a:t>
            </a:r>
            <a:endParaRPr/>
          </a:p>
        </p:txBody>
      </p:sp>
      <p:sp>
        <p:nvSpPr>
          <p:cNvPr id="532" name="Google Shape;532;p25"/>
          <p:cNvSpPr txBox="1"/>
          <p:nvPr/>
        </p:nvSpPr>
        <p:spPr>
          <a:xfrm>
            <a:off x="3200400" y="3352800"/>
            <a:ext cx="10191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employer</a:t>
            </a:r>
            <a:endParaRPr/>
          </a:p>
        </p:txBody>
      </p:sp>
      <p:sp>
        <p:nvSpPr>
          <p:cNvPr id="533" name="Google Shape;533;p25"/>
          <p:cNvSpPr txBox="1"/>
          <p:nvPr/>
        </p:nvSpPr>
        <p:spPr>
          <a:xfrm>
            <a:off x="7010400" y="3962400"/>
            <a:ext cx="6000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Arial"/>
                <a:ea typeface="Arial"/>
                <a:cs typeface="Arial"/>
                <a:sym typeface="Arial"/>
              </a:rPr>
              <a:t>Role</a:t>
            </a:r>
            <a:endParaRPr/>
          </a:p>
        </p:txBody>
      </p:sp>
      <p:cxnSp>
        <p:nvCxnSpPr>
          <p:cNvPr id="534" name="Google Shape;534;p25"/>
          <p:cNvCxnSpPr/>
          <p:nvPr/>
        </p:nvCxnSpPr>
        <p:spPr>
          <a:xfrm rot="10800000">
            <a:off x="6502400" y="3657600"/>
            <a:ext cx="457200" cy="381000"/>
          </a:xfrm>
          <a:prstGeom prst="straightConnector1">
            <a:avLst/>
          </a:prstGeom>
          <a:noFill/>
          <a:ln cap="flat" cmpd="sng" w="9525">
            <a:solidFill>
              <a:schemeClr val="accent1"/>
            </a:solidFill>
            <a:prstDash val="solid"/>
            <a:round/>
            <a:headEnd len="med" w="med" type="none"/>
            <a:tailEnd len="lg" w="lg" type="triangle"/>
          </a:ln>
        </p:spPr>
      </p:cxnSp>
      <p:sp>
        <p:nvSpPr>
          <p:cNvPr id="535" name="Google Shape;535;p25"/>
          <p:cNvSpPr txBox="1"/>
          <p:nvPr/>
        </p:nvSpPr>
        <p:spPr>
          <a:xfrm>
            <a:off x="4953000" y="4495800"/>
            <a:ext cx="3657600" cy="196977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folHlink"/>
                </a:solidFill>
                <a:latin typeface="Calibri"/>
                <a:ea typeface="Calibri"/>
                <a:cs typeface="Calibri"/>
                <a:sym typeface="Calibri"/>
              </a:rPr>
              <a:t>Role</a:t>
            </a:r>
            <a:endParaRPr/>
          </a:p>
          <a:p>
            <a:pPr indent="0" lvl="0" marL="0" marR="0" rtl="0" algn="l">
              <a:spcBef>
                <a:spcPts val="800"/>
              </a:spcBef>
              <a:spcAft>
                <a:spcPts val="0"/>
              </a:spcAft>
              <a:buNone/>
            </a:pPr>
            <a:r>
              <a:rPr i="1" lang="en-US" sz="1600">
                <a:solidFill>
                  <a:schemeClr val="dk1"/>
                </a:solidFill>
                <a:latin typeface="Calibri"/>
                <a:ea typeface="Calibri"/>
                <a:cs typeface="Calibri"/>
                <a:sym typeface="Calibri"/>
              </a:rPr>
              <a:t>“A given university groups many people; some act as students, others as teachers.  A given student belongs to a single university; a given teacher may or may not be working for the university at a particular time.”</a:t>
            </a:r>
            <a:endParaRPr/>
          </a:p>
        </p:txBody>
      </p:sp>
      <p:sp>
        <p:nvSpPr>
          <p:cNvPr id="536" name="Google Shape;536;p25"/>
          <p:cNvSpPr txBox="1"/>
          <p:nvPr/>
        </p:nvSpPr>
        <p:spPr>
          <a:xfrm>
            <a:off x="5867400" y="1752600"/>
            <a:ext cx="8509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student</a:t>
            </a:r>
            <a:endParaRPr/>
          </a:p>
        </p:txBody>
      </p:sp>
      <p:sp>
        <p:nvSpPr>
          <p:cNvPr id="537" name="Google Shape;537;p25"/>
          <p:cNvSpPr txBox="1"/>
          <p:nvPr/>
        </p:nvSpPr>
        <p:spPr>
          <a:xfrm>
            <a:off x="4500562" y="2714620"/>
            <a:ext cx="13573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employs</a:t>
            </a:r>
            <a:endParaRPr sz="2000">
              <a:solidFill>
                <a:schemeClr val="dk1"/>
              </a:solidFill>
              <a:latin typeface="Calibri"/>
              <a:ea typeface="Calibri"/>
              <a:cs typeface="Calibri"/>
              <a:sym typeface="Calibri"/>
            </a:endParaRPr>
          </a:p>
        </p:txBody>
      </p:sp>
      <p:sp>
        <p:nvSpPr>
          <p:cNvPr id="538" name="Google Shape;538;p25"/>
          <p:cNvSpPr/>
          <p:nvPr/>
        </p:nvSpPr>
        <p:spPr>
          <a:xfrm>
            <a:off x="4900386" y="3081365"/>
            <a:ext cx="814646" cy="881036"/>
          </a:xfrm>
          <a:prstGeom prst="wedgeEllipseCallout">
            <a:avLst>
              <a:gd fmla="val -39611" name="adj1"/>
              <a:gd fmla="val -52677" name="adj2"/>
            </a:avLst>
          </a:prstGeom>
          <a:no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39" name="Google Shape;539;p25"/>
          <p:cNvSpPr txBox="1"/>
          <p:nvPr/>
        </p:nvSpPr>
        <p:spPr>
          <a:xfrm>
            <a:off x="4866009" y="3316569"/>
            <a:ext cx="7360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Name</a:t>
            </a:r>
            <a:endParaRPr sz="2400">
              <a:solidFill>
                <a:schemeClr val="dk1"/>
              </a:solidFill>
              <a:latin typeface="Times New Roman"/>
              <a:ea typeface="Times New Roman"/>
              <a:cs typeface="Times New Roman"/>
              <a:sym typeface="Times New Roman"/>
            </a:endParaRPr>
          </a:p>
        </p:txBody>
      </p:sp>
      <p:sp>
        <p:nvSpPr>
          <p:cNvPr id="540" name="Google Shape;540;p25"/>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 Name, Multiplicity and Roles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6"/>
          <p:cNvSpPr txBox="1"/>
          <p:nvPr/>
        </p:nvSpPr>
        <p:spPr>
          <a:xfrm>
            <a:off x="106388" y="1296986"/>
            <a:ext cx="810895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We can constrain the association relationship by defining the </a:t>
            </a:r>
            <a:r>
              <a:rPr i="1" lang="en-US" sz="2400">
                <a:solidFill>
                  <a:schemeClr val="dk1"/>
                </a:solidFill>
                <a:latin typeface="Calibri"/>
                <a:ea typeface="Calibri"/>
                <a:cs typeface="Calibri"/>
                <a:sym typeface="Calibri"/>
              </a:rPr>
              <a:t>navigability</a:t>
            </a:r>
            <a:r>
              <a:rPr lang="en-US" sz="2400">
                <a:solidFill>
                  <a:schemeClr val="dk1"/>
                </a:solidFill>
                <a:latin typeface="Calibri"/>
                <a:ea typeface="Calibri"/>
                <a:cs typeface="Calibri"/>
                <a:sym typeface="Calibri"/>
              </a:rPr>
              <a:t> of the association. Here, a </a:t>
            </a:r>
            <a:r>
              <a:rPr i="1" lang="en-US" sz="2400">
                <a:solidFill>
                  <a:schemeClr val="dk1"/>
                </a:solidFill>
                <a:latin typeface="Calibri"/>
                <a:ea typeface="Calibri"/>
                <a:cs typeface="Calibri"/>
                <a:sym typeface="Calibri"/>
              </a:rPr>
              <a:t>Router</a:t>
            </a:r>
            <a:r>
              <a:rPr lang="en-US" sz="2400">
                <a:solidFill>
                  <a:schemeClr val="dk1"/>
                </a:solidFill>
                <a:latin typeface="Calibri"/>
                <a:ea typeface="Calibri"/>
                <a:cs typeface="Calibri"/>
                <a:sym typeface="Calibri"/>
              </a:rPr>
              <a:t> object requests services from a </a:t>
            </a:r>
            <a:r>
              <a:rPr i="1" lang="en-US" sz="2400">
                <a:solidFill>
                  <a:schemeClr val="dk1"/>
                </a:solidFill>
                <a:latin typeface="Calibri"/>
                <a:ea typeface="Calibri"/>
                <a:cs typeface="Calibri"/>
                <a:sym typeface="Calibri"/>
              </a:rPr>
              <a:t>DNS</a:t>
            </a:r>
            <a:r>
              <a:rPr lang="en-US" sz="2400">
                <a:solidFill>
                  <a:schemeClr val="dk1"/>
                </a:solidFill>
                <a:latin typeface="Calibri"/>
                <a:ea typeface="Calibri"/>
                <a:cs typeface="Calibri"/>
                <a:sym typeface="Calibri"/>
              </a:rPr>
              <a:t> object by sending messages to (invoking the operations of) the server. The direction of the association indicates that the server has no knowledge of the </a:t>
            </a:r>
            <a:r>
              <a:rPr i="1" lang="en-US" sz="2400">
                <a:solidFill>
                  <a:schemeClr val="dk1"/>
                </a:solidFill>
                <a:latin typeface="Calibri"/>
                <a:ea typeface="Calibri"/>
                <a:cs typeface="Calibri"/>
                <a:sym typeface="Calibri"/>
              </a:rPr>
              <a:t>Router</a:t>
            </a:r>
            <a:r>
              <a:rPr lang="en-US" sz="2400">
                <a:solidFill>
                  <a:schemeClr val="dk1"/>
                </a:solidFill>
                <a:latin typeface="Calibri"/>
                <a:ea typeface="Calibri"/>
                <a:cs typeface="Calibri"/>
                <a:sym typeface="Calibri"/>
              </a:rPr>
              <a:t>.</a:t>
            </a:r>
            <a:endParaRPr/>
          </a:p>
        </p:txBody>
      </p:sp>
      <p:cxnSp>
        <p:nvCxnSpPr>
          <p:cNvPr id="546" name="Google Shape;546;p26"/>
          <p:cNvCxnSpPr/>
          <p:nvPr/>
        </p:nvCxnSpPr>
        <p:spPr>
          <a:xfrm>
            <a:off x="3124200" y="4724400"/>
            <a:ext cx="2362200" cy="0"/>
          </a:xfrm>
          <a:prstGeom prst="straightConnector1">
            <a:avLst/>
          </a:prstGeom>
          <a:noFill/>
          <a:ln cap="flat" cmpd="sng" w="28575">
            <a:solidFill>
              <a:schemeClr val="dk1"/>
            </a:solidFill>
            <a:prstDash val="solid"/>
            <a:round/>
            <a:headEnd len="med" w="med" type="none"/>
            <a:tailEnd len="lg" w="lg" type="stealth"/>
          </a:ln>
        </p:spPr>
      </p:cxnSp>
      <p:sp>
        <p:nvSpPr>
          <p:cNvPr id="547" name="Google Shape;547;p26"/>
          <p:cNvSpPr/>
          <p:nvPr/>
        </p:nvSpPr>
        <p:spPr>
          <a:xfrm>
            <a:off x="990600" y="4419600"/>
            <a:ext cx="2133600" cy="5334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Router</a:t>
            </a:r>
            <a:endParaRPr/>
          </a:p>
        </p:txBody>
      </p:sp>
      <p:sp>
        <p:nvSpPr>
          <p:cNvPr id="548" name="Google Shape;548;p26"/>
          <p:cNvSpPr/>
          <p:nvPr/>
        </p:nvSpPr>
        <p:spPr>
          <a:xfrm>
            <a:off x="5486400" y="4470400"/>
            <a:ext cx="2819400" cy="5334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DomainNameServer</a:t>
            </a:r>
            <a:endParaRPr/>
          </a:p>
        </p:txBody>
      </p:sp>
      <p:sp>
        <p:nvSpPr>
          <p:cNvPr id="549" name="Google Shape;549;p26"/>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(Contd.)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7"/>
          <p:cNvSpPr txBox="1"/>
          <p:nvPr/>
        </p:nvSpPr>
        <p:spPr>
          <a:xfrm>
            <a:off x="71406" y="1249353"/>
            <a:ext cx="810895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There can be situations where Associations may need a link classes or association classes  ..like registration below .. can also be objects themselves</a:t>
            </a:r>
            <a:endParaRPr/>
          </a:p>
        </p:txBody>
      </p:sp>
      <p:grpSp>
        <p:nvGrpSpPr>
          <p:cNvPr id="555" name="Google Shape;555;p27"/>
          <p:cNvGrpSpPr/>
          <p:nvPr/>
        </p:nvGrpSpPr>
        <p:grpSpPr>
          <a:xfrm>
            <a:off x="685800" y="5257800"/>
            <a:ext cx="7696200" cy="546100"/>
            <a:chOff x="432" y="3072"/>
            <a:chExt cx="4848" cy="344"/>
          </a:xfrm>
        </p:grpSpPr>
        <p:cxnSp>
          <p:nvCxnSpPr>
            <p:cNvPr id="556" name="Google Shape;556;p27"/>
            <p:cNvCxnSpPr/>
            <p:nvPr/>
          </p:nvCxnSpPr>
          <p:spPr>
            <a:xfrm>
              <a:off x="1728" y="3248"/>
              <a:ext cx="2304" cy="0"/>
            </a:xfrm>
            <a:prstGeom prst="straightConnector1">
              <a:avLst/>
            </a:prstGeom>
            <a:solidFill>
              <a:srgbClr val="D8D8D8"/>
            </a:solidFill>
            <a:ln cap="flat" cmpd="sng" w="28575">
              <a:solidFill>
                <a:schemeClr val="dk1"/>
              </a:solidFill>
              <a:prstDash val="solid"/>
              <a:round/>
              <a:headEnd len="med" w="med" type="none"/>
              <a:tailEnd len="sm" w="sm" type="none"/>
            </a:ln>
          </p:spPr>
        </p:cxnSp>
        <p:sp>
          <p:nvSpPr>
            <p:cNvPr id="557" name="Google Shape;557;p27"/>
            <p:cNvSpPr/>
            <p:nvPr/>
          </p:nvSpPr>
          <p:spPr>
            <a:xfrm>
              <a:off x="3984" y="3080"/>
              <a:ext cx="1296" cy="336"/>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Warranty</a:t>
              </a:r>
              <a:endParaRPr/>
            </a:p>
          </p:txBody>
        </p:sp>
        <p:sp>
          <p:nvSpPr>
            <p:cNvPr id="558" name="Google Shape;558;p27"/>
            <p:cNvSpPr/>
            <p:nvPr/>
          </p:nvSpPr>
          <p:spPr>
            <a:xfrm>
              <a:off x="432" y="3072"/>
              <a:ext cx="1296" cy="336"/>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Product</a:t>
              </a:r>
              <a:endParaRPr/>
            </a:p>
          </p:txBody>
        </p:sp>
      </p:grpSp>
      <p:cxnSp>
        <p:nvCxnSpPr>
          <p:cNvPr id="559" name="Google Shape;559;p27"/>
          <p:cNvCxnSpPr/>
          <p:nvPr/>
        </p:nvCxnSpPr>
        <p:spPr>
          <a:xfrm>
            <a:off x="4495800" y="4343400"/>
            <a:ext cx="0" cy="1219200"/>
          </a:xfrm>
          <a:prstGeom prst="straightConnector1">
            <a:avLst/>
          </a:prstGeom>
          <a:noFill/>
          <a:ln cap="flat" cmpd="sng" w="28575">
            <a:solidFill>
              <a:schemeClr val="dk1"/>
            </a:solidFill>
            <a:prstDash val="dash"/>
            <a:round/>
            <a:headEnd len="med" w="med" type="none"/>
            <a:tailEnd len="med" w="med" type="none"/>
          </a:ln>
        </p:spPr>
      </p:cxnSp>
      <p:grpSp>
        <p:nvGrpSpPr>
          <p:cNvPr id="560" name="Google Shape;560;p27"/>
          <p:cNvGrpSpPr/>
          <p:nvPr/>
        </p:nvGrpSpPr>
        <p:grpSpPr>
          <a:xfrm>
            <a:off x="3467100" y="2286000"/>
            <a:ext cx="2057400" cy="1981200"/>
            <a:chOff x="2256" y="1344"/>
            <a:chExt cx="1296" cy="1248"/>
          </a:xfrm>
        </p:grpSpPr>
        <p:sp>
          <p:nvSpPr>
            <p:cNvPr id="561" name="Google Shape;561;p27"/>
            <p:cNvSpPr/>
            <p:nvPr/>
          </p:nvSpPr>
          <p:spPr>
            <a:xfrm>
              <a:off x="2256" y="2400"/>
              <a:ext cx="1296" cy="19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2" name="Google Shape;562;p27"/>
            <p:cNvSpPr/>
            <p:nvPr/>
          </p:nvSpPr>
          <p:spPr>
            <a:xfrm>
              <a:off x="2256" y="1344"/>
              <a:ext cx="1296" cy="336"/>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Registration</a:t>
              </a:r>
              <a:endParaRPr/>
            </a:p>
          </p:txBody>
        </p:sp>
        <p:sp>
          <p:nvSpPr>
            <p:cNvPr id="563" name="Google Shape;563;p27"/>
            <p:cNvSpPr/>
            <p:nvPr/>
          </p:nvSpPr>
          <p:spPr>
            <a:xfrm>
              <a:off x="2256" y="1680"/>
              <a:ext cx="1296" cy="72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modelNumber</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serialNumber</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warrentyCode</a:t>
              </a:r>
              <a:endParaRPr sz="2400">
                <a:solidFill>
                  <a:schemeClr val="dk1"/>
                </a:solidFill>
                <a:latin typeface="Times New Roman"/>
                <a:ea typeface="Times New Roman"/>
                <a:cs typeface="Times New Roman"/>
                <a:sym typeface="Times New Roman"/>
              </a:endParaRPr>
            </a:p>
          </p:txBody>
        </p:sp>
      </p:grpSp>
      <p:sp>
        <p:nvSpPr>
          <p:cNvPr id="564" name="Google Shape;564;p27"/>
          <p:cNvSpPr txBox="1"/>
          <p:nvPr/>
        </p:nvSpPr>
        <p:spPr>
          <a:xfrm>
            <a:off x="2743200" y="5486400"/>
            <a:ext cx="381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565" name="Google Shape;565;p27"/>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(Contd.)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8"/>
          <p:cNvSpPr txBox="1"/>
          <p:nvPr/>
        </p:nvSpPr>
        <p:spPr>
          <a:xfrm>
            <a:off x="71406" y="1428736"/>
            <a:ext cx="7848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class can have a </a:t>
            </a:r>
            <a:r>
              <a:rPr i="1" lang="en-US" sz="2400">
                <a:solidFill>
                  <a:schemeClr val="dk1"/>
                </a:solidFill>
                <a:latin typeface="Calibri"/>
                <a:ea typeface="Calibri"/>
                <a:cs typeface="Calibri"/>
                <a:sym typeface="Calibri"/>
              </a:rPr>
              <a:t>self association</a:t>
            </a:r>
            <a:r>
              <a:rPr lang="en-US" sz="2400">
                <a:solidFill>
                  <a:schemeClr val="dk1"/>
                </a:solidFill>
                <a:latin typeface="Calibri"/>
                <a:ea typeface="Calibri"/>
                <a:cs typeface="Calibri"/>
                <a:sym typeface="Calibri"/>
              </a:rPr>
              <a:t>.</a:t>
            </a:r>
            <a:endParaRPr/>
          </a:p>
        </p:txBody>
      </p:sp>
      <p:grpSp>
        <p:nvGrpSpPr>
          <p:cNvPr id="571" name="Google Shape;571;p28"/>
          <p:cNvGrpSpPr/>
          <p:nvPr/>
        </p:nvGrpSpPr>
        <p:grpSpPr>
          <a:xfrm>
            <a:off x="2667000" y="3581400"/>
            <a:ext cx="3690938" cy="1589088"/>
            <a:chOff x="1680" y="2256"/>
            <a:chExt cx="2325" cy="1001"/>
          </a:xfrm>
        </p:grpSpPr>
        <p:sp>
          <p:nvSpPr>
            <p:cNvPr id="572" name="Google Shape;572;p28"/>
            <p:cNvSpPr/>
            <p:nvPr/>
          </p:nvSpPr>
          <p:spPr>
            <a:xfrm>
              <a:off x="2544" y="2256"/>
              <a:ext cx="1296" cy="816"/>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3" name="Google Shape;573;p28"/>
            <p:cNvSpPr/>
            <p:nvPr/>
          </p:nvSpPr>
          <p:spPr>
            <a:xfrm>
              <a:off x="1680" y="2784"/>
              <a:ext cx="1536" cy="43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Employee</a:t>
              </a:r>
              <a:endParaRPr/>
            </a:p>
          </p:txBody>
        </p:sp>
        <p:sp>
          <p:nvSpPr>
            <p:cNvPr id="574" name="Google Shape;574;p28"/>
            <p:cNvSpPr txBox="1"/>
            <p:nvPr/>
          </p:nvSpPr>
          <p:spPr>
            <a:xfrm>
              <a:off x="1845" y="2512"/>
              <a:ext cx="79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supervisor</a:t>
              </a:r>
              <a:endParaRPr/>
            </a:p>
          </p:txBody>
        </p:sp>
        <p:sp>
          <p:nvSpPr>
            <p:cNvPr id="575" name="Google Shape;575;p28"/>
            <p:cNvSpPr txBox="1"/>
            <p:nvPr/>
          </p:nvSpPr>
          <p:spPr>
            <a:xfrm>
              <a:off x="3216" y="3024"/>
              <a:ext cx="78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supervisee</a:t>
              </a:r>
              <a:endParaRPr/>
            </a:p>
          </p:txBody>
        </p:sp>
      </p:grpSp>
      <p:sp>
        <p:nvSpPr>
          <p:cNvPr id="576" name="Google Shape;576;p28"/>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(Contd.)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9"/>
          <p:cNvSpPr txBox="1"/>
          <p:nvPr/>
        </p:nvSpPr>
        <p:spPr>
          <a:xfrm>
            <a:off x="0" y="1180008"/>
            <a:ext cx="9324528" cy="415498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An aggregation is a strong form of association in which objects </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are assembled or configured together to create a more complex object. </a:t>
            </a:r>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An aggregation describes a group of objects and how you interact with them. It defines a single point of control, called the aggregate that represents the assembly and decides on how the assembled objects respond to changes or instructions that might affect the collection.</a:t>
            </a:r>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It shows the class that takes the role of the whole, is composed (has a) of other classes, which take the role of the parts</a:t>
            </a:r>
            <a:endParaRPr/>
          </a:p>
          <a:p>
            <a:pPr indent="-342900" lvl="0" marL="3429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An </a:t>
            </a:r>
            <a:r>
              <a:rPr i="1" lang="en-US" sz="2200">
                <a:solidFill>
                  <a:schemeClr val="dk1"/>
                </a:solidFill>
                <a:latin typeface="Calibri"/>
                <a:ea typeface="Calibri"/>
                <a:cs typeface="Calibri"/>
                <a:sym typeface="Calibri"/>
              </a:rPr>
              <a:t>aggregation</a:t>
            </a:r>
            <a:r>
              <a:rPr lang="en-US" sz="2200">
                <a:solidFill>
                  <a:schemeClr val="dk1"/>
                </a:solidFill>
                <a:latin typeface="Calibri"/>
                <a:ea typeface="Calibri"/>
                <a:cs typeface="Calibri"/>
                <a:sym typeface="Calibri"/>
              </a:rPr>
              <a:t> specifies a whole-part relationship between an aggregate (a whole) and a constituent part, where the part can exist independently from the aggregate. Aggregations are denoted by a hollow-diamond adornment on the association.</a:t>
            </a:r>
            <a:endParaRPr/>
          </a:p>
        </p:txBody>
      </p:sp>
      <p:grpSp>
        <p:nvGrpSpPr>
          <p:cNvPr id="582" name="Google Shape;582;p29"/>
          <p:cNvGrpSpPr/>
          <p:nvPr/>
        </p:nvGrpSpPr>
        <p:grpSpPr>
          <a:xfrm>
            <a:off x="1028700" y="5334992"/>
            <a:ext cx="7086600" cy="1447800"/>
            <a:chOff x="576" y="2496"/>
            <a:chExt cx="4464" cy="912"/>
          </a:xfrm>
        </p:grpSpPr>
        <p:sp>
          <p:nvSpPr>
            <p:cNvPr id="583" name="Google Shape;583;p29"/>
            <p:cNvSpPr/>
            <p:nvPr/>
          </p:nvSpPr>
          <p:spPr>
            <a:xfrm>
              <a:off x="576" y="2496"/>
              <a:ext cx="1344" cy="91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Car</a:t>
              </a:r>
              <a:endParaRPr/>
            </a:p>
          </p:txBody>
        </p:sp>
        <p:grpSp>
          <p:nvGrpSpPr>
            <p:cNvPr id="584" name="Google Shape;584;p29"/>
            <p:cNvGrpSpPr/>
            <p:nvPr/>
          </p:nvGrpSpPr>
          <p:grpSpPr>
            <a:xfrm>
              <a:off x="1920" y="2544"/>
              <a:ext cx="3120" cy="336"/>
              <a:chOff x="1920" y="2544"/>
              <a:chExt cx="3120" cy="336"/>
            </a:xfrm>
          </p:grpSpPr>
          <p:sp>
            <p:nvSpPr>
              <p:cNvPr id="585" name="Google Shape;585;p29"/>
              <p:cNvSpPr/>
              <p:nvPr/>
            </p:nvSpPr>
            <p:spPr>
              <a:xfrm>
                <a:off x="3504" y="2544"/>
                <a:ext cx="1536" cy="336"/>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Engine</a:t>
                </a:r>
                <a:endParaRPr/>
              </a:p>
            </p:txBody>
          </p:sp>
          <p:grpSp>
            <p:nvGrpSpPr>
              <p:cNvPr id="586" name="Google Shape;586;p29"/>
              <p:cNvGrpSpPr/>
              <p:nvPr/>
            </p:nvGrpSpPr>
            <p:grpSpPr>
              <a:xfrm>
                <a:off x="1920" y="2736"/>
                <a:ext cx="1584" cy="96"/>
                <a:chOff x="2016" y="2640"/>
                <a:chExt cx="1584" cy="96"/>
              </a:xfrm>
            </p:grpSpPr>
            <p:cxnSp>
              <p:nvCxnSpPr>
                <p:cNvPr id="587" name="Google Shape;587;p29"/>
                <p:cNvCxnSpPr/>
                <p:nvPr/>
              </p:nvCxnSpPr>
              <p:spPr>
                <a:xfrm>
                  <a:off x="2208" y="2688"/>
                  <a:ext cx="1392" cy="0"/>
                </a:xfrm>
                <a:prstGeom prst="straightConnector1">
                  <a:avLst/>
                </a:prstGeom>
                <a:solidFill>
                  <a:srgbClr val="D8D8D8"/>
                </a:solidFill>
                <a:ln cap="flat" cmpd="sng" w="28575">
                  <a:solidFill>
                    <a:schemeClr val="dk1"/>
                  </a:solidFill>
                  <a:prstDash val="solid"/>
                  <a:round/>
                  <a:headEnd len="sm" w="sm" type="none"/>
                  <a:tailEnd len="med" w="med" type="none"/>
                </a:ln>
              </p:spPr>
            </p:cxnSp>
            <p:sp>
              <p:nvSpPr>
                <p:cNvPr id="588" name="Google Shape;588;p29"/>
                <p:cNvSpPr/>
                <p:nvPr/>
              </p:nvSpPr>
              <p:spPr>
                <a:xfrm>
                  <a:off x="2016" y="2640"/>
                  <a:ext cx="192" cy="96"/>
                </a:xfrm>
                <a:custGeom>
                  <a:rect b="b" l="l" r="r" t="t"/>
                  <a:pathLst>
                    <a:path extrusionOk="0" h="96" w="192">
                      <a:moveTo>
                        <a:pt x="0" y="48"/>
                      </a:moveTo>
                      <a:lnTo>
                        <a:pt x="96" y="0"/>
                      </a:lnTo>
                      <a:lnTo>
                        <a:pt x="192" y="48"/>
                      </a:lnTo>
                      <a:lnTo>
                        <a:pt x="96" y="96"/>
                      </a:lnTo>
                      <a:lnTo>
                        <a:pt x="0" y="48"/>
                      </a:lnTo>
                      <a:close/>
                    </a:path>
                  </a:pathLst>
                </a:cu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grpSp>
          <p:nvGrpSpPr>
            <p:cNvPr id="589" name="Google Shape;589;p29"/>
            <p:cNvGrpSpPr/>
            <p:nvPr/>
          </p:nvGrpSpPr>
          <p:grpSpPr>
            <a:xfrm>
              <a:off x="1920" y="2976"/>
              <a:ext cx="3120" cy="336"/>
              <a:chOff x="1920" y="2976"/>
              <a:chExt cx="3120" cy="336"/>
            </a:xfrm>
          </p:grpSpPr>
          <p:cxnSp>
            <p:nvCxnSpPr>
              <p:cNvPr id="590" name="Google Shape;590;p29"/>
              <p:cNvCxnSpPr/>
              <p:nvPr/>
            </p:nvCxnSpPr>
            <p:spPr>
              <a:xfrm>
                <a:off x="2112" y="3120"/>
                <a:ext cx="1392" cy="0"/>
              </a:xfrm>
              <a:prstGeom prst="straightConnector1">
                <a:avLst/>
              </a:prstGeom>
              <a:solidFill>
                <a:srgbClr val="D8D8D8"/>
              </a:solidFill>
              <a:ln cap="flat" cmpd="sng" w="28575">
                <a:solidFill>
                  <a:schemeClr val="dk1"/>
                </a:solidFill>
                <a:prstDash val="solid"/>
                <a:round/>
                <a:headEnd len="sm" w="sm" type="none"/>
                <a:tailEnd len="med" w="med" type="none"/>
              </a:ln>
            </p:spPr>
          </p:cxnSp>
          <p:sp>
            <p:nvSpPr>
              <p:cNvPr id="591" name="Google Shape;591;p29"/>
              <p:cNvSpPr/>
              <p:nvPr/>
            </p:nvSpPr>
            <p:spPr>
              <a:xfrm>
                <a:off x="1920" y="3072"/>
                <a:ext cx="192" cy="96"/>
              </a:xfrm>
              <a:custGeom>
                <a:rect b="b" l="l" r="r" t="t"/>
                <a:pathLst>
                  <a:path extrusionOk="0" h="96" w="192">
                    <a:moveTo>
                      <a:pt x="0" y="48"/>
                    </a:moveTo>
                    <a:lnTo>
                      <a:pt x="96" y="0"/>
                    </a:lnTo>
                    <a:lnTo>
                      <a:pt x="192" y="48"/>
                    </a:lnTo>
                    <a:lnTo>
                      <a:pt x="96" y="96"/>
                    </a:lnTo>
                    <a:lnTo>
                      <a:pt x="0" y="48"/>
                    </a:lnTo>
                    <a:close/>
                  </a:path>
                </a:pathLst>
              </a:cu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2" name="Google Shape;592;p29"/>
              <p:cNvSpPr/>
              <p:nvPr/>
            </p:nvSpPr>
            <p:spPr>
              <a:xfrm>
                <a:off x="3504" y="2976"/>
                <a:ext cx="1536" cy="336"/>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Transmission</a:t>
                </a:r>
                <a:endParaRPr/>
              </a:p>
            </p:txBody>
          </p:sp>
        </p:grpSp>
      </p:grpSp>
      <p:sp>
        <p:nvSpPr>
          <p:cNvPr id="593" name="Google Shape;593;p29"/>
          <p:cNvSpPr txBox="1"/>
          <p:nvPr/>
        </p:nvSpPr>
        <p:spPr>
          <a:xfrm flipH="1">
            <a:off x="71406" y="-93185"/>
            <a:ext cx="78486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 Aggregation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2800"/>
              <a:buNone/>
            </a:pPr>
            <a:r>
              <a:t/>
            </a:r>
            <a:endParaRPr/>
          </a:p>
        </p:txBody>
      </p:sp>
      <p:sp>
        <p:nvSpPr>
          <p:cNvPr id="235" name="Google Shape;235;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236" name="Google Shape;236;p3"/>
          <p:cNvSpPr txBox="1"/>
          <p:nvPr>
            <p:ph idx="4294967295" type="title"/>
          </p:nvPr>
        </p:nvSpPr>
        <p:spPr>
          <a:xfrm>
            <a:off x="109745" y="450153"/>
            <a:ext cx="5772150" cy="62865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rgbClr val="C00000"/>
                </a:solidFill>
              </a:rPr>
              <a:t>Conceptual model of UML</a:t>
            </a:r>
            <a:endParaRPr/>
          </a:p>
        </p:txBody>
      </p:sp>
      <p:sp>
        <p:nvSpPr>
          <p:cNvPr id="237" name="Google Shape;237;p3"/>
          <p:cNvSpPr/>
          <p:nvPr/>
        </p:nvSpPr>
        <p:spPr>
          <a:xfrm>
            <a:off x="3742571" y="1865468"/>
            <a:ext cx="1200150" cy="3429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UML</a:t>
            </a:r>
            <a:endParaRPr/>
          </a:p>
        </p:txBody>
      </p:sp>
      <p:sp>
        <p:nvSpPr>
          <p:cNvPr id="238" name="Google Shape;238;p3"/>
          <p:cNvSpPr/>
          <p:nvPr/>
        </p:nvSpPr>
        <p:spPr>
          <a:xfrm>
            <a:off x="4810351" y="2444413"/>
            <a:ext cx="1739847" cy="51435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50">
              <a:solidFill>
                <a:schemeClr val="dk1"/>
              </a:solidFill>
              <a:latin typeface="Times New Roman"/>
              <a:ea typeface="Times New Roman"/>
              <a:cs typeface="Times New Roman"/>
              <a:sym typeface="Times New Roman"/>
            </a:endParaRPr>
          </a:p>
        </p:txBody>
      </p:sp>
      <p:sp>
        <p:nvSpPr>
          <p:cNvPr id="239" name="Google Shape;239;p3"/>
          <p:cNvSpPr/>
          <p:nvPr/>
        </p:nvSpPr>
        <p:spPr>
          <a:xfrm>
            <a:off x="6600071" y="2379818"/>
            <a:ext cx="1143000" cy="62865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Common</a:t>
            </a:r>
            <a:endParaRPr/>
          </a:p>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mechanisms</a:t>
            </a:r>
            <a:endParaRPr/>
          </a:p>
        </p:txBody>
      </p:sp>
      <p:sp>
        <p:nvSpPr>
          <p:cNvPr id="240" name="Google Shape;240;p3"/>
          <p:cNvSpPr/>
          <p:nvPr/>
        </p:nvSpPr>
        <p:spPr>
          <a:xfrm>
            <a:off x="3113921" y="2379818"/>
            <a:ext cx="1314450" cy="5715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Building</a:t>
            </a:r>
            <a:endParaRPr/>
          </a:p>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blocks</a:t>
            </a:r>
            <a:endParaRPr/>
          </a:p>
        </p:txBody>
      </p:sp>
      <p:sp>
        <p:nvSpPr>
          <p:cNvPr id="241" name="Google Shape;241;p3"/>
          <p:cNvSpPr/>
          <p:nvPr/>
        </p:nvSpPr>
        <p:spPr>
          <a:xfrm>
            <a:off x="3056771" y="3294218"/>
            <a:ext cx="914400" cy="3429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Things</a:t>
            </a:r>
            <a:endParaRPr/>
          </a:p>
        </p:txBody>
      </p:sp>
      <p:sp>
        <p:nvSpPr>
          <p:cNvPr id="242" name="Google Shape;242;p3"/>
          <p:cNvSpPr/>
          <p:nvPr/>
        </p:nvSpPr>
        <p:spPr>
          <a:xfrm>
            <a:off x="5171321" y="3294218"/>
            <a:ext cx="971550" cy="3429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Relations</a:t>
            </a:r>
            <a:endParaRPr/>
          </a:p>
        </p:txBody>
      </p:sp>
      <p:sp>
        <p:nvSpPr>
          <p:cNvPr id="243" name="Google Shape;243;p3"/>
          <p:cNvSpPr/>
          <p:nvPr/>
        </p:nvSpPr>
        <p:spPr>
          <a:xfrm>
            <a:off x="6714371" y="3237068"/>
            <a:ext cx="971550" cy="3429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Diagrams</a:t>
            </a:r>
            <a:endParaRPr/>
          </a:p>
        </p:txBody>
      </p:sp>
      <p:sp>
        <p:nvSpPr>
          <p:cNvPr id="244" name="Google Shape;244;p3"/>
          <p:cNvSpPr/>
          <p:nvPr/>
        </p:nvSpPr>
        <p:spPr>
          <a:xfrm>
            <a:off x="1214048" y="3946437"/>
            <a:ext cx="971550" cy="28575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Structural</a:t>
            </a:r>
            <a:endParaRPr/>
          </a:p>
        </p:txBody>
      </p:sp>
      <p:sp>
        <p:nvSpPr>
          <p:cNvPr id="245" name="Google Shape;245;p3"/>
          <p:cNvSpPr/>
          <p:nvPr/>
        </p:nvSpPr>
        <p:spPr>
          <a:xfrm>
            <a:off x="2299898" y="3946437"/>
            <a:ext cx="1085850" cy="28575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Behavioral</a:t>
            </a:r>
            <a:endParaRPr/>
          </a:p>
        </p:txBody>
      </p:sp>
      <p:sp>
        <p:nvSpPr>
          <p:cNvPr id="246" name="Google Shape;246;p3"/>
          <p:cNvSpPr/>
          <p:nvPr/>
        </p:nvSpPr>
        <p:spPr>
          <a:xfrm>
            <a:off x="3500048" y="3946437"/>
            <a:ext cx="914400" cy="28575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Grouping</a:t>
            </a:r>
            <a:endParaRPr/>
          </a:p>
        </p:txBody>
      </p:sp>
      <p:sp>
        <p:nvSpPr>
          <p:cNvPr id="247" name="Google Shape;247;p3"/>
          <p:cNvSpPr/>
          <p:nvPr/>
        </p:nvSpPr>
        <p:spPr>
          <a:xfrm>
            <a:off x="4528748" y="3946437"/>
            <a:ext cx="857250" cy="28575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50">
                <a:solidFill>
                  <a:schemeClr val="dk1"/>
                </a:solidFill>
                <a:latin typeface="Times New Roman"/>
                <a:ea typeface="Times New Roman"/>
                <a:cs typeface="Times New Roman"/>
                <a:sym typeface="Times New Roman"/>
              </a:rPr>
              <a:t>Annotate</a:t>
            </a:r>
            <a:endParaRPr/>
          </a:p>
        </p:txBody>
      </p:sp>
      <p:cxnSp>
        <p:nvCxnSpPr>
          <p:cNvPr id="248" name="Google Shape;248;p3"/>
          <p:cNvCxnSpPr/>
          <p:nvPr/>
        </p:nvCxnSpPr>
        <p:spPr>
          <a:xfrm>
            <a:off x="1214048" y="4232187"/>
            <a:ext cx="0" cy="1657350"/>
          </a:xfrm>
          <a:prstGeom prst="straightConnector1">
            <a:avLst/>
          </a:prstGeom>
          <a:noFill/>
          <a:ln cap="flat" cmpd="sng" w="9525">
            <a:solidFill>
              <a:schemeClr val="dk1"/>
            </a:solidFill>
            <a:prstDash val="solid"/>
            <a:round/>
            <a:headEnd len="med" w="med" type="none"/>
            <a:tailEnd len="med" w="med" type="none"/>
          </a:ln>
        </p:spPr>
      </p:cxnSp>
      <p:sp>
        <p:nvSpPr>
          <p:cNvPr id="249" name="Google Shape;249;p3"/>
          <p:cNvSpPr txBox="1"/>
          <p:nvPr/>
        </p:nvSpPr>
        <p:spPr>
          <a:xfrm>
            <a:off x="1214048" y="4214329"/>
            <a:ext cx="111761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Class</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Interface</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Active class</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Component</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Node</a:t>
            </a:r>
            <a:endParaRPr/>
          </a:p>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cxnSp>
        <p:nvCxnSpPr>
          <p:cNvPr id="250" name="Google Shape;250;p3"/>
          <p:cNvCxnSpPr/>
          <p:nvPr/>
        </p:nvCxnSpPr>
        <p:spPr>
          <a:xfrm>
            <a:off x="2368955" y="4232187"/>
            <a:ext cx="0" cy="165735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3"/>
          <p:cNvSpPr txBox="1"/>
          <p:nvPr/>
        </p:nvSpPr>
        <p:spPr>
          <a:xfrm>
            <a:off x="2357048" y="4232187"/>
            <a:ext cx="1382110"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Interaction</a:t>
            </a:r>
            <a:endParaRPr/>
          </a:p>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State machine</a:t>
            </a:r>
            <a:endParaRPr/>
          </a:p>
        </p:txBody>
      </p:sp>
      <p:cxnSp>
        <p:nvCxnSpPr>
          <p:cNvPr id="252" name="Google Shape;252;p3"/>
          <p:cNvCxnSpPr/>
          <p:nvPr/>
        </p:nvCxnSpPr>
        <p:spPr>
          <a:xfrm>
            <a:off x="3614348" y="4232187"/>
            <a:ext cx="0" cy="1657350"/>
          </a:xfrm>
          <a:prstGeom prst="straightConnector1">
            <a:avLst/>
          </a:prstGeom>
          <a:noFill/>
          <a:ln cap="flat" cmpd="sng" w="9525">
            <a:solidFill>
              <a:schemeClr val="dk1"/>
            </a:solidFill>
            <a:prstDash val="solid"/>
            <a:round/>
            <a:headEnd len="med" w="med" type="none"/>
            <a:tailEnd len="med" w="med" type="none"/>
          </a:ln>
        </p:spPr>
      </p:cxnSp>
      <p:sp>
        <p:nvSpPr>
          <p:cNvPr id="253" name="Google Shape;253;p3"/>
          <p:cNvSpPr txBox="1"/>
          <p:nvPr/>
        </p:nvSpPr>
        <p:spPr>
          <a:xfrm>
            <a:off x="3602443" y="4357204"/>
            <a:ext cx="891591"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Package</a:t>
            </a:r>
            <a:endParaRPr/>
          </a:p>
        </p:txBody>
      </p:sp>
      <p:cxnSp>
        <p:nvCxnSpPr>
          <p:cNvPr id="254" name="Google Shape;254;p3"/>
          <p:cNvCxnSpPr/>
          <p:nvPr/>
        </p:nvCxnSpPr>
        <p:spPr>
          <a:xfrm>
            <a:off x="4700198" y="4232187"/>
            <a:ext cx="0" cy="1657350"/>
          </a:xfrm>
          <a:prstGeom prst="straightConnector1">
            <a:avLst/>
          </a:prstGeom>
          <a:noFill/>
          <a:ln cap="flat" cmpd="sng" w="9525">
            <a:solidFill>
              <a:schemeClr val="dk1"/>
            </a:solidFill>
            <a:prstDash val="solid"/>
            <a:round/>
            <a:headEnd len="med" w="med" type="none"/>
            <a:tailEnd len="med" w="med" type="none"/>
          </a:ln>
        </p:spPr>
      </p:cxnSp>
      <p:sp>
        <p:nvSpPr>
          <p:cNvPr id="255" name="Google Shape;255;p3"/>
          <p:cNvSpPr txBox="1"/>
          <p:nvPr/>
        </p:nvSpPr>
        <p:spPr>
          <a:xfrm>
            <a:off x="4688293" y="4357203"/>
            <a:ext cx="59663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Note</a:t>
            </a:r>
            <a:endParaRPr/>
          </a:p>
        </p:txBody>
      </p:sp>
      <p:cxnSp>
        <p:nvCxnSpPr>
          <p:cNvPr id="256" name="Google Shape;256;p3"/>
          <p:cNvCxnSpPr/>
          <p:nvPr/>
        </p:nvCxnSpPr>
        <p:spPr>
          <a:xfrm flipH="1">
            <a:off x="5500298" y="3632805"/>
            <a:ext cx="8957" cy="2256732"/>
          </a:xfrm>
          <a:prstGeom prst="straightConnector1">
            <a:avLst/>
          </a:prstGeom>
          <a:noFill/>
          <a:ln cap="flat" cmpd="sng" w="9525">
            <a:solidFill>
              <a:schemeClr val="dk1"/>
            </a:solidFill>
            <a:prstDash val="solid"/>
            <a:round/>
            <a:headEnd len="med" w="med" type="none"/>
            <a:tailEnd len="med" w="med" type="none"/>
          </a:ln>
        </p:spPr>
      </p:cxnSp>
      <p:sp>
        <p:nvSpPr>
          <p:cNvPr id="257" name="Google Shape;257;p3"/>
          <p:cNvSpPr txBox="1"/>
          <p:nvPr/>
        </p:nvSpPr>
        <p:spPr>
          <a:xfrm>
            <a:off x="5488392" y="3842854"/>
            <a:ext cx="1435008"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Dependency</a:t>
            </a:r>
            <a:endParaRPr/>
          </a:p>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Association</a:t>
            </a:r>
            <a:endParaRPr/>
          </a:p>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Generalization</a:t>
            </a:r>
            <a:endParaRPr/>
          </a:p>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Realization</a:t>
            </a:r>
            <a:endParaRPr/>
          </a:p>
        </p:txBody>
      </p:sp>
      <p:cxnSp>
        <p:nvCxnSpPr>
          <p:cNvPr id="258" name="Google Shape;258;p3"/>
          <p:cNvCxnSpPr/>
          <p:nvPr/>
        </p:nvCxnSpPr>
        <p:spPr>
          <a:xfrm>
            <a:off x="6757598" y="3546387"/>
            <a:ext cx="0" cy="2343150"/>
          </a:xfrm>
          <a:prstGeom prst="straightConnector1">
            <a:avLst/>
          </a:prstGeom>
          <a:noFill/>
          <a:ln cap="flat" cmpd="sng" w="9525">
            <a:solidFill>
              <a:schemeClr val="dk1"/>
            </a:solidFill>
            <a:prstDash val="solid"/>
            <a:round/>
            <a:headEnd len="med" w="med" type="none"/>
            <a:tailEnd len="med" w="med" type="none"/>
          </a:ln>
        </p:spPr>
      </p:cxnSp>
      <p:sp>
        <p:nvSpPr>
          <p:cNvPr id="259" name="Google Shape;259;p3"/>
          <p:cNvSpPr txBox="1"/>
          <p:nvPr/>
        </p:nvSpPr>
        <p:spPr>
          <a:xfrm>
            <a:off x="6745693" y="3614254"/>
            <a:ext cx="1239442" cy="21698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Class</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Object</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Use case</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Sequence</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Collaboration</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Statechart</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Activity</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Component</a:t>
            </a:r>
            <a:endParaRPr/>
          </a:p>
          <a:p>
            <a:pPr indent="0" lvl="0" marL="0" marR="0" rtl="0" algn="l">
              <a:spcBef>
                <a:spcPts val="0"/>
              </a:spcBef>
              <a:spcAft>
                <a:spcPts val="0"/>
              </a:spcAft>
              <a:buNone/>
            </a:pPr>
            <a:r>
              <a:rPr lang="en-US" sz="1500">
                <a:solidFill>
                  <a:schemeClr val="dk1"/>
                </a:solidFill>
                <a:latin typeface="Times New Roman"/>
                <a:ea typeface="Times New Roman"/>
                <a:cs typeface="Times New Roman"/>
                <a:sym typeface="Times New Roman"/>
              </a:rPr>
              <a:t>Deployment</a:t>
            </a:r>
            <a:endParaRPr/>
          </a:p>
        </p:txBody>
      </p:sp>
      <p:cxnSp>
        <p:nvCxnSpPr>
          <p:cNvPr id="260" name="Google Shape;260;p3"/>
          <p:cNvCxnSpPr/>
          <p:nvPr/>
        </p:nvCxnSpPr>
        <p:spPr>
          <a:xfrm flipH="1">
            <a:off x="3742571" y="2208368"/>
            <a:ext cx="514350" cy="171450"/>
          </a:xfrm>
          <a:prstGeom prst="straightConnector1">
            <a:avLst/>
          </a:prstGeom>
          <a:noFill/>
          <a:ln cap="flat" cmpd="sng" w="28575">
            <a:solidFill>
              <a:schemeClr val="dk1"/>
            </a:solidFill>
            <a:prstDash val="solid"/>
            <a:round/>
            <a:headEnd len="med" w="med" type="none"/>
            <a:tailEnd len="med" w="med" type="none"/>
          </a:ln>
        </p:spPr>
      </p:cxnSp>
      <p:cxnSp>
        <p:nvCxnSpPr>
          <p:cNvPr id="261" name="Google Shape;261;p3"/>
          <p:cNvCxnSpPr/>
          <p:nvPr/>
        </p:nvCxnSpPr>
        <p:spPr>
          <a:xfrm>
            <a:off x="4256921" y="2208368"/>
            <a:ext cx="914400" cy="228600"/>
          </a:xfrm>
          <a:prstGeom prst="straightConnector1">
            <a:avLst/>
          </a:prstGeom>
          <a:noFill/>
          <a:ln cap="flat" cmpd="sng" w="28575">
            <a:solidFill>
              <a:schemeClr val="dk1"/>
            </a:solidFill>
            <a:prstDash val="solid"/>
            <a:round/>
            <a:headEnd len="med" w="med" type="none"/>
            <a:tailEnd len="med" w="med" type="none"/>
          </a:ln>
        </p:spPr>
      </p:cxnSp>
      <p:cxnSp>
        <p:nvCxnSpPr>
          <p:cNvPr id="262" name="Google Shape;262;p3"/>
          <p:cNvCxnSpPr/>
          <p:nvPr/>
        </p:nvCxnSpPr>
        <p:spPr>
          <a:xfrm>
            <a:off x="4942721" y="2208368"/>
            <a:ext cx="1657350" cy="171450"/>
          </a:xfrm>
          <a:prstGeom prst="straightConnector1">
            <a:avLst/>
          </a:prstGeom>
          <a:noFill/>
          <a:ln cap="flat" cmpd="sng" w="28575">
            <a:solidFill>
              <a:schemeClr val="dk1"/>
            </a:solidFill>
            <a:prstDash val="solid"/>
            <a:round/>
            <a:headEnd len="med" w="med" type="none"/>
            <a:tailEnd len="med" w="med" type="none"/>
          </a:ln>
        </p:spPr>
      </p:cxnSp>
      <p:cxnSp>
        <p:nvCxnSpPr>
          <p:cNvPr id="263" name="Google Shape;263;p3"/>
          <p:cNvCxnSpPr/>
          <p:nvPr/>
        </p:nvCxnSpPr>
        <p:spPr>
          <a:xfrm flipH="1">
            <a:off x="3456821" y="2951318"/>
            <a:ext cx="628650" cy="342900"/>
          </a:xfrm>
          <a:prstGeom prst="straightConnector1">
            <a:avLst/>
          </a:prstGeom>
          <a:noFill/>
          <a:ln cap="flat" cmpd="sng" w="28575">
            <a:solidFill>
              <a:schemeClr val="dk1"/>
            </a:solidFill>
            <a:prstDash val="solid"/>
            <a:round/>
            <a:headEnd len="med" w="med" type="none"/>
            <a:tailEnd len="med" w="med" type="none"/>
          </a:ln>
        </p:spPr>
      </p:cxnSp>
      <p:cxnSp>
        <p:nvCxnSpPr>
          <p:cNvPr id="264" name="Google Shape;264;p3"/>
          <p:cNvCxnSpPr/>
          <p:nvPr/>
        </p:nvCxnSpPr>
        <p:spPr>
          <a:xfrm>
            <a:off x="4199771" y="2951318"/>
            <a:ext cx="1371600" cy="342900"/>
          </a:xfrm>
          <a:prstGeom prst="straightConnector1">
            <a:avLst/>
          </a:prstGeom>
          <a:noFill/>
          <a:ln cap="flat" cmpd="sng" w="28575">
            <a:solidFill>
              <a:schemeClr val="dk1"/>
            </a:solidFill>
            <a:prstDash val="solid"/>
            <a:round/>
            <a:headEnd len="med" w="med" type="none"/>
            <a:tailEnd len="med" w="med" type="none"/>
          </a:ln>
        </p:spPr>
      </p:cxnSp>
      <p:cxnSp>
        <p:nvCxnSpPr>
          <p:cNvPr id="265" name="Google Shape;265;p3"/>
          <p:cNvCxnSpPr/>
          <p:nvPr/>
        </p:nvCxnSpPr>
        <p:spPr>
          <a:xfrm>
            <a:off x="4428371" y="2951318"/>
            <a:ext cx="2286000" cy="285750"/>
          </a:xfrm>
          <a:prstGeom prst="straightConnector1">
            <a:avLst/>
          </a:prstGeom>
          <a:noFill/>
          <a:ln cap="flat" cmpd="sng" w="28575">
            <a:solidFill>
              <a:schemeClr val="dk1"/>
            </a:solidFill>
            <a:prstDash val="solid"/>
            <a:round/>
            <a:headEnd len="med" w="med" type="none"/>
            <a:tailEnd len="med" w="med" type="none"/>
          </a:ln>
        </p:spPr>
      </p:cxnSp>
      <p:cxnSp>
        <p:nvCxnSpPr>
          <p:cNvPr id="266" name="Google Shape;266;p3"/>
          <p:cNvCxnSpPr/>
          <p:nvPr/>
        </p:nvCxnSpPr>
        <p:spPr>
          <a:xfrm flipH="1">
            <a:off x="1671248" y="3632805"/>
            <a:ext cx="1414074" cy="313632"/>
          </a:xfrm>
          <a:prstGeom prst="straightConnector1">
            <a:avLst/>
          </a:prstGeom>
          <a:noFill/>
          <a:ln cap="flat" cmpd="sng" w="28575">
            <a:solidFill>
              <a:schemeClr val="dk1"/>
            </a:solidFill>
            <a:prstDash val="solid"/>
            <a:round/>
            <a:headEnd len="med" w="med" type="none"/>
            <a:tailEnd len="med" w="med" type="none"/>
          </a:ln>
        </p:spPr>
      </p:cxnSp>
      <p:cxnSp>
        <p:nvCxnSpPr>
          <p:cNvPr id="267" name="Google Shape;267;p3"/>
          <p:cNvCxnSpPr/>
          <p:nvPr/>
        </p:nvCxnSpPr>
        <p:spPr>
          <a:xfrm>
            <a:off x="3955996" y="3620188"/>
            <a:ext cx="972802" cy="326249"/>
          </a:xfrm>
          <a:prstGeom prst="straightConnector1">
            <a:avLst/>
          </a:prstGeom>
          <a:noFill/>
          <a:ln cap="flat" cmpd="sng" w="28575">
            <a:solidFill>
              <a:schemeClr val="dk1"/>
            </a:solidFill>
            <a:prstDash val="solid"/>
            <a:round/>
            <a:headEnd len="med" w="med" type="none"/>
            <a:tailEnd len="med" w="med" type="none"/>
          </a:ln>
        </p:spPr>
      </p:cxnSp>
      <p:cxnSp>
        <p:nvCxnSpPr>
          <p:cNvPr id="268" name="Google Shape;268;p3"/>
          <p:cNvCxnSpPr/>
          <p:nvPr/>
        </p:nvCxnSpPr>
        <p:spPr>
          <a:xfrm flipH="1">
            <a:off x="2928548" y="3644121"/>
            <a:ext cx="400050" cy="302316"/>
          </a:xfrm>
          <a:prstGeom prst="straightConnector1">
            <a:avLst/>
          </a:prstGeom>
          <a:noFill/>
          <a:ln cap="flat" cmpd="sng" w="28575">
            <a:solidFill>
              <a:schemeClr val="dk1"/>
            </a:solidFill>
            <a:prstDash val="solid"/>
            <a:round/>
            <a:headEnd len="med" w="med" type="none"/>
            <a:tailEnd len="med" w="med" type="none"/>
          </a:ln>
        </p:spPr>
      </p:cxnSp>
      <p:cxnSp>
        <p:nvCxnSpPr>
          <p:cNvPr id="269" name="Google Shape;269;p3"/>
          <p:cNvCxnSpPr/>
          <p:nvPr/>
        </p:nvCxnSpPr>
        <p:spPr>
          <a:xfrm>
            <a:off x="3685396" y="3641932"/>
            <a:ext cx="214702" cy="304505"/>
          </a:xfrm>
          <a:prstGeom prst="straightConnector1">
            <a:avLst/>
          </a:prstGeom>
          <a:noFill/>
          <a:ln cap="flat" cmpd="sng" w="28575">
            <a:solidFill>
              <a:schemeClr val="dk1"/>
            </a:solidFill>
            <a:prstDash val="solid"/>
            <a:round/>
            <a:headEnd len="med" w="med" type="none"/>
            <a:tailEnd len="med" w="med" type="none"/>
          </a:ln>
        </p:spPr>
      </p:cxnSp>
      <p:sp>
        <p:nvSpPr>
          <p:cNvPr id="270" name="Google Shape;270;p3"/>
          <p:cNvSpPr txBox="1"/>
          <p:nvPr/>
        </p:nvSpPr>
        <p:spPr>
          <a:xfrm>
            <a:off x="5457071" y="2416728"/>
            <a:ext cx="667170"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50">
                <a:solidFill>
                  <a:schemeClr val="dk1"/>
                </a:solidFill>
                <a:latin typeface="Times New Roman"/>
                <a:ea typeface="Times New Roman"/>
                <a:cs typeface="Times New Roman"/>
                <a:sym typeface="Times New Roman"/>
              </a:rPr>
              <a:t>Rules</a:t>
            </a:r>
            <a:endParaRPr/>
          </a:p>
        </p:txBody>
      </p:sp>
      <p:sp>
        <p:nvSpPr>
          <p:cNvPr id="271" name="Google Shape;271;p3"/>
          <p:cNvSpPr txBox="1"/>
          <p:nvPr/>
        </p:nvSpPr>
        <p:spPr>
          <a:xfrm>
            <a:off x="4882069" y="2639852"/>
            <a:ext cx="16890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Times New Roman"/>
                <a:ea typeface="Times New Roman"/>
                <a:cs typeface="Times New Roman"/>
                <a:sym typeface="Times New Roman"/>
              </a:rPr>
              <a:t>name, scope, visibility</a:t>
            </a:r>
            <a:endParaRPr/>
          </a:p>
        </p:txBody>
      </p:sp>
      <p:sp>
        <p:nvSpPr>
          <p:cNvPr id="272" name="Google Shape;272;p3"/>
          <p:cNvSpPr txBox="1"/>
          <p:nvPr/>
        </p:nvSpPr>
        <p:spPr>
          <a:xfrm>
            <a:off x="1756378" y="5138254"/>
            <a:ext cx="1239442"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Use case</a:t>
            </a:r>
            <a:endParaRPr/>
          </a:p>
          <a:p>
            <a:pPr indent="0" lvl="0" marL="0" marR="0" rtl="0" algn="ctr">
              <a:spcBef>
                <a:spcPts val="0"/>
              </a:spcBef>
              <a:spcAft>
                <a:spcPts val="0"/>
              </a:spcAft>
              <a:buNone/>
            </a:pPr>
            <a:r>
              <a:rPr lang="en-US" sz="1500">
                <a:solidFill>
                  <a:schemeClr val="dk1"/>
                </a:solidFill>
                <a:latin typeface="Times New Roman"/>
                <a:ea typeface="Times New Roman"/>
                <a:cs typeface="Times New Roman"/>
                <a:sym typeface="Times New Roman"/>
              </a:rPr>
              <a:t>Collaboration</a:t>
            </a:r>
            <a:endParaRPr/>
          </a:p>
          <a:p>
            <a:pPr indent="0" lvl="0" marL="0" marR="0" rtl="0" algn="ctr">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273" name="Google Shape;273;p3"/>
          <p:cNvSpPr/>
          <p:nvPr/>
        </p:nvSpPr>
        <p:spPr>
          <a:xfrm>
            <a:off x="4000138" y="3315042"/>
            <a:ext cx="214702" cy="228600"/>
          </a:xfrm>
          <a:prstGeom prst="leftArrow">
            <a:avLst>
              <a:gd fmla="val 50000" name="adj1"/>
              <a:gd fmla="val 50000" name="adj2"/>
            </a:avLst>
          </a:prstGeom>
          <a:solidFill>
            <a:schemeClr val="dk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50">
              <a:solidFill>
                <a:schemeClr val="lt1"/>
              </a:solidFill>
              <a:latin typeface="Times New Roman"/>
              <a:ea typeface="Times New Roman"/>
              <a:cs typeface="Times New Roman"/>
              <a:sym typeface="Times New Roman"/>
            </a:endParaRPr>
          </a:p>
        </p:txBody>
      </p:sp>
      <p:sp>
        <p:nvSpPr>
          <p:cNvPr id="274" name="Google Shape;274;p3"/>
          <p:cNvSpPr/>
          <p:nvPr/>
        </p:nvSpPr>
        <p:spPr>
          <a:xfrm>
            <a:off x="1322376" y="3737499"/>
            <a:ext cx="6731834" cy="1269612"/>
          </a:xfrm>
          <a:prstGeom prst="rect">
            <a:avLst/>
          </a:prstGeom>
          <a:solidFill>
            <a:schemeClr val="dk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50">
                <a:solidFill>
                  <a:schemeClr val="lt1"/>
                </a:solidFill>
                <a:latin typeface="Times New Roman"/>
                <a:ea typeface="Times New Roman"/>
                <a:cs typeface="Times New Roman"/>
                <a:sym typeface="Times New Roman"/>
              </a:rPr>
              <a:t>UML is made up of three conceptual elements. They are</a:t>
            </a:r>
            <a:endParaRPr/>
          </a:p>
          <a:p>
            <a:pPr indent="-257175" lvl="0" marL="257175" marR="0" rtl="0" algn="l">
              <a:spcBef>
                <a:spcPts val="0"/>
              </a:spcBef>
              <a:spcAft>
                <a:spcPts val="0"/>
              </a:spcAft>
              <a:buClr>
                <a:schemeClr val="lt1"/>
              </a:buClr>
              <a:buSzPts val="1650"/>
              <a:buFont typeface="Arial"/>
              <a:buChar char="•"/>
            </a:pPr>
            <a:r>
              <a:rPr b="1" lang="en-US" sz="1650">
                <a:solidFill>
                  <a:schemeClr val="lt1"/>
                </a:solidFill>
                <a:latin typeface="Times New Roman"/>
                <a:ea typeface="Times New Roman"/>
                <a:cs typeface="Times New Roman"/>
                <a:sym typeface="Times New Roman"/>
              </a:rPr>
              <a:t>Building blocks which make up the UML </a:t>
            </a:r>
            <a:endParaRPr/>
          </a:p>
          <a:p>
            <a:pPr indent="-257175" lvl="0" marL="257175" marR="0" rtl="0" algn="l">
              <a:spcBef>
                <a:spcPts val="0"/>
              </a:spcBef>
              <a:spcAft>
                <a:spcPts val="0"/>
              </a:spcAft>
              <a:buClr>
                <a:schemeClr val="lt1"/>
              </a:buClr>
              <a:buSzPts val="1650"/>
              <a:buFont typeface="Arial"/>
              <a:buChar char="•"/>
            </a:pPr>
            <a:r>
              <a:rPr b="1" lang="en-US" sz="1650">
                <a:solidFill>
                  <a:schemeClr val="lt1"/>
                </a:solidFill>
                <a:latin typeface="Times New Roman"/>
                <a:ea typeface="Times New Roman"/>
                <a:cs typeface="Times New Roman"/>
                <a:sym typeface="Times New Roman"/>
              </a:rPr>
              <a:t>Rules that dictate how these building blocks can be put together</a:t>
            </a:r>
            <a:endParaRPr/>
          </a:p>
          <a:p>
            <a:pPr indent="-257175" lvl="0" marL="257175" marR="0" rtl="0" algn="l">
              <a:spcBef>
                <a:spcPts val="0"/>
              </a:spcBef>
              <a:spcAft>
                <a:spcPts val="0"/>
              </a:spcAft>
              <a:buClr>
                <a:schemeClr val="lt1"/>
              </a:buClr>
              <a:buSzPts val="1650"/>
              <a:buFont typeface="Arial"/>
              <a:buChar char="•"/>
            </a:pPr>
            <a:r>
              <a:rPr b="1" lang="en-US" sz="1650">
                <a:solidFill>
                  <a:schemeClr val="lt1"/>
                </a:solidFill>
                <a:latin typeface="Times New Roman"/>
                <a:ea typeface="Times New Roman"/>
                <a:cs typeface="Times New Roman"/>
                <a:sym typeface="Times New Roman"/>
              </a:rPr>
              <a:t>Common mechanisms that apply through out UML</a:t>
            </a:r>
            <a:endParaRPr/>
          </a:p>
        </p:txBody>
      </p:sp>
      <p:sp>
        <p:nvSpPr>
          <p:cNvPr id="275" name="Google Shape;275;p3"/>
          <p:cNvSpPr/>
          <p:nvPr/>
        </p:nvSpPr>
        <p:spPr>
          <a:xfrm>
            <a:off x="3602442" y="2939749"/>
            <a:ext cx="297833" cy="293846"/>
          </a:xfrm>
          <a:prstGeom prst="upArrow">
            <a:avLst>
              <a:gd fmla="val 50000" name="adj1"/>
              <a:gd fmla="val 50000" name="adj2"/>
            </a:avLst>
          </a:prstGeom>
          <a:solidFill>
            <a:schemeClr val="dk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50">
              <a:solidFill>
                <a:schemeClr val="lt1"/>
              </a:solidFill>
              <a:latin typeface="Times New Roman"/>
              <a:ea typeface="Times New Roman"/>
              <a:cs typeface="Times New Roman"/>
              <a:sym typeface="Times New Roman"/>
            </a:endParaRPr>
          </a:p>
        </p:txBody>
      </p:sp>
      <p:sp>
        <p:nvSpPr>
          <p:cNvPr id="276" name="Google Shape;276;p3"/>
          <p:cNvSpPr/>
          <p:nvPr/>
        </p:nvSpPr>
        <p:spPr>
          <a:xfrm>
            <a:off x="5699087" y="2955213"/>
            <a:ext cx="297833" cy="293846"/>
          </a:xfrm>
          <a:prstGeom prst="upArrow">
            <a:avLst>
              <a:gd fmla="val 50000" name="adj1"/>
              <a:gd fmla="val 50000" name="adj2"/>
            </a:avLst>
          </a:prstGeom>
          <a:solidFill>
            <a:schemeClr val="dk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50">
              <a:solidFill>
                <a:schemeClr val="lt1"/>
              </a:solidFill>
              <a:latin typeface="Times New Roman"/>
              <a:ea typeface="Times New Roman"/>
              <a:cs typeface="Times New Roman"/>
              <a:sym typeface="Times New Roman"/>
            </a:endParaRPr>
          </a:p>
        </p:txBody>
      </p:sp>
      <p:sp>
        <p:nvSpPr>
          <p:cNvPr id="277" name="Google Shape;277;p3"/>
          <p:cNvSpPr/>
          <p:nvPr/>
        </p:nvSpPr>
        <p:spPr>
          <a:xfrm>
            <a:off x="7022655" y="3001321"/>
            <a:ext cx="297833" cy="293846"/>
          </a:xfrm>
          <a:prstGeom prst="upArrow">
            <a:avLst>
              <a:gd fmla="val 50000" name="adj1"/>
              <a:gd fmla="val 50000" name="adj2"/>
            </a:avLst>
          </a:prstGeom>
          <a:solidFill>
            <a:schemeClr val="dk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50">
              <a:solidFill>
                <a:schemeClr val="lt1"/>
              </a:solidFill>
              <a:latin typeface="Times New Roman"/>
              <a:ea typeface="Times New Roman"/>
              <a:cs typeface="Times New Roman"/>
              <a:sym typeface="Times New Roman"/>
            </a:endParaRPr>
          </a:p>
        </p:txBody>
      </p:sp>
      <p:sp>
        <p:nvSpPr>
          <p:cNvPr id="278" name="Google Shape;278;p3"/>
          <p:cNvSpPr/>
          <p:nvPr/>
        </p:nvSpPr>
        <p:spPr>
          <a:xfrm>
            <a:off x="6145051" y="3335949"/>
            <a:ext cx="214702" cy="228600"/>
          </a:xfrm>
          <a:prstGeom prst="leftArrow">
            <a:avLst>
              <a:gd fmla="val 50000" name="adj1"/>
              <a:gd fmla="val 50000" name="adj2"/>
            </a:avLst>
          </a:prstGeom>
          <a:solidFill>
            <a:srgbClr val="FFC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50">
              <a:solidFill>
                <a:schemeClr val="lt1"/>
              </a:solidFill>
              <a:latin typeface="Times New Roman"/>
              <a:ea typeface="Times New Roman"/>
              <a:cs typeface="Times New Roman"/>
              <a:sym typeface="Times New Roman"/>
            </a:endParaRPr>
          </a:p>
        </p:txBody>
      </p:sp>
      <p:sp>
        <p:nvSpPr>
          <p:cNvPr id="279" name="Google Shape;279;p3"/>
          <p:cNvSpPr/>
          <p:nvPr/>
        </p:nvSpPr>
        <p:spPr>
          <a:xfrm>
            <a:off x="7711021" y="3318129"/>
            <a:ext cx="214702" cy="228600"/>
          </a:xfrm>
          <a:prstGeom prst="leftArrow">
            <a:avLst>
              <a:gd fmla="val 50000" name="adj1"/>
              <a:gd fmla="val 50000" name="adj2"/>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50">
              <a:solidFill>
                <a:schemeClr val="lt1"/>
              </a:solidFill>
              <a:latin typeface="Times New Roman"/>
              <a:ea typeface="Times New Roman"/>
              <a:cs typeface="Times New Roman"/>
              <a:sym typeface="Times New Roman"/>
            </a:endParaRPr>
          </a:p>
        </p:txBody>
      </p:sp>
      <p:sp>
        <p:nvSpPr>
          <p:cNvPr id="280" name="Google Shape;280;p3"/>
          <p:cNvSpPr/>
          <p:nvPr/>
        </p:nvSpPr>
        <p:spPr>
          <a:xfrm>
            <a:off x="351661" y="1753295"/>
            <a:ext cx="2774951" cy="1381204"/>
          </a:xfrm>
          <a:prstGeom prst="rect">
            <a:avLst/>
          </a:prstGeom>
          <a:solidFill>
            <a:schemeClr val="dk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50">
                <a:solidFill>
                  <a:schemeClr val="lt1"/>
                </a:solidFill>
                <a:latin typeface="Times New Roman"/>
                <a:ea typeface="Times New Roman"/>
                <a:cs typeface="Times New Roman"/>
                <a:sym typeface="Times New Roman"/>
              </a:rPr>
              <a:t>Things are abstractions in the model. </a:t>
            </a:r>
            <a:endParaRPr/>
          </a:p>
          <a:p>
            <a:pPr indent="0" lvl="0" marL="0" marR="0" rtl="0" algn="l">
              <a:spcBef>
                <a:spcPts val="0"/>
              </a:spcBef>
              <a:spcAft>
                <a:spcPts val="0"/>
              </a:spcAft>
              <a:buNone/>
            </a:pPr>
            <a:r>
              <a:t/>
            </a:r>
            <a:endParaRPr b="1" sz="165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50">
                <a:solidFill>
                  <a:schemeClr val="lt1"/>
                </a:solidFill>
                <a:latin typeface="Times New Roman"/>
                <a:ea typeface="Times New Roman"/>
                <a:cs typeface="Times New Roman"/>
                <a:sym typeface="Times New Roman"/>
              </a:rPr>
              <a:t>There are four kinds of things or abstraction</a:t>
            </a:r>
            <a:endParaRPr/>
          </a:p>
        </p:txBody>
      </p:sp>
      <p:sp>
        <p:nvSpPr>
          <p:cNvPr id="281" name="Google Shape;281;p3"/>
          <p:cNvSpPr/>
          <p:nvPr/>
        </p:nvSpPr>
        <p:spPr>
          <a:xfrm>
            <a:off x="5643827" y="1043635"/>
            <a:ext cx="3292093" cy="2198757"/>
          </a:xfrm>
          <a:prstGeom prst="rect">
            <a:avLst/>
          </a:prstGeom>
          <a:solidFill>
            <a:srgbClr val="0070C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Diagrams : Graphical representation of set of elements, often rendered as a set of connected graph of vertices (things) and arcs (relationships)</a:t>
            </a:r>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It’s a projection into the system</a:t>
            </a:r>
            <a:endParaRPr/>
          </a:p>
        </p:txBody>
      </p:sp>
      <p:sp>
        <p:nvSpPr>
          <p:cNvPr id="282" name="Google Shape;282;p3"/>
          <p:cNvSpPr/>
          <p:nvPr/>
        </p:nvSpPr>
        <p:spPr>
          <a:xfrm>
            <a:off x="3235902" y="1431829"/>
            <a:ext cx="2341203" cy="1630020"/>
          </a:xfrm>
          <a:prstGeom prst="rect">
            <a:avLst/>
          </a:prstGeom>
          <a:solidFill>
            <a:srgbClr val="FFC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137160" lvl="0" marL="137160" marR="0" rtl="0" algn="l">
              <a:spcBef>
                <a:spcPts val="0"/>
              </a:spcBef>
              <a:spcAft>
                <a:spcPts val="0"/>
              </a:spcAft>
              <a:buClr>
                <a:srgbClr val="0070C0"/>
              </a:buClr>
              <a:buSzPts val="1800"/>
              <a:buFont typeface="Noto Sans Symbols"/>
              <a:buChar char="▪"/>
            </a:pPr>
            <a:r>
              <a:rPr b="1" lang="en-US" sz="1800">
                <a:solidFill>
                  <a:schemeClr val="dk1"/>
                </a:solidFill>
                <a:latin typeface="Calibri"/>
                <a:ea typeface="Calibri"/>
                <a:cs typeface="Calibri"/>
                <a:sym typeface="Calibri"/>
              </a:rPr>
              <a:t>Relationship ties together the things or abstractions</a:t>
            </a:r>
            <a:endParaRPr/>
          </a:p>
          <a:p>
            <a:pPr indent="-137160" lvl="0" marL="137160" marR="0" rtl="0" algn="l">
              <a:spcBef>
                <a:spcPts val="450"/>
              </a:spcBef>
              <a:spcAft>
                <a:spcPts val="0"/>
              </a:spcAft>
              <a:buClr>
                <a:srgbClr val="0070C0"/>
              </a:buClr>
              <a:buSzPts val="1800"/>
              <a:buFont typeface="Noto Sans Symbols"/>
              <a:buChar char="▪"/>
            </a:pPr>
            <a:r>
              <a:rPr b="1" lang="en-US" sz="1800">
                <a:solidFill>
                  <a:schemeClr val="dk1"/>
                </a:solidFill>
                <a:latin typeface="Calibri"/>
                <a:ea typeface="Calibri"/>
                <a:cs typeface="Calibri"/>
                <a:sym typeface="Calibri"/>
              </a:rPr>
              <a:t>There are four different kinds of relationships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0"/>
          <p:cNvSpPr/>
          <p:nvPr/>
        </p:nvSpPr>
        <p:spPr>
          <a:xfrm>
            <a:off x="4143372" y="1428736"/>
            <a:ext cx="44196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Aggregation: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expresses a relationship among instances of related classes.  It is a specific kind of Container-Containee relationship.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express a more informal relationship than composition expresses.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Aggregation is appropriate when Container and Containees have no special access privileges to each other.</a:t>
            </a:r>
            <a:endParaRPr/>
          </a:p>
        </p:txBody>
      </p:sp>
      <p:grpSp>
        <p:nvGrpSpPr>
          <p:cNvPr id="600" name="Google Shape;600;p30"/>
          <p:cNvGrpSpPr/>
          <p:nvPr/>
        </p:nvGrpSpPr>
        <p:grpSpPr>
          <a:xfrm>
            <a:off x="142844" y="1357298"/>
            <a:ext cx="3929090" cy="5214974"/>
            <a:chOff x="357158" y="1828800"/>
            <a:chExt cx="3702080" cy="4997450"/>
          </a:xfrm>
        </p:grpSpPr>
        <p:sp>
          <p:nvSpPr>
            <p:cNvPr id="601" name="Google Shape;601;p30"/>
            <p:cNvSpPr/>
            <p:nvPr/>
          </p:nvSpPr>
          <p:spPr>
            <a:xfrm>
              <a:off x="1905000" y="2133600"/>
              <a:ext cx="1143000" cy="3810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Class</a:t>
              </a:r>
              <a:r>
                <a:rPr b="1" lang="en-US" sz="1400">
                  <a:solidFill>
                    <a:schemeClr val="dk1"/>
                  </a:solidFill>
                  <a:latin typeface="Times New Roman"/>
                  <a:ea typeface="Times New Roman"/>
                  <a:cs typeface="Times New Roman"/>
                  <a:sym typeface="Times New Roman"/>
                </a:rPr>
                <a:t> </a:t>
              </a:r>
              <a:r>
                <a:rPr b="1" lang="en-US" sz="1400">
                  <a:solidFill>
                    <a:srgbClr val="000000"/>
                  </a:solidFill>
                  <a:latin typeface="Times New Roman"/>
                  <a:ea typeface="Times New Roman"/>
                  <a:cs typeface="Times New Roman"/>
                  <a:sym typeface="Times New Roman"/>
                </a:rPr>
                <a:t>C</a:t>
              </a:r>
              <a:endParaRPr/>
            </a:p>
          </p:txBody>
        </p:sp>
        <p:sp>
          <p:nvSpPr>
            <p:cNvPr id="602" name="Google Shape;602;p30"/>
            <p:cNvSpPr/>
            <p:nvPr/>
          </p:nvSpPr>
          <p:spPr>
            <a:xfrm>
              <a:off x="1177925" y="3298825"/>
              <a:ext cx="1143000" cy="43497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Class E</a:t>
              </a:r>
              <a:r>
                <a:rPr b="1" baseline="-25000" lang="en-US" sz="1400">
                  <a:solidFill>
                    <a:srgbClr val="000000"/>
                  </a:solidFill>
                  <a:latin typeface="Times New Roman"/>
                  <a:ea typeface="Times New Roman"/>
                  <a:cs typeface="Times New Roman"/>
                  <a:sym typeface="Times New Roman"/>
                </a:rPr>
                <a:t>1</a:t>
              </a:r>
              <a:endParaRPr/>
            </a:p>
          </p:txBody>
        </p:sp>
        <p:sp>
          <p:nvSpPr>
            <p:cNvPr id="603" name="Google Shape;603;p30"/>
            <p:cNvSpPr/>
            <p:nvPr/>
          </p:nvSpPr>
          <p:spPr>
            <a:xfrm>
              <a:off x="2643188" y="3287713"/>
              <a:ext cx="1143000" cy="44608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Class E</a:t>
              </a:r>
              <a:r>
                <a:rPr b="1" baseline="-25000" lang="en-US" sz="1400">
                  <a:solidFill>
                    <a:srgbClr val="000000"/>
                  </a:solidFill>
                  <a:latin typeface="Times New Roman"/>
                  <a:ea typeface="Times New Roman"/>
                  <a:cs typeface="Times New Roman"/>
                  <a:sym typeface="Times New Roman"/>
                </a:rPr>
                <a:t>2</a:t>
              </a:r>
              <a:r>
                <a:rPr b="1" baseline="-25000" lang="en-US" sz="1400">
                  <a:solidFill>
                    <a:schemeClr val="dk1"/>
                  </a:solidFill>
                  <a:latin typeface="Times New Roman"/>
                  <a:ea typeface="Times New Roman"/>
                  <a:cs typeface="Times New Roman"/>
                  <a:sym typeface="Times New Roman"/>
                </a:rPr>
                <a:t> </a:t>
              </a:r>
              <a:endParaRPr/>
            </a:p>
          </p:txBody>
        </p:sp>
        <p:sp>
          <p:nvSpPr>
            <p:cNvPr id="604" name="Google Shape;604;p30"/>
            <p:cNvSpPr/>
            <p:nvPr/>
          </p:nvSpPr>
          <p:spPr>
            <a:xfrm>
              <a:off x="1752600" y="2971800"/>
              <a:ext cx="1447800" cy="304800"/>
            </a:xfrm>
            <a:custGeom>
              <a:rect b="b" l="l" r="r" t="t"/>
              <a:pathLst>
                <a:path extrusionOk="0" h="96" w="1824">
                  <a:moveTo>
                    <a:pt x="0" y="96"/>
                  </a:moveTo>
                  <a:lnTo>
                    <a:pt x="0" y="0"/>
                  </a:lnTo>
                  <a:lnTo>
                    <a:pt x="1824" y="0"/>
                  </a:lnTo>
                  <a:lnTo>
                    <a:pt x="1824" y="96"/>
                  </a:lnTo>
                </a:path>
              </a:pathLst>
            </a:custGeom>
            <a:noFill/>
            <a:ln cap="flat" cmpd="sng" w="952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605" name="Google Shape;605;p30"/>
            <p:cNvGrpSpPr/>
            <p:nvPr/>
          </p:nvGrpSpPr>
          <p:grpSpPr>
            <a:xfrm>
              <a:off x="2357438" y="2513013"/>
              <a:ext cx="228600" cy="444500"/>
              <a:chOff x="4480" y="1304"/>
              <a:chExt cx="144" cy="280"/>
            </a:xfrm>
          </p:grpSpPr>
          <p:cxnSp>
            <p:nvCxnSpPr>
              <p:cNvPr id="606" name="Google Shape;606;p30"/>
              <p:cNvCxnSpPr/>
              <p:nvPr/>
            </p:nvCxnSpPr>
            <p:spPr>
              <a:xfrm>
                <a:off x="4552" y="1488"/>
                <a:ext cx="4" cy="96"/>
              </a:xfrm>
              <a:prstGeom prst="straightConnector1">
                <a:avLst/>
              </a:prstGeom>
              <a:noFill/>
              <a:ln cap="flat" cmpd="sng" w="9525">
                <a:solidFill>
                  <a:schemeClr val="dk1"/>
                </a:solidFill>
                <a:prstDash val="solid"/>
                <a:round/>
                <a:headEnd len="med" w="med" type="none"/>
                <a:tailEnd len="med" w="med" type="none"/>
              </a:ln>
            </p:spPr>
          </p:cxnSp>
          <p:sp>
            <p:nvSpPr>
              <p:cNvPr id="607" name="Google Shape;607;p30"/>
              <p:cNvSpPr/>
              <p:nvPr/>
            </p:nvSpPr>
            <p:spPr>
              <a:xfrm>
                <a:off x="4480" y="1304"/>
                <a:ext cx="144" cy="192"/>
              </a:xfrm>
              <a:prstGeom prst="diamond">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608" name="Google Shape;608;p30"/>
            <p:cNvSpPr txBox="1"/>
            <p:nvPr/>
          </p:nvSpPr>
          <p:spPr>
            <a:xfrm>
              <a:off x="838200" y="2590800"/>
              <a:ext cx="1558925"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Times New Roman"/>
                  <a:ea typeface="Times New Roman"/>
                  <a:cs typeface="Times New Roman"/>
                  <a:sym typeface="Times New Roman"/>
                </a:rPr>
                <a:t>AGGREGATION</a:t>
              </a:r>
              <a:endParaRPr/>
            </a:p>
          </p:txBody>
        </p:sp>
        <p:sp>
          <p:nvSpPr>
            <p:cNvPr id="609" name="Google Shape;609;p30"/>
            <p:cNvSpPr txBox="1"/>
            <p:nvPr/>
          </p:nvSpPr>
          <p:spPr>
            <a:xfrm>
              <a:off x="1752600" y="1828800"/>
              <a:ext cx="1404938"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Container Class</a:t>
              </a:r>
              <a:endParaRPr/>
            </a:p>
          </p:txBody>
        </p:sp>
        <p:sp>
          <p:nvSpPr>
            <p:cNvPr id="610" name="Google Shape;610;p30"/>
            <p:cNvSpPr txBox="1"/>
            <p:nvPr/>
          </p:nvSpPr>
          <p:spPr>
            <a:xfrm>
              <a:off x="1752600" y="4114800"/>
              <a:ext cx="1554163"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Containee Classes</a:t>
              </a:r>
              <a:endParaRPr/>
            </a:p>
          </p:txBody>
        </p:sp>
        <p:sp>
          <p:nvSpPr>
            <p:cNvPr id="611" name="Google Shape;611;p30"/>
            <p:cNvSpPr/>
            <p:nvPr/>
          </p:nvSpPr>
          <p:spPr>
            <a:xfrm rot="-5400000">
              <a:off x="2400300" y="3086100"/>
              <a:ext cx="228600" cy="1828800"/>
            </a:xfrm>
            <a:prstGeom prst="leftBrace">
              <a:avLst>
                <a:gd fmla="val 66667"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2" name="Google Shape;612;p30"/>
            <p:cNvSpPr/>
            <p:nvPr/>
          </p:nvSpPr>
          <p:spPr>
            <a:xfrm>
              <a:off x="1852613" y="4800600"/>
              <a:ext cx="1143000" cy="3810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Basket</a:t>
              </a:r>
              <a:endParaRPr/>
            </a:p>
          </p:txBody>
        </p:sp>
        <p:sp>
          <p:nvSpPr>
            <p:cNvPr id="613" name="Google Shape;613;p30"/>
            <p:cNvSpPr/>
            <p:nvPr/>
          </p:nvSpPr>
          <p:spPr>
            <a:xfrm>
              <a:off x="1125538" y="5965825"/>
              <a:ext cx="1143000" cy="43497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Apples</a:t>
              </a:r>
              <a:endParaRPr b="1" baseline="-25000" sz="1400">
                <a:solidFill>
                  <a:srgbClr val="000000"/>
                </a:solidFill>
                <a:latin typeface="Times New Roman"/>
                <a:ea typeface="Times New Roman"/>
                <a:cs typeface="Times New Roman"/>
                <a:sym typeface="Times New Roman"/>
              </a:endParaRPr>
            </a:p>
          </p:txBody>
        </p:sp>
        <p:sp>
          <p:nvSpPr>
            <p:cNvPr id="614" name="Google Shape;614;p30"/>
            <p:cNvSpPr/>
            <p:nvPr/>
          </p:nvSpPr>
          <p:spPr>
            <a:xfrm>
              <a:off x="2590800" y="5954713"/>
              <a:ext cx="1143000" cy="44608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Milk</a:t>
              </a:r>
              <a:r>
                <a:rPr b="1" baseline="-25000" lang="en-US" sz="1400">
                  <a:solidFill>
                    <a:schemeClr val="dk1"/>
                  </a:solidFill>
                  <a:latin typeface="Times New Roman"/>
                  <a:ea typeface="Times New Roman"/>
                  <a:cs typeface="Times New Roman"/>
                  <a:sym typeface="Times New Roman"/>
                </a:rPr>
                <a:t> </a:t>
              </a:r>
              <a:endParaRPr/>
            </a:p>
          </p:txBody>
        </p:sp>
        <p:sp>
          <p:nvSpPr>
            <p:cNvPr id="615" name="Google Shape;615;p30"/>
            <p:cNvSpPr/>
            <p:nvPr/>
          </p:nvSpPr>
          <p:spPr>
            <a:xfrm>
              <a:off x="1700213" y="5638800"/>
              <a:ext cx="1447800" cy="304800"/>
            </a:xfrm>
            <a:custGeom>
              <a:rect b="b" l="l" r="r" t="t"/>
              <a:pathLst>
                <a:path extrusionOk="0" h="96" w="1824">
                  <a:moveTo>
                    <a:pt x="0" y="96"/>
                  </a:moveTo>
                  <a:lnTo>
                    <a:pt x="0" y="0"/>
                  </a:lnTo>
                  <a:lnTo>
                    <a:pt x="1824" y="0"/>
                  </a:lnTo>
                  <a:lnTo>
                    <a:pt x="1824" y="96"/>
                  </a:lnTo>
                </a:path>
              </a:pathLst>
            </a:custGeom>
            <a:noFill/>
            <a:ln cap="flat" cmpd="sng" w="952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616" name="Google Shape;616;p30"/>
            <p:cNvGrpSpPr/>
            <p:nvPr/>
          </p:nvGrpSpPr>
          <p:grpSpPr>
            <a:xfrm>
              <a:off x="2286000" y="5192713"/>
              <a:ext cx="228600" cy="457200"/>
              <a:chOff x="2640" y="2880"/>
              <a:chExt cx="144" cy="288"/>
            </a:xfrm>
          </p:grpSpPr>
          <p:cxnSp>
            <p:nvCxnSpPr>
              <p:cNvPr id="617" name="Google Shape;617;p30"/>
              <p:cNvCxnSpPr/>
              <p:nvPr/>
            </p:nvCxnSpPr>
            <p:spPr>
              <a:xfrm>
                <a:off x="2712" y="3048"/>
                <a:ext cx="0" cy="120"/>
              </a:xfrm>
              <a:prstGeom prst="straightConnector1">
                <a:avLst/>
              </a:prstGeom>
              <a:noFill/>
              <a:ln cap="flat" cmpd="sng" w="9525">
                <a:solidFill>
                  <a:schemeClr val="dk1"/>
                </a:solidFill>
                <a:prstDash val="solid"/>
                <a:round/>
                <a:headEnd len="med" w="med" type="none"/>
                <a:tailEnd len="med" w="med" type="none"/>
              </a:ln>
            </p:spPr>
          </p:cxnSp>
          <p:sp>
            <p:nvSpPr>
              <p:cNvPr id="618" name="Google Shape;618;p30"/>
              <p:cNvSpPr/>
              <p:nvPr/>
            </p:nvSpPr>
            <p:spPr>
              <a:xfrm>
                <a:off x="2640" y="2880"/>
                <a:ext cx="144" cy="192"/>
              </a:xfrm>
              <a:prstGeom prst="diamond">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619" name="Google Shape;619;p30"/>
            <p:cNvSpPr txBox="1"/>
            <p:nvPr/>
          </p:nvSpPr>
          <p:spPr>
            <a:xfrm>
              <a:off x="357158" y="4724400"/>
              <a:ext cx="11600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FF"/>
                  </a:solidFill>
                  <a:latin typeface="Calibri"/>
                  <a:ea typeface="Calibri"/>
                  <a:cs typeface="Calibri"/>
                  <a:sym typeface="Calibri"/>
                </a:rPr>
                <a:t>Example:</a:t>
              </a:r>
              <a:endParaRPr/>
            </a:p>
          </p:txBody>
        </p:sp>
        <p:sp>
          <p:nvSpPr>
            <p:cNvPr id="620" name="Google Shape;620;p30"/>
            <p:cNvSpPr txBox="1"/>
            <p:nvPr/>
          </p:nvSpPr>
          <p:spPr>
            <a:xfrm>
              <a:off x="1371600" y="6521450"/>
              <a:ext cx="2687638"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[From Dr.David A. Workman]</a:t>
              </a:r>
              <a:endParaRPr/>
            </a:p>
          </p:txBody>
        </p:sp>
      </p:grpSp>
      <p:sp>
        <p:nvSpPr>
          <p:cNvPr id="621" name="Google Shape;621;p30"/>
          <p:cNvSpPr txBox="1"/>
          <p:nvPr/>
        </p:nvSpPr>
        <p:spPr>
          <a:xfrm flipH="1">
            <a:off x="71406" y="-93185"/>
            <a:ext cx="78486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 Aggregation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1"/>
          <p:cNvSpPr txBox="1"/>
          <p:nvPr/>
        </p:nvSpPr>
        <p:spPr>
          <a:xfrm>
            <a:off x="185706" y="1200945"/>
            <a:ext cx="7848600" cy="155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a:t>
            </a:r>
            <a:r>
              <a:rPr i="1" lang="en-US" sz="2400">
                <a:solidFill>
                  <a:schemeClr val="dk1"/>
                </a:solidFill>
                <a:latin typeface="Times New Roman"/>
                <a:ea typeface="Times New Roman"/>
                <a:cs typeface="Times New Roman"/>
                <a:sym typeface="Times New Roman"/>
              </a:rPr>
              <a:t>composition </a:t>
            </a:r>
            <a:r>
              <a:rPr lang="en-US" sz="2400">
                <a:solidFill>
                  <a:schemeClr val="dk1"/>
                </a:solidFill>
                <a:latin typeface="Times New Roman"/>
                <a:ea typeface="Times New Roman"/>
                <a:cs typeface="Times New Roman"/>
                <a:sym typeface="Times New Roman"/>
              </a:rPr>
              <a:t>indicates a strong ownership and coincident lifetime of parts by the whole (</a:t>
            </a:r>
            <a:r>
              <a:rPr i="1" lang="en-US" sz="2400">
                <a:solidFill>
                  <a:schemeClr val="dk1"/>
                </a:solidFill>
                <a:latin typeface="Times New Roman"/>
                <a:ea typeface="Times New Roman"/>
                <a:cs typeface="Times New Roman"/>
                <a:sym typeface="Times New Roman"/>
              </a:rPr>
              <a:t>i.e.,</a:t>
            </a:r>
            <a:r>
              <a:rPr lang="en-US" sz="2400">
                <a:solidFill>
                  <a:schemeClr val="dk1"/>
                </a:solidFill>
                <a:latin typeface="Times New Roman"/>
                <a:ea typeface="Times New Roman"/>
                <a:cs typeface="Times New Roman"/>
                <a:sym typeface="Times New Roman"/>
              </a:rPr>
              <a:t> they live and die as a whole). Compositions are denoted by a filled-diamond adornment on the association.</a:t>
            </a:r>
            <a:endParaRPr/>
          </a:p>
        </p:txBody>
      </p:sp>
      <p:grpSp>
        <p:nvGrpSpPr>
          <p:cNvPr id="627" name="Google Shape;627;p31"/>
          <p:cNvGrpSpPr/>
          <p:nvPr/>
        </p:nvGrpSpPr>
        <p:grpSpPr>
          <a:xfrm>
            <a:off x="331521" y="3353909"/>
            <a:ext cx="7696200" cy="2362200"/>
            <a:chOff x="762000" y="3352800"/>
            <a:chExt cx="7696200" cy="2362200"/>
          </a:xfrm>
        </p:grpSpPr>
        <p:sp>
          <p:nvSpPr>
            <p:cNvPr id="628" name="Google Shape;628;p31"/>
            <p:cNvSpPr/>
            <p:nvPr/>
          </p:nvSpPr>
          <p:spPr>
            <a:xfrm>
              <a:off x="762000" y="3352800"/>
              <a:ext cx="2133600" cy="23622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Window</a:t>
              </a:r>
              <a:endParaRPr/>
            </a:p>
          </p:txBody>
        </p:sp>
        <p:grpSp>
          <p:nvGrpSpPr>
            <p:cNvPr id="629" name="Google Shape;629;p31"/>
            <p:cNvGrpSpPr/>
            <p:nvPr/>
          </p:nvGrpSpPr>
          <p:grpSpPr>
            <a:xfrm>
              <a:off x="2895600" y="3352800"/>
              <a:ext cx="5562600" cy="685800"/>
              <a:chOff x="1824" y="2760"/>
              <a:chExt cx="3504" cy="432"/>
            </a:xfrm>
          </p:grpSpPr>
          <p:grpSp>
            <p:nvGrpSpPr>
              <p:cNvPr id="630" name="Google Shape;630;p31"/>
              <p:cNvGrpSpPr/>
              <p:nvPr/>
            </p:nvGrpSpPr>
            <p:grpSpPr>
              <a:xfrm>
                <a:off x="1824" y="2930"/>
                <a:ext cx="1755" cy="110"/>
                <a:chOff x="1920" y="2736"/>
                <a:chExt cx="1584" cy="96"/>
              </a:xfrm>
            </p:grpSpPr>
            <p:cxnSp>
              <p:nvCxnSpPr>
                <p:cNvPr id="631" name="Google Shape;631;p31"/>
                <p:cNvCxnSpPr/>
                <p:nvPr/>
              </p:nvCxnSpPr>
              <p:spPr>
                <a:xfrm>
                  <a:off x="2112" y="2784"/>
                  <a:ext cx="1392" cy="0"/>
                </a:xfrm>
                <a:prstGeom prst="straightConnector1">
                  <a:avLst/>
                </a:prstGeom>
                <a:solidFill>
                  <a:srgbClr val="D8D8D8"/>
                </a:solidFill>
                <a:ln cap="flat" cmpd="sng" w="28575">
                  <a:solidFill>
                    <a:schemeClr val="dk1"/>
                  </a:solidFill>
                  <a:prstDash val="solid"/>
                  <a:round/>
                  <a:headEnd len="sm" w="sm" type="none"/>
                  <a:tailEnd len="med" w="med" type="none"/>
                </a:ln>
              </p:spPr>
            </p:cxnSp>
            <p:sp>
              <p:nvSpPr>
                <p:cNvPr id="632" name="Google Shape;632;p31"/>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633" name="Google Shape;633;p31"/>
              <p:cNvSpPr/>
              <p:nvPr/>
            </p:nvSpPr>
            <p:spPr>
              <a:xfrm>
                <a:off x="3552" y="2760"/>
                <a:ext cx="1776" cy="43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Scrollbar</a:t>
                </a:r>
                <a:endParaRPr/>
              </a:p>
            </p:txBody>
          </p:sp>
        </p:grpSp>
        <p:grpSp>
          <p:nvGrpSpPr>
            <p:cNvPr id="634" name="Google Shape;634;p31"/>
            <p:cNvGrpSpPr/>
            <p:nvPr/>
          </p:nvGrpSpPr>
          <p:grpSpPr>
            <a:xfrm>
              <a:off x="2895600" y="4191000"/>
              <a:ext cx="5562600" cy="685800"/>
              <a:chOff x="1824" y="2760"/>
              <a:chExt cx="3504" cy="432"/>
            </a:xfrm>
          </p:grpSpPr>
          <p:grpSp>
            <p:nvGrpSpPr>
              <p:cNvPr id="635" name="Google Shape;635;p31"/>
              <p:cNvGrpSpPr/>
              <p:nvPr/>
            </p:nvGrpSpPr>
            <p:grpSpPr>
              <a:xfrm>
                <a:off x="1824" y="2930"/>
                <a:ext cx="1755" cy="110"/>
                <a:chOff x="1920" y="2736"/>
                <a:chExt cx="1584" cy="96"/>
              </a:xfrm>
            </p:grpSpPr>
            <p:cxnSp>
              <p:nvCxnSpPr>
                <p:cNvPr id="636" name="Google Shape;636;p31"/>
                <p:cNvCxnSpPr/>
                <p:nvPr/>
              </p:nvCxnSpPr>
              <p:spPr>
                <a:xfrm>
                  <a:off x="2112" y="2784"/>
                  <a:ext cx="1392" cy="0"/>
                </a:xfrm>
                <a:prstGeom prst="straightConnector1">
                  <a:avLst/>
                </a:prstGeom>
                <a:solidFill>
                  <a:srgbClr val="D8D8D8"/>
                </a:solidFill>
                <a:ln cap="flat" cmpd="sng" w="28575">
                  <a:solidFill>
                    <a:schemeClr val="dk1"/>
                  </a:solidFill>
                  <a:prstDash val="solid"/>
                  <a:round/>
                  <a:headEnd len="sm" w="sm" type="none"/>
                  <a:tailEnd len="med" w="med" type="none"/>
                </a:ln>
              </p:spPr>
            </p:cxnSp>
            <p:sp>
              <p:nvSpPr>
                <p:cNvPr id="637" name="Google Shape;637;p31"/>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638" name="Google Shape;638;p31"/>
              <p:cNvSpPr/>
              <p:nvPr/>
            </p:nvSpPr>
            <p:spPr>
              <a:xfrm>
                <a:off x="3552" y="2760"/>
                <a:ext cx="1776" cy="43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Titlebar</a:t>
                </a:r>
                <a:endParaRPr/>
              </a:p>
            </p:txBody>
          </p:sp>
        </p:grpSp>
        <p:grpSp>
          <p:nvGrpSpPr>
            <p:cNvPr id="639" name="Google Shape;639;p31"/>
            <p:cNvGrpSpPr/>
            <p:nvPr/>
          </p:nvGrpSpPr>
          <p:grpSpPr>
            <a:xfrm>
              <a:off x="2895600" y="5029200"/>
              <a:ext cx="5562600" cy="685800"/>
              <a:chOff x="1824" y="2760"/>
              <a:chExt cx="3504" cy="432"/>
            </a:xfrm>
          </p:grpSpPr>
          <p:grpSp>
            <p:nvGrpSpPr>
              <p:cNvPr id="640" name="Google Shape;640;p31"/>
              <p:cNvGrpSpPr/>
              <p:nvPr/>
            </p:nvGrpSpPr>
            <p:grpSpPr>
              <a:xfrm>
                <a:off x="1824" y="2930"/>
                <a:ext cx="1755" cy="110"/>
                <a:chOff x="1920" y="2736"/>
                <a:chExt cx="1584" cy="96"/>
              </a:xfrm>
            </p:grpSpPr>
            <p:cxnSp>
              <p:nvCxnSpPr>
                <p:cNvPr id="641" name="Google Shape;641;p31"/>
                <p:cNvCxnSpPr/>
                <p:nvPr/>
              </p:nvCxnSpPr>
              <p:spPr>
                <a:xfrm>
                  <a:off x="2112" y="2784"/>
                  <a:ext cx="1392" cy="0"/>
                </a:xfrm>
                <a:prstGeom prst="straightConnector1">
                  <a:avLst/>
                </a:prstGeom>
                <a:solidFill>
                  <a:srgbClr val="D8D8D8"/>
                </a:solidFill>
                <a:ln cap="flat" cmpd="sng" w="28575">
                  <a:solidFill>
                    <a:schemeClr val="dk1"/>
                  </a:solidFill>
                  <a:prstDash val="solid"/>
                  <a:round/>
                  <a:headEnd len="sm" w="sm" type="none"/>
                  <a:tailEnd len="med" w="med" type="none"/>
                </a:ln>
              </p:spPr>
            </p:cxnSp>
            <p:sp>
              <p:nvSpPr>
                <p:cNvPr id="642" name="Google Shape;642;p31"/>
                <p:cNvSpPr/>
                <p:nvPr/>
              </p:nvSpPr>
              <p:spPr>
                <a:xfrm>
                  <a:off x="1920" y="2736"/>
                  <a:ext cx="192" cy="96"/>
                </a:xfrm>
                <a:custGeom>
                  <a:rect b="b" l="l" r="r" t="t"/>
                  <a:pathLst>
                    <a:path extrusionOk="0" h="96" w="192">
                      <a:moveTo>
                        <a:pt x="0" y="48"/>
                      </a:moveTo>
                      <a:lnTo>
                        <a:pt x="96" y="0"/>
                      </a:lnTo>
                      <a:lnTo>
                        <a:pt x="192" y="48"/>
                      </a:lnTo>
                      <a:lnTo>
                        <a:pt x="96" y="96"/>
                      </a:lnTo>
                      <a:lnTo>
                        <a:pt x="0" y="48"/>
                      </a:lnTo>
                      <a:close/>
                    </a:path>
                  </a:pathLst>
                </a:cu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643" name="Google Shape;643;p31"/>
              <p:cNvSpPr/>
              <p:nvPr/>
            </p:nvSpPr>
            <p:spPr>
              <a:xfrm>
                <a:off x="3552" y="2760"/>
                <a:ext cx="1776" cy="432"/>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Menu</a:t>
                </a:r>
                <a:endParaRPr/>
              </a:p>
            </p:txBody>
          </p:sp>
        </p:grpSp>
      </p:grpSp>
      <p:sp>
        <p:nvSpPr>
          <p:cNvPr id="644" name="Google Shape;644;p31"/>
          <p:cNvSpPr txBox="1"/>
          <p:nvPr/>
        </p:nvSpPr>
        <p:spPr>
          <a:xfrm>
            <a:off x="3200400" y="3733800"/>
            <a:ext cx="304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645" name="Google Shape;645;p31"/>
          <p:cNvSpPr txBox="1"/>
          <p:nvPr/>
        </p:nvSpPr>
        <p:spPr>
          <a:xfrm>
            <a:off x="3200400" y="4572000"/>
            <a:ext cx="304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646" name="Google Shape;646;p31"/>
          <p:cNvSpPr txBox="1"/>
          <p:nvPr/>
        </p:nvSpPr>
        <p:spPr>
          <a:xfrm>
            <a:off x="3200400" y="5410200"/>
            <a:ext cx="5334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647" name="Google Shape;647;p31"/>
          <p:cNvSpPr txBox="1"/>
          <p:nvPr/>
        </p:nvSpPr>
        <p:spPr>
          <a:xfrm>
            <a:off x="5334000" y="3733800"/>
            <a:ext cx="304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648" name="Google Shape;648;p31"/>
          <p:cNvSpPr txBox="1"/>
          <p:nvPr/>
        </p:nvSpPr>
        <p:spPr>
          <a:xfrm>
            <a:off x="5334000" y="4572000"/>
            <a:ext cx="3048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649" name="Google Shape;649;p31"/>
          <p:cNvSpPr txBox="1"/>
          <p:nvPr/>
        </p:nvSpPr>
        <p:spPr>
          <a:xfrm>
            <a:off x="5029200" y="5410200"/>
            <a:ext cx="762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 .. *</a:t>
            </a:r>
            <a:endParaRPr sz="2400">
              <a:solidFill>
                <a:schemeClr val="dk1"/>
              </a:solidFill>
              <a:latin typeface="Times New Roman"/>
              <a:ea typeface="Times New Roman"/>
              <a:cs typeface="Times New Roman"/>
              <a:sym typeface="Times New Roman"/>
            </a:endParaRPr>
          </a:p>
        </p:txBody>
      </p:sp>
      <p:sp>
        <p:nvSpPr>
          <p:cNvPr id="650" name="Google Shape;650;p31"/>
          <p:cNvSpPr txBox="1"/>
          <p:nvPr/>
        </p:nvSpPr>
        <p:spPr>
          <a:xfrm flipH="1">
            <a:off x="71406" y="-93185"/>
            <a:ext cx="78486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 Composition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2"/>
          <p:cNvSpPr/>
          <p:nvPr/>
        </p:nvSpPr>
        <p:spPr>
          <a:xfrm>
            <a:off x="1717675" y="2057400"/>
            <a:ext cx="1143000" cy="3810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Class W</a:t>
            </a:r>
            <a:endParaRPr/>
          </a:p>
        </p:txBody>
      </p:sp>
      <p:sp>
        <p:nvSpPr>
          <p:cNvPr id="657" name="Google Shape;657;p32"/>
          <p:cNvSpPr/>
          <p:nvPr/>
        </p:nvSpPr>
        <p:spPr>
          <a:xfrm>
            <a:off x="990600" y="3222625"/>
            <a:ext cx="1143000" cy="434975"/>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Class</a:t>
            </a:r>
            <a:r>
              <a:rPr b="1" lang="en-US" sz="1400">
                <a:solidFill>
                  <a:schemeClr val="dk1"/>
                </a:solidFill>
                <a:latin typeface="Times New Roman"/>
                <a:ea typeface="Times New Roman"/>
                <a:cs typeface="Times New Roman"/>
                <a:sym typeface="Times New Roman"/>
              </a:rPr>
              <a:t> </a:t>
            </a:r>
            <a:r>
              <a:rPr b="1" lang="en-US" sz="1400">
                <a:solidFill>
                  <a:srgbClr val="000000"/>
                </a:solidFill>
                <a:latin typeface="Times New Roman"/>
                <a:ea typeface="Times New Roman"/>
                <a:cs typeface="Times New Roman"/>
                <a:sym typeface="Times New Roman"/>
              </a:rPr>
              <a:t>P</a:t>
            </a:r>
            <a:r>
              <a:rPr b="1" baseline="-25000" lang="en-US" sz="1400">
                <a:solidFill>
                  <a:srgbClr val="000000"/>
                </a:solidFill>
                <a:latin typeface="Times New Roman"/>
                <a:ea typeface="Times New Roman"/>
                <a:cs typeface="Times New Roman"/>
                <a:sym typeface="Times New Roman"/>
              </a:rPr>
              <a:t>1</a:t>
            </a:r>
            <a:endParaRPr/>
          </a:p>
        </p:txBody>
      </p:sp>
      <p:sp>
        <p:nvSpPr>
          <p:cNvPr id="658" name="Google Shape;658;p32"/>
          <p:cNvSpPr/>
          <p:nvPr/>
        </p:nvSpPr>
        <p:spPr>
          <a:xfrm>
            <a:off x="2455863" y="3211513"/>
            <a:ext cx="1143000" cy="446087"/>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000000"/>
                </a:solidFill>
                <a:latin typeface="Times New Roman"/>
                <a:ea typeface="Times New Roman"/>
                <a:cs typeface="Times New Roman"/>
                <a:sym typeface="Times New Roman"/>
              </a:rPr>
              <a:t>Class</a:t>
            </a:r>
            <a:r>
              <a:rPr b="1" lang="en-US" sz="1400">
                <a:solidFill>
                  <a:schemeClr val="dk1"/>
                </a:solidFill>
                <a:latin typeface="Times New Roman"/>
                <a:ea typeface="Times New Roman"/>
                <a:cs typeface="Times New Roman"/>
                <a:sym typeface="Times New Roman"/>
              </a:rPr>
              <a:t> </a:t>
            </a:r>
            <a:r>
              <a:rPr b="1" lang="en-US" sz="1400">
                <a:solidFill>
                  <a:srgbClr val="000000"/>
                </a:solidFill>
                <a:latin typeface="Times New Roman"/>
                <a:ea typeface="Times New Roman"/>
                <a:cs typeface="Times New Roman"/>
                <a:sym typeface="Times New Roman"/>
              </a:rPr>
              <a:t>P</a:t>
            </a:r>
            <a:r>
              <a:rPr b="1" baseline="-25000" lang="en-US" sz="1400">
                <a:solidFill>
                  <a:srgbClr val="000000"/>
                </a:solidFill>
                <a:latin typeface="Times New Roman"/>
                <a:ea typeface="Times New Roman"/>
                <a:cs typeface="Times New Roman"/>
                <a:sym typeface="Times New Roman"/>
              </a:rPr>
              <a:t>2 </a:t>
            </a:r>
            <a:endParaRPr/>
          </a:p>
        </p:txBody>
      </p:sp>
      <p:sp>
        <p:nvSpPr>
          <p:cNvPr id="659" name="Google Shape;659;p32"/>
          <p:cNvSpPr/>
          <p:nvPr/>
        </p:nvSpPr>
        <p:spPr>
          <a:xfrm>
            <a:off x="1565275" y="2895600"/>
            <a:ext cx="1447800" cy="304800"/>
          </a:xfrm>
          <a:custGeom>
            <a:rect b="b" l="l" r="r" t="t"/>
            <a:pathLst>
              <a:path extrusionOk="0" h="96" w="1824">
                <a:moveTo>
                  <a:pt x="0" y="96"/>
                </a:moveTo>
                <a:lnTo>
                  <a:pt x="0" y="0"/>
                </a:lnTo>
                <a:lnTo>
                  <a:pt x="1824" y="0"/>
                </a:lnTo>
                <a:lnTo>
                  <a:pt x="1824" y="96"/>
                </a:lnTo>
              </a:path>
            </a:pathLst>
          </a:custGeom>
          <a:noFill/>
          <a:ln cap="flat" cmpd="sng" w="952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660" name="Google Shape;660;p32"/>
          <p:cNvGrpSpPr/>
          <p:nvPr/>
        </p:nvGrpSpPr>
        <p:grpSpPr>
          <a:xfrm>
            <a:off x="2170113" y="2436813"/>
            <a:ext cx="228600" cy="444500"/>
            <a:chOff x="4480" y="1304"/>
            <a:chExt cx="144" cy="280"/>
          </a:xfrm>
        </p:grpSpPr>
        <p:cxnSp>
          <p:nvCxnSpPr>
            <p:cNvPr id="661" name="Google Shape;661;p32"/>
            <p:cNvCxnSpPr/>
            <p:nvPr/>
          </p:nvCxnSpPr>
          <p:spPr>
            <a:xfrm>
              <a:off x="4552" y="1488"/>
              <a:ext cx="4" cy="96"/>
            </a:xfrm>
            <a:prstGeom prst="straightConnector1">
              <a:avLst/>
            </a:prstGeom>
            <a:noFill/>
            <a:ln cap="flat" cmpd="sng" w="9525">
              <a:solidFill>
                <a:schemeClr val="dk1"/>
              </a:solidFill>
              <a:prstDash val="solid"/>
              <a:round/>
              <a:headEnd len="med" w="med" type="none"/>
              <a:tailEnd len="med" w="med" type="none"/>
            </a:ln>
          </p:spPr>
        </p:cxnSp>
        <p:sp>
          <p:nvSpPr>
            <p:cNvPr id="662" name="Google Shape;662;p32"/>
            <p:cNvSpPr/>
            <p:nvPr/>
          </p:nvSpPr>
          <p:spPr>
            <a:xfrm>
              <a:off x="4480" y="1304"/>
              <a:ext cx="144" cy="192"/>
            </a:xfrm>
            <a:prstGeom prst="diamond">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663" name="Google Shape;663;p32"/>
          <p:cNvSpPr txBox="1"/>
          <p:nvPr/>
        </p:nvSpPr>
        <p:spPr>
          <a:xfrm>
            <a:off x="3962400" y="1981200"/>
            <a:ext cx="4916488"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Calibri"/>
                <a:ea typeface="Calibri"/>
                <a:cs typeface="Calibri"/>
                <a:sym typeface="Calibri"/>
              </a:rPr>
              <a:t>Association </a:t>
            </a:r>
            <a:endParaRPr/>
          </a:p>
          <a:p>
            <a:pPr indent="0" lvl="1" marL="457200" marR="0" rtl="0" algn="l">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Models the part–whole relationship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Composition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Also models the part–whole relationship but, in addition, Every part may belong to only one whole, and  If the whole is deleted, so are the parts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Example</a:t>
            </a:r>
            <a:r>
              <a:rPr lang="en-US"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number of different chess boards: Each square belongs to only one board. If a chess board is thrown away, all 64 squares on that board go as well.</a:t>
            </a:r>
            <a:endParaRPr b="1" sz="1800">
              <a:solidFill>
                <a:schemeClr val="dk1"/>
              </a:solidFill>
              <a:latin typeface="Calibri"/>
              <a:ea typeface="Calibri"/>
              <a:cs typeface="Calibri"/>
              <a:sym typeface="Calibri"/>
            </a:endParaRPr>
          </a:p>
        </p:txBody>
      </p:sp>
      <p:sp>
        <p:nvSpPr>
          <p:cNvPr id="664" name="Google Shape;664;p32"/>
          <p:cNvSpPr txBox="1"/>
          <p:nvPr/>
        </p:nvSpPr>
        <p:spPr>
          <a:xfrm>
            <a:off x="304800" y="2209800"/>
            <a:ext cx="1128713"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Whole Class</a:t>
            </a:r>
            <a:endParaRPr/>
          </a:p>
        </p:txBody>
      </p:sp>
      <p:sp>
        <p:nvSpPr>
          <p:cNvPr id="665" name="Google Shape;665;p32"/>
          <p:cNvSpPr txBox="1"/>
          <p:nvPr/>
        </p:nvSpPr>
        <p:spPr>
          <a:xfrm>
            <a:off x="1793875" y="4038600"/>
            <a:ext cx="1119188"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Part Classes</a:t>
            </a:r>
            <a:endParaRPr/>
          </a:p>
        </p:txBody>
      </p:sp>
      <p:sp>
        <p:nvSpPr>
          <p:cNvPr id="666" name="Google Shape;666;p32"/>
          <p:cNvSpPr/>
          <p:nvPr/>
        </p:nvSpPr>
        <p:spPr>
          <a:xfrm rot="-5400000">
            <a:off x="2212975" y="3009900"/>
            <a:ext cx="228600" cy="1828800"/>
          </a:xfrm>
          <a:prstGeom prst="leftBrace">
            <a:avLst>
              <a:gd fmla="val 66667"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7" name="Google Shape;667;p32"/>
          <p:cNvSpPr txBox="1"/>
          <p:nvPr/>
        </p:nvSpPr>
        <p:spPr>
          <a:xfrm>
            <a:off x="214282" y="4624398"/>
            <a:ext cx="116006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FF"/>
                </a:solidFill>
                <a:latin typeface="Calibri"/>
                <a:ea typeface="Calibri"/>
                <a:cs typeface="Calibri"/>
                <a:sym typeface="Calibri"/>
              </a:rPr>
              <a:t>Example:</a:t>
            </a:r>
            <a:endParaRPr/>
          </a:p>
        </p:txBody>
      </p:sp>
      <p:graphicFrame>
        <p:nvGraphicFramePr>
          <p:cNvPr id="668" name="Google Shape;668;p32"/>
          <p:cNvGraphicFramePr/>
          <p:nvPr/>
        </p:nvGraphicFramePr>
        <p:xfrm>
          <a:off x="284157" y="5116531"/>
          <a:ext cx="3502025" cy="884237"/>
        </p:xfrm>
        <a:graphic>
          <a:graphicData uri="http://schemas.openxmlformats.org/presentationml/2006/ole">
            <mc:AlternateContent>
              <mc:Choice Requires="v">
                <p:oleObj r:id="rId4" imgH="884237" imgW="3502025" progId="PBrush" spid="_x0000_s1">
                  <p:embed/>
                </p:oleObj>
              </mc:Choice>
              <mc:Fallback>
                <p:oleObj r:id="rId5" imgH="884237" imgW="3502025" progId="PBrush">
                  <p:embed/>
                  <p:pic>
                    <p:nvPicPr>
                      <p:cNvPr id="668" name="Google Shape;668;p32"/>
                      <p:cNvPicPr preferRelativeResize="0"/>
                      <p:nvPr/>
                    </p:nvPicPr>
                    <p:blipFill rotWithShape="1">
                      <a:blip r:embed="rId6">
                        <a:alphaModFix/>
                      </a:blip>
                      <a:srcRect b="0" l="0" r="0" t="0"/>
                      <a:stretch/>
                    </p:blipFill>
                    <p:spPr>
                      <a:xfrm>
                        <a:off x="284157" y="5116531"/>
                        <a:ext cx="3502025" cy="884237"/>
                      </a:xfrm>
                      <a:prstGeom prst="rect">
                        <a:avLst/>
                      </a:prstGeom>
                      <a:noFill/>
                      <a:ln>
                        <a:noFill/>
                      </a:ln>
                    </p:spPr>
                  </p:pic>
                </p:oleObj>
              </mc:Fallback>
            </mc:AlternateContent>
          </a:graphicData>
        </a:graphic>
      </p:graphicFrame>
      <p:sp>
        <p:nvSpPr>
          <p:cNvPr id="669" name="Google Shape;669;p32"/>
          <p:cNvSpPr txBox="1"/>
          <p:nvPr/>
        </p:nvSpPr>
        <p:spPr>
          <a:xfrm>
            <a:off x="990600" y="4267200"/>
            <a:ext cx="2687638"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[From Dr.David A. Workman]</a:t>
            </a:r>
            <a:endParaRPr/>
          </a:p>
        </p:txBody>
      </p:sp>
      <p:sp>
        <p:nvSpPr>
          <p:cNvPr id="670" name="Google Shape;670;p32"/>
          <p:cNvSpPr txBox="1"/>
          <p:nvPr/>
        </p:nvSpPr>
        <p:spPr>
          <a:xfrm flipH="1">
            <a:off x="71406" y="-93185"/>
            <a:ext cx="78486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 Composition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3"/>
          <p:cNvSpPr/>
          <p:nvPr/>
        </p:nvSpPr>
        <p:spPr>
          <a:xfrm>
            <a:off x="38994" y="1196752"/>
            <a:ext cx="9217024" cy="4356577"/>
          </a:xfrm>
          <a:prstGeom prst="rect">
            <a:avLst/>
          </a:prstGeom>
          <a:noFill/>
          <a:ln>
            <a:noFill/>
          </a:ln>
        </p:spPr>
        <p:txBody>
          <a:bodyPr anchorCtr="0" anchor="t" bIns="45700" lIns="91425" spcFirstLastPara="1" rIns="91425" wrap="square" tIns="45700">
            <a:spAutoFit/>
          </a:bodyPr>
          <a:lstStyle/>
          <a:p>
            <a:pPr indent="-88900" lvl="0" marL="0" marR="0" rtl="0" algn="l">
              <a:lnSpc>
                <a:spcPct val="120000"/>
              </a:lnSpc>
              <a:spcBef>
                <a:spcPts val="0"/>
              </a:spcBef>
              <a:spcAft>
                <a:spcPts val="0"/>
              </a:spcAft>
              <a:buClr>
                <a:schemeClr val="folHlink"/>
              </a:buClr>
              <a:buSzPts val="1400"/>
              <a:buFont typeface="Noto Sans Symbols"/>
              <a:buChar char="■"/>
            </a:pPr>
            <a:r>
              <a:rPr b="1" lang="en-US" sz="2000">
                <a:solidFill>
                  <a:schemeClr val="dk1"/>
                </a:solidFill>
                <a:latin typeface="Calibri"/>
                <a:ea typeface="Calibri"/>
                <a:cs typeface="Calibri"/>
                <a:sym typeface="Calibri"/>
              </a:rPr>
              <a:t>  Composition</a:t>
            </a:r>
            <a:r>
              <a:rPr lang="en-US" sz="2000">
                <a:solidFill>
                  <a:schemeClr val="dk1"/>
                </a:solidFill>
                <a:latin typeface="Calibri"/>
                <a:ea typeface="Calibri"/>
                <a:cs typeface="Calibri"/>
                <a:sym typeface="Calibri"/>
              </a:rPr>
              <a:t> is really a strong form of </a:t>
            </a:r>
            <a:r>
              <a:rPr b="1" lang="en-US" sz="2000">
                <a:solidFill>
                  <a:schemeClr val="dk1"/>
                </a:solidFill>
                <a:latin typeface="Calibri"/>
                <a:ea typeface="Calibri"/>
                <a:cs typeface="Calibri"/>
                <a:sym typeface="Calibri"/>
              </a:rPr>
              <a:t>association</a:t>
            </a:r>
            <a:endParaRPr/>
          </a:p>
          <a:p>
            <a:pPr indent="-342900" lvl="1" marL="720000" marR="0" rtl="0" algn="l">
              <a:lnSpc>
                <a:spcPct val="130000"/>
              </a:lnSpc>
              <a:spcBef>
                <a:spcPts val="600"/>
              </a:spcBef>
              <a:spcAft>
                <a:spcPts val="0"/>
              </a:spcAft>
              <a:buClr>
                <a:schemeClr val="folHlink"/>
              </a:buClr>
              <a:buSzPts val="2000"/>
              <a:buFont typeface="Noto Sans Symbols"/>
              <a:buChar char="▪"/>
            </a:pPr>
            <a:r>
              <a:rPr b="0" i="0" lang="en-US" sz="2000" u="none" cap="none" strike="noStrike">
                <a:solidFill>
                  <a:schemeClr val="dk1"/>
                </a:solidFill>
                <a:latin typeface="Calibri"/>
                <a:ea typeface="Calibri"/>
                <a:cs typeface="Calibri"/>
                <a:sym typeface="Calibri"/>
              </a:rPr>
              <a:t>components have only one owner </a:t>
            </a:r>
            <a:endParaRPr/>
          </a:p>
          <a:p>
            <a:pPr indent="-342900" lvl="1" marL="720000" marR="0" rtl="0" algn="l">
              <a:lnSpc>
                <a:spcPct val="130000"/>
              </a:lnSpc>
              <a:spcBef>
                <a:spcPts val="600"/>
              </a:spcBef>
              <a:spcAft>
                <a:spcPts val="0"/>
              </a:spcAft>
              <a:buClr>
                <a:schemeClr val="folHlink"/>
              </a:buClr>
              <a:buSzPts val="2000"/>
              <a:buFont typeface="Noto Sans Symbols"/>
              <a:buChar char="▪"/>
            </a:pPr>
            <a:r>
              <a:rPr b="0" i="0" lang="en-US" sz="2000" u="none" cap="none" strike="noStrike">
                <a:solidFill>
                  <a:schemeClr val="dk1"/>
                </a:solidFill>
                <a:latin typeface="Calibri"/>
                <a:ea typeface="Calibri"/>
                <a:cs typeface="Calibri"/>
                <a:sym typeface="Calibri"/>
              </a:rPr>
              <a:t>components cannot exist independent of their owner</a:t>
            </a:r>
            <a:endParaRPr/>
          </a:p>
          <a:p>
            <a:pPr indent="-342900" lvl="1" marL="720000" marR="0" rtl="0" algn="l">
              <a:lnSpc>
                <a:spcPct val="130000"/>
              </a:lnSpc>
              <a:spcBef>
                <a:spcPts val="600"/>
              </a:spcBef>
              <a:spcAft>
                <a:spcPts val="0"/>
              </a:spcAft>
              <a:buClr>
                <a:schemeClr val="folHlink"/>
              </a:buClr>
              <a:buSzPts val="2000"/>
              <a:buFont typeface="Noto Sans Symbols"/>
              <a:buChar char="▪"/>
            </a:pPr>
            <a:r>
              <a:rPr b="0" i="0" lang="en-US" sz="2000" u="none" cap="none" strike="noStrike">
                <a:solidFill>
                  <a:schemeClr val="dk1"/>
                </a:solidFill>
                <a:latin typeface="Calibri"/>
                <a:ea typeface="Calibri"/>
                <a:cs typeface="Calibri"/>
                <a:sym typeface="Calibri"/>
              </a:rPr>
              <a:t>components live or die with their owner</a:t>
            </a:r>
            <a:endParaRPr/>
          </a:p>
          <a:p>
            <a:pPr indent="0" lvl="2" marL="756000" marR="0" rtl="0" algn="l">
              <a:lnSpc>
                <a:spcPct val="130000"/>
              </a:lnSpc>
              <a:spcBef>
                <a:spcPts val="600"/>
              </a:spcBef>
              <a:spcAft>
                <a:spcPts val="0"/>
              </a:spcAft>
              <a:buNone/>
            </a:pPr>
            <a:r>
              <a:rPr b="0" i="0" lang="en-US" sz="2000" u="none" cap="none" strike="noStrike">
                <a:solidFill>
                  <a:schemeClr val="dk1"/>
                </a:solidFill>
                <a:latin typeface="Calibri"/>
                <a:ea typeface="Calibri"/>
                <a:cs typeface="Calibri"/>
                <a:sym typeface="Calibri"/>
              </a:rPr>
              <a:t>e.g. Each car has an engine that can not be shared with other cars.</a:t>
            </a:r>
            <a:endParaRPr/>
          </a:p>
          <a:p>
            <a:pPr indent="0" lvl="1" marL="457200" marR="0" rtl="0" algn="l">
              <a:lnSpc>
                <a:spcPct val="12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Calibri"/>
              <a:ea typeface="Calibri"/>
              <a:cs typeface="Calibri"/>
              <a:sym typeface="Calibri"/>
            </a:endParaRPr>
          </a:p>
          <a:p>
            <a:pPr indent="-101600" lvl="0" marL="0" marR="0" rtl="0" algn="l">
              <a:lnSpc>
                <a:spcPct val="120000"/>
              </a:lnSpc>
              <a:spcBef>
                <a:spcPts val="0"/>
              </a:spcBef>
              <a:spcAft>
                <a:spcPts val="0"/>
              </a:spcAft>
              <a:buClr>
                <a:schemeClr val="folHlink"/>
              </a:buClr>
              <a:buSzPts val="1600"/>
              <a:buFont typeface="Noto Sans Symbols"/>
              <a:buChar char="■"/>
            </a:pPr>
            <a:r>
              <a:rPr b="1" lang="en-US" sz="2000">
                <a:solidFill>
                  <a:schemeClr val="dk1"/>
                </a:solidFill>
                <a:latin typeface="Calibri"/>
                <a:ea typeface="Calibri"/>
                <a:cs typeface="Calibri"/>
                <a:sym typeface="Calibri"/>
              </a:rPr>
              <a:t>  Aggregations</a:t>
            </a:r>
            <a:r>
              <a:rPr lang="en-US" sz="2000">
                <a:solidFill>
                  <a:schemeClr val="dk1"/>
                </a:solidFill>
                <a:latin typeface="Calibri"/>
                <a:ea typeface="Calibri"/>
                <a:cs typeface="Calibri"/>
                <a:sym typeface="Calibri"/>
              </a:rPr>
              <a:t> </a:t>
            </a:r>
            <a:endParaRPr/>
          </a:p>
          <a:p>
            <a:pPr indent="-342900" lvl="1" marL="720000" marR="0" rtl="0" algn="l">
              <a:lnSpc>
                <a:spcPct val="130000"/>
              </a:lnSpc>
              <a:spcBef>
                <a:spcPts val="600"/>
              </a:spcBef>
              <a:spcAft>
                <a:spcPts val="0"/>
              </a:spcAft>
              <a:buClr>
                <a:schemeClr val="folHlink"/>
              </a:buClr>
              <a:buSzPts val="2000"/>
              <a:buFont typeface="Noto Sans Symbols"/>
              <a:buChar char="▪"/>
            </a:pPr>
            <a:r>
              <a:rPr b="0" i="0" lang="en-US" sz="2000" u="none" cap="none" strike="noStrike">
                <a:solidFill>
                  <a:schemeClr val="dk1"/>
                </a:solidFill>
                <a:latin typeface="Calibri"/>
                <a:ea typeface="Calibri"/>
                <a:cs typeface="Calibri"/>
                <a:sym typeface="Calibri"/>
              </a:rPr>
              <a:t>May form "part of" the association, but may not be essential to it. They may also exist independent of the aggregate.  </a:t>
            </a:r>
            <a:endParaRPr/>
          </a:p>
          <a:p>
            <a:pPr indent="0" lvl="2" marL="756000" marR="0" rtl="0" algn="l">
              <a:lnSpc>
                <a:spcPct val="130000"/>
              </a:lnSpc>
              <a:spcBef>
                <a:spcPts val="600"/>
              </a:spcBef>
              <a:spcAft>
                <a:spcPts val="0"/>
              </a:spcAft>
              <a:buNone/>
            </a:pPr>
            <a:r>
              <a:rPr b="0" i="0" lang="en-US" sz="2000" u="none" cap="none" strike="noStrike">
                <a:solidFill>
                  <a:schemeClr val="dk1"/>
                </a:solidFill>
                <a:latin typeface="Calibri"/>
                <a:ea typeface="Calibri"/>
                <a:cs typeface="Calibri"/>
                <a:sym typeface="Calibri"/>
              </a:rPr>
              <a:t>e.g. Apples may exist independent of the bag.</a:t>
            </a:r>
            <a:endParaRPr/>
          </a:p>
        </p:txBody>
      </p:sp>
      <p:sp>
        <p:nvSpPr>
          <p:cNvPr id="677" name="Google Shape;677;p33"/>
          <p:cNvSpPr txBox="1"/>
          <p:nvPr/>
        </p:nvSpPr>
        <p:spPr>
          <a:xfrm flipH="1">
            <a:off x="71406" y="-93185"/>
            <a:ext cx="78486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 Aggregation vs. Composition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34"/>
          <p:cNvSpPr txBox="1"/>
          <p:nvPr>
            <p:ph idx="4294967295" type="body"/>
          </p:nvPr>
        </p:nvSpPr>
        <p:spPr>
          <a:xfrm>
            <a:off x="179512" y="1052736"/>
            <a:ext cx="7929586" cy="32861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en-US" sz="2200"/>
              <a:t>It is an association in which an attribute called ‘qualifier’, disambiguates the objects for a “many ” association end </a:t>
            </a:r>
            <a:endParaRPr/>
          </a:p>
          <a:p>
            <a:pPr indent="-274320" lvl="0" marL="274320" rtl="0" algn="l">
              <a:lnSpc>
                <a:spcPct val="90000"/>
              </a:lnSpc>
              <a:spcBef>
                <a:spcPts val="1000"/>
              </a:spcBef>
              <a:spcAft>
                <a:spcPts val="0"/>
              </a:spcAft>
              <a:buSzPts val="2800"/>
              <a:buFont typeface="Calibri"/>
              <a:buChar char="−"/>
            </a:pPr>
            <a:r>
              <a:rPr lang="en-US" sz="2200"/>
              <a:t>Qualifier reduces the effective multiplicity from many to one , </a:t>
            </a:r>
            <a:endParaRPr/>
          </a:p>
          <a:p>
            <a:pPr indent="0" lvl="1" marL="457200" rtl="0" algn="l">
              <a:lnSpc>
                <a:spcPct val="90000"/>
              </a:lnSpc>
              <a:spcBef>
                <a:spcPts val="500"/>
              </a:spcBef>
              <a:spcAft>
                <a:spcPts val="0"/>
              </a:spcAft>
              <a:buSzPts val="2400"/>
              <a:buNone/>
            </a:pPr>
            <a:r>
              <a:rPr lang="en-US"/>
              <a:t>Eg: for association with one to many multiplicity </a:t>
            </a:r>
            <a:endParaRPr/>
          </a:p>
          <a:p>
            <a:pPr indent="-274319" lvl="2" marL="1188720" rtl="0" algn="l">
              <a:lnSpc>
                <a:spcPct val="90000"/>
              </a:lnSpc>
              <a:spcBef>
                <a:spcPts val="500"/>
              </a:spcBef>
              <a:spcAft>
                <a:spcPts val="0"/>
              </a:spcAft>
              <a:buSzPts val="2000"/>
              <a:buFont typeface="Calibri"/>
              <a:buChar char="−"/>
            </a:pPr>
            <a:r>
              <a:rPr lang="en-US" sz="2400"/>
              <a:t>Bank services multiple accounts </a:t>
            </a:r>
            <a:endParaRPr/>
          </a:p>
          <a:p>
            <a:pPr indent="-274319" lvl="2" marL="1188720" rtl="0" algn="l">
              <a:lnSpc>
                <a:spcPct val="90000"/>
              </a:lnSpc>
              <a:spcBef>
                <a:spcPts val="500"/>
              </a:spcBef>
              <a:spcAft>
                <a:spcPts val="0"/>
              </a:spcAft>
              <a:buSzPts val="2000"/>
              <a:buFont typeface="Calibri"/>
              <a:buChar char="−"/>
            </a:pPr>
            <a:r>
              <a:rPr lang="en-US" sz="2400"/>
              <a:t>Account belongs to a single bank</a:t>
            </a:r>
            <a:endParaRPr/>
          </a:p>
          <a:p>
            <a:pPr indent="-274319" lvl="2" marL="1188720" rtl="0" algn="l">
              <a:lnSpc>
                <a:spcPct val="90000"/>
              </a:lnSpc>
              <a:spcBef>
                <a:spcPts val="500"/>
              </a:spcBef>
              <a:spcAft>
                <a:spcPts val="0"/>
              </a:spcAft>
              <a:buSzPts val="2000"/>
              <a:buFont typeface="Calibri"/>
              <a:buChar char="−"/>
            </a:pPr>
            <a:r>
              <a:rPr lang="en-US" sz="2400"/>
              <a:t>Within context of a bank , account number specifies unique account </a:t>
            </a:r>
            <a:endParaRPr/>
          </a:p>
        </p:txBody>
      </p:sp>
      <p:sp>
        <p:nvSpPr>
          <p:cNvPr id="683" name="Google Shape;683;p34"/>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1. Association Relationships : Qualified Association</a:t>
            </a:r>
            <a:endParaRPr/>
          </a:p>
        </p:txBody>
      </p:sp>
      <p:sp>
        <p:nvSpPr>
          <p:cNvPr id="684" name="Google Shape;684;p34"/>
          <p:cNvSpPr txBox="1"/>
          <p:nvPr/>
        </p:nvSpPr>
        <p:spPr>
          <a:xfrm>
            <a:off x="236240" y="4776298"/>
            <a:ext cx="2590800" cy="609600"/>
          </a:xfrm>
          <a:prstGeom prst="rect">
            <a:avLst/>
          </a:prstGeom>
          <a:solidFill>
            <a:srgbClr val="DDD9C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Bank</a:t>
            </a:r>
            <a:endParaRPr/>
          </a:p>
        </p:txBody>
      </p:sp>
      <p:sp>
        <p:nvSpPr>
          <p:cNvPr id="685" name="Google Shape;685;p34"/>
          <p:cNvSpPr txBox="1"/>
          <p:nvPr/>
        </p:nvSpPr>
        <p:spPr>
          <a:xfrm>
            <a:off x="5951240" y="4471498"/>
            <a:ext cx="2590800" cy="609600"/>
          </a:xfrm>
          <a:prstGeom prst="rect">
            <a:avLst/>
          </a:prstGeom>
          <a:solidFill>
            <a:srgbClr val="DDD9C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Account</a:t>
            </a:r>
            <a:endParaRPr/>
          </a:p>
        </p:txBody>
      </p:sp>
      <p:cxnSp>
        <p:nvCxnSpPr>
          <p:cNvPr id="686" name="Google Shape;686;p34"/>
          <p:cNvCxnSpPr/>
          <p:nvPr/>
        </p:nvCxnSpPr>
        <p:spPr>
          <a:xfrm>
            <a:off x="2815275" y="5091849"/>
            <a:ext cx="3124200" cy="1588"/>
          </a:xfrm>
          <a:prstGeom prst="straightConnector1">
            <a:avLst/>
          </a:prstGeom>
          <a:noFill/>
          <a:ln cap="rnd" cmpd="sng" w="25400">
            <a:solidFill>
              <a:srgbClr val="4A7DBA"/>
            </a:solidFill>
            <a:prstDash val="solid"/>
            <a:round/>
            <a:headEnd len="sm" w="sm" type="none"/>
            <a:tailEnd len="sm" w="sm" type="none"/>
          </a:ln>
        </p:spPr>
      </p:cxnSp>
      <p:sp>
        <p:nvSpPr>
          <p:cNvPr id="687" name="Google Shape;687;p34"/>
          <p:cNvSpPr txBox="1"/>
          <p:nvPr/>
        </p:nvSpPr>
        <p:spPr>
          <a:xfrm>
            <a:off x="2827040" y="4826737"/>
            <a:ext cx="685800" cy="152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1</a:t>
            </a:r>
            <a:endParaRPr/>
          </a:p>
        </p:txBody>
      </p:sp>
      <p:sp>
        <p:nvSpPr>
          <p:cNvPr id="688" name="Google Shape;688;p34"/>
          <p:cNvSpPr txBox="1"/>
          <p:nvPr/>
        </p:nvSpPr>
        <p:spPr>
          <a:xfrm>
            <a:off x="5417840" y="4776297"/>
            <a:ext cx="441920" cy="284885"/>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a:t>
            </a:r>
            <a:endParaRPr/>
          </a:p>
        </p:txBody>
      </p:sp>
      <p:sp>
        <p:nvSpPr>
          <p:cNvPr id="689" name="Google Shape;689;p34"/>
          <p:cNvSpPr txBox="1"/>
          <p:nvPr/>
        </p:nvSpPr>
        <p:spPr>
          <a:xfrm>
            <a:off x="5951240" y="5081098"/>
            <a:ext cx="2590800" cy="609600"/>
          </a:xfrm>
          <a:prstGeom prst="rect">
            <a:avLst/>
          </a:prstGeom>
          <a:solidFill>
            <a:srgbClr val="DDD9C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accountNumber</a:t>
            </a:r>
            <a:endParaRPr/>
          </a:p>
        </p:txBody>
      </p:sp>
      <p:sp>
        <p:nvSpPr>
          <p:cNvPr id="690" name="Google Shape;690;p34"/>
          <p:cNvSpPr txBox="1"/>
          <p:nvPr/>
        </p:nvSpPr>
        <p:spPr>
          <a:xfrm>
            <a:off x="415846" y="6478459"/>
            <a:ext cx="77540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Attribute called </a:t>
            </a:r>
            <a:r>
              <a:rPr b="1" i="1" lang="en-US" sz="1800">
                <a:solidFill>
                  <a:srgbClr val="000000"/>
                </a:solidFill>
                <a:latin typeface="Calibri"/>
                <a:ea typeface="Calibri"/>
                <a:cs typeface="Calibri"/>
                <a:sym typeface="Calibri"/>
              </a:rPr>
              <a:t>qualifier</a:t>
            </a:r>
            <a:r>
              <a:rPr lang="en-US" sz="1800">
                <a:solidFill>
                  <a:srgbClr val="000000"/>
                </a:solidFill>
                <a:latin typeface="Calibri"/>
                <a:ea typeface="Calibri"/>
                <a:cs typeface="Calibri"/>
                <a:sym typeface="Calibri"/>
              </a:rPr>
              <a:t> disambiguates the objects for a “many” association end</a:t>
            </a:r>
            <a:endParaRPr/>
          </a:p>
        </p:txBody>
      </p:sp>
      <p:sp>
        <p:nvSpPr>
          <p:cNvPr id="691" name="Google Shape;691;p34"/>
          <p:cNvSpPr txBox="1"/>
          <p:nvPr/>
        </p:nvSpPr>
        <p:spPr>
          <a:xfrm>
            <a:off x="222243" y="4263729"/>
            <a:ext cx="1470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Not Qualified</a:t>
            </a:r>
            <a:endParaRPr/>
          </a:p>
        </p:txBody>
      </p:sp>
      <p:sp>
        <p:nvSpPr>
          <p:cNvPr id="692" name="Google Shape;692;p34"/>
          <p:cNvSpPr txBox="1"/>
          <p:nvPr/>
        </p:nvSpPr>
        <p:spPr>
          <a:xfrm>
            <a:off x="449560" y="5385898"/>
            <a:ext cx="1061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Qualified</a:t>
            </a:r>
            <a:endParaRPr/>
          </a:p>
        </p:txBody>
      </p:sp>
      <p:sp>
        <p:nvSpPr>
          <p:cNvPr id="693" name="Google Shape;693;p34"/>
          <p:cNvSpPr txBox="1"/>
          <p:nvPr/>
        </p:nvSpPr>
        <p:spPr>
          <a:xfrm>
            <a:off x="373360" y="5881198"/>
            <a:ext cx="1524000" cy="609600"/>
          </a:xfrm>
          <a:prstGeom prst="rect">
            <a:avLst/>
          </a:prstGeom>
          <a:solidFill>
            <a:srgbClr val="DDD9C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Bank</a:t>
            </a:r>
            <a:endParaRPr/>
          </a:p>
        </p:txBody>
      </p:sp>
      <p:sp>
        <p:nvSpPr>
          <p:cNvPr id="694" name="Google Shape;694;p34"/>
          <p:cNvSpPr txBox="1"/>
          <p:nvPr/>
        </p:nvSpPr>
        <p:spPr>
          <a:xfrm>
            <a:off x="6012160" y="5843098"/>
            <a:ext cx="2590800" cy="609600"/>
          </a:xfrm>
          <a:prstGeom prst="rect">
            <a:avLst/>
          </a:prstGeom>
          <a:solidFill>
            <a:srgbClr val="DDD9C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Account</a:t>
            </a:r>
            <a:endParaRPr/>
          </a:p>
        </p:txBody>
      </p:sp>
      <p:sp>
        <p:nvSpPr>
          <p:cNvPr id="695" name="Google Shape;695;p34"/>
          <p:cNvSpPr txBox="1"/>
          <p:nvPr/>
        </p:nvSpPr>
        <p:spPr>
          <a:xfrm>
            <a:off x="1964871" y="5502491"/>
            <a:ext cx="762000" cy="609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1</a:t>
            </a:r>
            <a:endParaRPr/>
          </a:p>
        </p:txBody>
      </p:sp>
      <p:sp>
        <p:nvSpPr>
          <p:cNvPr id="696" name="Google Shape;696;p34"/>
          <p:cNvSpPr txBox="1"/>
          <p:nvPr/>
        </p:nvSpPr>
        <p:spPr>
          <a:xfrm>
            <a:off x="5074940" y="5749339"/>
            <a:ext cx="927720" cy="459402"/>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0..1</a:t>
            </a:r>
            <a:endParaRPr/>
          </a:p>
        </p:txBody>
      </p:sp>
      <p:sp>
        <p:nvSpPr>
          <p:cNvPr id="697" name="Google Shape;697;p34"/>
          <p:cNvSpPr txBox="1"/>
          <p:nvPr/>
        </p:nvSpPr>
        <p:spPr>
          <a:xfrm>
            <a:off x="1887353" y="5979040"/>
            <a:ext cx="2362200" cy="381000"/>
          </a:xfrm>
          <a:prstGeom prst="rect">
            <a:avLst/>
          </a:prstGeom>
          <a:solidFill>
            <a:srgbClr val="DDD9C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accountNumber</a:t>
            </a:r>
            <a:endParaRPr/>
          </a:p>
        </p:txBody>
      </p:sp>
      <p:cxnSp>
        <p:nvCxnSpPr>
          <p:cNvPr id="698" name="Google Shape;698;p34"/>
          <p:cNvCxnSpPr>
            <a:endCxn id="694" idx="1"/>
          </p:cNvCxnSpPr>
          <p:nvPr/>
        </p:nvCxnSpPr>
        <p:spPr>
          <a:xfrm flipH="1" rot="10800000">
            <a:off x="4222060" y="6147898"/>
            <a:ext cx="1790100" cy="14700"/>
          </a:xfrm>
          <a:prstGeom prst="straightConnector1">
            <a:avLst/>
          </a:prstGeom>
          <a:noFill/>
          <a:ln cap="rnd" cmpd="sng" w="25400">
            <a:solidFill>
              <a:srgbClr val="4A7DBA"/>
            </a:solidFill>
            <a:prstDash val="solid"/>
            <a:round/>
            <a:headEnd len="sm" w="sm" type="non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35"/>
          <p:cNvSpPr/>
          <p:nvPr/>
        </p:nvSpPr>
        <p:spPr>
          <a:xfrm>
            <a:off x="548472" y="4438117"/>
            <a:ext cx="2438400" cy="7620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Person</a:t>
            </a:r>
            <a:endParaRPr/>
          </a:p>
        </p:txBody>
      </p:sp>
      <p:sp>
        <p:nvSpPr>
          <p:cNvPr id="704" name="Google Shape;704;p35"/>
          <p:cNvSpPr/>
          <p:nvPr/>
        </p:nvSpPr>
        <p:spPr>
          <a:xfrm>
            <a:off x="636960" y="5892800"/>
            <a:ext cx="2438400" cy="7620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Student</a:t>
            </a:r>
            <a:endParaRPr/>
          </a:p>
        </p:txBody>
      </p:sp>
      <p:grpSp>
        <p:nvGrpSpPr>
          <p:cNvPr id="705" name="Google Shape;705;p35"/>
          <p:cNvGrpSpPr/>
          <p:nvPr/>
        </p:nvGrpSpPr>
        <p:grpSpPr>
          <a:xfrm>
            <a:off x="1627560" y="5204430"/>
            <a:ext cx="419100" cy="688370"/>
            <a:chOff x="968" y="1584"/>
            <a:chExt cx="264" cy="1056"/>
          </a:xfrm>
        </p:grpSpPr>
        <p:cxnSp>
          <p:nvCxnSpPr>
            <p:cNvPr id="706" name="Google Shape;706;p35"/>
            <p:cNvCxnSpPr/>
            <p:nvPr/>
          </p:nvCxnSpPr>
          <p:spPr>
            <a:xfrm>
              <a:off x="1104" y="1824"/>
              <a:ext cx="0" cy="816"/>
            </a:xfrm>
            <a:prstGeom prst="straightConnector1">
              <a:avLst/>
            </a:prstGeom>
            <a:noFill/>
            <a:ln cap="flat" cmpd="sng" w="19050">
              <a:solidFill>
                <a:schemeClr val="dk1"/>
              </a:solidFill>
              <a:prstDash val="solid"/>
              <a:round/>
              <a:headEnd len="med" w="med" type="none"/>
              <a:tailEnd len="med" w="med" type="none"/>
            </a:ln>
          </p:spPr>
        </p:cxnSp>
        <p:sp>
          <p:nvSpPr>
            <p:cNvPr id="707" name="Google Shape;707;p35"/>
            <p:cNvSpPr/>
            <p:nvPr/>
          </p:nvSpPr>
          <p:spPr>
            <a:xfrm>
              <a:off x="968" y="1584"/>
              <a:ext cx="264" cy="240"/>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708" name="Google Shape;708;p35"/>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2. Generalization Relationships </a:t>
            </a:r>
            <a:endParaRPr/>
          </a:p>
        </p:txBody>
      </p:sp>
      <p:sp>
        <p:nvSpPr>
          <p:cNvPr id="709" name="Google Shape;709;p35"/>
          <p:cNvSpPr txBox="1"/>
          <p:nvPr/>
        </p:nvSpPr>
        <p:spPr>
          <a:xfrm>
            <a:off x="-8526" y="1077427"/>
            <a:ext cx="9144000" cy="373794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Generalization (conceptual) in UML represents Inheritance (which is more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of a language mechanism) in which a class “gains” all of the attributes and operations of the class it inherits from, and can override/modify some of them, as well as add more attributes and operations of its own</a:t>
            </a:r>
            <a:endParaRPr/>
          </a:p>
          <a:p>
            <a:pPr indent="-342900" lvl="0" marL="342900" marR="0" rtl="0" algn="l">
              <a:lnSpc>
                <a:spcPct val="120000"/>
              </a:lnSpc>
              <a:spcBef>
                <a:spcPts val="9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UML, a Generalization association between two classes puts them in a hierarchy representing the concept of inheritance of a derived class from a base class</a:t>
            </a:r>
            <a:endParaRPr/>
          </a:p>
          <a:p>
            <a:pPr indent="-342900" lvl="0" marL="342900" marR="0" rtl="0" algn="l">
              <a:lnSpc>
                <a:spcPct val="120000"/>
              </a:lnSpc>
              <a:spcBef>
                <a:spcPts val="9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Inheritance relationship between subclass and superclass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is “Is-a” relationship</a:t>
            </a:r>
            <a:endParaRPr/>
          </a:p>
          <a:p>
            <a:pPr indent="-215900" lvl="0" marL="342900" marR="0" rtl="0" algn="l">
              <a:lnSpc>
                <a:spcPct val="120000"/>
              </a:lnSpc>
              <a:spcBef>
                <a:spcPts val="9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710" name="Google Shape;710;p35"/>
          <p:cNvSpPr txBox="1"/>
          <p:nvPr/>
        </p:nvSpPr>
        <p:spPr>
          <a:xfrm>
            <a:off x="3125748" y="3893855"/>
            <a:ext cx="5910747" cy="296414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Subclass inherits features from superclass</a:t>
            </a:r>
            <a:endParaRPr/>
          </a:p>
          <a:p>
            <a:pPr indent="-285750" lvl="1" marL="742950" marR="0" rtl="0" algn="l">
              <a:lnSpc>
                <a:spcPct val="120000"/>
              </a:lnSpc>
              <a:spcBef>
                <a:spcPts val="12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Attributes and Operations (unless protected)</a:t>
            </a:r>
            <a:endParaRPr/>
          </a:p>
          <a:p>
            <a:pPr indent="-285750" lvl="1" marL="742950" marR="0" rtl="0" algn="l">
              <a:lnSpc>
                <a:spcPct val="120000"/>
              </a:lnSpc>
              <a:spcBef>
                <a:spcPts val="6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Operations may be overridden by subclass</a:t>
            </a:r>
            <a:endParaRPr/>
          </a:p>
          <a:p>
            <a:pPr indent="-285750" lvl="1" marL="742950" marR="0" rtl="0" algn="l">
              <a:lnSpc>
                <a:spcPct val="120000"/>
              </a:lnSpc>
              <a:spcBef>
                <a:spcPts val="6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Is a specialization of the more general superclass.</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20000"/>
              </a:lnSpc>
              <a:spcBef>
                <a:spcPts val="3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Uses of generalization </a:t>
            </a:r>
            <a:endParaRPr/>
          </a:p>
          <a:p>
            <a:pPr indent="-285750" lvl="1" marL="742950" marR="0" rtl="0" algn="l">
              <a:lnSpc>
                <a:spcPct val="120000"/>
              </a:lnSpc>
              <a:spcBef>
                <a:spcPts val="12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Polymorphism, Abstraction of common elements, Reuse of code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6"/>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2. Generalization</a:t>
            </a:r>
            <a:endParaRPr/>
          </a:p>
        </p:txBody>
      </p:sp>
      <p:sp>
        <p:nvSpPr>
          <p:cNvPr id="717" name="Google Shape;717;p36"/>
          <p:cNvSpPr txBox="1"/>
          <p:nvPr/>
        </p:nvSpPr>
        <p:spPr>
          <a:xfrm>
            <a:off x="2627784" y="1628800"/>
            <a:ext cx="3200400" cy="5334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Account</a:t>
            </a:r>
            <a:endParaRPr/>
          </a:p>
        </p:txBody>
      </p:sp>
      <p:sp>
        <p:nvSpPr>
          <p:cNvPr id="718" name="Google Shape;718;p36"/>
          <p:cNvSpPr txBox="1"/>
          <p:nvPr/>
        </p:nvSpPr>
        <p:spPr>
          <a:xfrm>
            <a:off x="2627784" y="2162200"/>
            <a:ext cx="3200400" cy="10668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number : String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balance : Float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dateOpened : Date</a:t>
            </a:r>
            <a:endParaRPr/>
          </a:p>
        </p:txBody>
      </p:sp>
      <p:sp>
        <p:nvSpPr>
          <p:cNvPr id="719" name="Google Shape;719;p36"/>
          <p:cNvSpPr txBox="1"/>
          <p:nvPr/>
        </p:nvSpPr>
        <p:spPr>
          <a:xfrm>
            <a:off x="2627784" y="3229000"/>
            <a:ext cx="3200400" cy="7620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getBalance() : Float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withdraw (amount : Float)</a:t>
            </a:r>
            <a:endParaRPr/>
          </a:p>
        </p:txBody>
      </p:sp>
      <p:sp>
        <p:nvSpPr>
          <p:cNvPr id="720" name="Google Shape;720;p36"/>
          <p:cNvSpPr txBox="1"/>
          <p:nvPr/>
        </p:nvSpPr>
        <p:spPr>
          <a:xfrm>
            <a:off x="570384" y="4905400"/>
            <a:ext cx="3200400" cy="5334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SavingsAccount</a:t>
            </a:r>
            <a:endParaRPr b="1" sz="2000">
              <a:solidFill>
                <a:schemeClr val="dk1"/>
              </a:solidFill>
              <a:latin typeface="Calibri"/>
              <a:ea typeface="Calibri"/>
              <a:cs typeface="Calibri"/>
              <a:sym typeface="Calibri"/>
            </a:endParaRPr>
          </a:p>
        </p:txBody>
      </p:sp>
      <p:sp>
        <p:nvSpPr>
          <p:cNvPr id="721" name="Google Shape;721;p36"/>
          <p:cNvSpPr txBox="1"/>
          <p:nvPr/>
        </p:nvSpPr>
        <p:spPr>
          <a:xfrm>
            <a:off x="570384" y="5438800"/>
            <a:ext cx="3200400" cy="4572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Interest : Float</a:t>
            </a:r>
            <a:endParaRPr/>
          </a:p>
        </p:txBody>
      </p:sp>
      <p:sp>
        <p:nvSpPr>
          <p:cNvPr id="722" name="Google Shape;722;p36"/>
          <p:cNvSpPr txBox="1"/>
          <p:nvPr/>
        </p:nvSpPr>
        <p:spPr>
          <a:xfrm>
            <a:off x="570384" y="5896000"/>
            <a:ext cx="3200400" cy="4572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calculateInterest()</a:t>
            </a:r>
            <a:endParaRPr/>
          </a:p>
        </p:txBody>
      </p:sp>
      <p:sp>
        <p:nvSpPr>
          <p:cNvPr id="723" name="Google Shape;723;p36"/>
          <p:cNvSpPr txBox="1"/>
          <p:nvPr/>
        </p:nvSpPr>
        <p:spPr>
          <a:xfrm>
            <a:off x="4989984" y="4905400"/>
            <a:ext cx="3200400" cy="5334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CurrentAccount</a:t>
            </a:r>
            <a:endParaRPr b="1" sz="2000">
              <a:solidFill>
                <a:schemeClr val="dk1"/>
              </a:solidFill>
              <a:latin typeface="Calibri"/>
              <a:ea typeface="Calibri"/>
              <a:cs typeface="Calibri"/>
              <a:sym typeface="Calibri"/>
            </a:endParaRPr>
          </a:p>
        </p:txBody>
      </p:sp>
      <p:sp>
        <p:nvSpPr>
          <p:cNvPr id="724" name="Google Shape;724;p36"/>
          <p:cNvSpPr txBox="1"/>
          <p:nvPr/>
        </p:nvSpPr>
        <p:spPr>
          <a:xfrm>
            <a:off x="4989984" y="5438800"/>
            <a:ext cx="3200400" cy="4572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overdraftLimit : Float</a:t>
            </a:r>
            <a:endParaRPr/>
          </a:p>
        </p:txBody>
      </p:sp>
      <p:sp>
        <p:nvSpPr>
          <p:cNvPr id="725" name="Google Shape;725;p36"/>
          <p:cNvSpPr txBox="1"/>
          <p:nvPr/>
        </p:nvSpPr>
        <p:spPr>
          <a:xfrm>
            <a:off x="4989984" y="5896000"/>
            <a:ext cx="3200400" cy="457200"/>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calculateOverdraftFees()</a:t>
            </a:r>
            <a:endParaRPr/>
          </a:p>
        </p:txBody>
      </p:sp>
      <p:cxnSp>
        <p:nvCxnSpPr>
          <p:cNvPr id="726" name="Google Shape;726;p36"/>
          <p:cNvCxnSpPr>
            <a:endCxn id="720" idx="0"/>
          </p:cNvCxnSpPr>
          <p:nvPr/>
        </p:nvCxnSpPr>
        <p:spPr>
          <a:xfrm flipH="1">
            <a:off x="2170584" y="4600600"/>
            <a:ext cx="1500" cy="304800"/>
          </a:xfrm>
          <a:prstGeom prst="straightConnector1">
            <a:avLst/>
          </a:prstGeom>
          <a:noFill/>
          <a:ln cap="flat" cmpd="sng" w="25400">
            <a:solidFill>
              <a:srgbClr val="3E6EC2"/>
            </a:solidFill>
            <a:prstDash val="solid"/>
            <a:round/>
            <a:headEnd len="sm" w="sm" type="none"/>
            <a:tailEnd len="sm" w="sm" type="none"/>
          </a:ln>
        </p:spPr>
      </p:cxnSp>
      <p:cxnSp>
        <p:nvCxnSpPr>
          <p:cNvPr id="727" name="Google Shape;727;p36"/>
          <p:cNvCxnSpPr>
            <a:endCxn id="723" idx="0"/>
          </p:cNvCxnSpPr>
          <p:nvPr/>
        </p:nvCxnSpPr>
        <p:spPr>
          <a:xfrm flipH="1">
            <a:off x="6590184" y="4600600"/>
            <a:ext cx="1500" cy="304800"/>
          </a:xfrm>
          <a:prstGeom prst="straightConnector1">
            <a:avLst/>
          </a:prstGeom>
          <a:noFill/>
          <a:ln cap="flat" cmpd="sng" w="25400">
            <a:solidFill>
              <a:srgbClr val="3E6EC2"/>
            </a:solidFill>
            <a:prstDash val="solid"/>
            <a:round/>
            <a:headEnd len="sm" w="sm" type="none"/>
            <a:tailEnd len="sm" w="sm" type="none"/>
          </a:ln>
        </p:spPr>
      </p:cxnSp>
      <p:cxnSp>
        <p:nvCxnSpPr>
          <p:cNvPr id="728" name="Google Shape;728;p36"/>
          <p:cNvCxnSpPr/>
          <p:nvPr/>
        </p:nvCxnSpPr>
        <p:spPr>
          <a:xfrm rot="10800000">
            <a:off x="2170584" y="4600600"/>
            <a:ext cx="4419600" cy="1588"/>
          </a:xfrm>
          <a:prstGeom prst="straightConnector1">
            <a:avLst/>
          </a:prstGeom>
          <a:noFill/>
          <a:ln cap="flat" cmpd="sng" w="25400">
            <a:solidFill>
              <a:srgbClr val="3E6EC2"/>
            </a:solidFill>
            <a:prstDash val="solid"/>
            <a:round/>
            <a:headEnd len="sm" w="sm" type="none"/>
            <a:tailEnd len="sm" w="sm" type="none"/>
          </a:ln>
        </p:spPr>
      </p:cxnSp>
      <p:cxnSp>
        <p:nvCxnSpPr>
          <p:cNvPr id="729" name="Google Shape;729;p36"/>
          <p:cNvCxnSpPr/>
          <p:nvPr/>
        </p:nvCxnSpPr>
        <p:spPr>
          <a:xfrm rot="5400000">
            <a:off x="4076378" y="4447406"/>
            <a:ext cx="304800" cy="1588"/>
          </a:xfrm>
          <a:prstGeom prst="straightConnector1">
            <a:avLst/>
          </a:prstGeom>
          <a:noFill/>
          <a:ln cap="flat" cmpd="sng" w="25400">
            <a:solidFill>
              <a:srgbClr val="3E6EC2"/>
            </a:solidFill>
            <a:prstDash val="solid"/>
            <a:round/>
            <a:headEnd len="sm" w="sm" type="none"/>
            <a:tailEnd len="sm" w="sm" type="none"/>
          </a:ln>
        </p:spPr>
      </p:cxnSp>
      <p:sp>
        <p:nvSpPr>
          <p:cNvPr id="730" name="Google Shape;730;p36"/>
          <p:cNvSpPr/>
          <p:nvPr/>
        </p:nvSpPr>
        <p:spPr>
          <a:xfrm>
            <a:off x="4075584" y="3991000"/>
            <a:ext cx="304800" cy="304800"/>
          </a:xfrm>
          <a:prstGeom prst="triangle">
            <a:avLst>
              <a:gd fmla="val 50000" name="adj"/>
            </a:avLst>
          </a:prstGeom>
          <a:solidFill>
            <a:srgbClr val="B3C6E7"/>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731" name="Google Shape;731;p36"/>
          <p:cNvSpPr/>
          <p:nvPr/>
        </p:nvSpPr>
        <p:spPr>
          <a:xfrm>
            <a:off x="6742584" y="1628800"/>
            <a:ext cx="2133600" cy="1295400"/>
          </a:xfrm>
          <a:prstGeom prst="snipRoundRect">
            <a:avLst>
              <a:gd fmla="val 16667" name="adj1"/>
              <a:gd fmla="val 16667" name="adj2"/>
            </a:avLst>
          </a:prstGeom>
          <a:solidFill>
            <a:srgbClr val="B3C6E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Note: Italicized class name indicates abstract class </a:t>
            </a:r>
            <a:endParaRPr/>
          </a:p>
        </p:txBody>
      </p:sp>
      <p:cxnSp>
        <p:nvCxnSpPr>
          <p:cNvPr id="732" name="Google Shape;732;p36"/>
          <p:cNvCxnSpPr>
            <a:stCxn id="731" idx="2"/>
            <a:endCxn id="717" idx="3"/>
          </p:cNvCxnSpPr>
          <p:nvPr/>
        </p:nvCxnSpPr>
        <p:spPr>
          <a:xfrm rot="10800000">
            <a:off x="5828184" y="1895500"/>
            <a:ext cx="914400" cy="381000"/>
          </a:xfrm>
          <a:prstGeom prst="straightConnector1">
            <a:avLst/>
          </a:prstGeom>
          <a:noFill/>
          <a:ln cap="flat" cmpd="sng" w="25400">
            <a:solidFill>
              <a:srgbClr val="3E6EC2"/>
            </a:solidFill>
            <a:prstDash val="dash"/>
            <a:round/>
            <a:headEnd len="sm" w="sm" type="none"/>
            <a:tailEnd len="sm" w="sm"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7"/>
          <p:cNvSpPr txBox="1"/>
          <p:nvPr/>
        </p:nvSpPr>
        <p:spPr>
          <a:xfrm>
            <a:off x="457200" y="1295400"/>
            <a:ext cx="8153400"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UML permits a class to inherit from multiple superclasses, although some programming languages (</a:t>
            </a:r>
            <a:r>
              <a:rPr i="1" lang="en-US" sz="2400">
                <a:solidFill>
                  <a:schemeClr val="dk1"/>
                </a:solidFill>
                <a:latin typeface="Times New Roman"/>
                <a:ea typeface="Times New Roman"/>
                <a:cs typeface="Times New Roman"/>
                <a:sym typeface="Times New Roman"/>
              </a:rPr>
              <a:t>e.g.,</a:t>
            </a:r>
            <a:r>
              <a:rPr lang="en-US" sz="2400">
                <a:solidFill>
                  <a:schemeClr val="dk1"/>
                </a:solidFill>
                <a:latin typeface="Times New Roman"/>
                <a:ea typeface="Times New Roman"/>
                <a:cs typeface="Times New Roman"/>
                <a:sym typeface="Times New Roman"/>
              </a:rPr>
              <a:t> Java) do not permit multiple inheritance. </a:t>
            </a:r>
            <a:endParaRPr/>
          </a:p>
        </p:txBody>
      </p:sp>
      <p:grpSp>
        <p:nvGrpSpPr>
          <p:cNvPr id="738" name="Google Shape;738;p37"/>
          <p:cNvGrpSpPr/>
          <p:nvPr/>
        </p:nvGrpSpPr>
        <p:grpSpPr>
          <a:xfrm>
            <a:off x="785786" y="3000372"/>
            <a:ext cx="5867400" cy="2971800"/>
            <a:chOff x="1295400" y="2819400"/>
            <a:chExt cx="5867400" cy="2971800"/>
          </a:xfrm>
        </p:grpSpPr>
        <p:sp>
          <p:nvSpPr>
            <p:cNvPr id="739" name="Google Shape;739;p37"/>
            <p:cNvSpPr/>
            <p:nvPr/>
          </p:nvSpPr>
          <p:spPr>
            <a:xfrm>
              <a:off x="1295400" y="2819400"/>
              <a:ext cx="2438400" cy="7620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Student</a:t>
              </a:r>
              <a:endParaRPr/>
            </a:p>
          </p:txBody>
        </p:sp>
        <p:sp>
          <p:nvSpPr>
            <p:cNvPr id="740" name="Google Shape;740;p37"/>
            <p:cNvSpPr/>
            <p:nvPr/>
          </p:nvSpPr>
          <p:spPr>
            <a:xfrm>
              <a:off x="2895600" y="5029200"/>
              <a:ext cx="3048000" cy="7620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TeachingAssistant</a:t>
              </a:r>
              <a:endParaRPr/>
            </a:p>
          </p:txBody>
        </p:sp>
        <p:cxnSp>
          <p:nvCxnSpPr>
            <p:cNvPr id="741" name="Google Shape;741;p37"/>
            <p:cNvCxnSpPr/>
            <p:nvPr/>
          </p:nvCxnSpPr>
          <p:spPr>
            <a:xfrm>
              <a:off x="4343400" y="4495800"/>
              <a:ext cx="0" cy="533400"/>
            </a:xfrm>
            <a:prstGeom prst="straightConnector1">
              <a:avLst/>
            </a:prstGeom>
            <a:noFill/>
            <a:ln cap="flat" cmpd="sng" w="12700">
              <a:solidFill>
                <a:schemeClr val="dk1"/>
              </a:solidFill>
              <a:prstDash val="solid"/>
              <a:round/>
              <a:headEnd len="med" w="med" type="none"/>
              <a:tailEnd len="med" w="med" type="none"/>
            </a:ln>
          </p:spPr>
        </p:cxnSp>
        <p:sp>
          <p:nvSpPr>
            <p:cNvPr id="742" name="Google Shape;742;p37"/>
            <p:cNvSpPr/>
            <p:nvPr/>
          </p:nvSpPr>
          <p:spPr>
            <a:xfrm>
              <a:off x="2755900" y="3619500"/>
              <a:ext cx="419100" cy="398463"/>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3" name="Google Shape;743;p37"/>
            <p:cNvSpPr/>
            <p:nvPr/>
          </p:nvSpPr>
          <p:spPr>
            <a:xfrm>
              <a:off x="4724400" y="2895600"/>
              <a:ext cx="2438400" cy="7620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Employee</a:t>
              </a:r>
              <a:endParaRPr/>
            </a:p>
          </p:txBody>
        </p:sp>
        <p:sp>
          <p:nvSpPr>
            <p:cNvPr id="744" name="Google Shape;744;p37"/>
            <p:cNvSpPr/>
            <p:nvPr/>
          </p:nvSpPr>
          <p:spPr>
            <a:xfrm>
              <a:off x="5562600" y="3657600"/>
              <a:ext cx="419100" cy="398463"/>
            </a:xfrm>
            <a:custGeom>
              <a:rect b="b" l="l" r="r" t="t"/>
              <a:pathLst>
                <a:path extrusionOk="0" h="240" w="336">
                  <a:moveTo>
                    <a:pt x="144" y="0"/>
                  </a:moveTo>
                  <a:lnTo>
                    <a:pt x="0" y="240"/>
                  </a:lnTo>
                  <a:lnTo>
                    <a:pt x="336" y="240"/>
                  </a:lnTo>
                  <a:lnTo>
                    <a:pt x="144" y="0"/>
                  </a:lnTo>
                  <a:close/>
                </a:path>
              </a:pathLst>
            </a:cu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5" name="Google Shape;745;p37"/>
            <p:cNvSpPr/>
            <p:nvPr/>
          </p:nvSpPr>
          <p:spPr>
            <a:xfrm>
              <a:off x="2971800" y="4038600"/>
              <a:ext cx="2819400" cy="457200"/>
            </a:xfrm>
            <a:custGeom>
              <a:rect b="b" l="l" r="r" t="t"/>
              <a:pathLst>
                <a:path extrusionOk="0" h="288" w="1776">
                  <a:moveTo>
                    <a:pt x="0" y="0"/>
                  </a:moveTo>
                  <a:lnTo>
                    <a:pt x="0" y="288"/>
                  </a:lnTo>
                  <a:lnTo>
                    <a:pt x="1776" y="288"/>
                  </a:lnTo>
                  <a:lnTo>
                    <a:pt x="1776"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
        <p:nvSpPr>
          <p:cNvPr id="746" name="Google Shape;746;p37"/>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2. Generalization (Contd.)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38"/>
          <p:cNvSpPr/>
          <p:nvPr/>
        </p:nvSpPr>
        <p:spPr>
          <a:xfrm>
            <a:off x="1259632" y="4832775"/>
            <a:ext cx="2438400" cy="5334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CourseSchedule</a:t>
            </a:r>
            <a:endParaRPr/>
          </a:p>
        </p:txBody>
      </p:sp>
      <p:sp>
        <p:nvSpPr>
          <p:cNvPr id="752" name="Google Shape;752;p38"/>
          <p:cNvSpPr/>
          <p:nvPr/>
        </p:nvSpPr>
        <p:spPr>
          <a:xfrm>
            <a:off x="1259632" y="5366175"/>
            <a:ext cx="2438400" cy="3810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53" name="Google Shape;753;p38"/>
          <p:cNvSpPr/>
          <p:nvPr/>
        </p:nvSpPr>
        <p:spPr>
          <a:xfrm>
            <a:off x="1259632" y="5747175"/>
            <a:ext cx="2438400" cy="9144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add(c : Course)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remove(c : Course)</a:t>
            </a:r>
            <a:endParaRPr/>
          </a:p>
        </p:txBody>
      </p:sp>
      <p:sp>
        <p:nvSpPr>
          <p:cNvPr id="754" name="Google Shape;754;p38"/>
          <p:cNvSpPr/>
          <p:nvPr/>
        </p:nvSpPr>
        <p:spPr>
          <a:xfrm>
            <a:off x="5450632" y="5289975"/>
            <a:ext cx="2438400" cy="60960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Course</a:t>
            </a:r>
            <a:endParaRPr/>
          </a:p>
        </p:txBody>
      </p:sp>
      <p:cxnSp>
        <p:nvCxnSpPr>
          <p:cNvPr id="755" name="Google Shape;755;p38"/>
          <p:cNvCxnSpPr/>
          <p:nvPr/>
        </p:nvCxnSpPr>
        <p:spPr>
          <a:xfrm>
            <a:off x="3698032" y="5594775"/>
            <a:ext cx="1752600" cy="0"/>
          </a:xfrm>
          <a:prstGeom prst="straightConnector1">
            <a:avLst/>
          </a:prstGeom>
          <a:noFill/>
          <a:ln cap="flat" cmpd="sng" w="28575">
            <a:solidFill>
              <a:schemeClr val="dk1"/>
            </a:solidFill>
            <a:prstDash val="dash"/>
            <a:round/>
            <a:headEnd len="med" w="med" type="none"/>
            <a:tailEnd len="lg" w="lg" type="stealth"/>
          </a:ln>
        </p:spPr>
      </p:cxnSp>
      <p:sp>
        <p:nvSpPr>
          <p:cNvPr id="756" name="Google Shape;756;p38"/>
          <p:cNvSpPr txBox="1"/>
          <p:nvPr/>
        </p:nvSpPr>
        <p:spPr>
          <a:xfrm flipH="1">
            <a:off x="-26534" y="-110633"/>
            <a:ext cx="6858000" cy="1069483"/>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1400"/>
              </a:spcBef>
              <a:spcAft>
                <a:spcPts val="0"/>
              </a:spcAft>
              <a:buClr>
                <a:schemeClr val="dk1"/>
              </a:buClr>
              <a:buSzPts val="4400"/>
              <a:buFont typeface="Calibri"/>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 </a:t>
            </a:r>
            <a:r>
              <a:rPr b="1" i="0" lang="en-US" sz="2600" u="none" cap="none" strike="noStrike">
                <a:solidFill>
                  <a:schemeClr val="accent2"/>
                </a:solidFill>
                <a:latin typeface="Calibri"/>
                <a:ea typeface="Calibri"/>
                <a:cs typeface="Calibri"/>
                <a:sym typeface="Calibri"/>
              </a:rPr>
              <a:t>OO Relationships</a:t>
            </a:r>
            <a:br>
              <a:rPr b="1" i="0" lang="en-US" sz="2400" u="none" cap="none" strike="noStrike">
                <a:solidFill>
                  <a:schemeClr val="accent2"/>
                </a:solidFill>
                <a:latin typeface="Calibri"/>
                <a:ea typeface="Calibri"/>
                <a:cs typeface="Calibri"/>
                <a:sym typeface="Calibri"/>
              </a:rPr>
            </a:br>
            <a:br>
              <a:rPr b="1" i="0" lang="en-US" sz="300" u="none" cap="none" strike="noStrike">
                <a:solidFill>
                  <a:schemeClr val="accent2"/>
                </a:solidFill>
                <a:latin typeface="Calibri"/>
                <a:ea typeface="Calibri"/>
                <a:cs typeface="Calibri"/>
                <a:sym typeface="Calibri"/>
              </a:rPr>
            </a:br>
            <a:r>
              <a:rPr b="1" i="0" lang="en-US" sz="2400" u="none" cap="none" strike="noStrike">
                <a:solidFill>
                  <a:srgbClr val="C00000"/>
                </a:solidFill>
                <a:latin typeface="Calibri"/>
                <a:ea typeface="Calibri"/>
                <a:cs typeface="Calibri"/>
                <a:sym typeface="Calibri"/>
              </a:rPr>
              <a:t>3. Dependency</a:t>
            </a:r>
            <a:endParaRPr/>
          </a:p>
        </p:txBody>
      </p:sp>
      <p:sp>
        <p:nvSpPr>
          <p:cNvPr id="757" name="Google Shape;757;p38"/>
          <p:cNvSpPr txBox="1"/>
          <p:nvPr/>
        </p:nvSpPr>
        <p:spPr>
          <a:xfrm>
            <a:off x="179512" y="1110825"/>
            <a:ext cx="8964488" cy="41457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 dependency relationship is a semantic relationship in which one element,</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 the client, uses or depends on one or more other elements, the supplier(s)</a:t>
            </a:r>
            <a:endParaRPr/>
          </a:p>
          <a:p>
            <a:pPr indent="-342900" lvl="0" marL="342900" marR="0" rtl="0" algn="l">
              <a:lnSpc>
                <a:spcPct val="120000"/>
              </a:lnSpc>
              <a:spcBef>
                <a:spcPts val="6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Dependency relationship is used to represent precedence, where one model element must precede another.</a:t>
            </a:r>
            <a:endParaRPr/>
          </a:p>
          <a:p>
            <a:pPr indent="-342900" lvl="0" marL="342900" marR="0" rtl="0" algn="l">
              <a:lnSpc>
                <a:spcPct val="120000"/>
              </a:lnSpc>
              <a:spcBef>
                <a:spcPts val="6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dependency from CourseSchedule to Course exists because Course is used in both the add and remove operations of CourseSchedule.</a:t>
            </a:r>
            <a:endParaRPr/>
          </a:p>
          <a:p>
            <a:pPr indent="-342900" lvl="0" marL="342900" marR="0" rtl="0" algn="l">
              <a:lnSpc>
                <a:spcPct val="120000"/>
              </a:lnSpc>
              <a:spcBef>
                <a:spcPts val="6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Dependency is displayed as a dashed line with an open arrow that points from the client to the supplier.</a:t>
            </a:r>
            <a:endParaRPr/>
          </a:p>
          <a:p>
            <a:pPr indent="-215900" lvl="0" marL="342900" marR="0" rtl="0" algn="l">
              <a:lnSpc>
                <a:spcPct val="120000"/>
              </a:lnSpc>
              <a:spcBef>
                <a:spcPts val="60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15900" lvl="0" marL="342900" marR="0" rtl="0" algn="l">
              <a:lnSpc>
                <a:spcPct val="120000"/>
              </a:lnSpc>
              <a:spcBef>
                <a:spcPts val="60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grpSp>
        <p:nvGrpSpPr>
          <p:cNvPr id="762" name="Google Shape;762;p39"/>
          <p:cNvGrpSpPr/>
          <p:nvPr/>
        </p:nvGrpSpPr>
        <p:grpSpPr>
          <a:xfrm>
            <a:off x="235384" y="1119350"/>
            <a:ext cx="8638805" cy="4663791"/>
            <a:chOff x="313844" y="349466"/>
            <a:chExt cx="11518407" cy="6218388"/>
          </a:xfrm>
        </p:grpSpPr>
        <p:sp>
          <p:nvSpPr>
            <p:cNvPr id="763" name="Google Shape;763;p39"/>
            <p:cNvSpPr/>
            <p:nvPr/>
          </p:nvSpPr>
          <p:spPr>
            <a:xfrm>
              <a:off x="11786532" y="360726"/>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64" name="Google Shape;764;p39"/>
            <p:cNvSpPr/>
            <p:nvPr/>
          </p:nvSpPr>
          <p:spPr>
            <a:xfrm rot="5400000">
              <a:off x="11275944" y="-161122"/>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65" name="Google Shape;765;p39"/>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766" name="Google Shape;766;p39"/>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
          <p:cNvPicPr preferRelativeResize="0"/>
          <p:nvPr/>
        </p:nvPicPr>
        <p:blipFill rotWithShape="1">
          <a:blip r:embed="rId3">
            <a:alphaModFix/>
          </a:blip>
          <a:srcRect b="0" l="0" r="0" t="0"/>
          <a:stretch/>
        </p:blipFill>
        <p:spPr>
          <a:xfrm>
            <a:off x="1333103" y="2202429"/>
            <a:ext cx="5886360" cy="3143160"/>
          </a:xfrm>
          <a:prstGeom prst="rect">
            <a:avLst/>
          </a:prstGeom>
          <a:noFill/>
          <a:ln>
            <a:noFill/>
          </a:ln>
        </p:spPr>
      </p:pic>
      <p:sp>
        <p:nvSpPr>
          <p:cNvPr id="289" name="Google Shape;289;p4"/>
          <p:cNvSpPr/>
          <p:nvPr/>
        </p:nvSpPr>
        <p:spPr>
          <a:xfrm>
            <a:off x="30425" y="470898"/>
            <a:ext cx="8312810" cy="60579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lang="en-US" sz="1942">
                <a:solidFill>
                  <a:schemeClr val="accent2"/>
                </a:solidFill>
                <a:latin typeface="Times New Roman"/>
                <a:ea typeface="Times New Roman"/>
                <a:cs typeface="Times New Roman"/>
                <a:sym typeface="Times New Roman"/>
              </a:rPr>
              <a:t>UML Constructs or Diagrams which will be used for Object Oriented Design </a:t>
            </a:r>
            <a:endParaRPr b="1" sz="1942">
              <a:solidFill>
                <a:schemeClr val="accent2"/>
              </a:solidFill>
              <a:latin typeface="Times New Roman"/>
              <a:ea typeface="Times New Roman"/>
              <a:cs typeface="Times New Roman"/>
              <a:sym typeface="Times New Roman"/>
            </a:endParaRPr>
          </a:p>
        </p:txBody>
      </p:sp>
      <p:sp>
        <p:nvSpPr>
          <p:cNvPr id="290" name="Google Shape;290;p4"/>
          <p:cNvSpPr/>
          <p:nvPr/>
        </p:nvSpPr>
        <p:spPr>
          <a:xfrm>
            <a:off x="75614" y="1732085"/>
            <a:ext cx="2480162" cy="976835"/>
          </a:xfrm>
          <a:prstGeom prst="wedgeRoundRectCallout">
            <a:avLst>
              <a:gd fmla="val 55721" name="adj1"/>
              <a:gd fmla="val 73054" name="adj2"/>
              <a:gd fmla="val 16667" name="adj3"/>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These represent structural elements that are either conceptual or physical. </a:t>
            </a:r>
            <a:endParaRPr/>
          </a:p>
        </p:txBody>
      </p:sp>
      <p:sp>
        <p:nvSpPr>
          <p:cNvPr id="291" name="Google Shape;291;p4"/>
          <p:cNvSpPr/>
          <p:nvPr/>
        </p:nvSpPr>
        <p:spPr>
          <a:xfrm>
            <a:off x="6444208" y="1644690"/>
            <a:ext cx="2624178" cy="1136238"/>
          </a:xfrm>
          <a:prstGeom prst="wedgeRoundRectCallout">
            <a:avLst>
              <a:gd fmla="val -55213" name="adj1"/>
              <a:gd fmla="val 72983" name="adj2"/>
              <a:gd fmla="val 16667" name="adj3"/>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These are dynamic parts of the UML models. Represent behavior over time and space</a:t>
            </a:r>
            <a:endParaRPr/>
          </a:p>
        </p:txBody>
      </p:sp>
      <p:sp>
        <p:nvSpPr>
          <p:cNvPr id="292" name="Google Shape;292;p4"/>
          <p:cNvSpPr/>
          <p:nvPr/>
        </p:nvSpPr>
        <p:spPr>
          <a:xfrm>
            <a:off x="6770260" y="3705058"/>
            <a:ext cx="792088" cy="223586"/>
          </a:xfrm>
          <a:prstGeom prst="rightArrow">
            <a:avLst>
              <a:gd fmla="val 50000" name="adj1"/>
              <a:gd fmla="val 50000" name="adj2"/>
            </a:avLst>
          </a:prstGeom>
          <a:solidFill>
            <a:srgbClr val="548135"/>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93" name="Google Shape;293;p4"/>
          <p:cNvSpPr txBox="1"/>
          <p:nvPr/>
        </p:nvSpPr>
        <p:spPr>
          <a:xfrm>
            <a:off x="4972419" y="1530894"/>
            <a:ext cx="4174288" cy="1938992"/>
          </a:xfrm>
          <a:prstGeom prst="rect">
            <a:avLst/>
          </a:prstGeom>
          <a:solidFill>
            <a:srgbClr val="54813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FF00"/>
                </a:solidFill>
                <a:latin typeface="Arial"/>
                <a:ea typeface="Arial"/>
                <a:cs typeface="Arial"/>
                <a:sym typeface="Arial"/>
              </a:rPr>
              <a:t>Use Case Diagram</a:t>
            </a:r>
            <a:endParaRPr/>
          </a:p>
          <a:p>
            <a:pPr indent="0" lvl="0" marL="0" marR="0" rtl="0" algn="l">
              <a:spcBef>
                <a:spcPts val="0"/>
              </a:spcBef>
              <a:spcAft>
                <a:spcPts val="0"/>
              </a:spcAft>
              <a:buNone/>
            </a:pPr>
            <a:r>
              <a:rPr lang="en-US" sz="1600">
                <a:solidFill>
                  <a:srgbClr val="F7CAAC"/>
                </a:solidFill>
                <a:latin typeface="Arial"/>
                <a:ea typeface="Arial"/>
                <a:cs typeface="Arial"/>
                <a:sym typeface="Arial"/>
              </a:rPr>
              <a:t>Shows use-cases, actors and relationships</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This is a description of set of sequences of actions that a system performs that yields an observable result of value to a particular actor or a functional requirement.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Its realized using collaboration</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294" name="Google Shape;294;p4"/>
          <p:cNvSpPr/>
          <p:nvPr/>
        </p:nvSpPr>
        <p:spPr>
          <a:xfrm>
            <a:off x="142312" y="5289438"/>
            <a:ext cx="3585943" cy="1116514"/>
          </a:xfrm>
          <a:prstGeom prst="wedgeRectCallout">
            <a:avLst>
              <a:gd fmla="val -864" name="adj1"/>
              <a:gd fmla="val -161197" name="adj2"/>
            </a:avLst>
          </a:prstGeom>
          <a:solidFill>
            <a:srgbClr val="C55A1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rgbClr val="FFFF00"/>
                </a:solidFill>
                <a:latin typeface="Times New Roman"/>
                <a:ea typeface="Times New Roman"/>
                <a:cs typeface="Times New Roman"/>
                <a:sym typeface="Times New Roman"/>
              </a:rPr>
              <a:t>Class Diagram</a:t>
            </a:r>
            <a:endParaRPr/>
          </a:p>
          <a:p>
            <a:pPr indent="0" lvl="0" marL="0" marR="0" rtl="0" algn="l">
              <a:spcBef>
                <a:spcPts val="0"/>
              </a:spcBef>
              <a:spcAft>
                <a:spcPts val="0"/>
              </a:spcAft>
              <a:buNone/>
            </a:pPr>
            <a:r>
              <a:rPr lang="en-US" sz="1400">
                <a:solidFill>
                  <a:schemeClr val="lt2"/>
                </a:solidFill>
                <a:latin typeface="Times New Roman"/>
                <a:ea typeface="Times New Roman"/>
                <a:cs typeface="Times New Roman"/>
                <a:sym typeface="Times New Roman"/>
              </a:rPr>
              <a:t>Describes a description of a set of objects that share the same attributes, operations, relationships and semantics.</a:t>
            </a:r>
            <a:endParaRPr/>
          </a:p>
          <a:p>
            <a:pPr indent="0" lvl="0" marL="0" marR="0" rtl="0" algn="l">
              <a:spcBef>
                <a:spcPts val="0"/>
              </a:spcBef>
              <a:spcAft>
                <a:spcPts val="0"/>
              </a:spcAft>
              <a:buNone/>
            </a:pPr>
            <a:r>
              <a:rPr lang="en-US" sz="1400">
                <a:solidFill>
                  <a:srgbClr val="00B0F0"/>
                </a:solidFill>
                <a:latin typeface="Times New Roman"/>
                <a:ea typeface="Times New Roman"/>
                <a:cs typeface="Times New Roman"/>
                <a:sym typeface="Times New Roman"/>
              </a:rPr>
              <a:t>Shows Classes, Interfaces, relationships</a:t>
            </a:r>
            <a:endParaRPr/>
          </a:p>
        </p:txBody>
      </p:sp>
      <p:sp>
        <p:nvSpPr>
          <p:cNvPr id="295" name="Google Shape;295;p4"/>
          <p:cNvSpPr/>
          <p:nvPr/>
        </p:nvSpPr>
        <p:spPr>
          <a:xfrm>
            <a:off x="2831266" y="3032971"/>
            <a:ext cx="2011750" cy="1030028"/>
          </a:xfrm>
          <a:prstGeom prst="wedgeRoundRectCallout">
            <a:avLst>
              <a:gd fmla="val 63532" name="adj1"/>
              <a:gd fmla="val 26179" name="adj2"/>
              <a:gd fmla="val 16667" name="adj3"/>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rgbClr val="FFC000"/>
                </a:solidFill>
                <a:latin typeface="Times New Roman"/>
                <a:ea typeface="Times New Roman"/>
                <a:cs typeface="Times New Roman"/>
                <a:sym typeface="Times New Roman"/>
              </a:rPr>
              <a:t>Activity Diagram</a:t>
            </a:r>
            <a:endParaRPr/>
          </a:p>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This  Shows processes .. including flow of control and data</a:t>
            </a:r>
            <a:endParaRPr sz="1400">
              <a:solidFill>
                <a:schemeClr val="lt1"/>
              </a:solidFill>
              <a:latin typeface="Times New Roman"/>
              <a:ea typeface="Times New Roman"/>
              <a:cs typeface="Times New Roman"/>
              <a:sym typeface="Times New Roman"/>
            </a:endParaRPr>
          </a:p>
        </p:txBody>
      </p:sp>
      <p:sp>
        <p:nvSpPr>
          <p:cNvPr id="296" name="Google Shape;296;p4"/>
          <p:cNvSpPr/>
          <p:nvPr/>
        </p:nvSpPr>
        <p:spPr>
          <a:xfrm>
            <a:off x="4427984" y="5923978"/>
            <a:ext cx="3008966" cy="745382"/>
          </a:xfrm>
          <a:prstGeom prst="wedgeRectCallout">
            <a:avLst>
              <a:gd fmla="val -48663" name="adj1"/>
              <a:gd fmla="val -126784" name="adj2"/>
            </a:avLst>
          </a:prstGeom>
          <a:solidFill>
            <a:srgbClr val="FFC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rgbClr val="C00000"/>
                </a:solidFill>
                <a:latin typeface="Times New Roman"/>
                <a:ea typeface="Times New Roman"/>
                <a:cs typeface="Times New Roman"/>
                <a:sym typeface="Times New Roman"/>
              </a:rPr>
              <a:t>Sequence Diagram</a:t>
            </a:r>
            <a:endParaRPr/>
          </a:p>
          <a:p>
            <a:pPr indent="0" lvl="0" marL="0" marR="0" rtl="0" algn="l">
              <a:spcBef>
                <a:spcPts val="0"/>
              </a:spcBef>
              <a:spcAft>
                <a:spcPts val="0"/>
              </a:spcAft>
              <a:buNone/>
            </a:pPr>
            <a:r>
              <a:rPr lang="en-US" sz="1400">
                <a:solidFill>
                  <a:srgbClr val="385623"/>
                </a:solidFill>
                <a:latin typeface="Times New Roman"/>
                <a:ea typeface="Times New Roman"/>
                <a:cs typeface="Times New Roman"/>
                <a:sym typeface="Times New Roman"/>
              </a:rPr>
              <a:t>Shows interactions between objects as a time ordered view</a:t>
            </a:r>
            <a:endParaRPr/>
          </a:p>
        </p:txBody>
      </p:sp>
      <p:sp>
        <p:nvSpPr>
          <p:cNvPr id="297" name="Google Shape;297;p4"/>
          <p:cNvSpPr/>
          <p:nvPr/>
        </p:nvSpPr>
        <p:spPr>
          <a:xfrm>
            <a:off x="2555776" y="1292586"/>
            <a:ext cx="6394617" cy="1685188"/>
          </a:xfrm>
          <a:prstGeom prst="wedgeRectCallout">
            <a:avLst>
              <a:gd fmla="val 19127" name="adj1"/>
              <a:gd fmla="val 122837" name="adj2"/>
            </a:avLst>
          </a:prstGeom>
          <a:solidFill>
            <a:srgbClr val="990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State Diagram</a:t>
            </a:r>
            <a:endParaRPr/>
          </a:p>
          <a:p>
            <a:pPr indent="0" lvl="0" marL="0" marR="0" rtl="0" algn="l">
              <a:spcBef>
                <a:spcPts val="0"/>
              </a:spcBef>
              <a:spcAft>
                <a:spcPts val="0"/>
              </a:spcAft>
              <a:buNone/>
            </a:pPr>
            <a:r>
              <a:rPr lang="en-US" sz="1400">
                <a:solidFill>
                  <a:srgbClr val="FFFF00"/>
                </a:solidFill>
                <a:latin typeface="Times New Roman"/>
                <a:ea typeface="Times New Roman"/>
                <a:cs typeface="Times New Roman"/>
                <a:sym typeface="Times New Roman"/>
              </a:rPr>
              <a:t>State machine specifies the sequence of states an object or an interaction goes through during its lifetime in response to events and the responses to these events.</a:t>
            </a:r>
            <a:endParaRPr/>
          </a:p>
          <a:p>
            <a:pPr indent="0" lvl="0" marL="0" marR="0" rtl="0" algn="l">
              <a:spcBef>
                <a:spcPts val="0"/>
              </a:spcBef>
              <a:spcAft>
                <a:spcPts val="0"/>
              </a:spcAft>
              <a:buNone/>
            </a:pPr>
            <a:r>
              <a:rPr lang="en-US" sz="1400">
                <a:solidFill>
                  <a:srgbClr val="FFFF00"/>
                </a:solidFill>
                <a:latin typeface="Times New Roman"/>
                <a:ea typeface="Times New Roman"/>
                <a:cs typeface="Times New Roman"/>
                <a:sym typeface="Times New Roman"/>
              </a:rPr>
              <a:t>This includes states, transitions movement from one state to state, events that trigger transition and activities which are responses to a transition</a:t>
            </a:r>
            <a:endParaRPr/>
          </a:p>
          <a:p>
            <a:pPr indent="0" lvl="0" marL="0" marR="0" rtl="0" algn="l">
              <a:spcBef>
                <a:spcPts val="0"/>
              </a:spcBef>
              <a:spcAft>
                <a:spcPts val="0"/>
              </a:spcAft>
              <a:buNone/>
            </a:pPr>
            <a:r>
              <a:rPr lang="en-US" sz="1400">
                <a:solidFill>
                  <a:srgbClr val="FFFF00"/>
                </a:solidFill>
                <a:latin typeface="Times New Roman"/>
                <a:ea typeface="Times New Roman"/>
                <a:cs typeface="Times New Roman"/>
                <a:sym typeface="Times New Roman"/>
              </a:rPr>
              <a:t>Shows states, transitions, events and activities depicting the dynamic view of internal object states</a:t>
            </a:r>
            <a:endParaRPr sz="1400">
              <a:solidFill>
                <a:srgbClr val="FFFF00"/>
              </a:solidFill>
              <a:latin typeface="Times New Roman"/>
              <a:ea typeface="Times New Roman"/>
              <a:cs typeface="Times New Roman"/>
              <a:sym typeface="Times New Roman"/>
            </a:endParaRPr>
          </a:p>
        </p:txBody>
      </p:sp>
      <p:sp>
        <p:nvSpPr>
          <p:cNvPr id="298" name="Google Shape;298;p4"/>
          <p:cNvSpPr/>
          <p:nvPr/>
        </p:nvSpPr>
        <p:spPr>
          <a:xfrm>
            <a:off x="5260897" y="1884328"/>
            <a:ext cx="2721647" cy="1232123"/>
          </a:xfrm>
          <a:prstGeom prst="wedgeRectCallout">
            <a:avLst>
              <a:gd fmla="val -105625" name="adj1"/>
              <a:gd fmla="val 141044" name="adj2"/>
            </a:avLst>
          </a:prstGeom>
          <a:solidFill>
            <a:srgbClr val="7030A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Deployment Diagram</a:t>
            </a:r>
            <a:endParaRPr/>
          </a:p>
          <a:p>
            <a:pPr indent="0" lvl="0" marL="0" marR="0" rtl="0" algn="l">
              <a:spcBef>
                <a:spcPts val="0"/>
              </a:spcBef>
              <a:spcAft>
                <a:spcPts val="0"/>
              </a:spcAft>
              <a:buNone/>
            </a:pPr>
            <a:r>
              <a:rPr lang="en-US" sz="1400">
                <a:solidFill>
                  <a:srgbClr val="FFFF00"/>
                </a:solidFill>
                <a:latin typeface="Times New Roman"/>
                <a:ea typeface="Times New Roman"/>
                <a:cs typeface="Times New Roman"/>
                <a:sym typeface="Times New Roman"/>
              </a:rPr>
              <a:t>Shows the configuration of run-time processing nodes and the components that are deployed on them</a:t>
            </a:r>
            <a:endParaRPr sz="1400">
              <a:solidFill>
                <a:srgbClr val="FFFF00"/>
              </a:solidFill>
              <a:latin typeface="Times New Roman"/>
              <a:ea typeface="Times New Roman"/>
              <a:cs typeface="Times New Roman"/>
              <a:sym typeface="Times New Roman"/>
            </a:endParaRPr>
          </a:p>
        </p:txBody>
      </p:sp>
      <p:sp>
        <p:nvSpPr>
          <p:cNvPr id="299" name="Google Shape;299;p4"/>
          <p:cNvSpPr/>
          <p:nvPr/>
        </p:nvSpPr>
        <p:spPr>
          <a:xfrm>
            <a:off x="1424850" y="1732085"/>
            <a:ext cx="2721647" cy="1092832"/>
          </a:xfrm>
          <a:prstGeom prst="wedgeRectCallout">
            <a:avLst>
              <a:gd fmla="val -2001" name="adj1"/>
              <a:gd fmla="val 127928" name="adj2"/>
            </a:avLst>
          </a:prstGeom>
          <a:solidFill>
            <a:schemeClr val="dk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Component Diagram</a:t>
            </a:r>
            <a:endParaRPr/>
          </a:p>
          <a:p>
            <a:pPr indent="0" lvl="0" marL="0" marR="0" rtl="0" algn="l">
              <a:spcBef>
                <a:spcPts val="0"/>
              </a:spcBef>
              <a:spcAft>
                <a:spcPts val="0"/>
              </a:spcAft>
              <a:buNone/>
            </a:pPr>
            <a:r>
              <a:rPr lang="en-US" sz="1400">
                <a:solidFill>
                  <a:srgbClr val="FFFF00"/>
                </a:solidFill>
                <a:latin typeface="Times New Roman"/>
                <a:ea typeface="Times New Roman"/>
                <a:cs typeface="Times New Roman"/>
                <a:sym typeface="Times New Roman"/>
              </a:rPr>
              <a:t>Shows deployable components, including interfaces, ports and internal structure</a:t>
            </a:r>
            <a:endParaRPr sz="1400">
              <a:solidFill>
                <a:srgbClr val="FFFF00"/>
              </a:solidFill>
              <a:latin typeface="Times New Roman"/>
              <a:ea typeface="Times New Roman"/>
              <a:cs typeface="Times New Roman"/>
              <a:sym typeface="Times New Roman"/>
            </a:endParaRPr>
          </a:p>
        </p:txBody>
      </p:sp>
      <p:sp>
        <p:nvSpPr>
          <p:cNvPr id="300" name="Google Shape;300;p4"/>
          <p:cNvSpPr txBox="1"/>
          <p:nvPr/>
        </p:nvSpPr>
        <p:spPr>
          <a:xfrm>
            <a:off x="2228850" y="3198168"/>
            <a:ext cx="46101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
          <p:cNvSpPr txBox="1"/>
          <p:nvPr>
            <p:ph idx="1" type="body"/>
          </p:nvPr>
        </p:nvSpPr>
        <p:spPr>
          <a:xfrm>
            <a:off x="107504" y="1124744"/>
            <a:ext cx="8568952" cy="5544616"/>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600"/>
              </a:spcBef>
              <a:spcAft>
                <a:spcPts val="0"/>
              </a:spcAft>
              <a:buSzPts val="2800"/>
              <a:buChar char="•"/>
            </a:pPr>
            <a:r>
              <a:rPr lang="en-US" sz="2200"/>
              <a:t>System is a collection of subsystems organized to accomplish a purpose and is described by a set of models</a:t>
            </a:r>
            <a:endParaRPr/>
          </a:p>
          <a:p>
            <a:pPr indent="-406400" lvl="0" marL="457200" rtl="0" algn="l">
              <a:lnSpc>
                <a:spcPct val="90000"/>
              </a:lnSpc>
              <a:spcBef>
                <a:spcPts val="600"/>
              </a:spcBef>
              <a:spcAft>
                <a:spcPts val="0"/>
              </a:spcAft>
              <a:buSzPts val="2800"/>
              <a:buChar char="•"/>
            </a:pPr>
            <a:r>
              <a:rPr lang="en-US" sz="2200"/>
              <a:t>Subsystem is grouping of elements of which some constitute a specification of the behavior offered by the other contained elements</a:t>
            </a:r>
            <a:endParaRPr/>
          </a:p>
          <a:p>
            <a:pPr indent="-406400" lvl="0" marL="457200" rtl="0" algn="l">
              <a:lnSpc>
                <a:spcPct val="90000"/>
              </a:lnSpc>
              <a:spcBef>
                <a:spcPts val="600"/>
              </a:spcBef>
              <a:spcAft>
                <a:spcPts val="0"/>
              </a:spcAft>
              <a:buSzPts val="2800"/>
              <a:buChar char="•"/>
            </a:pPr>
            <a:r>
              <a:rPr lang="en-US" sz="2200"/>
              <a:t>Model is a schematically closed abstraction of the system (It represents a complete and </a:t>
            </a:r>
            <a:r>
              <a:rPr b="1" i="1" lang="en-US" sz="2200">
                <a:solidFill>
                  <a:srgbClr val="C00000"/>
                </a:solidFill>
              </a:rPr>
              <a:t>self consistent simplification of reality</a:t>
            </a:r>
            <a:r>
              <a:rPr lang="en-US" sz="2200"/>
              <a:t> created in order to better understand the system</a:t>
            </a:r>
            <a:endParaRPr/>
          </a:p>
          <a:p>
            <a:pPr indent="-406400" lvl="0" marL="457200" rtl="0" algn="l">
              <a:lnSpc>
                <a:spcPct val="90000"/>
              </a:lnSpc>
              <a:spcBef>
                <a:spcPts val="600"/>
              </a:spcBef>
              <a:spcAft>
                <a:spcPts val="0"/>
              </a:spcAft>
              <a:buSzPts val="2800"/>
              <a:buChar char="•"/>
            </a:pPr>
            <a:r>
              <a:rPr lang="en-US" sz="2200"/>
              <a:t>In Architecture, a </a:t>
            </a:r>
            <a:r>
              <a:rPr b="1" i="1" lang="en-US" sz="2200">
                <a:solidFill>
                  <a:srgbClr val="C00000"/>
                </a:solidFill>
              </a:rPr>
              <a:t>view</a:t>
            </a:r>
            <a:r>
              <a:rPr lang="en-US" sz="2200"/>
              <a:t> is a projection into the organization, the structure of a systems model focused on one aspect of the system</a:t>
            </a:r>
            <a:endParaRPr/>
          </a:p>
          <a:p>
            <a:pPr indent="-406400" lvl="0" marL="457200" rtl="0" algn="l">
              <a:lnSpc>
                <a:spcPct val="90000"/>
              </a:lnSpc>
              <a:spcBef>
                <a:spcPts val="600"/>
              </a:spcBef>
              <a:spcAft>
                <a:spcPts val="0"/>
              </a:spcAft>
              <a:buSzPts val="2800"/>
              <a:buChar char="•"/>
            </a:pPr>
            <a:r>
              <a:rPr lang="en-US" sz="2200"/>
              <a:t>A diagram is a graphical presentation of a set of elements most often rendered as a connected graph with vertices (things) and arcs (relationships)    </a:t>
            </a:r>
            <a:br>
              <a:rPr lang="en-US" sz="2200"/>
            </a:br>
            <a:r>
              <a:rPr b="1" lang="en-US" sz="1800">
                <a:solidFill>
                  <a:srgbClr val="C00000"/>
                </a:solidFill>
              </a:rPr>
              <a:t>Or</a:t>
            </a:r>
            <a:endParaRPr b="1" sz="2200">
              <a:solidFill>
                <a:srgbClr val="C00000"/>
              </a:solidFill>
            </a:endParaRPr>
          </a:p>
          <a:p>
            <a:pPr indent="0" lvl="0" marL="118871" rtl="0" algn="l">
              <a:lnSpc>
                <a:spcPct val="90000"/>
              </a:lnSpc>
              <a:spcBef>
                <a:spcPts val="600"/>
              </a:spcBef>
              <a:spcAft>
                <a:spcPts val="0"/>
              </a:spcAft>
              <a:buSzPts val="2800"/>
              <a:buNone/>
            </a:pPr>
            <a:r>
              <a:rPr b="1" lang="en-US" sz="2200">
                <a:solidFill>
                  <a:srgbClr val="0070C0"/>
                </a:solidFill>
              </a:rPr>
              <a:t>System represents the thing you are developing ,viewed from different perspectives by different models, with those views presented in the form of a diagram</a:t>
            </a:r>
            <a:endParaRPr/>
          </a:p>
        </p:txBody>
      </p:sp>
      <p:sp>
        <p:nvSpPr>
          <p:cNvPr id="306" name="Google Shape;306;p5"/>
          <p:cNvSpPr txBox="1"/>
          <p:nvPr>
            <p:ph idx="4294967295" type="title"/>
          </p:nvPr>
        </p:nvSpPr>
        <p:spPr>
          <a:xfrm>
            <a:off x="0" y="74729"/>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rgbClr val="C00000"/>
                </a:solidFill>
              </a:rPr>
              <a:t>Terms and Concepts</a:t>
            </a:r>
            <a:endParaRPr/>
          </a:p>
        </p:txBody>
      </p:sp>
      <p:sp>
        <p:nvSpPr>
          <p:cNvPr id="307" name="Google Shape;307;p5">
            <a:hlinkClick action="ppaction://hlinksldjump" r:id="rId3"/>
          </p:cNvPr>
          <p:cNvSpPr/>
          <p:nvPr/>
        </p:nvSpPr>
        <p:spPr>
          <a:xfrm>
            <a:off x="8398042" y="432711"/>
            <a:ext cx="457200" cy="304800"/>
          </a:xfrm>
          <a:prstGeom prst="leftArrow">
            <a:avLst>
              <a:gd fmla="val 50000" name="adj1"/>
              <a:gd fmla="val 50000" name="adj2"/>
            </a:avLst>
          </a:prstGeom>
          <a:solidFill>
            <a:srgbClr val="FFC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
          <p:cNvSpPr txBox="1"/>
          <p:nvPr>
            <p:ph idx="1" type="body"/>
          </p:nvPr>
        </p:nvSpPr>
        <p:spPr>
          <a:xfrm>
            <a:off x="0" y="1097509"/>
            <a:ext cx="8568952" cy="5544616"/>
          </a:xfrm>
          <a:prstGeom prst="rect">
            <a:avLst/>
          </a:prstGeom>
          <a:noFill/>
          <a:ln>
            <a:noFill/>
          </a:ln>
        </p:spPr>
        <p:txBody>
          <a:bodyPr anchorCtr="0" anchor="t" bIns="45700" lIns="91425" spcFirstLastPara="1" rIns="91425" wrap="square" tIns="45700">
            <a:noAutofit/>
          </a:bodyPr>
          <a:lstStyle/>
          <a:p>
            <a:pPr indent="0" lvl="0" marL="50800" rtl="0" algn="l">
              <a:lnSpc>
                <a:spcPct val="90000"/>
              </a:lnSpc>
              <a:spcBef>
                <a:spcPts val="600"/>
              </a:spcBef>
              <a:spcAft>
                <a:spcPts val="0"/>
              </a:spcAft>
              <a:buSzPts val="2800"/>
              <a:buNone/>
            </a:pPr>
            <a:r>
              <a:rPr b="1" lang="en-US" sz="2000">
                <a:latin typeface="Calibri"/>
                <a:ea typeface="Calibri"/>
                <a:cs typeface="Calibri"/>
                <a:sym typeface="Calibri"/>
              </a:rPr>
              <a:t>Consider this glass as an object</a:t>
            </a:r>
            <a:endParaRPr/>
          </a:p>
          <a:p>
            <a:pPr indent="0" lvl="0" marL="50800" rtl="0" algn="l">
              <a:lnSpc>
                <a:spcPct val="90000"/>
              </a:lnSpc>
              <a:spcBef>
                <a:spcPts val="600"/>
              </a:spcBef>
              <a:spcAft>
                <a:spcPts val="0"/>
              </a:spcAft>
              <a:buSzPts val="2800"/>
              <a:buNone/>
            </a:pPr>
            <a:r>
              <a:t/>
            </a:r>
            <a:endParaRPr b="1" sz="2200">
              <a:solidFill>
                <a:srgbClr val="0070C0"/>
              </a:solidFill>
            </a:endParaRPr>
          </a:p>
        </p:txBody>
      </p:sp>
      <p:sp>
        <p:nvSpPr>
          <p:cNvPr id="313" name="Google Shape;313;p6"/>
          <p:cNvSpPr txBox="1"/>
          <p:nvPr>
            <p:ph idx="4294967295" type="title"/>
          </p:nvPr>
        </p:nvSpPr>
        <p:spPr>
          <a:xfrm>
            <a:off x="0" y="30791"/>
            <a:ext cx="8568952" cy="97800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rgbClr val="C00000"/>
                </a:solidFill>
              </a:rPr>
              <a:t>Generics of a Class Diagram : Object</a:t>
            </a:r>
            <a:endParaRPr/>
          </a:p>
        </p:txBody>
      </p:sp>
      <p:sp>
        <p:nvSpPr>
          <p:cNvPr id="314" name="Google Shape;314;p6">
            <a:hlinkClick action="ppaction://hlinksldjump" r:id="rId4"/>
          </p:cNvPr>
          <p:cNvSpPr/>
          <p:nvPr/>
        </p:nvSpPr>
        <p:spPr>
          <a:xfrm>
            <a:off x="8398042" y="432711"/>
            <a:ext cx="457200" cy="304800"/>
          </a:xfrm>
          <a:prstGeom prst="leftArrow">
            <a:avLst>
              <a:gd fmla="val 50000" name="adj1"/>
              <a:gd fmla="val 50000" name="adj2"/>
            </a:avLst>
          </a:prstGeom>
          <a:solidFill>
            <a:srgbClr val="FFC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aphicFrame>
        <p:nvGraphicFramePr>
          <p:cNvPr id="315" name="Google Shape;315;p6"/>
          <p:cNvGraphicFramePr/>
          <p:nvPr/>
        </p:nvGraphicFramePr>
        <p:xfrm>
          <a:off x="664399" y="1559510"/>
          <a:ext cx="1258766" cy="2737338"/>
        </p:xfrm>
        <a:graphic>
          <a:graphicData uri="http://schemas.openxmlformats.org/presentationml/2006/ole">
            <mc:AlternateContent>
              <mc:Choice Requires="v">
                <p:oleObj r:id="rId5" imgH="2737338" imgW="1258766" progId="CorelDraw.Graphic.7" spid="_x0000_s1">
                  <p:embed/>
                </p:oleObj>
              </mc:Choice>
              <mc:Fallback>
                <p:oleObj r:id="rId6" imgH="2737338" imgW="1258766" progId="CorelDraw.Graphic.7">
                  <p:embed/>
                  <p:pic>
                    <p:nvPicPr>
                      <p:cNvPr id="315" name="Google Shape;315;p6"/>
                      <p:cNvPicPr preferRelativeResize="0"/>
                      <p:nvPr/>
                    </p:nvPicPr>
                    <p:blipFill rotWithShape="1">
                      <a:blip r:embed="rId7">
                        <a:alphaModFix/>
                      </a:blip>
                      <a:srcRect b="0" l="0" r="0" t="0"/>
                      <a:stretch/>
                    </p:blipFill>
                    <p:spPr>
                      <a:xfrm>
                        <a:off x="664399" y="1559510"/>
                        <a:ext cx="1258766" cy="2737338"/>
                      </a:xfrm>
                      <a:prstGeom prst="rect">
                        <a:avLst/>
                      </a:prstGeom>
                      <a:noFill/>
                      <a:ln>
                        <a:noFill/>
                      </a:ln>
                    </p:spPr>
                  </p:pic>
                </p:oleObj>
              </mc:Fallback>
            </mc:AlternateContent>
          </a:graphicData>
        </a:graphic>
      </p:graphicFrame>
      <p:sp>
        <p:nvSpPr>
          <p:cNvPr id="316" name="Google Shape;316;p6"/>
          <p:cNvSpPr txBox="1"/>
          <p:nvPr/>
        </p:nvSpPr>
        <p:spPr>
          <a:xfrm>
            <a:off x="110933" y="1264610"/>
            <a:ext cx="8936182" cy="5562599"/>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228600" lvl="0" marL="457200" marR="0" rtl="0" algn="l">
              <a:lnSpc>
                <a:spcPct val="80000"/>
              </a:lnSpc>
              <a:spcBef>
                <a:spcPts val="1000"/>
              </a:spcBef>
              <a:spcAft>
                <a:spcPts val="0"/>
              </a:spcAft>
              <a:buClr>
                <a:schemeClr val="dk1"/>
              </a:buClr>
              <a:buSzPts val="2800"/>
              <a:buFont typeface="Arial"/>
              <a:buNone/>
            </a:pPr>
            <a:r>
              <a:t/>
            </a:r>
            <a:endParaRPr b="0" i="0" sz="2220" u="none" cap="none" strike="noStrike">
              <a:solidFill>
                <a:schemeClr val="dk1"/>
              </a:solidFill>
              <a:latin typeface="Calibri"/>
              <a:ea typeface="Calibri"/>
              <a:cs typeface="Calibri"/>
              <a:sym typeface="Calibri"/>
            </a:endParaRPr>
          </a:p>
          <a:p>
            <a:pPr indent="-406400" lvl="0" marL="457200" marR="0" rtl="0" algn="l">
              <a:lnSpc>
                <a:spcPct val="80000"/>
              </a:lnSpc>
              <a:spcBef>
                <a:spcPts val="1000"/>
              </a:spcBef>
              <a:spcAft>
                <a:spcPts val="0"/>
              </a:spcAft>
              <a:buClr>
                <a:schemeClr val="dk1"/>
              </a:buClr>
              <a:buSzPts val="2800"/>
              <a:buFont typeface="Arial"/>
              <a:buChar char="•"/>
            </a:pPr>
            <a:r>
              <a:rPr b="1" i="0" lang="en-US" sz="2220" u="none" cap="none" strike="noStrike">
                <a:solidFill>
                  <a:schemeClr val="dk1"/>
                </a:solidFill>
                <a:latin typeface="Calibri"/>
                <a:ea typeface="Calibri"/>
                <a:cs typeface="Calibri"/>
                <a:sym typeface="Calibri"/>
              </a:rPr>
              <a:t>Operation/Behavior</a:t>
            </a:r>
            <a:endParaRPr/>
          </a:p>
          <a:p>
            <a:pPr indent="-381000" lvl="1" marL="914400" marR="0" rtl="0" algn="l">
              <a:lnSpc>
                <a:spcPct val="80000"/>
              </a:lnSpc>
              <a:spcBef>
                <a:spcPts val="500"/>
              </a:spcBef>
              <a:spcAft>
                <a:spcPts val="0"/>
              </a:spcAft>
              <a:buClr>
                <a:schemeClr val="dk1"/>
              </a:buClr>
              <a:buSzPts val="2400"/>
              <a:buFont typeface="Arial"/>
              <a:buChar char="•"/>
            </a:pPr>
            <a:r>
              <a:rPr b="0" i="0" lang="en-US" sz="2220" u="none" cap="none" strike="noStrike">
                <a:solidFill>
                  <a:schemeClr val="dk1"/>
                </a:solidFill>
                <a:latin typeface="Calibri"/>
                <a:ea typeface="Calibri"/>
                <a:cs typeface="Calibri"/>
                <a:sym typeface="Calibri"/>
              </a:rPr>
              <a:t>It can be</a:t>
            </a:r>
            <a:endParaRPr/>
          </a:p>
          <a:p>
            <a:pPr indent="-355600" lvl="2" marL="1371600" marR="0" rtl="0" algn="l">
              <a:lnSpc>
                <a:spcPct val="80000"/>
              </a:lnSpc>
              <a:spcBef>
                <a:spcPts val="500"/>
              </a:spcBef>
              <a:spcAft>
                <a:spcPts val="0"/>
              </a:spcAft>
              <a:buClr>
                <a:schemeClr val="dk1"/>
              </a:buClr>
              <a:buSzPts val="2000"/>
              <a:buFont typeface="Arial"/>
              <a:buChar char="•"/>
            </a:pPr>
            <a:r>
              <a:rPr b="0" i="0" lang="en-US" sz="2220" u="none" cap="none" strike="noStrike">
                <a:solidFill>
                  <a:schemeClr val="dk1"/>
                </a:solidFill>
                <a:latin typeface="Calibri"/>
                <a:ea typeface="Calibri"/>
                <a:cs typeface="Calibri"/>
                <a:sym typeface="Calibri"/>
              </a:rPr>
              <a:t>Broken</a:t>
            </a:r>
            <a:endParaRPr/>
          </a:p>
          <a:p>
            <a:pPr indent="-355600" lvl="2" marL="1371600" marR="0" rtl="0" algn="l">
              <a:lnSpc>
                <a:spcPct val="80000"/>
              </a:lnSpc>
              <a:spcBef>
                <a:spcPts val="500"/>
              </a:spcBef>
              <a:spcAft>
                <a:spcPts val="0"/>
              </a:spcAft>
              <a:buClr>
                <a:schemeClr val="dk1"/>
              </a:buClr>
              <a:buSzPts val="2000"/>
              <a:buFont typeface="Arial"/>
              <a:buChar char="•"/>
            </a:pPr>
            <a:r>
              <a:rPr b="0" i="0" lang="en-US" sz="2220" u="none" cap="none" strike="noStrike">
                <a:solidFill>
                  <a:schemeClr val="dk1"/>
                </a:solidFill>
                <a:latin typeface="Calibri"/>
                <a:ea typeface="Calibri"/>
                <a:cs typeface="Calibri"/>
                <a:sym typeface="Calibri"/>
              </a:rPr>
              <a:t>Filled</a:t>
            </a:r>
            <a:endParaRPr/>
          </a:p>
          <a:p>
            <a:pPr indent="-355600" lvl="2" marL="1371600" marR="0" rtl="0" algn="l">
              <a:lnSpc>
                <a:spcPct val="80000"/>
              </a:lnSpc>
              <a:spcBef>
                <a:spcPts val="500"/>
              </a:spcBef>
              <a:spcAft>
                <a:spcPts val="0"/>
              </a:spcAft>
              <a:buClr>
                <a:schemeClr val="dk1"/>
              </a:buClr>
              <a:buSzPts val="2000"/>
              <a:buFont typeface="Arial"/>
              <a:buChar char="•"/>
            </a:pPr>
            <a:r>
              <a:rPr b="0" i="0" lang="en-US" sz="2220" u="none" cap="none" strike="noStrike">
                <a:solidFill>
                  <a:schemeClr val="dk1"/>
                </a:solidFill>
                <a:latin typeface="Calibri"/>
                <a:ea typeface="Calibri"/>
                <a:cs typeface="Calibri"/>
                <a:sym typeface="Calibri"/>
              </a:rPr>
              <a:t>Emptied</a:t>
            </a:r>
            <a:endParaRPr/>
          </a:p>
        </p:txBody>
      </p:sp>
      <p:graphicFrame>
        <p:nvGraphicFramePr>
          <p:cNvPr id="317" name="Google Shape;317;p6"/>
          <p:cNvGraphicFramePr/>
          <p:nvPr/>
        </p:nvGraphicFramePr>
        <p:xfrm>
          <a:off x="435951" y="1520078"/>
          <a:ext cx="2667000" cy="2739608"/>
        </p:xfrm>
        <a:graphic>
          <a:graphicData uri="http://schemas.openxmlformats.org/presentationml/2006/ole">
            <mc:AlternateContent>
              <mc:Choice Requires="v">
                <p:oleObj r:id="rId8" imgH="2739608" imgW="2667000" progId="CorelDraw.Graphic.7" spid="_x0000_s2">
                  <p:embed/>
                </p:oleObj>
              </mc:Choice>
              <mc:Fallback>
                <p:oleObj r:id="rId9" imgH="2739608" imgW="2667000" progId="CorelDraw.Graphic.7">
                  <p:embed/>
                  <p:pic>
                    <p:nvPicPr>
                      <p:cNvPr id="317" name="Google Shape;317;p6"/>
                      <p:cNvPicPr preferRelativeResize="0"/>
                      <p:nvPr/>
                    </p:nvPicPr>
                    <p:blipFill rotWithShape="1">
                      <a:blip r:embed="rId10">
                        <a:alphaModFix/>
                      </a:blip>
                      <a:srcRect b="0" l="0" r="0" t="0"/>
                      <a:stretch/>
                    </p:blipFill>
                    <p:spPr>
                      <a:xfrm>
                        <a:off x="435951" y="1520078"/>
                        <a:ext cx="2667000" cy="2739608"/>
                      </a:xfrm>
                      <a:prstGeom prst="rect">
                        <a:avLst/>
                      </a:prstGeom>
                      <a:noFill/>
                      <a:ln>
                        <a:noFill/>
                      </a:ln>
                    </p:spPr>
                  </p:pic>
                </p:oleObj>
              </mc:Fallback>
            </mc:AlternateContent>
          </a:graphicData>
        </a:graphic>
      </p:graphicFrame>
      <p:sp>
        <p:nvSpPr>
          <p:cNvPr id="318" name="Google Shape;318;p6"/>
          <p:cNvSpPr/>
          <p:nvPr/>
        </p:nvSpPr>
        <p:spPr>
          <a:xfrm>
            <a:off x="3964617" y="1664300"/>
            <a:ext cx="4514984" cy="2172465"/>
          </a:xfrm>
          <a:prstGeom prst="wedgeRoundRectCallout">
            <a:avLst>
              <a:gd fmla="val -22984" name="adj1"/>
              <a:gd fmla="val -49756" name="adj2"/>
              <a:gd fmla="val 16667" name="adj3"/>
            </a:avLst>
          </a:prstGeom>
          <a:solidFill>
            <a:srgbClr val="323F4F"/>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00"/>
              </a:buClr>
              <a:buSzPts val="1800"/>
              <a:buFont typeface="Calibri"/>
              <a:buNone/>
            </a:pPr>
            <a:r>
              <a:rPr b="1" i="1" lang="en-US" sz="1800">
                <a:solidFill>
                  <a:srgbClr val="FFFF00"/>
                </a:solidFill>
                <a:latin typeface="Calibri"/>
                <a:ea typeface="Calibri"/>
                <a:cs typeface="Calibri"/>
                <a:sym typeface="Calibri"/>
              </a:rPr>
              <a:t>What are Operation/Behavior</a:t>
            </a:r>
            <a:endParaRPr/>
          </a:p>
          <a:p>
            <a:pPr indent="0" lvl="0" marL="0" marR="0" rtl="0" algn="l">
              <a:spcBef>
                <a:spcPts val="0"/>
              </a:spcBef>
              <a:spcAft>
                <a:spcPts val="0"/>
              </a:spcAft>
              <a:buNone/>
            </a:pPr>
            <a:r>
              <a:rPr lang="en-US" sz="1800">
                <a:solidFill>
                  <a:srgbClr val="FFFF00"/>
                </a:solidFill>
                <a:latin typeface="Calibri"/>
                <a:ea typeface="Calibri"/>
                <a:cs typeface="Calibri"/>
                <a:sym typeface="Calibri"/>
              </a:rPr>
              <a:t>   </a:t>
            </a:r>
            <a:r>
              <a:rPr lang="en-US" sz="1600">
                <a:solidFill>
                  <a:srgbClr val="FFFF00"/>
                </a:solidFill>
                <a:latin typeface="Calibri"/>
                <a:ea typeface="Calibri"/>
                <a:cs typeface="Calibri"/>
                <a:sym typeface="Calibri"/>
              </a:rPr>
              <a:t>what the object can do or </a:t>
            </a:r>
            <a:br>
              <a:rPr lang="en-US" sz="1600">
                <a:solidFill>
                  <a:srgbClr val="FFFF00"/>
                </a:solidFill>
                <a:latin typeface="Calibri"/>
                <a:ea typeface="Calibri"/>
                <a:cs typeface="Calibri"/>
                <a:sym typeface="Calibri"/>
              </a:rPr>
            </a:br>
            <a:r>
              <a:rPr lang="en-US" sz="1600">
                <a:solidFill>
                  <a:srgbClr val="FFFF00"/>
                </a:solidFill>
                <a:latin typeface="Calibri"/>
                <a:ea typeface="Calibri"/>
                <a:cs typeface="Calibri"/>
                <a:sym typeface="Calibri"/>
              </a:rPr>
              <a:t>   what can be done to the object</a:t>
            </a:r>
            <a:endParaRPr/>
          </a:p>
          <a:p>
            <a:pPr indent="0" lvl="0" marL="0" marR="0" rtl="0" algn="l">
              <a:spcBef>
                <a:spcPts val="0"/>
              </a:spcBef>
              <a:spcAft>
                <a:spcPts val="0"/>
              </a:spcAft>
              <a:buNone/>
            </a:pPr>
            <a:r>
              <a:rPr b="1" i="1" lang="en-US" sz="1800">
                <a:solidFill>
                  <a:srgbClr val="FFFF00"/>
                </a:solidFill>
                <a:latin typeface="Calibri"/>
                <a:ea typeface="Calibri"/>
                <a:cs typeface="Calibri"/>
                <a:sym typeface="Calibri"/>
              </a:rPr>
              <a:t>Operation</a:t>
            </a:r>
            <a:endParaRPr sz="1800">
              <a:solidFill>
                <a:srgbClr val="FFFF00"/>
              </a:solidFill>
              <a:latin typeface="Calibri"/>
              <a:ea typeface="Calibri"/>
              <a:cs typeface="Calibri"/>
              <a:sym typeface="Calibri"/>
            </a:endParaRPr>
          </a:p>
          <a:p>
            <a:pPr indent="0" lvl="0" marL="0" marR="0" rtl="0" algn="l">
              <a:spcBef>
                <a:spcPts val="0"/>
              </a:spcBef>
              <a:spcAft>
                <a:spcPts val="0"/>
              </a:spcAft>
              <a:buNone/>
            </a:pPr>
            <a:r>
              <a:rPr lang="en-US" sz="1800">
                <a:solidFill>
                  <a:srgbClr val="FFFF00"/>
                </a:solidFill>
                <a:latin typeface="Calibri"/>
                <a:ea typeface="Calibri"/>
                <a:cs typeface="Calibri"/>
                <a:sym typeface="Calibri"/>
              </a:rPr>
              <a:t>   </a:t>
            </a:r>
            <a:r>
              <a:rPr lang="en-US" sz="1600">
                <a:solidFill>
                  <a:srgbClr val="FFFF00"/>
                </a:solidFill>
                <a:latin typeface="Calibri"/>
                <a:ea typeface="Calibri"/>
                <a:cs typeface="Calibri"/>
                <a:sym typeface="Calibri"/>
              </a:rPr>
              <a:t>An operation is one of the features of an object</a:t>
            </a:r>
            <a:endParaRPr/>
          </a:p>
          <a:p>
            <a:pPr indent="0" lvl="0" marL="0" marR="0" rtl="0" algn="l">
              <a:spcBef>
                <a:spcPts val="600"/>
              </a:spcBef>
              <a:spcAft>
                <a:spcPts val="0"/>
              </a:spcAft>
              <a:buClr>
                <a:srgbClr val="FFFF00"/>
              </a:buClr>
              <a:buSzPts val="1800"/>
              <a:buFont typeface="Calibri"/>
              <a:buNone/>
            </a:pPr>
            <a:r>
              <a:rPr b="1" i="1" lang="en-US" sz="1800">
                <a:solidFill>
                  <a:srgbClr val="FFFF00"/>
                </a:solidFill>
                <a:latin typeface="Calibri"/>
                <a:ea typeface="Calibri"/>
                <a:cs typeface="Calibri"/>
                <a:sym typeface="Calibri"/>
              </a:rPr>
              <a:t>Behavior</a:t>
            </a:r>
            <a:endParaRPr b="1" sz="1800">
              <a:solidFill>
                <a:srgbClr val="FFFF00"/>
              </a:solidFill>
              <a:latin typeface="Calibri"/>
              <a:ea typeface="Calibri"/>
              <a:cs typeface="Calibri"/>
              <a:sym typeface="Calibri"/>
            </a:endParaRPr>
          </a:p>
          <a:p>
            <a:pPr indent="0" lvl="0" marL="0" marR="0" rtl="0" algn="l">
              <a:spcBef>
                <a:spcPts val="0"/>
              </a:spcBef>
              <a:spcAft>
                <a:spcPts val="0"/>
              </a:spcAft>
              <a:buNone/>
            </a:pPr>
            <a:r>
              <a:rPr lang="en-US" sz="1800">
                <a:solidFill>
                  <a:srgbClr val="FFFF00"/>
                </a:solidFill>
                <a:latin typeface="Calibri"/>
                <a:ea typeface="Calibri"/>
                <a:cs typeface="Calibri"/>
                <a:sym typeface="Calibri"/>
              </a:rPr>
              <a:t>   </a:t>
            </a:r>
            <a:r>
              <a:rPr lang="en-US" sz="1600">
                <a:solidFill>
                  <a:srgbClr val="FFFF00"/>
                </a:solidFill>
                <a:latin typeface="Calibri"/>
                <a:ea typeface="Calibri"/>
                <a:cs typeface="Calibri"/>
                <a:sym typeface="Calibri"/>
              </a:rPr>
              <a:t>The behavior of an object: all its operations</a:t>
            </a:r>
            <a:endParaRPr sz="1800">
              <a:solidFill>
                <a:srgbClr val="FFFF00"/>
              </a:solidFill>
              <a:latin typeface="Calibri"/>
              <a:ea typeface="Calibri"/>
              <a:cs typeface="Calibri"/>
              <a:sym typeface="Calibri"/>
            </a:endParaRPr>
          </a:p>
        </p:txBody>
      </p:sp>
      <p:sp>
        <p:nvSpPr>
          <p:cNvPr id="319" name="Google Shape;319;p6"/>
          <p:cNvSpPr/>
          <p:nvPr/>
        </p:nvSpPr>
        <p:spPr>
          <a:xfrm>
            <a:off x="3479802" y="1467358"/>
            <a:ext cx="4724400" cy="1194464"/>
          </a:xfrm>
          <a:prstGeom prst="wedgeRoundRectCallout">
            <a:avLst>
              <a:gd fmla="val -20300" name="adj1"/>
              <a:gd fmla="val -48102" name="adj2"/>
              <a:gd fmla="val 16667" name="adj3"/>
            </a:avLst>
          </a:prstGeom>
          <a:solidFill>
            <a:srgbClr val="323F4F"/>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FFFF00"/>
              </a:buClr>
              <a:buSzPts val="1800"/>
              <a:buFont typeface="Calibri"/>
              <a:buNone/>
            </a:pPr>
            <a:r>
              <a:rPr i="1" lang="en-US" sz="1800">
                <a:solidFill>
                  <a:srgbClr val="FFFF00"/>
                </a:solidFill>
                <a:latin typeface="Calibri"/>
                <a:ea typeface="Calibri"/>
                <a:cs typeface="Calibri"/>
                <a:sym typeface="Calibri"/>
              </a:rPr>
              <a:t>A</a:t>
            </a:r>
            <a:r>
              <a:rPr b="1" i="1" lang="en-US" sz="1800">
                <a:solidFill>
                  <a:srgbClr val="FFFF00"/>
                </a:solidFill>
                <a:latin typeface="Calibri"/>
                <a:ea typeface="Calibri"/>
                <a:cs typeface="Calibri"/>
                <a:sym typeface="Calibri"/>
              </a:rPr>
              <a:t>ttributes </a:t>
            </a:r>
            <a:r>
              <a:rPr i="1" lang="en-US" sz="1800">
                <a:solidFill>
                  <a:srgbClr val="FFFF00"/>
                </a:solidFill>
                <a:latin typeface="Calibri"/>
                <a:ea typeface="Calibri"/>
                <a:cs typeface="Calibri"/>
                <a:sym typeface="Calibri"/>
              </a:rPr>
              <a:t>of the object describes one or more of the characteristics of the object eg.</a:t>
            </a:r>
            <a:endParaRPr/>
          </a:p>
          <a:p>
            <a:pPr indent="0" lvl="0" marL="0" marR="0" rtl="0" algn="l">
              <a:spcBef>
                <a:spcPts val="0"/>
              </a:spcBef>
              <a:spcAft>
                <a:spcPts val="0"/>
              </a:spcAft>
              <a:buClr>
                <a:schemeClr val="dk1"/>
              </a:buClr>
              <a:buSzPts val="1800"/>
              <a:buFont typeface="Times New Roman"/>
              <a:buNone/>
            </a:pPr>
            <a:r>
              <a:t/>
            </a:r>
            <a:endParaRPr i="1" sz="1800">
              <a:solidFill>
                <a:srgbClr val="FFFF00"/>
              </a:solidFill>
              <a:latin typeface="Calibri"/>
              <a:ea typeface="Calibri"/>
              <a:cs typeface="Calibri"/>
              <a:sym typeface="Calibri"/>
            </a:endParaRPr>
          </a:p>
          <a:p>
            <a:pPr indent="0" lvl="0" marL="0" marR="0" rtl="0" algn="l">
              <a:spcBef>
                <a:spcPts val="0"/>
              </a:spcBef>
              <a:spcAft>
                <a:spcPts val="0"/>
              </a:spcAft>
              <a:buClr>
                <a:srgbClr val="FFFF00"/>
              </a:buClr>
              <a:buSzPts val="1800"/>
              <a:buFont typeface="Calibri"/>
              <a:buNone/>
            </a:pPr>
            <a:r>
              <a:rPr i="1" lang="en-US" sz="1800">
                <a:solidFill>
                  <a:srgbClr val="FFFF00"/>
                </a:solidFill>
                <a:latin typeface="Calibri"/>
                <a:ea typeface="Calibri"/>
                <a:cs typeface="Calibri"/>
                <a:sym typeface="Calibri"/>
              </a:rPr>
              <a:t>Attributes are features of an object</a:t>
            </a:r>
            <a:endParaRPr/>
          </a:p>
        </p:txBody>
      </p:sp>
      <p:sp>
        <p:nvSpPr>
          <p:cNvPr id="320" name="Google Shape;320;p6"/>
          <p:cNvSpPr/>
          <p:nvPr/>
        </p:nvSpPr>
        <p:spPr>
          <a:xfrm>
            <a:off x="3446970" y="2772665"/>
            <a:ext cx="4724400" cy="1404866"/>
          </a:xfrm>
          <a:prstGeom prst="wedgeRoundRectCallout">
            <a:avLst>
              <a:gd fmla="val -50037" name="adj1"/>
              <a:gd fmla="val -13531" name="adj2"/>
              <a:gd fmla="val 16667" name="adj3"/>
            </a:avLst>
          </a:prstGeom>
          <a:solidFill>
            <a:srgbClr val="323F4F"/>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FFFF00"/>
                </a:solidFill>
                <a:latin typeface="Calibri"/>
                <a:ea typeface="Calibri"/>
                <a:cs typeface="Calibri"/>
                <a:sym typeface="Calibri"/>
              </a:rPr>
              <a:t>For a particular object, at a specific time,</a:t>
            </a:r>
            <a:br>
              <a:rPr lang="en-US" sz="1800">
                <a:solidFill>
                  <a:srgbClr val="FFFF00"/>
                </a:solidFill>
                <a:latin typeface="Calibri"/>
                <a:ea typeface="Calibri"/>
                <a:cs typeface="Calibri"/>
                <a:sym typeface="Calibri"/>
              </a:rPr>
            </a:br>
            <a:r>
              <a:rPr lang="en-US" sz="1800">
                <a:solidFill>
                  <a:srgbClr val="FFFF00"/>
                </a:solidFill>
                <a:latin typeface="Calibri"/>
                <a:ea typeface="Calibri"/>
                <a:cs typeface="Calibri"/>
                <a:sym typeface="Calibri"/>
              </a:rPr>
              <a:t>every attribute has a </a:t>
            </a:r>
            <a:r>
              <a:rPr b="1" lang="en-US" sz="1800">
                <a:solidFill>
                  <a:srgbClr val="FFFF00"/>
                </a:solidFill>
                <a:latin typeface="Calibri"/>
                <a:ea typeface="Calibri"/>
                <a:cs typeface="Calibri"/>
                <a:sym typeface="Calibri"/>
              </a:rPr>
              <a:t>unique</a:t>
            </a:r>
            <a:r>
              <a:rPr lang="en-US" sz="1800">
                <a:solidFill>
                  <a:srgbClr val="FFFF00"/>
                </a:solidFill>
                <a:latin typeface="Calibri"/>
                <a:ea typeface="Calibri"/>
                <a:cs typeface="Calibri"/>
                <a:sym typeface="Calibri"/>
              </a:rPr>
              <a:t> </a:t>
            </a:r>
            <a:r>
              <a:rPr b="1" lang="en-US" sz="1800">
                <a:solidFill>
                  <a:srgbClr val="FFFF00"/>
                </a:solidFill>
                <a:latin typeface="Calibri"/>
                <a:ea typeface="Calibri"/>
                <a:cs typeface="Calibri"/>
                <a:sym typeface="Calibri"/>
              </a:rPr>
              <a:t>value</a:t>
            </a:r>
            <a:endParaRPr sz="1800">
              <a:solidFill>
                <a:srgbClr val="FFFF00"/>
              </a:solidFill>
              <a:latin typeface="Calibri"/>
              <a:ea typeface="Calibri"/>
              <a:cs typeface="Calibri"/>
              <a:sym typeface="Calibri"/>
            </a:endParaRPr>
          </a:p>
          <a:p>
            <a:pPr indent="0" lvl="0" marL="0" marR="0" rtl="0" algn="l">
              <a:spcBef>
                <a:spcPts val="900"/>
              </a:spcBef>
              <a:spcAft>
                <a:spcPts val="0"/>
              </a:spcAft>
              <a:buNone/>
            </a:pPr>
            <a:r>
              <a:rPr lang="en-US" sz="1800">
                <a:solidFill>
                  <a:srgbClr val="FFFF00"/>
                </a:solidFill>
                <a:latin typeface="Calibri"/>
                <a:ea typeface="Calibri"/>
                <a:cs typeface="Calibri"/>
                <a:sym typeface="Calibri"/>
              </a:rPr>
              <a:t>The </a:t>
            </a:r>
            <a:r>
              <a:rPr b="1" lang="en-US" sz="1800">
                <a:solidFill>
                  <a:srgbClr val="FFFF00"/>
                </a:solidFill>
                <a:latin typeface="Calibri"/>
                <a:ea typeface="Calibri"/>
                <a:cs typeface="Calibri"/>
                <a:sym typeface="Calibri"/>
              </a:rPr>
              <a:t>state</a:t>
            </a:r>
            <a:r>
              <a:rPr lang="en-US" sz="1800">
                <a:solidFill>
                  <a:srgbClr val="FFFF00"/>
                </a:solidFill>
                <a:latin typeface="Calibri"/>
                <a:ea typeface="Calibri"/>
                <a:cs typeface="Calibri"/>
                <a:sym typeface="Calibri"/>
              </a:rPr>
              <a:t> of an object:  the values of its</a:t>
            </a:r>
            <a:br>
              <a:rPr lang="en-US" sz="1800">
                <a:solidFill>
                  <a:srgbClr val="FFFF00"/>
                </a:solidFill>
                <a:latin typeface="Calibri"/>
                <a:ea typeface="Calibri"/>
                <a:cs typeface="Calibri"/>
                <a:sym typeface="Calibri"/>
              </a:rPr>
            </a:br>
            <a:r>
              <a:rPr lang="en-US" sz="1800">
                <a:solidFill>
                  <a:srgbClr val="FFFF00"/>
                </a:solidFill>
                <a:latin typeface="Calibri"/>
                <a:ea typeface="Calibri"/>
                <a:cs typeface="Calibri"/>
                <a:sym typeface="Calibri"/>
              </a:rPr>
              <a:t>attributes at a given time</a:t>
            </a:r>
            <a:endParaRPr/>
          </a:p>
        </p:txBody>
      </p:sp>
      <p:sp>
        <p:nvSpPr>
          <p:cNvPr id="321" name="Google Shape;321;p6"/>
          <p:cNvSpPr txBox="1"/>
          <p:nvPr/>
        </p:nvSpPr>
        <p:spPr>
          <a:xfrm>
            <a:off x="3296817" y="4854129"/>
            <a:ext cx="3505200" cy="1791260"/>
          </a:xfrm>
          <a:prstGeom prst="rect">
            <a:avLst/>
          </a:prstGeom>
          <a:noFill/>
          <a:ln>
            <a:noFill/>
          </a:ln>
        </p:spPr>
        <p:txBody>
          <a:bodyPr anchorCtr="0" anchor="t" bIns="45700" lIns="91425" spcFirstLastPara="1" rIns="91425" wrap="square" tIns="45700">
            <a:spAutoFit/>
          </a:bodyPr>
          <a:lstStyle/>
          <a:p>
            <a:pPr indent="-320040" lvl="0" marL="438912" marR="0" rtl="0" algn="l">
              <a:spcBef>
                <a:spcPts val="0"/>
              </a:spcBef>
              <a:spcAft>
                <a:spcPts val="0"/>
              </a:spcAft>
              <a:buClr>
                <a:srgbClr val="4F81BD"/>
              </a:buClr>
              <a:buSzPts val="1920"/>
              <a:buFont typeface="Noto Sans Symbols"/>
              <a:buChar char="◼"/>
            </a:pPr>
            <a:r>
              <a:rPr b="1" lang="en-US" sz="2400">
                <a:solidFill>
                  <a:srgbClr val="000000"/>
                </a:solidFill>
                <a:latin typeface="Calibri"/>
                <a:ea typeface="Calibri"/>
                <a:cs typeface="Calibri"/>
                <a:sym typeface="Calibri"/>
              </a:rPr>
              <a:t>Attributes</a:t>
            </a:r>
            <a:endParaRPr/>
          </a:p>
          <a:p>
            <a:pPr indent="-274319" lvl="1" marL="731520" marR="0" rtl="0" algn="l">
              <a:spcBef>
                <a:spcPts val="480"/>
              </a:spcBef>
              <a:spcAft>
                <a:spcPts val="0"/>
              </a:spcAft>
              <a:buClr>
                <a:srgbClr val="C0504D"/>
              </a:buClr>
              <a:buSzPts val="2160"/>
              <a:buFont typeface="Noto Sans Symbols"/>
              <a:buChar char="▪"/>
            </a:pPr>
            <a:r>
              <a:rPr b="0" i="0" lang="en-US" sz="2400" u="none" cap="none" strike="noStrike">
                <a:solidFill>
                  <a:srgbClr val="000000"/>
                </a:solidFill>
                <a:latin typeface="Calibri"/>
                <a:ea typeface="Calibri"/>
                <a:cs typeface="Calibri"/>
                <a:sym typeface="Calibri"/>
              </a:rPr>
              <a:t>Its height is ..</a:t>
            </a:r>
            <a:endParaRPr/>
          </a:p>
          <a:p>
            <a:pPr indent="-274319" lvl="1" marL="731520" marR="0" rtl="0" algn="l">
              <a:spcBef>
                <a:spcPts val="480"/>
              </a:spcBef>
              <a:spcAft>
                <a:spcPts val="0"/>
              </a:spcAft>
              <a:buClr>
                <a:srgbClr val="C0504D"/>
              </a:buClr>
              <a:buSzPts val="2160"/>
              <a:buFont typeface="Noto Sans Symbols"/>
              <a:buChar char="▪"/>
            </a:pPr>
            <a:r>
              <a:rPr b="0" i="0" lang="en-US" sz="2400" u="none" cap="none" strike="noStrike">
                <a:solidFill>
                  <a:srgbClr val="000000"/>
                </a:solidFill>
                <a:latin typeface="Calibri"/>
                <a:ea typeface="Calibri"/>
                <a:cs typeface="Calibri"/>
                <a:sym typeface="Calibri"/>
              </a:rPr>
              <a:t>It has/has not a leg</a:t>
            </a:r>
            <a:endParaRPr/>
          </a:p>
          <a:p>
            <a:pPr indent="-274319" lvl="1" marL="731520" marR="0" rtl="0" algn="l">
              <a:spcBef>
                <a:spcPts val="480"/>
              </a:spcBef>
              <a:spcAft>
                <a:spcPts val="0"/>
              </a:spcAft>
              <a:buClr>
                <a:srgbClr val="C0504D"/>
              </a:buClr>
              <a:buSzPts val="2160"/>
              <a:buFont typeface="Noto Sans Symbols"/>
              <a:buChar char="▪"/>
            </a:pPr>
            <a:r>
              <a:rPr b="0" i="0" lang="en-US" sz="2400" u="none" cap="none" strike="noStrike">
                <a:solidFill>
                  <a:srgbClr val="000000"/>
                </a:solidFill>
                <a:latin typeface="Calibri"/>
                <a:ea typeface="Calibri"/>
                <a:cs typeface="Calibri"/>
                <a:sym typeface="Calibri"/>
              </a:rPr>
              <a:t>It is % full</a:t>
            </a:r>
            <a:endParaRPr/>
          </a:p>
        </p:txBody>
      </p:sp>
      <p:sp>
        <p:nvSpPr>
          <p:cNvPr id="322" name="Google Shape;322;p6"/>
          <p:cNvSpPr txBox="1"/>
          <p:nvPr/>
        </p:nvSpPr>
        <p:spPr>
          <a:xfrm>
            <a:off x="6011549" y="4838020"/>
            <a:ext cx="3505200" cy="1791260"/>
          </a:xfrm>
          <a:prstGeom prst="rect">
            <a:avLst/>
          </a:prstGeom>
          <a:noFill/>
          <a:ln>
            <a:noFill/>
          </a:ln>
        </p:spPr>
        <p:txBody>
          <a:bodyPr anchorCtr="0" anchor="t" bIns="45700" lIns="91425" spcFirstLastPara="1" rIns="91425" wrap="square" tIns="45700">
            <a:spAutoFit/>
          </a:bodyPr>
          <a:lstStyle/>
          <a:p>
            <a:pPr indent="-320040" lvl="0" marL="438912" marR="0" rtl="0" algn="l">
              <a:spcBef>
                <a:spcPts val="0"/>
              </a:spcBef>
              <a:spcAft>
                <a:spcPts val="0"/>
              </a:spcAft>
              <a:buClr>
                <a:srgbClr val="4F81BD"/>
              </a:buClr>
              <a:buSzPts val="1920"/>
              <a:buFont typeface="Noto Sans Symbols"/>
              <a:buChar char="◼"/>
            </a:pPr>
            <a:r>
              <a:rPr b="1" lang="en-US" sz="2400">
                <a:solidFill>
                  <a:srgbClr val="000000"/>
                </a:solidFill>
                <a:latin typeface="Calibri"/>
                <a:ea typeface="Calibri"/>
                <a:cs typeface="Calibri"/>
                <a:sym typeface="Calibri"/>
              </a:rPr>
              <a:t>Value/State</a:t>
            </a:r>
            <a:endParaRPr/>
          </a:p>
          <a:p>
            <a:pPr indent="-274319" lvl="1" marL="731520" marR="0" rtl="0" algn="l">
              <a:spcBef>
                <a:spcPts val="480"/>
              </a:spcBef>
              <a:spcAft>
                <a:spcPts val="0"/>
              </a:spcAft>
              <a:buClr>
                <a:srgbClr val="C0504D"/>
              </a:buClr>
              <a:buSzPts val="2160"/>
              <a:buFont typeface="Noto Sans Symbols"/>
              <a:buChar char="▪"/>
            </a:pPr>
            <a:r>
              <a:rPr b="0" i="0" lang="en-US" sz="2400" u="none" cap="none" strike="noStrike">
                <a:solidFill>
                  <a:srgbClr val="000000"/>
                </a:solidFill>
                <a:latin typeface="Calibri"/>
                <a:ea typeface="Calibri"/>
                <a:cs typeface="Calibri"/>
                <a:sym typeface="Calibri"/>
              </a:rPr>
              <a:t>Its height is 20 cm</a:t>
            </a:r>
            <a:endParaRPr/>
          </a:p>
          <a:p>
            <a:pPr indent="-274319" lvl="1" marL="731520" marR="0" rtl="0" algn="l">
              <a:spcBef>
                <a:spcPts val="480"/>
              </a:spcBef>
              <a:spcAft>
                <a:spcPts val="0"/>
              </a:spcAft>
              <a:buClr>
                <a:srgbClr val="C0504D"/>
              </a:buClr>
              <a:buSzPts val="2160"/>
              <a:buFont typeface="Noto Sans Symbols"/>
              <a:buChar char="▪"/>
            </a:pPr>
            <a:r>
              <a:rPr b="0" i="0" lang="en-US" sz="2400" u="none" cap="none" strike="noStrike">
                <a:solidFill>
                  <a:srgbClr val="000000"/>
                </a:solidFill>
                <a:latin typeface="Calibri"/>
                <a:ea typeface="Calibri"/>
                <a:cs typeface="Calibri"/>
                <a:sym typeface="Calibri"/>
              </a:rPr>
              <a:t>It has a leg</a:t>
            </a:r>
            <a:endParaRPr/>
          </a:p>
          <a:p>
            <a:pPr indent="-274319" lvl="1" marL="731520" marR="0" rtl="0" algn="l">
              <a:spcBef>
                <a:spcPts val="480"/>
              </a:spcBef>
              <a:spcAft>
                <a:spcPts val="0"/>
              </a:spcAft>
              <a:buClr>
                <a:srgbClr val="C0504D"/>
              </a:buClr>
              <a:buSzPts val="2160"/>
              <a:buFont typeface="Noto Sans Symbols"/>
              <a:buChar char="▪"/>
            </a:pPr>
            <a:r>
              <a:rPr b="0" i="0" lang="en-US" sz="2400" u="none" cap="none" strike="noStrike">
                <a:solidFill>
                  <a:srgbClr val="000000"/>
                </a:solidFill>
                <a:latin typeface="Calibri"/>
                <a:ea typeface="Calibri"/>
                <a:cs typeface="Calibri"/>
                <a:sym typeface="Calibri"/>
              </a:rPr>
              <a:t>It is half full</a:t>
            </a:r>
            <a:endParaRPr/>
          </a:p>
        </p:txBody>
      </p:sp>
      <p:sp>
        <p:nvSpPr>
          <p:cNvPr id="323" name="Google Shape;323;p6"/>
          <p:cNvSpPr txBox="1"/>
          <p:nvPr/>
        </p:nvSpPr>
        <p:spPr>
          <a:xfrm>
            <a:off x="3710214" y="1991357"/>
            <a:ext cx="5379934" cy="269304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0070C0"/>
                </a:solidFill>
                <a:latin typeface="Calibri"/>
                <a:ea typeface="Calibri"/>
                <a:cs typeface="Calibri"/>
                <a:sym typeface="Calibri"/>
              </a:rPr>
              <a:t>Summary </a:t>
            </a:r>
            <a:endParaRPr/>
          </a:p>
          <a:p>
            <a:pPr indent="0" lvl="0" marL="0" marR="0" rtl="0" algn="l">
              <a:spcBef>
                <a:spcPts val="1200"/>
              </a:spcBef>
              <a:spcAft>
                <a:spcPts val="0"/>
              </a:spcAft>
              <a:buNone/>
            </a:pPr>
            <a:r>
              <a:rPr b="1" lang="en-US" sz="2200">
                <a:solidFill>
                  <a:srgbClr val="C00000"/>
                </a:solidFill>
                <a:latin typeface="Calibri"/>
                <a:ea typeface="Calibri"/>
                <a:cs typeface="Calibri"/>
                <a:sym typeface="Calibri"/>
              </a:rPr>
              <a:t>An object has</a:t>
            </a:r>
            <a:endParaRPr/>
          </a:p>
          <a:p>
            <a:pPr indent="0" lvl="1" marL="457200" marR="0" rtl="0" algn="l">
              <a:spcBef>
                <a:spcPts val="600"/>
              </a:spcBef>
              <a:spcAft>
                <a:spcPts val="0"/>
              </a:spcAft>
              <a:buNone/>
            </a:pPr>
            <a:r>
              <a:rPr b="0" i="0" lang="en-US" sz="2200" u="none" cap="none" strike="noStrike">
                <a:solidFill>
                  <a:schemeClr val="lt1"/>
                </a:solidFill>
                <a:latin typeface="Calibri"/>
                <a:ea typeface="Calibri"/>
                <a:cs typeface="Calibri"/>
                <a:sym typeface="Calibri"/>
              </a:rPr>
              <a:t>Attributes and values of attributes = state</a:t>
            </a:r>
            <a:endParaRPr/>
          </a:p>
          <a:p>
            <a:pPr indent="0" lvl="1" marL="457200" marR="0" rtl="0" algn="l">
              <a:spcBef>
                <a:spcPts val="1100"/>
              </a:spcBef>
              <a:spcAft>
                <a:spcPts val="0"/>
              </a:spcAft>
              <a:buNone/>
            </a:pPr>
            <a:r>
              <a:rPr b="0" i="0" lang="en-US" sz="2200" u="none" cap="none" strike="noStrike">
                <a:solidFill>
                  <a:schemeClr val="lt1"/>
                </a:solidFill>
                <a:latin typeface="Calibri"/>
                <a:ea typeface="Calibri"/>
                <a:cs typeface="Calibri"/>
                <a:sym typeface="Calibri"/>
              </a:rPr>
              <a:t>Operations = behavior</a:t>
            </a:r>
            <a:endParaRPr b="0" i="0" sz="2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rgbClr val="C00000"/>
                </a:solidFill>
                <a:latin typeface="Calibri"/>
                <a:ea typeface="Calibri"/>
                <a:cs typeface="Calibri"/>
                <a:sym typeface="Calibri"/>
              </a:rPr>
              <a:t>An object is characterized by</a:t>
            </a:r>
            <a:endParaRPr/>
          </a:p>
          <a:p>
            <a:pPr indent="0" lvl="1" marL="457200" marR="0" rtl="0" algn="l">
              <a:spcBef>
                <a:spcPts val="1100"/>
              </a:spcBef>
              <a:spcAft>
                <a:spcPts val="0"/>
              </a:spcAft>
              <a:buNone/>
            </a:pPr>
            <a:r>
              <a:rPr b="0" i="0" lang="en-US" sz="2200" u="none" cap="none" strike="noStrike">
                <a:solidFill>
                  <a:schemeClr val="lt1"/>
                </a:solidFill>
                <a:latin typeface="Calibri"/>
                <a:ea typeface="Calibri"/>
                <a:cs typeface="Calibri"/>
                <a:sym typeface="Calibri"/>
              </a:rPr>
              <a:t>Its state and behavior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1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
          <p:cNvSpPr txBox="1"/>
          <p:nvPr>
            <p:ph idx="1" type="body"/>
          </p:nvPr>
        </p:nvSpPr>
        <p:spPr>
          <a:xfrm>
            <a:off x="0" y="1097509"/>
            <a:ext cx="8568952" cy="5544616"/>
          </a:xfrm>
          <a:prstGeom prst="rect">
            <a:avLst/>
          </a:prstGeom>
          <a:noFill/>
          <a:ln>
            <a:noFill/>
          </a:ln>
        </p:spPr>
        <p:txBody>
          <a:bodyPr anchorCtr="0" anchor="t" bIns="45700" lIns="91425" spcFirstLastPara="1" rIns="91425" wrap="square" tIns="45700">
            <a:noAutofit/>
          </a:bodyPr>
          <a:lstStyle/>
          <a:p>
            <a:pPr indent="-406400" lvl="0" marL="457200" rtl="0" algn="l">
              <a:lnSpc>
                <a:spcPct val="110000"/>
              </a:lnSpc>
              <a:spcBef>
                <a:spcPts val="1200"/>
              </a:spcBef>
              <a:spcAft>
                <a:spcPts val="0"/>
              </a:spcAft>
              <a:buSzPts val="2800"/>
              <a:buChar char="•"/>
            </a:pPr>
            <a:r>
              <a:rPr lang="en-US" sz="2000">
                <a:latin typeface="Arial"/>
                <a:ea typeface="Arial"/>
                <a:cs typeface="Arial"/>
                <a:sym typeface="Arial"/>
              </a:rPr>
              <a:t>Object is a concept, abstraction or thing with identity that has a meaning for the application</a:t>
            </a:r>
            <a:endParaRPr/>
          </a:p>
          <a:p>
            <a:pPr indent="-406400" lvl="0" marL="457200" rtl="0" algn="l">
              <a:lnSpc>
                <a:spcPct val="110000"/>
              </a:lnSpc>
              <a:spcBef>
                <a:spcPts val="1200"/>
              </a:spcBef>
              <a:spcAft>
                <a:spcPts val="0"/>
              </a:spcAft>
              <a:buSzPts val="2800"/>
              <a:buChar char="•"/>
            </a:pPr>
            <a:r>
              <a:rPr lang="en-US" sz="2000">
                <a:latin typeface="Arial"/>
                <a:ea typeface="Arial"/>
                <a:cs typeface="Arial"/>
                <a:sym typeface="Arial"/>
              </a:rPr>
              <a:t>Objects appear as proper nouns or specific references in problem descriptions and discussion with users</a:t>
            </a:r>
            <a:endParaRPr/>
          </a:p>
          <a:p>
            <a:pPr indent="-406400" lvl="0" marL="457200" rtl="0" algn="l">
              <a:lnSpc>
                <a:spcPct val="110000"/>
              </a:lnSpc>
              <a:spcBef>
                <a:spcPts val="1200"/>
              </a:spcBef>
              <a:spcAft>
                <a:spcPts val="0"/>
              </a:spcAft>
              <a:buSzPts val="2800"/>
              <a:buChar char="•"/>
            </a:pPr>
            <a:r>
              <a:rPr lang="en-US" sz="2000">
                <a:latin typeface="Arial"/>
                <a:ea typeface="Arial"/>
                <a:cs typeface="Arial"/>
                <a:sym typeface="Arial"/>
              </a:rPr>
              <a:t>Objects can be concrete (person, store, car)  or could be conceptual or abstraction (strategy, plan, layout)</a:t>
            </a:r>
            <a:endParaRPr/>
          </a:p>
          <a:p>
            <a:pPr indent="-406400" lvl="0" marL="457200" rtl="0" algn="l">
              <a:lnSpc>
                <a:spcPct val="110000"/>
              </a:lnSpc>
              <a:spcBef>
                <a:spcPts val="1200"/>
              </a:spcBef>
              <a:spcAft>
                <a:spcPts val="0"/>
              </a:spcAft>
              <a:buSzPts val="2800"/>
              <a:buChar char="•"/>
            </a:pPr>
            <a:r>
              <a:rPr lang="en-US" sz="2000">
                <a:latin typeface="Arial"/>
                <a:ea typeface="Arial"/>
                <a:cs typeface="Arial"/>
                <a:sym typeface="Arial"/>
              </a:rPr>
              <a:t>objects have a unique identity that remains unchanged throughout their lifetimes.</a:t>
            </a:r>
            <a:endParaRPr/>
          </a:p>
          <a:p>
            <a:pPr indent="-406400" lvl="0" marL="457200" rtl="0" algn="l">
              <a:lnSpc>
                <a:spcPct val="110000"/>
              </a:lnSpc>
              <a:spcBef>
                <a:spcPts val="1200"/>
              </a:spcBef>
              <a:spcAft>
                <a:spcPts val="0"/>
              </a:spcAft>
              <a:buSzPts val="2800"/>
              <a:buChar char="•"/>
            </a:pPr>
            <a:r>
              <a:rPr lang="en-US" sz="2000">
                <a:latin typeface="Arial"/>
                <a:ea typeface="Arial"/>
                <a:cs typeface="Arial"/>
                <a:sym typeface="Arial"/>
              </a:rPr>
              <a:t>Objects can play the same or different roles in respect of each other. Same role would have multiplicity</a:t>
            </a:r>
            <a:endParaRPr/>
          </a:p>
          <a:p>
            <a:pPr indent="-406400" lvl="0" marL="457200" rtl="0" algn="l">
              <a:lnSpc>
                <a:spcPct val="110000"/>
              </a:lnSpc>
              <a:spcBef>
                <a:spcPts val="1200"/>
              </a:spcBef>
              <a:spcAft>
                <a:spcPts val="0"/>
              </a:spcAft>
              <a:buSzPts val="2800"/>
              <a:buChar char="•"/>
            </a:pPr>
            <a:r>
              <a:rPr lang="en-US" sz="2000">
                <a:latin typeface="Arial"/>
                <a:ea typeface="Arial"/>
                <a:cs typeface="Arial"/>
                <a:sym typeface="Arial"/>
              </a:rPr>
              <a:t>A candidate key is a minimal set of attributes that uniquely identifies an object (or link)</a:t>
            </a:r>
            <a:endParaRPr/>
          </a:p>
        </p:txBody>
      </p:sp>
      <p:sp>
        <p:nvSpPr>
          <p:cNvPr id="329" name="Google Shape;329;p7"/>
          <p:cNvSpPr txBox="1"/>
          <p:nvPr>
            <p:ph idx="4294967295" type="title"/>
          </p:nvPr>
        </p:nvSpPr>
        <p:spPr>
          <a:xfrm>
            <a:off x="0" y="30791"/>
            <a:ext cx="8568952" cy="97800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rgbClr val="C00000"/>
                </a:solidFill>
              </a:rPr>
              <a:t>Generics of a Class Diagram : Object (Contd.)</a:t>
            </a:r>
            <a:endParaRPr/>
          </a:p>
        </p:txBody>
      </p:sp>
      <p:sp>
        <p:nvSpPr>
          <p:cNvPr id="330" name="Google Shape;330;p7">
            <a:hlinkClick action="ppaction://hlinksldjump" r:id="rId3"/>
          </p:cNvPr>
          <p:cNvSpPr/>
          <p:nvPr/>
        </p:nvSpPr>
        <p:spPr>
          <a:xfrm>
            <a:off x="8398042" y="432711"/>
            <a:ext cx="457200" cy="304800"/>
          </a:xfrm>
          <a:prstGeom prst="leftArrow">
            <a:avLst>
              <a:gd fmla="val 50000" name="adj1"/>
              <a:gd fmla="val 50000" name="adj2"/>
            </a:avLst>
          </a:prstGeom>
          <a:solidFill>
            <a:srgbClr val="FFC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8"/>
          <p:cNvSpPr txBox="1"/>
          <p:nvPr>
            <p:ph idx="1" type="body"/>
          </p:nvPr>
        </p:nvSpPr>
        <p:spPr>
          <a:xfrm>
            <a:off x="0" y="1140362"/>
            <a:ext cx="9036496" cy="5544616"/>
          </a:xfrm>
          <a:prstGeom prst="rect">
            <a:avLst/>
          </a:prstGeom>
          <a:noFill/>
          <a:ln>
            <a:noFill/>
          </a:ln>
        </p:spPr>
        <p:txBody>
          <a:bodyPr anchorCtr="0" anchor="t" bIns="45700" lIns="91425" spcFirstLastPara="1" rIns="91425" wrap="square" tIns="45700">
            <a:noAutofit/>
          </a:bodyPr>
          <a:lstStyle/>
          <a:p>
            <a:pPr indent="-406400" lvl="0" marL="457200" rtl="0" algn="l">
              <a:lnSpc>
                <a:spcPct val="110000"/>
              </a:lnSpc>
              <a:spcBef>
                <a:spcPts val="600"/>
              </a:spcBef>
              <a:spcAft>
                <a:spcPts val="0"/>
              </a:spcAft>
              <a:buSzPts val="2800"/>
              <a:buChar char="•"/>
            </a:pPr>
            <a:r>
              <a:rPr lang="en-US" sz="2000"/>
              <a:t>A class describes a group of objects with the same properties (attributes), behaviors (operations), kinds of relationships and semantics</a:t>
            </a:r>
            <a:endParaRPr/>
          </a:p>
          <a:p>
            <a:pPr indent="0" lvl="0" marL="548640" rtl="0" algn="l">
              <a:lnSpc>
                <a:spcPct val="110000"/>
              </a:lnSpc>
              <a:spcBef>
                <a:spcPts val="600"/>
              </a:spcBef>
              <a:spcAft>
                <a:spcPts val="0"/>
              </a:spcAft>
              <a:buSzPts val="2800"/>
              <a:buNone/>
            </a:pPr>
            <a:r>
              <a:rPr lang="en-US" sz="2000"/>
              <a:t>Eg. Person – has a name, birthdate and may work in a job</a:t>
            </a:r>
            <a:endParaRPr/>
          </a:p>
          <a:p>
            <a:pPr indent="0" lvl="0" marL="548640" rtl="0" algn="l">
              <a:lnSpc>
                <a:spcPct val="110000"/>
              </a:lnSpc>
              <a:spcBef>
                <a:spcPts val="600"/>
              </a:spcBef>
              <a:spcAft>
                <a:spcPts val="0"/>
              </a:spcAft>
              <a:buSzPts val="2800"/>
              <a:buNone/>
            </a:pPr>
            <a:r>
              <a:rPr lang="en-US" sz="2000"/>
              <a:t>      process – has an owner, priority, list and list of required resources</a:t>
            </a:r>
            <a:endParaRPr/>
          </a:p>
          <a:p>
            <a:pPr indent="-406400" lvl="0" marL="457200" rtl="0" algn="l">
              <a:lnSpc>
                <a:spcPct val="110000"/>
              </a:lnSpc>
              <a:spcBef>
                <a:spcPts val="600"/>
              </a:spcBef>
              <a:spcAft>
                <a:spcPts val="0"/>
              </a:spcAft>
              <a:buSzPts val="2800"/>
              <a:buChar char="•"/>
            </a:pPr>
            <a:r>
              <a:rPr lang="en-US" sz="2000"/>
              <a:t>Classes appear as common nouns and noun phrases in problem descriptions and discussions with users which needs to be modelled in the software solution</a:t>
            </a:r>
            <a:endParaRPr/>
          </a:p>
          <a:p>
            <a:pPr indent="-406400" lvl="0" marL="457200" rtl="0" algn="l">
              <a:lnSpc>
                <a:spcPct val="110000"/>
              </a:lnSpc>
              <a:spcBef>
                <a:spcPts val="600"/>
              </a:spcBef>
              <a:spcAft>
                <a:spcPts val="0"/>
              </a:spcAft>
              <a:buSzPts val="2800"/>
              <a:buChar char="•"/>
            </a:pPr>
            <a:r>
              <a:rPr lang="en-US" sz="2000"/>
              <a:t>An object would be an instance of the class. Objects in a class differ in terms of their attribute values and relationship to other objects</a:t>
            </a:r>
            <a:endParaRPr/>
          </a:p>
          <a:p>
            <a:pPr indent="-406400" lvl="0" marL="457200" rtl="0" algn="l">
              <a:lnSpc>
                <a:spcPct val="110000"/>
              </a:lnSpc>
              <a:spcBef>
                <a:spcPts val="600"/>
              </a:spcBef>
              <a:spcAft>
                <a:spcPts val="0"/>
              </a:spcAft>
              <a:buSzPts val="2800"/>
              <a:buChar char="•"/>
            </a:pPr>
            <a:r>
              <a:rPr lang="en-US" sz="2000"/>
              <a:t>Objects in a class share a common semantic purpose</a:t>
            </a:r>
            <a:endParaRPr/>
          </a:p>
          <a:p>
            <a:pPr indent="-406400" lvl="0" marL="457200" rtl="0" algn="l">
              <a:lnSpc>
                <a:spcPct val="110000"/>
              </a:lnSpc>
              <a:spcBef>
                <a:spcPts val="600"/>
              </a:spcBef>
              <a:spcAft>
                <a:spcPts val="0"/>
              </a:spcAft>
              <a:buSzPts val="2800"/>
              <a:buChar char="•"/>
            </a:pPr>
            <a:r>
              <a:rPr lang="en-US" sz="2000"/>
              <a:t>A class has responsibilities. A responsibility is something that instances of the class should be able to fulfill</a:t>
            </a:r>
            <a:endParaRPr/>
          </a:p>
          <a:p>
            <a:pPr indent="-406400" lvl="0" marL="457200" rtl="0" algn="l">
              <a:lnSpc>
                <a:spcPct val="110000"/>
              </a:lnSpc>
              <a:spcBef>
                <a:spcPts val="600"/>
              </a:spcBef>
              <a:spcAft>
                <a:spcPts val="0"/>
              </a:spcAft>
              <a:buSzPts val="2800"/>
              <a:buChar char="•"/>
            </a:pPr>
            <a:r>
              <a:rPr lang="en-US" sz="2000"/>
              <a:t>The purpose of class modelling is to describe objects</a:t>
            </a:r>
            <a:endParaRPr/>
          </a:p>
          <a:p>
            <a:pPr indent="-406400" lvl="0" marL="457200" rtl="0" algn="l">
              <a:lnSpc>
                <a:spcPct val="110000"/>
              </a:lnSpc>
              <a:spcBef>
                <a:spcPts val="600"/>
              </a:spcBef>
              <a:spcAft>
                <a:spcPts val="0"/>
              </a:spcAft>
              <a:buSzPts val="2800"/>
              <a:buChar char="•"/>
            </a:pPr>
            <a:r>
              <a:rPr b="1" lang="en-US" sz="2000"/>
              <a:t>Class abstracts objects and hence helps in generalizing from a few specific cases to a host of similar cases</a:t>
            </a:r>
            <a:endParaRPr/>
          </a:p>
        </p:txBody>
      </p:sp>
      <p:sp>
        <p:nvSpPr>
          <p:cNvPr id="336" name="Google Shape;336;p8"/>
          <p:cNvSpPr txBox="1"/>
          <p:nvPr>
            <p:ph idx="4294967295" type="title"/>
          </p:nvPr>
        </p:nvSpPr>
        <p:spPr>
          <a:xfrm>
            <a:off x="0" y="30791"/>
            <a:ext cx="8568952" cy="97800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rgbClr val="C00000"/>
                </a:solidFill>
              </a:rPr>
              <a:t>Generics of a Class Diagram : Class</a:t>
            </a:r>
            <a:endParaRPr/>
          </a:p>
        </p:txBody>
      </p:sp>
      <p:sp>
        <p:nvSpPr>
          <p:cNvPr id="337" name="Google Shape;337;p8">
            <a:hlinkClick action="ppaction://hlinksldjump" r:id="rId3"/>
          </p:cNvPr>
          <p:cNvSpPr/>
          <p:nvPr/>
        </p:nvSpPr>
        <p:spPr>
          <a:xfrm>
            <a:off x="8398042" y="432711"/>
            <a:ext cx="457200" cy="304800"/>
          </a:xfrm>
          <a:prstGeom prst="leftArrow">
            <a:avLst>
              <a:gd fmla="val 50000" name="adj1"/>
              <a:gd fmla="val 50000" name="adj2"/>
            </a:avLst>
          </a:prstGeom>
          <a:solidFill>
            <a:srgbClr val="FFC00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9"/>
          <p:cNvSpPr txBox="1"/>
          <p:nvPr>
            <p:ph idx="4294967295" type="title"/>
          </p:nvPr>
        </p:nvSpPr>
        <p:spPr>
          <a:xfrm>
            <a:off x="40675" y="586182"/>
            <a:ext cx="7848600" cy="4810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400">
                <a:solidFill>
                  <a:schemeClr val="accent2"/>
                </a:solidFill>
              </a:rPr>
              <a:t>Generics of a Class Model</a:t>
            </a:r>
            <a:endParaRPr/>
          </a:p>
        </p:txBody>
      </p:sp>
      <p:sp>
        <p:nvSpPr>
          <p:cNvPr id="344" name="Google Shape;344;p9"/>
          <p:cNvSpPr txBox="1"/>
          <p:nvPr>
            <p:ph idx="4294967295" type="body"/>
          </p:nvPr>
        </p:nvSpPr>
        <p:spPr>
          <a:xfrm>
            <a:off x="11276" y="1111819"/>
            <a:ext cx="9132724" cy="5609700"/>
          </a:xfrm>
          <a:prstGeom prst="rect">
            <a:avLst/>
          </a:prstGeom>
          <a:noFill/>
          <a:ln>
            <a:noFill/>
          </a:ln>
        </p:spPr>
        <p:txBody>
          <a:bodyPr anchorCtr="0" anchor="t" bIns="45700" lIns="91425" spcFirstLastPara="1" rIns="91425" wrap="square" tIns="45700">
            <a:spAutoFit/>
          </a:bodyPr>
          <a:lstStyle/>
          <a:p>
            <a:pPr indent="-342900" lvl="0" marL="342900" rtl="0" algn="l">
              <a:lnSpc>
                <a:spcPct val="100000"/>
              </a:lnSpc>
              <a:spcBef>
                <a:spcPts val="400"/>
              </a:spcBef>
              <a:spcAft>
                <a:spcPts val="0"/>
              </a:spcAft>
              <a:buSzPts val="2800"/>
              <a:buFont typeface="Noto Sans Symbols"/>
              <a:buChar char="▪"/>
            </a:pPr>
            <a:r>
              <a:rPr lang="en-US" sz="2100">
                <a:solidFill>
                  <a:schemeClr val="dk1"/>
                </a:solidFill>
                <a:latin typeface="Calibri"/>
                <a:ea typeface="Calibri"/>
                <a:cs typeface="Calibri"/>
                <a:sym typeface="Calibri"/>
              </a:rPr>
              <a:t>A class model captures the static structure of a system by characterizing </a:t>
            </a:r>
            <a:br>
              <a:rPr lang="en-US" sz="2100">
                <a:solidFill>
                  <a:schemeClr val="dk1"/>
                </a:solidFill>
                <a:latin typeface="Calibri"/>
                <a:ea typeface="Calibri"/>
                <a:cs typeface="Calibri"/>
                <a:sym typeface="Calibri"/>
              </a:rPr>
            </a:br>
            <a:r>
              <a:rPr lang="en-US" sz="2100">
                <a:solidFill>
                  <a:schemeClr val="dk1"/>
                </a:solidFill>
                <a:latin typeface="Calibri"/>
                <a:ea typeface="Calibri"/>
                <a:cs typeface="Calibri"/>
                <a:sym typeface="Calibri"/>
              </a:rPr>
              <a:t>the objects in the system, the relationships between the objects and the attributes and operations for each class of objects</a:t>
            </a:r>
            <a:endParaRPr/>
          </a:p>
          <a:p>
            <a:pPr indent="-342900" lvl="0" marL="342900" rtl="0" algn="l">
              <a:lnSpc>
                <a:spcPct val="100000"/>
              </a:lnSpc>
              <a:spcBef>
                <a:spcPts val="400"/>
              </a:spcBef>
              <a:spcAft>
                <a:spcPts val="0"/>
              </a:spcAft>
              <a:buSzPts val="2800"/>
              <a:buFont typeface="Noto Sans Symbols"/>
              <a:buChar char="▪"/>
            </a:pPr>
            <a:r>
              <a:rPr b="1" i="1" lang="en-US" sz="2100">
                <a:solidFill>
                  <a:srgbClr val="C00000"/>
                </a:solidFill>
                <a:latin typeface="Calibri"/>
                <a:ea typeface="Calibri"/>
                <a:cs typeface="Calibri"/>
                <a:sym typeface="Calibri"/>
              </a:rPr>
              <a:t>Class diagram </a:t>
            </a:r>
            <a:r>
              <a:rPr lang="en-US" sz="2100">
                <a:solidFill>
                  <a:schemeClr val="dk1"/>
                </a:solidFill>
                <a:latin typeface="Calibri"/>
                <a:ea typeface="Calibri"/>
                <a:cs typeface="Calibri"/>
                <a:sym typeface="Calibri"/>
              </a:rPr>
              <a:t>graphically represents a Class model which characterizes the objects in a system and provides an intuitive graphic representation of a system</a:t>
            </a:r>
            <a:endParaRPr/>
          </a:p>
          <a:p>
            <a:pPr indent="-342900" lvl="0" marL="342900" rtl="0" algn="l">
              <a:lnSpc>
                <a:spcPct val="100000"/>
              </a:lnSpc>
              <a:spcBef>
                <a:spcPts val="400"/>
              </a:spcBef>
              <a:spcAft>
                <a:spcPts val="0"/>
              </a:spcAft>
              <a:buSzPts val="2800"/>
              <a:buFont typeface="Noto Sans Symbols"/>
              <a:buChar char="▪"/>
            </a:pPr>
            <a:r>
              <a:rPr lang="en-US" sz="2100">
                <a:solidFill>
                  <a:schemeClr val="dk1"/>
                </a:solidFill>
                <a:latin typeface="Calibri"/>
                <a:ea typeface="Calibri"/>
                <a:cs typeface="Calibri"/>
                <a:sym typeface="Calibri"/>
              </a:rPr>
              <a:t>A class represents an identical set of objects in a system and there are multiple classes which would exist in a system</a:t>
            </a:r>
            <a:endParaRPr/>
          </a:p>
          <a:p>
            <a:pPr indent="-342900" lvl="0" marL="342900" rtl="0" algn="l">
              <a:lnSpc>
                <a:spcPct val="100000"/>
              </a:lnSpc>
              <a:spcBef>
                <a:spcPts val="400"/>
              </a:spcBef>
              <a:spcAft>
                <a:spcPts val="0"/>
              </a:spcAft>
              <a:buSzPts val="2800"/>
              <a:buFont typeface="Noto Sans Symbols"/>
              <a:buChar char="▪"/>
            </a:pPr>
            <a:r>
              <a:rPr lang="en-US" sz="2100">
                <a:solidFill>
                  <a:schemeClr val="dk1"/>
                </a:solidFill>
                <a:latin typeface="Calibri"/>
                <a:ea typeface="Calibri"/>
                <a:cs typeface="Calibri"/>
                <a:sym typeface="Calibri"/>
              </a:rPr>
              <a:t>Focus is on looking at the problem domain in terms of objects/Classes rather than functionality and Class modelling will need to identify the classes which are needed to be implemented in the system to meet the requirements identified</a:t>
            </a:r>
            <a:endParaRPr/>
          </a:p>
          <a:p>
            <a:pPr indent="-342900" lvl="0" marL="342900" rtl="0" algn="l">
              <a:lnSpc>
                <a:spcPct val="120000"/>
              </a:lnSpc>
              <a:spcBef>
                <a:spcPts val="0"/>
              </a:spcBef>
              <a:spcAft>
                <a:spcPts val="0"/>
              </a:spcAft>
              <a:buSzPts val="2800"/>
              <a:buFont typeface="Noto Sans Symbols"/>
              <a:buChar char="▪"/>
            </a:pPr>
            <a:r>
              <a:rPr lang="en-US" sz="2100">
                <a:solidFill>
                  <a:schemeClr val="dk1"/>
                </a:solidFill>
                <a:latin typeface="Calibri"/>
                <a:ea typeface="Calibri"/>
                <a:cs typeface="Calibri"/>
                <a:sym typeface="Calibri"/>
              </a:rPr>
              <a:t>A class diagram needs to represent the  </a:t>
            </a:r>
            <a:endParaRPr/>
          </a:p>
          <a:p>
            <a:pPr indent="-342900" lvl="1" marL="800100" rtl="0" algn="l">
              <a:lnSpc>
                <a:spcPct val="100000"/>
              </a:lnSpc>
              <a:spcBef>
                <a:spcPts val="200"/>
              </a:spcBef>
              <a:spcAft>
                <a:spcPts val="0"/>
              </a:spcAft>
              <a:buSzPts val="2400"/>
              <a:buFont typeface="Noto Sans Symbols"/>
              <a:buChar char="▪"/>
            </a:pPr>
            <a:r>
              <a:rPr lang="en-US" sz="2100">
                <a:solidFill>
                  <a:schemeClr val="dk1"/>
                </a:solidFill>
                <a:latin typeface="Calibri"/>
                <a:ea typeface="Calibri"/>
                <a:cs typeface="Calibri"/>
                <a:sym typeface="Calibri"/>
              </a:rPr>
              <a:t>Classes and the relationship between the classes (how do the classes  relate to each other)</a:t>
            </a:r>
            <a:endParaRPr/>
          </a:p>
          <a:p>
            <a:pPr indent="-342900" lvl="1" marL="800100" rtl="0" algn="l">
              <a:lnSpc>
                <a:spcPct val="100000"/>
              </a:lnSpc>
              <a:spcBef>
                <a:spcPts val="200"/>
              </a:spcBef>
              <a:spcAft>
                <a:spcPts val="0"/>
              </a:spcAft>
              <a:buSzPts val="2400"/>
              <a:buFont typeface="Noto Sans Symbols"/>
              <a:buChar char="▪"/>
            </a:pPr>
            <a:r>
              <a:rPr lang="en-US" sz="2100">
                <a:solidFill>
                  <a:schemeClr val="dk1"/>
                </a:solidFill>
                <a:latin typeface="Calibri"/>
                <a:ea typeface="Calibri"/>
                <a:cs typeface="Calibri"/>
                <a:sym typeface="Calibri"/>
              </a:rPr>
              <a:t>The attributes (fields) or named properties of these classes</a:t>
            </a:r>
            <a:endParaRPr/>
          </a:p>
          <a:p>
            <a:pPr indent="-342900" lvl="1" marL="800100" rtl="0" algn="l">
              <a:lnSpc>
                <a:spcPct val="100000"/>
              </a:lnSpc>
              <a:spcBef>
                <a:spcPts val="200"/>
              </a:spcBef>
              <a:spcAft>
                <a:spcPts val="0"/>
              </a:spcAft>
              <a:buSzPts val="2400"/>
              <a:buFont typeface="Noto Sans Symbols"/>
              <a:buChar char="▪"/>
            </a:pPr>
            <a:r>
              <a:rPr lang="en-US" sz="2100">
                <a:solidFill>
                  <a:schemeClr val="dk1"/>
                </a:solidFill>
                <a:latin typeface="Calibri"/>
                <a:ea typeface="Calibri"/>
                <a:cs typeface="Calibri"/>
                <a:sym typeface="Calibri"/>
              </a:rPr>
              <a:t>The operations which the class will need to support (methods for the class)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1999-02-24T20:45:50Z</dcterms:created>
  <dc:creator>USER</dc:creator>
</cp:coreProperties>
</file>