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99" r:id="rId1"/>
  </p:sldMasterIdLst>
  <p:notesMasterIdLst>
    <p:notesMasterId r:id="rId24"/>
  </p:notesMasterIdLst>
  <p:sldIdLst>
    <p:sldId id="341" r:id="rId2"/>
    <p:sldId id="478" r:id="rId3"/>
    <p:sldId id="494" r:id="rId4"/>
    <p:sldId id="397" r:id="rId5"/>
    <p:sldId id="496" r:id="rId6"/>
    <p:sldId id="405" r:id="rId7"/>
    <p:sldId id="466" r:id="rId8"/>
    <p:sldId id="497" r:id="rId9"/>
    <p:sldId id="467" r:id="rId10"/>
    <p:sldId id="468" r:id="rId11"/>
    <p:sldId id="469" r:id="rId12"/>
    <p:sldId id="470" r:id="rId13"/>
    <p:sldId id="407" r:id="rId14"/>
    <p:sldId id="419" r:id="rId15"/>
    <p:sldId id="495" r:id="rId16"/>
    <p:sldId id="431" r:id="rId17"/>
    <p:sldId id="499" r:id="rId18"/>
    <p:sldId id="409" r:id="rId19"/>
    <p:sldId id="500" r:id="rId20"/>
    <p:sldId id="410" r:id="rId21"/>
    <p:sldId id="465" r:id="rId22"/>
    <p:sldId id="493" r:id="rId23"/>
  </p:sldIdLst>
  <p:sldSz cx="9144000" cy="6858000" type="screen4x3"/>
  <p:notesSz cx="6654800" cy="8672513"/>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732">
          <p15:clr>
            <a:srgbClr val="A4A3A4"/>
          </p15:clr>
        </p15:guide>
        <p15:guide id="2" pos="209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FFFF99"/>
    <a:srgbClr val="E9E400"/>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03" autoAdjust="0"/>
    <p:restoredTop sz="96292" autoAdjust="0"/>
  </p:normalViewPr>
  <p:slideViewPr>
    <p:cSldViewPr>
      <p:cViewPr varScale="1">
        <p:scale>
          <a:sx n="96" d="100"/>
          <a:sy n="96" d="100"/>
        </p:scale>
        <p:origin x="90" y="34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52" d="100"/>
        <a:sy n="152" d="100"/>
      </p:scale>
      <p:origin x="0" y="0"/>
    </p:cViewPr>
  </p:sorterViewPr>
  <p:notesViewPr>
    <p:cSldViewPr>
      <p:cViewPr varScale="1">
        <p:scale>
          <a:sx n="55" d="100"/>
          <a:sy n="55" d="100"/>
        </p:scale>
        <p:origin x="-1536" y="-90"/>
      </p:cViewPr>
      <p:guideLst>
        <p:guide orient="horz" pos="2732"/>
        <p:guide pos="209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884488" cy="433388"/>
          </a:xfrm>
          <a:prstGeom prst="rect">
            <a:avLst/>
          </a:prstGeom>
          <a:noFill/>
          <a:ln w="9525">
            <a:noFill/>
            <a:miter lim="800000"/>
            <a:headEnd/>
            <a:tailEnd/>
          </a:ln>
          <a:effectLst/>
        </p:spPr>
        <p:txBody>
          <a:bodyPr vert="horz" wrap="square" lIns="87581" tIns="43791" rIns="87581" bIns="43791" numCol="1" anchor="t" anchorCtr="0" compatLnSpc="1">
            <a:prstTxWarp prst="textNoShape">
              <a:avLst/>
            </a:prstTxWarp>
          </a:bodyPr>
          <a:lstStyle>
            <a:lvl1pPr defTabSz="876300">
              <a:defRPr sz="1100">
                <a:latin typeface="Times New Roman" charset="0"/>
              </a:defRPr>
            </a:lvl1pPr>
          </a:lstStyle>
          <a:p>
            <a:pPr>
              <a:defRPr/>
            </a:pPr>
            <a:endParaRPr lang="en-US"/>
          </a:p>
        </p:txBody>
      </p:sp>
      <p:sp>
        <p:nvSpPr>
          <p:cNvPr id="20483" name="Rectangle 3"/>
          <p:cNvSpPr>
            <a:spLocks noGrp="1" noChangeArrowheads="1"/>
          </p:cNvSpPr>
          <p:nvPr>
            <p:ph type="dt" idx="1"/>
          </p:nvPr>
        </p:nvSpPr>
        <p:spPr bwMode="auto">
          <a:xfrm>
            <a:off x="3770313" y="0"/>
            <a:ext cx="2884487" cy="433388"/>
          </a:xfrm>
          <a:prstGeom prst="rect">
            <a:avLst/>
          </a:prstGeom>
          <a:noFill/>
          <a:ln w="9525">
            <a:noFill/>
            <a:miter lim="800000"/>
            <a:headEnd/>
            <a:tailEnd/>
          </a:ln>
          <a:effectLst/>
        </p:spPr>
        <p:txBody>
          <a:bodyPr vert="horz" wrap="square" lIns="87581" tIns="43791" rIns="87581" bIns="43791" numCol="1" anchor="t" anchorCtr="0" compatLnSpc="1">
            <a:prstTxWarp prst="textNoShape">
              <a:avLst/>
            </a:prstTxWarp>
          </a:bodyPr>
          <a:lstStyle>
            <a:lvl1pPr algn="r" defTabSz="876300">
              <a:defRPr sz="1100">
                <a:latin typeface="Times New Roman" charset="0"/>
              </a:defRPr>
            </a:lvl1pPr>
          </a:lstStyle>
          <a:p>
            <a:pPr>
              <a:defRPr/>
            </a:pPr>
            <a:endParaRPr lang="en-US"/>
          </a:p>
        </p:txBody>
      </p:sp>
      <p:sp>
        <p:nvSpPr>
          <p:cNvPr id="95236" name="Rectangle 4"/>
          <p:cNvSpPr>
            <a:spLocks noGrp="1" noRot="1" noChangeAspect="1" noChangeArrowheads="1" noTextEdit="1"/>
          </p:cNvSpPr>
          <p:nvPr>
            <p:ph type="sldImg" idx="2"/>
          </p:nvPr>
        </p:nvSpPr>
        <p:spPr bwMode="auto">
          <a:xfrm>
            <a:off x="1158875" y="650875"/>
            <a:ext cx="4337050" cy="3251200"/>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887413" y="4119563"/>
            <a:ext cx="4879975" cy="3902075"/>
          </a:xfrm>
          <a:prstGeom prst="rect">
            <a:avLst/>
          </a:prstGeom>
          <a:noFill/>
          <a:ln w="9525">
            <a:noFill/>
            <a:miter lim="800000"/>
            <a:headEnd/>
            <a:tailEnd/>
          </a:ln>
          <a:effectLst/>
        </p:spPr>
        <p:txBody>
          <a:bodyPr vert="horz" wrap="square" lIns="87581" tIns="43791" rIns="87581" bIns="4379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486" name="Rectangle 6"/>
          <p:cNvSpPr>
            <a:spLocks noGrp="1" noChangeArrowheads="1"/>
          </p:cNvSpPr>
          <p:nvPr>
            <p:ph type="ftr" sz="quarter" idx="4"/>
          </p:nvPr>
        </p:nvSpPr>
        <p:spPr bwMode="auto">
          <a:xfrm>
            <a:off x="0" y="8239125"/>
            <a:ext cx="2884488" cy="433388"/>
          </a:xfrm>
          <a:prstGeom prst="rect">
            <a:avLst/>
          </a:prstGeom>
          <a:noFill/>
          <a:ln w="9525">
            <a:noFill/>
            <a:miter lim="800000"/>
            <a:headEnd/>
            <a:tailEnd/>
          </a:ln>
          <a:effectLst/>
        </p:spPr>
        <p:txBody>
          <a:bodyPr vert="horz" wrap="square" lIns="87581" tIns="43791" rIns="87581" bIns="43791" numCol="1" anchor="b" anchorCtr="0" compatLnSpc="1">
            <a:prstTxWarp prst="textNoShape">
              <a:avLst/>
            </a:prstTxWarp>
          </a:bodyPr>
          <a:lstStyle>
            <a:lvl1pPr defTabSz="876300">
              <a:defRPr sz="1100">
                <a:latin typeface="Times New Roman" charset="0"/>
              </a:defRPr>
            </a:lvl1pPr>
          </a:lstStyle>
          <a:p>
            <a:pPr>
              <a:defRPr/>
            </a:pPr>
            <a:endParaRPr lang="en-US"/>
          </a:p>
        </p:txBody>
      </p:sp>
      <p:sp>
        <p:nvSpPr>
          <p:cNvPr id="20487" name="Rectangle 7"/>
          <p:cNvSpPr>
            <a:spLocks noGrp="1" noChangeArrowheads="1"/>
          </p:cNvSpPr>
          <p:nvPr>
            <p:ph type="sldNum" sz="quarter" idx="5"/>
          </p:nvPr>
        </p:nvSpPr>
        <p:spPr bwMode="auto">
          <a:xfrm>
            <a:off x="3770313" y="8239125"/>
            <a:ext cx="2884487" cy="433388"/>
          </a:xfrm>
          <a:prstGeom prst="rect">
            <a:avLst/>
          </a:prstGeom>
          <a:noFill/>
          <a:ln w="9525">
            <a:noFill/>
            <a:miter lim="800000"/>
            <a:headEnd/>
            <a:tailEnd/>
          </a:ln>
          <a:effectLst/>
        </p:spPr>
        <p:txBody>
          <a:bodyPr vert="horz" wrap="square" lIns="87581" tIns="43791" rIns="87581" bIns="43791" numCol="1" anchor="b" anchorCtr="0" compatLnSpc="1">
            <a:prstTxWarp prst="textNoShape">
              <a:avLst/>
            </a:prstTxWarp>
          </a:bodyPr>
          <a:lstStyle>
            <a:lvl1pPr algn="r" defTabSz="876300">
              <a:defRPr sz="1100"/>
            </a:lvl1pPr>
          </a:lstStyle>
          <a:p>
            <a:pPr>
              <a:defRPr/>
            </a:pPr>
            <a:fld id="{4AD81AC2-110E-4853-BC2B-D066D581E37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a:noFill/>
        </p:spPr>
        <p:txBody>
          <a:bodyPr/>
          <a:lstStyle/>
          <a:p>
            <a:r>
              <a:rPr lang="en-US" altLang="en-US">
                <a:latin typeface="Times New Roman" pitchFamily="18" charset="0"/>
              </a:rPr>
              <a:t>Lecture #11: IT60105</a:t>
            </a:r>
          </a:p>
        </p:txBody>
      </p:sp>
      <p:sp>
        <p:nvSpPr>
          <p:cNvPr id="112643" name="Rectangle 3"/>
          <p:cNvSpPr>
            <a:spLocks noGrp="1" noChangeArrowheads="1"/>
          </p:cNvSpPr>
          <p:nvPr>
            <p:ph type="dt" sz="quarter" idx="1"/>
          </p:nvPr>
        </p:nvSpPr>
        <p:spPr>
          <a:noFill/>
        </p:spPr>
        <p:txBody>
          <a:bodyPr/>
          <a:lstStyle/>
          <a:p>
            <a:r>
              <a:rPr lang="en-US" altLang="en-US">
                <a:latin typeface="Times New Roman" pitchFamily="18" charset="0"/>
              </a:rPr>
              <a:t>13/9/2007</a:t>
            </a:r>
          </a:p>
        </p:txBody>
      </p:sp>
      <p:sp>
        <p:nvSpPr>
          <p:cNvPr id="112644" name="Rectangle 6"/>
          <p:cNvSpPr>
            <a:spLocks noGrp="1" noChangeArrowheads="1"/>
          </p:cNvSpPr>
          <p:nvPr>
            <p:ph type="ftr" sz="quarter" idx="4"/>
          </p:nvPr>
        </p:nvSpPr>
        <p:spPr>
          <a:noFill/>
        </p:spPr>
        <p:txBody>
          <a:bodyPr/>
          <a:lstStyle/>
          <a:p>
            <a:r>
              <a:rPr lang="en-US" altLang="en-US">
                <a:latin typeface="Times New Roman" pitchFamily="18" charset="0"/>
              </a:rPr>
              <a:t>D. Samanta, SIT, IIT Kharagpur</a:t>
            </a:r>
          </a:p>
        </p:txBody>
      </p:sp>
      <p:sp>
        <p:nvSpPr>
          <p:cNvPr id="112645" name="Rectangle 7"/>
          <p:cNvSpPr>
            <a:spLocks noGrp="1" noChangeArrowheads="1"/>
          </p:cNvSpPr>
          <p:nvPr>
            <p:ph type="sldNum" sz="quarter" idx="5"/>
          </p:nvPr>
        </p:nvSpPr>
        <p:spPr>
          <a:noFill/>
        </p:spPr>
        <p:txBody>
          <a:bodyPr/>
          <a:lstStyle/>
          <a:p>
            <a:fld id="{9AE26A8E-505D-4000-AD4F-8A4844CC72DA}" type="slidenum">
              <a:rPr lang="en-US" altLang="en-US" smtClean="0"/>
              <a:pPr/>
              <a:t>4</a:t>
            </a:fld>
            <a:endParaRPr lang="en-US" altLang="en-US"/>
          </a:p>
        </p:txBody>
      </p:sp>
      <p:sp>
        <p:nvSpPr>
          <p:cNvPr id="112646" name="Rectangle 2"/>
          <p:cNvSpPr>
            <a:spLocks noGrp="1" noRot="1" noChangeAspect="1" noChangeArrowheads="1" noTextEdit="1"/>
          </p:cNvSpPr>
          <p:nvPr>
            <p:ph type="sldImg"/>
          </p:nvPr>
        </p:nvSpPr>
        <p:spPr>
          <a:xfrm>
            <a:off x="1160463" y="650875"/>
            <a:ext cx="4333875" cy="3251200"/>
          </a:xfrm>
          <a:ln/>
        </p:spPr>
      </p:sp>
      <p:sp>
        <p:nvSpPr>
          <p:cNvPr id="112647" name="Rectangle 3"/>
          <p:cNvSpPr>
            <a:spLocks noGrp="1" noChangeArrowheads="1"/>
          </p:cNvSpPr>
          <p:nvPr>
            <p:ph type="body" idx="1"/>
          </p:nvPr>
        </p:nvSpPr>
        <p:spPr>
          <a:noFill/>
          <a:ln/>
        </p:spPr>
        <p:txBody>
          <a:bodyPr/>
          <a:lstStyle/>
          <a:p>
            <a:endParaRPr lang="en-US" altLang="en-US">
              <a:latin typeface="Times New Roman" pitchFamily="18" charset="0"/>
            </a:endParaRPr>
          </a:p>
        </p:txBody>
      </p:sp>
    </p:spTree>
    <p:extLst>
      <p:ext uri="{BB962C8B-B14F-4D97-AF65-F5344CB8AC3E}">
        <p14:creationId xmlns:p14="http://schemas.microsoft.com/office/powerpoint/2010/main" val="1434291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0463" y="650875"/>
            <a:ext cx="4333875" cy="3251200"/>
          </a:xfrm>
        </p:spPr>
      </p:sp>
      <p:sp>
        <p:nvSpPr>
          <p:cNvPr id="3" name="Notes Placeholder 2"/>
          <p:cNvSpPr>
            <a:spLocks noGrp="1"/>
          </p:cNvSpPr>
          <p:nvPr>
            <p:ph type="body" idx="1"/>
          </p:nvPr>
        </p:nvSpPr>
        <p:spPr/>
        <p:txBody>
          <a:bodyPr/>
          <a:lstStyle/>
          <a:p>
            <a:pPr lvl="1" eaLnBrk="1" hangingPunct="1"/>
            <a:r>
              <a:rPr lang="en-US" altLang="en-US" sz="2400" dirty="0"/>
              <a:t>Adjectives may be subclass or attribute</a:t>
            </a:r>
          </a:p>
          <a:p>
            <a:pPr lvl="1" eaLnBrk="1" hangingPunct="1"/>
            <a:r>
              <a:rPr lang="en-US" altLang="en-US" sz="2400" dirty="0"/>
              <a:t>Verbs may refer to operations or relationships</a:t>
            </a:r>
          </a:p>
          <a:p>
            <a:pPr lvl="1" eaLnBrk="1" hangingPunct="1"/>
            <a:r>
              <a:rPr lang="en-US" altLang="en-US" sz="2400" dirty="0"/>
              <a:t>Conjunctions and prepositions express relationships</a:t>
            </a:r>
          </a:p>
          <a:p>
            <a:pPr eaLnBrk="1" hangingPunct="1"/>
            <a:r>
              <a:rPr lang="en-US" altLang="en-US" sz="2400" dirty="0"/>
              <a:t>Verb phrases often represent associations</a:t>
            </a:r>
          </a:p>
          <a:p>
            <a:endParaRPr lang="en-IN" dirty="0"/>
          </a:p>
        </p:txBody>
      </p:sp>
      <p:sp>
        <p:nvSpPr>
          <p:cNvPr id="4" name="Slide Number Placeholder 3"/>
          <p:cNvSpPr>
            <a:spLocks noGrp="1"/>
          </p:cNvSpPr>
          <p:nvPr>
            <p:ph type="sldNum" sz="quarter" idx="5"/>
          </p:nvPr>
        </p:nvSpPr>
        <p:spPr/>
        <p:txBody>
          <a:bodyPr/>
          <a:lstStyle/>
          <a:p>
            <a:pPr>
              <a:defRPr/>
            </a:pPr>
            <a:fld id="{4AD81AC2-110E-4853-BC2B-D066D581E37F}" type="slidenum">
              <a:rPr lang="en-US" altLang="en-US" smtClean="0"/>
              <a:pPr>
                <a:defRPr/>
              </a:pPr>
              <a:t>6</a:t>
            </a:fld>
            <a:endParaRPr lang="en-US" altLang="en-US"/>
          </a:p>
        </p:txBody>
      </p:sp>
    </p:spTree>
    <p:extLst>
      <p:ext uri="{BB962C8B-B14F-4D97-AF65-F5344CB8AC3E}">
        <p14:creationId xmlns:p14="http://schemas.microsoft.com/office/powerpoint/2010/main" val="3781006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0463" y="650875"/>
            <a:ext cx="4333875" cy="3251200"/>
          </a:xfrm>
        </p:spPr>
      </p:sp>
      <p:sp>
        <p:nvSpPr>
          <p:cNvPr id="3" name="Notes Placeholder 2"/>
          <p:cNvSpPr>
            <a:spLocks noGrp="1"/>
          </p:cNvSpPr>
          <p:nvPr>
            <p:ph type="body" idx="1"/>
          </p:nvPr>
        </p:nvSpPr>
        <p:spPr/>
        <p:txBody>
          <a:bodyPr/>
          <a:lstStyle/>
          <a:p>
            <a:pPr lvl="1" eaLnBrk="1" hangingPunct="1"/>
            <a:r>
              <a:rPr lang="en-US" altLang="en-US" sz="2400" dirty="0"/>
              <a:t>Adjectives may be subclass or attribute</a:t>
            </a:r>
          </a:p>
          <a:p>
            <a:pPr lvl="1" eaLnBrk="1" hangingPunct="1"/>
            <a:r>
              <a:rPr lang="en-US" altLang="en-US" sz="2400" dirty="0"/>
              <a:t>Verbs may refer to operations or relationships</a:t>
            </a:r>
          </a:p>
          <a:p>
            <a:pPr lvl="1" eaLnBrk="1" hangingPunct="1"/>
            <a:r>
              <a:rPr lang="en-US" altLang="en-US" sz="2400" dirty="0"/>
              <a:t>Conjunctions and prepositions express relationships</a:t>
            </a:r>
          </a:p>
          <a:p>
            <a:pPr eaLnBrk="1" hangingPunct="1"/>
            <a:r>
              <a:rPr lang="en-US" altLang="en-US" sz="2400" dirty="0"/>
              <a:t>Verb phrases often represent associations</a:t>
            </a:r>
          </a:p>
          <a:p>
            <a:endParaRPr lang="en-IN" dirty="0"/>
          </a:p>
        </p:txBody>
      </p:sp>
      <p:sp>
        <p:nvSpPr>
          <p:cNvPr id="4" name="Slide Number Placeholder 3"/>
          <p:cNvSpPr>
            <a:spLocks noGrp="1"/>
          </p:cNvSpPr>
          <p:nvPr>
            <p:ph type="sldNum" sz="quarter" idx="5"/>
          </p:nvPr>
        </p:nvSpPr>
        <p:spPr/>
        <p:txBody>
          <a:bodyPr/>
          <a:lstStyle/>
          <a:p>
            <a:pPr>
              <a:defRPr/>
            </a:pPr>
            <a:fld id="{4AD81AC2-110E-4853-BC2B-D066D581E37F}" type="slidenum">
              <a:rPr lang="en-US" altLang="en-US" smtClean="0"/>
              <a:pPr>
                <a:defRPr/>
              </a:pPr>
              <a:t>8</a:t>
            </a:fld>
            <a:endParaRPr lang="en-US" altLang="en-US"/>
          </a:p>
        </p:txBody>
      </p:sp>
    </p:spTree>
    <p:extLst>
      <p:ext uri="{BB962C8B-B14F-4D97-AF65-F5344CB8AC3E}">
        <p14:creationId xmlns:p14="http://schemas.microsoft.com/office/powerpoint/2010/main" val="359521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a:noFill/>
        </p:spPr>
        <p:txBody>
          <a:bodyPr/>
          <a:lstStyle/>
          <a:p>
            <a:r>
              <a:rPr lang="en-US" altLang="en-US">
                <a:latin typeface="Times New Roman" pitchFamily="18" charset="0"/>
              </a:rPr>
              <a:t>Lecture #11: IT60105</a:t>
            </a:r>
          </a:p>
        </p:txBody>
      </p:sp>
      <p:sp>
        <p:nvSpPr>
          <p:cNvPr id="108547" name="Rectangle 3"/>
          <p:cNvSpPr>
            <a:spLocks noGrp="1" noChangeArrowheads="1"/>
          </p:cNvSpPr>
          <p:nvPr>
            <p:ph type="dt" sz="quarter" idx="1"/>
          </p:nvPr>
        </p:nvSpPr>
        <p:spPr>
          <a:noFill/>
        </p:spPr>
        <p:txBody>
          <a:bodyPr/>
          <a:lstStyle/>
          <a:p>
            <a:r>
              <a:rPr lang="en-US" altLang="en-US">
                <a:latin typeface="Times New Roman" pitchFamily="18" charset="0"/>
              </a:rPr>
              <a:t>13/9/2007</a:t>
            </a:r>
          </a:p>
        </p:txBody>
      </p:sp>
      <p:sp>
        <p:nvSpPr>
          <p:cNvPr id="108548" name="Rectangle 6"/>
          <p:cNvSpPr>
            <a:spLocks noGrp="1" noChangeArrowheads="1"/>
          </p:cNvSpPr>
          <p:nvPr>
            <p:ph type="ftr" sz="quarter" idx="4"/>
          </p:nvPr>
        </p:nvSpPr>
        <p:spPr>
          <a:noFill/>
        </p:spPr>
        <p:txBody>
          <a:bodyPr/>
          <a:lstStyle/>
          <a:p>
            <a:r>
              <a:rPr lang="en-US" altLang="en-US">
                <a:latin typeface="Times New Roman" pitchFamily="18" charset="0"/>
              </a:rPr>
              <a:t>D. Samanta, SIT, IIT Kharagpur</a:t>
            </a:r>
          </a:p>
        </p:txBody>
      </p:sp>
      <p:sp>
        <p:nvSpPr>
          <p:cNvPr id="108549" name="Rectangle 7"/>
          <p:cNvSpPr>
            <a:spLocks noGrp="1" noChangeArrowheads="1"/>
          </p:cNvSpPr>
          <p:nvPr>
            <p:ph type="sldNum" sz="quarter" idx="5"/>
          </p:nvPr>
        </p:nvSpPr>
        <p:spPr>
          <a:noFill/>
        </p:spPr>
        <p:txBody>
          <a:bodyPr/>
          <a:lstStyle/>
          <a:p>
            <a:fld id="{032FA183-0C3D-4F2A-8F71-61B1DBA642A6}" type="slidenum">
              <a:rPr lang="en-US" altLang="en-US" smtClean="0"/>
              <a:pPr/>
              <a:t>10</a:t>
            </a:fld>
            <a:endParaRPr lang="en-US" altLang="en-US"/>
          </a:p>
        </p:txBody>
      </p:sp>
      <p:sp>
        <p:nvSpPr>
          <p:cNvPr id="108550" name="Rectangle 2"/>
          <p:cNvSpPr>
            <a:spLocks noGrp="1" noRot="1" noChangeAspect="1" noChangeArrowheads="1" noTextEdit="1"/>
          </p:cNvSpPr>
          <p:nvPr>
            <p:ph type="sldImg"/>
          </p:nvPr>
        </p:nvSpPr>
        <p:spPr>
          <a:xfrm>
            <a:off x="1160463" y="650875"/>
            <a:ext cx="4333875" cy="3251200"/>
          </a:xfrm>
          <a:ln/>
        </p:spPr>
      </p:sp>
      <p:sp>
        <p:nvSpPr>
          <p:cNvPr id="108551" name="Rectangle 3"/>
          <p:cNvSpPr>
            <a:spLocks noGrp="1" noChangeArrowheads="1"/>
          </p:cNvSpPr>
          <p:nvPr>
            <p:ph type="body" idx="1"/>
          </p:nvPr>
        </p:nvSpPr>
        <p:spPr>
          <a:noFill/>
          <a:ln/>
        </p:spPr>
        <p:txBody>
          <a:bodyPr/>
          <a:lstStyle/>
          <a:p>
            <a:endParaRPr lang="en-US" altLang="en-US">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xfrm>
            <a:off x="1160463" y="650875"/>
            <a:ext cx="4333875" cy="3251200"/>
          </a:xfrm>
          <a:ln/>
        </p:spPr>
      </p:sp>
      <p:sp>
        <p:nvSpPr>
          <p:cNvPr id="109571" name="Notes Placeholder 2"/>
          <p:cNvSpPr>
            <a:spLocks noGrp="1"/>
          </p:cNvSpPr>
          <p:nvPr>
            <p:ph type="body" idx="1"/>
          </p:nvPr>
        </p:nvSpPr>
        <p:spPr>
          <a:noFill/>
          <a:ln/>
        </p:spPr>
        <p:txBody>
          <a:bodyPr/>
          <a:lstStyle/>
          <a:p>
            <a:pPr marL="217488" indent="-217488">
              <a:buFontTx/>
              <a:buAutoNum type="arabicPeriod"/>
            </a:pPr>
            <a:r>
              <a:rPr lang="en-US" altLang="en-US">
                <a:latin typeface="Times New Roman" pitchFamily="18" charset="0"/>
              </a:rPr>
              <a:t>ATM accepts CashCard – can be ignored</a:t>
            </a:r>
          </a:p>
          <a:p>
            <a:pPr marL="217488" indent="-217488">
              <a:buFontTx/>
              <a:buAutoNum type="arabicPeriod"/>
            </a:pPr>
            <a:r>
              <a:rPr lang="en-US" altLang="en-US">
                <a:latin typeface="Times New Roman" pitchFamily="18" charset="0"/>
              </a:rPr>
              <a:t>Avoid them and model them as binary associations</a:t>
            </a:r>
          </a:p>
          <a:p>
            <a:pPr marL="217488" indent="-217488">
              <a:buFontTx/>
              <a:buAutoNum type="arabicPeriod"/>
            </a:pPr>
            <a:r>
              <a:rPr lang="en-US" altLang="en-US">
                <a:latin typeface="Times New Roman" pitchFamily="18" charset="0"/>
              </a:rPr>
              <a:t>Two types – associations derived from other associations (GrandParentOf) – based on conditions on attributes (YoungerThan)</a:t>
            </a:r>
          </a:p>
          <a:p>
            <a:pPr marL="217488" indent="-217488">
              <a:buFontTx/>
              <a:buAutoNum type="arabicPeriod"/>
            </a:pPr>
            <a:r>
              <a:rPr lang="en-US" altLang="en-US">
                <a:latin typeface="Times New Roman" pitchFamily="18" charset="0"/>
              </a:rPr>
              <a:t>Identify Association End names and qualified associations</a:t>
            </a:r>
          </a:p>
          <a:p>
            <a:pPr marL="217488" indent="-217488">
              <a:buFontTx/>
              <a:buAutoNum type="arabicPeriod"/>
            </a:pPr>
            <a:r>
              <a:rPr lang="en-US" altLang="en-US">
                <a:latin typeface="Times New Roman" pitchFamily="18" charset="0"/>
              </a:rPr>
              <a:t>Pay attention to multiplicity but don’t over do it</a:t>
            </a:r>
          </a:p>
          <a:p>
            <a:pPr marL="217488" indent="-217488">
              <a:buFontTx/>
              <a:buAutoNum type="arabicPeriod"/>
            </a:pPr>
            <a:r>
              <a:rPr lang="en-US" altLang="en-US">
                <a:latin typeface="Times New Roman" pitchFamily="18" charset="0"/>
              </a:rPr>
              <a:t>For some applications, aggregation is important (orderitem in an order) for others it may be minor</a:t>
            </a:r>
          </a:p>
        </p:txBody>
      </p:sp>
      <p:sp>
        <p:nvSpPr>
          <p:cNvPr id="109572" name="Slide Number Placeholder 3"/>
          <p:cNvSpPr>
            <a:spLocks noGrp="1"/>
          </p:cNvSpPr>
          <p:nvPr>
            <p:ph type="sldNum" sz="quarter" idx="5"/>
          </p:nvPr>
        </p:nvSpPr>
        <p:spPr>
          <a:noFill/>
        </p:spPr>
        <p:txBody>
          <a:bodyPr/>
          <a:lstStyle/>
          <a:p>
            <a:fld id="{BF33E768-F427-498E-94C7-3C33DC9583E4}" type="slidenum">
              <a:rPr lang="en-US" altLang="en-US" smtClean="0"/>
              <a:pPr/>
              <a:t>13</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a:noFill/>
        </p:spPr>
        <p:txBody>
          <a:bodyPr/>
          <a:lstStyle/>
          <a:p>
            <a:r>
              <a:rPr lang="en-US" altLang="en-US">
                <a:latin typeface="Times New Roman" pitchFamily="18" charset="0"/>
              </a:rPr>
              <a:t>Lecture #11: IT60105</a:t>
            </a:r>
          </a:p>
        </p:txBody>
      </p:sp>
      <p:sp>
        <p:nvSpPr>
          <p:cNvPr id="114691" name="Rectangle 3"/>
          <p:cNvSpPr>
            <a:spLocks noGrp="1" noChangeArrowheads="1"/>
          </p:cNvSpPr>
          <p:nvPr>
            <p:ph type="dt" sz="quarter" idx="1"/>
          </p:nvPr>
        </p:nvSpPr>
        <p:spPr>
          <a:noFill/>
        </p:spPr>
        <p:txBody>
          <a:bodyPr/>
          <a:lstStyle/>
          <a:p>
            <a:r>
              <a:rPr lang="en-US" altLang="en-US">
                <a:latin typeface="Times New Roman" pitchFamily="18" charset="0"/>
              </a:rPr>
              <a:t>13/9/2007</a:t>
            </a:r>
          </a:p>
        </p:txBody>
      </p:sp>
      <p:sp>
        <p:nvSpPr>
          <p:cNvPr id="114692" name="Rectangle 6"/>
          <p:cNvSpPr>
            <a:spLocks noGrp="1" noChangeArrowheads="1"/>
          </p:cNvSpPr>
          <p:nvPr>
            <p:ph type="ftr" sz="quarter" idx="4"/>
          </p:nvPr>
        </p:nvSpPr>
        <p:spPr>
          <a:noFill/>
        </p:spPr>
        <p:txBody>
          <a:bodyPr/>
          <a:lstStyle/>
          <a:p>
            <a:r>
              <a:rPr lang="en-US" altLang="en-US">
                <a:latin typeface="Times New Roman" pitchFamily="18" charset="0"/>
              </a:rPr>
              <a:t>D. Samanta, SIT, IIT Kharagpur</a:t>
            </a:r>
          </a:p>
        </p:txBody>
      </p:sp>
      <p:sp>
        <p:nvSpPr>
          <p:cNvPr id="114693" name="Rectangle 7"/>
          <p:cNvSpPr>
            <a:spLocks noGrp="1" noChangeArrowheads="1"/>
          </p:cNvSpPr>
          <p:nvPr>
            <p:ph type="sldNum" sz="quarter" idx="5"/>
          </p:nvPr>
        </p:nvSpPr>
        <p:spPr>
          <a:noFill/>
        </p:spPr>
        <p:txBody>
          <a:bodyPr/>
          <a:lstStyle/>
          <a:p>
            <a:fld id="{2C411431-AFB6-4930-8794-6D820588A71C}" type="slidenum">
              <a:rPr lang="en-US" altLang="en-US" smtClean="0"/>
              <a:pPr/>
              <a:t>14</a:t>
            </a:fld>
            <a:endParaRPr lang="en-US" altLang="en-US"/>
          </a:p>
        </p:txBody>
      </p:sp>
      <p:sp>
        <p:nvSpPr>
          <p:cNvPr id="114694" name="Rectangle 2"/>
          <p:cNvSpPr>
            <a:spLocks noGrp="1" noRot="1" noChangeAspect="1" noChangeArrowheads="1" noTextEdit="1"/>
          </p:cNvSpPr>
          <p:nvPr>
            <p:ph type="sldImg"/>
          </p:nvPr>
        </p:nvSpPr>
        <p:spPr>
          <a:xfrm>
            <a:off x="1160463" y="650875"/>
            <a:ext cx="4333875" cy="3251200"/>
          </a:xfrm>
          <a:ln/>
        </p:spPr>
      </p:sp>
      <p:sp>
        <p:nvSpPr>
          <p:cNvPr id="114695" name="Rectangle 3"/>
          <p:cNvSpPr>
            <a:spLocks noGrp="1" noChangeArrowheads="1"/>
          </p:cNvSpPr>
          <p:nvPr>
            <p:ph type="body" idx="1"/>
          </p:nvPr>
        </p:nvSpPr>
        <p:spPr>
          <a:noFill/>
          <a:ln/>
        </p:spPr>
        <p:txBody>
          <a:bodyPr/>
          <a:lstStyle/>
          <a:p>
            <a:endParaRPr lang="en-US" altLang="en-US">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xfrm>
            <a:off x="1160463" y="650875"/>
            <a:ext cx="4333875" cy="3251200"/>
          </a:xfrm>
          <a:ln/>
        </p:spPr>
      </p:sp>
      <p:sp>
        <p:nvSpPr>
          <p:cNvPr id="109571" name="Notes Placeholder 2"/>
          <p:cNvSpPr>
            <a:spLocks noGrp="1"/>
          </p:cNvSpPr>
          <p:nvPr>
            <p:ph type="body" idx="1"/>
          </p:nvPr>
        </p:nvSpPr>
        <p:spPr>
          <a:noFill/>
          <a:ln/>
        </p:spPr>
        <p:txBody>
          <a:bodyPr/>
          <a:lstStyle/>
          <a:p>
            <a:pPr marL="217488" indent="-217488">
              <a:buFontTx/>
              <a:buAutoNum type="arabicPeriod"/>
            </a:pPr>
            <a:r>
              <a:rPr lang="en-US" altLang="en-US">
                <a:latin typeface="Times New Roman" pitchFamily="18" charset="0"/>
              </a:rPr>
              <a:t>ATM accepts CashCard – can be ignored</a:t>
            </a:r>
          </a:p>
          <a:p>
            <a:pPr marL="217488" indent="-217488">
              <a:buFontTx/>
              <a:buAutoNum type="arabicPeriod"/>
            </a:pPr>
            <a:r>
              <a:rPr lang="en-US" altLang="en-US">
                <a:latin typeface="Times New Roman" pitchFamily="18" charset="0"/>
              </a:rPr>
              <a:t>Avoid them and model them as binary associations</a:t>
            </a:r>
          </a:p>
          <a:p>
            <a:pPr marL="217488" indent="-217488">
              <a:buFontTx/>
              <a:buAutoNum type="arabicPeriod"/>
            </a:pPr>
            <a:r>
              <a:rPr lang="en-US" altLang="en-US">
                <a:latin typeface="Times New Roman" pitchFamily="18" charset="0"/>
              </a:rPr>
              <a:t>Two types – associations derived from other associations (GrandParentOf) – based on conditions on attributes (YoungerThan)</a:t>
            </a:r>
          </a:p>
          <a:p>
            <a:pPr marL="217488" indent="-217488">
              <a:buFontTx/>
              <a:buAutoNum type="arabicPeriod"/>
            </a:pPr>
            <a:r>
              <a:rPr lang="en-US" altLang="en-US">
                <a:latin typeface="Times New Roman" pitchFamily="18" charset="0"/>
              </a:rPr>
              <a:t>Identify Association End names and qualified associations</a:t>
            </a:r>
          </a:p>
          <a:p>
            <a:pPr marL="217488" indent="-217488">
              <a:buFontTx/>
              <a:buAutoNum type="arabicPeriod"/>
            </a:pPr>
            <a:r>
              <a:rPr lang="en-US" altLang="en-US">
                <a:latin typeface="Times New Roman" pitchFamily="18" charset="0"/>
              </a:rPr>
              <a:t>Pay attention to multiplicity but don’t over do it</a:t>
            </a:r>
          </a:p>
          <a:p>
            <a:pPr marL="217488" indent="-217488">
              <a:buFontTx/>
              <a:buAutoNum type="arabicPeriod"/>
            </a:pPr>
            <a:r>
              <a:rPr lang="en-US" altLang="en-US">
                <a:latin typeface="Times New Roman" pitchFamily="18" charset="0"/>
              </a:rPr>
              <a:t>For some applications, aggregation is important (orderitem in an order) for others it may be minor</a:t>
            </a:r>
          </a:p>
        </p:txBody>
      </p:sp>
      <p:sp>
        <p:nvSpPr>
          <p:cNvPr id="109572" name="Slide Number Placeholder 3"/>
          <p:cNvSpPr>
            <a:spLocks noGrp="1"/>
          </p:cNvSpPr>
          <p:nvPr>
            <p:ph type="sldNum" sz="quarter" idx="5"/>
          </p:nvPr>
        </p:nvSpPr>
        <p:spPr>
          <a:noFill/>
        </p:spPr>
        <p:txBody>
          <a:bodyPr/>
          <a:lstStyle/>
          <a:p>
            <a:fld id="{BF33E768-F427-498E-94C7-3C33DC9583E4}" type="slidenum">
              <a:rPr lang="en-US" altLang="en-US" smtClean="0"/>
              <a:pPr/>
              <a:t>15</a:t>
            </a:fld>
            <a:endParaRPr lang="en-US" altLang="en-US"/>
          </a:p>
        </p:txBody>
      </p:sp>
    </p:spTree>
    <p:extLst>
      <p:ext uri="{BB962C8B-B14F-4D97-AF65-F5344CB8AC3E}">
        <p14:creationId xmlns:p14="http://schemas.microsoft.com/office/powerpoint/2010/main" val="4206342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xfrm>
            <a:off x="1160463" y="650875"/>
            <a:ext cx="4333875" cy="3251200"/>
          </a:xfrm>
          <a:ln/>
        </p:spPr>
      </p:sp>
      <p:sp>
        <p:nvSpPr>
          <p:cNvPr id="110595" name="Notes Placeholder 2"/>
          <p:cNvSpPr>
            <a:spLocks noGrp="1"/>
          </p:cNvSpPr>
          <p:nvPr>
            <p:ph type="body" idx="1"/>
          </p:nvPr>
        </p:nvSpPr>
        <p:spPr>
          <a:noFill/>
          <a:ln/>
        </p:spPr>
        <p:txBody>
          <a:bodyPr/>
          <a:lstStyle/>
          <a:p>
            <a:r>
              <a:rPr lang="en-US" altLang="en-US">
                <a:latin typeface="Times New Roman" pitchFamily="18" charset="0"/>
              </a:rPr>
              <a:t>Identifiers – class identifiers which uniquely identify objects like TransactionID are not required to be modelled</a:t>
            </a:r>
          </a:p>
          <a:p>
            <a:r>
              <a:rPr lang="en-US" altLang="en-US">
                <a:latin typeface="Times New Roman" pitchFamily="18" charset="0"/>
              </a:rPr>
              <a:t>Internal values – internal state values of an object need to be omitted</a:t>
            </a:r>
          </a:p>
          <a:p>
            <a:r>
              <a:rPr lang="en-US" altLang="en-US">
                <a:latin typeface="Times New Roman" pitchFamily="18" charset="0"/>
              </a:rPr>
              <a:t>Boolean – reconsider and see if more values are associated with that attribute, in such cases, remodel it as an enum</a:t>
            </a:r>
          </a:p>
        </p:txBody>
      </p:sp>
      <p:sp>
        <p:nvSpPr>
          <p:cNvPr id="110596" name="Slide Number Placeholder 3"/>
          <p:cNvSpPr>
            <a:spLocks noGrp="1"/>
          </p:cNvSpPr>
          <p:nvPr>
            <p:ph type="sldNum" sz="quarter" idx="5"/>
          </p:nvPr>
        </p:nvSpPr>
        <p:spPr>
          <a:noFill/>
        </p:spPr>
        <p:txBody>
          <a:bodyPr/>
          <a:lstStyle/>
          <a:p>
            <a:fld id="{06F59756-834E-495F-942B-6C8CA133DE62}" type="slidenum">
              <a:rPr lang="en-US" altLang="en-US" smtClean="0"/>
              <a:pPr/>
              <a:t>18</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xfrm>
            <a:off x="1160463" y="650875"/>
            <a:ext cx="4333875" cy="3251200"/>
          </a:xfrm>
          <a:ln/>
        </p:spPr>
      </p:sp>
      <p:sp>
        <p:nvSpPr>
          <p:cNvPr id="111619" name="Notes Placeholder 2"/>
          <p:cNvSpPr>
            <a:spLocks noGrp="1"/>
          </p:cNvSpPr>
          <p:nvPr>
            <p:ph type="body" idx="1"/>
          </p:nvPr>
        </p:nvSpPr>
        <p:spPr>
          <a:noFill/>
          <a:ln/>
        </p:spPr>
        <p:txBody>
          <a:bodyPr/>
          <a:lstStyle/>
          <a:p>
            <a:pPr marL="217488" indent="-217488">
              <a:buFontTx/>
              <a:buAutoNum type="arabicPeriod"/>
            </a:pPr>
            <a:r>
              <a:rPr lang="en-US" altLang="en-US">
                <a:latin typeface="Times New Roman" pitchFamily="18" charset="0"/>
              </a:rPr>
              <a:t>Look for common aspects in different classes and create a superclass with common features</a:t>
            </a:r>
          </a:p>
          <a:p>
            <a:pPr marL="217488" indent="-217488">
              <a:buFontTx/>
              <a:buAutoNum type="arabicPeriod"/>
            </a:pPr>
            <a:r>
              <a:rPr lang="en-US" altLang="en-US">
                <a:latin typeface="Times New Roman" pitchFamily="18" charset="0"/>
              </a:rPr>
              <a:t>Look for adjectives in noun phrases. Ex. Fixed menu, pop-up menu, sliding menu</a:t>
            </a:r>
          </a:p>
          <a:p>
            <a:pPr marL="217488" indent="-217488">
              <a:buFontTx/>
              <a:buAutoNum type="arabicPeriod"/>
            </a:pPr>
            <a:r>
              <a:rPr lang="en-US" altLang="en-US">
                <a:latin typeface="Times New Roman" pitchFamily="18" charset="0"/>
              </a:rPr>
              <a:t>Decide when to generalize and when to use enumeration. In some cases enum is enough.</a:t>
            </a:r>
          </a:p>
          <a:p>
            <a:pPr marL="217488" indent="-217488">
              <a:buFontTx/>
              <a:buAutoNum type="arabicPeriod"/>
            </a:pPr>
            <a:r>
              <a:rPr lang="en-US" altLang="en-US">
                <a:latin typeface="Times New Roman" pitchFamily="18" charset="0"/>
              </a:rPr>
              <a:t>Use sparingly</a:t>
            </a:r>
          </a:p>
          <a:p>
            <a:pPr marL="217488" indent="-217488">
              <a:buFontTx/>
              <a:buAutoNum type="arabicPeriod"/>
            </a:pPr>
            <a:r>
              <a:rPr lang="en-US" altLang="en-US">
                <a:latin typeface="Times New Roman" pitchFamily="18" charset="0"/>
              </a:rPr>
              <a:t>When similar association names exist, try and generalize the associated classes</a:t>
            </a:r>
          </a:p>
          <a:p>
            <a:pPr marL="217488" indent="-217488">
              <a:buFontTx/>
              <a:buAutoNum type="arabicPeriod"/>
            </a:pPr>
            <a:r>
              <a:rPr lang="en-US" altLang="en-US">
                <a:latin typeface="Times New Roman" pitchFamily="18" charset="0"/>
              </a:rPr>
              <a:t>Assign the right attributes to the right classes</a:t>
            </a:r>
          </a:p>
        </p:txBody>
      </p:sp>
      <p:sp>
        <p:nvSpPr>
          <p:cNvPr id="111620" name="Slide Number Placeholder 3"/>
          <p:cNvSpPr>
            <a:spLocks noGrp="1"/>
          </p:cNvSpPr>
          <p:nvPr>
            <p:ph type="sldNum" sz="quarter" idx="5"/>
          </p:nvPr>
        </p:nvSpPr>
        <p:spPr>
          <a:noFill/>
        </p:spPr>
        <p:txBody>
          <a:bodyPr/>
          <a:lstStyle/>
          <a:p>
            <a:fld id="{F74DA4FD-BCF7-4CD5-813A-406874E73BD5}" type="slidenum">
              <a:rPr lang="en-US" altLang="en-US" smtClean="0"/>
              <a:pPr/>
              <a:t>20</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mailto:phalachandra@pes.edu"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reserve="1">
  <p:cSld name="Title Slide">
    <p:spTree>
      <p:nvGrpSpPr>
        <p:cNvPr id="1" name="Shape 15"/>
        <p:cNvGrpSpPr/>
        <p:nvPr/>
      </p:nvGrpSpPr>
      <p:grpSpPr>
        <a:xfrm>
          <a:off x="0" y="0"/>
          <a:ext cx="0" cy="0"/>
          <a:chOff x="0" y="0"/>
          <a:chExt cx="0" cy="0"/>
        </a:xfrm>
      </p:grpSpPr>
      <p:sp>
        <p:nvSpPr>
          <p:cNvPr id="16" name="Google Shape;16;p18"/>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8"/>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8"/>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pic>
        <p:nvPicPr>
          <p:cNvPr id="19" name="Google Shape;19;p18"/>
          <p:cNvPicPr preferRelativeResize="0"/>
          <p:nvPr/>
        </p:nvPicPr>
        <p:blipFill rotWithShape="1">
          <a:blip r:embed="rId2">
            <a:alphaModFix/>
          </a:blip>
          <a:srcRect/>
          <a:stretch/>
        </p:blipFill>
        <p:spPr>
          <a:xfrm>
            <a:off x="8368544" y="133515"/>
            <a:ext cx="699577" cy="1402202"/>
          </a:xfrm>
          <a:prstGeom prst="rect">
            <a:avLst/>
          </a:prstGeom>
          <a:noFill/>
          <a:ln>
            <a:noFill/>
          </a:ln>
        </p:spPr>
      </p:pic>
      <p:sp>
        <p:nvSpPr>
          <p:cNvPr id="20" name="Google Shape;20;p18"/>
          <p:cNvSpPr/>
          <p:nvPr/>
        </p:nvSpPr>
        <p:spPr>
          <a:xfrm>
            <a:off x="217496" y="840481"/>
            <a:ext cx="6488105"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i="0" u="none" strike="noStrike" cap="none" dirty="0">
                <a:solidFill>
                  <a:srgbClr val="0070C0"/>
                </a:solidFill>
                <a:latin typeface="Calibri"/>
                <a:ea typeface="Calibri"/>
                <a:cs typeface="Calibri"/>
                <a:sym typeface="Calibri"/>
              </a:rPr>
              <a:t>OOAD-SE</a:t>
            </a:r>
            <a:endParaRPr/>
          </a:p>
        </p:txBody>
      </p:sp>
      <p:grpSp>
        <p:nvGrpSpPr>
          <p:cNvPr id="2" name="Google Shape;21;p18"/>
          <p:cNvGrpSpPr/>
          <p:nvPr/>
        </p:nvGrpSpPr>
        <p:grpSpPr>
          <a:xfrm>
            <a:off x="311265" y="5058778"/>
            <a:ext cx="800171" cy="1078155"/>
            <a:chOff x="313844" y="5489699"/>
            <a:chExt cx="1066895" cy="1078155"/>
          </a:xfrm>
        </p:grpSpPr>
        <p:sp>
          <p:nvSpPr>
            <p:cNvPr id="22" name="Google Shape;22;p18"/>
            <p:cNvSpPr/>
            <p:nvPr/>
          </p:nvSpPr>
          <p:spPr>
            <a:xfrm rot="5400000">
              <a:off x="824432" y="6011547"/>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 name="Google Shape;23;p18"/>
            <p:cNvSpPr/>
            <p:nvPr/>
          </p:nvSpPr>
          <p:spPr>
            <a:xfrm rot="10800000">
              <a:off x="313844" y="5489699"/>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cxnSp>
        <p:nvCxnSpPr>
          <p:cNvPr id="24" name="Google Shape;24;p18"/>
          <p:cNvCxnSpPr/>
          <p:nvPr/>
        </p:nvCxnSpPr>
        <p:spPr>
          <a:xfrm rot="10800000" flipH="1">
            <a:off x="2401" y="2094445"/>
            <a:ext cx="4749212" cy="1"/>
          </a:xfrm>
          <a:prstGeom prst="straightConnector1">
            <a:avLst/>
          </a:prstGeom>
          <a:noFill/>
          <a:ln w="38100" cap="flat" cmpd="sng">
            <a:solidFill>
              <a:srgbClr val="DFA267"/>
            </a:solidFill>
            <a:prstDash val="solid"/>
            <a:miter lim="800000"/>
            <a:headEnd type="none" w="sm" len="sm"/>
            <a:tailEnd type="none" w="sm" len="sm"/>
          </a:ln>
        </p:spPr>
      </p:cxnSp>
      <p:sp>
        <p:nvSpPr>
          <p:cNvPr id="25" name="Google Shape;25;p18"/>
          <p:cNvSpPr/>
          <p:nvPr/>
        </p:nvSpPr>
        <p:spPr>
          <a:xfrm>
            <a:off x="345555" y="4201678"/>
            <a:ext cx="5622911" cy="18158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Dr. H.L. Phalachandra</a:t>
            </a:r>
          </a:p>
          <a:p>
            <a:pPr marL="0" marR="0" lvl="0" indent="0" algn="l" rtl="0">
              <a:spcBef>
                <a:spcPts val="0"/>
              </a:spcBef>
              <a:spcAft>
                <a:spcPts val="0"/>
              </a:spcAft>
              <a:buNone/>
            </a:pPr>
            <a:r>
              <a:rPr lang="en-US" sz="2000" b="0" dirty="0">
                <a:solidFill>
                  <a:schemeClr val="dk1"/>
                </a:solidFill>
                <a:latin typeface="Calibri"/>
                <a:ea typeface="Calibri"/>
                <a:cs typeface="Calibri"/>
                <a:sym typeface="Calibri"/>
              </a:rPr>
              <a:t>   Leveraging some content from</a:t>
            </a:r>
          </a:p>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 Prof. Vinay Joshi</a:t>
            </a:r>
          </a:p>
          <a:p>
            <a:pPr marL="0" marR="0" lvl="0" indent="0" algn="l" rtl="0">
              <a:spcBef>
                <a:spcPts val="0"/>
              </a:spcBef>
              <a:spcAft>
                <a:spcPts val="0"/>
              </a:spcAft>
              <a:buNone/>
            </a:pPr>
            <a:endParaRPr dirty="0"/>
          </a:p>
          <a:p>
            <a:pPr marL="0" marR="0" lvl="0" indent="0" algn="l" rtl="0">
              <a:lnSpc>
                <a:spcPct val="100000"/>
              </a:lnSpc>
              <a:spcBef>
                <a:spcPts val="0"/>
              </a:spcBef>
              <a:spcAft>
                <a:spcPts val="0"/>
              </a:spcAft>
              <a:buClr>
                <a:schemeClr val="dk1"/>
              </a:buClr>
              <a:buSzPts val="2000"/>
              <a:buFont typeface="Calibri"/>
              <a:buNone/>
            </a:pPr>
            <a:r>
              <a:rPr lang="en-US" sz="2000" dirty="0">
                <a:solidFill>
                  <a:schemeClr val="dk1"/>
                </a:solidFill>
                <a:latin typeface="Calibri"/>
                <a:ea typeface="Calibri"/>
                <a:cs typeface="Calibri"/>
                <a:sym typeface="Calibri"/>
              </a:rPr>
              <a:t> Department of Computer Science </a:t>
            </a:r>
            <a:r>
              <a:rPr lang="en-US" sz="2000" b="0" dirty="0">
                <a:solidFill>
                  <a:schemeClr val="dk1"/>
                </a:solidFill>
                <a:latin typeface="Calibri"/>
                <a:ea typeface="Calibri"/>
                <a:cs typeface="Calibri"/>
                <a:sym typeface="Calibri"/>
              </a:rPr>
              <a:t>and Engineering</a:t>
            </a:r>
            <a:endParaRPr sz="2000" dirty="0">
              <a:solidFill>
                <a:schemeClr val="dk1"/>
              </a:solidFill>
              <a:latin typeface="Calibri"/>
              <a:ea typeface="Calibri"/>
              <a:cs typeface="Calibri"/>
              <a:sym typeface="Calibri"/>
            </a:endParaRPr>
          </a:p>
        </p:txBody>
      </p:sp>
      <p:sp>
        <p:nvSpPr>
          <p:cNvPr id="26" name="Google Shape;26;p18"/>
          <p:cNvSpPr txBox="1"/>
          <p:nvPr/>
        </p:nvSpPr>
        <p:spPr>
          <a:xfrm>
            <a:off x="245062" y="6142420"/>
            <a:ext cx="6041438" cy="86942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050" b="1" u="none">
                <a:solidFill>
                  <a:srgbClr val="7F7F7F"/>
                </a:solidFill>
                <a:latin typeface="Calibri"/>
                <a:ea typeface="Calibri"/>
                <a:cs typeface="Calibri"/>
                <a:sym typeface="Calibri"/>
              </a:rPr>
              <a:t>Acknowledgements: </a:t>
            </a:r>
            <a:r>
              <a:rPr lang="en-US" sz="1000" b="1" u="none">
                <a:solidFill>
                  <a:srgbClr val="7F7F7F"/>
                </a:solidFill>
                <a:latin typeface="Calibri"/>
                <a:ea typeface="Calibri"/>
                <a:cs typeface="Calibri"/>
                <a:sym typeface="Calibri"/>
              </a:rPr>
              <a:t>Significant portions of the information in the slide sets presented through the course in the class, are extracted from the prescribed text books, information from the Internet and supplemented by my experience. Since these are only intended for presentation for teaching within PESU, there was no explicit permission solicited. We would like to sincerely thank and acknowledge that the credit/rights remain with the original authors/creators only</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reserve="1">
  <p:cSld name="Title and Vertical Text">
    <p:spTree>
      <p:nvGrpSpPr>
        <p:cNvPr id="1" name="Shape 97"/>
        <p:cNvGrpSpPr/>
        <p:nvPr/>
      </p:nvGrpSpPr>
      <p:grpSpPr>
        <a:xfrm>
          <a:off x="0" y="0"/>
          <a:ext cx="0" cy="0"/>
          <a:chOff x="0" y="0"/>
          <a:chExt cx="0" cy="0"/>
        </a:xfrm>
      </p:grpSpPr>
      <p:sp>
        <p:nvSpPr>
          <p:cNvPr id="98" name="Google Shape;98;p28"/>
          <p:cNvSpPr txBox="1">
            <a:spLocks noGrp="1"/>
          </p:cNvSpPr>
          <p:nvPr>
            <p:ph type="title"/>
          </p:nvPr>
        </p:nvSpPr>
        <p:spPr>
          <a:xfrm>
            <a:off x="628650" y="365128"/>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28"/>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p28"/>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8"/>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8"/>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reserve="1">
  <p:cSld name="Vertical Title and Text">
    <p:spTree>
      <p:nvGrpSpPr>
        <p:cNvPr id="1" name="Shape 103"/>
        <p:cNvGrpSpPr/>
        <p:nvPr/>
      </p:nvGrpSpPr>
      <p:grpSpPr>
        <a:xfrm>
          <a:off x="0" y="0"/>
          <a:ext cx="0" cy="0"/>
          <a:chOff x="0" y="0"/>
          <a:chExt cx="0" cy="0"/>
        </a:xfrm>
      </p:grpSpPr>
      <p:sp>
        <p:nvSpPr>
          <p:cNvPr id="104" name="Google Shape;104;p29"/>
          <p:cNvSpPr txBox="1">
            <a:spLocks noGrp="1"/>
          </p:cNvSpPr>
          <p:nvPr>
            <p:ph type="title"/>
          </p:nvPr>
        </p:nvSpPr>
        <p:spPr>
          <a:xfrm rot="5400000">
            <a:off x="4623594" y="2285208"/>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 name="Google Shape;105;p29"/>
          <p:cNvSpPr txBox="1">
            <a:spLocks noGrp="1"/>
          </p:cNvSpPr>
          <p:nvPr>
            <p:ph type="body" idx="1"/>
          </p:nvPr>
        </p:nvSpPr>
        <p:spPr>
          <a:xfrm rot="5400000">
            <a:off x="623094" y="370683"/>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6" name="Google Shape;106;p29"/>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29"/>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29"/>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08-02-2021</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8313364" y="136525"/>
            <a:ext cx="699577" cy="1402202"/>
          </a:xfrm>
          <a:prstGeom prst="rect">
            <a:avLst/>
          </a:prstGeom>
        </p:spPr>
      </p:pic>
      <p:sp>
        <p:nvSpPr>
          <p:cNvPr id="8" name="Rectangle 7">
            <a:extLst>
              <a:ext uri="{FF2B5EF4-FFF2-40B4-BE49-F238E27FC236}">
                <a16:creationId xmlns:a16="http://schemas.microsoft.com/office/drawing/2014/main" id="{DE55072B-F85D-4720-86EF-4056A90696D7}"/>
              </a:ext>
            </a:extLst>
          </p:cNvPr>
          <p:cNvSpPr/>
          <p:nvPr userDrawn="1"/>
        </p:nvSpPr>
        <p:spPr>
          <a:xfrm>
            <a:off x="13941" y="0"/>
            <a:ext cx="8674890" cy="577850"/>
          </a:xfrm>
          <a:prstGeom prst="rect">
            <a:avLst/>
          </a:prstGeom>
        </p:spPr>
        <p:txBody>
          <a:bodyPr wrap="square">
            <a:spAutoFit/>
          </a:bodyPr>
          <a:lstStyle/>
          <a:p>
            <a:pPr>
              <a:lnSpc>
                <a:spcPct val="150000"/>
              </a:lnSpc>
            </a:pPr>
            <a:r>
              <a:rPr lang="en-IN" sz="2300" b="1" cap="all" dirty="0">
                <a:solidFill>
                  <a:srgbClr val="0070C0"/>
                </a:solidFill>
                <a:latin typeface="+mn-lt"/>
              </a:rPr>
              <a:t>SOFTWARE Engineering :  ARCHITECTURE  &amp; DESIGN</a:t>
            </a:r>
          </a:p>
        </p:txBody>
      </p:sp>
      <p:cxnSp>
        <p:nvCxnSpPr>
          <p:cNvPr id="9" name="Straight Connector 8">
            <a:extLst>
              <a:ext uri="{FF2B5EF4-FFF2-40B4-BE49-F238E27FC236}">
                <a16:creationId xmlns:a16="http://schemas.microsoft.com/office/drawing/2014/main" id="{F28A3DF6-5779-4341-995A-13CE1787101E}"/>
              </a:ext>
            </a:extLst>
          </p:cNvPr>
          <p:cNvCxnSpPr>
            <a:cxnSpLocks/>
          </p:cNvCxnSpPr>
          <p:nvPr userDrawn="1"/>
        </p:nvCxnSpPr>
        <p:spPr>
          <a:xfrm>
            <a:off x="13941" y="1107544"/>
            <a:ext cx="436307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08-02-2021</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8313364" y="136525"/>
            <a:ext cx="699577" cy="1402202"/>
          </a:xfrm>
          <a:prstGeom prst="rect">
            <a:avLst/>
          </a:prstGeom>
        </p:spPr>
      </p:pic>
      <p:sp>
        <p:nvSpPr>
          <p:cNvPr id="8" name="Rectangle 7">
            <a:extLst>
              <a:ext uri="{FF2B5EF4-FFF2-40B4-BE49-F238E27FC236}">
                <a16:creationId xmlns:a16="http://schemas.microsoft.com/office/drawing/2014/main" id="{DE55072B-F85D-4720-86EF-4056A90696D7}"/>
              </a:ext>
            </a:extLst>
          </p:cNvPr>
          <p:cNvSpPr/>
          <p:nvPr userDrawn="1"/>
        </p:nvSpPr>
        <p:spPr>
          <a:xfrm>
            <a:off x="73574" y="2"/>
            <a:ext cx="6767232" cy="1200329"/>
          </a:xfrm>
          <a:prstGeom prst="rect">
            <a:avLst/>
          </a:prstGeom>
        </p:spPr>
        <p:txBody>
          <a:bodyPr wrap="square">
            <a:spAutoFit/>
          </a:bodyPr>
          <a:lstStyle/>
          <a:p>
            <a:pPr>
              <a:lnSpc>
                <a:spcPct val="150000"/>
              </a:lnSpc>
            </a:pPr>
            <a:r>
              <a:rPr lang="en-IN" sz="2400" b="1" cap="all" dirty="0">
                <a:solidFill>
                  <a:srgbClr val="0070C0"/>
                </a:solidFill>
                <a:latin typeface="+mn-lt"/>
              </a:rPr>
              <a:t>Introduction to Software Engineering</a:t>
            </a:r>
          </a:p>
        </p:txBody>
      </p:sp>
      <p:cxnSp>
        <p:nvCxnSpPr>
          <p:cNvPr id="9" name="Straight Connector 8">
            <a:extLst>
              <a:ext uri="{FF2B5EF4-FFF2-40B4-BE49-F238E27FC236}">
                <a16:creationId xmlns:a16="http://schemas.microsoft.com/office/drawing/2014/main" id="{F28A3DF6-5779-4341-995A-13CE1787101E}"/>
              </a:ext>
            </a:extLst>
          </p:cNvPr>
          <p:cNvCxnSpPr>
            <a:cxnSpLocks/>
          </p:cNvCxnSpPr>
          <p:nvPr userDrawn="1"/>
        </p:nvCxnSpPr>
        <p:spPr>
          <a:xfrm>
            <a:off x="13941" y="1107544"/>
            <a:ext cx="436307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08-02-2021</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8313364" y="136525"/>
            <a:ext cx="699577" cy="1402202"/>
          </a:xfrm>
          <a:prstGeom prst="rect">
            <a:avLst/>
          </a:prstGeom>
        </p:spPr>
      </p:pic>
      <p:sp>
        <p:nvSpPr>
          <p:cNvPr id="8" name="Rectangle 7">
            <a:extLst>
              <a:ext uri="{FF2B5EF4-FFF2-40B4-BE49-F238E27FC236}">
                <a16:creationId xmlns:a16="http://schemas.microsoft.com/office/drawing/2014/main" id="{DE55072B-F85D-4720-86EF-4056A90696D7}"/>
              </a:ext>
            </a:extLst>
          </p:cNvPr>
          <p:cNvSpPr/>
          <p:nvPr userDrawn="1"/>
        </p:nvSpPr>
        <p:spPr>
          <a:xfrm>
            <a:off x="73574" y="2"/>
            <a:ext cx="6767232" cy="1200329"/>
          </a:xfrm>
          <a:prstGeom prst="rect">
            <a:avLst/>
          </a:prstGeom>
        </p:spPr>
        <p:txBody>
          <a:bodyPr wrap="square">
            <a:spAutoFit/>
          </a:bodyPr>
          <a:lstStyle/>
          <a:p>
            <a:pPr>
              <a:lnSpc>
                <a:spcPct val="150000"/>
              </a:lnSpc>
            </a:pPr>
            <a:r>
              <a:rPr lang="en-IN" sz="2400" b="1" cap="all" dirty="0">
                <a:solidFill>
                  <a:srgbClr val="0070C0"/>
                </a:solidFill>
                <a:latin typeface="+mn-lt"/>
              </a:rPr>
              <a:t>Introduction to Software Engineering</a:t>
            </a:r>
          </a:p>
        </p:txBody>
      </p:sp>
      <p:cxnSp>
        <p:nvCxnSpPr>
          <p:cNvPr id="9" name="Straight Connector 8">
            <a:extLst>
              <a:ext uri="{FF2B5EF4-FFF2-40B4-BE49-F238E27FC236}">
                <a16:creationId xmlns:a16="http://schemas.microsoft.com/office/drawing/2014/main" id="{F28A3DF6-5779-4341-995A-13CE1787101E}"/>
              </a:ext>
            </a:extLst>
          </p:cNvPr>
          <p:cNvCxnSpPr>
            <a:cxnSpLocks/>
          </p:cNvCxnSpPr>
          <p:nvPr userDrawn="1"/>
        </p:nvCxnSpPr>
        <p:spPr>
          <a:xfrm>
            <a:off x="13941" y="1107544"/>
            <a:ext cx="436307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08-02-2021</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8289716" y="136525"/>
            <a:ext cx="699577" cy="1402202"/>
          </a:xfrm>
          <a:prstGeom prst="rect">
            <a:avLst/>
          </a:prstGeom>
        </p:spPr>
      </p:pic>
      <p:sp>
        <p:nvSpPr>
          <p:cNvPr id="7" name="Rectangle 6">
            <a:extLst>
              <a:ext uri="{FF2B5EF4-FFF2-40B4-BE49-F238E27FC236}">
                <a16:creationId xmlns:a16="http://schemas.microsoft.com/office/drawing/2014/main" id="{6F45AC79-B7C1-472C-A498-194301500451}"/>
              </a:ext>
            </a:extLst>
          </p:cNvPr>
          <p:cNvSpPr/>
          <p:nvPr userDrawn="1"/>
        </p:nvSpPr>
        <p:spPr>
          <a:xfrm>
            <a:off x="71090" y="2"/>
            <a:ext cx="6767232" cy="1200329"/>
          </a:xfrm>
          <a:prstGeom prst="rect">
            <a:avLst/>
          </a:prstGeom>
        </p:spPr>
        <p:txBody>
          <a:bodyPr wrap="square">
            <a:spAutoFit/>
          </a:bodyPr>
          <a:lstStyle/>
          <a:p>
            <a:pPr>
              <a:lnSpc>
                <a:spcPct val="150000"/>
              </a:lnSpc>
            </a:pPr>
            <a:r>
              <a:rPr lang="en-IN" sz="2400" b="1" cap="all" dirty="0">
                <a:solidFill>
                  <a:srgbClr val="0070C0"/>
                </a:solidFill>
                <a:latin typeface="+mn-lt"/>
              </a:rPr>
              <a:t>Introduction to Software Engineering</a:t>
            </a:r>
          </a:p>
        </p:txBody>
      </p:sp>
      <p:cxnSp>
        <p:nvCxnSpPr>
          <p:cNvPr id="8" name="Straight Connector 7">
            <a:extLst>
              <a:ext uri="{FF2B5EF4-FFF2-40B4-BE49-F238E27FC236}">
                <a16:creationId xmlns:a16="http://schemas.microsoft.com/office/drawing/2014/main" id="{6894E71D-D16B-47FD-9E8E-8C7A57830B0D}"/>
              </a:ext>
            </a:extLst>
          </p:cNvPr>
          <p:cNvCxnSpPr>
            <a:cxnSpLocks/>
          </p:cNvCxnSpPr>
          <p:nvPr userDrawn="1"/>
        </p:nvCxnSpPr>
        <p:spPr>
          <a:xfrm>
            <a:off x="13941" y="1120324"/>
            <a:ext cx="4558060"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739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08-02-2021</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8313364" y="136525"/>
            <a:ext cx="699577" cy="1402202"/>
          </a:xfrm>
          <a:prstGeom prst="rect">
            <a:avLst/>
          </a:prstGeom>
        </p:spPr>
      </p:pic>
      <p:sp>
        <p:nvSpPr>
          <p:cNvPr id="8" name="Rectangle 7">
            <a:extLst>
              <a:ext uri="{FF2B5EF4-FFF2-40B4-BE49-F238E27FC236}">
                <a16:creationId xmlns:a16="http://schemas.microsoft.com/office/drawing/2014/main" id="{DE55072B-F85D-4720-86EF-4056A90696D7}"/>
              </a:ext>
            </a:extLst>
          </p:cNvPr>
          <p:cNvSpPr/>
          <p:nvPr userDrawn="1"/>
        </p:nvSpPr>
        <p:spPr>
          <a:xfrm>
            <a:off x="73574" y="2"/>
            <a:ext cx="6767232" cy="1200329"/>
          </a:xfrm>
          <a:prstGeom prst="rect">
            <a:avLst/>
          </a:prstGeom>
        </p:spPr>
        <p:txBody>
          <a:bodyPr wrap="square">
            <a:spAutoFit/>
          </a:bodyPr>
          <a:lstStyle/>
          <a:p>
            <a:pPr>
              <a:lnSpc>
                <a:spcPct val="150000"/>
              </a:lnSpc>
            </a:pPr>
            <a:r>
              <a:rPr lang="en-IN" sz="2400" b="1" cap="all" dirty="0">
                <a:solidFill>
                  <a:srgbClr val="0070C0"/>
                </a:solidFill>
                <a:latin typeface="+mn-lt"/>
              </a:rPr>
              <a:t>Introduction to Software Engineering</a:t>
            </a:r>
          </a:p>
        </p:txBody>
      </p:sp>
      <p:cxnSp>
        <p:nvCxnSpPr>
          <p:cNvPr id="9" name="Straight Connector 8">
            <a:extLst>
              <a:ext uri="{FF2B5EF4-FFF2-40B4-BE49-F238E27FC236}">
                <a16:creationId xmlns:a16="http://schemas.microsoft.com/office/drawing/2014/main" id="{F28A3DF6-5779-4341-995A-13CE1787101E}"/>
              </a:ext>
            </a:extLst>
          </p:cNvPr>
          <p:cNvCxnSpPr>
            <a:cxnSpLocks/>
          </p:cNvCxnSpPr>
          <p:nvPr userDrawn="1"/>
        </p:nvCxnSpPr>
        <p:spPr>
          <a:xfrm>
            <a:off x="13941" y="1107544"/>
            <a:ext cx="436307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08-02-2021</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8313364" y="136525"/>
            <a:ext cx="699577" cy="1402202"/>
          </a:xfrm>
          <a:prstGeom prst="rect">
            <a:avLst/>
          </a:prstGeom>
        </p:spPr>
      </p:pic>
      <p:sp>
        <p:nvSpPr>
          <p:cNvPr id="8" name="Rectangle 7">
            <a:extLst>
              <a:ext uri="{FF2B5EF4-FFF2-40B4-BE49-F238E27FC236}">
                <a16:creationId xmlns:a16="http://schemas.microsoft.com/office/drawing/2014/main" id="{DE55072B-F85D-4720-86EF-4056A90696D7}"/>
              </a:ext>
            </a:extLst>
          </p:cNvPr>
          <p:cNvSpPr/>
          <p:nvPr userDrawn="1"/>
        </p:nvSpPr>
        <p:spPr>
          <a:xfrm>
            <a:off x="73574" y="2"/>
            <a:ext cx="6767232" cy="1200329"/>
          </a:xfrm>
          <a:prstGeom prst="rect">
            <a:avLst/>
          </a:prstGeom>
        </p:spPr>
        <p:txBody>
          <a:bodyPr wrap="square">
            <a:spAutoFit/>
          </a:bodyPr>
          <a:lstStyle/>
          <a:p>
            <a:pPr>
              <a:lnSpc>
                <a:spcPct val="150000"/>
              </a:lnSpc>
            </a:pPr>
            <a:r>
              <a:rPr lang="en-IN" sz="2400" b="1" cap="all" dirty="0">
                <a:solidFill>
                  <a:srgbClr val="0070C0"/>
                </a:solidFill>
                <a:latin typeface="+mn-lt"/>
              </a:rPr>
              <a:t>Introduction to Software Engineering</a:t>
            </a:r>
          </a:p>
        </p:txBody>
      </p:sp>
      <p:cxnSp>
        <p:nvCxnSpPr>
          <p:cNvPr id="9" name="Straight Connector 8">
            <a:extLst>
              <a:ext uri="{FF2B5EF4-FFF2-40B4-BE49-F238E27FC236}">
                <a16:creationId xmlns:a16="http://schemas.microsoft.com/office/drawing/2014/main" id="{F28A3DF6-5779-4341-995A-13CE1787101E}"/>
              </a:ext>
            </a:extLst>
          </p:cNvPr>
          <p:cNvCxnSpPr>
            <a:cxnSpLocks/>
          </p:cNvCxnSpPr>
          <p:nvPr userDrawn="1"/>
        </p:nvCxnSpPr>
        <p:spPr>
          <a:xfrm>
            <a:off x="13941" y="1107544"/>
            <a:ext cx="436307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08-02-2021</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8313364" y="136525"/>
            <a:ext cx="699577" cy="1402202"/>
          </a:xfrm>
          <a:prstGeom prst="rect">
            <a:avLst/>
          </a:prstGeom>
        </p:spPr>
      </p:pic>
      <p:sp>
        <p:nvSpPr>
          <p:cNvPr id="8" name="Rectangle 7">
            <a:extLst>
              <a:ext uri="{FF2B5EF4-FFF2-40B4-BE49-F238E27FC236}">
                <a16:creationId xmlns:a16="http://schemas.microsoft.com/office/drawing/2014/main" id="{DE55072B-F85D-4720-86EF-4056A90696D7}"/>
              </a:ext>
            </a:extLst>
          </p:cNvPr>
          <p:cNvSpPr/>
          <p:nvPr userDrawn="1"/>
        </p:nvSpPr>
        <p:spPr>
          <a:xfrm>
            <a:off x="73574" y="2"/>
            <a:ext cx="6767232" cy="1200329"/>
          </a:xfrm>
          <a:prstGeom prst="rect">
            <a:avLst/>
          </a:prstGeom>
        </p:spPr>
        <p:txBody>
          <a:bodyPr wrap="square">
            <a:spAutoFit/>
          </a:bodyPr>
          <a:lstStyle/>
          <a:p>
            <a:pPr>
              <a:lnSpc>
                <a:spcPct val="150000"/>
              </a:lnSpc>
            </a:pPr>
            <a:r>
              <a:rPr lang="en-IN" sz="2400" b="1" cap="all" dirty="0">
                <a:solidFill>
                  <a:srgbClr val="0070C0"/>
                </a:solidFill>
                <a:latin typeface="+mn-lt"/>
              </a:rPr>
              <a:t>Introduction to Software Engineering</a:t>
            </a:r>
          </a:p>
        </p:txBody>
      </p:sp>
      <p:cxnSp>
        <p:nvCxnSpPr>
          <p:cNvPr id="9" name="Straight Connector 8">
            <a:extLst>
              <a:ext uri="{FF2B5EF4-FFF2-40B4-BE49-F238E27FC236}">
                <a16:creationId xmlns:a16="http://schemas.microsoft.com/office/drawing/2014/main" id="{F28A3DF6-5779-4341-995A-13CE1787101E}"/>
              </a:ext>
            </a:extLst>
          </p:cNvPr>
          <p:cNvCxnSpPr>
            <a:cxnSpLocks/>
          </p:cNvCxnSpPr>
          <p:nvPr userDrawn="1"/>
        </p:nvCxnSpPr>
        <p:spPr>
          <a:xfrm>
            <a:off x="13941" y="1107544"/>
            <a:ext cx="436307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08-02-2021</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8313364" y="136525"/>
            <a:ext cx="699577" cy="1402202"/>
          </a:xfrm>
          <a:prstGeom prst="rect">
            <a:avLst/>
          </a:prstGeom>
        </p:spPr>
      </p:pic>
      <p:sp>
        <p:nvSpPr>
          <p:cNvPr id="8" name="Rectangle 7">
            <a:extLst>
              <a:ext uri="{FF2B5EF4-FFF2-40B4-BE49-F238E27FC236}">
                <a16:creationId xmlns:a16="http://schemas.microsoft.com/office/drawing/2014/main" id="{DE55072B-F85D-4720-86EF-4056A90696D7}"/>
              </a:ext>
            </a:extLst>
          </p:cNvPr>
          <p:cNvSpPr/>
          <p:nvPr userDrawn="1"/>
        </p:nvSpPr>
        <p:spPr>
          <a:xfrm>
            <a:off x="73574" y="2"/>
            <a:ext cx="6767232" cy="1200329"/>
          </a:xfrm>
          <a:prstGeom prst="rect">
            <a:avLst/>
          </a:prstGeom>
        </p:spPr>
        <p:txBody>
          <a:bodyPr wrap="square">
            <a:spAutoFit/>
          </a:bodyPr>
          <a:lstStyle/>
          <a:p>
            <a:pPr>
              <a:lnSpc>
                <a:spcPct val="150000"/>
              </a:lnSpc>
            </a:pPr>
            <a:r>
              <a:rPr lang="en-IN" sz="2400" b="1" cap="all" dirty="0">
                <a:solidFill>
                  <a:srgbClr val="0070C0"/>
                </a:solidFill>
                <a:latin typeface="+mn-lt"/>
              </a:rPr>
              <a:t>Introduction to Software Engineering</a:t>
            </a:r>
          </a:p>
        </p:txBody>
      </p:sp>
      <p:cxnSp>
        <p:nvCxnSpPr>
          <p:cNvPr id="9" name="Straight Connector 8">
            <a:extLst>
              <a:ext uri="{FF2B5EF4-FFF2-40B4-BE49-F238E27FC236}">
                <a16:creationId xmlns:a16="http://schemas.microsoft.com/office/drawing/2014/main" id="{F28A3DF6-5779-4341-995A-13CE1787101E}"/>
              </a:ext>
            </a:extLst>
          </p:cNvPr>
          <p:cNvCxnSpPr>
            <a:cxnSpLocks/>
          </p:cNvCxnSpPr>
          <p:nvPr userDrawn="1"/>
        </p:nvCxnSpPr>
        <p:spPr>
          <a:xfrm>
            <a:off x="13941" y="1107544"/>
            <a:ext cx="436307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reserve="1">
  <p:cSld name="Blank">
    <p:spTree>
      <p:nvGrpSpPr>
        <p:cNvPr id="1" name="Shape 27"/>
        <p:cNvGrpSpPr/>
        <p:nvPr/>
      </p:nvGrpSpPr>
      <p:grpSpPr>
        <a:xfrm>
          <a:off x="0" y="0"/>
          <a:ext cx="0" cy="0"/>
          <a:chOff x="0" y="0"/>
          <a:chExt cx="0" cy="0"/>
        </a:xfrm>
      </p:grpSpPr>
      <p:sp>
        <p:nvSpPr>
          <p:cNvPr id="28" name="Google Shape;28;p19"/>
          <p:cNvSpPr txBox="1">
            <a:spLocks noGrp="1"/>
          </p:cNvSpPr>
          <p:nvPr>
            <p:ph type="dt" idx="10"/>
          </p:nvPr>
        </p:nvSpPr>
        <p:spPr>
          <a:xfrm>
            <a:off x="772602" y="635387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9"/>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9"/>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pic>
        <p:nvPicPr>
          <p:cNvPr id="31" name="Google Shape;31;p19"/>
          <p:cNvPicPr preferRelativeResize="0"/>
          <p:nvPr/>
        </p:nvPicPr>
        <p:blipFill rotWithShape="1">
          <a:blip r:embed="rId2">
            <a:alphaModFix/>
          </a:blip>
          <a:srcRect/>
          <a:stretch/>
        </p:blipFill>
        <p:spPr>
          <a:xfrm>
            <a:off x="8305482" y="136525"/>
            <a:ext cx="699577" cy="1402202"/>
          </a:xfrm>
          <a:prstGeom prst="rect">
            <a:avLst/>
          </a:prstGeom>
          <a:noFill/>
          <a:ln>
            <a:noFill/>
          </a:ln>
        </p:spPr>
      </p:pic>
      <p:cxnSp>
        <p:nvCxnSpPr>
          <p:cNvPr id="32" name="Google Shape;32;p19"/>
          <p:cNvCxnSpPr/>
          <p:nvPr/>
        </p:nvCxnSpPr>
        <p:spPr>
          <a:xfrm rot="10800000" flipH="1">
            <a:off x="0" y="1380673"/>
            <a:ext cx="4934202" cy="1"/>
          </a:xfrm>
          <a:prstGeom prst="straightConnector1">
            <a:avLst/>
          </a:prstGeom>
          <a:noFill/>
          <a:ln w="38100" cap="flat" cmpd="sng">
            <a:solidFill>
              <a:srgbClr val="DFA267"/>
            </a:solidFill>
            <a:prstDash val="solid"/>
            <a:miter lim="800000"/>
            <a:headEnd type="none" w="sm" len="sm"/>
            <a:tailEnd type="none" w="sm" len="sm"/>
          </a:ln>
        </p:spPr>
      </p:cxnSp>
      <p:grpSp>
        <p:nvGrpSpPr>
          <p:cNvPr id="2" name="Google Shape;34;p19"/>
          <p:cNvGrpSpPr/>
          <p:nvPr/>
        </p:nvGrpSpPr>
        <p:grpSpPr>
          <a:xfrm>
            <a:off x="219303" y="5543114"/>
            <a:ext cx="409348" cy="1078155"/>
            <a:chOff x="313844" y="5489699"/>
            <a:chExt cx="1066895" cy="1078155"/>
          </a:xfrm>
        </p:grpSpPr>
        <p:sp>
          <p:nvSpPr>
            <p:cNvPr id="35" name="Google Shape;35;p19"/>
            <p:cNvSpPr/>
            <p:nvPr/>
          </p:nvSpPr>
          <p:spPr>
            <a:xfrm rot="5400000">
              <a:off x="824432" y="6011547"/>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 name="Google Shape;36;p19"/>
            <p:cNvSpPr/>
            <p:nvPr/>
          </p:nvSpPr>
          <p:spPr>
            <a:xfrm rot="10800000">
              <a:off x="313844" y="5489699"/>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08-02-2021</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8289716" y="136525"/>
            <a:ext cx="699577" cy="1402202"/>
          </a:xfrm>
          <a:prstGeom prst="rect">
            <a:avLst/>
          </a:prstGeom>
        </p:spPr>
      </p:pic>
      <p:sp>
        <p:nvSpPr>
          <p:cNvPr id="7" name="Rectangle 6">
            <a:extLst>
              <a:ext uri="{FF2B5EF4-FFF2-40B4-BE49-F238E27FC236}">
                <a16:creationId xmlns:a16="http://schemas.microsoft.com/office/drawing/2014/main" id="{6F45AC79-B7C1-472C-A498-194301500451}"/>
              </a:ext>
            </a:extLst>
          </p:cNvPr>
          <p:cNvSpPr/>
          <p:nvPr userDrawn="1"/>
        </p:nvSpPr>
        <p:spPr>
          <a:xfrm>
            <a:off x="71090" y="2"/>
            <a:ext cx="6767232" cy="1200329"/>
          </a:xfrm>
          <a:prstGeom prst="rect">
            <a:avLst/>
          </a:prstGeom>
        </p:spPr>
        <p:txBody>
          <a:bodyPr wrap="square">
            <a:spAutoFit/>
          </a:bodyPr>
          <a:lstStyle/>
          <a:p>
            <a:pPr>
              <a:lnSpc>
                <a:spcPct val="150000"/>
              </a:lnSpc>
            </a:pPr>
            <a:r>
              <a:rPr lang="en-IN" sz="2400" b="1" cap="all" dirty="0">
                <a:solidFill>
                  <a:srgbClr val="0070C0"/>
                </a:solidFill>
                <a:latin typeface="+mn-lt"/>
              </a:rPr>
              <a:t>Introduction to Software Engineering</a:t>
            </a:r>
          </a:p>
        </p:txBody>
      </p:sp>
      <p:cxnSp>
        <p:nvCxnSpPr>
          <p:cNvPr id="8" name="Straight Connector 7">
            <a:extLst>
              <a:ext uri="{FF2B5EF4-FFF2-40B4-BE49-F238E27FC236}">
                <a16:creationId xmlns:a16="http://schemas.microsoft.com/office/drawing/2014/main" id="{6894E71D-D16B-47FD-9E8E-8C7A57830B0D}"/>
              </a:ext>
            </a:extLst>
          </p:cNvPr>
          <p:cNvCxnSpPr>
            <a:cxnSpLocks/>
          </p:cNvCxnSpPr>
          <p:nvPr userDrawn="1"/>
        </p:nvCxnSpPr>
        <p:spPr>
          <a:xfrm>
            <a:off x="13941" y="1120324"/>
            <a:ext cx="4558060"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739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08-02-2021</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8289716" y="136525"/>
            <a:ext cx="699577" cy="1402202"/>
          </a:xfrm>
          <a:prstGeom prst="rect">
            <a:avLst/>
          </a:prstGeom>
        </p:spPr>
      </p:pic>
      <p:sp>
        <p:nvSpPr>
          <p:cNvPr id="7" name="Rectangle 6">
            <a:extLst>
              <a:ext uri="{FF2B5EF4-FFF2-40B4-BE49-F238E27FC236}">
                <a16:creationId xmlns:a16="http://schemas.microsoft.com/office/drawing/2014/main" id="{6F45AC79-B7C1-472C-A498-194301500451}"/>
              </a:ext>
            </a:extLst>
          </p:cNvPr>
          <p:cNvSpPr/>
          <p:nvPr userDrawn="1"/>
        </p:nvSpPr>
        <p:spPr>
          <a:xfrm>
            <a:off x="71090" y="2"/>
            <a:ext cx="6767232" cy="1200329"/>
          </a:xfrm>
          <a:prstGeom prst="rect">
            <a:avLst/>
          </a:prstGeom>
        </p:spPr>
        <p:txBody>
          <a:bodyPr wrap="square">
            <a:spAutoFit/>
          </a:bodyPr>
          <a:lstStyle/>
          <a:p>
            <a:pPr>
              <a:lnSpc>
                <a:spcPct val="150000"/>
              </a:lnSpc>
            </a:pPr>
            <a:r>
              <a:rPr lang="en-IN" sz="2400" b="1" cap="all" dirty="0">
                <a:solidFill>
                  <a:srgbClr val="0070C0"/>
                </a:solidFill>
                <a:latin typeface="+mn-lt"/>
              </a:rPr>
              <a:t>Introduction to Software Engineering</a:t>
            </a:r>
          </a:p>
        </p:txBody>
      </p:sp>
      <p:cxnSp>
        <p:nvCxnSpPr>
          <p:cNvPr id="8" name="Straight Connector 7">
            <a:extLst>
              <a:ext uri="{FF2B5EF4-FFF2-40B4-BE49-F238E27FC236}">
                <a16:creationId xmlns:a16="http://schemas.microsoft.com/office/drawing/2014/main" id="{6894E71D-D16B-47FD-9E8E-8C7A57830B0D}"/>
              </a:ext>
            </a:extLst>
          </p:cNvPr>
          <p:cNvCxnSpPr>
            <a:cxnSpLocks/>
          </p:cNvCxnSpPr>
          <p:nvPr userDrawn="1"/>
        </p:nvCxnSpPr>
        <p:spPr>
          <a:xfrm>
            <a:off x="13941" y="1120324"/>
            <a:ext cx="4558060"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739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08-02-2021</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8289716" y="136525"/>
            <a:ext cx="699577" cy="1402202"/>
          </a:xfrm>
          <a:prstGeom prst="rect">
            <a:avLst/>
          </a:prstGeom>
        </p:spPr>
      </p:pic>
      <p:sp>
        <p:nvSpPr>
          <p:cNvPr id="7" name="Rectangle 6">
            <a:extLst>
              <a:ext uri="{FF2B5EF4-FFF2-40B4-BE49-F238E27FC236}">
                <a16:creationId xmlns:a16="http://schemas.microsoft.com/office/drawing/2014/main" id="{6F45AC79-B7C1-472C-A498-194301500451}"/>
              </a:ext>
            </a:extLst>
          </p:cNvPr>
          <p:cNvSpPr/>
          <p:nvPr userDrawn="1"/>
        </p:nvSpPr>
        <p:spPr>
          <a:xfrm>
            <a:off x="71090" y="2"/>
            <a:ext cx="6767232" cy="1200329"/>
          </a:xfrm>
          <a:prstGeom prst="rect">
            <a:avLst/>
          </a:prstGeom>
        </p:spPr>
        <p:txBody>
          <a:bodyPr wrap="square">
            <a:spAutoFit/>
          </a:bodyPr>
          <a:lstStyle/>
          <a:p>
            <a:pPr>
              <a:lnSpc>
                <a:spcPct val="150000"/>
              </a:lnSpc>
            </a:pPr>
            <a:r>
              <a:rPr lang="en-IN" sz="2400" b="1" cap="all" dirty="0">
                <a:solidFill>
                  <a:srgbClr val="0070C0"/>
                </a:solidFill>
                <a:latin typeface="+mn-lt"/>
              </a:rPr>
              <a:t>Introduction to Software Engineering</a:t>
            </a:r>
          </a:p>
        </p:txBody>
      </p:sp>
      <p:cxnSp>
        <p:nvCxnSpPr>
          <p:cNvPr id="8" name="Straight Connector 7">
            <a:extLst>
              <a:ext uri="{FF2B5EF4-FFF2-40B4-BE49-F238E27FC236}">
                <a16:creationId xmlns:a16="http://schemas.microsoft.com/office/drawing/2014/main" id="{6894E71D-D16B-47FD-9E8E-8C7A57830B0D}"/>
              </a:ext>
            </a:extLst>
          </p:cNvPr>
          <p:cNvCxnSpPr>
            <a:cxnSpLocks/>
          </p:cNvCxnSpPr>
          <p:nvPr userDrawn="1"/>
        </p:nvCxnSpPr>
        <p:spPr>
          <a:xfrm>
            <a:off x="13941" y="1120324"/>
            <a:ext cx="4558060"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739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 name="Date Placeholder 27"/>
          <p:cNvSpPr>
            <a:spLocks noGrp="1"/>
          </p:cNvSpPr>
          <p:nvPr>
            <p:ph type="dt" sz="half" idx="10"/>
          </p:nvPr>
        </p:nvSpPr>
        <p:spPr>
          <a:xfrm>
            <a:off x="6400800" y="6354763"/>
            <a:ext cx="2286000" cy="366712"/>
          </a:xfrm>
        </p:spPr>
        <p:txBody>
          <a:bodyPr/>
          <a:lstStyle>
            <a:lvl1pPr>
              <a:defRPr sz="1400"/>
            </a:lvl1pPr>
          </a:lstStyle>
          <a:p>
            <a:pPr>
              <a:defRPr/>
            </a:pPr>
            <a:fld id="{BA93C6B4-ACB1-485A-90B4-7C7F362F1494}" type="datetimeFigureOut">
              <a:rPr lang="en-US"/>
              <a:pPr>
                <a:defRPr/>
              </a:pPr>
              <a:t>2/8/2021</a:t>
            </a:fld>
            <a:endParaRPr lang="en-US"/>
          </a:p>
        </p:txBody>
      </p:sp>
      <p:sp>
        <p:nvSpPr>
          <p:cNvPr id="11" name="Footer Placeholder 16"/>
          <p:cNvSpPr>
            <a:spLocks noGrp="1"/>
          </p:cNvSpPr>
          <p:nvPr>
            <p:ph type="ftr" sz="quarter" idx="11"/>
          </p:nvPr>
        </p:nvSpPr>
        <p:spPr>
          <a:xfrm>
            <a:off x="2898775" y="6354763"/>
            <a:ext cx="3475038" cy="366712"/>
          </a:xfrm>
        </p:spPr>
        <p:txBody>
          <a:bodyPr/>
          <a:lstStyle>
            <a:lvl1pPr>
              <a:defRPr/>
            </a:lvl1pPr>
          </a:lstStyle>
          <a:p>
            <a:pPr>
              <a:defRPr/>
            </a:pPr>
            <a:r>
              <a:rPr lang="en-US"/>
              <a:t>PESIT</a:t>
            </a:r>
          </a:p>
        </p:txBody>
      </p:sp>
      <p:sp>
        <p:nvSpPr>
          <p:cNvPr id="12" name="Slide Number Placeholder 28"/>
          <p:cNvSpPr>
            <a:spLocks noGrp="1"/>
          </p:cNvSpPr>
          <p:nvPr>
            <p:ph type="sldNum" sz="quarter" idx="12"/>
          </p:nvPr>
        </p:nvSpPr>
        <p:spPr>
          <a:xfrm>
            <a:off x="1216025" y="6354763"/>
            <a:ext cx="1219200" cy="366712"/>
          </a:xfrm>
        </p:spPr>
        <p:txBody>
          <a:bodyPr/>
          <a:lstStyle>
            <a:lvl1pPr>
              <a:defRPr/>
            </a:lvl1pPr>
          </a:lstStyle>
          <a:p>
            <a:pPr>
              <a:defRPr/>
            </a:pPr>
            <a:fld id="{448DE0C9-9AC4-4C63-8D66-80E180B7EF29}"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457200" y="1219200"/>
            <a:ext cx="82296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9390D6F-199F-44DA-8CDA-FE79286CF155}" type="datetimeFigureOut">
              <a:rPr lang="en-US"/>
              <a:pPr>
                <a:defRPr/>
              </a:pPr>
              <a:t>2/8/2021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PESIT</a:t>
            </a:r>
          </a:p>
        </p:txBody>
      </p:sp>
      <p:sp>
        <p:nvSpPr>
          <p:cNvPr id="6" name="Slide Number Placeholder 5"/>
          <p:cNvSpPr>
            <a:spLocks noGrp="1"/>
          </p:cNvSpPr>
          <p:nvPr>
            <p:ph type="sldNum" sz="quarter" idx="12"/>
          </p:nvPr>
        </p:nvSpPr>
        <p:spPr/>
        <p:txBody>
          <a:bodyPr/>
          <a:lstStyle>
            <a:lvl1pPr>
              <a:defRPr/>
            </a:lvl1pPr>
          </a:lstStyle>
          <a:p>
            <a:pPr>
              <a:defRPr/>
            </a:pPr>
            <a:fld id="{0AF22DF4-B2EC-4353-AD1B-86EFC042EA42}"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848600" cy="533400"/>
          </a:xfrm>
        </p:spPr>
        <p:txBody>
          <a:bodyPr/>
          <a:lstStyle/>
          <a:p>
            <a:r>
              <a:rPr lang="en-US"/>
              <a:t>Click to edit Master title style</a:t>
            </a:r>
            <a:endParaRPr lang="en-IN"/>
          </a:p>
        </p:txBody>
      </p:sp>
      <p:sp>
        <p:nvSpPr>
          <p:cNvPr id="3" name="Content Placeholder 2"/>
          <p:cNvSpPr>
            <a:spLocks noGrp="1"/>
          </p:cNvSpPr>
          <p:nvPr>
            <p:ph sz="half" idx="1"/>
          </p:nvPr>
        </p:nvSpPr>
        <p:spPr>
          <a:xfrm>
            <a:off x="685800" y="1066800"/>
            <a:ext cx="38481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686300" y="1066800"/>
            <a:ext cx="38481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10"/>
          </p:nvPr>
        </p:nvSpPr>
        <p:spPr>
          <a:xfrm>
            <a:off x="2362200" y="6400800"/>
            <a:ext cx="4038600" cy="457200"/>
          </a:xfrm>
        </p:spPr>
        <p:txBody>
          <a:bodyPr/>
          <a:lstStyle>
            <a:lvl1pPr>
              <a:defRPr>
                <a:latin typeface="Times New Roman" charset="0"/>
              </a:defRPr>
            </a:lvl1pPr>
          </a:lstStyle>
          <a:p>
            <a:pPr>
              <a:defRPr/>
            </a:pPr>
            <a:r>
              <a:rPr lang="en-US"/>
              <a:t>PESIT</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150938" y="214313"/>
            <a:ext cx="7804150" cy="591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 name="Date Placeholder 2"/>
          <p:cNvSpPr>
            <a:spLocks noGrp="1"/>
          </p:cNvSpPr>
          <p:nvPr>
            <p:ph type="dt" sz="half" idx="10"/>
          </p:nvPr>
        </p:nvSpPr>
        <p:spPr>
          <a:xfrm>
            <a:off x="1162050" y="6243638"/>
            <a:ext cx="1905000" cy="457200"/>
          </a:xfrm>
        </p:spPr>
        <p:txBody>
          <a:bodyPr/>
          <a:lstStyle>
            <a:lvl1pPr>
              <a:defRPr/>
            </a:lvl1pPr>
          </a:lstStyle>
          <a:p>
            <a:pPr>
              <a:defRPr/>
            </a:pPr>
            <a:r>
              <a:rPr lang="en-US" altLang="zh-CN"/>
              <a:t>OOMD</a:t>
            </a:r>
          </a:p>
        </p:txBody>
      </p:sp>
      <p:sp>
        <p:nvSpPr>
          <p:cNvPr id="4" name="Footer Placeholder 3"/>
          <p:cNvSpPr>
            <a:spLocks noGrp="1"/>
          </p:cNvSpPr>
          <p:nvPr>
            <p:ph type="ftr" sz="quarter" idx="11"/>
          </p:nvPr>
        </p:nvSpPr>
        <p:spPr>
          <a:xfrm>
            <a:off x="3657600" y="6243638"/>
            <a:ext cx="2895600" cy="457200"/>
          </a:xfrm>
        </p:spPr>
        <p:txBody>
          <a:bodyPr/>
          <a:lstStyle>
            <a:lvl1pPr>
              <a:defRPr/>
            </a:lvl1pPr>
          </a:lstStyle>
          <a:p>
            <a:pPr>
              <a:defRPr/>
            </a:pPr>
            <a:r>
              <a:rPr lang="en-US" altLang="zh-CN"/>
              <a:t>PESIT</a:t>
            </a:r>
          </a:p>
        </p:txBody>
      </p:sp>
      <p:sp>
        <p:nvSpPr>
          <p:cNvPr id="5" name="Slide Number Placeholder 4"/>
          <p:cNvSpPr>
            <a:spLocks noGrp="1"/>
          </p:cNvSpPr>
          <p:nvPr>
            <p:ph type="sldNum" sz="quarter" idx="12"/>
          </p:nvPr>
        </p:nvSpPr>
        <p:spPr>
          <a:xfrm>
            <a:off x="7042150" y="6243638"/>
            <a:ext cx="1905000" cy="457200"/>
          </a:xfrm>
        </p:spPr>
        <p:txBody>
          <a:bodyPr wrap="square" lIns="91440" tIns="45720" rIns="91440" bIns="45720" numCol="1" anchor="t" anchorCtr="0" compatLnSpc="1">
            <a:prstTxWarp prst="textNoShape">
              <a:avLst/>
            </a:prstTxWarp>
          </a:bodyPr>
          <a:lstStyle>
            <a:lvl1pPr>
              <a:defRPr>
                <a:ea typeface="宋体" pitchFamily="2" charset="-122"/>
              </a:defRPr>
            </a:lvl1pPr>
          </a:lstStyle>
          <a:p>
            <a:pPr>
              <a:defRPr/>
            </a:pPr>
            <a:fld id="{A258A88A-938F-4311-8F53-04BCC3A42C3D}" type="slidenum">
              <a:rPr lang="zh-CN" altLang="en-US"/>
              <a:pPr>
                <a:defRPr/>
              </a:pPr>
              <a:t>‹#›</a:t>
            </a:fld>
            <a:endParaRPr lang="en-US"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chartAndTx">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848600" cy="533400"/>
          </a:xfrm>
        </p:spPr>
        <p:txBody>
          <a:bodyPr/>
          <a:lstStyle/>
          <a:p>
            <a:r>
              <a:rPr lang="en-US"/>
              <a:t>Click to edit Master title style</a:t>
            </a:r>
            <a:endParaRPr lang="en-IN"/>
          </a:p>
        </p:txBody>
      </p:sp>
      <p:sp>
        <p:nvSpPr>
          <p:cNvPr id="3" name="Chart Placeholder 2"/>
          <p:cNvSpPr>
            <a:spLocks noGrp="1"/>
          </p:cNvSpPr>
          <p:nvPr>
            <p:ph type="chart" sz="half" idx="1"/>
          </p:nvPr>
        </p:nvSpPr>
        <p:spPr>
          <a:xfrm>
            <a:off x="685800" y="1066800"/>
            <a:ext cx="3848100" cy="4876800"/>
          </a:xfrm>
        </p:spPr>
        <p:txBody>
          <a:bodyPr>
            <a:normAutofit/>
          </a:bodyPr>
          <a:lstStyle/>
          <a:p>
            <a:pPr lvl="0"/>
            <a:endParaRPr lang="en-IN" noProof="0"/>
          </a:p>
        </p:txBody>
      </p:sp>
      <p:sp>
        <p:nvSpPr>
          <p:cNvPr id="4" name="Text Placeholder 3"/>
          <p:cNvSpPr>
            <a:spLocks noGrp="1"/>
          </p:cNvSpPr>
          <p:nvPr>
            <p:ph type="body" sz="half" idx="2"/>
          </p:nvPr>
        </p:nvSpPr>
        <p:spPr>
          <a:xfrm>
            <a:off x="4686300" y="1066800"/>
            <a:ext cx="38481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10"/>
          </p:nvPr>
        </p:nvSpPr>
        <p:spPr>
          <a:xfrm>
            <a:off x="2362200" y="6400800"/>
            <a:ext cx="4038600" cy="457200"/>
          </a:xfrm>
        </p:spPr>
        <p:txBody>
          <a:bodyPr/>
          <a:lstStyle>
            <a:lvl1pPr>
              <a:defRPr>
                <a:latin typeface="Times New Roman" charset="0"/>
              </a:defRPr>
            </a:lvl1pPr>
          </a:lstStyle>
          <a:p>
            <a:pPr>
              <a:defRPr/>
            </a:pPr>
            <a:r>
              <a:rPr lang="en-US"/>
              <a:t>PESIT</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5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a:t>Click to edit Master title style</a:t>
            </a:r>
          </a:p>
        </p:txBody>
      </p:sp>
      <p:sp>
        <p:nvSpPr>
          <p:cNvPr id="4" name="Date Placeholder 2"/>
          <p:cNvSpPr>
            <a:spLocks noGrp="1"/>
          </p:cNvSpPr>
          <p:nvPr>
            <p:ph type="dt" sz="half" idx="10"/>
          </p:nvPr>
        </p:nvSpPr>
        <p:spPr/>
        <p:txBody>
          <a:bodyPr/>
          <a:lstStyle>
            <a:lvl1pPr>
              <a:defRPr/>
            </a:lvl1pPr>
          </a:lstStyle>
          <a:p>
            <a:pPr>
              <a:defRPr/>
            </a:pPr>
            <a:fld id="{6F2D9BE8-ACC2-4677-8395-FDB7749D1CA2}" type="datetimeFigureOut">
              <a:rPr lang="en-US"/>
              <a:pPr>
                <a:defRPr/>
              </a:pPr>
              <a:t>2/8/2021</a:t>
            </a:fld>
            <a:endParaRPr lang="en-US"/>
          </a:p>
        </p:txBody>
      </p:sp>
      <p:sp>
        <p:nvSpPr>
          <p:cNvPr id="5" name="Footer Placeholder 3"/>
          <p:cNvSpPr>
            <a:spLocks noGrp="1"/>
          </p:cNvSpPr>
          <p:nvPr>
            <p:ph type="ftr" sz="quarter" idx="11"/>
          </p:nvPr>
        </p:nvSpPr>
        <p:spPr/>
        <p:txBody>
          <a:bodyPr/>
          <a:lstStyle>
            <a:lvl1pPr>
              <a:defRPr/>
            </a:lvl1pPr>
          </a:lstStyle>
          <a:p>
            <a:pPr>
              <a:defRPr/>
            </a:pPr>
            <a:r>
              <a:rPr lang="en-US"/>
              <a:t>PESIT</a:t>
            </a:r>
          </a:p>
        </p:txBody>
      </p:sp>
      <p:sp>
        <p:nvSpPr>
          <p:cNvPr id="6" name="Slide Number Placeholder 4"/>
          <p:cNvSpPr>
            <a:spLocks noGrp="1"/>
          </p:cNvSpPr>
          <p:nvPr>
            <p:ph type="sldNum" sz="quarter" idx="12"/>
          </p:nvPr>
        </p:nvSpPr>
        <p:spPr/>
        <p:txBody>
          <a:bodyPr/>
          <a:lstStyle>
            <a:lvl1pPr>
              <a:defRPr/>
            </a:lvl1pPr>
          </a:lstStyle>
          <a:p>
            <a:pPr>
              <a:defRPr/>
            </a:pPr>
            <a:fld id="{E6E323FC-3012-46E3-851B-15F851C5FD2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38"/>
        <p:cNvGrpSpPr/>
        <p:nvPr/>
      </p:nvGrpSpPr>
      <p:grpSpPr>
        <a:xfrm>
          <a:off x="0" y="0"/>
          <a:ext cx="0" cy="0"/>
          <a:chOff x="0" y="0"/>
          <a:chExt cx="0" cy="0"/>
        </a:xfrm>
      </p:grpSpPr>
      <p:sp>
        <p:nvSpPr>
          <p:cNvPr id="39" name="Google Shape;39;p20"/>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0"/>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0"/>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pic>
        <p:nvPicPr>
          <p:cNvPr id="42" name="Google Shape;42;p20"/>
          <p:cNvPicPr preferRelativeResize="0"/>
          <p:nvPr/>
        </p:nvPicPr>
        <p:blipFill rotWithShape="1">
          <a:blip r:embed="rId2">
            <a:alphaModFix/>
          </a:blip>
          <a:srcRect/>
          <a:stretch/>
        </p:blipFill>
        <p:spPr>
          <a:xfrm>
            <a:off x="8289716" y="136525"/>
            <a:ext cx="699577" cy="1402202"/>
          </a:xfrm>
          <a:prstGeom prst="rect">
            <a:avLst/>
          </a:prstGeom>
          <a:noFill/>
          <a:ln>
            <a:noFill/>
          </a:ln>
        </p:spPr>
      </p:pic>
      <p:sp>
        <p:nvSpPr>
          <p:cNvPr id="43" name="Google Shape;43;p20"/>
          <p:cNvSpPr/>
          <p:nvPr/>
        </p:nvSpPr>
        <p:spPr>
          <a:xfrm>
            <a:off x="13940" y="0"/>
            <a:ext cx="6767232" cy="64629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400" b="1" cap="none" dirty="0">
                <a:solidFill>
                  <a:srgbClr val="0070C0"/>
                </a:solidFill>
                <a:latin typeface="Calibri"/>
                <a:ea typeface="Calibri"/>
                <a:cs typeface="Calibri"/>
                <a:sym typeface="Calibri"/>
              </a:rPr>
              <a:t>Modelling to Solve a Problem</a:t>
            </a:r>
            <a:endParaRPr dirty="0"/>
          </a:p>
        </p:txBody>
      </p:sp>
      <p:cxnSp>
        <p:nvCxnSpPr>
          <p:cNvPr id="44" name="Google Shape;44;p20"/>
          <p:cNvCxnSpPr/>
          <p:nvPr/>
        </p:nvCxnSpPr>
        <p:spPr>
          <a:xfrm>
            <a:off x="13941" y="1087663"/>
            <a:ext cx="4363078" cy="0"/>
          </a:xfrm>
          <a:prstGeom prst="straightConnector1">
            <a:avLst/>
          </a:prstGeom>
          <a:noFill/>
          <a:ln w="38100" cap="flat" cmpd="sng">
            <a:solidFill>
              <a:srgbClr val="DFA267"/>
            </a:solidFill>
            <a:prstDash val="solid"/>
            <a:miter lim="800000"/>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preserve="1">
  <p:cSld name="Section Header">
    <p:spTree>
      <p:nvGrpSpPr>
        <p:cNvPr id="1" name="Shape 45"/>
        <p:cNvGrpSpPr/>
        <p:nvPr/>
      </p:nvGrpSpPr>
      <p:grpSpPr>
        <a:xfrm>
          <a:off x="0" y="0"/>
          <a:ext cx="0" cy="0"/>
          <a:chOff x="0" y="0"/>
          <a:chExt cx="0" cy="0"/>
        </a:xfrm>
      </p:grpSpPr>
      <p:sp>
        <p:nvSpPr>
          <p:cNvPr id="46" name="Google Shape;46;p21"/>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1"/>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1"/>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pic>
        <p:nvPicPr>
          <p:cNvPr id="49" name="Google Shape;49;p21"/>
          <p:cNvPicPr preferRelativeResize="0"/>
          <p:nvPr/>
        </p:nvPicPr>
        <p:blipFill rotWithShape="1">
          <a:blip r:embed="rId2">
            <a:alphaModFix/>
          </a:blip>
          <a:srcRect/>
          <a:stretch/>
        </p:blipFill>
        <p:spPr>
          <a:xfrm>
            <a:off x="1112890" y="1785280"/>
            <a:ext cx="1778663" cy="3554276"/>
          </a:xfrm>
          <a:prstGeom prst="rect">
            <a:avLst/>
          </a:prstGeom>
          <a:noFill/>
          <a:ln>
            <a:noFill/>
          </a:ln>
        </p:spPr>
      </p:pic>
      <p:cxnSp>
        <p:nvCxnSpPr>
          <p:cNvPr id="50" name="Google Shape;50;p21"/>
          <p:cNvCxnSpPr/>
          <p:nvPr/>
        </p:nvCxnSpPr>
        <p:spPr>
          <a:xfrm rot="10800000" flipH="1">
            <a:off x="3440996" y="2763970"/>
            <a:ext cx="3436087" cy="1"/>
          </a:xfrm>
          <a:prstGeom prst="straightConnector1">
            <a:avLst/>
          </a:prstGeom>
          <a:noFill/>
          <a:ln w="38100" cap="flat" cmpd="sng">
            <a:solidFill>
              <a:srgbClr val="DFA267"/>
            </a:solidFill>
            <a:prstDash val="solid"/>
            <a:miter lim="800000"/>
            <a:headEnd type="none" w="sm" len="sm"/>
            <a:tailEnd type="none" w="sm" len="sm"/>
          </a:ln>
        </p:spPr>
      </p:cxnSp>
      <p:sp>
        <p:nvSpPr>
          <p:cNvPr id="51" name="Google Shape;51;p21"/>
          <p:cNvSpPr txBox="1"/>
          <p:nvPr/>
        </p:nvSpPr>
        <p:spPr>
          <a:xfrm>
            <a:off x="3370398" y="1965257"/>
            <a:ext cx="2344610"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rgbClr val="F4B350"/>
                </a:solidFill>
                <a:latin typeface="Calibri"/>
                <a:ea typeface="Calibri"/>
                <a:cs typeface="Calibri"/>
                <a:sym typeface="Calibri"/>
              </a:rPr>
              <a:t>THANK YOU</a:t>
            </a:r>
            <a:endParaRPr sz="1800" b="1">
              <a:solidFill>
                <a:srgbClr val="F4B350"/>
              </a:solidFill>
              <a:latin typeface="Calibri"/>
              <a:ea typeface="Calibri"/>
              <a:cs typeface="Calibri"/>
              <a:sym typeface="Calibri"/>
            </a:endParaRPr>
          </a:p>
        </p:txBody>
      </p:sp>
      <p:sp>
        <p:nvSpPr>
          <p:cNvPr id="52" name="Google Shape;52;p21"/>
          <p:cNvSpPr/>
          <p:nvPr/>
        </p:nvSpPr>
        <p:spPr>
          <a:xfrm>
            <a:off x="3440996" y="2890391"/>
            <a:ext cx="5622911"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dirty="0" err="1">
                <a:solidFill>
                  <a:schemeClr val="dk1"/>
                </a:solidFill>
                <a:latin typeface="Calibri"/>
                <a:ea typeface="Calibri"/>
                <a:cs typeface="Calibri"/>
                <a:sym typeface="Calibri"/>
              </a:rPr>
              <a:t>Dr.</a:t>
            </a:r>
            <a:r>
              <a:rPr lang="en-IN" sz="2400" b="1" dirty="0">
                <a:solidFill>
                  <a:schemeClr val="dk1"/>
                </a:solidFill>
                <a:latin typeface="Calibri"/>
                <a:ea typeface="Calibri"/>
                <a:cs typeface="Calibri"/>
                <a:sym typeface="Calibri"/>
              </a:rPr>
              <a:t> H. L. Phalachandra</a:t>
            </a:r>
            <a:endParaRPr dirty="0"/>
          </a:p>
          <a:p>
            <a:pPr marL="0" marR="0" lvl="0" indent="0" algn="l" rtl="0">
              <a:lnSpc>
                <a:spcPct val="100000"/>
              </a:lnSpc>
              <a:spcBef>
                <a:spcPts val="0"/>
              </a:spcBef>
              <a:spcAft>
                <a:spcPts val="0"/>
              </a:spcAft>
              <a:buClr>
                <a:schemeClr val="dk1"/>
              </a:buClr>
              <a:buSzPts val="2000"/>
              <a:buFont typeface="Calibri"/>
              <a:buNone/>
            </a:pPr>
            <a:r>
              <a:rPr lang="en-US" sz="2000" dirty="0">
                <a:solidFill>
                  <a:schemeClr val="dk1"/>
                </a:solidFill>
                <a:latin typeface="Calibri"/>
                <a:ea typeface="Calibri"/>
                <a:cs typeface="Calibri"/>
                <a:sym typeface="Calibri"/>
              </a:rPr>
              <a:t>Department of Computer Science </a:t>
            </a:r>
            <a:r>
              <a:rPr lang="en-US" sz="2000" b="0" dirty="0">
                <a:solidFill>
                  <a:schemeClr val="dk1"/>
                </a:solidFill>
                <a:latin typeface="Calibri"/>
                <a:ea typeface="Calibri"/>
                <a:cs typeface="Calibri"/>
                <a:sym typeface="Calibri"/>
              </a:rPr>
              <a:t>and Engineering</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r>
              <a:rPr lang="en-US" sz="2000" u="sng" dirty="0">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phalachandra@pes.edu</a:t>
            </a:r>
            <a:endParaRPr sz="2000" u="sng" dirty="0">
              <a:solidFill>
                <a:srgbClr val="0070C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reserve="1">
  <p:cSld name="Two Content">
    <p:spTree>
      <p:nvGrpSpPr>
        <p:cNvPr id="1" name="Shape 61"/>
        <p:cNvGrpSpPr/>
        <p:nvPr/>
      </p:nvGrpSpPr>
      <p:grpSpPr>
        <a:xfrm>
          <a:off x="0" y="0"/>
          <a:ext cx="0" cy="0"/>
          <a:chOff x="0" y="0"/>
          <a:chExt cx="0" cy="0"/>
        </a:xfrm>
      </p:grpSpPr>
      <p:sp>
        <p:nvSpPr>
          <p:cNvPr id="62" name="Google Shape;62;p23"/>
          <p:cNvSpPr txBox="1">
            <a:spLocks noGrp="1"/>
          </p:cNvSpPr>
          <p:nvPr>
            <p:ph type="title"/>
          </p:nvPr>
        </p:nvSpPr>
        <p:spPr>
          <a:xfrm>
            <a:off x="628650" y="365128"/>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3"/>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23"/>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23"/>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3"/>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3"/>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pic>
        <p:nvPicPr>
          <p:cNvPr id="68" name="Google Shape;68;p23"/>
          <p:cNvPicPr preferRelativeResize="0"/>
          <p:nvPr/>
        </p:nvPicPr>
        <p:blipFill rotWithShape="1">
          <a:blip r:embed="rId2">
            <a:alphaModFix/>
          </a:blip>
          <a:srcRect/>
          <a:stretch/>
        </p:blipFill>
        <p:spPr>
          <a:xfrm>
            <a:off x="8250302" y="185738"/>
            <a:ext cx="699577" cy="140220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reserve="1">
  <p:cSld name="Comparison">
    <p:spTree>
      <p:nvGrpSpPr>
        <p:cNvPr id="1" name="Shape 69"/>
        <p:cNvGrpSpPr/>
        <p:nvPr/>
      </p:nvGrpSpPr>
      <p:grpSpPr>
        <a:xfrm>
          <a:off x="0" y="0"/>
          <a:ext cx="0" cy="0"/>
          <a:chOff x="0" y="0"/>
          <a:chExt cx="0" cy="0"/>
        </a:xfrm>
      </p:grpSpPr>
      <p:sp>
        <p:nvSpPr>
          <p:cNvPr id="70" name="Google Shape;70;p24"/>
          <p:cNvSpPr txBox="1">
            <a:spLocks noGrp="1"/>
          </p:cNvSpPr>
          <p:nvPr>
            <p:ph type="title"/>
          </p:nvPr>
        </p:nvSpPr>
        <p:spPr>
          <a:xfrm>
            <a:off x="629841" y="365128"/>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24"/>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2" name="Google Shape;72;p24"/>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24"/>
          <p:cNvSpPr txBox="1">
            <a:spLocks noGrp="1"/>
          </p:cNvSpPr>
          <p:nvPr>
            <p:ph type="body" idx="3"/>
          </p:nvPr>
        </p:nvSpPr>
        <p:spPr>
          <a:xfrm>
            <a:off x="4629151"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4" name="Google Shape;74;p24"/>
          <p:cNvSpPr txBox="1">
            <a:spLocks noGrp="1"/>
          </p:cNvSpPr>
          <p:nvPr>
            <p:ph type="body" idx="4"/>
          </p:nvPr>
        </p:nvSpPr>
        <p:spPr>
          <a:xfrm>
            <a:off x="4629151"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4"/>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4"/>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4"/>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Blank" preserve="1">
  <p:cSld name="1_Blank">
    <p:spTree>
      <p:nvGrpSpPr>
        <p:cNvPr id="1" name="Shape 78"/>
        <p:cNvGrpSpPr/>
        <p:nvPr/>
      </p:nvGrpSpPr>
      <p:grpSpPr>
        <a:xfrm>
          <a:off x="0" y="0"/>
          <a:ext cx="0" cy="0"/>
          <a:chOff x="0" y="0"/>
          <a:chExt cx="0" cy="0"/>
        </a:xfrm>
      </p:grpSpPr>
      <p:sp>
        <p:nvSpPr>
          <p:cNvPr id="79" name="Google Shape;79;p25"/>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5"/>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5"/>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pic>
        <p:nvPicPr>
          <p:cNvPr id="82" name="Google Shape;82;p25"/>
          <p:cNvPicPr preferRelativeResize="0"/>
          <p:nvPr/>
        </p:nvPicPr>
        <p:blipFill rotWithShape="1">
          <a:blip r:embed="rId2">
            <a:alphaModFix/>
          </a:blip>
          <a:srcRect/>
          <a:stretch/>
        </p:blipFill>
        <p:spPr>
          <a:xfrm>
            <a:off x="8305482" y="136525"/>
            <a:ext cx="699577" cy="140220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reserve="1">
  <p:cSld name="Content with Caption">
    <p:spTree>
      <p:nvGrpSpPr>
        <p:cNvPr id="1" name="Shape 83"/>
        <p:cNvGrpSpPr/>
        <p:nvPr/>
      </p:nvGrpSpPr>
      <p:grpSpPr>
        <a:xfrm>
          <a:off x="0" y="0"/>
          <a:ext cx="0" cy="0"/>
          <a:chOff x="0" y="0"/>
          <a:chExt cx="0" cy="0"/>
        </a:xfrm>
      </p:grpSpPr>
      <p:sp>
        <p:nvSpPr>
          <p:cNvPr id="84" name="Google Shape;84;p26"/>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26"/>
          <p:cNvSpPr txBox="1">
            <a:spLocks noGrp="1"/>
          </p:cNvSpPr>
          <p:nvPr>
            <p:ph type="body" idx="1"/>
          </p:nvPr>
        </p:nvSpPr>
        <p:spPr>
          <a:xfrm>
            <a:off x="3887391" y="987428"/>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86" name="Google Shape;86;p26"/>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7" name="Google Shape;87;p26"/>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6"/>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6"/>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reserve="1">
  <p:cSld name="Picture with Caption">
    <p:spTree>
      <p:nvGrpSpPr>
        <p:cNvPr id="1" name="Shape 90"/>
        <p:cNvGrpSpPr/>
        <p:nvPr/>
      </p:nvGrpSpPr>
      <p:grpSpPr>
        <a:xfrm>
          <a:off x="0" y="0"/>
          <a:ext cx="0" cy="0"/>
          <a:chOff x="0" y="0"/>
          <a:chExt cx="0" cy="0"/>
        </a:xfrm>
      </p:grpSpPr>
      <p:sp>
        <p:nvSpPr>
          <p:cNvPr id="91" name="Google Shape;91;p27"/>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27"/>
          <p:cNvSpPr>
            <a:spLocks noGrp="1"/>
          </p:cNvSpPr>
          <p:nvPr>
            <p:ph type="pic" idx="2"/>
          </p:nvPr>
        </p:nvSpPr>
        <p:spPr>
          <a:xfrm>
            <a:off x="3887391" y="987428"/>
            <a:ext cx="462915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93" name="Google Shape;93;p27"/>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94" name="Google Shape;94;p27"/>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7"/>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7"/>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4000" r:id="rId1"/>
    <p:sldLayoutId id="2147484001" r:id="rId2"/>
    <p:sldLayoutId id="2147484002" r:id="rId3"/>
    <p:sldLayoutId id="2147484003" r:id="rId4"/>
    <p:sldLayoutId id="2147484004" r:id="rId5"/>
    <p:sldLayoutId id="2147484005" r:id="rId6"/>
    <p:sldLayoutId id="2147484006" r:id="rId7"/>
    <p:sldLayoutId id="2147484007" r:id="rId8"/>
    <p:sldLayoutId id="2147484008" r:id="rId9"/>
    <p:sldLayoutId id="2147484009" r:id="rId10"/>
    <p:sldLayoutId id="2147484010" r:id="rId11"/>
    <p:sldLayoutId id="2147484011" r:id="rId12"/>
    <p:sldLayoutId id="2147484012" r:id="rId13"/>
    <p:sldLayoutId id="2147484013" r:id="rId14"/>
    <p:sldLayoutId id="2147484014" r:id="rId15"/>
    <p:sldLayoutId id="2147484015" r:id="rId16"/>
    <p:sldLayoutId id="2147484016" r:id="rId17"/>
    <p:sldLayoutId id="2147484017" r:id="rId18"/>
    <p:sldLayoutId id="2147484018" r:id="rId19"/>
    <p:sldLayoutId id="2147484019" r:id="rId20"/>
    <p:sldLayoutId id="2147484020" r:id="rId21"/>
    <p:sldLayoutId id="2147484021" r:id="rId22"/>
    <p:sldLayoutId id="2147484022" r:id="rId23"/>
    <p:sldLayoutId id="2147484023" r:id="rId24"/>
    <p:sldLayoutId id="2147484024" r:id="rId25"/>
    <p:sldLayoutId id="2147484025" r:id="rId26"/>
    <p:sldLayoutId id="2147484026" r:id="rId27"/>
    <p:sldLayoutId id="2147484027" r:id="rId2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2.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13;p1"/>
          <p:cNvSpPr/>
          <p:nvPr/>
        </p:nvSpPr>
        <p:spPr>
          <a:xfrm>
            <a:off x="232304" y="2302196"/>
            <a:ext cx="10220234"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cap="none" dirty="0">
                <a:solidFill>
                  <a:schemeClr val="accent2"/>
                </a:solidFill>
                <a:latin typeface="Calibri"/>
                <a:ea typeface="Calibri"/>
                <a:cs typeface="Calibri"/>
                <a:sym typeface="Calibri"/>
              </a:rPr>
              <a:t>CLASS DIAGRAM</a:t>
            </a:r>
            <a:endParaRPr dirty="0"/>
          </a:p>
        </p:txBody>
      </p:sp>
      <p:pic>
        <p:nvPicPr>
          <p:cNvPr id="4" name="Picture 3">
            <a:extLst>
              <a:ext uri="{FF2B5EF4-FFF2-40B4-BE49-F238E27FC236}">
                <a16:creationId xmlns:a16="http://schemas.microsoft.com/office/drawing/2014/main" id="{1CF3B02D-63A5-40A9-A7DC-4EC3190BD521}"/>
              </a:ext>
            </a:extLst>
          </p:cNvPr>
          <p:cNvPicPr>
            <a:picLocks noChangeAspect="1"/>
          </p:cNvPicPr>
          <p:nvPr/>
        </p:nvPicPr>
        <p:blipFill>
          <a:blip r:embed="rId2"/>
          <a:stretch>
            <a:fillRect/>
          </a:stretch>
        </p:blipFill>
        <p:spPr>
          <a:xfrm>
            <a:off x="4860032" y="2328455"/>
            <a:ext cx="3107714" cy="244525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idx="4294967295"/>
          </p:nvPr>
        </p:nvSpPr>
        <p:spPr>
          <a:xfrm>
            <a:off x="20190" y="116632"/>
            <a:ext cx="7886700" cy="1325563"/>
          </a:xfrm>
          <a:noFill/>
          <a:ln>
            <a:noFill/>
          </a:ln>
        </p:spPr>
        <p:txBody>
          <a:bodyPr spcFirstLastPara="1" wrap="square" lIns="91425" tIns="45700" rIns="91425" bIns="45700" anchor="ctr" anchorCtr="0">
            <a:normAutofit/>
          </a:bodyPr>
          <a:lstStyle/>
          <a:p>
            <a:pPr>
              <a:buClr>
                <a:schemeClr val="accent2"/>
              </a:buClr>
              <a:buSzPts val="2400"/>
            </a:pPr>
            <a:r>
              <a:rPr lang="en-US" altLang="en-US" sz="2400" b="1" dirty="0">
                <a:solidFill>
                  <a:srgbClr val="C00000"/>
                </a:solidFill>
              </a:rPr>
              <a:t>1. Classes : </a:t>
            </a:r>
            <a:r>
              <a:rPr lang="en-US" altLang="en-US" sz="2400" b="1" dirty="0">
                <a:solidFill>
                  <a:schemeClr val="accent2"/>
                </a:solidFill>
              </a:rPr>
              <a:t>Identified good Classes for the ATM system</a:t>
            </a:r>
          </a:p>
        </p:txBody>
      </p:sp>
      <p:graphicFrame>
        <p:nvGraphicFramePr>
          <p:cNvPr id="2050" name="Object 2"/>
          <p:cNvGraphicFramePr>
            <a:graphicFrameLocks noGrp="1" noChangeAspect="1"/>
          </p:cNvGraphicFramePr>
          <p:nvPr>
            <p:ph sz="quarter" idx="4294967295"/>
            <p:extLst>
              <p:ext uri="{D42A27DB-BD31-4B8C-83A1-F6EECF244321}">
                <p14:modId xmlns:p14="http://schemas.microsoft.com/office/powerpoint/2010/main" val="3383081582"/>
              </p:ext>
            </p:extLst>
          </p:nvPr>
        </p:nvGraphicFramePr>
        <p:xfrm>
          <a:off x="493710" y="2132856"/>
          <a:ext cx="7696842" cy="3672408"/>
        </p:xfrm>
        <a:graphic>
          <a:graphicData uri="http://schemas.openxmlformats.org/presentationml/2006/ole">
            <mc:AlternateContent xmlns:mc="http://schemas.openxmlformats.org/markup-compatibility/2006">
              <mc:Choice xmlns:v="urn:schemas-microsoft-com:vml" Requires="v">
                <p:oleObj name="VISIO" r:id="rId3" imgW="5381419" imgH="2566710" progId="">
                  <p:embed/>
                </p:oleObj>
              </mc:Choice>
              <mc:Fallback>
                <p:oleObj name="VISIO" r:id="rId3" imgW="5381419" imgH="2566710" progId="">
                  <p:embed/>
                  <p:pic>
                    <p:nvPicPr>
                      <p:cNvPr id="0" name="Object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710" y="2132856"/>
                        <a:ext cx="7696842" cy="3672408"/>
                      </a:xfrm>
                      <a:prstGeom prst="rect">
                        <a:avLst/>
                      </a:prstGeom>
                      <a:noFill/>
                      <a:ln>
                        <a:noFill/>
                      </a:ln>
                      <a:effec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idx="4294967295"/>
          </p:nvPr>
        </p:nvSpPr>
        <p:spPr>
          <a:xfrm>
            <a:off x="71406" y="579439"/>
            <a:ext cx="7886700" cy="492107"/>
          </a:xfrm>
          <a:noFill/>
          <a:ln>
            <a:noFill/>
          </a:ln>
        </p:spPr>
        <p:txBody>
          <a:bodyPr spcFirstLastPara="1" wrap="square" lIns="91425" tIns="45700" rIns="91425" bIns="45700" anchor="ctr" anchorCtr="0">
            <a:normAutofit/>
          </a:bodyPr>
          <a:lstStyle/>
          <a:p>
            <a:pPr>
              <a:buClr>
                <a:schemeClr val="accent2"/>
              </a:buClr>
              <a:buSzPts val="2400"/>
            </a:pPr>
            <a:r>
              <a:rPr lang="en-US" altLang="en-US" sz="2400" b="1" dirty="0">
                <a:solidFill>
                  <a:srgbClr val="C00000"/>
                </a:solidFill>
              </a:rPr>
              <a:t>2. Data Dictionary : </a:t>
            </a:r>
            <a:r>
              <a:rPr lang="en-US" altLang="en-US" sz="2400" b="1" dirty="0">
                <a:solidFill>
                  <a:schemeClr val="accent2"/>
                </a:solidFill>
              </a:rPr>
              <a:t>Preparing a Data Dictionary</a:t>
            </a:r>
          </a:p>
        </p:txBody>
      </p:sp>
      <p:sp>
        <p:nvSpPr>
          <p:cNvPr id="76803" name="Content Placeholder 2"/>
          <p:cNvSpPr>
            <a:spLocks noGrp="1"/>
          </p:cNvSpPr>
          <p:nvPr>
            <p:ph sz="quarter" idx="4294967295"/>
          </p:nvPr>
        </p:nvSpPr>
        <p:spPr>
          <a:xfrm>
            <a:off x="74807" y="1196752"/>
            <a:ext cx="7970143" cy="5661248"/>
          </a:xfrm>
        </p:spPr>
        <p:txBody>
          <a:bodyPr>
            <a:normAutofit lnSpcReduction="10000"/>
          </a:bodyPr>
          <a:lstStyle/>
          <a:p>
            <a:pPr algn="just" eaLnBrk="1" hangingPunct="1"/>
            <a:r>
              <a:rPr lang="en-US" sz="2400" dirty="0"/>
              <a:t>Given that independent words used for classes and can be interpreted differently and can have different meanings, a dictionary is prepared with a description as will be interpreted in the example context.</a:t>
            </a:r>
          </a:p>
          <a:p>
            <a:pPr algn="just" eaLnBrk="1" hangingPunct="1"/>
            <a:r>
              <a:rPr lang="en-US" sz="2400" dirty="0"/>
              <a:t>From the O-O perspective it should be possible to write a concise description of all valid classes</a:t>
            </a:r>
          </a:p>
          <a:p>
            <a:pPr algn="just" eaLnBrk="1" hangingPunct="1"/>
            <a:r>
              <a:rPr lang="en-US" sz="2400" dirty="0"/>
              <a:t>This will need to describe the scope of the class within the current problem including assumptions or restrictions on its use</a:t>
            </a:r>
          </a:p>
          <a:p>
            <a:pPr algn="just" eaLnBrk="1" hangingPunct="1"/>
            <a:r>
              <a:rPr lang="en-US" sz="2400" dirty="0"/>
              <a:t>This also shows the associations, attributes, operations and enumeration values</a:t>
            </a:r>
          </a:p>
          <a:p>
            <a:pPr algn="just" eaLnBrk="1" hangingPunct="1"/>
            <a:r>
              <a:rPr lang="en-US" sz="2400" dirty="0"/>
              <a:t>The relational requirement is more concrete specially to make a list of tables and all fields of those tables. Thus this will identify the meanings of the fields and what domains they are on.</a:t>
            </a:r>
          </a:p>
        </p:txBody>
      </p:sp>
    </p:spTree>
    <p:extLst>
      <p:ext uri="{BB962C8B-B14F-4D97-AF65-F5344CB8AC3E}">
        <p14:creationId xmlns:p14="http://schemas.microsoft.com/office/powerpoint/2010/main" val="3090131857"/>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p:cNvPicPr>
            <a:picLocks noGrp="1" noChangeAspect="1" noChangeArrowheads="1"/>
          </p:cNvPicPr>
          <p:nvPr>
            <p:ph idx="4294967295"/>
          </p:nvPr>
        </p:nvPicPr>
        <p:blipFill>
          <a:blip r:embed="rId2"/>
          <a:srcRect/>
          <a:stretch>
            <a:fillRect/>
          </a:stretch>
        </p:blipFill>
        <p:spPr>
          <a:xfrm>
            <a:off x="187197" y="1214423"/>
            <a:ext cx="7598078" cy="5643577"/>
          </a:xfrm>
        </p:spPr>
      </p:pic>
      <p:sp>
        <p:nvSpPr>
          <p:cNvPr id="3" name="Title 1"/>
          <p:cNvSpPr txBox="1">
            <a:spLocks/>
          </p:cNvSpPr>
          <p:nvPr/>
        </p:nvSpPr>
        <p:spPr>
          <a:xfrm>
            <a:off x="42886" y="579439"/>
            <a:ext cx="7886700" cy="492107"/>
          </a:xfrm>
          <a:prstGeom prst="rect">
            <a:avLst/>
          </a:prstGeom>
          <a:noFill/>
          <a:ln>
            <a:noFill/>
          </a:ln>
        </p:spPr>
        <p:txBody>
          <a:bodyPr spcFirstLastPara="1" wrap="square" lIns="91425" tIns="45700" rIns="91425" bIns="45700" anchor="ctr" anchorCtr="0">
            <a:normAutofit/>
          </a:bodyPr>
          <a:lstStyle/>
          <a:p>
            <a:pPr marL="0" marR="0" lvl="0" indent="0" algn="l" defTabSz="914400" rtl="0" eaLnBrk="1" fontAlgn="auto" latinLnBrk="0" hangingPunct="1">
              <a:lnSpc>
                <a:spcPct val="90000"/>
              </a:lnSpc>
              <a:spcBef>
                <a:spcPts val="0"/>
              </a:spcBef>
              <a:spcAft>
                <a:spcPts val="0"/>
              </a:spcAft>
              <a:buClr>
                <a:schemeClr val="accent2"/>
              </a:buClr>
              <a:buSzPts val="2400"/>
              <a:buFont typeface="Calibri"/>
              <a:buNone/>
              <a:tabLst/>
              <a:defRPr/>
            </a:pPr>
            <a:r>
              <a:rPr lang="en-US" altLang="en-US" sz="2400" b="1" dirty="0">
                <a:solidFill>
                  <a:srgbClr val="C00000"/>
                </a:solidFill>
              </a:rPr>
              <a:t>2. Data Dictionary : </a:t>
            </a:r>
            <a:r>
              <a:rPr kumimoji="0" lang="en-US" altLang="en-US" sz="2400" b="1" i="0" u="none" strike="noStrike" kern="0" cap="none" spc="0" normalizeH="0" baseline="0" noProof="0" dirty="0">
                <a:ln>
                  <a:noFill/>
                </a:ln>
                <a:solidFill>
                  <a:schemeClr val="accent2"/>
                </a:solidFill>
                <a:effectLst/>
                <a:uLnTx/>
                <a:uFillTx/>
                <a:latin typeface="Calibri"/>
                <a:ea typeface="Calibri"/>
                <a:cs typeface="Calibri"/>
                <a:sym typeface="Calibri"/>
              </a:rPr>
              <a:t>Data Dictionary (Example)</a:t>
            </a:r>
          </a:p>
        </p:txBody>
      </p:sp>
      <p:sp>
        <p:nvSpPr>
          <p:cNvPr id="7" name="Rectangle 6">
            <a:extLst>
              <a:ext uri="{FF2B5EF4-FFF2-40B4-BE49-F238E27FC236}">
                <a16:creationId xmlns:a16="http://schemas.microsoft.com/office/drawing/2014/main" id="{3CF3749B-EC1F-4F3B-8F37-113836455103}"/>
              </a:ext>
            </a:extLst>
          </p:cNvPr>
          <p:cNvSpPr/>
          <p:nvPr/>
        </p:nvSpPr>
        <p:spPr>
          <a:xfrm>
            <a:off x="683568" y="6453336"/>
            <a:ext cx="7488832" cy="4046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1E65BEA5-9A76-4335-A47F-8CD5C317744F}"/>
              </a:ext>
            </a:extLst>
          </p:cNvPr>
          <p:cNvPicPr>
            <a:picLocks noChangeAspect="1"/>
          </p:cNvPicPr>
          <p:nvPr/>
        </p:nvPicPr>
        <p:blipFill>
          <a:blip r:embed="rId3"/>
          <a:stretch>
            <a:fillRect/>
          </a:stretch>
        </p:blipFill>
        <p:spPr>
          <a:xfrm>
            <a:off x="539552" y="6482228"/>
            <a:ext cx="4714875" cy="200025"/>
          </a:xfrm>
          <a:prstGeom prst="rect">
            <a:avLst/>
          </a:prstGeom>
        </p:spPr>
      </p:pic>
      <p:pic>
        <p:nvPicPr>
          <p:cNvPr id="6" name="Picture 5">
            <a:extLst>
              <a:ext uri="{FF2B5EF4-FFF2-40B4-BE49-F238E27FC236}">
                <a16:creationId xmlns:a16="http://schemas.microsoft.com/office/drawing/2014/main" id="{BBD78C9F-3051-437F-880C-EF10F47046D1}"/>
              </a:ext>
            </a:extLst>
          </p:cNvPr>
          <p:cNvPicPr>
            <a:picLocks noChangeAspect="1"/>
          </p:cNvPicPr>
          <p:nvPr/>
        </p:nvPicPr>
        <p:blipFill>
          <a:blip r:embed="rId4"/>
          <a:stretch>
            <a:fillRect/>
          </a:stretch>
        </p:blipFill>
        <p:spPr>
          <a:xfrm>
            <a:off x="5237577" y="6530273"/>
            <a:ext cx="2133600" cy="190501"/>
          </a:xfrm>
          <a:prstGeom prst="rect">
            <a:avLst/>
          </a:prstGeom>
        </p:spPr>
      </p:pic>
    </p:spTree>
    <p:extLst>
      <p:ext uri="{BB962C8B-B14F-4D97-AF65-F5344CB8AC3E}">
        <p14:creationId xmlns:p14="http://schemas.microsoft.com/office/powerpoint/2010/main" val="398437806"/>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2"/>
          <p:cNvSpPr>
            <a:spLocks noGrp="1"/>
          </p:cNvSpPr>
          <p:nvPr>
            <p:ph type="title" idx="4294967295"/>
          </p:nvPr>
        </p:nvSpPr>
        <p:spPr>
          <a:xfrm>
            <a:off x="42886" y="571480"/>
            <a:ext cx="7886700" cy="492107"/>
          </a:xfrm>
          <a:noFill/>
          <a:ln>
            <a:noFill/>
          </a:ln>
        </p:spPr>
        <p:txBody>
          <a:bodyPr spcFirstLastPara="1" wrap="square" lIns="91425" tIns="45700" rIns="91425" bIns="45700" anchor="ctr" anchorCtr="0">
            <a:normAutofit/>
          </a:bodyPr>
          <a:lstStyle/>
          <a:p>
            <a:pPr>
              <a:buClr>
                <a:schemeClr val="accent2"/>
              </a:buClr>
              <a:buSzPts val="2400"/>
            </a:pPr>
            <a:r>
              <a:rPr lang="en-US" altLang="en-US" sz="2400" b="1" dirty="0">
                <a:solidFill>
                  <a:srgbClr val="C00000"/>
                </a:solidFill>
              </a:rPr>
              <a:t>3. Class Associations : </a:t>
            </a:r>
            <a:r>
              <a:rPr lang="en-US" altLang="en-US" sz="2400" b="1" dirty="0">
                <a:solidFill>
                  <a:schemeClr val="accent2"/>
                </a:solidFill>
              </a:rPr>
              <a:t>Finding the Associations</a:t>
            </a:r>
          </a:p>
        </p:txBody>
      </p:sp>
      <p:sp>
        <p:nvSpPr>
          <p:cNvPr id="78851" name="Content Placeholder 1"/>
          <p:cNvSpPr>
            <a:spLocks noGrp="1"/>
          </p:cNvSpPr>
          <p:nvPr>
            <p:ph sz="quarter" idx="4294967295"/>
          </p:nvPr>
        </p:nvSpPr>
        <p:spPr>
          <a:xfrm>
            <a:off x="42886" y="1063587"/>
            <a:ext cx="8417546" cy="5572140"/>
          </a:xfrm>
        </p:spPr>
        <p:txBody>
          <a:bodyPr>
            <a:normAutofit fontScale="85000" lnSpcReduction="10000"/>
          </a:bodyPr>
          <a:lstStyle/>
          <a:p>
            <a:pPr eaLnBrk="1" hangingPunct="1">
              <a:lnSpc>
                <a:spcPct val="140000"/>
              </a:lnSpc>
              <a:spcBef>
                <a:spcPts val="600"/>
              </a:spcBef>
            </a:pPr>
            <a:r>
              <a:rPr lang="en-US" altLang="en-US" sz="2400" dirty="0"/>
              <a:t>Association should describe structural property of application domain and not a transient event</a:t>
            </a:r>
          </a:p>
          <a:p>
            <a:pPr>
              <a:lnSpc>
                <a:spcPct val="140000"/>
              </a:lnSpc>
              <a:spcBef>
                <a:spcPts val="600"/>
              </a:spcBef>
            </a:pPr>
            <a:r>
              <a:rPr lang="en-GB" altLang="en-US" sz="2400" dirty="0"/>
              <a:t>Associations in a problem domain may be identified by verbal phrases e.g. </a:t>
            </a:r>
            <a:r>
              <a:rPr lang="en-GB" altLang="en-US" sz="2400" dirty="0" err="1"/>
              <a:t>NextTo</a:t>
            </a:r>
            <a:r>
              <a:rPr lang="en-GB" altLang="en-US" sz="2400" dirty="0"/>
              <a:t>, part of, </a:t>
            </a:r>
            <a:r>
              <a:rPr lang="en-GB" altLang="en-US" sz="2400" dirty="0" err="1"/>
              <a:t>ContainedIn</a:t>
            </a:r>
            <a:r>
              <a:rPr lang="en-GB" altLang="en-US" sz="2400" dirty="0"/>
              <a:t> or Drives, </a:t>
            </a:r>
            <a:r>
              <a:rPr lang="en-GB" altLang="en-US" sz="2400" dirty="0" err="1"/>
              <a:t>TalkTo</a:t>
            </a:r>
            <a:r>
              <a:rPr lang="en-GB" altLang="en-US" sz="2400" dirty="0"/>
              <a:t>, Has, </a:t>
            </a:r>
            <a:r>
              <a:rPr lang="en-GB" altLang="en-US" sz="2400" dirty="0" err="1"/>
              <a:t>WorksFor</a:t>
            </a:r>
            <a:r>
              <a:rPr lang="en-GB" altLang="en-US" sz="2400" dirty="0"/>
              <a:t>, Manages, includes, shares, provides etc. </a:t>
            </a:r>
            <a:endParaRPr lang="en-US" altLang="en-US" sz="2400" dirty="0"/>
          </a:p>
          <a:p>
            <a:pPr eaLnBrk="1" hangingPunct="1">
              <a:lnSpc>
                <a:spcPct val="140000"/>
              </a:lnSpc>
              <a:spcBef>
                <a:spcPts val="600"/>
              </a:spcBef>
            </a:pPr>
            <a:r>
              <a:rPr lang="en-US" altLang="en-US" sz="2400" dirty="0"/>
              <a:t>Its to find a specific “has-a” relationship rather than “is-a”</a:t>
            </a:r>
          </a:p>
          <a:p>
            <a:pPr eaLnBrk="1" hangingPunct="1">
              <a:lnSpc>
                <a:spcPct val="140000"/>
              </a:lnSpc>
              <a:spcBef>
                <a:spcPts val="600"/>
              </a:spcBef>
            </a:pPr>
            <a:r>
              <a:rPr lang="en-US" altLang="en-US" sz="2400" dirty="0"/>
              <a:t>A reference from one class to another is an association</a:t>
            </a:r>
          </a:p>
          <a:p>
            <a:pPr marL="508000" lvl="1" indent="0">
              <a:lnSpc>
                <a:spcPct val="140000"/>
              </a:lnSpc>
              <a:spcBef>
                <a:spcPts val="600"/>
              </a:spcBef>
              <a:buNone/>
            </a:pPr>
            <a:r>
              <a:rPr lang="en-US" altLang="en-US" sz="2200" dirty="0" err="1"/>
              <a:t>Eg.</a:t>
            </a:r>
            <a:r>
              <a:rPr lang="en-US" altLang="en-US" sz="2200" dirty="0"/>
              <a:t> class Person should not have an attribute employer .. There needs to be a relationship between class Person and class Company with association “</a:t>
            </a:r>
            <a:r>
              <a:rPr lang="en-US" altLang="en-US" sz="2200" dirty="0" err="1"/>
              <a:t>worksfor</a:t>
            </a:r>
            <a:r>
              <a:rPr lang="en-US" altLang="en-US" sz="2200" dirty="0"/>
              <a:t>”</a:t>
            </a:r>
          </a:p>
          <a:p>
            <a:pPr eaLnBrk="1" hangingPunct="1">
              <a:lnSpc>
                <a:spcPct val="140000"/>
              </a:lnSpc>
              <a:spcBef>
                <a:spcPts val="600"/>
              </a:spcBef>
            </a:pPr>
            <a:r>
              <a:rPr lang="en-GB" altLang="en-US" sz="2400" dirty="0"/>
              <a:t>Find and extract from the problem statement the explicit and implicit verb phrases and list them. Use the Knowledge of problem domain to help.</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idx="4294967295"/>
          </p:nvPr>
        </p:nvSpPr>
        <p:spPr>
          <a:xfrm>
            <a:off x="0" y="476250"/>
            <a:ext cx="7756525" cy="452438"/>
          </a:xfrm>
          <a:noFill/>
          <a:ln>
            <a:noFill/>
          </a:ln>
        </p:spPr>
        <p:txBody>
          <a:bodyPr spcFirstLastPara="1" wrap="square" lIns="91425" tIns="45700" rIns="91425" bIns="45700" anchor="ctr" anchorCtr="0">
            <a:normAutofit/>
          </a:bodyPr>
          <a:lstStyle/>
          <a:p>
            <a:pPr fontAlgn="auto">
              <a:buClr>
                <a:schemeClr val="accent2"/>
              </a:buClr>
              <a:buSzPts val="2400"/>
              <a:defRPr/>
            </a:pPr>
            <a:r>
              <a:rPr lang="en-US" altLang="en-US" sz="2400" b="1" dirty="0">
                <a:solidFill>
                  <a:schemeClr val="accent2"/>
                </a:solidFill>
              </a:rPr>
              <a:t> </a:t>
            </a:r>
            <a:r>
              <a:rPr lang="en-US" altLang="en-US" sz="2400" b="1" dirty="0">
                <a:solidFill>
                  <a:srgbClr val="C00000"/>
                </a:solidFill>
              </a:rPr>
              <a:t>3. Class Associations : </a:t>
            </a:r>
            <a:r>
              <a:rPr lang="en-US" altLang="en-US" sz="2400" b="1" dirty="0">
                <a:solidFill>
                  <a:schemeClr val="accent2"/>
                </a:solidFill>
              </a:rPr>
              <a:t>ATM System:</a:t>
            </a:r>
          </a:p>
        </p:txBody>
      </p:sp>
      <p:pic>
        <p:nvPicPr>
          <p:cNvPr id="3" name="Picture 2">
            <a:extLst>
              <a:ext uri="{FF2B5EF4-FFF2-40B4-BE49-F238E27FC236}">
                <a16:creationId xmlns:a16="http://schemas.microsoft.com/office/drawing/2014/main" id="{E8BC387C-E53B-4EAA-B9C1-A184F6ADE880}"/>
              </a:ext>
            </a:extLst>
          </p:cNvPr>
          <p:cNvPicPr>
            <a:picLocks noChangeAspect="1"/>
          </p:cNvPicPr>
          <p:nvPr/>
        </p:nvPicPr>
        <p:blipFill>
          <a:blip r:embed="rId3"/>
          <a:stretch>
            <a:fillRect/>
          </a:stretch>
        </p:blipFill>
        <p:spPr>
          <a:xfrm>
            <a:off x="611560" y="1412776"/>
            <a:ext cx="6986416" cy="5301706"/>
          </a:xfrm>
          <a:prstGeom prst="rect">
            <a:avLst/>
          </a:prstGeom>
        </p:spPr>
      </p:pic>
      <p:sp>
        <p:nvSpPr>
          <p:cNvPr id="8" name="TextBox 7">
            <a:extLst>
              <a:ext uri="{FF2B5EF4-FFF2-40B4-BE49-F238E27FC236}">
                <a16:creationId xmlns:a16="http://schemas.microsoft.com/office/drawing/2014/main" id="{26D74B83-0F2C-4473-839C-75AF42C7A81A}"/>
              </a:ext>
            </a:extLst>
          </p:cNvPr>
          <p:cNvSpPr txBox="1"/>
          <p:nvPr/>
        </p:nvSpPr>
        <p:spPr>
          <a:xfrm>
            <a:off x="323528" y="845902"/>
            <a:ext cx="7962744" cy="307777"/>
          </a:xfrm>
          <a:prstGeom prst="rect">
            <a:avLst/>
          </a:prstGeom>
          <a:solidFill>
            <a:schemeClr val="bg1"/>
          </a:solidFill>
        </p:spPr>
        <p:txBody>
          <a:bodyPr wrap="square" lIns="0" tIns="0" rIns="0" bIns="0">
            <a:spAutoFit/>
          </a:bodyPr>
          <a:lstStyle/>
          <a:p>
            <a:pPr marL="50800" indent="0" eaLnBrk="1" hangingPunct="1">
              <a:buNone/>
            </a:pPr>
            <a:r>
              <a:rPr lang="en-US" altLang="en-US" sz="2000" b="1" dirty="0">
                <a:latin typeface="Calibri" panose="020F0502020204030204" pitchFamily="34" charset="0"/>
                <a:cs typeface="Calibri" panose="020F0502020204030204" pitchFamily="34" charset="0"/>
              </a:rPr>
              <a:t>Verbal Phrases from ATM System domain for identification of Associations</a:t>
            </a:r>
          </a:p>
        </p:txBody>
      </p:sp>
      <p:pic>
        <p:nvPicPr>
          <p:cNvPr id="9" name="Picture 8">
            <a:extLst>
              <a:ext uri="{FF2B5EF4-FFF2-40B4-BE49-F238E27FC236}">
                <a16:creationId xmlns:a16="http://schemas.microsoft.com/office/drawing/2014/main" id="{80EEC4E9-BD7A-49C7-ABED-8D7A8A28F8DA}"/>
              </a:ext>
            </a:extLst>
          </p:cNvPr>
          <p:cNvPicPr>
            <a:picLocks noChangeAspect="1"/>
          </p:cNvPicPr>
          <p:nvPr/>
        </p:nvPicPr>
        <p:blipFill>
          <a:blip r:embed="rId4"/>
          <a:stretch>
            <a:fillRect/>
          </a:stretch>
        </p:blipFill>
        <p:spPr>
          <a:xfrm>
            <a:off x="-85" y="996769"/>
            <a:ext cx="395622" cy="333375"/>
          </a:xfrm>
          <a:prstGeom prst="rect">
            <a:avLst/>
          </a:prstGeom>
        </p:spPr>
      </p:pic>
      <p:pic>
        <p:nvPicPr>
          <p:cNvPr id="10" name="Picture 9">
            <a:extLst>
              <a:ext uri="{FF2B5EF4-FFF2-40B4-BE49-F238E27FC236}">
                <a16:creationId xmlns:a16="http://schemas.microsoft.com/office/drawing/2014/main" id="{DF91F4E7-262E-4355-B7D9-F8FB4A05E1C1}"/>
              </a:ext>
            </a:extLst>
          </p:cNvPr>
          <p:cNvPicPr>
            <a:picLocks noChangeAspect="1"/>
          </p:cNvPicPr>
          <p:nvPr/>
        </p:nvPicPr>
        <p:blipFill>
          <a:blip r:embed="rId5"/>
          <a:stretch>
            <a:fillRect/>
          </a:stretch>
        </p:blipFill>
        <p:spPr>
          <a:xfrm>
            <a:off x="6460" y="1207055"/>
            <a:ext cx="4191000" cy="1238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2"/>
          <p:cNvSpPr>
            <a:spLocks noGrp="1"/>
          </p:cNvSpPr>
          <p:nvPr>
            <p:ph type="title" idx="4294967295"/>
          </p:nvPr>
        </p:nvSpPr>
        <p:spPr>
          <a:xfrm>
            <a:off x="42886" y="571480"/>
            <a:ext cx="7886700" cy="492107"/>
          </a:xfrm>
          <a:noFill/>
          <a:ln>
            <a:noFill/>
          </a:ln>
        </p:spPr>
        <p:txBody>
          <a:bodyPr spcFirstLastPara="1" wrap="square" lIns="91425" tIns="45700" rIns="91425" bIns="45700" anchor="ctr" anchorCtr="0">
            <a:normAutofit/>
          </a:bodyPr>
          <a:lstStyle/>
          <a:p>
            <a:pPr>
              <a:buClr>
                <a:schemeClr val="accent2"/>
              </a:buClr>
              <a:buSzPts val="2400"/>
            </a:pPr>
            <a:r>
              <a:rPr lang="en-US" altLang="en-US" sz="2400" b="1" dirty="0">
                <a:solidFill>
                  <a:srgbClr val="C00000"/>
                </a:solidFill>
              </a:rPr>
              <a:t>3. Class Associations : </a:t>
            </a:r>
            <a:r>
              <a:rPr lang="en-US" altLang="en-US" sz="2400" b="1" dirty="0">
                <a:solidFill>
                  <a:schemeClr val="accent2"/>
                </a:solidFill>
              </a:rPr>
              <a:t>Keeping the Right Associations</a:t>
            </a:r>
          </a:p>
        </p:txBody>
      </p:sp>
      <p:sp>
        <p:nvSpPr>
          <p:cNvPr id="78851" name="Content Placeholder 1"/>
          <p:cNvSpPr>
            <a:spLocks noGrp="1"/>
          </p:cNvSpPr>
          <p:nvPr>
            <p:ph sz="quarter" idx="4294967295"/>
          </p:nvPr>
        </p:nvSpPr>
        <p:spPr>
          <a:xfrm>
            <a:off x="0" y="1063586"/>
            <a:ext cx="9281642" cy="6037821"/>
          </a:xfrm>
        </p:spPr>
        <p:txBody>
          <a:bodyPr>
            <a:noAutofit/>
          </a:bodyPr>
          <a:lstStyle/>
          <a:p>
            <a:pPr indent="-442800" eaLnBrk="1" hangingPunct="1">
              <a:lnSpc>
                <a:spcPct val="110000"/>
              </a:lnSpc>
              <a:spcBef>
                <a:spcPts val="0"/>
              </a:spcBef>
              <a:buSzPct val="100000"/>
              <a:buFont typeface="+mj-lt"/>
              <a:buAutoNum type="arabicPeriod"/>
            </a:pPr>
            <a:r>
              <a:rPr lang="en-US" altLang="en-US" sz="2200" dirty="0"/>
              <a:t>Eliminate associations between eliminated classes</a:t>
            </a:r>
          </a:p>
          <a:p>
            <a:pPr lvl="1">
              <a:lnSpc>
                <a:spcPct val="100000"/>
              </a:lnSpc>
              <a:spcBef>
                <a:spcPts val="0"/>
              </a:spcBef>
            </a:pPr>
            <a:r>
              <a:rPr lang="en-US" altLang="en-US" sz="2000" dirty="0"/>
              <a:t>Associations with eliminated classes has to be eliminated</a:t>
            </a:r>
            <a:br>
              <a:rPr lang="en-US" altLang="en-US" sz="2000" dirty="0"/>
            </a:br>
            <a:r>
              <a:rPr lang="en-US" altLang="en-US" sz="2000" dirty="0" err="1"/>
              <a:t>eg.</a:t>
            </a:r>
            <a:r>
              <a:rPr lang="en-US" altLang="en-US" sz="2000" dirty="0"/>
              <a:t> Relationship with Banking Network, ATM interacts with User</a:t>
            </a:r>
          </a:p>
          <a:p>
            <a:pPr marL="471600" lvl="1" indent="-457200">
              <a:lnSpc>
                <a:spcPct val="110000"/>
              </a:lnSpc>
              <a:spcBef>
                <a:spcPts val="0"/>
              </a:spcBef>
              <a:buSzPct val="100000"/>
              <a:buFont typeface="+mj-lt"/>
              <a:buAutoNum type="arabicPeriod" startAt="2"/>
            </a:pPr>
            <a:r>
              <a:rPr lang="en-US" altLang="en-US" sz="2200" dirty="0"/>
              <a:t>Eliminating Irrelevant or implementation associations</a:t>
            </a:r>
          </a:p>
          <a:p>
            <a:pPr lvl="1">
              <a:lnSpc>
                <a:spcPct val="100000"/>
              </a:lnSpc>
              <a:spcBef>
                <a:spcPts val="0"/>
              </a:spcBef>
            </a:pPr>
            <a:r>
              <a:rPr lang="en-US" altLang="en-US" sz="2000" dirty="0"/>
              <a:t>Implementation concerns to be eliminated</a:t>
            </a:r>
            <a:br>
              <a:rPr lang="en-US" altLang="en-US" sz="2000" dirty="0"/>
            </a:br>
            <a:r>
              <a:rPr lang="en-US" altLang="en-US" sz="2000" dirty="0" err="1"/>
              <a:t>eg.</a:t>
            </a:r>
            <a:r>
              <a:rPr lang="en-US" altLang="en-US" sz="2000" dirty="0"/>
              <a:t> System handles concurrent access</a:t>
            </a:r>
          </a:p>
          <a:p>
            <a:pPr marL="471600" lvl="1" indent="-457200">
              <a:lnSpc>
                <a:spcPct val="110000"/>
              </a:lnSpc>
              <a:spcBef>
                <a:spcPts val="0"/>
              </a:spcBef>
              <a:buSzPct val="100000"/>
              <a:buFont typeface="+mj-lt"/>
              <a:buAutoNum type="arabicPeriod" startAt="3"/>
            </a:pPr>
            <a:r>
              <a:rPr lang="en-US" altLang="en-US" sz="2200" dirty="0"/>
              <a:t>Actions which handle transient processing events</a:t>
            </a:r>
          </a:p>
          <a:p>
            <a:pPr marL="533400" lvl="1" indent="0">
              <a:lnSpc>
                <a:spcPct val="100000"/>
              </a:lnSpc>
              <a:spcBef>
                <a:spcPts val="0"/>
              </a:spcBef>
              <a:buNone/>
            </a:pPr>
            <a:r>
              <a:rPr lang="en-US" altLang="en-US" sz="2000" dirty="0"/>
              <a:t>       </a:t>
            </a:r>
            <a:r>
              <a:rPr lang="en-US" altLang="en-US" sz="2000" dirty="0" err="1"/>
              <a:t>eg.</a:t>
            </a:r>
            <a:r>
              <a:rPr lang="en-US" altLang="en-US" sz="2000" dirty="0"/>
              <a:t> ATM accepts cash Card. ATM interacts with User etc.</a:t>
            </a:r>
          </a:p>
          <a:p>
            <a:pPr marL="471600" lvl="1" indent="-457200" eaLnBrk="1" hangingPunct="1">
              <a:lnSpc>
                <a:spcPct val="110000"/>
              </a:lnSpc>
              <a:spcBef>
                <a:spcPts val="0"/>
              </a:spcBef>
              <a:buSzPct val="100000"/>
              <a:buFont typeface="+mj-lt"/>
              <a:buAutoNum type="arabicPeriod" startAt="4"/>
            </a:pPr>
            <a:r>
              <a:rPr lang="en-US" altLang="en-US" sz="2200" dirty="0"/>
              <a:t>Ternary Associations</a:t>
            </a:r>
          </a:p>
          <a:p>
            <a:pPr lvl="1" eaLnBrk="1" hangingPunct="1">
              <a:lnSpc>
                <a:spcPct val="100000"/>
              </a:lnSpc>
              <a:spcBef>
                <a:spcPts val="0"/>
              </a:spcBef>
            </a:pPr>
            <a:r>
              <a:rPr lang="en-US" altLang="en-US" sz="2000" dirty="0"/>
              <a:t>As much as possible, decompose associations among 3 or more classes into binary associations (could be as qualified association)</a:t>
            </a:r>
            <a:br>
              <a:rPr lang="en-US" altLang="en-US" sz="2000" dirty="0"/>
            </a:br>
            <a:r>
              <a:rPr lang="en-US" altLang="en-US" sz="2000" dirty="0" err="1"/>
              <a:t>eg.</a:t>
            </a:r>
            <a:r>
              <a:rPr lang="en-US" altLang="en-US" sz="2000" dirty="0"/>
              <a:t> Bank computer processes transactions against accounts to</a:t>
            </a:r>
            <a:br>
              <a:rPr lang="en-US" altLang="en-US" sz="2000" dirty="0"/>
            </a:br>
            <a:r>
              <a:rPr lang="en-US" altLang="en-US" sz="2000" dirty="0"/>
              <a:t>      Bank computer processes transactions and Transactions concerns account</a:t>
            </a:r>
          </a:p>
          <a:p>
            <a:pPr marL="471600" lvl="1" indent="-457200">
              <a:lnSpc>
                <a:spcPct val="110000"/>
              </a:lnSpc>
              <a:spcBef>
                <a:spcPts val="0"/>
              </a:spcBef>
              <a:buSzPct val="100000"/>
              <a:buFont typeface="+mj-lt"/>
              <a:buAutoNum type="arabicPeriod" startAt="5"/>
            </a:pPr>
            <a:r>
              <a:rPr lang="en-US" altLang="en-US" sz="2200" dirty="0"/>
              <a:t>Derived Associations</a:t>
            </a:r>
          </a:p>
          <a:p>
            <a:pPr lvl="1">
              <a:lnSpc>
                <a:spcPct val="100000"/>
              </a:lnSpc>
              <a:spcBef>
                <a:spcPts val="0"/>
              </a:spcBef>
            </a:pPr>
            <a:r>
              <a:rPr lang="en-US" altLang="en-US" sz="2000" dirty="0"/>
              <a:t>Omit associations that can be defined in terms of other associations</a:t>
            </a:r>
            <a:br>
              <a:rPr lang="en-US" altLang="en-US" sz="2000" dirty="0"/>
            </a:br>
            <a:r>
              <a:rPr lang="en-US" altLang="en-US" sz="2000" dirty="0" err="1"/>
              <a:t>eg.</a:t>
            </a:r>
            <a:r>
              <a:rPr lang="en-US" altLang="en-US" sz="2000" dirty="0"/>
              <a:t> Consortium shares ATMs can be Consortium owns central computer and Central computer communicates with ATMs</a:t>
            </a:r>
          </a:p>
        </p:txBody>
      </p:sp>
    </p:spTree>
    <p:extLst>
      <p:ext uri="{BB962C8B-B14F-4D97-AF65-F5344CB8AC3E}">
        <p14:creationId xmlns:p14="http://schemas.microsoft.com/office/powerpoint/2010/main" val="4262997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idx="4294967295"/>
          </p:nvPr>
        </p:nvSpPr>
        <p:spPr>
          <a:xfrm>
            <a:off x="-54396" y="483926"/>
            <a:ext cx="8514828" cy="595313"/>
          </a:xfrm>
          <a:noFill/>
          <a:ln>
            <a:noFill/>
          </a:ln>
        </p:spPr>
        <p:txBody>
          <a:bodyPr spcFirstLastPara="1" wrap="square" lIns="91425" tIns="45700" rIns="91425" bIns="45700" anchor="ctr" anchorCtr="0">
            <a:noAutofit/>
          </a:bodyPr>
          <a:lstStyle/>
          <a:p>
            <a:pPr>
              <a:buClr>
                <a:schemeClr val="accent2"/>
              </a:buClr>
              <a:buSzPts val="2400"/>
            </a:pPr>
            <a:r>
              <a:rPr lang="en-US" altLang="en-US" sz="2150" b="1" dirty="0">
                <a:solidFill>
                  <a:schemeClr val="accent2"/>
                </a:solidFill>
              </a:rPr>
              <a:t> </a:t>
            </a:r>
            <a:r>
              <a:rPr lang="en-US" altLang="en-US" sz="2150" b="1" dirty="0">
                <a:solidFill>
                  <a:srgbClr val="C00000"/>
                </a:solidFill>
              </a:rPr>
              <a:t>3. Class Associations : </a:t>
            </a:r>
            <a:r>
              <a:rPr lang="en-US" altLang="en-US" sz="2150" b="1" dirty="0">
                <a:solidFill>
                  <a:schemeClr val="accent2"/>
                </a:solidFill>
              </a:rPr>
              <a:t>Pruning the Associations based on the Semantics</a:t>
            </a:r>
          </a:p>
        </p:txBody>
      </p:sp>
      <p:sp>
        <p:nvSpPr>
          <p:cNvPr id="3" name="Content Placeholder 2"/>
          <p:cNvSpPr>
            <a:spLocks noGrp="1"/>
          </p:cNvSpPr>
          <p:nvPr>
            <p:ph sz="quarter" idx="4294967295"/>
          </p:nvPr>
        </p:nvSpPr>
        <p:spPr>
          <a:xfrm>
            <a:off x="107504" y="1079238"/>
            <a:ext cx="9036496" cy="5778761"/>
          </a:xfrm>
        </p:spPr>
        <p:txBody>
          <a:bodyPr>
            <a:normAutofit/>
          </a:bodyPr>
          <a:lstStyle/>
          <a:p>
            <a:pPr indent="-457200">
              <a:buSzPct val="100000"/>
              <a:buFont typeface="+mj-lt"/>
              <a:buAutoNum type="arabicPeriod"/>
              <a:defRPr/>
            </a:pPr>
            <a:r>
              <a:rPr lang="en-US" altLang="en-US" sz="2000" dirty="0"/>
              <a:t>Misnamed associations</a:t>
            </a:r>
          </a:p>
          <a:p>
            <a:pPr marL="800100" lvl="1" indent="-342900">
              <a:buFont typeface="Wingdings" panose="05000000000000000000" pitchFamily="2" charset="2"/>
              <a:buChar char="§"/>
              <a:defRPr/>
            </a:pPr>
            <a:r>
              <a:rPr lang="en-US" sz="1800" dirty="0"/>
              <a:t>You eliminate them if they are redundant.  </a:t>
            </a:r>
          </a:p>
          <a:p>
            <a:pPr marL="800100" lvl="1" indent="-342900">
              <a:buFont typeface="Wingdings" panose="05000000000000000000" pitchFamily="2" charset="2"/>
              <a:buChar char="§"/>
              <a:defRPr/>
            </a:pPr>
            <a:r>
              <a:rPr lang="en-US" sz="1800" dirty="0"/>
              <a:t>You rename them if they’re valid and not redundant.  </a:t>
            </a:r>
          </a:p>
          <a:p>
            <a:pPr marL="800100" lvl="1" indent="-342900">
              <a:buFont typeface="Wingdings" panose="05000000000000000000" pitchFamily="2" charset="2"/>
              <a:buChar char="§"/>
              <a:defRPr/>
            </a:pPr>
            <a:r>
              <a:rPr lang="en-US" sz="1800" dirty="0"/>
              <a:t>Names should state what a relationship is, not be based on how it came about or some other extraneous description.</a:t>
            </a:r>
          </a:p>
          <a:p>
            <a:pPr marL="792000" lvl="1" indent="0">
              <a:buNone/>
              <a:defRPr/>
            </a:pPr>
            <a:r>
              <a:rPr lang="en-US" sz="1800" dirty="0" err="1"/>
              <a:t>Eg.</a:t>
            </a:r>
            <a:r>
              <a:rPr lang="en-US" sz="1800" dirty="0"/>
              <a:t> “Bank computer maintains accounts” describes an action can be renamed to “Bank holds accounts”</a:t>
            </a:r>
          </a:p>
          <a:p>
            <a:pPr indent="-457200" eaLnBrk="1" fontAlgn="auto" hangingPunct="1">
              <a:buSzPct val="100000"/>
              <a:buFont typeface="+mj-lt"/>
              <a:buAutoNum type="arabicPeriod"/>
              <a:defRPr/>
            </a:pPr>
            <a:r>
              <a:rPr lang="en-US" sz="2000" dirty="0"/>
              <a:t>Association end names </a:t>
            </a:r>
          </a:p>
          <a:p>
            <a:pPr marL="800100" lvl="1" indent="-342900" eaLnBrk="1" fontAlgn="auto" hangingPunct="1">
              <a:buFont typeface="Wingdings" panose="05000000000000000000" pitchFamily="2" charset="2"/>
              <a:buChar char="§"/>
              <a:defRPr/>
            </a:pPr>
            <a:r>
              <a:rPr lang="en-US" sz="1800" dirty="0"/>
              <a:t>Consider end names and it can be eliminated in case of it being obvious</a:t>
            </a:r>
            <a:br>
              <a:rPr lang="en-US" sz="1800" dirty="0"/>
            </a:br>
            <a:r>
              <a:rPr lang="en-US" sz="1800" dirty="0" err="1"/>
              <a:t>Eg.</a:t>
            </a:r>
            <a:r>
              <a:rPr lang="en-US" sz="1800" dirty="0"/>
              <a:t> ATMs communicate with central computer .. the end names are obvious</a:t>
            </a:r>
          </a:p>
          <a:p>
            <a:pPr marL="457200" lvl="1" indent="-457200">
              <a:spcBef>
                <a:spcPts val="1000"/>
              </a:spcBef>
              <a:buSzPct val="100000"/>
              <a:buFont typeface="+mj-lt"/>
              <a:buAutoNum type="arabicPeriod" startAt="3"/>
              <a:defRPr/>
            </a:pPr>
            <a:r>
              <a:rPr lang="en-US" sz="2000" dirty="0"/>
              <a:t>Qualified associations</a:t>
            </a:r>
          </a:p>
          <a:p>
            <a:pPr marL="800100" lvl="1" indent="-342900">
              <a:buFont typeface="Wingdings" panose="05000000000000000000" pitchFamily="2" charset="2"/>
              <a:buChar char="§"/>
              <a:defRPr/>
            </a:pPr>
            <a:r>
              <a:rPr lang="en-GB" sz="1800" dirty="0"/>
              <a:t>Qualifying an association ensures names which can be repeated can be identified in that specific context</a:t>
            </a:r>
            <a:br>
              <a:rPr lang="en-GB" sz="1800" dirty="0"/>
            </a:br>
            <a:r>
              <a:rPr lang="en-GB" sz="1800" dirty="0" err="1"/>
              <a:t>Eg.</a:t>
            </a:r>
            <a:r>
              <a:rPr lang="en-GB" sz="1800" dirty="0"/>
              <a:t> The qualifier </a:t>
            </a:r>
            <a:r>
              <a:rPr lang="en-GB" sz="1800" dirty="0" err="1"/>
              <a:t>bankCode</a:t>
            </a:r>
            <a:r>
              <a:rPr lang="en-GB" sz="1800" dirty="0"/>
              <a:t> distinguishes the different banks in a consortium.</a:t>
            </a:r>
          </a:p>
          <a:p>
            <a:pPr marL="457200" lvl="1" indent="-457200">
              <a:lnSpc>
                <a:spcPct val="100000"/>
              </a:lnSpc>
              <a:spcBef>
                <a:spcPts val="1000"/>
              </a:spcBef>
              <a:buSzPct val="100000"/>
              <a:buFont typeface="+mj-lt"/>
              <a:buAutoNum type="arabicPeriod" startAt="4"/>
              <a:defRPr/>
            </a:pPr>
            <a:r>
              <a:rPr lang="en-US" sz="2000" dirty="0"/>
              <a:t>Multiplicity</a:t>
            </a:r>
          </a:p>
          <a:p>
            <a:pPr marL="800100" lvl="1" indent="-342900">
              <a:buFont typeface="Wingdings" panose="05000000000000000000" pitchFamily="2" charset="2"/>
              <a:buChar char="§"/>
              <a:defRPr/>
            </a:pPr>
            <a:r>
              <a:rPr lang="en-US" sz="1800" dirty="0"/>
              <a:t>Ensure that cardinality of 1 is challenged and relooked</a:t>
            </a: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idx="4294967295"/>
          </p:nvPr>
        </p:nvSpPr>
        <p:spPr>
          <a:xfrm>
            <a:off x="-54396" y="483926"/>
            <a:ext cx="8514828" cy="595313"/>
          </a:xfrm>
          <a:noFill/>
          <a:ln>
            <a:noFill/>
          </a:ln>
        </p:spPr>
        <p:txBody>
          <a:bodyPr spcFirstLastPara="1" wrap="square" lIns="91425" tIns="45700" rIns="91425" bIns="45700" anchor="ctr" anchorCtr="0">
            <a:noAutofit/>
          </a:bodyPr>
          <a:lstStyle/>
          <a:p>
            <a:pPr>
              <a:buClr>
                <a:schemeClr val="accent2"/>
              </a:buClr>
              <a:buSzPts val="2400"/>
            </a:pPr>
            <a:r>
              <a:rPr lang="en-US" altLang="en-US" sz="2150" b="1" dirty="0">
                <a:solidFill>
                  <a:schemeClr val="accent2"/>
                </a:solidFill>
              </a:rPr>
              <a:t> </a:t>
            </a:r>
            <a:r>
              <a:rPr lang="en-US" altLang="en-US" sz="2150" b="1" dirty="0">
                <a:solidFill>
                  <a:srgbClr val="C00000"/>
                </a:solidFill>
              </a:rPr>
              <a:t>3. Class Associations : </a:t>
            </a:r>
            <a:r>
              <a:rPr lang="en-US" altLang="en-US" sz="2150" b="1" dirty="0">
                <a:solidFill>
                  <a:schemeClr val="accent2"/>
                </a:solidFill>
              </a:rPr>
              <a:t>Initial class diagram for ATM System</a:t>
            </a:r>
          </a:p>
        </p:txBody>
      </p:sp>
      <p:grpSp>
        <p:nvGrpSpPr>
          <p:cNvPr id="7" name="Group 6">
            <a:extLst>
              <a:ext uri="{FF2B5EF4-FFF2-40B4-BE49-F238E27FC236}">
                <a16:creationId xmlns:a16="http://schemas.microsoft.com/office/drawing/2014/main" id="{0A2BE1B4-9919-472A-90CF-981B214F764B}"/>
              </a:ext>
            </a:extLst>
          </p:cNvPr>
          <p:cNvGrpSpPr/>
          <p:nvPr/>
        </p:nvGrpSpPr>
        <p:grpSpPr>
          <a:xfrm>
            <a:off x="611560" y="1340768"/>
            <a:ext cx="6687442" cy="4624536"/>
            <a:chOff x="2205037" y="1828800"/>
            <a:chExt cx="4733925" cy="3467100"/>
          </a:xfrm>
        </p:grpSpPr>
        <p:pic>
          <p:nvPicPr>
            <p:cNvPr id="4" name="Picture 3">
              <a:extLst>
                <a:ext uri="{FF2B5EF4-FFF2-40B4-BE49-F238E27FC236}">
                  <a16:creationId xmlns:a16="http://schemas.microsoft.com/office/drawing/2014/main" id="{2700D860-AE7E-4D98-AE69-1DEDEAD33FB1}"/>
                </a:ext>
              </a:extLst>
            </p:cNvPr>
            <p:cNvPicPr>
              <a:picLocks noChangeAspect="1"/>
            </p:cNvPicPr>
            <p:nvPr/>
          </p:nvPicPr>
          <p:blipFill>
            <a:blip r:embed="rId2"/>
            <a:stretch>
              <a:fillRect/>
            </a:stretch>
          </p:blipFill>
          <p:spPr>
            <a:xfrm>
              <a:off x="2205037" y="1828800"/>
              <a:ext cx="4733925" cy="3200400"/>
            </a:xfrm>
            <a:prstGeom prst="rect">
              <a:avLst/>
            </a:prstGeom>
          </p:spPr>
        </p:pic>
        <p:pic>
          <p:nvPicPr>
            <p:cNvPr id="6" name="Picture 5">
              <a:extLst>
                <a:ext uri="{FF2B5EF4-FFF2-40B4-BE49-F238E27FC236}">
                  <a16:creationId xmlns:a16="http://schemas.microsoft.com/office/drawing/2014/main" id="{E45B04D1-6F9B-425C-BB63-FDA90F2B6DC4}"/>
                </a:ext>
              </a:extLst>
            </p:cNvPr>
            <p:cNvPicPr>
              <a:picLocks noChangeAspect="1"/>
            </p:cNvPicPr>
            <p:nvPr/>
          </p:nvPicPr>
          <p:blipFill>
            <a:blip r:embed="rId3"/>
            <a:stretch>
              <a:fillRect/>
            </a:stretch>
          </p:blipFill>
          <p:spPr>
            <a:xfrm>
              <a:off x="3529011" y="5029200"/>
              <a:ext cx="2085975" cy="266700"/>
            </a:xfrm>
            <a:prstGeom prst="rect">
              <a:avLst/>
            </a:prstGeom>
          </p:spPr>
        </p:pic>
      </p:grpSp>
    </p:spTree>
    <p:extLst>
      <p:ext uri="{BB962C8B-B14F-4D97-AF65-F5344CB8AC3E}">
        <p14:creationId xmlns:p14="http://schemas.microsoft.com/office/powerpoint/2010/main" val="4146752089"/>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2"/>
          <p:cNvSpPr>
            <a:spLocks noGrp="1"/>
          </p:cNvSpPr>
          <p:nvPr>
            <p:ph type="title" idx="4294967295"/>
          </p:nvPr>
        </p:nvSpPr>
        <p:spPr>
          <a:xfrm>
            <a:off x="0" y="579439"/>
            <a:ext cx="7886700" cy="492107"/>
          </a:xfrm>
          <a:noFill/>
          <a:ln>
            <a:noFill/>
          </a:ln>
        </p:spPr>
        <p:txBody>
          <a:bodyPr spcFirstLastPara="1" wrap="square" lIns="91425" tIns="45700" rIns="91425" bIns="45700" anchor="ctr" anchorCtr="0">
            <a:normAutofit/>
          </a:bodyPr>
          <a:lstStyle/>
          <a:p>
            <a:pPr>
              <a:buClr>
                <a:schemeClr val="accent2"/>
              </a:buClr>
              <a:buSzPts val="2400"/>
            </a:pPr>
            <a:r>
              <a:rPr lang="en-US" altLang="en-US" sz="2400" b="1" dirty="0">
                <a:solidFill>
                  <a:srgbClr val="C00000"/>
                </a:solidFill>
              </a:rPr>
              <a:t>4. Class Attributes : </a:t>
            </a:r>
            <a:r>
              <a:rPr lang="en-US" altLang="en-US" sz="2400" b="1" dirty="0">
                <a:solidFill>
                  <a:schemeClr val="accent2"/>
                </a:solidFill>
              </a:rPr>
              <a:t>Finding Attributes</a:t>
            </a:r>
          </a:p>
        </p:txBody>
      </p:sp>
      <p:sp>
        <p:nvSpPr>
          <p:cNvPr id="79875" name="Content Placeholder 1"/>
          <p:cNvSpPr>
            <a:spLocks noGrp="1"/>
          </p:cNvSpPr>
          <p:nvPr>
            <p:ph sz="quarter" idx="4294967295"/>
          </p:nvPr>
        </p:nvSpPr>
        <p:spPr>
          <a:xfrm>
            <a:off x="107504" y="1094310"/>
            <a:ext cx="7848600" cy="5586400"/>
          </a:xfrm>
        </p:spPr>
        <p:txBody>
          <a:bodyPr>
            <a:normAutofit/>
          </a:bodyPr>
          <a:lstStyle/>
          <a:p>
            <a:pPr eaLnBrk="1" hangingPunct="1"/>
            <a:r>
              <a:rPr lang="en-US" altLang="en-US" sz="2000" dirty="0"/>
              <a:t>Attributes are data properties of individual objects</a:t>
            </a:r>
          </a:p>
          <a:p>
            <a:pPr eaLnBrk="1" hangingPunct="1"/>
            <a:r>
              <a:rPr lang="en-US" altLang="en-US" sz="2000" dirty="0"/>
              <a:t>Attributes can be identified as nouns followed by possessive phrases </a:t>
            </a:r>
            <a:br>
              <a:rPr lang="en-US" altLang="en-US" sz="2000" dirty="0"/>
            </a:br>
            <a:r>
              <a:rPr lang="en-US" altLang="en-US" sz="2000" dirty="0" err="1"/>
              <a:t>eg.</a:t>
            </a:r>
            <a:r>
              <a:rPr lang="en-US" altLang="en-US" sz="2000" dirty="0"/>
              <a:t> color of the car or position of the cursor. </a:t>
            </a:r>
            <a:br>
              <a:rPr lang="en-US" altLang="en-US" sz="2000" dirty="0"/>
            </a:br>
            <a:r>
              <a:rPr lang="en-US" altLang="en-US" sz="2000" dirty="0"/>
              <a:t>      If we can say the noun as car, the </a:t>
            </a:r>
            <a:r>
              <a:rPr lang="en-US" altLang="en-US" sz="2000" u="sng" dirty="0"/>
              <a:t>color</a:t>
            </a:r>
            <a:r>
              <a:rPr lang="en-US" altLang="en-US" sz="2000" dirty="0"/>
              <a:t> of car.</a:t>
            </a:r>
          </a:p>
          <a:p>
            <a:pPr eaLnBrk="1" hangingPunct="1"/>
            <a:r>
              <a:rPr lang="en-US" altLang="en-US" sz="2000" dirty="0"/>
              <a:t>Attributes may not be completely described in the problem description and will need to be drawn from the knowledge of the domain and the application.</a:t>
            </a:r>
          </a:p>
          <a:p>
            <a:pPr eaLnBrk="1" hangingPunct="1"/>
            <a:r>
              <a:rPr lang="en-US" altLang="en-US" sz="2000" dirty="0"/>
              <a:t>Attributes can be found from similar application or systems</a:t>
            </a:r>
          </a:p>
          <a:p>
            <a:pPr eaLnBrk="1" hangingPunct="1"/>
            <a:r>
              <a:rPr lang="en-GB" altLang="en-US" sz="2000" dirty="0"/>
              <a:t>Those which are not needed to be independently existing should be an attribute </a:t>
            </a:r>
            <a:r>
              <a:rPr lang="en-GB" altLang="en-US" sz="2000" dirty="0" err="1"/>
              <a:t>eg.</a:t>
            </a:r>
            <a:r>
              <a:rPr lang="en-GB" altLang="en-US" sz="2000" dirty="0"/>
              <a:t> birth date, weight</a:t>
            </a:r>
          </a:p>
          <a:p>
            <a:pPr eaLnBrk="1" hangingPunct="1"/>
            <a:r>
              <a:rPr lang="en-US" altLang="en-US" sz="2000" dirty="0"/>
              <a:t>Omit derived attributes (e.g. age)</a:t>
            </a:r>
          </a:p>
          <a:p>
            <a:pPr eaLnBrk="1" hangingPunct="1"/>
            <a:r>
              <a:rPr lang="en-US" altLang="en-US" sz="2000" dirty="0"/>
              <a:t>And others like Qualifiers, Identifiers, Association Attributes</a:t>
            </a:r>
          </a:p>
          <a:p>
            <a:pPr marL="508000" lvl="1" indent="0">
              <a:buNone/>
            </a:pPr>
            <a:r>
              <a:rPr lang="en-US" altLang="en-US" sz="2000" dirty="0" err="1"/>
              <a:t>Eg.</a:t>
            </a:r>
            <a:r>
              <a:rPr lang="en-US" altLang="en-US" sz="2000" dirty="0"/>
              <a:t> ATM example: </a:t>
            </a:r>
            <a:r>
              <a:rPr lang="en-US" altLang="en-US" sz="2000" dirty="0" err="1"/>
              <a:t>AccountData</a:t>
            </a:r>
            <a:r>
              <a:rPr lang="en-US" altLang="en-US" sz="2000" dirty="0"/>
              <a:t> is likely an attribute of an account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137AF51-0D41-4B41-BF4E-809C443C3CD5}"/>
              </a:ext>
            </a:extLst>
          </p:cNvPr>
          <p:cNvSpPr txBox="1"/>
          <p:nvPr/>
        </p:nvSpPr>
        <p:spPr>
          <a:xfrm>
            <a:off x="0" y="476672"/>
            <a:ext cx="7920880" cy="430887"/>
          </a:xfrm>
          <a:prstGeom prst="rect">
            <a:avLst/>
          </a:prstGeom>
          <a:noFill/>
        </p:spPr>
        <p:txBody>
          <a:bodyPr wrap="square">
            <a:spAutoFit/>
          </a:bodyPr>
          <a:lstStyle/>
          <a:p>
            <a:r>
              <a:rPr lang="en-US" altLang="en-US" sz="2200" b="1" dirty="0">
                <a:solidFill>
                  <a:srgbClr val="C00000"/>
                </a:solidFill>
              </a:rPr>
              <a:t>A Class Model with attributes </a:t>
            </a:r>
            <a:endParaRPr lang="en-IN" sz="2200" dirty="0"/>
          </a:p>
        </p:txBody>
      </p:sp>
      <p:pic>
        <p:nvPicPr>
          <p:cNvPr id="6" name="Picture 2">
            <a:extLst>
              <a:ext uri="{FF2B5EF4-FFF2-40B4-BE49-F238E27FC236}">
                <a16:creationId xmlns:a16="http://schemas.microsoft.com/office/drawing/2014/main" id="{EFDB65CA-8D48-46D5-B262-57E00C32EB38}"/>
              </a:ext>
            </a:extLst>
          </p:cNvPr>
          <p:cNvPicPr>
            <a:picLocks noChangeAspect="1" noChangeArrowheads="1"/>
          </p:cNvPicPr>
          <p:nvPr/>
        </p:nvPicPr>
        <p:blipFill>
          <a:blip r:embed="rId2"/>
          <a:srcRect/>
          <a:stretch>
            <a:fillRect/>
          </a:stretch>
        </p:blipFill>
        <p:spPr>
          <a:xfrm>
            <a:off x="285720" y="1200871"/>
            <a:ext cx="6572296" cy="5421415"/>
          </a:xfrm>
          <a:prstGeom prst="rect">
            <a:avLst/>
          </a:prstGeom>
          <a:noFill/>
          <a:ln>
            <a:noFill/>
          </a:ln>
        </p:spPr>
      </p:pic>
    </p:spTree>
    <p:extLst>
      <p:ext uri="{BB962C8B-B14F-4D97-AF65-F5344CB8AC3E}">
        <p14:creationId xmlns:p14="http://schemas.microsoft.com/office/powerpoint/2010/main" val="1929909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2"/>
          <p:cNvSpPr>
            <a:spLocks noGrp="1"/>
          </p:cNvSpPr>
          <p:nvPr>
            <p:ph type="title" idx="4294967295"/>
          </p:nvPr>
        </p:nvSpPr>
        <p:spPr>
          <a:xfrm>
            <a:off x="161764" y="2636912"/>
            <a:ext cx="8820472" cy="619125"/>
          </a:xfrm>
          <a:noFill/>
          <a:ln>
            <a:noFill/>
          </a:ln>
        </p:spPr>
        <p:txBody>
          <a:bodyPr spcFirstLastPara="1" wrap="square" lIns="91425" tIns="45700" rIns="91425" bIns="45700" anchor="ctr" anchorCtr="0">
            <a:normAutofit fontScale="90000"/>
          </a:bodyPr>
          <a:lstStyle/>
          <a:p>
            <a:pPr eaLnBrk="1" hangingPunct="1">
              <a:buClr>
                <a:schemeClr val="accent2"/>
              </a:buClr>
              <a:buSzPts val="2400"/>
              <a:defRPr/>
            </a:pPr>
            <a:r>
              <a:rPr lang="en-US" altLang="en-US" sz="4000" b="1" dirty="0">
                <a:solidFill>
                  <a:schemeClr val="accent2"/>
                </a:solidFill>
              </a:rPr>
              <a:t>Class Modelling to Solve a Problem</a:t>
            </a:r>
          </a:p>
        </p:txBody>
      </p:sp>
      <p:pic>
        <p:nvPicPr>
          <p:cNvPr id="4" name="Picture 3">
            <a:extLst>
              <a:ext uri="{FF2B5EF4-FFF2-40B4-BE49-F238E27FC236}">
                <a16:creationId xmlns:a16="http://schemas.microsoft.com/office/drawing/2014/main" id="{E9E3543C-A735-4888-BCD0-B0B8B839E906}"/>
              </a:ext>
            </a:extLst>
          </p:cNvPr>
          <p:cNvPicPr>
            <a:picLocks noChangeAspect="1"/>
          </p:cNvPicPr>
          <p:nvPr/>
        </p:nvPicPr>
        <p:blipFill>
          <a:blip r:embed="rId2"/>
          <a:stretch>
            <a:fillRect/>
          </a:stretch>
        </p:blipFill>
        <p:spPr>
          <a:xfrm>
            <a:off x="6228184" y="3730211"/>
            <a:ext cx="2466231" cy="164831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2"/>
          <p:cNvSpPr>
            <a:spLocks noGrp="1"/>
          </p:cNvSpPr>
          <p:nvPr>
            <p:ph type="title" idx="4294967295"/>
          </p:nvPr>
        </p:nvSpPr>
        <p:spPr>
          <a:xfrm>
            <a:off x="-13201" y="476672"/>
            <a:ext cx="7886700" cy="492107"/>
          </a:xfrm>
          <a:noFill/>
          <a:ln>
            <a:noFill/>
          </a:ln>
        </p:spPr>
        <p:txBody>
          <a:bodyPr spcFirstLastPara="1" wrap="square" lIns="91425" tIns="45700" rIns="91425" bIns="45700" anchor="ctr" anchorCtr="0">
            <a:normAutofit/>
          </a:bodyPr>
          <a:lstStyle/>
          <a:p>
            <a:pPr>
              <a:buClr>
                <a:schemeClr val="accent2"/>
              </a:buClr>
              <a:buSzPts val="2400"/>
            </a:pPr>
            <a:r>
              <a:rPr lang="en-US" altLang="en-US" sz="2400" b="1" dirty="0">
                <a:solidFill>
                  <a:srgbClr val="990000"/>
                </a:solidFill>
              </a:rPr>
              <a:t> Refining Class diagram with Inheritance</a:t>
            </a:r>
          </a:p>
        </p:txBody>
      </p:sp>
      <p:sp>
        <p:nvSpPr>
          <p:cNvPr id="80899" name="Content Placeholder 1"/>
          <p:cNvSpPr>
            <a:spLocks noGrp="1"/>
          </p:cNvSpPr>
          <p:nvPr>
            <p:ph sz="quarter" idx="4294967295"/>
          </p:nvPr>
        </p:nvSpPr>
        <p:spPr>
          <a:xfrm>
            <a:off x="38100" y="1063587"/>
            <a:ext cx="7848600" cy="4300537"/>
          </a:xfrm>
        </p:spPr>
        <p:txBody>
          <a:bodyPr>
            <a:normAutofit/>
          </a:bodyPr>
          <a:lstStyle/>
          <a:p>
            <a:pPr marL="50800" indent="0" eaLnBrk="1" hangingPunct="1">
              <a:buNone/>
            </a:pPr>
            <a:r>
              <a:rPr lang="en-US" altLang="en-US" sz="2200" dirty="0"/>
              <a:t>The class diagram can be further organized to share common structures through inheritance as generalizing common aspects of existing classes or specializing existing classes into multiple subclasses. These are typically as </a:t>
            </a:r>
          </a:p>
          <a:p>
            <a:pPr eaLnBrk="1" hangingPunct="1"/>
            <a:r>
              <a:rPr lang="en-US" altLang="en-US" sz="2200" dirty="0"/>
              <a:t>Bottom-up generalization</a:t>
            </a:r>
          </a:p>
          <a:p>
            <a:pPr eaLnBrk="1" hangingPunct="1"/>
            <a:r>
              <a:rPr lang="en-US" altLang="en-US" sz="2200" dirty="0"/>
              <a:t>Top-down specialization</a:t>
            </a:r>
          </a:p>
          <a:p>
            <a:pPr eaLnBrk="1" hangingPunct="1"/>
            <a:endParaRPr lang="en-US" altLang="en-US" sz="2200" dirty="0"/>
          </a:p>
          <a:p>
            <a:pPr marL="50800" lvl="1" indent="0">
              <a:spcBef>
                <a:spcPts val="1000"/>
              </a:spcBef>
              <a:buSzPts val="2800"/>
              <a:buNone/>
            </a:pPr>
            <a:r>
              <a:rPr lang="en-US" altLang="en-US" sz="2200" dirty="0" err="1"/>
              <a:t>Eg.</a:t>
            </a:r>
            <a:r>
              <a:rPr lang="en-US" altLang="en-US" sz="2200" dirty="0"/>
              <a:t> Remote transaction and Cashier transaction are similar which can be generalized into Transaction</a:t>
            </a:r>
          </a:p>
          <a:p>
            <a:pPr marL="50800" indent="0" eaLnBrk="1" hangingPunct="1">
              <a:buNone/>
            </a:pPr>
            <a:endParaRPr lang="en-US" altLang="en-US" sz="1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2"/>
          <p:cNvPicPr>
            <a:picLocks noGrp="1" noChangeAspect="1" noChangeArrowheads="1"/>
          </p:cNvPicPr>
          <p:nvPr>
            <p:ph idx="4294967295"/>
          </p:nvPr>
        </p:nvPicPr>
        <p:blipFill>
          <a:blip r:embed="rId2"/>
          <a:srcRect/>
          <a:stretch>
            <a:fillRect/>
          </a:stretch>
        </p:blipFill>
        <p:spPr>
          <a:xfrm>
            <a:off x="142844" y="1214422"/>
            <a:ext cx="6286544" cy="5342639"/>
          </a:xfrm>
        </p:spPr>
      </p:pic>
      <p:sp>
        <p:nvSpPr>
          <p:cNvPr id="3" name="TextBox 2">
            <a:extLst>
              <a:ext uri="{FF2B5EF4-FFF2-40B4-BE49-F238E27FC236}">
                <a16:creationId xmlns:a16="http://schemas.microsoft.com/office/drawing/2014/main" id="{87C2F729-5DDD-4891-8F3B-67A0613B5FAB}"/>
              </a:ext>
            </a:extLst>
          </p:cNvPr>
          <p:cNvSpPr txBox="1"/>
          <p:nvPr/>
        </p:nvSpPr>
        <p:spPr>
          <a:xfrm>
            <a:off x="0" y="476672"/>
            <a:ext cx="7920880" cy="430887"/>
          </a:xfrm>
          <a:prstGeom prst="rect">
            <a:avLst/>
          </a:prstGeom>
          <a:noFill/>
        </p:spPr>
        <p:txBody>
          <a:bodyPr wrap="square">
            <a:spAutoFit/>
          </a:bodyPr>
          <a:lstStyle/>
          <a:p>
            <a:r>
              <a:rPr lang="en-US" altLang="en-US" sz="2200" b="1" dirty="0">
                <a:solidFill>
                  <a:srgbClr val="C00000"/>
                </a:solidFill>
              </a:rPr>
              <a:t> Refined Class Diagram</a:t>
            </a:r>
            <a:endParaRPr lang="en-IN" sz="2200" dirty="0"/>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6DD8DCC0-549E-48DB-8CCA-E3FF8FBDEBF0}"/>
              </a:ext>
            </a:extLst>
          </p:cNvPr>
          <p:cNvGrpSpPr/>
          <p:nvPr/>
        </p:nvGrpSpPr>
        <p:grpSpPr>
          <a:xfrm>
            <a:off x="235384" y="1119350"/>
            <a:ext cx="8638805" cy="4663791"/>
            <a:chOff x="313844" y="349466"/>
            <a:chExt cx="11518407" cy="6218388"/>
          </a:xfrm>
          <a:solidFill>
            <a:schemeClr val="accent2">
              <a:lumMod val="60000"/>
              <a:lumOff val="40000"/>
            </a:schemeClr>
          </a:solidFill>
        </p:grpSpPr>
        <p:sp>
          <p:nvSpPr>
            <p:cNvPr id="24" name="Rectangle 23">
              <a:extLst>
                <a:ext uri="{FF2B5EF4-FFF2-40B4-BE49-F238E27FC236}">
                  <a16:creationId xmlns:a16="http://schemas.microsoft.com/office/drawing/2014/main" id="{B895392A-2454-40A6-9F7C-BC20D3A463EB}"/>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25" name="Rectangle 24">
              <a:extLst>
                <a:ext uri="{FF2B5EF4-FFF2-40B4-BE49-F238E27FC236}">
                  <a16:creationId xmlns:a16="http://schemas.microsoft.com/office/drawing/2014/main" id="{DC7604FF-DE88-44B6-A0D9-723028500B8B}"/>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26" name="Rectangle 25">
              <a:extLst>
                <a:ext uri="{FF2B5EF4-FFF2-40B4-BE49-F238E27FC236}">
                  <a16:creationId xmlns:a16="http://schemas.microsoft.com/office/drawing/2014/main" id="{35F4DC18-13F2-43D2-9B15-157998AF1875}"/>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27" name="Rectangle 26">
              <a:extLst>
                <a:ext uri="{FF2B5EF4-FFF2-40B4-BE49-F238E27FC236}">
                  <a16:creationId xmlns:a16="http://schemas.microsoft.com/office/drawing/2014/main" id="{34375A76-1BF8-4628-B0FE-78E1BEB569B2}"/>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grpSp>
    </p:spTree>
    <p:extLst>
      <p:ext uri="{BB962C8B-B14F-4D97-AF65-F5344CB8AC3E}">
        <p14:creationId xmlns:p14="http://schemas.microsoft.com/office/powerpoint/2010/main" val="3930556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0144" y="508001"/>
            <a:ext cx="7886700" cy="634983"/>
          </a:xfrm>
          <a:noFill/>
          <a:ln>
            <a:noFill/>
          </a:ln>
        </p:spPr>
        <p:txBody>
          <a:bodyPr spcFirstLastPara="1" wrap="square" lIns="91425" tIns="45700" rIns="91425" bIns="45700" anchor="ctr" anchorCtr="0">
            <a:normAutofit/>
          </a:bodyPr>
          <a:lstStyle/>
          <a:p>
            <a:pPr fontAlgn="auto">
              <a:buClr>
                <a:schemeClr val="accent2"/>
              </a:buClr>
              <a:buSzPts val="2400"/>
              <a:defRPr/>
            </a:pPr>
            <a:r>
              <a:rPr lang="en-US" altLang="en-US" sz="2400" b="1" dirty="0">
                <a:solidFill>
                  <a:schemeClr val="accent2"/>
                </a:solidFill>
              </a:rPr>
              <a:t>Class Models Recap :</a:t>
            </a:r>
          </a:p>
        </p:txBody>
      </p:sp>
      <p:sp>
        <p:nvSpPr>
          <p:cNvPr id="69635" name="Content Placeholder 1"/>
          <p:cNvSpPr>
            <a:spLocks noGrp="1"/>
          </p:cNvSpPr>
          <p:nvPr>
            <p:ph sz="quarter" idx="4294967295"/>
          </p:nvPr>
        </p:nvSpPr>
        <p:spPr>
          <a:xfrm>
            <a:off x="49194" y="1070779"/>
            <a:ext cx="8915294" cy="5598581"/>
          </a:xfrm>
        </p:spPr>
        <p:txBody>
          <a:bodyPr>
            <a:noAutofit/>
          </a:bodyPr>
          <a:lstStyle/>
          <a:p>
            <a:pPr eaLnBrk="1" hangingPunct="1">
              <a:lnSpc>
                <a:spcPct val="110000"/>
              </a:lnSpc>
              <a:spcBef>
                <a:spcPts val="600"/>
              </a:spcBef>
              <a:buFont typeface="Wingdings" panose="05000000000000000000" pitchFamily="2" charset="2"/>
              <a:buChar char="§"/>
            </a:pPr>
            <a:r>
              <a:rPr lang="en-US" altLang="en-US" sz="2000" dirty="0"/>
              <a:t>We discussed on the context of using UML and designing a system </a:t>
            </a:r>
            <a:br>
              <a:rPr lang="en-US" altLang="en-US" sz="2000" dirty="0"/>
            </a:br>
            <a:r>
              <a:rPr lang="en-US" altLang="en-US" sz="2000" dirty="0"/>
              <a:t>using Object Oriented approach</a:t>
            </a:r>
          </a:p>
          <a:p>
            <a:pPr eaLnBrk="1" hangingPunct="1">
              <a:lnSpc>
                <a:spcPct val="110000"/>
              </a:lnSpc>
              <a:spcBef>
                <a:spcPts val="600"/>
              </a:spcBef>
              <a:buFont typeface="Wingdings" panose="05000000000000000000" pitchFamily="2" charset="2"/>
              <a:buChar char="§"/>
            </a:pPr>
            <a:r>
              <a:rPr lang="en-US" altLang="en-US" sz="2000" dirty="0"/>
              <a:t>We discussed on the different models which we would consider as part of the same.</a:t>
            </a:r>
          </a:p>
          <a:p>
            <a:pPr lvl="1">
              <a:lnSpc>
                <a:spcPct val="110000"/>
              </a:lnSpc>
              <a:spcBef>
                <a:spcPts val="600"/>
              </a:spcBef>
            </a:pPr>
            <a:r>
              <a:rPr lang="en-US" altLang="en-US" sz="2000" dirty="0"/>
              <a:t>Static models  - Class Model, Component Model and Deployment Model</a:t>
            </a:r>
          </a:p>
          <a:p>
            <a:pPr lvl="1">
              <a:lnSpc>
                <a:spcPct val="110000"/>
              </a:lnSpc>
              <a:spcBef>
                <a:spcPts val="600"/>
              </a:spcBef>
            </a:pPr>
            <a:r>
              <a:rPr lang="en-US" altLang="en-US" sz="2000" dirty="0"/>
              <a:t>Behavioral models  - Activity Model, Sequence Model and the State Model</a:t>
            </a:r>
          </a:p>
          <a:p>
            <a:pPr>
              <a:lnSpc>
                <a:spcPct val="110000"/>
              </a:lnSpc>
              <a:spcBef>
                <a:spcPts val="600"/>
              </a:spcBef>
              <a:buFont typeface="Wingdings" panose="05000000000000000000" pitchFamily="2" charset="2"/>
              <a:buChar char="§"/>
            </a:pPr>
            <a:r>
              <a:rPr lang="en-US" altLang="en-US" sz="2000" dirty="0"/>
              <a:t>We discussed terminologies regarding system, models, views and diagrams</a:t>
            </a:r>
          </a:p>
          <a:p>
            <a:pPr>
              <a:lnSpc>
                <a:spcPct val="110000"/>
              </a:lnSpc>
              <a:spcBef>
                <a:spcPts val="600"/>
              </a:spcBef>
              <a:buFont typeface="Wingdings" panose="05000000000000000000" pitchFamily="2" charset="2"/>
              <a:buChar char="§"/>
            </a:pPr>
            <a:r>
              <a:rPr lang="en-US" altLang="en-US" sz="2000" dirty="0"/>
              <a:t>We then discussed on the objects in the problem space its characteristics, class and its characteristics, Class diagrams and relationships between classes as Associations whether Aggregation or composition, Generalization, Dependency and Realization</a:t>
            </a:r>
          </a:p>
          <a:p>
            <a:pPr>
              <a:lnSpc>
                <a:spcPct val="110000"/>
              </a:lnSpc>
              <a:spcBef>
                <a:spcPts val="600"/>
              </a:spcBef>
              <a:buFont typeface="Wingdings" panose="05000000000000000000" pitchFamily="2" charset="2"/>
              <a:buChar char="§"/>
            </a:pPr>
            <a:r>
              <a:rPr lang="en-US" altLang="en-US" sz="2000" dirty="0"/>
              <a:t>We used some examples to understand these concepts</a:t>
            </a:r>
          </a:p>
          <a:p>
            <a:pPr lvl="4">
              <a:lnSpc>
                <a:spcPct val="110000"/>
              </a:lnSpc>
              <a:spcBef>
                <a:spcPts val="600"/>
              </a:spcBef>
            </a:pPr>
            <a:endParaRPr lang="en-US" altLang="en-US" dirty="0"/>
          </a:p>
        </p:txBody>
      </p:sp>
    </p:spTree>
    <p:extLst>
      <p:ext uri="{BB962C8B-B14F-4D97-AF65-F5344CB8AC3E}">
        <p14:creationId xmlns:p14="http://schemas.microsoft.com/office/powerpoint/2010/main" val="1830199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idx="4294967295"/>
          </p:nvPr>
        </p:nvSpPr>
        <p:spPr>
          <a:xfrm>
            <a:off x="0" y="357188"/>
            <a:ext cx="8229600" cy="928687"/>
          </a:xfrm>
          <a:noFill/>
          <a:ln>
            <a:noFill/>
          </a:ln>
        </p:spPr>
        <p:txBody>
          <a:bodyPr spcFirstLastPara="1" wrap="square" lIns="91425" tIns="45700" rIns="91425" bIns="45700" anchor="ctr" anchorCtr="0">
            <a:normAutofit/>
          </a:bodyPr>
          <a:lstStyle/>
          <a:p>
            <a:pPr fontAlgn="auto">
              <a:buClr>
                <a:schemeClr val="accent2"/>
              </a:buClr>
              <a:buSzPts val="2400"/>
              <a:defRPr/>
            </a:pPr>
            <a:r>
              <a:rPr lang="en-US" altLang="en-US" sz="2400" b="1" dirty="0">
                <a:solidFill>
                  <a:schemeClr val="accent2"/>
                </a:solidFill>
              </a:rPr>
              <a:t> Consider an ATM Case Study</a:t>
            </a:r>
          </a:p>
        </p:txBody>
      </p:sp>
      <p:sp>
        <p:nvSpPr>
          <p:cNvPr id="81923" name="Rectangle 3"/>
          <p:cNvSpPr>
            <a:spLocks noGrp="1" noChangeArrowheads="1"/>
          </p:cNvSpPr>
          <p:nvPr>
            <p:ph sz="quarter" idx="4294967295"/>
          </p:nvPr>
        </p:nvSpPr>
        <p:spPr>
          <a:xfrm>
            <a:off x="35496" y="1124744"/>
            <a:ext cx="8229600" cy="5611812"/>
          </a:xfrm>
        </p:spPr>
        <p:txBody>
          <a:bodyPr/>
          <a:lstStyle/>
          <a:p>
            <a:pPr algn="just" eaLnBrk="1" hangingPunct="1">
              <a:lnSpc>
                <a:spcPct val="80000"/>
              </a:lnSpc>
            </a:pPr>
            <a:r>
              <a:rPr lang="en-US" altLang="en-US" sz="2000">
                <a:solidFill>
                  <a:srgbClr val="008000"/>
                </a:solidFill>
              </a:rPr>
              <a:t>Design the software to support a computerized banking network including both human cashiers and automatic teller machines (ATMs) to be shared by a consortium of banks. Each bank provides its own computer to maintain its own accounts and process transactions against them. Cashier stations are owned by individual banks and communicate directly with their own bank’s computers. Human cashiers enter account and transaction data.</a:t>
            </a:r>
          </a:p>
          <a:p>
            <a:pPr algn="just" eaLnBrk="1" hangingPunct="1">
              <a:lnSpc>
                <a:spcPct val="80000"/>
              </a:lnSpc>
            </a:pPr>
            <a:r>
              <a:rPr lang="en-US" altLang="en-US" sz="2000">
                <a:solidFill>
                  <a:srgbClr val="0033CC"/>
                </a:solidFill>
              </a:rPr>
              <a:t>Automatic teller machines communicate with a central computer that clears transactions with the appropriate banks. An automatic teller machine accepts a cash card, interacts with the user, communicates with the central system to carry out the transaction, dispenses cash, and prints receipts. The system requires appropriate recordkeeping and security provisions. The system must handle concurrent accesses to the same account correctly.</a:t>
            </a:r>
          </a:p>
          <a:p>
            <a:pPr algn="just" eaLnBrk="1" hangingPunct="1">
              <a:lnSpc>
                <a:spcPct val="80000"/>
              </a:lnSpc>
            </a:pPr>
            <a:r>
              <a:rPr lang="en-US" altLang="en-US" sz="2000">
                <a:solidFill>
                  <a:srgbClr val="990033"/>
                </a:solidFill>
              </a:rPr>
              <a:t>The banks will provide their own software for their own computers; you are to design the software for the ATMs and the network. The cost of the shared system will be apportioned to the banks according to the number of customers with cash cards. </a:t>
            </a:r>
          </a:p>
        </p:txBody>
      </p:sp>
    </p:spTree>
    <p:extLst>
      <p:ext uri="{BB962C8B-B14F-4D97-AF65-F5344CB8AC3E}">
        <p14:creationId xmlns:p14="http://schemas.microsoft.com/office/powerpoint/2010/main" val="767422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0144" y="508001"/>
            <a:ext cx="7998240" cy="634983"/>
          </a:xfrm>
          <a:noFill/>
          <a:ln>
            <a:noFill/>
          </a:ln>
        </p:spPr>
        <p:txBody>
          <a:bodyPr spcFirstLastPara="1" wrap="square" lIns="91425" tIns="45700" rIns="91425" bIns="45700" anchor="ctr" anchorCtr="0">
            <a:normAutofit fontScale="90000"/>
          </a:bodyPr>
          <a:lstStyle/>
          <a:p>
            <a:pPr fontAlgn="auto">
              <a:buClr>
                <a:schemeClr val="accent2"/>
              </a:buClr>
              <a:buSzPts val="2400"/>
              <a:defRPr/>
            </a:pPr>
            <a:r>
              <a:rPr lang="en-US" altLang="en-US" sz="2400" b="1" dirty="0">
                <a:solidFill>
                  <a:schemeClr val="accent2"/>
                </a:solidFill>
              </a:rPr>
              <a:t>Building this Class model for an application would have activities as</a:t>
            </a:r>
          </a:p>
        </p:txBody>
      </p:sp>
      <p:sp>
        <p:nvSpPr>
          <p:cNvPr id="69635" name="Content Placeholder 1"/>
          <p:cNvSpPr>
            <a:spLocks noGrp="1"/>
          </p:cNvSpPr>
          <p:nvPr>
            <p:ph sz="quarter" idx="4294967295"/>
          </p:nvPr>
        </p:nvSpPr>
        <p:spPr>
          <a:xfrm>
            <a:off x="68244" y="1196752"/>
            <a:ext cx="8752228" cy="5760640"/>
          </a:xfrm>
        </p:spPr>
        <p:txBody>
          <a:bodyPr>
            <a:normAutofit/>
          </a:bodyPr>
          <a:lstStyle/>
          <a:p>
            <a:pPr marL="565150" indent="-514350" eaLnBrk="1" hangingPunct="1">
              <a:buFont typeface="+mj-lt"/>
              <a:buAutoNum type="arabicPeriod"/>
            </a:pPr>
            <a:r>
              <a:rPr lang="en-US" altLang="en-US" sz="2400" dirty="0"/>
              <a:t>Use the problem description/use cases and find the Classes</a:t>
            </a:r>
          </a:p>
          <a:p>
            <a:pPr marL="565150" indent="-514350" eaLnBrk="1" hangingPunct="1">
              <a:buFont typeface="+mj-lt"/>
              <a:buAutoNum type="arabicPeriod"/>
            </a:pPr>
            <a:r>
              <a:rPr lang="en-US" altLang="en-US" sz="2400" dirty="0"/>
              <a:t>Prepare a data dictionary</a:t>
            </a:r>
          </a:p>
          <a:p>
            <a:pPr marL="565150" indent="-514350" eaLnBrk="1" hangingPunct="1">
              <a:buFont typeface="+mj-lt"/>
              <a:buAutoNum type="arabicPeriod"/>
            </a:pPr>
            <a:r>
              <a:rPr lang="en-US" altLang="en-US" sz="2400" dirty="0"/>
              <a:t>Find associations</a:t>
            </a:r>
          </a:p>
          <a:p>
            <a:pPr marL="565150" indent="-514350" eaLnBrk="1" hangingPunct="1">
              <a:buFont typeface="+mj-lt"/>
              <a:buAutoNum type="arabicPeriod"/>
            </a:pPr>
            <a:r>
              <a:rPr lang="en-US" altLang="en-US" sz="2400" dirty="0"/>
              <a:t>Find attributes of objects and links</a:t>
            </a:r>
          </a:p>
          <a:p>
            <a:pPr marL="565150" indent="-514350" eaLnBrk="1" hangingPunct="1">
              <a:buFont typeface="+mj-lt"/>
              <a:buAutoNum type="arabicPeriod"/>
            </a:pPr>
            <a:r>
              <a:rPr lang="en-US" altLang="en-US" sz="2400" dirty="0"/>
              <a:t>Organize and simplify classes using inheritance</a:t>
            </a:r>
          </a:p>
          <a:p>
            <a:pPr marL="565150" indent="-514350" eaLnBrk="1" hangingPunct="1">
              <a:buFont typeface="+mj-lt"/>
              <a:buAutoNum type="arabicPeriod"/>
            </a:pPr>
            <a:r>
              <a:rPr lang="en-US" altLang="en-US" sz="2400" dirty="0"/>
              <a:t>Verify that access paths exist for likely queries</a:t>
            </a:r>
          </a:p>
          <a:p>
            <a:pPr marL="565150" indent="-514350" eaLnBrk="1" hangingPunct="1">
              <a:buFont typeface="+mj-lt"/>
              <a:buAutoNum type="arabicPeriod"/>
            </a:pPr>
            <a:r>
              <a:rPr lang="en-US" altLang="en-US" sz="2400" dirty="0"/>
              <a:t>Iterate and refine the model</a:t>
            </a:r>
          </a:p>
          <a:p>
            <a:pPr marL="565150" indent="-514350" eaLnBrk="1" hangingPunct="1">
              <a:buFont typeface="+mj-lt"/>
              <a:buAutoNum type="arabicPeriod"/>
            </a:pPr>
            <a:r>
              <a:rPr lang="en-US" altLang="en-US" sz="2400" dirty="0"/>
              <a:t>Reconsider the level of abstraction</a:t>
            </a:r>
          </a:p>
          <a:p>
            <a:pPr marL="565150" indent="-514350" eaLnBrk="1" hangingPunct="1">
              <a:buFont typeface="+mj-lt"/>
              <a:buAutoNum type="arabicPeriod"/>
            </a:pPr>
            <a:r>
              <a:rPr lang="en-US" altLang="en-US" sz="2400" dirty="0"/>
              <a:t>Group classes into packages</a:t>
            </a:r>
            <a:endParaRPr lang="en-US" altLang="en-US" dirty="0"/>
          </a:p>
        </p:txBody>
      </p:sp>
    </p:spTree>
    <p:extLst>
      <p:ext uri="{BB962C8B-B14F-4D97-AF65-F5344CB8AC3E}">
        <p14:creationId xmlns:p14="http://schemas.microsoft.com/office/powerpoint/2010/main" val="19716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2"/>
          <p:cNvSpPr>
            <a:spLocks noGrp="1"/>
          </p:cNvSpPr>
          <p:nvPr>
            <p:ph type="title" idx="4294967295"/>
          </p:nvPr>
        </p:nvSpPr>
        <p:spPr>
          <a:xfrm>
            <a:off x="30144" y="579439"/>
            <a:ext cx="7886700" cy="492107"/>
          </a:xfrm>
          <a:noFill/>
          <a:ln>
            <a:noFill/>
          </a:ln>
        </p:spPr>
        <p:txBody>
          <a:bodyPr spcFirstLastPara="1" wrap="square" lIns="91425" tIns="45700" rIns="91425" bIns="45700" anchor="ctr" anchorCtr="0">
            <a:normAutofit/>
          </a:bodyPr>
          <a:lstStyle/>
          <a:p>
            <a:pPr>
              <a:buClr>
                <a:schemeClr val="accent2"/>
              </a:buClr>
              <a:buSzPts val="2400"/>
            </a:pPr>
            <a:r>
              <a:rPr lang="en-US" altLang="en-US" sz="2400" b="1" dirty="0">
                <a:solidFill>
                  <a:srgbClr val="C00000"/>
                </a:solidFill>
              </a:rPr>
              <a:t>1. Classes : </a:t>
            </a:r>
            <a:r>
              <a:rPr lang="en-US" altLang="en-US" sz="2400" b="1" dirty="0">
                <a:solidFill>
                  <a:schemeClr val="accent2"/>
                </a:solidFill>
              </a:rPr>
              <a:t>Finding Classes</a:t>
            </a:r>
          </a:p>
        </p:txBody>
      </p:sp>
      <p:sp>
        <p:nvSpPr>
          <p:cNvPr id="70659" name="Content Placeholder 1"/>
          <p:cNvSpPr>
            <a:spLocks noGrp="1"/>
          </p:cNvSpPr>
          <p:nvPr>
            <p:ph sz="quarter" idx="4294967295"/>
          </p:nvPr>
        </p:nvSpPr>
        <p:spPr>
          <a:xfrm>
            <a:off x="-8472" y="1071546"/>
            <a:ext cx="8854380" cy="5544616"/>
          </a:xfrm>
        </p:spPr>
        <p:txBody>
          <a:bodyPr>
            <a:normAutofit/>
          </a:bodyPr>
          <a:lstStyle/>
          <a:p>
            <a:pPr eaLnBrk="1" hangingPunct="1"/>
            <a:r>
              <a:rPr lang="en-US" altLang="en-US" sz="2200" dirty="0"/>
              <a:t>List candidate classes found in written description of the problem</a:t>
            </a:r>
          </a:p>
          <a:p>
            <a:pPr eaLnBrk="1" hangingPunct="1"/>
            <a:r>
              <a:rPr lang="en-US" altLang="en-US" sz="2200" dirty="0"/>
              <a:t>Guidelines</a:t>
            </a:r>
          </a:p>
          <a:p>
            <a:pPr lvl="1" eaLnBrk="1" hangingPunct="1">
              <a:lnSpc>
                <a:spcPct val="130000"/>
              </a:lnSpc>
              <a:spcBef>
                <a:spcPts val="600"/>
              </a:spcBef>
            </a:pPr>
            <a:r>
              <a:rPr lang="en-US" altLang="en-US" sz="2200" dirty="0"/>
              <a:t>Classes need to be extracted from problem domain</a:t>
            </a:r>
          </a:p>
          <a:p>
            <a:pPr lvl="1" eaLnBrk="1" hangingPunct="1">
              <a:lnSpc>
                <a:spcPct val="130000"/>
              </a:lnSpc>
              <a:spcBef>
                <a:spcPts val="600"/>
              </a:spcBef>
            </a:pPr>
            <a:r>
              <a:rPr lang="en-US" altLang="en-US" sz="2200" dirty="0"/>
              <a:t>Some may be concreter and others may be abstract</a:t>
            </a:r>
          </a:p>
          <a:p>
            <a:pPr lvl="1" eaLnBrk="1" hangingPunct="1">
              <a:lnSpc>
                <a:spcPct val="130000"/>
              </a:lnSpc>
              <a:spcBef>
                <a:spcPts val="600"/>
              </a:spcBef>
            </a:pPr>
            <a:r>
              <a:rPr lang="en-US" altLang="en-US" sz="2200" dirty="0"/>
              <a:t>Some may be explicitly stated by users/requestors/existing documents and others may be implicit</a:t>
            </a:r>
          </a:p>
          <a:p>
            <a:pPr lvl="1" eaLnBrk="1" hangingPunct="1">
              <a:lnSpc>
                <a:spcPct val="130000"/>
              </a:lnSpc>
              <a:spcBef>
                <a:spcPts val="600"/>
              </a:spcBef>
            </a:pPr>
            <a:r>
              <a:rPr lang="en-US" altLang="en-US" sz="2200" dirty="0"/>
              <a:t>General rule start looking for Nouns for identifying classes</a:t>
            </a:r>
          </a:p>
          <a:p>
            <a:pPr marL="533400" lvl="1" indent="0" eaLnBrk="1" hangingPunct="1">
              <a:buNone/>
            </a:pPr>
            <a:endParaRPr lang="en-US" alt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idx="4294967295"/>
          </p:nvPr>
        </p:nvSpPr>
        <p:spPr>
          <a:xfrm>
            <a:off x="-108520" y="116632"/>
            <a:ext cx="8280920" cy="1325563"/>
          </a:xfrm>
          <a:noFill/>
          <a:ln>
            <a:noFill/>
          </a:ln>
        </p:spPr>
        <p:txBody>
          <a:bodyPr spcFirstLastPara="1" wrap="square" lIns="91425" tIns="45700" rIns="91425" bIns="45700" anchor="ctr" anchorCtr="0">
            <a:normAutofit/>
          </a:bodyPr>
          <a:lstStyle/>
          <a:p>
            <a:pPr>
              <a:buClr>
                <a:schemeClr val="accent2"/>
              </a:buClr>
              <a:buSzPts val="2400"/>
            </a:pPr>
            <a:r>
              <a:rPr lang="en-US" altLang="en-US" sz="2400" b="1" dirty="0">
                <a:solidFill>
                  <a:schemeClr val="accent2"/>
                </a:solidFill>
              </a:rPr>
              <a:t> </a:t>
            </a:r>
            <a:r>
              <a:rPr lang="en-US" altLang="en-US" sz="2250" b="1" dirty="0">
                <a:solidFill>
                  <a:srgbClr val="C00000"/>
                </a:solidFill>
              </a:rPr>
              <a:t>1. Classes : </a:t>
            </a:r>
            <a:r>
              <a:rPr lang="en-US" altLang="en-US" sz="2250" b="1" dirty="0">
                <a:solidFill>
                  <a:schemeClr val="accent2"/>
                </a:solidFill>
              </a:rPr>
              <a:t>Finding Classes : Identified Classes for the ATM Example</a:t>
            </a:r>
          </a:p>
        </p:txBody>
      </p:sp>
      <p:pic>
        <p:nvPicPr>
          <p:cNvPr id="72707" name="Picture 2"/>
          <p:cNvPicPr>
            <a:picLocks noGrp="1" noChangeAspect="1" noChangeArrowheads="1"/>
          </p:cNvPicPr>
          <p:nvPr>
            <p:ph sz="quarter" idx="4294967295"/>
          </p:nvPr>
        </p:nvPicPr>
        <p:blipFill>
          <a:blip r:embed="rId2"/>
          <a:stretch>
            <a:fillRect/>
          </a:stretch>
        </p:blipFill>
        <p:spPr>
          <a:xfrm>
            <a:off x="258133" y="1340768"/>
            <a:ext cx="7515225" cy="4384823"/>
          </a:xfrm>
        </p:spPr>
      </p:pic>
      <p:pic>
        <p:nvPicPr>
          <p:cNvPr id="3" name="Picture 2">
            <a:extLst>
              <a:ext uri="{FF2B5EF4-FFF2-40B4-BE49-F238E27FC236}">
                <a16:creationId xmlns:a16="http://schemas.microsoft.com/office/drawing/2014/main" id="{93DE2C9B-52AE-4938-B36F-F07339C286EC}"/>
              </a:ext>
            </a:extLst>
          </p:cNvPr>
          <p:cNvPicPr>
            <a:picLocks noChangeAspect="1"/>
          </p:cNvPicPr>
          <p:nvPr/>
        </p:nvPicPr>
        <p:blipFill>
          <a:blip r:embed="rId3"/>
          <a:stretch>
            <a:fillRect/>
          </a:stretch>
        </p:blipFill>
        <p:spPr>
          <a:xfrm>
            <a:off x="1084620" y="5697721"/>
            <a:ext cx="7042159" cy="1152525"/>
          </a:xfrm>
          <a:prstGeom prst="rect">
            <a:avLst/>
          </a:prstGeom>
        </p:spPr>
      </p:pic>
      <p:pic>
        <p:nvPicPr>
          <p:cNvPr id="5" name="Picture 4">
            <a:extLst>
              <a:ext uri="{FF2B5EF4-FFF2-40B4-BE49-F238E27FC236}">
                <a16:creationId xmlns:a16="http://schemas.microsoft.com/office/drawing/2014/main" id="{449571D2-B885-46B9-AA54-CEDB409EE3A8}"/>
              </a:ext>
            </a:extLst>
          </p:cNvPr>
          <p:cNvPicPr>
            <a:picLocks noChangeAspect="1"/>
          </p:cNvPicPr>
          <p:nvPr/>
        </p:nvPicPr>
        <p:blipFill>
          <a:blip r:embed="rId4"/>
          <a:stretch>
            <a:fillRect/>
          </a:stretch>
        </p:blipFill>
        <p:spPr>
          <a:xfrm>
            <a:off x="156067" y="5064850"/>
            <a:ext cx="8831865" cy="648072"/>
          </a:xfrm>
          <a:prstGeom prst="rect">
            <a:avLst/>
          </a:prstGeom>
        </p:spPr>
      </p:pic>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D609DB4-7DD8-4CDA-ABCC-68008EB61262}"/>
              </a:ext>
            </a:extLst>
          </p:cNvPr>
          <p:cNvPicPr>
            <a:picLocks noChangeAspect="1"/>
          </p:cNvPicPr>
          <p:nvPr/>
        </p:nvPicPr>
        <p:blipFill>
          <a:blip r:embed="rId3"/>
          <a:stretch>
            <a:fillRect/>
          </a:stretch>
        </p:blipFill>
        <p:spPr>
          <a:xfrm>
            <a:off x="943900" y="5877272"/>
            <a:ext cx="6954579" cy="864096"/>
          </a:xfrm>
          <a:prstGeom prst="rect">
            <a:avLst/>
          </a:prstGeom>
        </p:spPr>
      </p:pic>
      <p:sp>
        <p:nvSpPr>
          <p:cNvPr id="70658" name="Title 2"/>
          <p:cNvSpPr>
            <a:spLocks noGrp="1"/>
          </p:cNvSpPr>
          <p:nvPr>
            <p:ph type="title" idx="4294967295"/>
          </p:nvPr>
        </p:nvSpPr>
        <p:spPr>
          <a:xfrm>
            <a:off x="25384" y="488621"/>
            <a:ext cx="7886700" cy="492107"/>
          </a:xfrm>
          <a:noFill/>
          <a:ln>
            <a:noFill/>
          </a:ln>
        </p:spPr>
        <p:txBody>
          <a:bodyPr spcFirstLastPara="1" wrap="square" lIns="91425" tIns="45700" rIns="91425" bIns="45700" anchor="ctr" anchorCtr="0">
            <a:normAutofit/>
          </a:bodyPr>
          <a:lstStyle/>
          <a:p>
            <a:pPr>
              <a:buClr>
                <a:schemeClr val="accent2"/>
              </a:buClr>
              <a:buSzPts val="2400"/>
            </a:pPr>
            <a:r>
              <a:rPr lang="en-US" altLang="en-US" sz="2250" b="1" dirty="0">
                <a:solidFill>
                  <a:srgbClr val="C00000"/>
                </a:solidFill>
              </a:rPr>
              <a:t>1. Classes : </a:t>
            </a:r>
            <a:r>
              <a:rPr lang="en-US" altLang="en-US" sz="2250" b="1" dirty="0">
                <a:solidFill>
                  <a:schemeClr val="accent2"/>
                </a:solidFill>
              </a:rPr>
              <a:t>Keeping the right Classes</a:t>
            </a:r>
          </a:p>
        </p:txBody>
      </p:sp>
      <p:sp>
        <p:nvSpPr>
          <p:cNvPr id="70659" name="Content Placeholder 1"/>
          <p:cNvSpPr>
            <a:spLocks noGrp="1"/>
          </p:cNvSpPr>
          <p:nvPr>
            <p:ph sz="quarter" idx="4294967295"/>
          </p:nvPr>
        </p:nvSpPr>
        <p:spPr>
          <a:xfrm>
            <a:off x="107504" y="1260775"/>
            <a:ext cx="9122328" cy="5544616"/>
          </a:xfrm>
        </p:spPr>
        <p:txBody>
          <a:bodyPr>
            <a:normAutofit/>
          </a:bodyPr>
          <a:lstStyle/>
          <a:p>
            <a:pPr marL="540000" lvl="1" eaLnBrk="1" hangingPunct="1">
              <a:lnSpc>
                <a:spcPct val="100000"/>
              </a:lnSpc>
              <a:spcBef>
                <a:spcPts val="600"/>
              </a:spcBef>
            </a:pPr>
            <a:r>
              <a:rPr lang="en-US" altLang="en-US" sz="1800" dirty="0"/>
              <a:t>Descriptive names which can give an indication </a:t>
            </a:r>
            <a:r>
              <a:rPr lang="en-US" altLang="en-US" sz="1800" dirty="0" err="1"/>
              <a:t>Eg.</a:t>
            </a:r>
            <a:r>
              <a:rPr lang="en-US" altLang="en-US" sz="1800" dirty="0"/>
              <a:t> </a:t>
            </a:r>
            <a:r>
              <a:rPr lang="en-US" altLang="en-US" sz="1800" strike="sngStrike" dirty="0">
                <a:solidFill>
                  <a:srgbClr val="FF0000"/>
                </a:solidFill>
              </a:rPr>
              <a:t>Security Provision</a:t>
            </a:r>
          </a:p>
          <a:p>
            <a:pPr marL="540000" lvl="1" eaLnBrk="1" hangingPunct="1">
              <a:lnSpc>
                <a:spcPct val="100000"/>
              </a:lnSpc>
              <a:spcBef>
                <a:spcPts val="600"/>
              </a:spcBef>
            </a:pPr>
            <a:r>
              <a:rPr lang="en-US" altLang="en-US" sz="1800" dirty="0"/>
              <a:t>Redundant  </a:t>
            </a:r>
            <a:r>
              <a:rPr lang="en-US" altLang="en-US" sz="1800" dirty="0" err="1"/>
              <a:t>Eg.</a:t>
            </a:r>
            <a:r>
              <a:rPr lang="en-US" altLang="en-US" sz="1800" dirty="0"/>
              <a:t> For ATM example .. Customer </a:t>
            </a:r>
            <a:r>
              <a:rPr lang="en-US" altLang="en-US" sz="1800" strike="sngStrike" dirty="0">
                <a:solidFill>
                  <a:srgbClr val="C00000"/>
                </a:solidFill>
              </a:rPr>
              <a:t>and User</a:t>
            </a:r>
          </a:p>
          <a:p>
            <a:pPr marL="540000" lvl="1" eaLnBrk="1" hangingPunct="1">
              <a:lnSpc>
                <a:spcPct val="100000"/>
              </a:lnSpc>
              <a:spcBef>
                <a:spcPts val="600"/>
              </a:spcBef>
            </a:pPr>
            <a:r>
              <a:rPr lang="en-US" altLang="en-US" sz="1800" dirty="0"/>
              <a:t>Irrelevant </a:t>
            </a:r>
            <a:r>
              <a:rPr lang="en-US" altLang="en-US" sz="1800" dirty="0" err="1"/>
              <a:t>Eg.</a:t>
            </a:r>
            <a:r>
              <a:rPr lang="en-US" altLang="en-US" sz="1800" dirty="0"/>
              <a:t> </a:t>
            </a:r>
            <a:r>
              <a:rPr lang="en-US" altLang="en-US" sz="1800" strike="sngStrike" dirty="0">
                <a:solidFill>
                  <a:srgbClr val="C00000"/>
                </a:solidFill>
              </a:rPr>
              <a:t>Cost</a:t>
            </a:r>
            <a:r>
              <a:rPr lang="en-US" altLang="en-US" sz="1800" dirty="0"/>
              <a:t> say of an ATM machines (outside Scope)</a:t>
            </a:r>
          </a:p>
          <a:p>
            <a:pPr marL="540000" lvl="1" eaLnBrk="1" hangingPunct="1">
              <a:lnSpc>
                <a:spcPct val="100000"/>
              </a:lnSpc>
              <a:spcBef>
                <a:spcPts val="600"/>
              </a:spcBef>
            </a:pPr>
            <a:r>
              <a:rPr lang="en-US" altLang="en-US" sz="1800" dirty="0"/>
              <a:t>Vague </a:t>
            </a:r>
            <a:r>
              <a:rPr lang="en-US" altLang="en-US" sz="1800" dirty="0" err="1"/>
              <a:t>Eg.</a:t>
            </a:r>
            <a:r>
              <a:rPr lang="en-US" altLang="en-US" sz="1800" dirty="0"/>
              <a:t> Transaction record </a:t>
            </a:r>
            <a:r>
              <a:rPr lang="en-US" altLang="en-US" sz="1800" dirty="0" err="1">
                <a:solidFill>
                  <a:srgbClr val="C00000"/>
                </a:solidFill>
              </a:rPr>
              <a:t>inlieu</a:t>
            </a:r>
            <a:r>
              <a:rPr lang="en-US" altLang="en-US" sz="1800" dirty="0">
                <a:solidFill>
                  <a:srgbClr val="C00000"/>
                </a:solidFill>
              </a:rPr>
              <a:t> of </a:t>
            </a:r>
            <a:r>
              <a:rPr lang="en-US" altLang="en-US" sz="1800" strike="sngStrike" dirty="0">
                <a:solidFill>
                  <a:srgbClr val="C00000"/>
                </a:solidFill>
              </a:rPr>
              <a:t>Record keeping provision </a:t>
            </a:r>
          </a:p>
          <a:p>
            <a:pPr marL="540000" lvl="1" eaLnBrk="1" hangingPunct="1">
              <a:lnSpc>
                <a:spcPct val="100000"/>
              </a:lnSpc>
              <a:spcBef>
                <a:spcPts val="600"/>
              </a:spcBef>
            </a:pPr>
            <a:r>
              <a:rPr lang="en-US" altLang="en-US" sz="1800" dirty="0">
                <a:solidFill>
                  <a:schemeClr val="tx1"/>
                </a:solidFill>
              </a:rPr>
              <a:t>Attributes – these are things identified with nouns and are attributes of classes but not classes. </a:t>
            </a:r>
            <a:r>
              <a:rPr lang="en-US" altLang="en-US" sz="1800" dirty="0" err="1">
                <a:solidFill>
                  <a:schemeClr val="tx1"/>
                </a:solidFill>
              </a:rPr>
              <a:t>Eg.</a:t>
            </a:r>
            <a:r>
              <a:rPr lang="en-US" altLang="en-US" sz="1800" dirty="0">
                <a:solidFill>
                  <a:schemeClr val="tx1"/>
                </a:solidFill>
              </a:rPr>
              <a:t> </a:t>
            </a:r>
            <a:r>
              <a:rPr lang="en-US" altLang="en-US" sz="1800" strike="sngStrike" dirty="0" err="1">
                <a:solidFill>
                  <a:srgbClr val="FF0000"/>
                </a:solidFill>
              </a:rPr>
              <a:t>AccountData</a:t>
            </a:r>
            <a:r>
              <a:rPr lang="en-US" altLang="en-US" sz="1800" dirty="0">
                <a:solidFill>
                  <a:schemeClr val="tx1"/>
                </a:solidFill>
              </a:rPr>
              <a:t> is an attribute of Account</a:t>
            </a:r>
          </a:p>
          <a:p>
            <a:pPr marL="540000" lvl="1">
              <a:lnSpc>
                <a:spcPct val="100000"/>
              </a:lnSpc>
              <a:spcBef>
                <a:spcPts val="600"/>
              </a:spcBef>
            </a:pPr>
            <a:r>
              <a:rPr lang="en-US" altLang="en-US" sz="1800" dirty="0"/>
              <a:t>Operations applied to objects not manipulated on its own right. </a:t>
            </a:r>
            <a:r>
              <a:rPr lang="en-US" altLang="en-US" sz="1800" dirty="0" err="1"/>
              <a:t>Eg.</a:t>
            </a:r>
            <a:r>
              <a:rPr lang="en-US" altLang="en-US" sz="1800" dirty="0"/>
              <a:t> Call .. Date, time, origin destination</a:t>
            </a:r>
          </a:p>
          <a:p>
            <a:pPr marL="540000" lvl="1" indent="-406400">
              <a:lnSpc>
                <a:spcPct val="100000"/>
              </a:lnSpc>
              <a:spcBef>
                <a:spcPts val="600"/>
              </a:spcBef>
              <a:buSzPts val="2800"/>
            </a:pPr>
            <a:r>
              <a:rPr lang="en-US" altLang="en-US" sz="1800" dirty="0"/>
              <a:t>Role -  The name should indicate an intrinsic nature and not a role that is played. Consider subtypes of say a person .. Could be </a:t>
            </a:r>
            <a:r>
              <a:rPr lang="en-US" altLang="en-US" sz="1800" strike="sngStrike" dirty="0">
                <a:solidFill>
                  <a:srgbClr val="FF0000"/>
                </a:solidFill>
              </a:rPr>
              <a:t>employee</a:t>
            </a:r>
            <a:r>
              <a:rPr lang="en-US" altLang="en-US" sz="1800" dirty="0">
                <a:solidFill>
                  <a:srgbClr val="FF0000"/>
                </a:solidFill>
              </a:rPr>
              <a:t>, </a:t>
            </a:r>
            <a:r>
              <a:rPr lang="en-US" altLang="en-US" sz="1800" strike="sngStrike" dirty="0">
                <a:solidFill>
                  <a:srgbClr val="FF0000"/>
                </a:solidFill>
              </a:rPr>
              <a:t>boss</a:t>
            </a:r>
            <a:r>
              <a:rPr lang="en-US" altLang="en-US" sz="1800" dirty="0">
                <a:solidFill>
                  <a:srgbClr val="FF0000"/>
                </a:solidFill>
              </a:rPr>
              <a:t>, </a:t>
            </a:r>
            <a:r>
              <a:rPr lang="en-US" altLang="en-US" sz="1800" strike="sngStrike" dirty="0">
                <a:solidFill>
                  <a:srgbClr val="FF0000"/>
                </a:solidFill>
              </a:rPr>
              <a:t>spouse</a:t>
            </a:r>
            <a:r>
              <a:rPr lang="en-US" altLang="en-US" sz="1800" dirty="0">
                <a:solidFill>
                  <a:srgbClr val="FF0000"/>
                </a:solidFill>
              </a:rPr>
              <a:t> </a:t>
            </a:r>
            <a:r>
              <a:rPr lang="en-US" altLang="en-US" sz="1800" dirty="0"/>
              <a:t>(a person being a person and not a role)</a:t>
            </a:r>
          </a:p>
          <a:p>
            <a:pPr marL="540000" lvl="1" indent="-406400" eaLnBrk="1" hangingPunct="1">
              <a:lnSpc>
                <a:spcPct val="100000"/>
              </a:lnSpc>
              <a:spcBef>
                <a:spcPts val="600"/>
              </a:spcBef>
              <a:buSzPts val="2800"/>
            </a:pPr>
            <a:r>
              <a:rPr lang="en-US" altLang="en-US" sz="1800" dirty="0"/>
              <a:t>Eliminate Implementation constructs - Avoid things like data structure, trees. Arrays, process, algorithm, interrupts etc.  </a:t>
            </a:r>
            <a:r>
              <a:rPr lang="en-US" altLang="en-US" sz="1800" dirty="0" err="1"/>
              <a:t>Eg.</a:t>
            </a:r>
            <a:r>
              <a:rPr lang="en-US" altLang="en-US" sz="1800" dirty="0"/>
              <a:t> </a:t>
            </a:r>
            <a:r>
              <a:rPr lang="en-US" altLang="en-US" sz="1800" strike="sngStrike" dirty="0">
                <a:solidFill>
                  <a:srgbClr val="FF0000"/>
                </a:solidFill>
              </a:rPr>
              <a:t>Communication lines </a:t>
            </a:r>
            <a:r>
              <a:rPr lang="en-US" altLang="en-US" sz="1800" dirty="0"/>
              <a:t>and </a:t>
            </a:r>
            <a:r>
              <a:rPr lang="en-US" altLang="en-US" sz="1800" strike="sngStrike" dirty="0">
                <a:solidFill>
                  <a:srgbClr val="FF0000"/>
                </a:solidFill>
              </a:rPr>
              <a:t>Transaction log</a:t>
            </a:r>
          </a:p>
          <a:p>
            <a:pPr marL="540000" lvl="1" indent="-406400">
              <a:lnSpc>
                <a:spcPct val="100000"/>
              </a:lnSpc>
              <a:spcBef>
                <a:spcPts val="600"/>
              </a:spcBef>
              <a:buSzPts val="2800"/>
            </a:pPr>
            <a:r>
              <a:rPr lang="en-US" altLang="en-US" sz="1800" dirty="0"/>
              <a:t>Derived Classes - As a generic rule we can avoid those classes which can be derived from others.</a:t>
            </a:r>
          </a:p>
          <a:p>
            <a:pPr marL="533400" lvl="1" indent="0">
              <a:buNone/>
            </a:pPr>
            <a:endParaRPr lang="en-US" altLang="en-US" sz="1800" dirty="0"/>
          </a:p>
          <a:p>
            <a:pPr lvl="1" eaLnBrk="1" hangingPunct="1"/>
            <a:endParaRPr lang="en-US" altLang="en-US" sz="2400" dirty="0"/>
          </a:p>
        </p:txBody>
      </p:sp>
      <p:sp>
        <p:nvSpPr>
          <p:cNvPr id="10" name="TextBox 9">
            <a:extLst>
              <a:ext uri="{FF2B5EF4-FFF2-40B4-BE49-F238E27FC236}">
                <a16:creationId xmlns:a16="http://schemas.microsoft.com/office/drawing/2014/main" id="{A025394E-B79D-4C3E-8062-F440EDCE8C89}"/>
              </a:ext>
            </a:extLst>
          </p:cNvPr>
          <p:cNvSpPr txBox="1"/>
          <p:nvPr/>
        </p:nvSpPr>
        <p:spPr>
          <a:xfrm>
            <a:off x="395536" y="886250"/>
            <a:ext cx="6104372" cy="346249"/>
          </a:xfrm>
          <a:prstGeom prst="rect">
            <a:avLst/>
          </a:prstGeom>
          <a:solidFill>
            <a:schemeClr val="bg1"/>
          </a:solidFill>
        </p:spPr>
        <p:txBody>
          <a:bodyPr wrap="square" lIns="0" tIns="0" rIns="0" bIns="0">
            <a:spAutoFit/>
          </a:bodyPr>
          <a:lstStyle/>
          <a:p>
            <a:pPr marL="50800" indent="0" eaLnBrk="1" hangingPunct="1">
              <a:buNone/>
            </a:pPr>
            <a:r>
              <a:rPr lang="en-US" altLang="en-US" sz="2250" b="1" dirty="0">
                <a:latin typeface="Calibri" panose="020F0502020204030204" pitchFamily="34" charset="0"/>
                <a:cs typeface="Calibri" panose="020F0502020204030204" pitchFamily="34" charset="0"/>
              </a:rPr>
              <a:t>Identify and Eliminate classes that are</a:t>
            </a:r>
          </a:p>
        </p:txBody>
      </p:sp>
      <p:pic>
        <p:nvPicPr>
          <p:cNvPr id="9" name="Picture 8">
            <a:extLst>
              <a:ext uri="{FF2B5EF4-FFF2-40B4-BE49-F238E27FC236}">
                <a16:creationId xmlns:a16="http://schemas.microsoft.com/office/drawing/2014/main" id="{EC75FE7C-27CA-446D-B310-F24CFB149B73}"/>
              </a:ext>
            </a:extLst>
          </p:cNvPr>
          <p:cNvPicPr>
            <a:picLocks noChangeAspect="1"/>
          </p:cNvPicPr>
          <p:nvPr/>
        </p:nvPicPr>
        <p:blipFill>
          <a:blip r:embed="rId4"/>
          <a:stretch>
            <a:fillRect/>
          </a:stretch>
        </p:blipFill>
        <p:spPr>
          <a:xfrm>
            <a:off x="-85" y="996769"/>
            <a:ext cx="395622" cy="333375"/>
          </a:xfrm>
          <a:prstGeom prst="rect">
            <a:avLst/>
          </a:prstGeom>
        </p:spPr>
      </p:pic>
      <p:pic>
        <p:nvPicPr>
          <p:cNvPr id="6" name="Picture 5">
            <a:extLst>
              <a:ext uri="{FF2B5EF4-FFF2-40B4-BE49-F238E27FC236}">
                <a16:creationId xmlns:a16="http://schemas.microsoft.com/office/drawing/2014/main" id="{AE26197A-4E04-4D2B-80B5-7D8929AD23D8}"/>
              </a:ext>
            </a:extLst>
          </p:cNvPr>
          <p:cNvPicPr>
            <a:picLocks noChangeAspect="1"/>
          </p:cNvPicPr>
          <p:nvPr/>
        </p:nvPicPr>
        <p:blipFill>
          <a:blip r:embed="rId5"/>
          <a:stretch>
            <a:fillRect/>
          </a:stretch>
        </p:blipFill>
        <p:spPr>
          <a:xfrm>
            <a:off x="46652" y="1207055"/>
            <a:ext cx="4191000" cy="123825"/>
          </a:xfrm>
          <a:prstGeom prst="rect">
            <a:avLst/>
          </a:prstGeom>
        </p:spPr>
      </p:pic>
    </p:spTree>
    <p:extLst>
      <p:ext uri="{BB962C8B-B14F-4D97-AF65-F5344CB8AC3E}">
        <p14:creationId xmlns:p14="http://schemas.microsoft.com/office/powerpoint/2010/main" val="937553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idx="4294967295"/>
          </p:nvPr>
        </p:nvSpPr>
        <p:spPr>
          <a:xfrm>
            <a:off x="-108520" y="116632"/>
            <a:ext cx="7886700" cy="1325563"/>
          </a:xfrm>
          <a:noFill/>
          <a:ln>
            <a:noFill/>
          </a:ln>
        </p:spPr>
        <p:txBody>
          <a:bodyPr spcFirstLastPara="1" wrap="square" lIns="91425" tIns="45700" rIns="91425" bIns="45700" anchor="ctr" anchorCtr="0">
            <a:normAutofit/>
          </a:bodyPr>
          <a:lstStyle/>
          <a:p>
            <a:pPr>
              <a:buClr>
                <a:schemeClr val="accent2"/>
              </a:buClr>
              <a:buSzPts val="2400"/>
            </a:pPr>
            <a:r>
              <a:rPr lang="en-US" altLang="en-US" sz="2400" b="1" dirty="0">
                <a:solidFill>
                  <a:schemeClr val="accent2"/>
                </a:solidFill>
              </a:rPr>
              <a:t> </a:t>
            </a:r>
            <a:r>
              <a:rPr lang="en-US" altLang="en-US" sz="2400" b="1" dirty="0">
                <a:solidFill>
                  <a:srgbClr val="C00000"/>
                </a:solidFill>
              </a:rPr>
              <a:t>1. Classes : </a:t>
            </a:r>
            <a:r>
              <a:rPr lang="en-US" altLang="en-US" sz="2400" b="1" dirty="0">
                <a:solidFill>
                  <a:schemeClr val="accent2"/>
                </a:solidFill>
              </a:rPr>
              <a:t>Keeping the Right Classes for the ATM system</a:t>
            </a:r>
          </a:p>
        </p:txBody>
      </p:sp>
      <p:pic>
        <p:nvPicPr>
          <p:cNvPr id="73731" name="Picture 2"/>
          <p:cNvPicPr>
            <a:picLocks noGrp="1" noChangeAspect="1" noChangeArrowheads="1"/>
          </p:cNvPicPr>
          <p:nvPr>
            <p:ph sz="quarter" idx="4294967295"/>
          </p:nvPr>
        </p:nvPicPr>
        <p:blipFill>
          <a:blip r:embed="rId2"/>
          <a:stretch>
            <a:fillRect/>
          </a:stretch>
        </p:blipFill>
        <p:spPr>
          <a:xfrm>
            <a:off x="0" y="1219200"/>
            <a:ext cx="6765925" cy="4937125"/>
          </a:xfrm>
        </p:spPr>
      </p:pic>
    </p:spTree>
  </p:cSld>
  <p:clrMapOvr>
    <a:masterClrMapping/>
  </p:clrMapOvr>
  <p:transition spd="slow"/>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7730</TotalTime>
  <Words>1834</Words>
  <Application>Microsoft Office PowerPoint</Application>
  <PresentationFormat>On-screen Show (4:3)</PresentationFormat>
  <Paragraphs>149</Paragraphs>
  <Slides>22</Slides>
  <Notes>9</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8" baseType="lpstr">
      <vt:lpstr>Arial</vt:lpstr>
      <vt:lpstr>Calibri</vt:lpstr>
      <vt:lpstr>Times New Roman</vt:lpstr>
      <vt:lpstr>Wingdings</vt:lpstr>
      <vt:lpstr>Office Theme</vt:lpstr>
      <vt:lpstr>VISIO</vt:lpstr>
      <vt:lpstr>PowerPoint Presentation</vt:lpstr>
      <vt:lpstr>Class Modelling to Solve a Problem</vt:lpstr>
      <vt:lpstr>Class Models Recap :</vt:lpstr>
      <vt:lpstr> Consider an ATM Case Study</vt:lpstr>
      <vt:lpstr>Building this Class model for an application would have activities as</vt:lpstr>
      <vt:lpstr>1. Classes : Finding Classes</vt:lpstr>
      <vt:lpstr> 1. Classes : Finding Classes : Identified Classes for the ATM Example</vt:lpstr>
      <vt:lpstr>1. Classes : Keeping the right Classes</vt:lpstr>
      <vt:lpstr> 1. Classes : Keeping the Right Classes for the ATM system</vt:lpstr>
      <vt:lpstr>1. Classes : Identified good Classes for the ATM system</vt:lpstr>
      <vt:lpstr>2. Data Dictionary : Preparing a Data Dictionary</vt:lpstr>
      <vt:lpstr>PowerPoint Presentation</vt:lpstr>
      <vt:lpstr>3. Class Associations : Finding the Associations</vt:lpstr>
      <vt:lpstr> 3. Class Associations : ATM System:</vt:lpstr>
      <vt:lpstr>3. Class Associations : Keeping the Right Associations</vt:lpstr>
      <vt:lpstr> 3. Class Associations : Pruning the Associations based on the Semantics</vt:lpstr>
      <vt:lpstr> 3. Class Associations : Initial class diagram for ATM System</vt:lpstr>
      <vt:lpstr>4. Class Attributes : Finding Attributes</vt:lpstr>
      <vt:lpstr>PowerPoint Presentation</vt:lpstr>
      <vt:lpstr> Refining Class diagram with Inheritance</vt:lpstr>
      <vt:lpstr>PowerPoint Presentation</vt:lpstr>
      <vt:lpstr>PowerPoint Presentation</vt:lpstr>
    </vt:vector>
  </TitlesOfParts>
  <Company>None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Diagrams</dc:title>
  <dc:creator>USER</dc:creator>
  <cp:lastModifiedBy>CCBD-PES</cp:lastModifiedBy>
  <cp:revision>364</cp:revision>
  <cp:lastPrinted>1999-03-31T16:31:45Z</cp:lastPrinted>
  <dcterms:created xsi:type="dcterms:W3CDTF">1999-02-24T20:45:50Z</dcterms:created>
  <dcterms:modified xsi:type="dcterms:W3CDTF">2021-02-08T05:24:56Z</dcterms:modified>
</cp:coreProperties>
</file>