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99" r:id="rId1"/>
  </p:sldMasterIdLst>
  <p:notesMasterIdLst>
    <p:notesMasterId r:id="rId16"/>
  </p:notesMasterIdLst>
  <p:sldIdLst>
    <p:sldId id="341" r:id="rId2"/>
    <p:sldId id="494" r:id="rId3"/>
    <p:sldId id="505" r:id="rId4"/>
    <p:sldId id="517" r:id="rId5"/>
    <p:sldId id="496" r:id="rId6"/>
    <p:sldId id="518" r:id="rId7"/>
    <p:sldId id="506" r:id="rId8"/>
    <p:sldId id="513" r:id="rId9"/>
    <p:sldId id="515" r:id="rId10"/>
    <p:sldId id="516" r:id="rId11"/>
    <p:sldId id="519" r:id="rId12"/>
    <p:sldId id="497" r:id="rId13"/>
    <p:sldId id="520" r:id="rId14"/>
    <p:sldId id="493" r:id="rId15"/>
  </p:sldIdLst>
  <p:sldSz cx="9144000" cy="6858000" type="screen4x3"/>
  <p:notesSz cx="6654800" cy="8672513"/>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732">
          <p15:clr>
            <a:srgbClr val="A4A3A4"/>
          </p15:clr>
        </p15:guide>
        <p15:guide id="2" pos="209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FFFF99"/>
    <a:srgbClr val="E9E4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3" autoAdjust="0"/>
    <p:restoredTop sz="83250" autoAdjust="0"/>
  </p:normalViewPr>
  <p:slideViewPr>
    <p:cSldViewPr>
      <p:cViewPr varScale="1">
        <p:scale>
          <a:sx n="86" d="100"/>
          <a:sy n="86" d="100"/>
        </p:scale>
        <p:origin x="840"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52" d="100"/>
        <a:sy n="152" d="100"/>
      </p:scale>
      <p:origin x="0" y="0"/>
    </p:cViewPr>
  </p:sorterViewPr>
  <p:notesViewPr>
    <p:cSldViewPr>
      <p:cViewPr varScale="1">
        <p:scale>
          <a:sx n="55" d="100"/>
          <a:sy n="55" d="100"/>
        </p:scale>
        <p:origin x="-1536" y="-90"/>
      </p:cViewPr>
      <p:guideLst>
        <p:guide orient="horz" pos="2732"/>
        <p:guide pos="209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884488" cy="433388"/>
          </a:xfrm>
          <a:prstGeom prst="rect">
            <a:avLst/>
          </a:prstGeom>
          <a:noFill/>
          <a:ln w="9525">
            <a:noFill/>
            <a:miter lim="800000"/>
            <a:headEnd/>
            <a:tailEnd/>
          </a:ln>
          <a:effectLst/>
        </p:spPr>
        <p:txBody>
          <a:bodyPr vert="horz" wrap="square" lIns="87581" tIns="43791" rIns="87581" bIns="43791" numCol="1" anchor="t" anchorCtr="0" compatLnSpc="1">
            <a:prstTxWarp prst="textNoShape">
              <a:avLst/>
            </a:prstTxWarp>
          </a:bodyPr>
          <a:lstStyle>
            <a:lvl1pPr defTabSz="876300">
              <a:defRPr sz="1100">
                <a:latin typeface="Times New Roman" charset="0"/>
              </a:defRPr>
            </a:lvl1pPr>
          </a:lstStyle>
          <a:p>
            <a:pPr>
              <a:defRPr/>
            </a:pPr>
            <a:endParaRPr lang="en-US"/>
          </a:p>
        </p:txBody>
      </p:sp>
      <p:sp>
        <p:nvSpPr>
          <p:cNvPr id="20483" name="Rectangle 3"/>
          <p:cNvSpPr>
            <a:spLocks noGrp="1" noChangeArrowheads="1"/>
          </p:cNvSpPr>
          <p:nvPr>
            <p:ph type="dt" idx="1"/>
          </p:nvPr>
        </p:nvSpPr>
        <p:spPr bwMode="auto">
          <a:xfrm>
            <a:off x="3770313" y="0"/>
            <a:ext cx="2884487" cy="433388"/>
          </a:xfrm>
          <a:prstGeom prst="rect">
            <a:avLst/>
          </a:prstGeom>
          <a:noFill/>
          <a:ln w="9525">
            <a:noFill/>
            <a:miter lim="800000"/>
            <a:headEnd/>
            <a:tailEnd/>
          </a:ln>
          <a:effectLst/>
        </p:spPr>
        <p:txBody>
          <a:bodyPr vert="horz" wrap="square" lIns="87581" tIns="43791" rIns="87581" bIns="43791" numCol="1" anchor="t" anchorCtr="0" compatLnSpc="1">
            <a:prstTxWarp prst="textNoShape">
              <a:avLst/>
            </a:prstTxWarp>
          </a:bodyPr>
          <a:lstStyle>
            <a:lvl1pPr algn="r" defTabSz="876300">
              <a:defRPr sz="1100">
                <a:latin typeface="Times New Roman"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1158875" y="650875"/>
            <a:ext cx="4337050" cy="32512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887413" y="4119563"/>
            <a:ext cx="4879975" cy="3902075"/>
          </a:xfrm>
          <a:prstGeom prst="rect">
            <a:avLst/>
          </a:prstGeom>
          <a:noFill/>
          <a:ln w="9525">
            <a:noFill/>
            <a:miter lim="800000"/>
            <a:headEnd/>
            <a:tailEnd/>
          </a:ln>
          <a:effectLst/>
        </p:spPr>
        <p:txBody>
          <a:bodyPr vert="horz" wrap="square" lIns="87581" tIns="43791" rIns="87581" bIns="4379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239125"/>
            <a:ext cx="2884488" cy="433388"/>
          </a:xfrm>
          <a:prstGeom prst="rect">
            <a:avLst/>
          </a:prstGeom>
          <a:noFill/>
          <a:ln w="9525">
            <a:noFill/>
            <a:miter lim="800000"/>
            <a:headEnd/>
            <a:tailEnd/>
          </a:ln>
          <a:effectLst/>
        </p:spPr>
        <p:txBody>
          <a:bodyPr vert="horz" wrap="square" lIns="87581" tIns="43791" rIns="87581" bIns="43791" numCol="1" anchor="b" anchorCtr="0" compatLnSpc="1">
            <a:prstTxWarp prst="textNoShape">
              <a:avLst/>
            </a:prstTxWarp>
          </a:bodyPr>
          <a:lstStyle>
            <a:lvl1pPr defTabSz="876300">
              <a:defRPr sz="1100">
                <a:latin typeface="Times New Roman" charset="0"/>
              </a:defRPr>
            </a:lvl1pPr>
          </a:lstStyle>
          <a:p>
            <a:pPr>
              <a:defRPr/>
            </a:pPr>
            <a:endParaRPr lang="en-US"/>
          </a:p>
        </p:txBody>
      </p:sp>
      <p:sp>
        <p:nvSpPr>
          <p:cNvPr id="20487" name="Rectangle 7"/>
          <p:cNvSpPr>
            <a:spLocks noGrp="1" noChangeArrowheads="1"/>
          </p:cNvSpPr>
          <p:nvPr>
            <p:ph type="sldNum" sz="quarter" idx="5"/>
          </p:nvPr>
        </p:nvSpPr>
        <p:spPr bwMode="auto">
          <a:xfrm>
            <a:off x="3770313" y="8239125"/>
            <a:ext cx="2884487" cy="433388"/>
          </a:xfrm>
          <a:prstGeom prst="rect">
            <a:avLst/>
          </a:prstGeom>
          <a:noFill/>
          <a:ln w="9525">
            <a:noFill/>
            <a:miter lim="800000"/>
            <a:headEnd/>
            <a:tailEnd/>
          </a:ln>
          <a:effectLst/>
        </p:spPr>
        <p:txBody>
          <a:bodyPr vert="horz" wrap="square" lIns="87581" tIns="43791" rIns="87581" bIns="43791" numCol="1" anchor="b" anchorCtr="0" compatLnSpc="1">
            <a:prstTxWarp prst="textNoShape">
              <a:avLst/>
            </a:prstTxWarp>
          </a:bodyPr>
          <a:lstStyle>
            <a:lvl1pPr algn="r" defTabSz="876300">
              <a:defRPr sz="1100"/>
            </a:lvl1pPr>
          </a:lstStyle>
          <a:p>
            <a:pPr>
              <a:defRPr/>
            </a:pPr>
            <a:fld id="{4AD81AC2-110E-4853-BC2B-D066D581E37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p:cSld name="Title Slide">
    <p:spTree>
      <p:nvGrpSpPr>
        <p:cNvPr id="1" name="Shape 15"/>
        <p:cNvGrpSpPr/>
        <p:nvPr/>
      </p:nvGrpSpPr>
      <p:grpSpPr>
        <a:xfrm>
          <a:off x="0" y="0"/>
          <a:ext cx="0" cy="0"/>
          <a:chOff x="0" y="0"/>
          <a:chExt cx="0" cy="0"/>
        </a:xfrm>
      </p:grpSpPr>
      <p:sp>
        <p:nvSpPr>
          <p:cNvPr id="16" name="Google Shape;16;p1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8"/>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19" name="Google Shape;19;p18"/>
          <p:cNvPicPr preferRelativeResize="0"/>
          <p:nvPr/>
        </p:nvPicPr>
        <p:blipFill rotWithShape="1">
          <a:blip r:embed="rId2">
            <a:alphaModFix/>
          </a:blip>
          <a:srcRect/>
          <a:stretch/>
        </p:blipFill>
        <p:spPr>
          <a:xfrm>
            <a:off x="8368544" y="133515"/>
            <a:ext cx="699577" cy="1402202"/>
          </a:xfrm>
          <a:prstGeom prst="rect">
            <a:avLst/>
          </a:prstGeom>
          <a:noFill/>
          <a:ln>
            <a:noFill/>
          </a:ln>
        </p:spPr>
      </p:pic>
      <p:sp>
        <p:nvSpPr>
          <p:cNvPr id="20" name="Google Shape;20;p18"/>
          <p:cNvSpPr/>
          <p:nvPr/>
        </p:nvSpPr>
        <p:spPr>
          <a:xfrm>
            <a:off x="217496" y="840481"/>
            <a:ext cx="648810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dirty="0">
                <a:solidFill>
                  <a:srgbClr val="0070C0"/>
                </a:solidFill>
                <a:latin typeface="Calibri"/>
                <a:ea typeface="Calibri"/>
                <a:cs typeface="Calibri"/>
                <a:sym typeface="Calibri"/>
              </a:rPr>
              <a:t>OOAD and SE</a:t>
            </a:r>
            <a:endParaRPr dirty="0"/>
          </a:p>
        </p:txBody>
      </p:sp>
      <p:grpSp>
        <p:nvGrpSpPr>
          <p:cNvPr id="2" name="Google Shape;21;p18"/>
          <p:cNvGrpSpPr/>
          <p:nvPr/>
        </p:nvGrpSpPr>
        <p:grpSpPr>
          <a:xfrm>
            <a:off x="245062" y="4939364"/>
            <a:ext cx="800171" cy="1078155"/>
            <a:chOff x="313844" y="5489699"/>
            <a:chExt cx="1066895" cy="1078155"/>
          </a:xfrm>
        </p:grpSpPr>
        <p:sp>
          <p:nvSpPr>
            <p:cNvPr id="22" name="Google Shape;22;p1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 name="Google Shape;23;p1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24" name="Google Shape;24;p18"/>
          <p:cNvCxnSpPr/>
          <p:nvPr/>
        </p:nvCxnSpPr>
        <p:spPr>
          <a:xfrm rot="10800000" flipH="1">
            <a:off x="2401" y="2094445"/>
            <a:ext cx="4749212" cy="1"/>
          </a:xfrm>
          <a:prstGeom prst="straightConnector1">
            <a:avLst/>
          </a:prstGeom>
          <a:noFill/>
          <a:ln w="38100" cap="flat" cmpd="sng">
            <a:solidFill>
              <a:srgbClr val="DFA267"/>
            </a:solidFill>
            <a:prstDash val="solid"/>
            <a:miter lim="800000"/>
            <a:headEnd type="none" w="sm" len="sm"/>
            <a:tailEnd type="none" w="sm" len="sm"/>
          </a:ln>
        </p:spPr>
      </p:cxnSp>
      <p:sp>
        <p:nvSpPr>
          <p:cNvPr id="25" name="Google Shape;25;p18"/>
          <p:cNvSpPr/>
          <p:nvPr/>
        </p:nvSpPr>
        <p:spPr>
          <a:xfrm>
            <a:off x="345555" y="4201678"/>
            <a:ext cx="5622911"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H.L. Phalachandra</a:t>
            </a:r>
          </a:p>
          <a:p>
            <a:pPr marL="0" marR="0" lvl="0" indent="0" algn="l" rtl="0">
              <a:lnSpc>
                <a:spcPct val="100000"/>
              </a:lnSpc>
              <a:spcBef>
                <a:spcPts val="0"/>
              </a:spcBef>
              <a:spcAft>
                <a:spcPts val="0"/>
              </a:spcAft>
              <a:buClr>
                <a:schemeClr val="dk1"/>
              </a:buClr>
              <a:buSzPts val="2000"/>
              <a:buFont typeface="Calibri"/>
              <a:buNone/>
            </a:pPr>
            <a:r>
              <a:rPr lang="en-US" sz="2000" dirty="0">
                <a:solidFill>
                  <a:schemeClr val="dk1"/>
                </a:solidFill>
                <a:latin typeface="Calibri"/>
                <a:ea typeface="Calibri"/>
                <a:cs typeface="Calibri"/>
                <a:sym typeface="Calibri"/>
              </a:rPr>
              <a:t> Department of Computer Science </a:t>
            </a:r>
            <a:r>
              <a:rPr lang="en-US" sz="2000" b="0" dirty="0">
                <a:solidFill>
                  <a:schemeClr val="dk1"/>
                </a:solidFill>
                <a:latin typeface="Calibri"/>
                <a:ea typeface="Calibri"/>
                <a:cs typeface="Calibri"/>
                <a:sym typeface="Calibri"/>
              </a:rPr>
              <a:t>and Engineering</a:t>
            </a:r>
            <a:endParaRPr sz="2000" dirty="0">
              <a:solidFill>
                <a:schemeClr val="dk1"/>
              </a:solidFill>
              <a:latin typeface="Calibri"/>
              <a:ea typeface="Calibri"/>
              <a:cs typeface="Calibri"/>
              <a:sym typeface="Calibri"/>
            </a:endParaRPr>
          </a:p>
        </p:txBody>
      </p:sp>
      <p:sp>
        <p:nvSpPr>
          <p:cNvPr id="26" name="Google Shape;26;p18"/>
          <p:cNvSpPr txBox="1"/>
          <p:nvPr/>
        </p:nvSpPr>
        <p:spPr>
          <a:xfrm>
            <a:off x="245062" y="6017519"/>
            <a:ext cx="6212888" cy="86942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50" b="1" u="none" dirty="0">
                <a:solidFill>
                  <a:srgbClr val="7F7F7F"/>
                </a:solidFill>
                <a:latin typeface="Calibri"/>
                <a:ea typeface="Calibri"/>
                <a:cs typeface="Calibri"/>
                <a:sym typeface="Calibri"/>
              </a:rPr>
              <a:t>Acknowledgements: </a:t>
            </a:r>
            <a:r>
              <a:rPr lang="en-US" sz="1000" b="1" u="none" dirty="0">
                <a:solidFill>
                  <a:srgbClr val="7F7F7F"/>
                </a:solidFill>
                <a:latin typeface="Calibri"/>
                <a:ea typeface="Calibri"/>
                <a:cs typeface="Calibri"/>
                <a:sym typeface="Calibri"/>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reserve="1">
  <p:cSld name="Title and Vertical Text">
    <p:spTree>
      <p:nvGrpSpPr>
        <p:cNvPr id="1" name="Shape 97"/>
        <p:cNvGrpSpPr/>
        <p:nvPr/>
      </p:nvGrpSpPr>
      <p:grpSpPr>
        <a:xfrm>
          <a:off x="0" y="0"/>
          <a:ext cx="0" cy="0"/>
          <a:chOff x="0" y="0"/>
          <a:chExt cx="0" cy="0"/>
        </a:xfrm>
      </p:grpSpPr>
      <p:sp>
        <p:nvSpPr>
          <p:cNvPr id="98" name="Google Shape;98;p28"/>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28"/>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8"/>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reserve="1">
  <p:cSld name="Vertical Title and Text">
    <p:spTree>
      <p:nvGrpSpPr>
        <p:cNvPr id="1" name="Shape 103"/>
        <p:cNvGrpSpPr/>
        <p:nvPr/>
      </p:nvGrpSpPr>
      <p:grpSpPr>
        <a:xfrm>
          <a:off x="0" y="0"/>
          <a:ext cx="0" cy="0"/>
          <a:chOff x="0" y="0"/>
          <a:chExt cx="0" cy="0"/>
        </a:xfrm>
      </p:grpSpPr>
      <p:sp>
        <p:nvSpPr>
          <p:cNvPr id="104" name="Google Shape;104;p29"/>
          <p:cNvSpPr txBox="1">
            <a:spLocks noGrp="1"/>
          </p:cNvSpPr>
          <p:nvPr>
            <p:ph type="title"/>
          </p:nvPr>
        </p:nvSpPr>
        <p:spPr>
          <a:xfrm rot="5400000">
            <a:off x="4623594" y="2285208"/>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9"/>
          <p:cNvSpPr txBox="1">
            <a:spLocks noGrp="1"/>
          </p:cNvSpPr>
          <p:nvPr>
            <p:ph type="body" idx="1"/>
          </p:nvPr>
        </p:nvSpPr>
        <p:spPr>
          <a:xfrm rot="5400000">
            <a:off x="623094" y="370683"/>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9"/>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9"/>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9"/>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13941" y="0"/>
            <a:ext cx="8674890" cy="577850"/>
          </a:xfrm>
          <a:prstGeom prst="rect">
            <a:avLst/>
          </a:prstGeom>
        </p:spPr>
        <p:txBody>
          <a:bodyPr wrap="square">
            <a:spAutoFit/>
          </a:bodyPr>
          <a:lstStyle/>
          <a:p>
            <a:pPr>
              <a:lnSpc>
                <a:spcPct val="150000"/>
              </a:lnSpc>
            </a:pPr>
            <a:r>
              <a:rPr lang="en-IN" sz="2300" b="1" cap="all" dirty="0">
                <a:solidFill>
                  <a:srgbClr val="0070C0"/>
                </a:solidFill>
                <a:latin typeface="+mn-lt"/>
              </a:rPr>
              <a:t>SOFTWARE Engineering :  ARCHITECTURE  &amp; DESIGN</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27"/>
        <p:cNvGrpSpPr/>
        <p:nvPr/>
      </p:nvGrpSpPr>
      <p:grpSpPr>
        <a:xfrm>
          <a:off x="0" y="0"/>
          <a:ext cx="0" cy="0"/>
          <a:chOff x="0" y="0"/>
          <a:chExt cx="0" cy="0"/>
        </a:xfrm>
      </p:grpSpPr>
      <p:sp>
        <p:nvSpPr>
          <p:cNvPr id="28" name="Google Shape;28;p19"/>
          <p:cNvSpPr txBox="1">
            <a:spLocks noGrp="1"/>
          </p:cNvSpPr>
          <p:nvPr>
            <p:ph type="dt" idx="10"/>
          </p:nvPr>
        </p:nvSpPr>
        <p:spPr>
          <a:xfrm>
            <a:off x="772602" y="635387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9"/>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9"/>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31" name="Google Shape;31;p19"/>
          <p:cNvPicPr preferRelativeResize="0"/>
          <p:nvPr/>
        </p:nvPicPr>
        <p:blipFill rotWithShape="1">
          <a:blip r:embed="rId2">
            <a:alphaModFix/>
          </a:blip>
          <a:srcRect/>
          <a:stretch/>
        </p:blipFill>
        <p:spPr>
          <a:xfrm>
            <a:off x="8305482" y="136525"/>
            <a:ext cx="699577" cy="1402202"/>
          </a:xfrm>
          <a:prstGeom prst="rect">
            <a:avLst/>
          </a:prstGeom>
          <a:noFill/>
          <a:ln>
            <a:noFill/>
          </a:ln>
        </p:spPr>
      </p:pic>
      <p:cxnSp>
        <p:nvCxnSpPr>
          <p:cNvPr id="32" name="Google Shape;32;p19"/>
          <p:cNvCxnSpPr/>
          <p:nvPr/>
        </p:nvCxnSpPr>
        <p:spPr>
          <a:xfrm rot="10800000" flipH="1">
            <a:off x="0" y="1380673"/>
            <a:ext cx="4934202" cy="1"/>
          </a:xfrm>
          <a:prstGeom prst="straightConnector1">
            <a:avLst/>
          </a:prstGeom>
          <a:noFill/>
          <a:ln w="38100" cap="flat" cmpd="sng">
            <a:solidFill>
              <a:srgbClr val="DFA267"/>
            </a:solidFill>
            <a:prstDash val="solid"/>
            <a:miter lim="800000"/>
            <a:headEnd type="none" w="sm" len="sm"/>
            <a:tailEnd type="none" w="sm" len="sm"/>
          </a:ln>
        </p:spPr>
      </p:cxnSp>
      <p:grpSp>
        <p:nvGrpSpPr>
          <p:cNvPr id="2" name="Google Shape;34;p19"/>
          <p:cNvGrpSpPr/>
          <p:nvPr/>
        </p:nvGrpSpPr>
        <p:grpSpPr>
          <a:xfrm>
            <a:off x="219303" y="5543114"/>
            <a:ext cx="409348" cy="1078155"/>
            <a:chOff x="313844" y="5489699"/>
            <a:chExt cx="1066895" cy="1078155"/>
          </a:xfrm>
        </p:grpSpPr>
        <p:sp>
          <p:nvSpPr>
            <p:cNvPr id="35" name="Google Shape;35;p19"/>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 name="Google Shape;36;p19"/>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09-02-2021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fld id="{BA93C6B4-ACB1-485A-90B4-7C7F362F1494}" type="datetimeFigureOut">
              <a:rPr lang="en-US"/>
              <a:pPr>
                <a:defRPr/>
              </a:pPr>
              <a:t>2/9/2021</a:t>
            </a:fld>
            <a:endParaRPr lang="en-US"/>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r>
              <a:rPr lang="en-US"/>
              <a:t>PESIT</a:t>
            </a:r>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448DE0C9-9AC4-4C63-8D66-80E180B7EF29}"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9390D6F-199F-44DA-8CDA-FE79286CF155}" type="datetimeFigureOut">
              <a:rPr lang="en-US"/>
              <a:pPr>
                <a:defRPr/>
              </a:pPr>
              <a:t>2/9/2021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PESIT</a:t>
            </a:r>
          </a:p>
        </p:txBody>
      </p:sp>
      <p:sp>
        <p:nvSpPr>
          <p:cNvPr id="6" name="Slide Number Placeholder 5"/>
          <p:cNvSpPr>
            <a:spLocks noGrp="1"/>
          </p:cNvSpPr>
          <p:nvPr>
            <p:ph type="sldNum" sz="quarter" idx="12"/>
          </p:nvPr>
        </p:nvSpPr>
        <p:spPr/>
        <p:txBody>
          <a:bodyPr/>
          <a:lstStyle>
            <a:lvl1pPr>
              <a:defRPr/>
            </a:lvl1pPr>
          </a:lstStyle>
          <a:p>
            <a:pPr>
              <a:defRPr/>
            </a:pPr>
            <a:fld id="{0AF22DF4-B2EC-4353-AD1B-86EFC042EA42}"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a:t>Click to edit Master title style</a:t>
            </a:r>
            <a:endParaRPr lang="en-IN"/>
          </a:p>
        </p:txBody>
      </p:sp>
      <p:sp>
        <p:nvSpPr>
          <p:cNvPr id="3" name="Content Placeholder 2"/>
          <p:cNvSpPr>
            <a:spLocks noGrp="1"/>
          </p:cNvSpPr>
          <p:nvPr>
            <p:ph sz="half" idx="1"/>
          </p:nvPr>
        </p:nvSpPr>
        <p:spPr>
          <a:xfrm>
            <a:off x="6858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6863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0"/>
          </p:nvPr>
        </p:nvSpPr>
        <p:spPr>
          <a:xfrm>
            <a:off x="2362200" y="6400800"/>
            <a:ext cx="4038600" cy="457200"/>
          </a:xfrm>
        </p:spPr>
        <p:txBody>
          <a:bodyPr/>
          <a:lstStyle>
            <a:lvl1pPr>
              <a:defRPr>
                <a:latin typeface="Times New Roman" charset="0"/>
              </a:defRPr>
            </a:lvl1pPr>
          </a:lstStyle>
          <a:p>
            <a:pPr>
              <a:defRPr/>
            </a:pPr>
            <a:r>
              <a:rPr lang="en-US"/>
              <a:t>PESIT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14313"/>
            <a:ext cx="7804150" cy="591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Date Placeholder 2"/>
          <p:cNvSpPr>
            <a:spLocks noGrp="1"/>
          </p:cNvSpPr>
          <p:nvPr>
            <p:ph type="dt" sz="half" idx="10"/>
          </p:nvPr>
        </p:nvSpPr>
        <p:spPr>
          <a:xfrm>
            <a:off x="1162050" y="6243638"/>
            <a:ext cx="1905000" cy="457200"/>
          </a:xfrm>
        </p:spPr>
        <p:txBody>
          <a:bodyPr/>
          <a:lstStyle>
            <a:lvl1pPr>
              <a:defRPr/>
            </a:lvl1pPr>
          </a:lstStyle>
          <a:p>
            <a:pPr>
              <a:defRPr/>
            </a:pPr>
            <a:r>
              <a:rPr lang="en-US" altLang="zh-CN"/>
              <a:t>OOMD</a:t>
            </a:r>
          </a:p>
        </p:txBody>
      </p:sp>
      <p:sp>
        <p:nvSpPr>
          <p:cNvPr id="4" name="Footer Placeholder 3"/>
          <p:cNvSpPr>
            <a:spLocks noGrp="1"/>
          </p:cNvSpPr>
          <p:nvPr>
            <p:ph type="ftr" sz="quarter" idx="11"/>
          </p:nvPr>
        </p:nvSpPr>
        <p:spPr>
          <a:xfrm>
            <a:off x="3657600" y="6243638"/>
            <a:ext cx="2895600" cy="457200"/>
          </a:xfrm>
        </p:spPr>
        <p:txBody>
          <a:bodyPr/>
          <a:lstStyle>
            <a:lvl1pPr>
              <a:defRPr/>
            </a:lvl1pPr>
          </a:lstStyle>
          <a:p>
            <a:pPr>
              <a:defRPr/>
            </a:pPr>
            <a:r>
              <a:rPr lang="en-US" altLang="zh-CN"/>
              <a:t>PESIT</a:t>
            </a:r>
          </a:p>
        </p:txBody>
      </p:sp>
      <p:sp>
        <p:nvSpPr>
          <p:cNvPr id="5" name="Slide Number Placeholder 4"/>
          <p:cNvSpPr>
            <a:spLocks noGrp="1"/>
          </p:cNvSpPr>
          <p:nvPr>
            <p:ph type="sldNum" sz="quarter" idx="12"/>
          </p:nvPr>
        </p:nvSpPr>
        <p:spPr>
          <a:xfrm>
            <a:off x="7042150" y="6243638"/>
            <a:ext cx="1905000" cy="457200"/>
          </a:xfrm>
        </p:spPr>
        <p:txBody>
          <a:bodyPr wrap="square" lIns="91440" tIns="45720" rIns="91440" bIns="45720" numCol="1" anchor="t" anchorCtr="0" compatLnSpc="1">
            <a:prstTxWarp prst="textNoShape">
              <a:avLst/>
            </a:prstTxWarp>
          </a:bodyPr>
          <a:lstStyle>
            <a:lvl1pPr>
              <a:defRPr>
                <a:ea typeface="宋体" pitchFamily="2" charset="-122"/>
              </a:defRPr>
            </a:lvl1pPr>
          </a:lstStyle>
          <a:p>
            <a:pPr>
              <a:defRPr/>
            </a:pPr>
            <a:fld id="{A258A88A-938F-4311-8F53-04BCC3A42C3D}" type="slidenum">
              <a:rPr lang="zh-CN" altLang="en-US"/>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a:t>Click to edit Master title style</a:t>
            </a:r>
            <a:endParaRPr lang="en-IN"/>
          </a:p>
        </p:txBody>
      </p:sp>
      <p:sp>
        <p:nvSpPr>
          <p:cNvPr id="3" name="Chart Placeholder 2"/>
          <p:cNvSpPr>
            <a:spLocks noGrp="1"/>
          </p:cNvSpPr>
          <p:nvPr>
            <p:ph type="chart" sz="half" idx="1"/>
          </p:nvPr>
        </p:nvSpPr>
        <p:spPr>
          <a:xfrm>
            <a:off x="685800" y="1066800"/>
            <a:ext cx="3848100" cy="4876800"/>
          </a:xfrm>
        </p:spPr>
        <p:txBody>
          <a:bodyPr>
            <a:normAutofit/>
          </a:bodyPr>
          <a:lstStyle/>
          <a:p>
            <a:pPr lvl="0"/>
            <a:endParaRPr lang="en-IN" noProof="0"/>
          </a:p>
        </p:txBody>
      </p:sp>
      <p:sp>
        <p:nvSpPr>
          <p:cNvPr id="4" name="Text Placeholder 3"/>
          <p:cNvSpPr>
            <a:spLocks noGrp="1"/>
          </p:cNvSpPr>
          <p:nvPr>
            <p:ph type="body" sz="half" idx="2"/>
          </p:nvPr>
        </p:nvSpPr>
        <p:spPr>
          <a:xfrm>
            <a:off x="46863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0"/>
          </p:nvPr>
        </p:nvSpPr>
        <p:spPr>
          <a:xfrm>
            <a:off x="2362200" y="6400800"/>
            <a:ext cx="4038600" cy="457200"/>
          </a:xfrm>
        </p:spPr>
        <p:txBody>
          <a:bodyPr/>
          <a:lstStyle>
            <a:lvl1pPr>
              <a:defRPr>
                <a:latin typeface="Times New Roman" charset="0"/>
              </a:defRPr>
            </a:lvl1pPr>
          </a:lstStyle>
          <a:p>
            <a:pPr>
              <a:defRPr/>
            </a:pPr>
            <a:r>
              <a:rPr lang="en-US"/>
              <a:t>PESIT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6F2D9BE8-ACC2-4677-8395-FDB7749D1CA2}" type="datetimeFigureOut">
              <a:rPr lang="en-US"/>
              <a:pPr>
                <a:defRPr/>
              </a:pPr>
              <a:t>2/9/2021</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t>PESIT</a:t>
            </a:r>
          </a:p>
        </p:txBody>
      </p:sp>
      <p:sp>
        <p:nvSpPr>
          <p:cNvPr id="6" name="Slide Number Placeholder 4"/>
          <p:cNvSpPr>
            <a:spLocks noGrp="1"/>
          </p:cNvSpPr>
          <p:nvPr>
            <p:ph type="sldNum" sz="quarter" idx="12"/>
          </p:nvPr>
        </p:nvSpPr>
        <p:spPr/>
        <p:txBody>
          <a:bodyPr/>
          <a:lstStyle>
            <a:lvl1pPr>
              <a:defRPr/>
            </a:lvl1pPr>
          </a:lstStyle>
          <a:p>
            <a:pPr>
              <a:defRPr/>
            </a:pPr>
            <a:fld id="{E6E323FC-3012-46E3-851B-15F851C5FD2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38"/>
        <p:cNvGrpSpPr/>
        <p:nvPr/>
      </p:nvGrpSpPr>
      <p:grpSpPr>
        <a:xfrm>
          <a:off x="0" y="0"/>
          <a:ext cx="0" cy="0"/>
          <a:chOff x="0" y="0"/>
          <a:chExt cx="0" cy="0"/>
        </a:xfrm>
      </p:grpSpPr>
      <p:sp>
        <p:nvSpPr>
          <p:cNvPr id="39" name="Google Shape;39;p20"/>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0"/>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42" name="Google Shape;42;p20"/>
          <p:cNvPicPr preferRelativeResize="0"/>
          <p:nvPr/>
        </p:nvPicPr>
        <p:blipFill rotWithShape="1">
          <a:blip r:embed="rId2">
            <a:alphaModFix/>
          </a:blip>
          <a:srcRect/>
          <a:stretch/>
        </p:blipFill>
        <p:spPr>
          <a:xfrm>
            <a:off x="8289716" y="136525"/>
            <a:ext cx="699577" cy="1402202"/>
          </a:xfrm>
          <a:prstGeom prst="rect">
            <a:avLst/>
          </a:prstGeom>
          <a:noFill/>
          <a:ln>
            <a:noFill/>
          </a:ln>
        </p:spPr>
      </p:pic>
      <p:sp>
        <p:nvSpPr>
          <p:cNvPr id="43" name="Google Shape;43;p20"/>
          <p:cNvSpPr/>
          <p:nvPr/>
        </p:nvSpPr>
        <p:spPr>
          <a:xfrm>
            <a:off x="13940" y="0"/>
            <a:ext cx="6767232" cy="6462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b="1" cap="none" dirty="0">
                <a:solidFill>
                  <a:srgbClr val="0070C0"/>
                </a:solidFill>
                <a:latin typeface="Calibri"/>
                <a:ea typeface="Calibri"/>
                <a:cs typeface="Calibri"/>
                <a:sym typeface="Calibri"/>
              </a:rPr>
              <a:t>Static Models for Solving a Problem</a:t>
            </a:r>
            <a:endParaRPr dirty="0"/>
          </a:p>
        </p:txBody>
      </p:sp>
      <p:cxnSp>
        <p:nvCxnSpPr>
          <p:cNvPr id="44" name="Google Shape;44;p20"/>
          <p:cNvCxnSpPr/>
          <p:nvPr/>
        </p:nvCxnSpPr>
        <p:spPr>
          <a:xfrm>
            <a:off x="13941" y="1087663"/>
            <a:ext cx="4363078" cy="0"/>
          </a:xfrm>
          <a:prstGeom prst="straightConnector1">
            <a:avLst/>
          </a:prstGeom>
          <a:noFill/>
          <a:ln w="38100" cap="flat" cmpd="sng">
            <a:solidFill>
              <a:srgbClr val="DFA267"/>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reserve="1">
  <p:cSld name="Section Header">
    <p:spTree>
      <p:nvGrpSpPr>
        <p:cNvPr id="1" name="Shape 45"/>
        <p:cNvGrpSpPr/>
        <p:nvPr/>
      </p:nvGrpSpPr>
      <p:grpSpPr>
        <a:xfrm>
          <a:off x="0" y="0"/>
          <a:ext cx="0" cy="0"/>
          <a:chOff x="0" y="0"/>
          <a:chExt cx="0" cy="0"/>
        </a:xfrm>
      </p:grpSpPr>
      <p:sp>
        <p:nvSpPr>
          <p:cNvPr id="46" name="Google Shape;46;p21"/>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49" name="Google Shape;49;p21"/>
          <p:cNvPicPr preferRelativeResize="0"/>
          <p:nvPr/>
        </p:nvPicPr>
        <p:blipFill rotWithShape="1">
          <a:blip r:embed="rId2">
            <a:alphaModFix/>
          </a:blip>
          <a:srcRect/>
          <a:stretch/>
        </p:blipFill>
        <p:spPr>
          <a:xfrm>
            <a:off x="1112890" y="1785280"/>
            <a:ext cx="1778663" cy="3554276"/>
          </a:xfrm>
          <a:prstGeom prst="rect">
            <a:avLst/>
          </a:prstGeom>
          <a:noFill/>
          <a:ln>
            <a:noFill/>
          </a:ln>
        </p:spPr>
      </p:pic>
      <p:cxnSp>
        <p:nvCxnSpPr>
          <p:cNvPr id="50" name="Google Shape;50;p21"/>
          <p:cNvCxnSpPr/>
          <p:nvPr/>
        </p:nvCxnSpPr>
        <p:spPr>
          <a:xfrm rot="10800000" flipH="1">
            <a:off x="3440996" y="2763970"/>
            <a:ext cx="3436087" cy="1"/>
          </a:xfrm>
          <a:prstGeom prst="straightConnector1">
            <a:avLst/>
          </a:prstGeom>
          <a:noFill/>
          <a:ln w="38100" cap="flat" cmpd="sng">
            <a:solidFill>
              <a:srgbClr val="DFA267"/>
            </a:solidFill>
            <a:prstDash val="solid"/>
            <a:miter lim="800000"/>
            <a:headEnd type="none" w="sm" len="sm"/>
            <a:tailEnd type="none" w="sm" len="sm"/>
          </a:ln>
        </p:spPr>
      </p:cxnSp>
      <p:sp>
        <p:nvSpPr>
          <p:cNvPr id="51" name="Google Shape;51;p21"/>
          <p:cNvSpPr txBox="1"/>
          <p:nvPr/>
        </p:nvSpPr>
        <p:spPr>
          <a:xfrm>
            <a:off x="3370398" y="1965257"/>
            <a:ext cx="234461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4B350"/>
                </a:solidFill>
                <a:latin typeface="Calibri"/>
                <a:ea typeface="Calibri"/>
                <a:cs typeface="Calibri"/>
                <a:sym typeface="Calibri"/>
              </a:rPr>
              <a:t>THANK YOU</a:t>
            </a:r>
            <a:endParaRPr sz="1800" b="1">
              <a:solidFill>
                <a:srgbClr val="F4B350"/>
              </a:solidFill>
              <a:latin typeface="Calibri"/>
              <a:ea typeface="Calibri"/>
              <a:cs typeface="Calibri"/>
              <a:sym typeface="Calibri"/>
            </a:endParaRPr>
          </a:p>
        </p:txBody>
      </p:sp>
      <p:sp>
        <p:nvSpPr>
          <p:cNvPr id="52" name="Google Shape;52;p21"/>
          <p:cNvSpPr/>
          <p:nvPr/>
        </p:nvSpPr>
        <p:spPr>
          <a:xfrm>
            <a:off x="3440996" y="2890391"/>
            <a:ext cx="5622911"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err="1">
                <a:solidFill>
                  <a:schemeClr val="dk1"/>
                </a:solidFill>
                <a:latin typeface="Calibri"/>
                <a:ea typeface="Calibri"/>
                <a:cs typeface="Calibri"/>
                <a:sym typeface="Calibri"/>
              </a:rPr>
              <a:t>Dr.</a:t>
            </a:r>
            <a:r>
              <a:rPr lang="en-IN" sz="2400" b="1" dirty="0">
                <a:solidFill>
                  <a:schemeClr val="dk1"/>
                </a:solidFill>
                <a:latin typeface="Calibri"/>
                <a:ea typeface="Calibri"/>
                <a:cs typeface="Calibri"/>
                <a:sym typeface="Calibri"/>
              </a:rPr>
              <a:t> H. L. Phalachandra</a:t>
            </a:r>
            <a:endParaRPr dirty="0"/>
          </a:p>
          <a:p>
            <a:pPr marL="0" marR="0" lvl="0" indent="0" algn="l" rtl="0">
              <a:lnSpc>
                <a:spcPct val="100000"/>
              </a:lnSpc>
              <a:spcBef>
                <a:spcPts val="0"/>
              </a:spcBef>
              <a:spcAft>
                <a:spcPts val="0"/>
              </a:spcAft>
              <a:buClr>
                <a:schemeClr val="dk1"/>
              </a:buClr>
              <a:buSzPts val="2000"/>
              <a:buFont typeface="Calibri"/>
              <a:buNone/>
            </a:pPr>
            <a:r>
              <a:rPr lang="en-US" sz="2000" dirty="0">
                <a:solidFill>
                  <a:schemeClr val="dk1"/>
                </a:solidFill>
                <a:latin typeface="Calibri"/>
                <a:ea typeface="Calibri"/>
                <a:cs typeface="Calibri"/>
                <a:sym typeface="Calibri"/>
              </a:rPr>
              <a:t>Department of Computer Science </a:t>
            </a:r>
            <a:r>
              <a:rPr lang="en-US" sz="2000" b="0" dirty="0">
                <a:solidFill>
                  <a:schemeClr val="dk1"/>
                </a:solidFill>
                <a:latin typeface="Calibri"/>
                <a:ea typeface="Calibri"/>
                <a:cs typeface="Calibri"/>
                <a:sym typeface="Calibri"/>
              </a:rPr>
              <a:t>and Engineering</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US" sz="20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phalachandra@pes.edu</a:t>
            </a:r>
            <a:endParaRPr sz="2000" u="sng" dirty="0">
              <a:solidFill>
                <a:srgbClr val="0070C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3"/>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3"/>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68" name="Google Shape;68;p23"/>
          <p:cNvPicPr preferRelativeResize="0"/>
          <p:nvPr/>
        </p:nvPicPr>
        <p:blipFill rotWithShape="1">
          <a:blip r:embed="rId2">
            <a:alphaModFix/>
          </a:blip>
          <a:srcRect/>
          <a:stretch/>
        </p:blipFill>
        <p:spPr>
          <a:xfrm>
            <a:off x="8250302" y="185738"/>
            <a:ext cx="699577" cy="140220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69"/>
        <p:cNvGrpSpPr/>
        <p:nvPr/>
      </p:nvGrpSpPr>
      <p:grpSpPr>
        <a:xfrm>
          <a:off x="0" y="0"/>
          <a:ext cx="0" cy="0"/>
          <a:chOff x="0" y="0"/>
          <a:chExt cx="0" cy="0"/>
        </a:xfrm>
      </p:grpSpPr>
      <p:sp>
        <p:nvSpPr>
          <p:cNvPr id="70" name="Google Shape;70;p24"/>
          <p:cNvSpPr txBox="1">
            <a:spLocks noGrp="1"/>
          </p:cNvSpPr>
          <p:nvPr>
            <p:ph type="title"/>
          </p:nvPr>
        </p:nvSpPr>
        <p:spPr>
          <a:xfrm>
            <a:off x="629841"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4"/>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2" name="Google Shape;72;p24"/>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4"/>
          <p:cNvSpPr txBox="1">
            <a:spLocks noGrp="1"/>
          </p:cNvSpPr>
          <p:nvPr>
            <p:ph type="body" idx="3"/>
          </p:nvPr>
        </p:nvSpPr>
        <p:spPr>
          <a:xfrm>
            <a:off x="4629151"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4" name="Google Shape;74;p24"/>
          <p:cNvSpPr txBox="1">
            <a:spLocks noGrp="1"/>
          </p:cNvSpPr>
          <p:nvPr>
            <p:ph type="body" idx="4"/>
          </p:nvPr>
        </p:nvSpPr>
        <p:spPr>
          <a:xfrm>
            <a:off x="4629151"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Blank" preserve="1">
  <p:cSld name="1_Blank">
    <p:spTree>
      <p:nvGrpSpPr>
        <p:cNvPr id="1" name="Shape 78"/>
        <p:cNvGrpSpPr/>
        <p:nvPr/>
      </p:nvGrpSpPr>
      <p:grpSpPr>
        <a:xfrm>
          <a:off x="0" y="0"/>
          <a:ext cx="0" cy="0"/>
          <a:chOff x="0" y="0"/>
          <a:chExt cx="0" cy="0"/>
        </a:xfrm>
      </p:grpSpPr>
      <p:sp>
        <p:nvSpPr>
          <p:cNvPr id="79" name="Google Shape;79;p25"/>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5"/>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5"/>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82" name="Google Shape;82;p25"/>
          <p:cNvPicPr preferRelativeResize="0"/>
          <p:nvPr/>
        </p:nvPicPr>
        <p:blipFill rotWithShape="1">
          <a:blip r:embed="rId2">
            <a:alphaModFix/>
          </a:blip>
          <a:srcRect/>
          <a:stretch/>
        </p:blipFill>
        <p:spPr>
          <a:xfrm>
            <a:off x="8305482" y="136525"/>
            <a:ext cx="699577" cy="140220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reserve="1">
  <p:cSld name="Content with Caption">
    <p:spTree>
      <p:nvGrpSpPr>
        <p:cNvPr id="1" name="Shape 83"/>
        <p:cNvGrpSpPr/>
        <p:nvPr/>
      </p:nvGrpSpPr>
      <p:grpSpPr>
        <a:xfrm>
          <a:off x="0" y="0"/>
          <a:ext cx="0" cy="0"/>
          <a:chOff x="0" y="0"/>
          <a:chExt cx="0" cy="0"/>
        </a:xfrm>
      </p:grpSpPr>
      <p:sp>
        <p:nvSpPr>
          <p:cNvPr id="84" name="Google Shape;84;p2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6"/>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6" name="Google Shape;86;p2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7" name="Google Shape;87;p26"/>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6"/>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6"/>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reserve="1">
  <p:cSld name="Picture with Caption">
    <p:spTree>
      <p:nvGrpSpPr>
        <p:cNvPr id="1" name="Shape 90"/>
        <p:cNvGrpSpPr/>
        <p:nvPr/>
      </p:nvGrpSpPr>
      <p:grpSpPr>
        <a:xfrm>
          <a:off x="0" y="0"/>
          <a:ext cx="0" cy="0"/>
          <a:chOff x="0" y="0"/>
          <a:chExt cx="0" cy="0"/>
        </a:xfrm>
      </p:grpSpPr>
      <p:sp>
        <p:nvSpPr>
          <p:cNvPr id="91" name="Google Shape;91;p2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7"/>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3" name="Google Shape;93;p27"/>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4" name="Google Shape;94;p27"/>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7"/>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7"/>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 id="2147484016" r:id="rId17"/>
    <p:sldLayoutId id="2147484017" r:id="rId18"/>
    <p:sldLayoutId id="2147484018" r:id="rId19"/>
    <p:sldLayoutId id="2147484019" r:id="rId20"/>
    <p:sldLayoutId id="2147484020" r:id="rId21"/>
    <p:sldLayoutId id="2147484021" r:id="rId22"/>
    <p:sldLayoutId id="2147484022" r:id="rId23"/>
    <p:sldLayoutId id="2147484023" r:id="rId24"/>
    <p:sldLayoutId id="2147484024" r:id="rId25"/>
    <p:sldLayoutId id="2147484025" r:id="rId26"/>
    <p:sldLayoutId id="2147484026" r:id="rId27"/>
    <p:sldLayoutId id="2147484027"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3.xml"/><Relationship Id="rId5" Type="http://schemas.openxmlformats.org/officeDocument/2006/relationships/image" Target="../media/image8.emf"/><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3;p1"/>
          <p:cNvSpPr/>
          <p:nvPr/>
        </p:nvSpPr>
        <p:spPr>
          <a:xfrm>
            <a:off x="232304" y="2302196"/>
            <a:ext cx="10220234"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cap="none" dirty="0">
                <a:solidFill>
                  <a:schemeClr val="accent2"/>
                </a:solidFill>
                <a:latin typeface="Calibri"/>
                <a:ea typeface="Calibri"/>
                <a:cs typeface="Calibri"/>
                <a:sym typeface="Calibri"/>
              </a:rPr>
              <a:t>Implementation Models</a:t>
            </a:r>
          </a:p>
          <a:p>
            <a:pPr marL="0" marR="0" lvl="0" indent="0" algn="l" rtl="0">
              <a:spcBef>
                <a:spcPts val="0"/>
              </a:spcBef>
              <a:spcAft>
                <a:spcPts val="0"/>
              </a:spcAft>
              <a:buNone/>
            </a:pPr>
            <a:r>
              <a:rPr lang="en-US" sz="3600" b="1" dirty="0">
                <a:solidFill>
                  <a:schemeClr val="accent2"/>
                </a:solidFill>
                <a:latin typeface="Calibri"/>
                <a:cs typeface="Calibri"/>
                <a:sym typeface="Calibri"/>
              </a:rPr>
              <a:t> </a:t>
            </a:r>
            <a:r>
              <a:rPr lang="en-US" sz="2800" b="1" dirty="0">
                <a:solidFill>
                  <a:srgbClr val="C00000"/>
                </a:solidFill>
                <a:latin typeface="Calibri"/>
                <a:cs typeface="Calibri"/>
                <a:sym typeface="Calibri"/>
              </a:rPr>
              <a:t> (Component Model)</a:t>
            </a:r>
            <a:endParaRPr sz="1800" dirty="0">
              <a:solidFill>
                <a:srgbClr val="C00000"/>
              </a:solidFill>
            </a:endParaRPr>
          </a:p>
        </p:txBody>
      </p:sp>
      <p:pic>
        <p:nvPicPr>
          <p:cNvPr id="4" name="Picture 3">
            <a:extLst>
              <a:ext uri="{FF2B5EF4-FFF2-40B4-BE49-F238E27FC236}">
                <a16:creationId xmlns:a16="http://schemas.microsoft.com/office/drawing/2014/main" id="{1CF3B02D-63A5-40A9-A7DC-4EC3190BD521}"/>
              </a:ext>
            </a:extLst>
          </p:cNvPr>
          <p:cNvPicPr>
            <a:picLocks noChangeAspect="1"/>
          </p:cNvPicPr>
          <p:nvPr/>
        </p:nvPicPr>
        <p:blipFill>
          <a:blip r:embed="rId2"/>
          <a:stretch>
            <a:fillRect/>
          </a:stretch>
        </p:blipFill>
        <p:spPr>
          <a:xfrm>
            <a:off x="5365680" y="2206373"/>
            <a:ext cx="3107714" cy="24452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Component Internal Structure</a:t>
            </a:r>
            <a:endParaRPr lang="en-US" altLang="en-US" sz="2400" b="1" dirty="0">
              <a:solidFill>
                <a:srgbClr val="FF0000"/>
              </a:solidFill>
            </a:endParaRPr>
          </a:p>
        </p:txBody>
      </p:sp>
      <p:sp>
        <p:nvSpPr>
          <p:cNvPr id="30" name="TextBox 29">
            <a:extLst>
              <a:ext uri="{FF2B5EF4-FFF2-40B4-BE49-F238E27FC236}">
                <a16:creationId xmlns:a16="http://schemas.microsoft.com/office/drawing/2014/main" id="{00A899C8-63CE-4E28-9EFA-BAB15C29BE59}"/>
              </a:ext>
            </a:extLst>
          </p:cNvPr>
          <p:cNvSpPr txBox="1"/>
          <p:nvPr/>
        </p:nvSpPr>
        <p:spPr>
          <a:xfrm>
            <a:off x="56412" y="1103228"/>
            <a:ext cx="8980084" cy="5561522"/>
          </a:xfrm>
          <a:prstGeom prst="rect">
            <a:avLst/>
          </a:prstGeom>
          <a:noFill/>
        </p:spPr>
        <p:txBody>
          <a:bodyPr wrap="square">
            <a:spAutoFit/>
          </a:bodyPr>
          <a:lstStyle/>
          <a:p>
            <a:pPr marL="342900" indent="-342900">
              <a:lnSpc>
                <a:spcPct val="120000"/>
              </a:lnSpc>
              <a:spcBef>
                <a:spcPts val="600"/>
              </a:spcBef>
              <a:buFont typeface="Wingdings" panose="05000000000000000000" pitchFamily="2" charset="2"/>
              <a:buChar char="§"/>
            </a:pPr>
            <a:r>
              <a:rPr lang="en-US" altLang="en-US" sz="2000" dirty="0">
                <a:latin typeface="Calibri" panose="020F0502020204030204" pitchFamily="34" charset="0"/>
                <a:cs typeface="Calibri" pitchFamily="34" charset="0"/>
              </a:rPr>
              <a:t>Used to specify structure or white box view of a complex component, i.e., typically smaller components building up the larger component and the system. </a:t>
            </a:r>
          </a:p>
          <a:p>
            <a:pPr marL="342900" indent="-342900">
              <a:lnSpc>
                <a:spcPct val="120000"/>
              </a:lnSpc>
              <a:spcBef>
                <a:spcPts val="600"/>
              </a:spcBef>
              <a:buFont typeface="Wingdings" panose="05000000000000000000" pitchFamily="2" charset="2"/>
              <a:buChar char="§"/>
            </a:pPr>
            <a:endParaRPr lang="en-US" altLang="en-US" sz="2000" dirty="0">
              <a:latin typeface="Calibri" panose="020F0502020204030204" pitchFamily="34" charset="0"/>
              <a:cs typeface="Calibri" pitchFamily="34" charset="0"/>
            </a:endParaRPr>
          </a:p>
          <a:p>
            <a:pPr marL="342900" indent="-342900">
              <a:lnSpc>
                <a:spcPct val="120000"/>
              </a:lnSpc>
              <a:spcBef>
                <a:spcPts val="600"/>
              </a:spcBef>
              <a:buFont typeface="Wingdings" panose="05000000000000000000" pitchFamily="2" charset="2"/>
              <a:buChar char="§"/>
            </a:pPr>
            <a:endParaRPr lang="en-US" altLang="en-US" sz="2000" dirty="0">
              <a:latin typeface="Calibri" panose="020F0502020204030204" pitchFamily="34" charset="0"/>
              <a:cs typeface="Calibri" pitchFamily="34" charset="0"/>
            </a:endParaRPr>
          </a:p>
          <a:p>
            <a:pPr marL="342900" indent="-342900">
              <a:lnSpc>
                <a:spcPct val="120000"/>
              </a:lnSpc>
              <a:spcBef>
                <a:spcPts val="600"/>
              </a:spcBef>
              <a:buFont typeface="Wingdings" panose="05000000000000000000" pitchFamily="2" charset="2"/>
              <a:buChar char="§"/>
            </a:pPr>
            <a:endParaRPr lang="en-US" altLang="en-US" sz="2000" dirty="0">
              <a:latin typeface="Calibri" panose="020F0502020204030204" pitchFamily="34" charset="0"/>
              <a:cs typeface="Calibri" pitchFamily="34" charset="0"/>
            </a:endParaRPr>
          </a:p>
          <a:p>
            <a:pPr marL="342900" indent="-342900">
              <a:lnSpc>
                <a:spcPct val="120000"/>
              </a:lnSpc>
              <a:spcBef>
                <a:spcPts val="600"/>
              </a:spcBef>
              <a:buFont typeface="Wingdings" panose="05000000000000000000" pitchFamily="2" charset="2"/>
              <a:buChar char="§"/>
            </a:pPr>
            <a:endParaRPr lang="en-US" altLang="en-US" sz="2000" dirty="0">
              <a:latin typeface="Calibri" panose="020F0502020204030204" pitchFamily="34" charset="0"/>
              <a:cs typeface="Calibri" pitchFamily="34" charset="0"/>
            </a:endParaRPr>
          </a:p>
          <a:p>
            <a:pPr marL="342900" indent="-342900">
              <a:lnSpc>
                <a:spcPct val="120000"/>
              </a:lnSpc>
              <a:spcBef>
                <a:spcPts val="600"/>
              </a:spcBef>
              <a:buFont typeface="Wingdings" panose="05000000000000000000" pitchFamily="2" charset="2"/>
              <a:buChar char="§"/>
            </a:pPr>
            <a:endParaRPr lang="en-US" altLang="en-US" sz="2000" dirty="0">
              <a:latin typeface="Calibri" panose="020F0502020204030204" pitchFamily="34" charset="0"/>
              <a:cs typeface="Calibri" pitchFamily="34" charset="0"/>
            </a:endParaRPr>
          </a:p>
          <a:p>
            <a:pPr marL="342900" indent="-342900">
              <a:lnSpc>
                <a:spcPct val="120000"/>
              </a:lnSpc>
              <a:spcBef>
                <a:spcPts val="600"/>
              </a:spcBef>
              <a:buFont typeface="Wingdings" panose="05000000000000000000" pitchFamily="2" charset="2"/>
              <a:buChar char="§"/>
            </a:pPr>
            <a:endParaRPr lang="en-US" altLang="en-US" sz="2000" dirty="0">
              <a:latin typeface="Calibri" panose="020F0502020204030204" pitchFamily="34" charset="0"/>
              <a:cs typeface="Calibri" pitchFamily="34" charset="0"/>
            </a:endParaRPr>
          </a:p>
          <a:p>
            <a:pPr marL="342900" indent="-342900">
              <a:lnSpc>
                <a:spcPct val="120000"/>
              </a:lnSpc>
              <a:spcBef>
                <a:spcPts val="600"/>
              </a:spcBef>
              <a:buFont typeface="Wingdings" panose="05000000000000000000" pitchFamily="2" charset="2"/>
              <a:buChar char="§"/>
            </a:pPr>
            <a:endParaRPr lang="en-US" altLang="en-US" sz="2000" dirty="0">
              <a:latin typeface="Calibri" panose="020F0502020204030204" pitchFamily="34" charset="0"/>
              <a:cs typeface="Calibri" pitchFamily="34" charset="0"/>
            </a:endParaRPr>
          </a:p>
          <a:p>
            <a:pPr marL="342900" indent="-342900">
              <a:lnSpc>
                <a:spcPct val="120000"/>
              </a:lnSpc>
              <a:spcBef>
                <a:spcPts val="600"/>
              </a:spcBef>
              <a:buFont typeface="Wingdings" panose="05000000000000000000" pitchFamily="2" charset="2"/>
              <a:buChar char="§"/>
            </a:pPr>
            <a:r>
              <a:rPr lang="en-US" altLang="en-US" sz="2000" b="1" dirty="0">
                <a:solidFill>
                  <a:srgbClr val="FF0000"/>
                </a:solidFill>
                <a:latin typeface="Calibri" panose="020F0502020204030204" pitchFamily="34" charset="0"/>
                <a:cs typeface="Calibri" pitchFamily="34" charset="0"/>
              </a:rPr>
              <a:t>Part : </a:t>
            </a:r>
            <a:r>
              <a:rPr lang="en-US" altLang="en-US" sz="2000" dirty="0">
                <a:latin typeface="Calibri" panose="020F0502020204030204" pitchFamily="34" charset="0"/>
                <a:cs typeface="Calibri" pitchFamily="34" charset="0"/>
              </a:rPr>
              <a:t>A component that builds up internal structure of a more complex component. You can consider part as a subcomponent.</a:t>
            </a:r>
          </a:p>
          <a:p>
            <a:pPr marL="342900" indent="-342900">
              <a:lnSpc>
                <a:spcPct val="120000"/>
              </a:lnSpc>
              <a:spcBef>
                <a:spcPts val="600"/>
              </a:spcBef>
              <a:buFont typeface="Wingdings" panose="05000000000000000000" pitchFamily="2" charset="2"/>
              <a:buChar char="§"/>
            </a:pPr>
            <a:r>
              <a:rPr lang="en-US" altLang="en-US" sz="2000" b="1" dirty="0">
                <a:solidFill>
                  <a:srgbClr val="FF0000"/>
                </a:solidFill>
                <a:latin typeface="Calibri" panose="020F0502020204030204" pitchFamily="34" charset="0"/>
                <a:cs typeface="Calibri" pitchFamily="34" charset="0"/>
              </a:rPr>
              <a:t>Connector: </a:t>
            </a:r>
            <a:r>
              <a:rPr lang="en-US" altLang="en-US" sz="2000" dirty="0">
                <a:latin typeface="Calibri" panose="020F0502020204030204" pitchFamily="34" charset="0"/>
                <a:cs typeface="Calibri" pitchFamily="34" charset="0"/>
              </a:rPr>
              <a:t>A relation between ports of components. If one port provides interface required by the other port, they can be linked together.</a:t>
            </a:r>
            <a:endParaRPr lang="it-IT" altLang="en-US" sz="2000" dirty="0">
              <a:latin typeface="Calibri" panose="020F0502020204030204" pitchFamily="34" charset="0"/>
              <a:cs typeface="Calibri" pitchFamily="34" charset="0"/>
            </a:endParaRPr>
          </a:p>
        </p:txBody>
      </p:sp>
      <p:pic>
        <p:nvPicPr>
          <p:cNvPr id="2" name="Picture 1">
            <a:extLst>
              <a:ext uri="{FF2B5EF4-FFF2-40B4-BE49-F238E27FC236}">
                <a16:creationId xmlns:a16="http://schemas.microsoft.com/office/drawing/2014/main" id="{D7EBD3BC-C31A-4641-9DDA-B9F2CB20999E}"/>
              </a:ext>
            </a:extLst>
          </p:cNvPr>
          <p:cNvPicPr>
            <a:picLocks noChangeAspect="1"/>
          </p:cNvPicPr>
          <p:nvPr/>
        </p:nvPicPr>
        <p:blipFill>
          <a:blip r:embed="rId2"/>
          <a:stretch>
            <a:fillRect/>
          </a:stretch>
        </p:blipFill>
        <p:spPr>
          <a:xfrm>
            <a:off x="1043609" y="2105025"/>
            <a:ext cx="6192688" cy="2843373"/>
          </a:xfrm>
          <a:prstGeom prst="rect">
            <a:avLst/>
          </a:prstGeom>
        </p:spPr>
      </p:pic>
    </p:spTree>
    <p:extLst>
      <p:ext uri="{BB962C8B-B14F-4D97-AF65-F5344CB8AC3E}">
        <p14:creationId xmlns:p14="http://schemas.microsoft.com/office/powerpoint/2010/main" val="1441247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2E75D07-650C-43AB-B3E8-94614DADA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556792"/>
            <a:ext cx="5580922"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Component Diagram : </a:t>
            </a:r>
            <a:r>
              <a:rPr lang="en-US" altLang="en-US" sz="2400" b="1" dirty="0">
                <a:solidFill>
                  <a:srgbClr val="FF0000"/>
                </a:solidFill>
              </a:rPr>
              <a:t>Connector</a:t>
            </a:r>
          </a:p>
        </p:txBody>
      </p:sp>
      <p:sp>
        <p:nvSpPr>
          <p:cNvPr id="30" name="TextBox 29">
            <a:extLst>
              <a:ext uri="{FF2B5EF4-FFF2-40B4-BE49-F238E27FC236}">
                <a16:creationId xmlns:a16="http://schemas.microsoft.com/office/drawing/2014/main" id="{00A899C8-63CE-4E28-9EFA-BAB15C29BE59}"/>
              </a:ext>
            </a:extLst>
          </p:cNvPr>
          <p:cNvSpPr txBox="1"/>
          <p:nvPr/>
        </p:nvSpPr>
        <p:spPr>
          <a:xfrm>
            <a:off x="56412" y="1103228"/>
            <a:ext cx="9057444" cy="5838521"/>
          </a:xfrm>
          <a:prstGeom prst="rect">
            <a:avLst/>
          </a:prstGeom>
          <a:noFill/>
        </p:spPr>
        <p:txBody>
          <a:bodyPr wrap="square">
            <a:spAutoFit/>
          </a:bodyPr>
          <a:lstStyle/>
          <a:p>
            <a:pPr marL="342900" indent="-342900">
              <a:lnSpc>
                <a:spcPct val="120000"/>
              </a:lnSpc>
              <a:spcBef>
                <a:spcPts val="600"/>
              </a:spcBef>
              <a:buFont typeface="Wingdings" panose="05000000000000000000" pitchFamily="2" charset="2"/>
              <a:buChar char="§"/>
            </a:pPr>
            <a:r>
              <a:rPr lang="en-US" altLang="en-US" sz="2000" dirty="0">
                <a:latin typeface="Calibri" panose="020F0502020204030204" pitchFamily="34" charset="0"/>
                <a:cs typeface="Calibri" pitchFamily="34" charset="0"/>
              </a:rPr>
              <a:t>There are several types of connectors that we can draw between parts</a:t>
            </a:r>
            <a:br>
              <a:rPr lang="en-US" altLang="en-US" sz="2000" dirty="0">
                <a:latin typeface="Calibri" panose="020F0502020204030204" pitchFamily="34" charset="0"/>
                <a:cs typeface="Calibri" pitchFamily="34" charset="0"/>
              </a:rPr>
            </a:br>
            <a:r>
              <a:rPr lang="en-US" altLang="en-US" sz="2000" dirty="0">
                <a:latin typeface="Calibri" panose="020F0502020204030204" pitchFamily="34" charset="0"/>
                <a:cs typeface="Calibri" pitchFamily="34" charset="0"/>
              </a:rPr>
              <a:t>and components: </a:t>
            </a:r>
          </a:p>
          <a:p>
            <a:pPr marL="342900" indent="-342900">
              <a:lnSpc>
                <a:spcPct val="120000"/>
              </a:lnSpc>
              <a:spcBef>
                <a:spcPts val="600"/>
              </a:spcBef>
              <a:buFont typeface="Wingdings" panose="05000000000000000000" pitchFamily="2" charset="2"/>
              <a:buChar char="§"/>
            </a:pPr>
            <a:r>
              <a:rPr lang="en-US" altLang="en-US" sz="2000" dirty="0">
                <a:latin typeface="Calibri" panose="020F0502020204030204" pitchFamily="34" charset="0"/>
                <a:cs typeface="Calibri" pitchFamily="34" charset="0"/>
              </a:rPr>
              <a:t>A </a:t>
            </a:r>
            <a:r>
              <a:rPr lang="en-US" altLang="en-US" sz="2000" b="1" dirty="0">
                <a:solidFill>
                  <a:srgbClr val="C00000"/>
                </a:solidFill>
                <a:latin typeface="Calibri" panose="020F0502020204030204" pitchFamily="34" charset="0"/>
                <a:cs typeface="Calibri" pitchFamily="34" charset="0"/>
              </a:rPr>
              <a:t>direct connector  </a:t>
            </a:r>
            <a:r>
              <a:rPr lang="en-US" altLang="en-US" sz="2000" dirty="0">
                <a:latin typeface="Calibri" panose="020F0502020204030204" pitchFamily="34" charset="0"/>
                <a:cs typeface="Calibri" pitchFamily="34" charset="0"/>
              </a:rPr>
              <a:t>links </a:t>
            </a:r>
            <a:br>
              <a:rPr lang="en-US" altLang="en-US" sz="2000" dirty="0">
                <a:latin typeface="Calibri" panose="020F0502020204030204" pitchFamily="34" charset="0"/>
                <a:cs typeface="Calibri" pitchFamily="34" charset="0"/>
              </a:rPr>
            </a:br>
            <a:r>
              <a:rPr lang="en-US" altLang="en-US" sz="2000" dirty="0">
                <a:latin typeface="Calibri" panose="020F0502020204030204" pitchFamily="34" charset="0"/>
                <a:cs typeface="Calibri" pitchFamily="34" charset="0"/>
              </a:rPr>
              <a:t>together two ports of parts</a:t>
            </a:r>
          </a:p>
          <a:p>
            <a:pPr marL="342900" indent="-342900">
              <a:lnSpc>
                <a:spcPct val="120000"/>
              </a:lnSpc>
              <a:spcBef>
                <a:spcPts val="600"/>
              </a:spcBef>
              <a:buFont typeface="Wingdings" panose="05000000000000000000" pitchFamily="2" charset="2"/>
              <a:buChar char="§"/>
            </a:pPr>
            <a:r>
              <a:rPr lang="en-US" altLang="en-US" sz="2000" dirty="0">
                <a:latin typeface="Calibri" panose="020F0502020204030204" pitchFamily="34" charset="0"/>
                <a:cs typeface="Calibri" pitchFamily="34" charset="0"/>
              </a:rPr>
              <a:t>A </a:t>
            </a:r>
            <a:r>
              <a:rPr lang="en-US" altLang="en-US" sz="2000" b="1" dirty="0">
                <a:solidFill>
                  <a:srgbClr val="7030A0"/>
                </a:solidFill>
                <a:latin typeface="Calibri" panose="020F0502020204030204" pitchFamily="34" charset="0"/>
                <a:cs typeface="Calibri" pitchFamily="34" charset="0"/>
              </a:rPr>
              <a:t>connector by interfaces </a:t>
            </a:r>
            <a:br>
              <a:rPr lang="en-US" altLang="en-US" sz="2000" b="1" dirty="0">
                <a:solidFill>
                  <a:srgbClr val="7030A0"/>
                </a:solidFill>
                <a:latin typeface="Calibri" panose="020F0502020204030204" pitchFamily="34" charset="0"/>
                <a:cs typeface="Calibri" pitchFamily="34" charset="0"/>
              </a:rPr>
            </a:br>
            <a:r>
              <a:rPr lang="en-US" altLang="en-US" sz="2000" b="1" dirty="0">
                <a:solidFill>
                  <a:srgbClr val="7030A0"/>
                </a:solidFill>
                <a:latin typeface="Calibri" panose="020F0502020204030204" pitchFamily="34" charset="0"/>
                <a:cs typeface="Calibri" pitchFamily="34" charset="0"/>
              </a:rPr>
              <a:t>or assembly connector </a:t>
            </a:r>
            <a:br>
              <a:rPr lang="en-US" altLang="en-US" sz="2000" b="1" dirty="0">
                <a:solidFill>
                  <a:srgbClr val="7030A0"/>
                </a:solidFill>
                <a:latin typeface="Calibri" panose="020F0502020204030204" pitchFamily="34" charset="0"/>
                <a:cs typeface="Calibri" pitchFamily="34" charset="0"/>
              </a:rPr>
            </a:br>
            <a:r>
              <a:rPr lang="en-US" altLang="en-US" sz="2000" dirty="0">
                <a:latin typeface="Calibri" panose="020F0502020204030204" pitchFamily="34" charset="0"/>
                <a:cs typeface="Calibri" pitchFamily="34" charset="0"/>
              </a:rPr>
              <a:t>links</a:t>
            </a:r>
            <a:r>
              <a:rPr lang="en-US" altLang="en-US" sz="2000" b="1" dirty="0">
                <a:solidFill>
                  <a:srgbClr val="7030A0"/>
                </a:solidFill>
                <a:latin typeface="Calibri" panose="020F0502020204030204" pitchFamily="34" charset="0"/>
                <a:cs typeface="Calibri" pitchFamily="34" charset="0"/>
              </a:rPr>
              <a:t> </a:t>
            </a:r>
            <a:r>
              <a:rPr lang="en-US" altLang="en-US" sz="2000" dirty="0">
                <a:latin typeface="Calibri" panose="020F0502020204030204" pitchFamily="34" charset="0"/>
                <a:cs typeface="Calibri" pitchFamily="34" charset="0"/>
              </a:rPr>
              <a:t>together two ports by </a:t>
            </a:r>
            <a:br>
              <a:rPr lang="en-US" altLang="en-US" sz="2000" dirty="0">
                <a:latin typeface="Calibri" panose="020F0502020204030204" pitchFamily="34" charset="0"/>
                <a:cs typeface="Calibri" pitchFamily="34" charset="0"/>
              </a:rPr>
            </a:br>
            <a:r>
              <a:rPr lang="en-US" altLang="en-US" sz="2000" dirty="0">
                <a:latin typeface="Calibri" panose="020F0502020204030204" pitchFamily="34" charset="0"/>
                <a:cs typeface="Calibri" pitchFamily="34" charset="0"/>
              </a:rPr>
              <a:t>relating together the </a:t>
            </a:r>
            <a:br>
              <a:rPr lang="en-US" altLang="en-US" sz="2000" dirty="0">
                <a:latin typeface="Calibri" panose="020F0502020204030204" pitchFamily="34" charset="0"/>
                <a:cs typeface="Calibri" pitchFamily="34" charset="0"/>
              </a:rPr>
            </a:br>
            <a:r>
              <a:rPr lang="en-US" altLang="en-US" sz="2000" dirty="0">
                <a:latin typeface="Calibri" panose="020F0502020204030204" pitchFamily="34" charset="0"/>
                <a:cs typeface="Calibri" pitchFamily="34" charset="0"/>
              </a:rPr>
              <a:t>required and the provided </a:t>
            </a:r>
            <a:br>
              <a:rPr lang="en-US" altLang="en-US" sz="2000" dirty="0">
                <a:latin typeface="Calibri" panose="020F0502020204030204" pitchFamily="34" charset="0"/>
                <a:cs typeface="Calibri" pitchFamily="34" charset="0"/>
              </a:rPr>
            </a:br>
            <a:r>
              <a:rPr lang="en-US" altLang="en-US" sz="2000" dirty="0">
                <a:latin typeface="Calibri" panose="020F0502020204030204" pitchFamily="34" charset="0"/>
                <a:cs typeface="Calibri" pitchFamily="34" charset="0"/>
              </a:rPr>
              <a:t>interfaces using ball and </a:t>
            </a:r>
            <a:br>
              <a:rPr lang="en-US" altLang="en-US" sz="2000" dirty="0">
                <a:latin typeface="Calibri" panose="020F0502020204030204" pitchFamily="34" charset="0"/>
                <a:cs typeface="Calibri" pitchFamily="34" charset="0"/>
              </a:rPr>
            </a:br>
            <a:r>
              <a:rPr lang="en-US" altLang="en-US" sz="2000" dirty="0">
                <a:latin typeface="Calibri" panose="020F0502020204030204" pitchFamily="34" charset="0"/>
                <a:cs typeface="Calibri" pitchFamily="34" charset="0"/>
              </a:rPr>
              <a:t>socket notation</a:t>
            </a:r>
          </a:p>
          <a:p>
            <a:pPr marL="342900" indent="-342900">
              <a:lnSpc>
                <a:spcPct val="120000"/>
              </a:lnSpc>
              <a:spcBef>
                <a:spcPts val="600"/>
              </a:spcBef>
              <a:buFont typeface="Wingdings" panose="05000000000000000000" pitchFamily="2" charset="2"/>
              <a:buChar char="§"/>
            </a:pPr>
            <a:r>
              <a:rPr lang="en-US" altLang="en-US" sz="2000" dirty="0">
                <a:latin typeface="Calibri" panose="020F0502020204030204" pitchFamily="34" charset="0"/>
                <a:cs typeface="Calibri" pitchFamily="34" charset="0"/>
              </a:rPr>
              <a:t>A </a:t>
            </a:r>
            <a:r>
              <a:rPr lang="en-US" altLang="en-US" sz="2000" b="1" dirty="0">
                <a:solidFill>
                  <a:srgbClr val="00B050"/>
                </a:solidFill>
                <a:latin typeface="Calibri" panose="020F0502020204030204" pitchFamily="34" charset="0"/>
                <a:cs typeface="Calibri" pitchFamily="34" charset="0"/>
              </a:rPr>
              <a:t>delegation connector </a:t>
            </a:r>
            <a:r>
              <a:rPr lang="en-US" altLang="en-US" sz="2000" dirty="0">
                <a:latin typeface="Calibri" panose="020F0502020204030204" pitchFamily="34" charset="0"/>
                <a:cs typeface="Calibri" pitchFamily="34" charset="0"/>
              </a:rPr>
              <a:t>which </a:t>
            </a:r>
            <a:br>
              <a:rPr lang="en-US" altLang="en-US" sz="2000" dirty="0">
                <a:latin typeface="Calibri" panose="020F0502020204030204" pitchFamily="34" charset="0"/>
                <a:cs typeface="Calibri" pitchFamily="34" charset="0"/>
              </a:rPr>
            </a:br>
            <a:r>
              <a:rPr lang="en-US" altLang="en-US" sz="2000" dirty="0">
                <a:latin typeface="Calibri" panose="020F0502020204030204" pitchFamily="34" charset="0"/>
                <a:cs typeface="Calibri" pitchFamily="34" charset="0"/>
              </a:rPr>
              <a:t>links together port of a part and port of a component thus providing interface (i.e., provides services to other components) or requiring interface (i.e., consuming services of another component)</a:t>
            </a:r>
            <a:endParaRPr lang="it-IT" altLang="en-US" sz="2000" dirty="0">
              <a:latin typeface="Calibri" panose="020F0502020204030204" pitchFamily="34" charset="0"/>
              <a:cs typeface="Calibri" pitchFamily="34" charset="0"/>
            </a:endParaRPr>
          </a:p>
        </p:txBody>
      </p:sp>
      <p:sp>
        <p:nvSpPr>
          <p:cNvPr id="2" name="Rectangle 1">
            <a:extLst>
              <a:ext uri="{FF2B5EF4-FFF2-40B4-BE49-F238E27FC236}">
                <a16:creationId xmlns:a16="http://schemas.microsoft.com/office/drawing/2014/main" id="{04CE3DE7-35D1-414D-8D6C-9DB800115392}"/>
              </a:ext>
            </a:extLst>
          </p:cNvPr>
          <p:cNvSpPr/>
          <p:nvPr/>
        </p:nvSpPr>
        <p:spPr>
          <a:xfrm>
            <a:off x="4067944" y="5013176"/>
            <a:ext cx="1296144" cy="504056"/>
          </a:xfrm>
          <a:prstGeom prst="rect">
            <a:avLst/>
          </a:prstGeom>
          <a:solidFill>
            <a:srgbClr val="C0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D567AFC-4AFC-44EC-BB13-7B825853519B}"/>
              </a:ext>
            </a:extLst>
          </p:cNvPr>
          <p:cNvSpPr/>
          <p:nvPr/>
        </p:nvSpPr>
        <p:spPr>
          <a:xfrm>
            <a:off x="3347864" y="1556792"/>
            <a:ext cx="2664296" cy="792088"/>
          </a:xfrm>
          <a:prstGeom prst="rect">
            <a:avLst/>
          </a:prstGeom>
          <a:solidFill>
            <a:srgbClr val="7030A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B035004-460B-4364-AE57-1CCFED747553}"/>
              </a:ext>
            </a:extLst>
          </p:cNvPr>
          <p:cNvSpPr/>
          <p:nvPr/>
        </p:nvSpPr>
        <p:spPr>
          <a:xfrm>
            <a:off x="6876256" y="1844824"/>
            <a:ext cx="1584176" cy="432048"/>
          </a:xfrm>
          <a:prstGeom prst="rect">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53BEB93-7694-49F4-ACB1-29A2257CC5CA}"/>
              </a:ext>
            </a:extLst>
          </p:cNvPr>
          <p:cNvSpPr txBox="1"/>
          <p:nvPr/>
        </p:nvSpPr>
        <p:spPr>
          <a:xfrm>
            <a:off x="3923928" y="2596355"/>
            <a:ext cx="1917927" cy="430887"/>
          </a:xfrm>
          <a:prstGeom prst="rect">
            <a:avLst/>
          </a:prstGeom>
          <a:noFill/>
        </p:spPr>
        <p:txBody>
          <a:bodyPr wrap="square" rtlCol="0">
            <a:spAutoFit/>
          </a:bodyPr>
          <a:lstStyle/>
          <a:p>
            <a:r>
              <a:rPr lang="en-IN" sz="1100" b="1" dirty="0">
                <a:solidFill>
                  <a:srgbClr val="7030A0"/>
                </a:solidFill>
              </a:rPr>
              <a:t>also called Assembly connector</a:t>
            </a:r>
          </a:p>
        </p:txBody>
      </p:sp>
      <p:sp>
        <p:nvSpPr>
          <p:cNvPr id="7" name="TextBox 6">
            <a:extLst>
              <a:ext uri="{FF2B5EF4-FFF2-40B4-BE49-F238E27FC236}">
                <a16:creationId xmlns:a16="http://schemas.microsoft.com/office/drawing/2014/main" id="{950471C5-4389-43CE-B5BE-85C662D124C8}"/>
              </a:ext>
            </a:extLst>
          </p:cNvPr>
          <p:cNvSpPr txBox="1"/>
          <p:nvPr/>
        </p:nvSpPr>
        <p:spPr>
          <a:xfrm>
            <a:off x="5009032" y="5104152"/>
            <a:ext cx="1296144" cy="261610"/>
          </a:xfrm>
          <a:prstGeom prst="rect">
            <a:avLst/>
          </a:prstGeom>
          <a:noFill/>
        </p:spPr>
        <p:txBody>
          <a:bodyPr wrap="square" rtlCol="0">
            <a:spAutoFit/>
          </a:bodyPr>
          <a:lstStyle/>
          <a:p>
            <a:r>
              <a:rPr lang="en-IN" sz="1100" b="1" dirty="0">
                <a:solidFill>
                  <a:srgbClr val="990000"/>
                </a:solidFill>
              </a:rPr>
              <a:t>or </a:t>
            </a:r>
          </a:p>
        </p:txBody>
      </p:sp>
    </p:spTree>
    <p:extLst>
      <p:ext uri="{BB962C8B-B14F-4D97-AF65-F5344CB8AC3E}">
        <p14:creationId xmlns:p14="http://schemas.microsoft.com/office/powerpoint/2010/main" val="1130203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Internal or External View of the Component</a:t>
            </a:r>
          </a:p>
        </p:txBody>
      </p:sp>
      <p:pic>
        <p:nvPicPr>
          <p:cNvPr id="5" name="Picture 4">
            <a:extLst>
              <a:ext uri="{FF2B5EF4-FFF2-40B4-BE49-F238E27FC236}">
                <a16:creationId xmlns:a16="http://schemas.microsoft.com/office/drawing/2014/main" id="{265E6A5E-A4CE-4A79-8AF4-42BE4E60FBB8}"/>
              </a:ext>
            </a:extLst>
          </p:cNvPr>
          <p:cNvPicPr>
            <a:picLocks noChangeAspect="1"/>
          </p:cNvPicPr>
          <p:nvPr/>
        </p:nvPicPr>
        <p:blipFill>
          <a:blip r:embed="rId2"/>
          <a:stretch>
            <a:fillRect/>
          </a:stretch>
        </p:blipFill>
        <p:spPr>
          <a:xfrm>
            <a:off x="0" y="2708920"/>
            <a:ext cx="6172200" cy="3162300"/>
          </a:xfrm>
          <a:prstGeom prst="rect">
            <a:avLst/>
          </a:prstGeom>
        </p:spPr>
      </p:pic>
      <p:sp>
        <p:nvSpPr>
          <p:cNvPr id="6" name="TextBox 5">
            <a:extLst>
              <a:ext uri="{FF2B5EF4-FFF2-40B4-BE49-F238E27FC236}">
                <a16:creationId xmlns:a16="http://schemas.microsoft.com/office/drawing/2014/main" id="{7ABAA01B-7A47-404D-B1D8-65AE6FBC0A65}"/>
              </a:ext>
            </a:extLst>
          </p:cNvPr>
          <p:cNvSpPr txBox="1"/>
          <p:nvPr/>
        </p:nvSpPr>
        <p:spPr>
          <a:xfrm>
            <a:off x="1835696" y="1980419"/>
            <a:ext cx="7200800" cy="461665"/>
          </a:xfrm>
          <a:prstGeom prst="rect">
            <a:avLst/>
          </a:prstGeom>
          <a:noFill/>
        </p:spPr>
        <p:txBody>
          <a:bodyPr wrap="square" rtlCol="0">
            <a:spAutoFit/>
          </a:bodyPr>
          <a:lstStyle/>
          <a:p>
            <a:r>
              <a:rPr lang="en-IN" b="1" dirty="0">
                <a:solidFill>
                  <a:srgbClr val="C00000"/>
                </a:solidFill>
              </a:rPr>
              <a:t>Internal View                                      External View</a:t>
            </a:r>
          </a:p>
        </p:txBody>
      </p:sp>
      <p:pic>
        <p:nvPicPr>
          <p:cNvPr id="9" name="Picture 8">
            <a:extLst>
              <a:ext uri="{FF2B5EF4-FFF2-40B4-BE49-F238E27FC236}">
                <a16:creationId xmlns:a16="http://schemas.microsoft.com/office/drawing/2014/main" id="{01D0D568-1279-42C2-AB6A-0AC5BD5E60B7}"/>
              </a:ext>
            </a:extLst>
          </p:cNvPr>
          <p:cNvPicPr>
            <a:picLocks noChangeAspect="1"/>
          </p:cNvPicPr>
          <p:nvPr/>
        </p:nvPicPr>
        <p:blipFill>
          <a:blip r:embed="rId3"/>
          <a:stretch>
            <a:fillRect/>
          </a:stretch>
        </p:blipFill>
        <p:spPr>
          <a:xfrm>
            <a:off x="6083821" y="2780928"/>
            <a:ext cx="3060179" cy="1871464"/>
          </a:xfrm>
          <a:prstGeom prst="rect">
            <a:avLst/>
          </a:prstGeom>
        </p:spPr>
      </p:pic>
      <p:sp>
        <p:nvSpPr>
          <p:cNvPr id="11" name="TextBox 10">
            <a:extLst>
              <a:ext uri="{FF2B5EF4-FFF2-40B4-BE49-F238E27FC236}">
                <a16:creationId xmlns:a16="http://schemas.microsoft.com/office/drawing/2014/main" id="{1052BFCE-1515-461E-A776-BACF6195217A}"/>
              </a:ext>
            </a:extLst>
          </p:cNvPr>
          <p:cNvSpPr txBox="1"/>
          <p:nvPr/>
        </p:nvSpPr>
        <p:spPr>
          <a:xfrm>
            <a:off x="6420539" y="4632940"/>
            <a:ext cx="2641069" cy="1077218"/>
          </a:xfrm>
          <a:prstGeom prst="rect">
            <a:avLst/>
          </a:prstGeom>
          <a:noFill/>
        </p:spPr>
        <p:txBody>
          <a:bodyPr wrap="square">
            <a:spAutoFit/>
          </a:bodyPr>
          <a:lstStyle/>
          <a:p>
            <a:pPr algn="just"/>
            <a:r>
              <a:rPr lang="it-IT" altLang="en-US" sz="1600" b="1" dirty="0">
                <a:solidFill>
                  <a:schemeClr val="tx1">
                    <a:lumMod val="65000"/>
                    <a:lumOff val="35000"/>
                  </a:schemeClr>
                </a:solidFill>
                <a:latin typeface="Calibri" panose="020F0502020204030204" pitchFamily="34" charset="0"/>
                <a:cs typeface="Calibri" panose="020F0502020204030204" pitchFamily="34" charset="0"/>
              </a:rPr>
              <a:t>An external view (or black box view) shows publicly visible properties and operations</a:t>
            </a:r>
          </a:p>
        </p:txBody>
      </p:sp>
      <p:sp>
        <p:nvSpPr>
          <p:cNvPr id="13" name="TextBox 12">
            <a:extLst>
              <a:ext uri="{FF2B5EF4-FFF2-40B4-BE49-F238E27FC236}">
                <a16:creationId xmlns:a16="http://schemas.microsoft.com/office/drawing/2014/main" id="{DECDEF21-F014-4FA8-9D99-37FB88EFD6ED}"/>
              </a:ext>
            </a:extLst>
          </p:cNvPr>
          <p:cNvSpPr txBox="1"/>
          <p:nvPr/>
        </p:nvSpPr>
        <p:spPr>
          <a:xfrm>
            <a:off x="539552" y="5871220"/>
            <a:ext cx="5256584" cy="830997"/>
          </a:xfrm>
          <a:prstGeom prst="rect">
            <a:avLst/>
          </a:prstGeom>
          <a:noFill/>
        </p:spPr>
        <p:txBody>
          <a:bodyPr wrap="square">
            <a:spAutoFit/>
          </a:bodyPr>
          <a:lstStyle/>
          <a:p>
            <a:pPr algn="just"/>
            <a:r>
              <a:rPr lang="it-IT" altLang="en-US" sz="1600" b="1" dirty="0">
                <a:solidFill>
                  <a:schemeClr val="tx1">
                    <a:lumMod val="65000"/>
                    <a:lumOff val="35000"/>
                  </a:schemeClr>
                </a:solidFill>
                <a:latin typeface="Calibri" panose="020F0502020204030204" pitchFamily="34" charset="0"/>
                <a:cs typeface="Calibri" panose="020F0502020204030204" pitchFamily="34" charset="0"/>
              </a:rPr>
              <a:t>An internal, or white box view of a component is where the realizing classes/components are nested within the component shape</a:t>
            </a:r>
          </a:p>
        </p:txBody>
      </p:sp>
    </p:spTree>
    <p:extLst>
      <p:ext uri="{BB962C8B-B14F-4D97-AF65-F5344CB8AC3E}">
        <p14:creationId xmlns:p14="http://schemas.microsoft.com/office/powerpoint/2010/main" val="1120449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E.g. Component Diagram for an ATM component</a:t>
            </a:r>
          </a:p>
        </p:txBody>
      </p:sp>
      <p:pic>
        <p:nvPicPr>
          <p:cNvPr id="2" name="Picture 1">
            <a:extLst>
              <a:ext uri="{FF2B5EF4-FFF2-40B4-BE49-F238E27FC236}">
                <a16:creationId xmlns:a16="http://schemas.microsoft.com/office/drawing/2014/main" id="{0EDA1BCA-8E28-4953-861C-8D827E621EE6}"/>
              </a:ext>
            </a:extLst>
          </p:cNvPr>
          <p:cNvPicPr>
            <a:picLocks noChangeAspect="1"/>
          </p:cNvPicPr>
          <p:nvPr/>
        </p:nvPicPr>
        <p:blipFill>
          <a:blip r:embed="rId2"/>
          <a:stretch>
            <a:fillRect/>
          </a:stretch>
        </p:blipFill>
        <p:spPr>
          <a:xfrm>
            <a:off x="1331640" y="1643062"/>
            <a:ext cx="5335860" cy="4547608"/>
          </a:xfrm>
          <a:prstGeom prst="rect">
            <a:avLst/>
          </a:prstGeom>
        </p:spPr>
      </p:pic>
    </p:spTree>
    <p:extLst>
      <p:ext uri="{BB962C8B-B14F-4D97-AF65-F5344CB8AC3E}">
        <p14:creationId xmlns:p14="http://schemas.microsoft.com/office/powerpoint/2010/main" val="2242155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235384" y="1119350"/>
            <a:ext cx="8638805" cy="4663791"/>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grpSp>
    </p:spTree>
    <p:extLst>
      <p:ext uri="{BB962C8B-B14F-4D97-AF65-F5344CB8AC3E}">
        <p14:creationId xmlns:p14="http://schemas.microsoft.com/office/powerpoint/2010/main" val="393055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Component Diagram</a:t>
            </a:r>
          </a:p>
        </p:txBody>
      </p:sp>
      <p:sp>
        <p:nvSpPr>
          <p:cNvPr id="69635" name="Content Placeholder 1"/>
          <p:cNvSpPr>
            <a:spLocks noGrp="1"/>
          </p:cNvSpPr>
          <p:nvPr>
            <p:ph sz="quarter" idx="4294967295"/>
          </p:nvPr>
        </p:nvSpPr>
        <p:spPr>
          <a:xfrm>
            <a:off x="49194" y="1070779"/>
            <a:ext cx="8771278" cy="5598581"/>
          </a:xfrm>
        </p:spPr>
        <p:txBody>
          <a:bodyPr>
            <a:noAutofit/>
          </a:bodyPr>
          <a:lstStyle/>
          <a:p>
            <a:pPr eaLnBrk="1" hangingPunct="1">
              <a:lnSpc>
                <a:spcPct val="110000"/>
              </a:lnSpc>
              <a:spcBef>
                <a:spcPts val="600"/>
              </a:spcBef>
              <a:buFont typeface="Wingdings" panose="05000000000000000000" pitchFamily="2" charset="2"/>
              <a:buChar char="§"/>
            </a:pPr>
            <a:r>
              <a:rPr lang="en-US" altLang="en-US" sz="2000" dirty="0"/>
              <a:t>We discussed on the class diagram and details on how they would </a:t>
            </a:r>
            <a:br>
              <a:rPr lang="en-US" altLang="en-US" sz="2000" dirty="0"/>
            </a:br>
            <a:r>
              <a:rPr lang="en-US" altLang="en-US" sz="2000" dirty="0"/>
              <a:t>structurally represent the objects of the problem space. We also discussed on how a Class Model depicted as Class diagrams represented the relationship between these objects as part of the object oriented approach of designing a system </a:t>
            </a:r>
          </a:p>
          <a:p>
            <a:pPr>
              <a:lnSpc>
                <a:spcPct val="110000"/>
              </a:lnSpc>
              <a:spcBef>
                <a:spcPts val="600"/>
              </a:spcBef>
              <a:buFont typeface="Wingdings" panose="05000000000000000000" pitchFamily="2" charset="2"/>
              <a:buChar char="§"/>
            </a:pPr>
            <a:r>
              <a:rPr lang="en-US" altLang="en-US" sz="2000" dirty="0"/>
              <a:t>There are two dimensions for a software intensive system</a:t>
            </a:r>
          </a:p>
          <a:p>
            <a:pPr marL="864000" lvl="1">
              <a:lnSpc>
                <a:spcPct val="110000"/>
              </a:lnSpc>
              <a:spcBef>
                <a:spcPts val="600"/>
              </a:spcBef>
              <a:buFont typeface="Wingdings" panose="05000000000000000000" pitchFamily="2" charset="2"/>
              <a:buChar char="§"/>
            </a:pPr>
            <a:r>
              <a:rPr lang="en-US" altLang="en-US" sz="2000" dirty="0"/>
              <a:t>Logical dimension</a:t>
            </a:r>
          </a:p>
          <a:p>
            <a:pPr marL="828000" lvl="2" indent="0">
              <a:lnSpc>
                <a:spcPct val="110000"/>
              </a:lnSpc>
              <a:spcBef>
                <a:spcPts val="600"/>
              </a:spcBef>
              <a:buNone/>
            </a:pPr>
            <a:r>
              <a:rPr lang="en-US" altLang="en-US" dirty="0"/>
              <a:t>Addressing the classes, Interfaces, Collaborations, Interactions, States etc.</a:t>
            </a:r>
          </a:p>
          <a:p>
            <a:pPr lvl="1">
              <a:lnSpc>
                <a:spcPct val="110000"/>
              </a:lnSpc>
              <a:spcBef>
                <a:spcPts val="600"/>
              </a:spcBef>
              <a:buFont typeface="Wingdings" panose="05000000000000000000" pitchFamily="2" charset="2"/>
              <a:buChar char="§"/>
            </a:pPr>
            <a:r>
              <a:rPr lang="en-US" altLang="en-US" sz="2000" dirty="0"/>
              <a:t>Physical dimension or Implementation dimension which is represented by</a:t>
            </a:r>
          </a:p>
          <a:p>
            <a:pPr marL="1242900" lvl="2" indent="-342900">
              <a:lnSpc>
                <a:spcPct val="110000"/>
              </a:lnSpc>
              <a:spcBef>
                <a:spcPts val="600"/>
              </a:spcBef>
              <a:buFont typeface="Wingdings" panose="05000000000000000000" pitchFamily="2" charset="2"/>
              <a:buChar char="§"/>
            </a:pPr>
            <a:r>
              <a:rPr lang="en-US" altLang="en-US" dirty="0"/>
              <a:t>Components which represents the physical packaging of these logical things</a:t>
            </a:r>
          </a:p>
          <a:p>
            <a:pPr marL="1242900" lvl="2" indent="-342900">
              <a:lnSpc>
                <a:spcPct val="110000"/>
              </a:lnSpc>
              <a:spcBef>
                <a:spcPts val="600"/>
              </a:spcBef>
              <a:buFont typeface="Wingdings" panose="05000000000000000000" pitchFamily="2" charset="2"/>
              <a:buChar char="§"/>
            </a:pPr>
            <a:r>
              <a:rPr lang="en-US" altLang="en-US" dirty="0"/>
              <a:t>Nodes which represent the hardware on which these components are deployed and executed</a:t>
            </a:r>
          </a:p>
          <a:p>
            <a:pPr marL="0" lvl="2" indent="0">
              <a:lnSpc>
                <a:spcPct val="110000"/>
              </a:lnSpc>
              <a:spcBef>
                <a:spcPts val="600"/>
              </a:spcBef>
              <a:buNone/>
            </a:pPr>
            <a:r>
              <a:rPr lang="en-US" altLang="en-US" dirty="0"/>
              <a:t>Thus, couple of other static models which we will consider to complete the physical perspective would be Component Model and Deployment Model</a:t>
            </a:r>
          </a:p>
          <a:p>
            <a:pPr marL="1242900" lvl="2" indent="-342900">
              <a:lnSpc>
                <a:spcPct val="110000"/>
              </a:lnSpc>
              <a:spcBef>
                <a:spcPts val="600"/>
              </a:spcBef>
              <a:buFont typeface="Wingdings" panose="05000000000000000000" pitchFamily="2" charset="2"/>
              <a:buChar char="§"/>
            </a:pPr>
            <a:endParaRPr lang="en-US" altLang="en-US" dirty="0"/>
          </a:p>
        </p:txBody>
      </p:sp>
    </p:spTree>
    <p:extLst>
      <p:ext uri="{BB962C8B-B14F-4D97-AF65-F5344CB8AC3E}">
        <p14:creationId xmlns:p14="http://schemas.microsoft.com/office/powerpoint/2010/main" val="183019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Component Diagram</a:t>
            </a:r>
          </a:p>
        </p:txBody>
      </p:sp>
      <p:sp>
        <p:nvSpPr>
          <p:cNvPr id="69635" name="Content Placeholder 1"/>
          <p:cNvSpPr>
            <a:spLocks noGrp="1"/>
          </p:cNvSpPr>
          <p:nvPr>
            <p:ph sz="quarter" idx="4294967295"/>
          </p:nvPr>
        </p:nvSpPr>
        <p:spPr>
          <a:xfrm>
            <a:off x="49194" y="980728"/>
            <a:ext cx="8915294" cy="5877272"/>
          </a:xfrm>
        </p:spPr>
        <p:txBody>
          <a:bodyPr>
            <a:noAutofit/>
          </a:bodyPr>
          <a:lstStyle/>
          <a:p>
            <a:pPr>
              <a:lnSpc>
                <a:spcPct val="110000"/>
              </a:lnSpc>
              <a:spcBef>
                <a:spcPts val="600"/>
              </a:spcBef>
            </a:pPr>
            <a:r>
              <a:rPr lang="en-GB" altLang="en-US" sz="2000" dirty="0"/>
              <a:t>When modelling large object-oriented systems, it is necessary to break </a:t>
            </a:r>
            <a:br>
              <a:rPr lang="en-GB" altLang="en-US" sz="2000" dirty="0"/>
            </a:br>
            <a:r>
              <a:rPr lang="en-GB" altLang="en-US" sz="2000" dirty="0"/>
              <a:t>down the system into manageable subsystems. </a:t>
            </a:r>
          </a:p>
          <a:p>
            <a:pPr>
              <a:lnSpc>
                <a:spcPct val="110000"/>
              </a:lnSpc>
              <a:spcBef>
                <a:spcPts val="600"/>
              </a:spcBef>
            </a:pPr>
            <a:r>
              <a:rPr lang="en-US" altLang="en-US" sz="2000" dirty="0"/>
              <a:t>A component diagram represents the actual physical software components and their dependencies. </a:t>
            </a:r>
            <a:endParaRPr lang="en-GB" altLang="en-US" sz="2000" dirty="0"/>
          </a:p>
          <a:p>
            <a:pPr>
              <a:lnSpc>
                <a:spcPct val="110000"/>
              </a:lnSpc>
              <a:spcBef>
                <a:spcPts val="600"/>
              </a:spcBef>
            </a:pPr>
            <a:r>
              <a:rPr lang="en-US" altLang="en-US" sz="2000" dirty="0"/>
              <a:t>The UML component diagram shows how a software system will be composed of a set of deployable components (represented as diagrams) —dynamic-link library (DLL) files, executable files, or web services—that interact through well-defined interfaces and which have their internal details hidden.</a:t>
            </a:r>
            <a:r>
              <a:rPr lang="en-GB" altLang="en-US" sz="2000" dirty="0"/>
              <a:t> Thus </a:t>
            </a:r>
          </a:p>
          <a:p>
            <a:pPr eaLnBrk="1" hangingPunct="1">
              <a:lnSpc>
                <a:spcPct val="110000"/>
              </a:lnSpc>
              <a:spcBef>
                <a:spcPts val="600"/>
              </a:spcBef>
              <a:buFont typeface="Wingdings" panose="05000000000000000000" pitchFamily="2" charset="2"/>
              <a:buChar char="§"/>
            </a:pPr>
            <a:endParaRPr lang="en-US" altLang="en-US" sz="2000" dirty="0"/>
          </a:p>
        </p:txBody>
      </p:sp>
      <p:pic>
        <p:nvPicPr>
          <p:cNvPr id="2" name="Picture 1">
            <a:extLst>
              <a:ext uri="{FF2B5EF4-FFF2-40B4-BE49-F238E27FC236}">
                <a16:creationId xmlns:a16="http://schemas.microsoft.com/office/drawing/2014/main" id="{DFC74567-AAAA-4459-985B-8CBE9391D96F}"/>
              </a:ext>
            </a:extLst>
          </p:cNvPr>
          <p:cNvPicPr>
            <a:picLocks noChangeAspect="1"/>
          </p:cNvPicPr>
          <p:nvPr/>
        </p:nvPicPr>
        <p:blipFill>
          <a:blip r:embed="rId2"/>
          <a:stretch>
            <a:fillRect/>
          </a:stretch>
        </p:blipFill>
        <p:spPr>
          <a:xfrm>
            <a:off x="611560" y="4077072"/>
            <a:ext cx="7920880" cy="2376264"/>
          </a:xfrm>
          <a:prstGeom prst="rect">
            <a:avLst/>
          </a:prstGeom>
        </p:spPr>
      </p:pic>
    </p:spTree>
    <p:extLst>
      <p:ext uri="{BB962C8B-B14F-4D97-AF65-F5344CB8AC3E}">
        <p14:creationId xmlns:p14="http://schemas.microsoft.com/office/powerpoint/2010/main" val="271880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Component Diagram</a:t>
            </a:r>
          </a:p>
        </p:txBody>
      </p:sp>
      <p:sp>
        <p:nvSpPr>
          <p:cNvPr id="69635" name="Content Placeholder 1"/>
          <p:cNvSpPr>
            <a:spLocks noGrp="1"/>
          </p:cNvSpPr>
          <p:nvPr>
            <p:ph sz="quarter" idx="4294967295"/>
          </p:nvPr>
        </p:nvSpPr>
        <p:spPr>
          <a:xfrm>
            <a:off x="-74230" y="1112142"/>
            <a:ext cx="8915294" cy="5877272"/>
          </a:xfrm>
        </p:spPr>
        <p:txBody>
          <a:bodyPr>
            <a:noAutofit/>
          </a:bodyPr>
          <a:lstStyle/>
          <a:p>
            <a:pPr>
              <a:lnSpc>
                <a:spcPct val="120000"/>
              </a:lnSpc>
              <a:spcBef>
                <a:spcPts val="0"/>
              </a:spcBef>
              <a:buFont typeface="Wingdings" panose="05000000000000000000" pitchFamily="2" charset="2"/>
              <a:buChar char="§"/>
            </a:pPr>
            <a:r>
              <a:rPr lang="en-GB" altLang="en-US" sz="2000" dirty="0"/>
              <a:t>Components are autonomous units within a system, which are replaceable </a:t>
            </a:r>
            <a:br>
              <a:rPr lang="en-GB" altLang="en-US" sz="2000" dirty="0"/>
            </a:br>
            <a:r>
              <a:rPr lang="en-GB" altLang="en-US" sz="2000" dirty="0"/>
              <a:t>and executable piece of a system whose implementation details are hidden</a:t>
            </a:r>
          </a:p>
          <a:p>
            <a:pPr>
              <a:lnSpc>
                <a:spcPct val="120000"/>
              </a:lnSpc>
              <a:spcBef>
                <a:spcPts val="0"/>
              </a:spcBef>
              <a:buFont typeface="Wingdings" panose="05000000000000000000" pitchFamily="2" charset="2"/>
              <a:buChar char="§"/>
            </a:pPr>
            <a:r>
              <a:rPr lang="en-GB" altLang="en-US" sz="2000" dirty="0"/>
              <a:t>Components can be used to define software systems or subsystems of any size and complexity</a:t>
            </a:r>
          </a:p>
          <a:p>
            <a:pPr>
              <a:lnSpc>
                <a:spcPct val="120000"/>
              </a:lnSpc>
              <a:spcBef>
                <a:spcPts val="0"/>
              </a:spcBef>
              <a:buFont typeface="Wingdings" panose="05000000000000000000" pitchFamily="2" charset="2"/>
              <a:buChar char="§"/>
            </a:pPr>
            <a:r>
              <a:rPr lang="en-GB" altLang="en-US" sz="2000" dirty="0"/>
              <a:t>Component diagram describes the organization and wiring of the physical and the conceptual stand-alone components in a system (hence its also called a wiring diagram)</a:t>
            </a:r>
          </a:p>
          <a:p>
            <a:pPr>
              <a:lnSpc>
                <a:spcPct val="120000"/>
              </a:lnSpc>
              <a:spcBef>
                <a:spcPts val="0"/>
              </a:spcBef>
              <a:buFont typeface="Wingdings" panose="05000000000000000000" pitchFamily="2" charset="2"/>
              <a:buChar char="§"/>
            </a:pPr>
            <a:r>
              <a:rPr lang="en-US" altLang="en-US" sz="2000" dirty="0"/>
              <a:t>A component diagram shows the internal parts, connectors, and ports that implement a component. When the component is instantiated, copies of its internal parts are also instantiated. </a:t>
            </a:r>
            <a:endParaRPr lang="en-GB" altLang="en-US" sz="2000" dirty="0"/>
          </a:p>
          <a:p>
            <a:pPr>
              <a:lnSpc>
                <a:spcPct val="120000"/>
              </a:lnSpc>
              <a:spcBef>
                <a:spcPts val="0"/>
              </a:spcBef>
              <a:buFont typeface="Wingdings" panose="05000000000000000000" pitchFamily="2" charset="2"/>
              <a:buChar char="§"/>
            </a:pPr>
            <a:r>
              <a:rPr lang="en-GB" altLang="en-US" sz="2000" dirty="0"/>
              <a:t>Component diagrams are essentially class diagrams which are organized to focus on a system's components that often are used to model the implementation view of a system..</a:t>
            </a:r>
          </a:p>
          <a:p>
            <a:pPr eaLnBrk="1" hangingPunct="1">
              <a:lnSpc>
                <a:spcPct val="110000"/>
              </a:lnSpc>
              <a:spcBef>
                <a:spcPts val="600"/>
              </a:spcBef>
              <a:buFont typeface="Wingdings" panose="05000000000000000000" pitchFamily="2" charset="2"/>
              <a:buChar char="§"/>
            </a:pPr>
            <a:endParaRPr lang="en-US" altLang="en-US" sz="2000" dirty="0"/>
          </a:p>
        </p:txBody>
      </p:sp>
    </p:spTree>
    <p:extLst>
      <p:ext uri="{BB962C8B-B14F-4D97-AF65-F5344CB8AC3E}">
        <p14:creationId xmlns:p14="http://schemas.microsoft.com/office/powerpoint/2010/main" val="1300303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Component Diagram Notations : Component Notation</a:t>
            </a:r>
          </a:p>
        </p:txBody>
      </p:sp>
      <p:sp>
        <p:nvSpPr>
          <p:cNvPr id="69635" name="Content Placeholder 1"/>
          <p:cNvSpPr>
            <a:spLocks noGrp="1"/>
          </p:cNvSpPr>
          <p:nvPr>
            <p:ph sz="quarter" idx="4294967295"/>
          </p:nvPr>
        </p:nvSpPr>
        <p:spPr>
          <a:xfrm>
            <a:off x="49194" y="1070779"/>
            <a:ext cx="6814020" cy="5598581"/>
          </a:xfrm>
        </p:spPr>
        <p:txBody>
          <a:bodyPr>
            <a:noAutofit/>
          </a:bodyPr>
          <a:lstStyle/>
          <a:p>
            <a:pPr marL="50800" indent="0" eaLnBrk="1" hangingPunct="1">
              <a:lnSpc>
                <a:spcPct val="110000"/>
              </a:lnSpc>
              <a:spcBef>
                <a:spcPts val="600"/>
              </a:spcBef>
              <a:buNone/>
            </a:pPr>
            <a:r>
              <a:rPr lang="en-GB" altLang="en-US" sz="2400" dirty="0"/>
              <a:t>Typically a component is represented as below</a:t>
            </a:r>
          </a:p>
          <a:p>
            <a:pPr marL="508000" indent="-457200" eaLnBrk="1" hangingPunct="1">
              <a:lnSpc>
                <a:spcPct val="110000"/>
              </a:lnSpc>
              <a:spcBef>
                <a:spcPts val="600"/>
              </a:spcBef>
              <a:buSzPct val="100000"/>
              <a:buAutoNum type="arabicPeriod"/>
            </a:pPr>
            <a:r>
              <a:rPr lang="en-GB" altLang="en-US" sz="2400" dirty="0"/>
              <a:t>Rectangle with the component stereotype </a:t>
            </a:r>
            <a:br>
              <a:rPr lang="en-GB" altLang="en-US" sz="2400" dirty="0"/>
            </a:br>
            <a:r>
              <a:rPr lang="en-GB" altLang="en-US" sz="2400" dirty="0"/>
              <a:t>(the text &lt;&lt;component&gt;&gt;). The component stereotype is usually used above the </a:t>
            </a:r>
            <a:br>
              <a:rPr lang="en-GB" altLang="en-US" sz="2400" dirty="0"/>
            </a:br>
            <a:r>
              <a:rPr lang="en-GB" altLang="en-US" sz="2400" dirty="0"/>
              <a:t>component name to avoid confusing the </a:t>
            </a:r>
            <a:br>
              <a:rPr lang="en-GB" altLang="en-US" sz="2400" dirty="0"/>
            </a:br>
            <a:r>
              <a:rPr lang="en-GB" altLang="en-US" sz="2400" dirty="0"/>
              <a:t>shape with a class icon.</a:t>
            </a:r>
          </a:p>
          <a:p>
            <a:pPr marL="508000" indent="-457200" eaLnBrk="1" hangingPunct="1">
              <a:lnSpc>
                <a:spcPct val="110000"/>
              </a:lnSpc>
              <a:spcBef>
                <a:spcPts val="600"/>
              </a:spcBef>
              <a:buSzPct val="100000"/>
              <a:buAutoNum type="arabicPeriod"/>
            </a:pPr>
            <a:r>
              <a:rPr lang="en-GB" altLang="en-US" sz="2400" dirty="0"/>
              <a:t>Rectangle with the component icon in the top right corner and the name of the component</a:t>
            </a:r>
          </a:p>
          <a:p>
            <a:pPr marL="508000" indent="-457200" eaLnBrk="1" hangingPunct="1">
              <a:lnSpc>
                <a:spcPct val="110000"/>
              </a:lnSpc>
              <a:spcBef>
                <a:spcPts val="3000"/>
              </a:spcBef>
              <a:buSzPct val="100000"/>
              <a:buAutoNum type="arabicPeriod"/>
            </a:pPr>
            <a:r>
              <a:rPr lang="en-GB" altLang="en-US" sz="2400" dirty="0"/>
              <a:t>Rectangle with the component icon and the component stereotype.</a:t>
            </a:r>
          </a:p>
        </p:txBody>
      </p:sp>
      <p:pic>
        <p:nvPicPr>
          <p:cNvPr id="9" name="Picture 8">
            <a:extLst>
              <a:ext uri="{FF2B5EF4-FFF2-40B4-BE49-F238E27FC236}">
                <a16:creationId xmlns:a16="http://schemas.microsoft.com/office/drawing/2014/main" id="{26F286CB-9A4F-401C-8088-511A64A17FBD}"/>
              </a:ext>
            </a:extLst>
          </p:cNvPr>
          <p:cNvPicPr>
            <a:picLocks noChangeAspect="1"/>
          </p:cNvPicPr>
          <p:nvPr/>
        </p:nvPicPr>
        <p:blipFill>
          <a:blip r:embed="rId2"/>
          <a:stretch>
            <a:fillRect/>
          </a:stretch>
        </p:blipFill>
        <p:spPr>
          <a:xfrm>
            <a:off x="6826896" y="1826862"/>
            <a:ext cx="1561528" cy="1203085"/>
          </a:xfrm>
          <a:prstGeom prst="rect">
            <a:avLst/>
          </a:prstGeom>
        </p:spPr>
      </p:pic>
      <p:pic>
        <p:nvPicPr>
          <p:cNvPr id="11" name="Picture 10">
            <a:extLst>
              <a:ext uri="{FF2B5EF4-FFF2-40B4-BE49-F238E27FC236}">
                <a16:creationId xmlns:a16="http://schemas.microsoft.com/office/drawing/2014/main" id="{326B78F5-78CE-41BB-90A2-5D8341AF850A}"/>
              </a:ext>
            </a:extLst>
          </p:cNvPr>
          <p:cNvPicPr>
            <a:picLocks noChangeAspect="1"/>
          </p:cNvPicPr>
          <p:nvPr/>
        </p:nvPicPr>
        <p:blipFill>
          <a:blip r:embed="rId3"/>
          <a:stretch>
            <a:fillRect/>
          </a:stretch>
        </p:blipFill>
        <p:spPr>
          <a:xfrm>
            <a:off x="6959069" y="3098453"/>
            <a:ext cx="1333500" cy="1143000"/>
          </a:xfrm>
          <a:prstGeom prst="rect">
            <a:avLst/>
          </a:prstGeom>
        </p:spPr>
      </p:pic>
      <p:pic>
        <p:nvPicPr>
          <p:cNvPr id="13" name="Picture 12">
            <a:extLst>
              <a:ext uri="{FF2B5EF4-FFF2-40B4-BE49-F238E27FC236}">
                <a16:creationId xmlns:a16="http://schemas.microsoft.com/office/drawing/2014/main" id="{EA7D72EC-922E-460A-8521-6E98A6EF161D}"/>
              </a:ext>
            </a:extLst>
          </p:cNvPr>
          <p:cNvPicPr>
            <a:picLocks noChangeAspect="1"/>
          </p:cNvPicPr>
          <p:nvPr/>
        </p:nvPicPr>
        <p:blipFill>
          <a:blip r:embed="rId4"/>
          <a:stretch>
            <a:fillRect/>
          </a:stretch>
        </p:blipFill>
        <p:spPr>
          <a:xfrm>
            <a:off x="6980629" y="4241453"/>
            <a:ext cx="1362075" cy="1095375"/>
          </a:xfrm>
          <a:prstGeom prst="rect">
            <a:avLst/>
          </a:prstGeom>
        </p:spPr>
      </p:pic>
      <p:pic>
        <p:nvPicPr>
          <p:cNvPr id="17" name="Picture 16">
            <a:extLst>
              <a:ext uri="{FF2B5EF4-FFF2-40B4-BE49-F238E27FC236}">
                <a16:creationId xmlns:a16="http://schemas.microsoft.com/office/drawing/2014/main" id="{AB12F70D-58F1-41FD-AD30-34976721F41A}"/>
              </a:ext>
            </a:extLst>
          </p:cNvPr>
          <p:cNvPicPr>
            <a:picLocks noChangeAspect="1"/>
          </p:cNvPicPr>
          <p:nvPr/>
        </p:nvPicPr>
        <p:blipFill>
          <a:blip r:embed="rId5"/>
          <a:stretch>
            <a:fillRect/>
          </a:stretch>
        </p:blipFill>
        <p:spPr>
          <a:xfrm>
            <a:off x="7037168" y="5452959"/>
            <a:ext cx="1305536" cy="1026869"/>
          </a:xfrm>
          <a:prstGeom prst="rect">
            <a:avLst/>
          </a:prstGeom>
        </p:spPr>
      </p:pic>
    </p:spTree>
    <p:extLst>
      <p:ext uri="{BB962C8B-B14F-4D97-AF65-F5344CB8AC3E}">
        <p14:creationId xmlns:p14="http://schemas.microsoft.com/office/powerpoint/2010/main" val="2548596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Component Notation/Representation</a:t>
            </a:r>
          </a:p>
        </p:txBody>
      </p:sp>
      <p:sp>
        <p:nvSpPr>
          <p:cNvPr id="69635" name="Content Placeholder 1"/>
          <p:cNvSpPr>
            <a:spLocks noGrp="1"/>
          </p:cNvSpPr>
          <p:nvPr>
            <p:ph sz="quarter" idx="4294967295"/>
          </p:nvPr>
        </p:nvSpPr>
        <p:spPr>
          <a:xfrm>
            <a:off x="49194" y="1070779"/>
            <a:ext cx="8987302" cy="5598581"/>
          </a:xfrm>
        </p:spPr>
        <p:txBody>
          <a:bodyPr>
            <a:noAutofit/>
          </a:bodyPr>
          <a:lstStyle/>
          <a:p>
            <a:pPr>
              <a:lnSpc>
                <a:spcPct val="120000"/>
              </a:lnSpc>
              <a:spcBef>
                <a:spcPts val="0"/>
              </a:spcBef>
              <a:buFont typeface="Wingdings" panose="05000000000000000000" pitchFamily="2" charset="2"/>
              <a:buChar char="§"/>
            </a:pPr>
            <a:r>
              <a:rPr lang="en-US" altLang="en-US" sz="2000" dirty="0"/>
              <a:t>Thus a component represents a modular part of a system that encapsulates </a:t>
            </a:r>
            <a:br>
              <a:rPr lang="en-US" altLang="en-US" sz="2000" dirty="0"/>
            </a:br>
            <a:r>
              <a:rPr lang="en-US" altLang="en-US" sz="2000" dirty="0"/>
              <a:t>its contents, it defines it behavior in terms of provided and required interfaces.</a:t>
            </a:r>
          </a:p>
          <a:p>
            <a:pPr>
              <a:lnSpc>
                <a:spcPct val="120000"/>
              </a:lnSpc>
              <a:spcBef>
                <a:spcPts val="0"/>
              </a:spcBef>
              <a:buFont typeface="Wingdings" panose="05000000000000000000" pitchFamily="2" charset="2"/>
              <a:buChar char="§"/>
            </a:pPr>
            <a:r>
              <a:rPr lang="en-US" altLang="en-US" sz="2000" dirty="0"/>
              <a:t>It serves as a type whose conformance is defined by the provided and required interfaces (encompassing both their static as well as dynamic semantics) as a basil and a socket. One component may therefore be substituted by another only if the two are type conformant.</a:t>
            </a:r>
          </a:p>
          <a:p>
            <a:pPr>
              <a:lnSpc>
                <a:spcPct val="120000"/>
              </a:lnSpc>
              <a:spcBef>
                <a:spcPts val="0"/>
              </a:spcBef>
              <a:buFont typeface="Wingdings" panose="05000000000000000000" pitchFamily="2" charset="2"/>
              <a:buChar char="§"/>
            </a:pPr>
            <a:endParaRPr lang="en-US" altLang="en-US" sz="2000" dirty="0"/>
          </a:p>
          <a:p>
            <a:pPr marL="50800" indent="0">
              <a:lnSpc>
                <a:spcPct val="120000"/>
              </a:lnSpc>
              <a:spcBef>
                <a:spcPts val="0"/>
              </a:spcBef>
              <a:buNone/>
            </a:pPr>
            <a:endParaRPr lang="en-US" altLang="en-US" sz="2000" dirty="0"/>
          </a:p>
        </p:txBody>
      </p:sp>
      <p:pic>
        <p:nvPicPr>
          <p:cNvPr id="2" name="Picture 1">
            <a:extLst>
              <a:ext uri="{FF2B5EF4-FFF2-40B4-BE49-F238E27FC236}">
                <a16:creationId xmlns:a16="http://schemas.microsoft.com/office/drawing/2014/main" id="{A4313792-1FF9-46C7-B08E-08BCA9D6D0A2}"/>
              </a:ext>
            </a:extLst>
          </p:cNvPr>
          <p:cNvPicPr>
            <a:picLocks noChangeAspect="1"/>
          </p:cNvPicPr>
          <p:nvPr/>
        </p:nvPicPr>
        <p:blipFill>
          <a:blip r:embed="rId2"/>
          <a:stretch>
            <a:fillRect/>
          </a:stretch>
        </p:blipFill>
        <p:spPr>
          <a:xfrm>
            <a:off x="1365652" y="4625619"/>
            <a:ext cx="6843500" cy="2033751"/>
          </a:xfrm>
          <a:prstGeom prst="rect">
            <a:avLst/>
          </a:prstGeom>
        </p:spPr>
      </p:pic>
      <p:sp>
        <p:nvSpPr>
          <p:cNvPr id="12" name="Speech Bubble: Oval 11">
            <a:extLst>
              <a:ext uri="{FF2B5EF4-FFF2-40B4-BE49-F238E27FC236}">
                <a16:creationId xmlns:a16="http://schemas.microsoft.com/office/drawing/2014/main" id="{AB216FE6-BA12-464D-A0D1-6DD4D686CA3F}"/>
              </a:ext>
            </a:extLst>
          </p:cNvPr>
          <p:cNvSpPr/>
          <p:nvPr/>
        </p:nvSpPr>
        <p:spPr>
          <a:xfrm>
            <a:off x="1396196" y="3587096"/>
            <a:ext cx="1152128" cy="537310"/>
          </a:xfrm>
          <a:prstGeom prst="wedgeEllipseCallout">
            <a:avLst>
              <a:gd name="adj1" fmla="val 102066"/>
              <a:gd name="adj2" fmla="val 473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Provided</a:t>
            </a:r>
            <a:br>
              <a:rPr lang="en-IN" sz="1200" dirty="0">
                <a:solidFill>
                  <a:schemeClr val="tx1"/>
                </a:solidFill>
              </a:rPr>
            </a:br>
            <a:r>
              <a:rPr lang="en-IN" sz="1200" dirty="0">
                <a:solidFill>
                  <a:schemeClr val="tx1"/>
                </a:solidFill>
              </a:rPr>
              <a:t>Interface</a:t>
            </a:r>
          </a:p>
        </p:txBody>
      </p:sp>
      <p:sp>
        <p:nvSpPr>
          <p:cNvPr id="14" name="Speech Bubble: Oval 13">
            <a:extLst>
              <a:ext uri="{FF2B5EF4-FFF2-40B4-BE49-F238E27FC236}">
                <a16:creationId xmlns:a16="http://schemas.microsoft.com/office/drawing/2014/main" id="{134947B6-F18A-4B3F-8A83-AA573D5F1DDE}"/>
              </a:ext>
            </a:extLst>
          </p:cNvPr>
          <p:cNvSpPr/>
          <p:nvPr/>
        </p:nvSpPr>
        <p:spPr>
          <a:xfrm>
            <a:off x="6618708" y="3172768"/>
            <a:ext cx="1152128" cy="537310"/>
          </a:xfrm>
          <a:prstGeom prst="wedgeEllipseCallout">
            <a:avLst>
              <a:gd name="adj1" fmla="val -110019"/>
              <a:gd name="adj2" fmla="val 9048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Required</a:t>
            </a:r>
            <a:br>
              <a:rPr lang="en-IN" sz="1200" dirty="0">
                <a:solidFill>
                  <a:schemeClr val="tx1"/>
                </a:solidFill>
              </a:rPr>
            </a:br>
            <a:r>
              <a:rPr lang="en-IN" sz="1200" dirty="0">
                <a:solidFill>
                  <a:schemeClr val="tx1"/>
                </a:solidFill>
              </a:rPr>
              <a:t>Interface</a:t>
            </a:r>
          </a:p>
        </p:txBody>
      </p:sp>
      <p:pic>
        <p:nvPicPr>
          <p:cNvPr id="5" name="Picture 4">
            <a:extLst>
              <a:ext uri="{FF2B5EF4-FFF2-40B4-BE49-F238E27FC236}">
                <a16:creationId xmlns:a16="http://schemas.microsoft.com/office/drawing/2014/main" id="{44601EA8-A682-4D36-937D-D017436FED61}"/>
              </a:ext>
            </a:extLst>
          </p:cNvPr>
          <p:cNvPicPr>
            <a:picLocks noChangeAspect="1"/>
          </p:cNvPicPr>
          <p:nvPr/>
        </p:nvPicPr>
        <p:blipFill>
          <a:blip r:embed="rId3"/>
          <a:stretch>
            <a:fillRect/>
          </a:stretch>
        </p:blipFill>
        <p:spPr>
          <a:xfrm>
            <a:off x="3237920" y="3308094"/>
            <a:ext cx="2609850" cy="1123950"/>
          </a:xfrm>
          <a:prstGeom prst="rect">
            <a:avLst/>
          </a:prstGeom>
        </p:spPr>
      </p:pic>
    </p:spTree>
    <p:extLst>
      <p:ext uri="{BB962C8B-B14F-4D97-AF65-F5344CB8AC3E}">
        <p14:creationId xmlns:p14="http://schemas.microsoft.com/office/powerpoint/2010/main" val="293659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P spid="1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Component Diagram : Interface</a:t>
            </a:r>
          </a:p>
        </p:txBody>
      </p:sp>
      <p:sp>
        <p:nvSpPr>
          <p:cNvPr id="69635" name="Content Placeholder 1"/>
          <p:cNvSpPr>
            <a:spLocks noGrp="1"/>
          </p:cNvSpPr>
          <p:nvPr>
            <p:ph sz="quarter" idx="4294967295"/>
          </p:nvPr>
        </p:nvSpPr>
        <p:spPr>
          <a:xfrm>
            <a:off x="49194" y="1142984"/>
            <a:ext cx="9064662" cy="3438341"/>
          </a:xfrm>
        </p:spPr>
        <p:txBody>
          <a:bodyPr>
            <a:noAutofit/>
          </a:bodyPr>
          <a:lstStyle/>
          <a:p>
            <a:pPr marL="50800" indent="0" eaLnBrk="1" hangingPunct="1">
              <a:lnSpc>
                <a:spcPct val="110000"/>
              </a:lnSpc>
              <a:spcBef>
                <a:spcPts val="600"/>
              </a:spcBef>
              <a:buNone/>
            </a:pPr>
            <a:r>
              <a:rPr lang="en-GB" altLang="en-US" sz="2000" dirty="0"/>
              <a:t>An interface can also be shown using a rectangle symbol along with </a:t>
            </a:r>
            <a:br>
              <a:rPr lang="en-GB" altLang="en-US" sz="2000" dirty="0"/>
            </a:br>
            <a:r>
              <a:rPr lang="en-GB" altLang="en-US" sz="2000" dirty="0"/>
              <a:t>dependency arrows</a:t>
            </a:r>
          </a:p>
        </p:txBody>
      </p:sp>
      <p:sp>
        <p:nvSpPr>
          <p:cNvPr id="24" name="TextBox 23">
            <a:extLst>
              <a:ext uri="{FF2B5EF4-FFF2-40B4-BE49-F238E27FC236}">
                <a16:creationId xmlns:a16="http://schemas.microsoft.com/office/drawing/2014/main" id="{34D91B0F-990E-4194-BB42-7209C220D3C5}"/>
              </a:ext>
            </a:extLst>
          </p:cNvPr>
          <p:cNvSpPr txBox="1"/>
          <p:nvPr/>
        </p:nvSpPr>
        <p:spPr>
          <a:xfrm>
            <a:off x="64474" y="3025694"/>
            <a:ext cx="9113856" cy="1015663"/>
          </a:xfrm>
          <a:prstGeom prst="rect">
            <a:avLst/>
          </a:prstGeom>
          <a:noFill/>
        </p:spPr>
        <p:txBody>
          <a:bodyPr wrap="square">
            <a:spAutoFit/>
          </a:bodyPr>
          <a:lstStyle/>
          <a:p>
            <a:pPr marL="0" indent="0" algn="just">
              <a:buNone/>
            </a:pPr>
            <a:r>
              <a:rPr lang="it-IT" altLang="en-US" sz="2000" dirty="0">
                <a:solidFill>
                  <a:schemeClr val="dk1"/>
                </a:solidFill>
                <a:latin typeface="Calibri"/>
                <a:cs typeface="Calibri"/>
                <a:sym typeface="Calibri"/>
              </a:rPr>
              <a:t>In a system context where there are multiple components that require or provide  a particular interface, a notation abstraction can be used that combines by joining the interfaces</a:t>
            </a:r>
          </a:p>
        </p:txBody>
      </p:sp>
      <p:pic>
        <p:nvPicPr>
          <p:cNvPr id="12" name="Picture 11">
            <a:extLst>
              <a:ext uri="{FF2B5EF4-FFF2-40B4-BE49-F238E27FC236}">
                <a16:creationId xmlns:a16="http://schemas.microsoft.com/office/drawing/2014/main" id="{F457AFC8-EC57-4198-847F-119D2D2255F1}"/>
              </a:ext>
            </a:extLst>
          </p:cNvPr>
          <p:cNvPicPr>
            <a:picLocks noChangeAspect="1"/>
          </p:cNvPicPr>
          <p:nvPr/>
        </p:nvPicPr>
        <p:blipFill>
          <a:blip r:embed="rId2"/>
          <a:stretch>
            <a:fillRect/>
          </a:stretch>
        </p:blipFill>
        <p:spPr>
          <a:xfrm>
            <a:off x="2105472" y="4151647"/>
            <a:ext cx="5324700" cy="1399324"/>
          </a:xfrm>
          <a:prstGeom prst="rect">
            <a:avLst/>
          </a:prstGeom>
        </p:spPr>
      </p:pic>
      <p:pic>
        <p:nvPicPr>
          <p:cNvPr id="18" name="Picture 17">
            <a:extLst>
              <a:ext uri="{FF2B5EF4-FFF2-40B4-BE49-F238E27FC236}">
                <a16:creationId xmlns:a16="http://schemas.microsoft.com/office/drawing/2014/main" id="{DBBFE3AE-BE50-4F82-91AE-45DEFB2FD104}"/>
              </a:ext>
            </a:extLst>
          </p:cNvPr>
          <p:cNvPicPr>
            <a:picLocks noChangeAspect="1"/>
          </p:cNvPicPr>
          <p:nvPr/>
        </p:nvPicPr>
        <p:blipFill>
          <a:blip r:embed="rId3"/>
          <a:stretch>
            <a:fillRect/>
          </a:stretch>
        </p:blipFill>
        <p:spPr>
          <a:xfrm>
            <a:off x="2672322" y="1650768"/>
            <a:ext cx="4191000" cy="1247775"/>
          </a:xfrm>
          <a:prstGeom prst="rect">
            <a:avLst/>
          </a:prstGeom>
        </p:spPr>
      </p:pic>
    </p:spTree>
    <p:extLst>
      <p:ext uri="{BB962C8B-B14F-4D97-AF65-F5344CB8AC3E}">
        <p14:creationId xmlns:p14="http://schemas.microsoft.com/office/powerpoint/2010/main" val="389518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Component Diagram : </a:t>
            </a:r>
            <a:r>
              <a:rPr lang="en-US" altLang="en-US" sz="2400" b="1" dirty="0">
                <a:solidFill>
                  <a:srgbClr val="FF0000"/>
                </a:solidFill>
              </a:rPr>
              <a:t>Usage Dependency</a:t>
            </a:r>
          </a:p>
        </p:txBody>
      </p:sp>
      <p:pic>
        <p:nvPicPr>
          <p:cNvPr id="21" name="Picture 9" descr="17bis">
            <a:extLst>
              <a:ext uri="{FF2B5EF4-FFF2-40B4-BE49-F238E27FC236}">
                <a16:creationId xmlns:a16="http://schemas.microsoft.com/office/drawing/2014/main" id="{3BDAF000-CA69-4063-971B-AE6A9988D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4" y="1521859"/>
            <a:ext cx="5859616" cy="1907141"/>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00A899C8-63CE-4E28-9EFA-BAB15C29BE59}"/>
              </a:ext>
            </a:extLst>
          </p:cNvPr>
          <p:cNvSpPr txBox="1"/>
          <p:nvPr/>
        </p:nvSpPr>
        <p:spPr>
          <a:xfrm>
            <a:off x="251520" y="3392376"/>
            <a:ext cx="8847106" cy="3407087"/>
          </a:xfrm>
          <a:prstGeom prst="rect">
            <a:avLst/>
          </a:prstGeom>
          <a:noFill/>
        </p:spPr>
        <p:txBody>
          <a:bodyPr wrap="square">
            <a:spAutoFit/>
          </a:bodyPr>
          <a:lstStyle/>
          <a:p>
            <a:pPr>
              <a:lnSpc>
                <a:spcPct val="120000"/>
              </a:lnSpc>
              <a:spcBef>
                <a:spcPts val="600"/>
              </a:spcBef>
            </a:pPr>
            <a:r>
              <a:rPr lang="it-IT" altLang="en-US" sz="2000" dirty="0">
                <a:latin typeface="Calibri" pitchFamily="34" charset="0"/>
                <a:cs typeface="Calibri" pitchFamily="34" charset="0"/>
              </a:rPr>
              <a:t>Components can be connected by usage dependencies.</a:t>
            </a:r>
          </a:p>
          <a:p>
            <a:pPr>
              <a:lnSpc>
                <a:spcPct val="120000"/>
              </a:lnSpc>
              <a:spcBef>
                <a:spcPts val="600"/>
              </a:spcBef>
            </a:pPr>
            <a:r>
              <a:rPr lang="id-ID" sz="2000" b="1" dirty="0">
                <a:latin typeface="Calibri" pitchFamily="34" charset="0"/>
                <a:cs typeface="Calibri" pitchFamily="34" charset="0"/>
              </a:rPr>
              <a:t>Usage Dependency</a:t>
            </a:r>
          </a:p>
          <a:p>
            <a:pPr marL="285750" indent="-285750">
              <a:lnSpc>
                <a:spcPct val="120000"/>
              </a:lnSpc>
              <a:spcBef>
                <a:spcPts val="600"/>
              </a:spcBef>
              <a:buFont typeface="Arial" charset="0"/>
              <a:buChar char="•"/>
            </a:pPr>
            <a:r>
              <a:rPr lang="it-IT" altLang="en-US" sz="2000" dirty="0">
                <a:latin typeface="Calibri" pitchFamily="34" charset="0"/>
                <a:cs typeface="Calibri" pitchFamily="34" charset="0"/>
              </a:rPr>
              <a:t>A usage dependency is relationship which one element requires another element for its full implementation</a:t>
            </a:r>
          </a:p>
          <a:p>
            <a:pPr marL="285750" indent="-285750">
              <a:lnSpc>
                <a:spcPct val="120000"/>
              </a:lnSpc>
              <a:spcBef>
                <a:spcPts val="600"/>
              </a:spcBef>
              <a:buFont typeface="Arial" charset="0"/>
              <a:buChar char="•"/>
            </a:pPr>
            <a:r>
              <a:rPr lang="it-IT" altLang="en-US" sz="2000" dirty="0">
                <a:latin typeface="Calibri" pitchFamily="34" charset="0"/>
                <a:cs typeface="Calibri" pitchFamily="34" charset="0"/>
              </a:rPr>
              <a:t>It  is a dependency in which the client requires the presence of the supplier</a:t>
            </a:r>
          </a:p>
          <a:p>
            <a:pPr marL="285750" indent="-285750">
              <a:lnSpc>
                <a:spcPct val="120000"/>
              </a:lnSpc>
              <a:spcBef>
                <a:spcPts val="600"/>
              </a:spcBef>
              <a:buFont typeface="Arial" charset="0"/>
              <a:buChar char="•"/>
            </a:pPr>
            <a:r>
              <a:rPr lang="it-IT" altLang="en-US" sz="2000" dirty="0">
                <a:latin typeface="Calibri" pitchFamily="34" charset="0"/>
                <a:cs typeface="Calibri" pitchFamily="34" charset="0"/>
              </a:rPr>
              <a:t>It is shown as a dashed arrow with a &lt;&lt;use&gt;&gt; keyword</a:t>
            </a:r>
          </a:p>
          <a:p>
            <a:pPr marL="285750" indent="-285750">
              <a:lnSpc>
                <a:spcPct val="120000"/>
              </a:lnSpc>
              <a:spcBef>
                <a:spcPts val="600"/>
              </a:spcBef>
              <a:buFont typeface="Arial" charset="0"/>
              <a:buChar char="•"/>
            </a:pPr>
            <a:r>
              <a:rPr lang="it-IT" altLang="en-US" sz="2000" dirty="0">
                <a:latin typeface="Calibri" pitchFamily="34" charset="0"/>
                <a:cs typeface="Calibri" pitchFamily="34" charset="0"/>
              </a:rPr>
              <a:t>The arrowhead point from the dependent component to the one of which it is dependent on</a:t>
            </a:r>
          </a:p>
        </p:txBody>
      </p:sp>
    </p:spTree>
    <p:extLst>
      <p:ext uri="{BB962C8B-B14F-4D97-AF65-F5344CB8AC3E}">
        <p14:creationId xmlns:p14="http://schemas.microsoft.com/office/powerpoint/2010/main" val="355401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F7A353-6B3E-42AC-BBC1-E2AC521AD863}"/>
              </a:ext>
            </a:extLst>
          </p:cNvPr>
          <p:cNvPicPr>
            <a:picLocks noChangeAspect="1"/>
          </p:cNvPicPr>
          <p:nvPr/>
        </p:nvPicPr>
        <p:blipFill>
          <a:blip r:embed="rId2"/>
          <a:stretch>
            <a:fillRect/>
          </a:stretch>
        </p:blipFill>
        <p:spPr>
          <a:xfrm>
            <a:off x="6444208" y="3612904"/>
            <a:ext cx="2710026" cy="1125145"/>
          </a:xfrm>
          <a:prstGeom prst="rect">
            <a:avLst/>
          </a:prstGeom>
        </p:spPr>
      </p:pic>
      <p:pic>
        <p:nvPicPr>
          <p:cNvPr id="2" name="Picture 1">
            <a:extLst>
              <a:ext uri="{FF2B5EF4-FFF2-40B4-BE49-F238E27FC236}">
                <a16:creationId xmlns:a16="http://schemas.microsoft.com/office/drawing/2014/main" id="{E40A1D35-7CC0-4FAE-B49B-AC1A3E8CFC9B}"/>
              </a:ext>
            </a:extLst>
          </p:cNvPr>
          <p:cNvPicPr>
            <a:picLocks noChangeAspect="1"/>
          </p:cNvPicPr>
          <p:nvPr/>
        </p:nvPicPr>
        <p:blipFill>
          <a:blip r:embed="rId3"/>
          <a:stretch>
            <a:fillRect/>
          </a:stretch>
        </p:blipFill>
        <p:spPr>
          <a:xfrm>
            <a:off x="3923928" y="1544462"/>
            <a:ext cx="5220072" cy="1983477"/>
          </a:xfrm>
          <a:prstGeom prst="rect">
            <a:avLst/>
          </a:prstGeom>
        </p:spPr>
      </p:pic>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Component Diagram : </a:t>
            </a:r>
            <a:r>
              <a:rPr lang="en-US" altLang="en-US" sz="2400" b="1" dirty="0">
                <a:solidFill>
                  <a:srgbClr val="FF0000"/>
                </a:solidFill>
              </a:rPr>
              <a:t>Port</a:t>
            </a:r>
          </a:p>
        </p:txBody>
      </p:sp>
      <p:pic>
        <p:nvPicPr>
          <p:cNvPr id="9" name="Picture 8">
            <a:extLst>
              <a:ext uri="{FF2B5EF4-FFF2-40B4-BE49-F238E27FC236}">
                <a16:creationId xmlns:a16="http://schemas.microsoft.com/office/drawing/2014/main" id="{C0FEBF0B-0065-4436-A3FE-6D547B7A0D68}"/>
              </a:ext>
            </a:extLst>
          </p:cNvPr>
          <p:cNvPicPr>
            <a:picLocks noChangeAspect="1"/>
          </p:cNvPicPr>
          <p:nvPr/>
        </p:nvPicPr>
        <p:blipFill>
          <a:blip r:embed="rId4"/>
          <a:stretch>
            <a:fillRect/>
          </a:stretch>
        </p:blipFill>
        <p:spPr>
          <a:xfrm>
            <a:off x="7037684" y="4759743"/>
            <a:ext cx="2106316" cy="1387294"/>
          </a:xfrm>
          <a:prstGeom prst="rect">
            <a:avLst/>
          </a:prstGeom>
        </p:spPr>
      </p:pic>
      <p:sp>
        <p:nvSpPr>
          <p:cNvPr id="30" name="TextBox 29">
            <a:extLst>
              <a:ext uri="{FF2B5EF4-FFF2-40B4-BE49-F238E27FC236}">
                <a16:creationId xmlns:a16="http://schemas.microsoft.com/office/drawing/2014/main" id="{00A899C8-63CE-4E28-9EFA-BAB15C29BE59}"/>
              </a:ext>
            </a:extLst>
          </p:cNvPr>
          <p:cNvSpPr txBox="1"/>
          <p:nvPr/>
        </p:nvSpPr>
        <p:spPr>
          <a:xfrm>
            <a:off x="56412" y="1103228"/>
            <a:ext cx="9412132" cy="6055184"/>
          </a:xfrm>
          <a:prstGeom prst="rect">
            <a:avLst/>
          </a:prstGeom>
          <a:noFill/>
        </p:spPr>
        <p:txBody>
          <a:bodyPr wrap="square">
            <a:spAutoFit/>
          </a:bodyPr>
          <a:lstStyle/>
          <a:p>
            <a:pPr marL="342900" indent="-342900">
              <a:lnSpc>
                <a:spcPct val="120000"/>
              </a:lnSpc>
              <a:spcBef>
                <a:spcPts val="600"/>
              </a:spcBef>
              <a:buFont typeface="Wingdings" panose="05000000000000000000" pitchFamily="2" charset="2"/>
              <a:buChar char="§"/>
            </a:pPr>
            <a:r>
              <a:rPr lang="it-IT" altLang="en-US" sz="2000" dirty="0">
                <a:latin typeface="Calibri" panose="020F0502020204030204" pitchFamily="34" charset="0"/>
                <a:cs typeface="Calibri" pitchFamily="34" charset="0"/>
              </a:rPr>
              <a:t>Port specifies a distinct interaction point or a window into an encapsulated component shown as a small square</a:t>
            </a:r>
          </a:p>
          <a:p>
            <a:pPr marL="342900" indent="-342900">
              <a:lnSpc>
                <a:spcPct val="120000"/>
              </a:lnSpc>
              <a:spcBef>
                <a:spcPts val="600"/>
              </a:spcBef>
              <a:buFont typeface="Wingdings" panose="05000000000000000000" pitchFamily="2" charset="2"/>
              <a:buChar char="§"/>
            </a:pPr>
            <a:r>
              <a:rPr lang="en-US" altLang="en-US" sz="2000" dirty="0">
                <a:latin typeface="Calibri" panose="020F0502020204030204" pitchFamily="34" charset="0"/>
                <a:cs typeface="Calibri" pitchFamily="34" charset="0"/>
              </a:rPr>
              <a:t>Each port provides or requires</a:t>
            </a:r>
            <a:br>
              <a:rPr lang="en-US" altLang="en-US" sz="2000" dirty="0">
                <a:latin typeface="Calibri" panose="020F0502020204030204" pitchFamily="34" charset="0"/>
                <a:cs typeface="Calibri" pitchFamily="34" charset="0"/>
              </a:rPr>
            </a:br>
            <a:r>
              <a:rPr lang="en-US" altLang="en-US" sz="2000" dirty="0">
                <a:latin typeface="Calibri" panose="020F0502020204030204" pitchFamily="34" charset="0"/>
                <a:cs typeface="Calibri" pitchFamily="34" charset="0"/>
              </a:rPr>
              <a:t>one or more specific interfaces. </a:t>
            </a:r>
          </a:p>
          <a:p>
            <a:pPr marL="342900" indent="-342900">
              <a:lnSpc>
                <a:spcPct val="120000"/>
              </a:lnSpc>
              <a:spcBef>
                <a:spcPts val="600"/>
              </a:spcBef>
              <a:buFont typeface="Wingdings" panose="05000000000000000000" pitchFamily="2" charset="2"/>
              <a:buChar char="§"/>
            </a:pPr>
            <a:r>
              <a:rPr lang="it-IT" altLang="en-US" sz="2000" dirty="0">
                <a:latin typeface="Calibri" pitchFamily="34" charset="0"/>
                <a:cs typeface="Calibri" pitchFamily="34" charset="0"/>
              </a:rPr>
              <a:t>Ports can be named, and the </a:t>
            </a:r>
            <a:br>
              <a:rPr lang="it-IT" altLang="en-US" sz="2000" dirty="0">
                <a:latin typeface="Calibri" pitchFamily="34" charset="0"/>
                <a:cs typeface="Calibri" pitchFamily="34" charset="0"/>
              </a:rPr>
            </a:br>
            <a:r>
              <a:rPr lang="it-IT" altLang="en-US" sz="2000" dirty="0">
                <a:latin typeface="Calibri" pitchFamily="34" charset="0"/>
                <a:cs typeface="Calibri" pitchFamily="34" charset="0"/>
              </a:rPr>
              <a:t>name is placed near the square </a:t>
            </a:r>
            <a:br>
              <a:rPr lang="it-IT" altLang="en-US" sz="2000" dirty="0">
                <a:latin typeface="Calibri" pitchFamily="34" charset="0"/>
                <a:cs typeface="Calibri" pitchFamily="34" charset="0"/>
              </a:rPr>
            </a:br>
            <a:r>
              <a:rPr lang="it-IT" altLang="en-US" sz="2000" dirty="0">
                <a:latin typeface="Calibri" pitchFamily="34" charset="0"/>
                <a:cs typeface="Calibri" pitchFamily="34" charset="0"/>
              </a:rPr>
              <a:t>symbol</a:t>
            </a:r>
          </a:p>
          <a:p>
            <a:pPr marL="342900" indent="-342900">
              <a:lnSpc>
                <a:spcPct val="120000"/>
              </a:lnSpc>
              <a:spcBef>
                <a:spcPts val="600"/>
              </a:spcBef>
              <a:buFont typeface="Wingdings" panose="05000000000000000000" pitchFamily="2" charset="2"/>
              <a:buChar char="§"/>
            </a:pPr>
            <a:r>
              <a:rPr lang="en-US" altLang="en-US" sz="2000" dirty="0">
                <a:latin typeface="Calibri" panose="020F0502020204030204" pitchFamily="34" charset="0"/>
                <a:cs typeface="Calibri" pitchFamily="34" charset="0"/>
              </a:rPr>
              <a:t>There can be multiple ports providing or requiring the </a:t>
            </a:r>
            <a:br>
              <a:rPr lang="en-US" altLang="en-US" sz="2000" dirty="0">
                <a:latin typeface="Calibri" panose="020F0502020204030204" pitchFamily="34" charset="0"/>
                <a:cs typeface="Calibri" pitchFamily="34" charset="0"/>
              </a:rPr>
            </a:br>
            <a:r>
              <a:rPr lang="en-US" altLang="en-US" sz="2000" dirty="0">
                <a:latin typeface="Calibri" panose="020F0502020204030204" pitchFamily="34" charset="0"/>
                <a:cs typeface="Calibri" pitchFamily="34" charset="0"/>
              </a:rPr>
              <a:t>same interface. It allows greater control over implementation </a:t>
            </a:r>
            <a:br>
              <a:rPr lang="en-US" altLang="en-US" sz="2000" dirty="0">
                <a:latin typeface="Calibri" panose="020F0502020204030204" pitchFamily="34" charset="0"/>
                <a:cs typeface="Calibri" pitchFamily="34" charset="0"/>
              </a:rPr>
            </a:br>
            <a:r>
              <a:rPr lang="en-US" altLang="en-US" sz="2000" dirty="0">
                <a:latin typeface="Calibri" panose="020F0502020204030204" pitchFamily="34" charset="0"/>
                <a:cs typeface="Calibri" pitchFamily="34" charset="0"/>
              </a:rPr>
              <a:t>and interaction with other components.</a:t>
            </a:r>
            <a:endParaRPr lang="it-IT" altLang="en-US" sz="2000" dirty="0">
              <a:latin typeface="Calibri" panose="020F0502020204030204" pitchFamily="34" charset="0"/>
              <a:cs typeface="Calibri" pitchFamily="34" charset="0"/>
            </a:endParaRPr>
          </a:p>
          <a:p>
            <a:pPr marL="342900" indent="-342900">
              <a:lnSpc>
                <a:spcPct val="120000"/>
              </a:lnSpc>
              <a:spcBef>
                <a:spcPts val="0"/>
              </a:spcBef>
              <a:buFont typeface="Wingdings" panose="05000000000000000000" pitchFamily="2" charset="2"/>
              <a:buChar char="§"/>
            </a:pPr>
            <a:r>
              <a:rPr lang="it-IT" altLang="en-US" sz="2000" dirty="0">
                <a:latin typeface="Calibri" panose="020F0502020204030204" pitchFamily="34" charset="0"/>
                <a:cs typeface="Calibri" pitchFamily="34" charset="0"/>
              </a:rPr>
              <a:t>Can support uni directional communication </a:t>
            </a:r>
            <a:br>
              <a:rPr lang="it-IT" altLang="en-US" sz="2000" dirty="0">
                <a:latin typeface="Calibri" panose="020F0502020204030204" pitchFamily="34" charset="0"/>
                <a:cs typeface="Calibri" pitchFamily="34" charset="0"/>
              </a:rPr>
            </a:br>
            <a:r>
              <a:rPr lang="it-IT" altLang="en-US" sz="2000" dirty="0">
                <a:latin typeface="Calibri" panose="020F0502020204030204" pitchFamily="34" charset="0"/>
                <a:cs typeface="Calibri" pitchFamily="34" charset="0"/>
              </a:rPr>
              <a:t>or bi-directional communication</a:t>
            </a:r>
          </a:p>
          <a:p>
            <a:pPr marL="342900" lvl="1" indent="-342900">
              <a:lnSpc>
                <a:spcPct val="120000"/>
              </a:lnSpc>
              <a:spcBef>
                <a:spcPts val="0"/>
              </a:spcBef>
              <a:buFont typeface="Wingdings" panose="05000000000000000000" pitchFamily="2" charset="2"/>
              <a:buChar char="§"/>
            </a:pPr>
            <a:r>
              <a:rPr lang="it-IT" altLang="en-US" sz="2000" dirty="0">
                <a:latin typeface="Calibri" panose="020F0502020204030204" pitchFamily="34" charset="0"/>
                <a:cs typeface="Calibri" pitchFamily="34" charset="0"/>
              </a:rPr>
              <a:t>The internals are fully isolated from the environment</a:t>
            </a:r>
          </a:p>
          <a:p>
            <a:pPr marL="342900" lvl="1" indent="-342900">
              <a:lnSpc>
                <a:spcPct val="120000"/>
              </a:lnSpc>
              <a:spcBef>
                <a:spcPts val="0"/>
              </a:spcBef>
              <a:buFont typeface="Wingdings" panose="05000000000000000000" pitchFamily="2" charset="2"/>
              <a:buChar char="§"/>
            </a:pPr>
            <a:r>
              <a:rPr lang="it-IT" altLang="en-US" sz="2000" dirty="0">
                <a:latin typeface="Calibri" panose="020F0502020204030204" pitchFamily="34" charset="0"/>
                <a:cs typeface="Calibri" pitchFamily="34" charset="0"/>
              </a:rPr>
              <a:t>This allows such a component to be used in any context that satisfies the </a:t>
            </a:r>
            <a:br>
              <a:rPr lang="it-IT" altLang="en-US" sz="2000" dirty="0">
                <a:latin typeface="Calibri" panose="020F0502020204030204" pitchFamily="34" charset="0"/>
                <a:cs typeface="Calibri" pitchFamily="34" charset="0"/>
              </a:rPr>
            </a:br>
            <a:r>
              <a:rPr lang="it-IT" altLang="en-US" sz="2000" dirty="0">
                <a:latin typeface="Calibri" panose="020F0502020204030204" pitchFamily="34" charset="0"/>
                <a:cs typeface="Calibri" pitchFamily="34" charset="0"/>
              </a:rPr>
              <a:t>constraints specified by its ports</a:t>
            </a:r>
          </a:p>
        </p:txBody>
      </p:sp>
    </p:spTree>
    <p:extLst>
      <p:ext uri="{BB962C8B-B14F-4D97-AF65-F5344CB8AC3E}">
        <p14:creationId xmlns:p14="http://schemas.microsoft.com/office/powerpoint/2010/main" val="7624857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8640</TotalTime>
  <Words>996</Words>
  <Application>Microsoft Office PowerPoint</Application>
  <PresentationFormat>On-screen Show (4:3)</PresentationFormat>
  <Paragraphs>72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Office Theme</vt:lpstr>
      <vt:lpstr>PowerPoint Presentation</vt:lpstr>
      <vt:lpstr>Component Diagram</vt:lpstr>
      <vt:lpstr>Component Diagram</vt:lpstr>
      <vt:lpstr>Component Diagram</vt:lpstr>
      <vt:lpstr>Component Diagram Notations : Component Notation</vt:lpstr>
      <vt:lpstr>Component Notation/Representation</vt:lpstr>
      <vt:lpstr>Component Diagram : Interface</vt:lpstr>
      <vt:lpstr>Component Diagram : Usage Dependency</vt:lpstr>
      <vt:lpstr>Component Diagram : Port</vt:lpstr>
      <vt:lpstr>Component Internal Structure</vt:lpstr>
      <vt:lpstr>Component Diagram : Connector</vt:lpstr>
      <vt:lpstr>Internal or External View of the Component</vt:lpstr>
      <vt:lpstr>E.g. Component Diagram for an ATM component</vt:lpstr>
      <vt:lpstr>PowerPoint Presentation</vt:lpstr>
    </vt:vector>
  </TitlesOfParts>
  <Company>None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Diagrams</dc:title>
  <dc:creator>USER</dc:creator>
  <cp:lastModifiedBy>CCBD-PES</cp:lastModifiedBy>
  <cp:revision>439</cp:revision>
  <cp:lastPrinted>1999-03-31T16:31:45Z</cp:lastPrinted>
  <dcterms:created xsi:type="dcterms:W3CDTF">1999-02-24T20:45:50Z</dcterms:created>
  <dcterms:modified xsi:type="dcterms:W3CDTF">2021-02-09T08:44:44Z</dcterms:modified>
</cp:coreProperties>
</file>