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99" r:id="rId1"/>
  </p:sldMasterIdLst>
  <p:notesMasterIdLst>
    <p:notesMasterId r:id="rId15"/>
  </p:notesMasterIdLst>
  <p:sldIdLst>
    <p:sldId id="341" r:id="rId2"/>
    <p:sldId id="500" r:id="rId3"/>
    <p:sldId id="501" r:id="rId4"/>
    <p:sldId id="502" r:id="rId5"/>
    <p:sldId id="503" r:id="rId6"/>
    <p:sldId id="504" r:id="rId7"/>
    <p:sldId id="509" r:id="rId8"/>
    <p:sldId id="508" r:id="rId9"/>
    <p:sldId id="510" r:id="rId10"/>
    <p:sldId id="511" r:id="rId11"/>
    <p:sldId id="512" r:id="rId12"/>
    <p:sldId id="507" r:id="rId13"/>
    <p:sldId id="493" r:id="rId14"/>
  </p:sldIdLst>
  <p:sldSz cx="9144000" cy="6858000" type="screen4x3"/>
  <p:notesSz cx="6654800" cy="8672513"/>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732">
          <p15:clr>
            <a:srgbClr val="A4A3A4"/>
          </p15:clr>
        </p15:guide>
        <p15:guide id="2" pos="209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FFFF99"/>
    <a:srgbClr val="E9E400"/>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03" autoAdjust="0"/>
    <p:restoredTop sz="83250" autoAdjust="0"/>
  </p:normalViewPr>
  <p:slideViewPr>
    <p:cSldViewPr>
      <p:cViewPr varScale="1">
        <p:scale>
          <a:sx n="86" d="100"/>
          <a:sy n="86" d="100"/>
        </p:scale>
        <p:origin x="840" y="7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52" d="100"/>
        <a:sy n="152" d="100"/>
      </p:scale>
      <p:origin x="0" y="0"/>
    </p:cViewPr>
  </p:sorterViewPr>
  <p:notesViewPr>
    <p:cSldViewPr>
      <p:cViewPr varScale="1">
        <p:scale>
          <a:sx n="55" d="100"/>
          <a:sy n="55" d="100"/>
        </p:scale>
        <p:origin x="-1536" y="-90"/>
      </p:cViewPr>
      <p:guideLst>
        <p:guide orient="horz" pos="2732"/>
        <p:guide pos="209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884488" cy="433388"/>
          </a:xfrm>
          <a:prstGeom prst="rect">
            <a:avLst/>
          </a:prstGeom>
          <a:noFill/>
          <a:ln w="9525">
            <a:noFill/>
            <a:miter lim="800000"/>
            <a:headEnd/>
            <a:tailEnd/>
          </a:ln>
          <a:effectLst/>
        </p:spPr>
        <p:txBody>
          <a:bodyPr vert="horz" wrap="square" lIns="87581" tIns="43791" rIns="87581" bIns="43791" numCol="1" anchor="t" anchorCtr="0" compatLnSpc="1">
            <a:prstTxWarp prst="textNoShape">
              <a:avLst/>
            </a:prstTxWarp>
          </a:bodyPr>
          <a:lstStyle>
            <a:lvl1pPr defTabSz="876300">
              <a:defRPr sz="1100">
                <a:latin typeface="Times New Roman" charset="0"/>
              </a:defRPr>
            </a:lvl1pPr>
          </a:lstStyle>
          <a:p>
            <a:pPr>
              <a:defRPr/>
            </a:pPr>
            <a:endParaRPr lang="en-US"/>
          </a:p>
        </p:txBody>
      </p:sp>
      <p:sp>
        <p:nvSpPr>
          <p:cNvPr id="20483" name="Rectangle 3"/>
          <p:cNvSpPr>
            <a:spLocks noGrp="1" noChangeArrowheads="1"/>
          </p:cNvSpPr>
          <p:nvPr>
            <p:ph type="dt" idx="1"/>
          </p:nvPr>
        </p:nvSpPr>
        <p:spPr bwMode="auto">
          <a:xfrm>
            <a:off x="3770313" y="0"/>
            <a:ext cx="2884487" cy="433388"/>
          </a:xfrm>
          <a:prstGeom prst="rect">
            <a:avLst/>
          </a:prstGeom>
          <a:noFill/>
          <a:ln w="9525">
            <a:noFill/>
            <a:miter lim="800000"/>
            <a:headEnd/>
            <a:tailEnd/>
          </a:ln>
          <a:effectLst/>
        </p:spPr>
        <p:txBody>
          <a:bodyPr vert="horz" wrap="square" lIns="87581" tIns="43791" rIns="87581" bIns="43791" numCol="1" anchor="t" anchorCtr="0" compatLnSpc="1">
            <a:prstTxWarp prst="textNoShape">
              <a:avLst/>
            </a:prstTxWarp>
          </a:bodyPr>
          <a:lstStyle>
            <a:lvl1pPr algn="r" defTabSz="876300">
              <a:defRPr sz="1100">
                <a:latin typeface="Times New Roman" charset="0"/>
              </a:defRPr>
            </a:lvl1pPr>
          </a:lstStyle>
          <a:p>
            <a:pPr>
              <a:defRPr/>
            </a:pPr>
            <a:endParaRPr lang="en-US"/>
          </a:p>
        </p:txBody>
      </p:sp>
      <p:sp>
        <p:nvSpPr>
          <p:cNvPr id="95236" name="Rectangle 4"/>
          <p:cNvSpPr>
            <a:spLocks noGrp="1" noRot="1" noChangeAspect="1" noChangeArrowheads="1" noTextEdit="1"/>
          </p:cNvSpPr>
          <p:nvPr>
            <p:ph type="sldImg" idx="2"/>
          </p:nvPr>
        </p:nvSpPr>
        <p:spPr bwMode="auto">
          <a:xfrm>
            <a:off x="1158875" y="650875"/>
            <a:ext cx="4337050" cy="32512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887413" y="4119563"/>
            <a:ext cx="4879975" cy="3902075"/>
          </a:xfrm>
          <a:prstGeom prst="rect">
            <a:avLst/>
          </a:prstGeom>
          <a:noFill/>
          <a:ln w="9525">
            <a:noFill/>
            <a:miter lim="800000"/>
            <a:headEnd/>
            <a:tailEnd/>
          </a:ln>
          <a:effectLst/>
        </p:spPr>
        <p:txBody>
          <a:bodyPr vert="horz" wrap="square" lIns="87581" tIns="43791" rIns="87581" bIns="4379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486" name="Rectangle 6"/>
          <p:cNvSpPr>
            <a:spLocks noGrp="1" noChangeArrowheads="1"/>
          </p:cNvSpPr>
          <p:nvPr>
            <p:ph type="ftr" sz="quarter" idx="4"/>
          </p:nvPr>
        </p:nvSpPr>
        <p:spPr bwMode="auto">
          <a:xfrm>
            <a:off x="0" y="8239125"/>
            <a:ext cx="2884488" cy="433388"/>
          </a:xfrm>
          <a:prstGeom prst="rect">
            <a:avLst/>
          </a:prstGeom>
          <a:noFill/>
          <a:ln w="9525">
            <a:noFill/>
            <a:miter lim="800000"/>
            <a:headEnd/>
            <a:tailEnd/>
          </a:ln>
          <a:effectLst/>
        </p:spPr>
        <p:txBody>
          <a:bodyPr vert="horz" wrap="square" lIns="87581" tIns="43791" rIns="87581" bIns="43791" numCol="1" anchor="b" anchorCtr="0" compatLnSpc="1">
            <a:prstTxWarp prst="textNoShape">
              <a:avLst/>
            </a:prstTxWarp>
          </a:bodyPr>
          <a:lstStyle>
            <a:lvl1pPr defTabSz="876300">
              <a:defRPr sz="1100">
                <a:latin typeface="Times New Roman" charset="0"/>
              </a:defRPr>
            </a:lvl1pPr>
          </a:lstStyle>
          <a:p>
            <a:pPr>
              <a:defRPr/>
            </a:pPr>
            <a:endParaRPr lang="en-US"/>
          </a:p>
        </p:txBody>
      </p:sp>
      <p:sp>
        <p:nvSpPr>
          <p:cNvPr id="20487" name="Rectangle 7"/>
          <p:cNvSpPr>
            <a:spLocks noGrp="1" noChangeArrowheads="1"/>
          </p:cNvSpPr>
          <p:nvPr>
            <p:ph type="sldNum" sz="quarter" idx="5"/>
          </p:nvPr>
        </p:nvSpPr>
        <p:spPr bwMode="auto">
          <a:xfrm>
            <a:off x="3770313" y="8239125"/>
            <a:ext cx="2884487" cy="433388"/>
          </a:xfrm>
          <a:prstGeom prst="rect">
            <a:avLst/>
          </a:prstGeom>
          <a:noFill/>
          <a:ln w="9525">
            <a:noFill/>
            <a:miter lim="800000"/>
            <a:headEnd/>
            <a:tailEnd/>
          </a:ln>
          <a:effectLst/>
        </p:spPr>
        <p:txBody>
          <a:bodyPr vert="horz" wrap="square" lIns="87581" tIns="43791" rIns="87581" bIns="43791" numCol="1" anchor="b" anchorCtr="0" compatLnSpc="1">
            <a:prstTxWarp prst="textNoShape">
              <a:avLst/>
            </a:prstTxWarp>
          </a:bodyPr>
          <a:lstStyle>
            <a:lvl1pPr algn="r" defTabSz="876300">
              <a:defRPr sz="1100"/>
            </a:lvl1pPr>
          </a:lstStyle>
          <a:p>
            <a:pPr>
              <a:defRPr/>
            </a:pPr>
            <a:fld id="{4AD81AC2-110E-4853-BC2B-D066D581E37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0463" y="650875"/>
            <a:ext cx="4333875" cy="3251200"/>
          </a:xfrm>
        </p:spPr>
      </p:sp>
      <p:sp>
        <p:nvSpPr>
          <p:cNvPr id="3" name="Notes Placeholder 2"/>
          <p:cNvSpPr>
            <a:spLocks noGrp="1"/>
          </p:cNvSpPr>
          <p:nvPr>
            <p:ph type="body" idx="1"/>
          </p:nvPr>
        </p:nvSpPr>
        <p:spPr/>
        <p:txBody>
          <a:bodyPr/>
          <a:lstStyle/>
          <a:p>
            <a:pPr>
              <a:lnSpc>
                <a:spcPct val="110000"/>
              </a:lnSpc>
              <a:spcBef>
                <a:spcPts val="600"/>
              </a:spcBef>
              <a:buFont typeface="Wingdings" panose="05000000000000000000" pitchFamily="2" charset="2"/>
              <a:buChar char="§"/>
            </a:pPr>
            <a:r>
              <a:rPr lang="en-GB" altLang="en-US" sz="1200" dirty="0"/>
              <a:t>. </a:t>
            </a:r>
            <a:r>
              <a:rPr lang="en-US" altLang="en-US" sz="1200" dirty="0"/>
              <a:t>Many nodes or physical devices can be involved in the deployment diagram; hence, the relation between them is represented using communication paths.</a:t>
            </a:r>
          </a:p>
          <a:p>
            <a:pPr>
              <a:lnSpc>
                <a:spcPct val="110000"/>
              </a:lnSpc>
              <a:spcBef>
                <a:spcPts val="600"/>
              </a:spcBef>
              <a:buFont typeface="Wingdings" panose="05000000000000000000" pitchFamily="2" charset="2"/>
              <a:buChar char="§"/>
            </a:pPr>
            <a:r>
              <a:rPr lang="en-US" altLang="en-US" sz="1200" dirty="0"/>
              <a:t>Typically developing the deployment diagram involves identifying the Nodes and Relationships among Nodes</a:t>
            </a:r>
          </a:p>
          <a:p>
            <a:pPr>
              <a:lnSpc>
                <a:spcPct val="110000"/>
              </a:lnSpc>
              <a:spcBef>
                <a:spcPts val="600"/>
              </a:spcBef>
              <a:buFont typeface="Wingdings" panose="05000000000000000000" pitchFamily="2" charset="2"/>
              <a:buChar char="§"/>
            </a:pPr>
            <a:r>
              <a:rPr lang="en-US" altLang="en-US" sz="1200" dirty="0"/>
              <a:t>Some of the deployment diagram symbols and notations</a:t>
            </a:r>
          </a:p>
          <a:p>
            <a:pPr>
              <a:lnSpc>
                <a:spcPct val="110000"/>
              </a:lnSpc>
              <a:spcBef>
                <a:spcPts val="600"/>
              </a:spcBef>
              <a:buFont typeface="Wingdings" panose="05000000000000000000" pitchFamily="2" charset="2"/>
              <a:buChar char="§"/>
            </a:pPr>
            <a:endParaRPr lang="en-GB" altLang="en-US" sz="1200" dirty="0"/>
          </a:p>
          <a:p>
            <a:endParaRPr lang="en-IN" dirty="0"/>
          </a:p>
        </p:txBody>
      </p:sp>
      <p:sp>
        <p:nvSpPr>
          <p:cNvPr id="4" name="Slide Number Placeholder 3"/>
          <p:cNvSpPr>
            <a:spLocks noGrp="1"/>
          </p:cNvSpPr>
          <p:nvPr>
            <p:ph type="sldNum" sz="quarter" idx="5"/>
          </p:nvPr>
        </p:nvSpPr>
        <p:spPr/>
        <p:txBody>
          <a:bodyPr/>
          <a:lstStyle/>
          <a:p>
            <a:pPr>
              <a:defRPr/>
            </a:pPr>
            <a:fld id="{4AD81AC2-110E-4853-BC2B-D066D581E37F}" type="slidenum">
              <a:rPr lang="en-US" altLang="en-US" smtClean="0"/>
              <a:pPr>
                <a:defRPr/>
              </a:pPr>
              <a:t>3</a:t>
            </a:fld>
            <a:endParaRPr lang="en-US" altLang="en-US"/>
          </a:p>
        </p:txBody>
      </p:sp>
    </p:spTree>
    <p:extLst>
      <p:ext uri="{BB962C8B-B14F-4D97-AF65-F5344CB8AC3E}">
        <p14:creationId xmlns:p14="http://schemas.microsoft.com/office/powerpoint/2010/main" val="35585504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mailto:phalachandra@pes.edu"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reserve="1">
  <p:cSld name="Title Slide">
    <p:spTree>
      <p:nvGrpSpPr>
        <p:cNvPr id="1" name="Shape 15"/>
        <p:cNvGrpSpPr/>
        <p:nvPr/>
      </p:nvGrpSpPr>
      <p:grpSpPr>
        <a:xfrm>
          <a:off x="0" y="0"/>
          <a:ext cx="0" cy="0"/>
          <a:chOff x="0" y="0"/>
          <a:chExt cx="0" cy="0"/>
        </a:xfrm>
      </p:grpSpPr>
      <p:sp>
        <p:nvSpPr>
          <p:cNvPr id="16" name="Google Shape;16;p18"/>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8"/>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8"/>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19" name="Google Shape;19;p18"/>
          <p:cNvPicPr preferRelativeResize="0"/>
          <p:nvPr/>
        </p:nvPicPr>
        <p:blipFill rotWithShape="1">
          <a:blip r:embed="rId2">
            <a:alphaModFix/>
          </a:blip>
          <a:srcRect/>
          <a:stretch/>
        </p:blipFill>
        <p:spPr>
          <a:xfrm>
            <a:off x="8368544" y="133515"/>
            <a:ext cx="699577" cy="1402202"/>
          </a:xfrm>
          <a:prstGeom prst="rect">
            <a:avLst/>
          </a:prstGeom>
          <a:noFill/>
          <a:ln>
            <a:noFill/>
          </a:ln>
        </p:spPr>
      </p:pic>
      <p:sp>
        <p:nvSpPr>
          <p:cNvPr id="20" name="Google Shape;20;p18"/>
          <p:cNvSpPr/>
          <p:nvPr/>
        </p:nvSpPr>
        <p:spPr>
          <a:xfrm>
            <a:off x="217496" y="840481"/>
            <a:ext cx="6488105"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i="0" u="none" strike="noStrike" cap="none" dirty="0">
                <a:solidFill>
                  <a:srgbClr val="0070C0"/>
                </a:solidFill>
                <a:latin typeface="Calibri"/>
                <a:ea typeface="Calibri"/>
                <a:cs typeface="Calibri"/>
                <a:sym typeface="Calibri"/>
              </a:rPr>
              <a:t>OOAD and SE</a:t>
            </a:r>
            <a:endParaRPr dirty="0"/>
          </a:p>
        </p:txBody>
      </p:sp>
      <p:grpSp>
        <p:nvGrpSpPr>
          <p:cNvPr id="2" name="Google Shape;21;p18"/>
          <p:cNvGrpSpPr/>
          <p:nvPr/>
        </p:nvGrpSpPr>
        <p:grpSpPr>
          <a:xfrm>
            <a:off x="245062" y="4939364"/>
            <a:ext cx="800171" cy="1078155"/>
            <a:chOff x="313844" y="5489699"/>
            <a:chExt cx="1066895" cy="1078155"/>
          </a:xfrm>
        </p:grpSpPr>
        <p:sp>
          <p:nvSpPr>
            <p:cNvPr id="22" name="Google Shape;22;p18"/>
            <p:cNvSpPr/>
            <p:nvPr/>
          </p:nvSpPr>
          <p:spPr>
            <a:xfrm rot="5400000">
              <a:off x="824432" y="6011547"/>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 name="Google Shape;23;p18"/>
            <p:cNvSpPr/>
            <p:nvPr/>
          </p:nvSpPr>
          <p:spPr>
            <a:xfrm rot="10800000">
              <a:off x="313844" y="5489699"/>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cxnSp>
        <p:nvCxnSpPr>
          <p:cNvPr id="24" name="Google Shape;24;p18"/>
          <p:cNvCxnSpPr/>
          <p:nvPr/>
        </p:nvCxnSpPr>
        <p:spPr>
          <a:xfrm rot="10800000" flipH="1">
            <a:off x="2401" y="2094445"/>
            <a:ext cx="4749212" cy="1"/>
          </a:xfrm>
          <a:prstGeom prst="straightConnector1">
            <a:avLst/>
          </a:prstGeom>
          <a:noFill/>
          <a:ln w="38100" cap="flat" cmpd="sng">
            <a:solidFill>
              <a:srgbClr val="DFA267"/>
            </a:solidFill>
            <a:prstDash val="solid"/>
            <a:miter lim="800000"/>
            <a:headEnd type="none" w="sm" len="sm"/>
            <a:tailEnd type="none" w="sm" len="sm"/>
          </a:ln>
        </p:spPr>
      </p:cxnSp>
      <p:sp>
        <p:nvSpPr>
          <p:cNvPr id="25" name="Google Shape;25;p18"/>
          <p:cNvSpPr/>
          <p:nvPr/>
        </p:nvSpPr>
        <p:spPr>
          <a:xfrm>
            <a:off x="345555" y="4201678"/>
            <a:ext cx="5622911" cy="7694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Dr. H.L. Phalachandra</a:t>
            </a:r>
          </a:p>
          <a:p>
            <a:pPr marL="0" marR="0" lvl="0" indent="0" algn="l" rtl="0">
              <a:lnSpc>
                <a:spcPct val="100000"/>
              </a:lnSpc>
              <a:spcBef>
                <a:spcPts val="0"/>
              </a:spcBef>
              <a:spcAft>
                <a:spcPts val="0"/>
              </a:spcAft>
              <a:buClr>
                <a:schemeClr val="dk1"/>
              </a:buClr>
              <a:buSzPts val="2000"/>
              <a:buFont typeface="Calibri"/>
              <a:buNone/>
            </a:pPr>
            <a:r>
              <a:rPr lang="en-US" sz="2000" dirty="0">
                <a:solidFill>
                  <a:schemeClr val="dk1"/>
                </a:solidFill>
                <a:latin typeface="Calibri"/>
                <a:ea typeface="Calibri"/>
                <a:cs typeface="Calibri"/>
                <a:sym typeface="Calibri"/>
              </a:rPr>
              <a:t> Department of Computer Science </a:t>
            </a:r>
            <a:r>
              <a:rPr lang="en-US" sz="2000" b="0" dirty="0">
                <a:solidFill>
                  <a:schemeClr val="dk1"/>
                </a:solidFill>
                <a:latin typeface="Calibri"/>
                <a:ea typeface="Calibri"/>
                <a:cs typeface="Calibri"/>
                <a:sym typeface="Calibri"/>
              </a:rPr>
              <a:t>and Engineering</a:t>
            </a:r>
            <a:endParaRPr sz="2000" dirty="0">
              <a:solidFill>
                <a:schemeClr val="dk1"/>
              </a:solidFill>
              <a:latin typeface="Calibri"/>
              <a:ea typeface="Calibri"/>
              <a:cs typeface="Calibri"/>
              <a:sym typeface="Calibri"/>
            </a:endParaRPr>
          </a:p>
        </p:txBody>
      </p:sp>
      <p:sp>
        <p:nvSpPr>
          <p:cNvPr id="26" name="Google Shape;26;p18"/>
          <p:cNvSpPr txBox="1"/>
          <p:nvPr/>
        </p:nvSpPr>
        <p:spPr>
          <a:xfrm>
            <a:off x="245062" y="6017519"/>
            <a:ext cx="6212888" cy="86942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050" b="1" u="none" dirty="0">
                <a:solidFill>
                  <a:srgbClr val="7F7F7F"/>
                </a:solidFill>
                <a:latin typeface="Calibri"/>
                <a:ea typeface="Calibri"/>
                <a:cs typeface="Calibri"/>
                <a:sym typeface="Calibri"/>
              </a:rPr>
              <a:t>Acknowledgements: </a:t>
            </a:r>
            <a:r>
              <a:rPr lang="en-US" sz="1000" b="1" u="none" dirty="0">
                <a:solidFill>
                  <a:srgbClr val="7F7F7F"/>
                </a:solidFill>
                <a:latin typeface="Calibri"/>
                <a:ea typeface="Calibri"/>
                <a:cs typeface="Calibri"/>
                <a:sym typeface="Calibri"/>
              </a:rPr>
              <a:t>Significant portions of the information in the slide sets presented through the course in the class, are extracted from the prescribed text books, information from the Internet and supplemented by my experience. Since these are only intended for presentation for teaching within PESU, there was no explicit permission solicited. We would like to sincerely thank and acknowledge that the credit/rights remain with the original authors/creators only</a:t>
            </a:r>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reserve="1">
  <p:cSld name="Title and Vertical Text">
    <p:spTree>
      <p:nvGrpSpPr>
        <p:cNvPr id="1" name="Shape 97"/>
        <p:cNvGrpSpPr/>
        <p:nvPr/>
      </p:nvGrpSpPr>
      <p:grpSpPr>
        <a:xfrm>
          <a:off x="0" y="0"/>
          <a:ext cx="0" cy="0"/>
          <a:chOff x="0" y="0"/>
          <a:chExt cx="0" cy="0"/>
        </a:xfrm>
      </p:grpSpPr>
      <p:sp>
        <p:nvSpPr>
          <p:cNvPr id="98" name="Google Shape;98;p28"/>
          <p:cNvSpPr txBox="1">
            <a:spLocks noGrp="1"/>
          </p:cNvSpPr>
          <p:nvPr>
            <p:ph type="title"/>
          </p:nvPr>
        </p:nvSpPr>
        <p:spPr>
          <a:xfrm>
            <a:off x="628650" y="365128"/>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28"/>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28"/>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8"/>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8"/>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reserve="1">
  <p:cSld name="Vertical Title and Text">
    <p:spTree>
      <p:nvGrpSpPr>
        <p:cNvPr id="1" name="Shape 103"/>
        <p:cNvGrpSpPr/>
        <p:nvPr/>
      </p:nvGrpSpPr>
      <p:grpSpPr>
        <a:xfrm>
          <a:off x="0" y="0"/>
          <a:ext cx="0" cy="0"/>
          <a:chOff x="0" y="0"/>
          <a:chExt cx="0" cy="0"/>
        </a:xfrm>
      </p:grpSpPr>
      <p:sp>
        <p:nvSpPr>
          <p:cNvPr id="104" name="Google Shape;104;p29"/>
          <p:cNvSpPr txBox="1">
            <a:spLocks noGrp="1"/>
          </p:cNvSpPr>
          <p:nvPr>
            <p:ph type="title"/>
          </p:nvPr>
        </p:nvSpPr>
        <p:spPr>
          <a:xfrm rot="5400000">
            <a:off x="4623594" y="2285208"/>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29"/>
          <p:cNvSpPr txBox="1">
            <a:spLocks noGrp="1"/>
          </p:cNvSpPr>
          <p:nvPr>
            <p:ph type="body" idx="1"/>
          </p:nvPr>
        </p:nvSpPr>
        <p:spPr>
          <a:xfrm rot="5400000">
            <a:off x="623094" y="370683"/>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p29"/>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29"/>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9"/>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09-02-2021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8313364" y="136525"/>
            <a:ext cx="699577" cy="1402202"/>
          </a:xfrm>
          <a:prstGeom prst="rect">
            <a:avLst/>
          </a:prstGeom>
        </p:spPr>
      </p:pic>
      <p:sp>
        <p:nvSpPr>
          <p:cNvPr id="8" name="Rectangle 7">
            <a:extLst>
              <a:ext uri="{FF2B5EF4-FFF2-40B4-BE49-F238E27FC236}">
                <a16:creationId xmlns:a16="http://schemas.microsoft.com/office/drawing/2014/main" id="{DE55072B-F85D-4720-86EF-4056A90696D7}"/>
              </a:ext>
            </a:extLst>
          </p:cNvPr>
          <p:cNvSpPr/>
          <p:nvPr userDrawn="1"/>
        </p:nvSpPr>
        <p:spPr>
          <a:xfrm>
            <a:off x="13941" y="0"/>
            <a:ext cx="8674890" cy="577850"/>
          </a:xfrm>
          <a:prstGeom prst="rect">
            <a:avLst/>
          </a:prstGeom>
        </p:spPr>
        <p:txBody>
          <a:bodyPr wrap="square">
            <a:spAutoFit/>
          </a:bodyPr>
          <a:lstStyle/>
          <a:p>
            <a:pPr>
              <a:lnSpc>
                <a:spcPct val="150000"/>
              </a:lnSpc>
            </a:pPr>
            <a:r>
              <a:rPr lang="en-IN" sz="2300" b="1" cap="all" dirty="0">
                <a:solidFill>
                  <a:srgbClr val="0070C0"/>
                </a:solidFill>
                <a:latin typeface="+mn-lt"/>
              </a:rPr>
              <a:t>SOFTWARE Engineering :  ARCHITECTURE  &amp; DESIGN</a:t>
            </a:r>
          </a:p>
        </p:txBody>
      </p:sp>
      <p:cxnSp>
        <p:nvCxnSpPr>
          <p:cNvPr id="9" name="Straight Connector 8">
            <a:extLst>
              <a:ext uri="{FF2B5EF4-FFF2-40B4-BE49-F238E27FC236}">
                <a16:creationId xmlns:a16="http://schemas.microsoft.com/office/drawing/2014/main" id="{F28A3DF6-5779-4341-995A-13CE1787101E}"/>
              </a:ext>
            </a:extLst>
          </p:cNvPr>
          <p:cNvCxnSpPr>
            <a:cxnSpLocks/>
          </p:cNvCxnSpPr>
          <p:nvPr userDrawn="1"/>
        </p:nvCxnSpPr>
        <p:spPr>
          <a:xfrm>
            <a:off x="13941" y="1107544"/>
            <a:ext cx="436307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09-02-2021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8313364" y="136525"/>
            <a:ext cx="699577" cy="1402202"/>
          </a:xfrm>
          <a:prstGeom prst="rect">
            <a:avLst/>
          </a:prstGeom>
        </p:spPr>
      </p:pic>
      <p:sp>
        <p:nvSpPr>
          <p:cNvPr id="8" name="Rectangle 7">
            <a:extLst>
              <a:ext uri="{FF2B5EF4-FFF2-40B4-BE49-F238E27FC236}">
                <a16:creationId xmlns:a16="http://schemas.microsoft.com/office/drawing/2014/main" id="{DE55072B-F85D-4720-86EF-4056A90696D7}"/>
              </a:ext>
            </a:extLst>
          </p:cNvPr>
          <p:cNvSpPr/>
          <p:nvPr userDrawn="1"/>
        </p:nvSpPr>
        <p:spPr>
          <a:xfrm>
            <a:off x="73574"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9" name="Straight Connector 8">
            <a:extLst>
              <a:ext uri="{FF2B5EF4-FFF2-40B4-BE49-F238E27FC236}">
                <a16:creationId xmlns:a16="http://schemas.microsoft.com/office/drawing/2014/main" id="{F28A3DF6-5779-4341-995A-13CE1787101E}"/>
              </a:ext>
            </a:extLst>
          </p:cNvPr>
          <p:cNvCxnSpPr>
            <a:cxnSpLocks/>
          </p:cNvCxnSpPr>
          <p:nvPr userDrawn="1"/>
        </p:nvCxnSpPr>
        <p:spPr>
          <a:xfrm>
            <a:off x="13941" y="1107544"/>
            <a:ext cx="436307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09-02-2021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8313364" y="136525"/>
            <a:ext cx="699577" cy="1402202"/>
          </a:xfrm>
          <a:prstGeom prst="rect">
            <a:avLst/>
          </a:prstGeom>
        </p:spPr>
      </p:pic>
      <p:sp>
        <p:nvSpPr>
          <p:cNvPr id="8" name="Rectangle 7">
            <a:extLst>
              <a:ext uri="{FF2B5EF4-FFF2-40B4-BE49-F238E27FC236}">
                <a16:creationId xmlns:a16="http://schemas.microsoft.com/office/drawing/2014/main" id="{DE55072B-F85D-4720-86EF-4056A90696D7}"/>
              </a:ext>
            </a:extLst>
          </p:cNvPr>
          <p:cNvSpPr/>
          <p:nvPr userDrawn="1"/>
        </p:nvSpPr>
        <p:spPr>
          <a:xfrm>
            <a:off x="73574"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9" name="Straight Connector 8">
            <a:extLst>
              <a:ext uri="{FF2B5EF4-FFF2-40B4-BE49-F238E27FC236}">
                <a16:creationId xmlns:a16="http://schemas.microsoft.com/office/drawing/2014/main" id="{F28A3DF6-5779-4341-995A-13CE1787101E}"/>
              </a:ext>
            </a:extLst>
          </p:cNvPr>
          <p:cNvCxnSpPr>
            <a:cxnSpLocks/>
          </p:cNvCxnSpPr>
          <p:nvPr userDrawn="1"/>
        </p:nvCxnSpPr>
        <p:spPr>
          <a:xfrm>
            <a:off x="13941" y="1107544"/>
            <a:ext cx="436307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09-02-2021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8289716" y="136525"/>
            <a:ext cx="699577" cy="1402202"/>
          </a:xfrm>
          <a:prstGeom prst="rect">
            <a:avLst/>
          </a:prstGeom>
        </p:spPr>
      </p:pic>
      <p:sp>
        <p:nvSpPr>
          <p:cNvPr id="7" name="Rectangle 6">
            <a:extLst>
              <a:ext uri="{FF2B5EF4-FFF2-40B4-BE49-F238E27FC236}">
                <a16:creationId xmlns:a16="http://schemas.microsoft.com/office/drawing/2014/main" id="{6F45AC79-B7C1-472C-A498-194301500451}"/>
              </a:ext>
            </a:extLst>
          </p:cNvPr>
          <p:cNvSpPr/>
          <p:nvPr userDrawn="1"/>
        </p:nvSpPr>
        <p:spPr>
          <a:xfrm>
            <a:off x="71090"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8" name="Straight Connector 7">
            <a:extLst>
              <a:ext uri="{FF2B5EF4-FFF2-40B4-BE49-F238E27FC236}">
                <a16:creationId xmlns:a16="http://schemas.microsoft.com/office/drawing/2014/main" id="{6894E71D-D16B-47FD-9E8E-8C7A57830B0D}"/>
              </a:ext>
            </a:extLst>
          </p:cNvPr>
          <p:cNvCxnSpPr>
            <a:cxnSpLocks/>
          </p:cNvCxnSpPr>
          <p:nvPr userDrawn="1"/>
        </p:nvCxnSpPr>
        <p:spPr>
          <a:xfrm>
            <a:off x="13941" y="1120324"/>
            <a:ext cx="4558060"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3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09-02-2021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8313364" y="136525"/>
            <a:ext cx="699577" cy="1402202"/>
          </a:xfrm>
          <a:prstGeom prst="rect">
            <a:avLst/>
          </a:prstGeom>
        </p:spPr>
      </p:pic>
      <p:sp>
        <p:nvSpPr>
          <p:cNvPr id="8" name="Rectangle 7">
            <a:extLst>
              <a:ext uri="{FF2B5EF4-FFF2-40B4-BE49-F238E27FC236}">
                <a16:creationId xmlns:a16="http://schemas.microsoft.com/office/drawing/2014/main" id="{DE55072B-F85D-4720-86EF-4056A90696D7}"/>
              </a:ext>
            </a:extLst>
          </p:cNvPr>
          <p:cNvSpPr/>
          <p:nvPr userDrawn="1"/>
        </p:nvSpPr>
        <p:spPr>
          <a:xfrm>
            <a:off x="73574"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9" name="Straight Connector 8">
            <a:extLst>
              <a:ext uri="{FF2B5EF4-FFF2-40B4-BE49-F238E27FC236}">
                <a16:creationId xmlns:a16="http://schemas.microsoft.com/office/drawing/2014/main" id="{F28A3DF6-5779-4341-995A-13CE1787101E}"/>
              </a:ext>
            </a:extLst>
          </p:cNvPr>
          <p:cNvCxnSpPr>
            <a:cxnSpLocks/>
          </p:cNvCxnSpPr>
          <p:nvPr userDrawn="1"/>
        </p:nvCxnSpPr>
        <p:spPr>
          <a:xfrm>
            <a:off x="13941" y="1107544"/>
            <a:ext cx="436307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09-02-2021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8313364" y="136525"/>
            <a:ext cx="699577" cy="1402202"/>
          </a:xfrm>
          <a:prstGeom prst="rect">
            <a:avLst/>
          </a:prstGeom>
        </p:spPr>
      </p:pic>
      <p:sp>
        <p:nvSpPr>
          <p:cNvPr id="8" name="Rectangle 7">
            <a:extLst>
              <a:ext uri="{FF2B5EF4-FFF2-40B4-BE49-F238E27FC236}">
                <a16:creationId xmlns:a16="http://schemas.microsoft.com/office/drawing/2014/main" id="{DE55072B-F85D-4720-86EF-4056A90696D7}"/>
              </a:ext>
            </a:extLst>
          </p:cNvPr>
          <p:cNvSpPr/>
          <p:nvPr userDrawn="1"/>
        </p:nvSpPr>
        <p:spPr>
          <a:xfrm>
            <a:off x="73574"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9" name="Straight Connector 8">
            <a:extLst>
              <a:ext uri="{FF2B5EF4-FFF2-40B4-BE49-F238E27FC236}">
                <a16:creationId xmlns:a16="http://schemas.microsoft.com/office/drawing/2014/main" id="{F28A3DF6-5779-4341-995A-13CE1787101E}"/>
              </a:ext>
            </a:extLst>
          </p:cNvPr>
          <p:cNvCxnSpPr>
            <a:cxnSpLocks/>
          </p:cNvCxnSpPr>
          <p:nvPr userDrawn="1"/>
        </p:nvCxnSpPr>
        <p:spPr>
          <a:xfrm>
            <a:off x="13941" y="1107544"/>
            <a:ext cx="436307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09-02-2021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8313364" y="136525"/>
            <a:ext cx="699577" cy="1402202"/>
          </a:xfrm>
          <a:prstGeom prst="rect">
            <a:avLst/>
          </a:prstGeom>
        </p:spPr>
      </p:pic>
      <p:sp>
        <p:nvSpPr>
          <p:cNvPr id="8" name="Rectangle 7">
            <a:extLst>
              <a:ext uri="{FF2B5EF4-FFF2-40B4-BE49-F238E27FC236}">
                <a16:creationId xmlns:a16="http://schemas.microsoft.com/office/drawing/2014/main" id="{DE55072B-F85D-4720-86EF-4056A90696D7}"/>
              </a:ext>
            </a:extLst>
          </p:cNvPr>
          <p:cNvSpPr/>
          <p:nvPr userDrawn="1"/>
        </p:nvSpPr>
        <p:spPr>
          <a:xfrm>
            <a:off x="73574"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9" name="Straight Connector 8">
            <a:extLst>
              <a:ext uri="{FF2B5EF4-FFF2-40B4-BE49-F238E27FC236}">
                <a16:creationId xmlns:a16="http://schemas.microsoft.com/office/drawing/2014/main" id="{F28A3DF6-5779-4341-995A-13CE1787101E}"/>
              </a:ext>
            </a:extLst>
          </p:cNvPr>
          <p:cNvCxnSpPr>
            <a:cxnSpLocks/>
          </p:cNvCxnSpPr>
          <p:nvPr userDrawn="1"/>
        </p:nvCxnSpPr>
        <p:spPr>
          <a:xfrm>
            <a:off x="13941" y="1107544"/>
            <a:ext cx="436307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09-02-2021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8313364" y="136525"/>
            <a:ext cx="699577" cy="1402202"/>
          </a:xfrm>
          <a:prstGeom prst="rect">
            <a:avLst/>
          </a:prstGeom>
        </p:spPr>
      </p:pic>
      <p:sp>
        <p:nvSpPr>
          <p:cNvPr id="8" name="Rectangle 7">
            <a:extLst>
              <a:ext uri="{FF2B5EF4-FFF2-40B4-BE49-F238E27FC236}">
                <a16:creationId xmlns:a16="http://schemas.microsoft.com/office/drawing/2014/main" id="{DE55072B-F85D-4720-86EF-4056A90696D7}"/>
              </a:ext>
            </a:extLst>
          </p:cNvPr>
          <p:cNvSpPr/>
          <p:nvPr userDrawn="1"/>
        </p:nvSpPr>
        <p:spPr>
          <a:xfrm>
            <a:off x="73574"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9" name="Straight Connector 8">
            <a:extLst>
              <a:ext uri="{FF2B5EF4-FFF2-40B4-BE49-F238E27FC236}">
                <a16:creationId xmlns:a16="http://schemas.microsoft.com/office/drawing/2014/main" id="{F28A3DF6-5779-4341-995A-13CE1787101E}"/>
              </a:ext>
            </a:extLst>
          </p:cNvPr>
          <p:cNvCxnSpPr>
            <a:cxnSpLocks/>
          </p:cNvCxnSpPr>
          <p:nvPr userDrawn="1"/>
        </p:nvCxnSpPr>
        <p:spPr>
          <a:xfrm>
            <a:off x="13941" y="1107544"/>
            <a:ext cx="436307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Shape 27"/>
        <p:cNvGrpSpPr/>
        <p:nvPr/>
      </p:nvGrpSpPr>
      <p:grpSpPr>
        <a:xfrm>
          <a:off x="0" y="0"/>
          <a:ext cx="0" cy="0"/>
          <a:chOff x="0" y="0"/>
          <a:chExt cx="0" cy="0"/>
        </a:xfrm>
      </p:grpSpPr>
      <p:sp>
        <p:nvSpPr>
          <p:cNvPr id="28" name="Google Shape;28;p19"/>
          <p:cNvSpPr txBox="1">
            <a:spLocks noGrp="1"/>
          </p:cNvSpPr>
          <p:nvPr>
            <p:ph type="dt" idx="10"/>
          </p:nvPr>
        </p:nvSpPr>
        <p:spPr>
          <a:xfrm>
            <a:off x="772602" y="635387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9"/>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9"/>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31" name="Google Shape;31;p19"/>
          <p:cNvPicPr preferRelativeResize="0"/>
          <p:nvPr/>
        </p:nvPicPr>
        <p:blipFill rotWithShape="1">
          <a:blip r:embed="rId2">
            <a:alphaModFix/>
          </a:blip>
          <a:srcRect/>
          <a:stretch/>
        </p:blipFill>
        <p:spPr>
          <a:xfrm>
            <a:off x="8305482" y="136525"/>
            <a:ext cx="699577" cy="1402202"/>
          </a:xfrm>
          <a:prstGeom prst="rect">
            <a:avLst/>
          </a:prstGeom>
          <a:noFill/>
          <a:ln>
            <a:noFill/>
          </a:ln>
        </p:spPr>
      </p:pic>
      <p:cxnSp>
        <p:nvCxnSpPr>
          <p:cNvPr id="32" name="Google Shape;32;p19"/>
          <p:cNvCxnSpPr/>
          <p:nvPr/>
        </p:nvCxnSpPr>
        <p:spPr>
          <a:xfrm rot="10800000" flipH="1">
            <a:off x="0" y="1380673"/>
            <a:ext cx="4934202" cy="1"/>
          </a:xfrm>
          <a:prstGeom prst="straightConnector1">
            <a:avLst/>
          </a:prstGeom>
          <a:noFill/>
          <a:ln w="38100" cap="flat" cmpd="sng">
            <a:solidFill>
              <a:srgbClr val="DFA267"/>
            </a:solidFill>
            <a:prstDash val="solid"/>
            <a:miter lim="800000"/>
            <a:headEnd type="none" w="sm" len="sm"/>
            <a:tailEnd type="none" w="sm" len="sm"/>
          </a:ln>
        </p:spPr>
      </p:cxnSp>
      <p:grpSp>
        <p:nvGrpSpPr>
          <p:cNvPr id="2" name="Google Shape;34;p19"/>
          <p:cNvGrpSpPr/>
          <p:nvPr/>
        </p:nvGrpSpPr>
        <p:grpSpPr>
          <a:xfrm>
            <a:off x="219303" y="5543114"/>
            <a:ext cx="409348" cy="1078155"/>
            <a:chOff x="313844" y="5489699"/>
            <a:chExt cx="1066895" cy="1078155"/>
          </a:xfrm>
        </p:grpSpPr>
        <p:sp>
          <p:nvSpPr>
            <p:cNvPr id="35" name="Google Shape;35;p19"/>
            <p:cNvSpPr/>
            <p:nvPr/>
          </p:nvSpPr>
          <p:spPr>
            <a:xfrm rot="5400000">
              <a:off x="824432" y="6011547"/>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 name="Google Shape;36;p19"/>
            <p:cNvSpPr/>
            <p:nvPr/>
          </p:nvSpPr>
          <p:spPr>
            <a:xfrm rot="10800000">
              <a:off x="313844" y="5489699"/>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09-02-2021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8289716" y="136525"/>
            <a:ext cx="699577" cy="1402202"/>
          </a:xfrm>
          <a:prstGeom prst="rect">
            <a:avLst/>
          </a:prstGeom>
        </p:spPr>
      </p:pic>
      <p:sp>
        <p:nvSpPr>
          <p:cNvPr id="7" name="Rectangle 6">
            <a:extLst>
              <a:ext uri="{FF2B5EF4-FFF2-40B4-BE49-F238E27FC236}">
                <a16:creationId xmlns:a16="http://schemas.microsoft.com/office/drawing/2014/main" id="{6F45AC79-B7C1-472C-A498-194301500451}"/>
              </a:ext>
            </a:extLst>
          </p:cNvPr>
          <p:cNvSpPr/>
          <p:nvPr userDrawn="1"/>
        </p:nvSpPr>
        <p:spPr>
          <a:xfrm>
            <a:off x="71090"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8" name="Straight Connector 7">
            <a:extLst>
              <a:ext uri="{FF2B5EF4-FFF2-40B4-BE49-F238E27FC236}">
                <a16:creationId xmlns:a16="http://schemas.microsoft.com/office/drawing/2014/main" id="{6894E71D-D16B-47FD-9E8E-8C7A57830B0D}"/>
              </a:ext>
            </a:extLst>
          </p:cNvPr>
          <p:cNvCxnSpPr>
            <a:cxnSpLocks/>
          </p:cNvCxnSpPr>
          <p:nvPr userDrawn="1"/>
        </p:nvCxnSpPr>
        <p:spPr>
          <a:xfrm>
            <a:off x="13941" y="1120324"/>
            <a:ext cx="4558060"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39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09-02-2021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8289716" y="136525"/>
            <a:ext cx="699577" cy="1402202"/>
          </a:xfrm>
          <a:prstGeom prst="rect">
            <a:avLst/>
          </a:prstGeom>
        </p:spPr>
      </p:pic>
      <p:sp>
        <p:nvSpPr>
          <p:cNvPr id="7" name="Rectangle 6">
            <a:extLst>
              <a:ext uri="{FF2B5EF4-FFF2-40B4-BE49-F238E27FC236}">
                <a16:creationId xmlns:a16="http://schemas.microsoft.com/office/drawing/2014/main" id="{6F45AC79-B7C1-472C-A498-194301500451}"/>
              </a:ext>
            </a:extLst>
          </p:cNvPr>
          <p:cNvSpPr/>
          <p:nvPr userDrawn="1"/>
        </p:nvSpPr>
        <p:spPr>
          <a:xfrm>
            <a:off x="71090"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8" name="Straight Connector 7">
            <a:extLst>
              <a:ext uri="{FF2B5EF4-FFF2-40B4-BE49-F238E27FC236}">
                <a16:creationId xmlns:a16="http://schemas.microsoft.com/office/drawing/2014/main" id="{6894E71D-D16B-47FD-9E8E-8C7A57830B0D}"/>
              </a:ext>
            </a:extLst>
          </p:cNvPr>
          <p:cNvCxnSpPr>
            <a:cxnSpLocks/>
          </p:cNvCxnSpPr>
          <p:nvPr userDrawn="1"/>
        </p:nvCxnSpPr>
        <p:spPr>
          <a:xfrm>
            <a:off x="13941" y="1120324"/>
            <a:ext cx="4558060"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39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09-02-2021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8289716" y="136525"/>
            <a:ext cx="699577" cy="1402202"/>
          </a:xfrm>
          <a:prstGeom prst="rect">
            <a:avLst/>
          </a:prstGeom>
        </p:spPr>
      </p:pic>
      <p:sp>
        <p:nvSpPr>
          <p:cNvPr id="7" name="Rectangle 6">
            <a:extLst>
              <a:ext uri="{FF2B5EF4-FFF2-40B4-BE49-F238E27FC236}">
                <a16:creationId xmlns:a16="http://schemas.microsoft.com/office/drawing/2014/main" id="{6F45AC79-B7C1-472C-A498-194301500451}"/>
              </a:ext>
            </a:extLst>
          </p:cNvPr>
          <p:cNvSpPr/>
          <p:nvPr userDrawn="1"/>
        </p:nvSpPr>
        <p:spPr>
          <a:xfrm>
            <a:off x="71090"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8" name="Straight Connector 7">
            <a:extLst>
              <a:ext uri="{FF2B5EF4-FFF2-40B4-BE49-F238E27FC236}">
                <a16:creationId xmlns:a16="http://schemas.microsoft.com/office/drawing/2014/main" id="{6894E71D-D16B-47FD-9E8E-8C7A57830B0D}"/>
              </a:ext>
            </a:extLst>
          </p:cNvPr>
          <p:cNvCxnSpPr>
            <a:cxnSpLocks/>
          </p:cNvCxnSpPr>
          <p:nvPr userDrawn="1"/>
        </p:nvCxnSpPr>
        <p:spPr>
          <a:xfrm>
            <a:off x="13941" y="1120324"/>
            <a:ext cx="4558060"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39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 name="Date Placeholder 27"/>
          <p:cNvSpPr>
            <a:spLocks noGrp="1"/>
          </p:cNvSpPr>
          <p:nvPr>
            <p:ph type="dt" sz="half" idx="10"/>
          </p:nvPr>
        </p:nvSpPr>
        <p:spPr>
          <a:xfrm>
            <a:off x="6400800" y="6354763"/>
            <a:ext cx="2286000" cy="366712"/>
          </a:xfrm>
        </p:spPr>
        <p:txBody>
          <a:bodyPr/>
          <a:lstStyle>
            <a:lvl1pPr>
              <a:defRPr sz="1400"/>
            </a:lvl1pPr>
          </a:lstStyle>
          <a:p>
            <a:pPr>
              <a:defRPr/>
            </a:pPr>
            <a:fld id="{BA93C6B4-ACB1-485A-90B4-7C7F362F1494}" type="datetimeFigureOut">
              <a:rPr lang="en-US"/>
              <a:pPr>
                <a:defRPr/>
              </a:pPr>
              <a:t>2/9/2021</a:t>
            </a:fld>
            <a:endParaRPr lang="en-US"/>
          </a:p>
        </p:txBody>
      </p:sp>
      <p:sp>
        <p:nvSpPr>
          <p:cNvPr id="11" name="Footer Placeholder 16"/>
          <p:cNvSpPr>
            <a:spLocks noGrp="1"/>
          </p:cNvSpPr>
          <p:nvPr>
            <p:ph type="ftr" sz="quarter" idx="11"/>
          </p:nvPr>
        </p:nvSpPr>
        <p:spPr>
          <a:xfrm>
            <a:off x="2898775" y="6354763"/>
            <a:ext cx="3475038" cy="366712"/>
          </a:xfrm>
        </p:spPr>
        <p:txBody>
          <a:bodyPr/>
          <a:lstStyle>
            <a:lvl1pPr>
              <a:defRPr/>
            </a:lvl1pPr>
          </a:lstStyle>
          <a:p>
            <a:pPr>
              <a:defRPr/>
            </a:pPr>
            <a:r>
              <a:rPr lang="en-US"/>
              <a:t>PESIT</a:t>
            </a:r>
          </a:p>
        </p:txBody>
      </p:sp>
      <p:sp>
        <p:nvSpPr>
          <p:cNvPr id="12" name="Slide Number Placeholder 28"/>
          <p:cNvSpPr>
            <a:spLocks noGrp="1"/>
          </p:cNvSpPr>
          <p:nvPr>
            <p:ph type="sldNum" sz="quarter" idx="12"/>
          </p:nvPr>
        </p:nvSpPr>
        <p:spPr>
          <a:xfrm>
            <a:off x="1216025" y="6354763"/>
            <a:ext cx="1219200" cy="366712"/>
          </a:xfrm>
        </p:spPr>
        <p:txBody>
          <a:bodyPr/>
          <a:lstStyle>
            <a:lvl1pPr>
              <a:defRPr/>
            </a:lvl1pPr>
          </a:lstStyle>
          <a:p>
            <a:pPr>
              <a:defRPr/>
            </a:pPr>
            <a:fld id="{448DE0C9-9AC4-4C63-8D66-80E180B7EF29}"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457200" y="1219200"/>
            <a:ext cx="82296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9390D6F-199F-44DA-8CDA-FE79286CF155}" type="datetimeFigureOut">
              <a:rPr lang="en-US"/>
              <a:pPr>
                <a:defRPr/>
              </a:pPr>
              <a:t>2/9/2021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PESIT</a:t>
            </a:r>
          </a:p>
        </p:txBody>
      </p:sp>
      <p:sp>
        <p:nvSpPr>
          <p:cNvPr id="6" name="Slide Number Placeholder 5"/>
          <p:cNvSpPr>
            <a:spLocks noGrp="1"/>
          </p:cNvSpPr>
          <p:nvPr>
            <p:ph type="sldNum" sz="quarter" idx="12"/>
          </p:nvPr>
        </p:nvSpPr>
        <p:spPr/>
        <p:txBody>
          <a:bodyPr/>
          <a:lstStyle>
            <a:lvl1pPr>
              <a:defRPr/>
            </a:lvl1pPr>
          </a:lstStyle>
          <a:p>
            <a:pPr>
              <a:defRPr/>
            </a:pPr>
            <a:fld id="{0AF22DF4-B2EC-4353-AD1B-86EFC042EA42}"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848600" cy="533400"/>
          </a:xfrm>
        </p:spPr>
        <p:txBody>
          <a:bodyPr/>
          <a:lstStyle/>
          <a:p>
            <a:r>
              <a:rPr lang="en-US"/>
              <a:t>Click to edit Master title style</a:t>
            </a:r>
            <a:endParaRPr lang="en-IN"/>
          </a:p>
        </p:txBody>
      </p:sp>
      <p:sp>
        <p:nvSpPr>
          <p:cNvPr id="3" name="Content Placeholder 2"/>
          <p:cNvSpPr>
            <a:spLocks noGrp="1"/>
          </p:cNvSpPr>
          <p:nvPr>
            <p:ph sz="half" idx="1"/>
          </p:nvPr>
        </p:nvSpPr>
        <p:spPr>
          <a:xfrm>
            <a:off x="685800" y="1066800"/>
            <a:ext cx="38481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686300" y="1066800"/>
            <a:ext cx="38481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0"/>
          </p:nvPr>
        </p:nvSpPr>
        <p:spPr>
          <a:xfrm>
            <a:off x="2362200" y="6400800"/>
            <a:ext cx="4038600" cy="457200"/>
          </a:xfrm>
        </p:spPr>
        <p:txBody>
          <a:bodyPr/>
          <a:lstStyle>
            <a:lvl1pPr>
              <a:defRPr>
                <a:latin typeface="Times New Roman" charset="0"/>
              </a:defRPr>
            </a:lvl1pPr>
          </a:lstStyle>
          <a:p>
            <a:pPr>
              <a:defRPr/>
            </a:pPr>
            <a:r>
              <a:rPr lang="en-US"/>
              <a:t>PESIT</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150938" y="214313"/>
            <a:ext cx="7804150" cy="591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Date Placeholder 2"/>
          <p:cNvSpPr>
            <a:spLocks noGrp="1"/>
          </p:cNvSpPr>
          <p:nvPr>
            <p:ph type="dt" sz="half" idx="10"/>
          </p:nvPr>
        </p:nvSpPr>
        <p:spPr>
          <a:xfrm>
            <a:off x="1162050" y="6243638"/>
            <a:ext cx="1905000" cy="457200"/>
          </a:xfrm>
        </p:spPr>
        <p:txBody>
          <a:bodyPr/>
          <a:lstStyle>
            <a:lvl1pPr>
              <a:defRPr/>
            </a:lvl1pPr>
          </a:lstStyle>
          <a:p>
            <a:pPr>
              <a:defRPr/>
            </a:pPr>
            <a:r>
              <a:rPr lang="en-US" altLang="zh-CN"/>
              <a:t>OOMD</a:t>
            </a:r>
          </a:p>
        </p:txBody>
      </p:sp>
      <p:sp>
        <p:nvSpPr>
          <p:cNvPr id="4" name="Footer Placeholder 3"/>
          <p:cNvSpPr>
            <a:spLocks noGrp="1"/>
          </p:cNvSpPr>
          <p:nvPr>
            <p:ph type="ftr" sz="quarter" idx="11"/>
          </p:nvPr>
        </p:nvSpPr>
        <p:spPr>
          <a:xfrm>
            <a:off x="3657600" y="6243638"/>
            <a:ext cx="2895600" cy="457200"/>
          </a:xfrm>
        </p:spPr>
        <p:txBody>
          <a:bodyPr/>
          <a:lstStyle>
            <a:lvl1pPr>
              <a:defRPr/>
            </a:lvl1pPr>
          </a:lstStyle>
          <a:p>
            <a:pPr>
              <a:defRPr/>
            </a:pPr>
            <a:r>
              <a:rPr lang="en-US" altLang="zh-CN"/>
              <a:t>PESIT</a:t>
            </a:r>
          </a:p>
        </p:txBody>
      </p:sp>
      <p:sp>
        <p:nvSpPr>
          <p:cNvPr id="5" name="Slide Number Placeholder 4"/>
          <p:cNvSpPr>
            <a:spLocks noGrp="1"/>
          </p:cNvSpPr>
          <p:nvPr>
            <p:ph type="sldNum" sz="quarter" idx="12"/>
          </p:nvPr>
        </p:nvSpPr>
        <p:spPr>
          <a:xfrm>
            <a:off x="7042150" y="6243638"/>
            <a:ext cx="1905000" cy="457200"/>
          </a:xfrm>
        </p:spPr>
        <p:txBody>
          <a:bodyPr wrap="square" lIns="91440" tIns="45720" rIns="91440" bIns="45720" numCol="1" anchor="t" anchorCtr="0" compatLnSpc="1">
            <a:prstTxWarp prst="textNoShape">
              <a:avLst/>
            </a:prstTxWarp>
          </a:bodyPr>
          <a:lstStyle>
            <a:lvl1pPr>
              <a:defRPr>
                <a:ea typeface="宋体" pitchFamily="2" charset="-122"/>
              </a:defRPr>
            </a:lvl1pPr>
          </a:lstStyle>
          <a:p>
            <a:pPr>
              <a:defRPr/>
            </a:pPr>
            <a:fld id="{A258A88A-938F-4311-8F53-04BCC3A42C3D}" type="slidenum">
              <a:rPr lang="zh-CN" altLang="en-US"/>
              <a:pPr>
                <a:defRPr/>
              </a:pPr>
              <a:t>‹#›</a:t>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chartAndTx">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848600" cy="533400"/>
          </a:xfrm>
        </p:spPr>
        <p:txBody>
          <a:bodyPr/>
          <a:lstStyle/>
          <a:p>
            <a:r>
              <a:rPr lang="en-US"/>
              <a:t>Click to edit Master title style</a:t>
            </a:r>
            <a:endParaRPr lang="en-IN"/>
          </a:p>
        </p:txBody>
      </p:sp>
      <p:sp>
        <p:nvSpPr>
          <p:cNvPr id="3" name="Chart Placeholder 2"/>
          <p:cNvSpPr>
            <a:spLocks noGrp="1"/>
          </p:cNvSpPr>
          <p:nvPr>
            <p:ph type="chart" sz="half" idx="1"/>
          </p:nvPr>
        </p:nvSpPr>
        <p:spPr>
          <a:xfrm>
            <a:off x="685800" y="1066800"/>
            <a:ext cx="3848100" cy="4876800"/>
          </a:xfrm>
        </p:spPr>
        <p:txBody>
          <a:bodyPr>
            <a:normAutofit/>
          </a:bodyPr>
          <a:lstStyle/>
          <a:p>
            <a:pPr lvl="0"/>
            <a:endParaRPr lang="en-IN" noProof="0"/>
          </a:p>
        </p:txBody>
      </p:sp>
      <p:sp>
        <p:nvSpPr>
          <p:cNvPr id="4" name="Text Placeholder 3"/>
          <p:cNvSpPr>
            <a:spLocks noGrp="1"/>
          </p:cNvSpPr>
          <p:nvPr>
            <p:ph type="body" sz="half" idx="2"/>
          </p:nvPr>
        </p:nvSpPr>
        <p:spPr>
          <a:xfrm>
            <a:off x="4686300" y="1066800"/>
            <a:ext cx="38481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0"/>
          </p:nvPr>
        </p:nvSpPr>
        <p:spPr>
          <a:xfrm>
            <a:off x="2362200" y="6400800"/>
            <a:ext cx="4038600" cy="457200"/>
          </a:xfrm>
        </p:spPr>
        <p:txBody>
          <a:bodyPr/>
          <a:lstStyle>
            <a:lvl1pPr>
              <a:defRPr>
                <a:latin typeface="Times New Roman" charset="0"/>
              </a:defRPr>
            </a:lvl1pPr>
          </a:lstStyle>
          <a:p>
            <a:pPr>
              <a:defRPr/>
            </a:pPr>
            <a:r>
              <a:rPr lang="en-US"/>
              <a:t>PESIT</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5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a:t>Click to edit Master title style</a:t>
            </a:r>
          </a:p>
        </p:txBody>
      </p:sp>
      <p:sp>
        <p:nvSpPr>
          <p:cNvPr id="4" name="Date Placeholder 2"/>
          <p:cNvSpPr>
            <a:spLocks noGrp="1"/>
          </p:cNvSpPr>
          <p:nvPr>
            <p:ph type="dt" sz="half" idx="10"/>
          </p:nvPr>
        </p:nvSpPr>
        <p:spPr/>
        <p:txBody>
          <a:bodyPr/>
          <a:lstStyle>
            <a:lvl1pPr>
              <a:defRPr/>
            </a:lvl1pPr>
          </a:lstStyle>
          <a:p>
            <a:pPr>
              <a:defRPr/>
            </a:pPr>
            <a:fld id="{6F2D9BE8-ACC2-4677-8395-FDB7749D1CA2}" type="datetimeFigureOut">
              <a:rPr lang="en-US"/>
              <a:pPr>
                <a:defRPr/>
              </a:pPr>
              <a:t>2/9/2021</a:t>
            </a:fld>
            <a:endParaRPr lang="en-US"/>
          </a:p>
        </p:txBody>
      </p:sp>
      <p:sp>
        <p:nvSpPr>
          <p:cNvPr id="5" name="Footer Placeholder 3"/>
          <p:cNvSpPr>
            <a:spLocks noGrp="1"/>
          </p:cNvSpPr>
          <p:nvPr>
            <p:ph type="ftr" sz="quarter" idx="11"/>
          </p:nvPr>
        </p:nvSpPr>
        <p:spPr/>
        <p:txBody>
          <a:bodyPr/>
          <a:lstStyle>
            <a:lvl1pPr>
              <a:defRPr/>
            </a:lvl1pPr>
          </a:lstStyle>
          <a:p>
            <a:pPr>
              <a:defRPr/>
            </a:pPr>
            <a:r>
              <a:rPr lang="en-US"/>
              <a:t>PESIT</a:t>
            </a:r>
          </a:p>
        </p:txBody>
      </p:sp>
      <p:sp>
        <p:nvSpPr>
          <p:cNvPr id="6" name="Slide Number Placeholder 4"/>
          <p:cNvSpPr>
            <a:spLocks noGrp="1"/>
          </p:cNvSpPr>
          <p:nvPr>
            <p:ph type="sldNum" sz="quarter" idx="12"/>
          </p:nvPr>
        </p:nvSpPr>
        <p:spPr/>
        <p:txBody>
          <a:bodyPr/>
          <a:lstStyle>
            <a:lvl1pPr>
              <a:defRPr/>
            </a:lvl1pPr>
          </a:lstStyle>
          <a:p>
            <a:pPr>
              <a:defRPr/>
            </a:pPr>
            <a:fld id="{E6E323FC-3012-46E3-851B-15F851C5FD2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38"/>
        <p:cNvGrpSpPr/>
        <p:nvPr/>
      </p:nvGrpSpPr>
      <p:grpSpPr>
        <a:xfrm>
          <a:off x="0" y="0"/>
          <a:ext cx="0" cy="0"/>
          <a:chOff x="0" y="0"/>
          <a:chExt cx="0" cy="0"/>
        </a:xfrm>
      </p:grpSpPr>
      <p:sp>
        <p:nvSpPr>
          <p:cNvPr id="39" name="Google Shape;39;p20"/>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0"/>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0"/>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42" name="Google Shape;42;p20"/>
          <p:cNvPicPr preferRelativeResize="0"/>
          <p:nvPr/>
        </p:nvPicPr>
        <p:blipFill rotWithShape="1">
          <a:blip r:embed="rId2">
            <a:alphaModFix/>
          </a:blip>
          <a:srcRect/>
          <a:stretch/>
        </p:blipFill>
        <p:spPr>
          <a:xfrm>
            <a:off x="8289716" y="136525"/>
            <a:ext cx="699577" cy="1402202"/>
          </a:xfrm>
          <a:prstGeom prst="rect">
            <a:avLst/>
          </a:prstGeom>
          <a:noFill/>
          <a:ln>
            <a:noFill/>
          </a:ln>
        </p:spPr>
      </p:pic>
      <p:sp>
        <p:nvSpPr>
          <p:cNvPr id="43" name="Google Shape;43;p20"/>
          <p:cNvSpPr/>
          <p:nvPr/>
        </p:nvSpPr>
        <p:spPr>
          <a:xfrm>
            <a:off x="13940" y="0"/>
            <a:ext cx="6767232" cy="64629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400" b="1" cap="none" dirty="0">
                <a:solidFill>
                  <a:srgbClr val="0070C0"/>
                </a:solidFill>
                <a:latin typeface="Calibri"/>
                <a:ea typeface="Calibri"/>
                <a:cs typeface="Calibri"/>
                <a:sym typeface="Calibri"/>
              </a:rPr>
              <a:t>Static Models for Solving a Problem</a:t>
            </a:r>
            <a:endParaRPr dirty="0"/>
          </a:p>
        </p:txBody>
      </p:sp>
      <p:cxnSp>
        <p:nvCxnSpPr>
          <p:cNvPr id="44" name="Google Shape;44;p20"/>
          <p:cNvCxnSpPr/>
          <p:nvPr/>
        </p:nvCxnSpPr>
        <p:spPr>
          <a:xfrm>
            <a:off x="13941" y="1087663"/>
            <a:ext cx="4363078" cy="0"/>
          </a:xfrm>
          <a:prstGeom prst="straightConnector1">
            <a:avLst/>
          </a:prstGeom>
          <a:noFill/>
          <a:ln w="38100" cap="flat" cmpd="sng">
            <a:solidFill>
              <a:srgbClr val="DFA267"/>
            </a:solidFill>
            <a:prstDash val="solid"/>
            <a:miter lim="800000"/>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reserve="1">
  <p:cSld name="Section Header">
    <p:spTree>
      <p:nvGrpSpPr>
        <p:cNvPr id="1" name="Shape 45"/>
        <p:cNvGrpSpPr/>
        <p:nvPr/>
      </p:nvGrpSpPr>
      <p:grpSpPr>
        <a:xfrm>
          <a:off x="0" y="0"/>
          <a:ext cx="0" cy="0"/>
          <a:chOff x="0" y="0"/>
          <a:chExt cx="0" cy="0"/>
        </a:xfrm>
      </p:grpSpPr>
      <p:sp>
        <p:nvSpPr>
          <p:cNvPr id="46" name="Google Shape;46;p21"/>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1"/>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1"/>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49" name="Google Shape;49;p21"/>
          <p:cNvPicPr preferRelativeResize="0"/>
          <p:nvPr/>
        </p:nvPicPr>
        <p:blipFill rotWithShape="1">
          <a:blip r:embed="rId2">
            <a:alphaModFix/>
          </a:blip>
          <a:srcRect/>
          <a:stretch/>
        </p:blipFill>
        <p:spPr>
          <a:xfrm>
            <a:off x="1112890" y="1785280"/>
            <a:ext cx="1778663" cy="3554276"/>
          </a:xfrm>
          <a:prstGeom prst="rect">
            <a:avLst/>
          </a:prstGeom>
          <a:noFill/>
          <a:ln>
            <a:noFill/>
          </a:ln>
        </p:spPr>
      </p:pic>
      <p:cxnSp>
        <p:nvCxnSpPr>
          <p:cNvPr id="50" name="Google Shape;50;p21"/>
          <p:cNvCxnSpPr/>
          <p:nvPr/>
        </p:nvCxnSpPr>
        <p:spPr>
          <a:xfrm rot="10800000" flipH="1">
            <a:off x="3440996" y="2763970"/>
            <a:ext cx="3436087" cy="1"/>
          </a:xfrm>
          <a:prstGeom prst="straightConnector1">
            <a:avLst/>
          </a:prstGeom>
          <a:noFill/>
          <a:ln w="38100" cap="flat" cmpd="sng">
            <a:solidFill>
              <a:srgbClr val="DFA267"/>
            </a:solidFill>
            <a:prstDash val="solid"/>
            <a:miter lim="800000"/>
            <a:headEnd type="none" w="sm" len="sm"/>
            <a:tailEnd type="none" w="sm" len="sm"/>
          </a:ln>
        </p:spPr>
      </p:cxnSp>
      <p:sp>
        <p:nvSpPr>
          <p:cNvPr id="51" name="Google Shape;51;p21"/>
          <p:cNvSpPr txBox="1"/>
          <p:nvPr/>
        </p:nvSpPr>
        <p:spPr>
          <a:xfrm>
            <a:off x="3370398" y="1965257"/>
            <a:ext cx="2344610"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F4B350"/>
                </a:solidFill>
                <a:latin typeface="Calibri"/>
                <a:ea typeface="Calibri"/>
                <a:cs typeface="Calibri"/>
                <a:sym typeface="Calibri"/>
              </a:rPr>
              <a:t>THANK YOU</a:t>
            </a:r>
            <a:endParaRPr sz="1800" b="1">
              <a:solidFill>
                <a:srgbClr val="F4B350"/>
              </a:solidFill>
              <a:latin typeface="Calibri"/>
              <a:ea typeface="Calibri"/>
              <a:cs typeface="Calibri"/>
              <a:sym typeface="Calibri"/>
            </a:endParaRPr>
          </a:p>
        </p:txBody>
      </p:sp>
      <p:sp>
        <p:nvSpPr>
          <p:cNvPr id="52" name="Google Shape;52;p21"/>
          <p:cNvSpPr/>
          <p:nvPr/>
        </p:nvSpPr>
        <p:spPr>
          <a:xfrm>
            <a:off x="3440996" y="2890391"/>
            <a:ext cx="5622911"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dirty="0" err="1">
                <a:solidFill>
                  <a:schemeClr val="dk1"/>
                </a:solidFill>
                <a:latin typeface="Calibri"/>
                <a:ea typeface="Calibri"/>
                <a:cs typeface="Calibri"/>
                <a:sym typeface="Calibri"/>
              </a:rPr>
              <a:t>Dr.</a:t>
            </a:r>
            <a:r>
              <a:rPr lang="en-IN" sz="2400" b="1" dirty="0">
                <a:solidFill>
                  <a:schemeClr val="dk1"/>
                </a:solidFill>
                <a:latin typeface="Calibri"/>
                <a:ea typeface="Calibri"/>
                <a:cs typeface="Calibri"/>
                <a:sym typeface="Calibri"/>
              </a:rPr>
              <a:t> H. L. Phalachandra</a:t>
            </a:r>
            <a:endParaRPr dirty="0"/>
          </a:p>
          <a:p>
            <a:pPr marL="0" marR="0" lvl="0" indent="0" algn="l" rtl="0">
              <a:lnSpc>
                <a:spcPct val="100000"/>
              </a:lnSpc>
              <a:spcBef>
                <a:spcPts val="0"/>
              </a:spcBef>
              <a:spcAft>
                <a:spcPts val="0"/>
              </a:spcAft>
              <a:buClr>
                <a:schemeClr val="dk1"/>
              </a:buClr>
              <a:buSzPts val="2000"/>
              <a:buFont typeface="Calibri"/>
              <a:buNone/>
            </a:pPr>
            <a:r>
              <a:rPr lang="en-US" sz="2000" dirty="0">
                <a:solidFill>
                  <a:schemeClr val="dk1"/>
                </a:solidFill>
                <a:latin typeface="Calibri"/>
                <a:ea typeface="Calibri"/>
                <a:cs typeface="Calibri"/>
                <a:sym typeface="Calibri"/>
              </a:rPr>
              <a:t>Department of Computer Science </a:t>
            </a:r>
            <a:r>
              <a:rPr lang="en-US" sz="2000" b="0" dirty="0">
                <a:solidFill>
                  <a:schemeClr val="dk1"/>
                </a:solidFill>
                <a:latin typeface="Calibri"/>
                <a:ea typeface="Calibri"/>
                <a:cs typeface="Calibri"/>
                <a:sym typeface="Calibri"/>
              </a:rPr>
              <a:t>and Engineering</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r>
              <a:rPr lang="en-US" sz="2000" u="sng" dirty="0">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phalachandra@pes.edu</a:t>
            </a:r>
            <a:endParaRPr sz="2000" u="sng" dirty="0">
              <a:solidFill>
                <a:srgbClr val="0070C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reserve="1">
  <p:cSld name="Two Content">
    <p:spTree>
      <p:nvGrpSpPr>
        <p:cNvPr id="1" name="Shape 61"/>
        <p:cNvGrpSpPr/>
        <p:nvPr/>
      </p:nvGrpSpPr>
      <p:grpSpPr>
        <a:xfrm>
          <a:off x="0" y="0"/>
          <a:ext cx="0" cy="0"/>
          <a:chOff x="0" y="0"/>
          <a:chExt cx="0" cy="0"/>
        </a:xfrm>
      </p:grpSpPr>
      <p:sp>
        <p:nvSpPr>
          <p:cNvPr id="62" name="Google Shape;62;p23"/>
          <p:cNvSpPr txBox="1">
            <a:spLocks noGrp="1"/>
          </p:cNvSpPr>
          <p:nvPr>
            <p:ph type="title"/>
          </p:nvPr>
        </p:nvSpPr>
        <p:spPr>
          <a:xfrm>
            <a:off x="628650" y="365128"/>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3"/>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23"/>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23"/>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3"/>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3"/>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68" name="Google Shape;68;p23"/>
          <p:cNvPicPr preferRelativeResize="0"/>
          <p:nvPr/>
        </p:nvPicPr>
        <p:blipFill rotWithShape="1">
          <a:blip r:embed="rId2">
            <a:alphaModFix/>
          </a:blip>
          <a:srcRect/>
          <a:stretch/>
        </p:blipFill>
        <p:spPr>
          <a:xfrm>
            <a:off x="8250302" y="185738"/>
            <a:ext cx="699577" cy="140220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reserve="1">
  <p:cSld name="Comparison">
    <p:spTree>
      <p:nvGrpSpPr>
        <p:cNvPr id="1" name="Shape 69"/>
        <p:cNvGrpSpPr/>
        <p:nvPr/>
      </p:nvGrpSpPr>
      <p:grpSpPr>
        <a:xfrm>
          <a:off x="0" y="0"/>
          <a:ext cx="0" cy="0"/>
          <a:chOff x="0" y="0"/>
          <a:chExt cx="0" cy="0"/>
        </a:xfrm>
      </p:grpSpPr>
      <p:sp>
        <p:nvSpPr>
          <p:cNvPr id="70" name="Google Shape;70;p24"/>
          <p:cNvSpPr txBox="1">
            <a:spLocks noGrp="1"/>
          </p:cNvSpPr>
          <p:nvPr>
            <p:ph type="title"/>
          </p:nvPr>
        </p:nvSpPr>
        <p:spPr>
          <a:xfrm>
            <a:off x="629841" y="365128"/>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24"/>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2" name="Google Shape;72;p24"/>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24"/>
          <p:cNvSpPr txBox="1">
            <a:spLocks noGrp="1"/>
          </p:cNvSpPr>
          <p:nvPr>
            <p:ph type="body" idx="3"/>
          </p:nvPr>
        </p:nvSpPr>
        <p:spPr>
          <a:xfrm>
            <a:off x="4629151"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4" name="Google Shape;74;p24"/>
          <p:cNvSpPr txBox="1">
            <a:spLocks noGrp="1"/>
          </p:cNvSpPr>
          <p:nvPr>
            <p:ph type="body" idx="4"/>
          </p:nvPr>
        </p:nvSpPr>
        <p:spPr>
          <a:xfrm>
            <a:off x="4629151"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4"/>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4"/>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4"/>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Blank" preserve="1">
  <p:cSld name="1_Blank">
    <p:spTree>
      <p:nvGrpSpPr>
        <p:cNvPr id="1" name="Shape 78"/>
        <p:cNvGrpSpPr/>
        <p:nvPr/>
      </p:nvGrpSpPr>
      <p:grpSpPr>
        <a:xfrm>
          <a:off x="0" y="0"/>
          <a:ext cx="0" cy="0"/>
          <a:chOff x="0" y="0"/>
          <a:chExt cx="0" cy="0"/>
        </a:xfrm>
      </p:grpSpPr>
      <p:sp>
        <p:nvSpPr>
          <p:cNvPr id="79" name="Google Shape;79;p25"/>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5"/>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5"/>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82" name="Google Shape;82;p25"/>
          <p:cNvPicPr preferRelativeResize="0"/>
          <p:nvPr/>
        </p:nvPicPr>
        <p:blipFill rotWithShape="1">
          <a:blip r:embed="rId2">
            <a:alphaModFix/>
          </a:blip>
          <a:srcRect/>
          <a:stretch/>
        </p:blipFill>
        <p:spPr>
          <a:xfrm>
            <a:off x="8305482" y="136525"/>
            <a:ext cx="699577" cy="140220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reserve="1">
  <p:cSld name="Content with Caption">
    <p:spTree>
      <p:nvGrpSpPr>
        <p:cNvPr id="1" name="Shape 83"/>
        <p:cNvGrpSpPr/>
        <p:nvPr/>
      </p:nvGrpSpPr>
      <p:grpSpPr>
        <a:xfrm>
          <a:off x="0" y="0"/>
          <a:ext cx="0" cy="0"/>
          <a:chOff x="0" y="0"/>
          <a:chExt cx="0" cy="0"/>
        </a:xfrm>
      </p:grpSpPr>
      <p:sp>
        <p:nvSpPr>
          <p:cNvPr id="84" name="Google Shape;84;p26"/>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26"/>
          <p:cNvSpPr txBox="1">
            <a:spLocks noGrp="1"/>
          </p:cNvSpPr>
          <p:nvPr>
            <p:ph type="body" idx="1"/>
          </p:nvPr>
        </p:nvSpPr>
        <p:spPr>
          <a:xfrm>
            <a:off x="3887391" y="987428"/>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86" name="Google Shape;86;p26"/>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7" name="Google Shape;87;p26"/>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6"/>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6"/>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reserve="1">
  <p:cSld name="Picture with Caption">
    <p:spTree>
      <p:nvGrpSpPr>
        <p:cNvPr id="1" name="Shape 90"/>
        <p:cNvGrpSpPr/>
        <p:nvPr/>
      </p:nvGrpSpPr>
      <p:grpSpPr>
        <a:xfrm>
          <a:off x="0" y="0"/>
          <a:ext cx="0" cy="0"/>
          <a:chOff x="0" y="0"/>
          <a:chExt cx="0" cy="0"/>
        </a:xfrm>
      </p:grpSpPr>
      <p:sp>
        <p:nvSpPr>
          <p:cNvPr id="91" name="Google Shape;91;p27"/>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7"/>
          <p:cNvSpPr>
            <a:spLocks noGrp="1"/>
          </p:cNvSpPr>
          <p:nvPr>
            <p:ph type="pic" idx="2"/>
          </p:nvPr>
        </p:nvSpPr>
        <p:spPr>
          <a:xfrm>
            <a:off x="3887391" y="987428"/>
            <a:ext cx="462915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93" name="Google Shape;93;p27"/>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94" name="Google Shape;94;p27"/>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7"/>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7"/>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4000" r:id="rId1"/>
    <p:sldLayoutId id="2147484001" r:id="rId2"/>
    <p:sldLayoutId id="2147484002" r:id="rId3"/>
    <p:sldLayoutId id="2147484003" r:id="rId4"/>
    <p:sldLayoutId id="2147484004" r:id="rId5"/>
    <p:sldLayoutId id="2147484005" r:id="rId6"/>
    <p:sldLayoutId id="2147484006" r:id="rId7"/>
    <p:sldLayoutId id="2147484007" r:id="rId8"/>
    <p:sldLayoutId id="2147484008" r:id="rId9"/>
    <p:sldLayoutId id="2147484009" r:id="rId10"/>
    <p:sldLayoutId id="2147484010" r:id="rId11"/>
    <p:sldLayoutId id="2147484011" r:id="rId12"/>
    <p:sldLayoutId id="2147484012" r:id="rId13"/>
    <p:sldLayoutId id="2147484013" r:id="rId14"/>
    <p:sldLayoutId id="2147484014" r:id="rId15"/>
    <p:sldLayoutId id="2147484015" r:id="rId16"/>
    <p:sldLayoutId id="2147484016" r:id="rId17"/>
    <p:sldLayoutId id="2147484017" r:id="rId18"/>
    <p:sldLayoutId id="2147484018" r:id="rId19"/>
    <p:sldLayoutId id="2147484019" r:id="rId20"/>
    <p:sldLayoutId id="2147484020" r:id="rId21"/>
    <p:sldLayoutId id="2147484021" r:id="rId22"/>
    <p:sldLayoutId id="2147484022" r:id="rId23"/>
    <p:sldLayoutId id="2147484023" r:id="rId24"/>
    <p:sldLayoutId id="2147484024" r:id="rId25"/>
    <p:sldLayoutId id="2147484025" r:id="rId26"/>
    <p:sldLayoutId id="2147484026" r:id="rId27"/>
    <p:sldLayoutId id="2147484027" r:id="rId2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3;p1"/>
          <p:cNvSpPr/>
          <p:nvPr/>
        </p:nvSpPr>
        <p:spPr>
          <a:xfrm>
            <a:off x="232304" y="2302196"/>
            <a:ext cx="10220234"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cap="none" dirty="0">
                <a:solidFill>
                  <a:schemeClr val="accent2"/>
                </a:solidFill>
                <a:latin typeface="Calibri"/>
                <a:ea typeface="Calibri"/>
                <a:cs typeface="Calibri"/>
                <a:sym typeface="Calibri"/>
              </a:rPr>
              <a:t>Implementation Models</a:t>
            </a:r>
          </a:p>
          <a:p>
            <a:pPr marL="0" marR="0" lvl="0" indent="0" algn="l" rtl="0">
              <a:spcBef>
                <a:spcPts val="0"/>
              </a:spcBef>
              <a:spcAft>
                <a:spcPts val="0"/>
              </a:spcAft>
              <a:buNone/>
            </a:pPr>
            <a:r>
              <a:rPr lang="en-US" sz="3600" b="1" dirty="0">
                <a:solidFill>
                  <a:schemeClr val="accent2"/>
                </a:solidFill>
                <a:latin typeface="Calibri"/>
                <a:cs typeface="Calibri"/>
                <a:sym typeface="Calibri"/>
              </a:rPr>
              <a:t> </a:t>
            </a:r>
            <a:r>
              <a:rPr lang="en-US" sz="2800" b="1" dirty="0">
                <a:solidFill>
                  <a:srgbClr val="C00000"/>
                </a:solidFill>
                <a:latin typeface="Calibri"/>
                <a:cs typeface="Calibri"/>
                <a:sym typeface="Calibri"/>
              </a:rPr>
              <a:t> (Deployment Model)</a:t>
            </a:r>
            <a:endParaRPr sz="1800" dirty="0">
              <a:solidFill>
                <a:srgbClr val="C00000"/>
              </a:solidFill>
            </a:endParaRPr>
          </a:p>
        </p:txBody>
      </p:sp>
      <p:pic>
        <p:nvPicPr>
          <p:cNvPr id="4" name="Picture 3">
            <a:extLst>
              <a:ext uri="{FF2B5EF4-FFF2-40B4-BE49-F238E27FC236}">
                <a16:creationId xmlns:a16="http://schemas.microsoft.com/office/drawing/2014/main" id="{1CF3B02D-63A5-40A9-A7DC-4EC3190BD521}"/>
              </a:ext>
            </a:extLst>
          </p:cNvPr>
          <p:cNvPicPr>
            <a:picLocks noChangeAspect="1"/>
          </p:cNvPicPr>
          <p:nvPr/>
        </p:nvPicPr>
        <p:blipFill>
          <a:blip r:embed="rId2"/>
          <a:stretch>
            <a:fillRect/>
          </a:stretch>
        </p:blipFill>
        <p:spPr>
          <a:xfrm>
            <a:off x="5365680" y="2206373"/>
            <a:ext cx="3107714" cy="244525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7886700"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Illustration of a Deployment Diagram </a:t>
            </a:r>
          </a:p>
        </p:txBody>
      </p:sp>
      <p:sp>
        <p:nvSpPr>
          <p:cNvPr id="4" name="object 4">
            <a:extLst>
              <a:ext uri="{FF2B5EF4-FFF2-40B4-BE49-F238E27FC236}">
                <a16:creationId xmlns:a16="http://schemas.microsoft.com/office/drawing/2014/main" id="{3156DF7D-18EC-4C49-85BE-A4798B46231B}"/>
              </a:ext>
            </a:extLst>
          </p:cNvPr>
          <p:cNvSpPr/>
          <p:nvPr/>
        </p:nvSpPr>
        <p:spPr>
          <a:xfrm>
            <a:off x="323528" y="1628800"/>
            <a:ext cx="7886700" cy="4536504"/>
          </a:xfrm>
          <a:prstGeom prst="rect">
            <a:avLst/>
          </a:prstGeom>
          <a:blipFill>
            <a:blip r:embed="rId2" cstate="print"/>
            <a:stretch>
              <a:fillRect/>
            </a:stretch>
          </a:blipFill>
        </p:spPr>
        <p:txBody>
          <a:bodyPr wrap="square" lIns="0" tIns="0" rIns="0" bIns="0" rtlCol="0"/>
          <a:lstStyle/>
          <a:p>
            <a:endParaRPr/>
          </a:p>
        </p:txBody>
      </p:sp>
      <p:sp>
        <p:nvSpPr>
          <p:cNvPr id="5" name="object 3">
            <a:extLst>
              <a:ext uri="{FF2B5EF4-FFF2-40B4-BE49-F238E27FC236}">
                <a16:creationId xmlns:a16="http://schemas.microsoft.com/office/drawing/2014/main" id="{57A4DFBA-4DC1-4F54-8823-8CDEACF8DEF6}"/>
              </a:ext>
            </a:extLst>
          </p:cNvPr>
          <p:cNvSpPr txBox="1"/>
          <p:nvPr/>
        </p:nvSpPr>
        <p:spPr>
          <a:xfrm>
            <a:off x="1934125" y="5740942"/>
            <a:ext cx="4626187" cy="848095"/>
          </a:xfrm>
          <a:prstGeom prst="rect">
            <a:avLst/>
          </a:prstGeom>
        </p:spPr>
        <p:txBody>
          <a:bodyPr vert="horz" wrap="square" lIns="0" tIns="16933" rIns="0" bIns="0" rtlCol="0">
            <a:spAutoFit/>
          </a:bodyPr>
          <a:lstStyle/>
          <a:p>
            <a:pPr marL="16933" marR="6773">
              <a:spcBef>
                <a:spcPts val="133"/>
              </a:spcBef>
            </a:pPr>
            <a:r>
              <a:rPr sz="2700" spc="-7" dirty="0">
                <a:solidFill>
                  <a:srgbClr val="30859C"/>
                </a:solidFill>
                <a:latin typeface="Calibri"/>
                <a:cs typeface="Calibri"/>
              </a:rPr>
              <a:t>Deployment </a:t>
            </a:r>
            <a:r>
              <a:rPr sz="2700" spc="-13" dirty="0">
                <a:solidFill>
                  <a:srgbClr val="30859C"/>
                </a:solidFill>
                <a:latin typeface="Calibri"/>
                <a:cs typeface="Calibri"/>
              </a:rPr>
              <a:t>Diagram </a:t>
            </a:r>
            <a:r>
              <a:rPr sz="2700" spc="-20" dirty="0">
                <a:solidFill>
                  <a:srgbClr val="30859C"/>
                </a:solidFill>
                <a:latin typeface="Calibri"/>
                <a:cs typeface="Calibri"/>
              </a:rPr>
              <a:t>for </a:t>
            </a:r>
            <a:r>
              <a:rPr sz="2700" spc="-13" dirty="0">
                <a:solidFill>
                  <a:srgbClr val="30859C"/>
                </a:solidFill>
                <a:latin typeface="Calibri"/>
                <a:cs typeface="Calibri"/>
              </a:rPr>
              <a:t>Hospital  </a:t>
            </a:r>
            <a:r>
              <a:rPr sz="2700" spc="-7" dirty="0">
                <a:solidFill>
                  <a:srgbClr val="30859C"/>
                </a:solidFill>
                <a:latin typeface="Calibri"/>
                <a:cs typeface="Calibri"/>
              </a:rPr>
              <a:t>Management </a:t>
            </a:r>
            <a:r>
              <a:rPr sz="2700" spc="-20" dirty="0">
                <a:solidFill>
                  <a:srgbClr val="30859C"/>
                </a:solidFill>
                <a:latin typeface="Calibri"/>
                <a:cs typeface="Calibri"/>
              </a:rPr>
              <a:t>System</a:t>
            </a:r>
            <a:r>
              <a:rPr sz="2700" spc="-33" dirty="0">
                <a:solidFill>
                  <a:srgbClr val="30859C"/>
                </a:solidFill>
                <a:latin typeface="Calibri"/>
                <a:cs typeface="Calibri"/>
              </a:rPr>
              <a:t> </a:t>
            </a:r>
            <a:r>
              <a:rPr sz="2700" spc="-40" dirty="0">
                <a:solidFill>
                  <a:srgbClr val="30859C"/>
                </a:solidFill>
                <a:latin typeface="Calibri"/>
                <a:cs typeface="Calibri"/>
              </a:rPr>
              <a:t>Template</a:t>
            </a:r>
            <a:endParaRPr sz="2700" dirty="0">
              <a:latin typeface="Calibri"/>
              <a:cs typeface="Calibri"/>
            </a:endParaRPr>
          </a:p>
        </p:txBody>
      </p:sp>
    </p:spTree>
    <p:extLst>
      <p:ext uri="{BB962C8B-B14F-4D97-AF65-F5344CB8AC3E}">
        <p14:creationId xmlns:p14="http://schemas.microsoft.com/office/powerpoint/2010/main" val="759457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7886700"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Illustration of a Deployment Diagram </a:t>
            </a:r>
          </a:p>
        </p:txBody>
      </p:sp>
      <p:sp>
        <p:nvSpPr>
          <p:cNvPr id="6" name="object 3">
            <a:extLst>
              <a:ext uri="{FF2B5EF4-FFF2-40B4-BE49-F238E27FC236}">
                <a16:creationId xmlns:a16="http://schemas.microsoft.com/office/drawing/2014/main" id="{3B93A126-61CD-4DE8-B18D-0E9B4015FD8A}"/>
              </a:ext>
            </a:extLst>
          </p:cNvPr>
          <p:cNvSpPr txBox="1"/>
          <p:nvPr/>
        </p:nvSpPr>
        <p:spPr>
          <a:xfrm>
            <a:off x="37536" y="6247574"/>
            <a:ext cx="9106464" cy="432597"/>
          </a:xfrm>
          <a:prstGeom prst="rect">
            <a:avLst/>
          </a:prstGeom>
        </p:spPr>
        <p:txBody>
          <a:bodyPr vert="horz" wrap="square" lIns="0" tIns="16933" rIns="0" bIns="0" rtlCol="0">
            <a:spAutoFit/>
          </a:bodyPr>
          <a:lstStyle/>
          <a:p>
            <a:pPr marL="16933" marR="6773">
              <a:spcBef>
                <a:spcPts val="133"/>
              </a:spcBef>
            </a:pPr>
            <a:r>
              <a:rPr sz="2700" spc="-7" dirty="0">
                <a:solidFill>
                  <a:srgbClr val="30859C"/>
                </a:solidFill>
                <a:latin typeface="Calibri"/>
                <a:cs typeface="Calibri"/>
              </a:rPr>
              <a:t>Deployment</a:t>
            </a:r>
            <a:r>
              <a:rPr sz="2700" spc="-107" dirty="0">
                <a:solidFill>
                  <a:srgbClr val="30859C"/>
                </a:solidFill>
                <a:latin typeface="Calibri"/>
                <a:cs typeface="Calibri"/>
              </a:rPr>
              <a:t> </a:t>
            </a:r>
            <a:r>
              <a:rPr sz="2700" spc="-13" dirty="0">
                <a:solidFill>
                  <a:srgbClr val="30859C"/>
                </a:solidFill>
                <a:latin typeface="Calibri"/>
                <a:cs typeface="Calibri"/>
              </a:rPr>
              <a:t>Diagram  </a:t>
            </a:r>
            <a:r>
              <a:rPr sz="2700" spc="-20" dirty="0">
                <a:solidFill>
                  <a:srgbClr val="30859C"/>
                </a:solidFill>
                <a:latin typeface="Calibri"/>
                <a:cs typeface="Calibri"/>
              </a:rPr>
              <a:t>for </a:t>
            </a:r>
            <a:r>
              <a:rPr sz="2700" spc="-13" dirty="0">
                <a:solidFill>
                  <a:srgbClr val="30859C"/>
                </a:solidFill>
                <a:latin typeface="Calibri"/>
                <a:cs typeface="Calibri"/>
              </a:rPr>
              <a:t>Library  </a:t>
            </a:r>
            <a:r>
              <a:rPr sz="2700" spc="-7" dirty="0">
                <a:solidFill>
                  <a:srgbClr val="30859C"/>
                </a:solidFill>
                <a:latin typeface="Calibri"/>
                <a:cs typeface="Calibri"/>
              </a:rPr>
              <a:t>Management </a:t>
            </a:r>
            <a:r>
              <a:rPr sz="2700" spc="-20" dirty="0">
                <a:solidFill>
                  <a:srgbClr val="30859C"/>
                </a:solidFill>
                <a:latin typeface="Calibri"/>
                <a:cs typeface="Calibri"/>
              </a:rPr>
              <a:t>System  </a:t>
            </a:r>
            <a:r>
              <a:rPr sz="2700" spc="-40" dirty="0">
                <a:solidFill>
                  <a:srgbClr val="30859C"/>
                </a:solidFill>
                <a:latin typeface="Calibri"/>
                <a:cs typeface="Calibri"/>
              </a:rPr>
              <a:t>Template</a:t>
            </a:r>
            <a:endParaRPr sz="2700" dirty="0">
              <a:latin typeface="Calibri"/>
              <a:cs typeface="Calibri"/>
            </a:endParaRPr>
          </a:p>
        </p:txBody>
      </p:sp>
      <p:sp>
        <p:nvSpPr>
          <p:cNvPr id="7" name="object 4">
            <a:extLst>
              <a:ext uri="{FF2B5EF4-FFF2-40B4-BE49-F238E27FC236}">
                <a16:creationId xmlns:a16="http://schemas.microsoft.com/office/drawing/2014/main" id="{7D20E2C5-45CC-4775-8DBF-D4054808838D}"/>
              </a:ext>
            </a:extLst>
          </p:cNvPr>
          <p:cNvSpPr/>
          <p:nvPr/>
        </p:nvSpPr>
        <p:spPr>
          <a:xfrm>
            <a:off x="254918" y="1268760"/>
            <a:ext cx="8634164" cy="4853038"/>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938600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7886700"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Deployment Diagram :</a:t>
            </a:r>
          </a:p>
        </p:txBody>
      </p:sp>
      <p:sp>
        <p:nvSpPr>
          <p:cNvPr id="69635" name="Content Placeholder 1"/>
          <p:cNvSpPr>
            <a:spLocks noGrp="1"/>
          </p:cNvSpPr>
          <p:nvPr>
            <p:ph sz="quarter" idx="4294967295"/>
          </p:nvPr>
        </p:nvSpPr>
        <p:spPr>
          <a:xfrm>
            <a:off x="28786" y="980728"/>
            <a:ext cx="8863694" cy="5877272"/>
          </a:xfrm>
        </p:spPr>
        <p:txBody>
          <a:bodyPr>
            <a:noAutofit/>
          </a:bodyPr>
          <a:lstStyle/>
          <a:p>
            <a:pPr marL="50800" indent="0">
              <a:lnSpc>
                <a:spcPct val="110000"/>
              </a:lnSpc>
              <a:spcBef>
                <a:spcPts val="600"/>
              </a:spcBef>
              <a:buNone/>
            </a:pPr>
            <a:r>
              <a:rPr lang="en-US" altLang="en-US" sz="2000" b="1" dirty="0">
                <a:solidFill>
                  <a:srgbClr val="FF0000"/>
                </a:solidFill>
              </a:rPr>
              <a:t>Deployment Specification</a:t>
            </a:r>
          </a:p>
          <a:p>
            <a:pPr>
              <a:lnSpc>
                <a:spcPct val="110000"/>
              </a:lnSpc>
              <a:spcBef>
                <a:spcPts val="600"/>
              </a:spcBef>
              <a:buFont typeface="Wingdings" panose="05000000000000000000" pitchFamily="2" charset="2"/>
              <a:buChar char="§"/>
            </a:pPr>
            <a:r>
              <a:rPr lang="en-US" altLang="en-US" sz="2000" dirty="0"/>
              <a:t>Deployment specifications is a  configuration file, such </a:t>
            </a:r>
            <a:br>
              <a:rPr lang="en-US" altLang="en-US" sz="2000" dirty="0"/>
            </a:br>
            <a:r>
              <a:rPr lang="en-US" altLang="en-US" sz="2000" dirty="0"/>
              <a:t>as a text file or an XML document. It describes how an </a:t>
            </a:r>
            <a:br>
              <a:rPr lang="en-US" altLang="en-US" sz="2000" dirty="0"/>
            </a:br>
            <a:r>
              <a:rPr lang="en-US" altLang="en-US" sz="2000" dirty="0"/>
              <a:t>artifact is deployed on a node.</a:t>
            </a:r>
          </a:p>
          <a:p>
            <a:pPr marL="50800" indent="0">
              <a:lnSpc>
                <a:spcPct val="110000"/>
              </a:lnSpc>
              <a:spcBef>
                <a:spcPts val="600"/>
              </a:spcBef>
              <a:buNone/>
            </a:pPr>
            <a:r>
              <a:rPr lang="en-GB" altLang="en-US" sz="2000" b="1" dirty="0">
                <a:solidFill>
                  <a:srgbClr val="FF0000"/>
                </a:solidFill>
              </a:rPr>
              <a:t>How to Draw deployment Diagram</a:t>
            </a:r>
          </a:p>
          <a:p>
            <a:pPr marL="720000" indent="-2880000" algn="just">
              <a:lnSpc>
                <a:spcPct val="120000"/>
              </a:lnSpc>
              <a:spcBef>
                <a:spcPts val="600"/>
              </a:spcBef>
              <a:buNone/>
            </a:pPr>
            <a:r>
              <a:rPr lang="en-US" sz="2000" dirty="0"/>
              <a:t>Step 1: Identify the purpose of your deployment diagram. And to do so, you need to identify the nodes and devices within the system you’ll be visualizing with the  diagram.</a:t>
            </a:r>
          </a:p>
          <a:p>
            <a:pPr marL="720000" indent="-2880000" algn="just">
              <a:lnSpc>
                <a:spcPct val="120000"/>
              </a:lnSpc>
              <a:spcBef>
                <a:spcPts val="600"/>
              </a:spcBef>
              <a:buNone/>
            </a:pPr>
            <a:r>
              <a:rPr lang="en-US" sz="2000" dirty="0"/>
              <a:t>Step 2: Figure out the relationships between the nodes and devices. Once you know  how they are connected, proceed to add the communication associations to  the diagram.</a:t>
            </a:r>
          </a:p>
          <a:p>
            <a:pPr marL="720000" indent="-2880000" algn="just">
              <a:lnSpc>
                <a:spcPct val="120000"/>
              </a:lnSpc>
              <a:spcBef>
                <a:spcPts val="600"/>
              </a:spcBef>
              <a:buNone/>
            </a:pPr>
            <a:r>
              <a:rPr lang="en-US" sz="2000" dirty="0"/>
              <a:t>Step 3 : Identify what other elements like components, active objects you need to  add to complete the diagram.</a:t>
            </a:r>
          </a:p>
          <a:p>
            <a:pPr marL="720000" indent="-2880000" algn="just">
              <a:lnSpc>
                <a:spcPct val="120000"/>
              </a:lnSpc>
              <a:spcBef>
                <a:spcPts val="600"/>
              </a:spcBef>
              <a:buNone/>
            </a:pPr>
            <a:r>
              <a:rPr lang="en-US" sz="2000" dirty="0"/>
              <a:t>Step 4: Add dependencies between components and objects as required.</a:t>
            </a:r>
          </a:p>
          <a:p>
            <a:pPr>
              <a:lnSpc>
                <a:spcPct val="110000"/>
              </a:lnSpc>
              <a:spcBef>
                <a:spcPts val="600"/>
              </a:spcBef>
              <a:buFont typeface="Wingdings" panose="05000000000000000000" pitchFamily="2" charset="2"/>
              <a:buChar char="§"/>
            </a:pPr>
            <a:endParaRPr lang="en-GB" sz="2000" dirty="0"/>
          </a:p>
          <a:p>
            <a:pPr>
              <a:lnSpc>
                <a:spcPct val="110000"/>
              </a:lnSpc>
              <a:spcBef>
                <a:spcPts val="600"/>
              </a:spcBef>
              <a:buFont typeface="Wingdings" panose="05000000000000000000" pitchFamily="2" charset="2"/>
              <a:buChar char="§"/>
            </a:pPr>
            <a:endParaRPr lang="en-GB" sz="2000" dirty="0"/>
          </a:p>
          <a:p>
            <a:pPr>
              <a:lnSpc>
                <a:spcPct val="110000"/>
              </a:lnSpc>
              <a:spcBef>
                <a:spcPts val="600"/>
              </a:spcBef>
              <a:buFont typeface="Wingdings" panose="05000000000000000000" pitchFamily="2" charset="2"/>
              <a:buChar char="§"/>
            </a:pPr>
            <a:endParaRPr lang="en-GB" sz="2000" dirty="0"/>
          </a:p>
          <a:p>
            <a:pPr>
              <a:lnSpc>
                <a:spcPct val="110000"/>
              </a:lnSpc>
              <a:spcBef>
                <a:spcPts val="600"/>
              </a:spcBef>
              <a:buFont typeface="Wingdings" panose="05000000000000000000" pitchFamily="2" charset="2"/>
              <a:buChar char="§"/>
            </a:pPr>
            <a:endParaRPr lang="en-GB" sz="2000" dirty="0"/>
          </a:p>
        </p:txBody>
      </p:sp>
      <p:sp>
        <p:nvSpPr>
          <p:cNvPr id="6" name="object 4">
            <a:extLst>
              <a:ext uri="{FF2B5EF4-FFF2-40B4-BE49-F238E27FC236}">
                <a16:creationId xmlns:a16="http://schemas.microsoft.com/office/drawing/2014/main" id="{5490A827-772D-4E7B-AE0A-882E08836C1C}"/>
              </a:ext>
            </a:extLst>
          </p:cNvPr>
          <p:cNvSpPr/>
          <p:nvPr/>
        </p:nvSpPr>
        <p:spPr>
          <a:xfrm>
            <a:off x="6372200" y="1615711"/>
            <a:ext cx="2743014" cy="1309233"/>
          </a:xfrm>
          <a:prstGeom prst="rect">
            <a:avLst/>
          </a:prstGeom>
          <a:blipFill>
            <a:blip r:embed="rId2"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232067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6DD8DCC0-549E-48DB-8CCA-E3FF8FBDEBF0}"/>
              </a:ext>
            </a:extLst>
          </p:cNvPr>
          <p:cNvGrpSpPr/>
          <p:nvPr/>
        </p:nvGrpSpPr>
        <p:grpSpPr>
          <a:xfrm>
            <a:off x="235384" y="1119350"/>
            <a:ext cx="8638805" cy="4663791"/>
            <a:chOff x="313844" y="349466"/>
            <a:chExt cx="11518407" cy="6218388"/>
          </a:xfrm>
          <a:solidFill>
            <a:schemeClr val="accent2">
              <a:lumMod val="60000"/>
              <a:lumOff val="40000"/>
            </a:schemeClr>
          </a:solidFill>
        </p:grpSpPr>
        <p:sp>
          <p:nvSpPr>
            <p:cNvPr id="24" name="Rectangle 23">
              <a:extLst>
                <a:ext uri="{FF2B5EF4-FFF2-40B4-BE49-F238E27FC236}">
                  <a16:creationId xmlns:a16="http://schemas.microsoft.com/office/drawing/2014/main" id="{B895392A-2454-40A6-9F7C-BC20D3A463EB}"/>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25" name="Rectangle 24">
              <a:extLst>
                <a:ext uri="{FF2B5EF4-FFF2-40B4-BE49-F238E27FC236}">
                  <a16:creationId xmlns:a16="http://schemas.microsoft.com/office/drawing/2014/main" id="{DC7604FF-DE88-44B6-A0D9-723028500B8B}"/>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26" name="Rectangle 25">
              <a:extLst>
                <a:ext uri="{FF2B5EF4-FFF2-40B4-BE49-F238E27FC236}">
                  <a16:creationId xmlns:a16="http://schemas.microsoft.com/office/drawing/2014/main" id="{35F4DC18-13F2-43D2-9B15-157998AF1875}"/>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27" name="Rectangle 26">
              <a:extLst>
                <a:ext uri="{FF2B5EF4-FFF2-40B4-BE49-F238E27FC236}">
                  <a16:creationId xmlns:a16="http://schemas.microsoft.com/office/drawing/2014/main" id="{34375A76-1BF8-4628-B0FE-78E1BEB569B2}"/>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grpSp>
    </p:spTree>
    <p:extLst>
      <p:ext uri="{BB962C8B-B14F-4D97-AF65-F5344CB8AC3E}">
        <p14:creationId xmlns:p14="http://schemas.microsoft.com/office/powerpoint/2010/main" val="3930556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7886700"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Deployment Diagram</a:t>
            </a:r>
          </a:p>
        </p:txBody>
      </p:sp>
      <p:sp>
        <p:nvSpPr>
          <p:cNvPr id="69635" name="Content Placeholder 1"/>
          <p:cNvSpPr>
            <a:spLocks noGrp="1"/>
          </p:cNvSpPr>
          <p:nvPr>
            <p:ph sz="quarter" idx="4294967295"/>
          </p:nvPr>
        </p:nvSpPr>
        <p:spPr>
          <a:xfrm>
            <a:off x="30144" y="1259419"/>
            <a:ext cx="9094806" cy="5598581"/>
          </a:xfrm>
        </p:spPr>
        <p:txBody>
          <a:bodyPr>
            <a:noAutofit/>
          </a:bodyPr>
          <a:lstStyle/>
          <a:p>
            <a:pPr>
              <a:lnSpc>
                <a:spcPct val="110000"/>
              </a:lnSpc>
              <a:spcBef>
                <a:spcPts val="600"/>
              </a:spcBef>
              <a:buFont typeface="Wingdings" panose="05000000000000000000" pitchFamily="2" charset="2"/>
              <a:buChar char="§"/>
            </a:pPr>
            <a:r>
              <a:rPr lang="en-US" altLang="en-US" sz="2000" dirty="0"/>
              <a:t>Software components developed as part of the development process </a:t>
            </a:r>
            <a:br>
              <a:rPr lang="en-US" altLang="en-US" sz="2000" dirty="0"/>
            </a:br>
            <a:r>
              <a:rPr lang="en-US" altLang="en-US" sz="2000" dirty="0"/>
              <a:t>would need to be deployed on some set of hardware or software to be executed</a:t>
            </a:r>
          </a:p>
          <a:p>
            <a:pPr>
              <a:lnSpc>
                <a:spcPct val="110000"/>
              </a:lnSpc>
              <a:spcBef>
                <a:spcPts val="600"/>
              </a:spcBef>
              <a:buFont typeface="Wingdings" panose="05000000000000000000" pitchFamily="2" charset="2"/>
              <a:buChar char="§"/>
            </a:pPr>
            <a:r>
              <a:rPr lang="en-GB" altLang="en-US" sz="2000" dirty="0"/>
              <a:t>Deployment diagram maps the software architecture created in design </a:t>
            </a:r>
            <a:br>
              <a:rPr lang="en-GB" altLang="en-US" sz="2000" dirty="0"/>
            </a:br>
            <a:r>
              <a:rPr lang="en-GB" altLang="en-US" sz="2000" dirty="0"/>
              <a:t>to the physical system architecture that executes it. In distributed </a:t>
            </a:r>
            <a:br>
              <a:rPr lang="en-GB" altLang="en-US" sz="2000" dirty="0"/>
            </a:br>
            <a:r>
              <a:rPr lang="en-GB" altLang="en-US" sz="2000" dirty="0"/>
              <a:t>systems, it models the distribution of the software across the physical nodes.</a:t>
            </a:r>
          </a:p>
          <a:p>
            <a:pPr>
              <a:lnSpc>
                <a:spcPct val="110000"/>
              </a:lnSpc>
              <a:spcBef>
                <a:spcPts val="600"/>
              </a:spcBef>
              <a:buFont typeface="Wingdings" panose="05000000000000000000" pitchFamily="2" charset="2"/>
              <a:buChar char="§"/>
            </a:pPr>
            <a:r>
              <a:rPr lang="en-GB" altLang="en-US" sz="2000" dirty="0"/>
              <a:t>Deployment diagrams shows how the components described in component diagrams are deployed in hardware. </a:t>
            </a:r>
          </a:p>
          <a:p>
            <a:pPr>
              <a:lnSpc>
                <a:spcPct val="110000"/>
              </a:lnSpc>
              <a:spcBef>
                <a:spcPts val="600"/>
              </a:spcBef>
              <a:buFont typeface="Wingdings" panose="05000000000000000000" pitchFamily="2" charset="2"/>
              <a:buChar char="§"/>
            </a:pPr>
            <a:r>
              <a:rPr lang="en-GB" altLang="en-US" sz="2000" dirty="0"/>
              <a:t>Deployment diagrams are used to visualize </a:t>
            </a:r>
          </a:p>
          <a:p>
            <a:pPr lvl="1">
              <a:lnSpc>
                <a:spcPct val="110000"/>
              </a:lnSpc>
              <a:spcBef>
                <a:spcPts val="600"/>
              </a:spcBef>
              <a:buFont typeface="Wingdings" panose="05000000000000000000" pitchFamily="2" charset="2"/>
              <a:buChar char="§"/>
            </a:pPr>
            <a:r>
              <a:rPr lang="en-GB" altLang="en-US" sz="2000" dirty="0"/>
              <a:t>The topology of the physical components of a system, where the software components are deployed.</a:t>
            </a:r>
          </a:p>
          <a:p>
            <a:pPr lvl="1">
              <a:lnSpc>
                <a:spcPct val="110000"/>
              </a:lnSpc>
              <a:spcBef>
                <a:spcPts val="600"/>
              </a:spcBef>
              <a:buFont typeface="Wingdings" panose="05000000000000000000" pitchFamily="2" charset="2"/>
              <a:buChar char="§"/>
            </a:pPr>
            <a:r>
              <a:rPr lang="en-GB" altLang="en-US" sz="2000" dirty="0"/>
              <a:t>Describe the hardware components used to deploy software components.</a:t>
            </a:r>
          </a:p>
          <a:p>
            <a:pPr lvl="1">
              <a:lnSpc>
                <a:spcPct val="110000"/>
              </a:lnSpc>
              <a:spcBef>
                <a:spcPts val="600"/>
              </a:spcBef>
              <a:buFont typeface="Wingdings" panose="05000000000000000000" pitchFamily="2" charset="2"/>
              <a:buChar char="§"/>
            </a:pPr>
            <a:r>
              <a:rPr lang="en-GB" altLang="en-US" sz="2000" dirty="0"/>
              <a:t>Describe the runtime processing nodes (physical hardware) .</a:t>
            </a:r>
          </a:p>
          <a:p>
            <a:pPr>
              <a:lnSpc>
                <a:spcPct val="110000"/>
              </a:lnSpc>
              <a:spcBef>
                <a:spcPts val="600"/>
              </a:spcBef>
              <a:buFont typeface="Wingdings" panose="05000000000000000000" pitchFamily="2" charset="2"/>
              <a:buChar char="§"/>
            </a:pPr>
            <a:endParaRPr lang="en-GB" altLang="en-US" sz="1800" dirty="0"/>
          </a:p>
        </p:txBody>
      </p:sp>
    </p:spTree>
    <p:extLst>
      <p:ext uri="{BB962C8B-B14F-4D97-AF65-F5344CB8AC3E}">
        <p14:creationId xmlns:p14="http://schemas.microsoft.com/office/powerpoint/2010/main" val="2721326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7886700"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Deployment Diagram</a:t>
            </a:r>
          </a:p>
        </p:txBody>
      </p:sp>
      <p:sp>
        <p:nvSpPr>
          <p:cNvPr id="69635" name="Content Placeholder 1"/>
          <p:cNvSpPr>
            <a:spLocks noGrp="1"/>
          </p:cNvSpPr>
          <p:nvPr>
            <p:ph sz="quarter" idx="4294967295"/>
          </p:nvPr>
        </p:nvSpPr>
        <p:spPr>
          <a:xfrm>
            <a:off x="28786" y="980728"/>
            <a:ext cx="8647670" cy="5598581"/>
          </a:xfrm>
        </p:spPr>
        <p:txBody>
          <a:bodyPr>
            <a:noAutofit/>
          </a:bodyPr>
          <a:lstStyle/>
          <a:p>
            <a:pPr>
              <a:lnSpc>
                <a:spcPct val="110000"/>
              </a:lnSpc>
              <a:spcBef>
                <a:spcPts val="600"/>
              </a:spcBef>
              <a:buFont typeface="Wingdings" panose="05000000000000000000" pitchFamily="2" charset="2"/>
              <a:buChar char="§"/>
            </a:pPr>
            <a:r>
              <a:rPr lang="en-GB" altLang="en-US" sz="2000" dirty="0"/>
              <a:t>Deployment diagrams are useful for system engineers. An efficient deployment diagram is very important as it controls the following parameters −</a:t>
            </a:r>
          </a:p>
          <a:p>
            <a:pPr lvl="1">
              <a:lnSpc>
                <a:spcPct val="110000"/>
              </a:lnSpc>
              <a:spcBef>
                <a:spcPts val="0"/>
              </a:spcBef>
              <a:buFont typeface="Wingdings" panose="05000000000000000000" pitchFamily="2" charset="2"/>
              <a:buChar char="§"/>
            </a:pPr>
            <a:r>
              <a:rPr lang="en-GB" altLang="en-US" sz="1800" dirty="0"/>
              <a:t>Performance</a:t>
            </a:r>
          </a:p>
          <a:p>
            <a:pPr lvl="1">
              <a:lnSpc>
                <a:spcPct val="110000"/>
              </a:lnSpc>
              <a:spcBef>
                <a:spcPts val="0"/>
              </a:spcBef>
              <a:buFont typeface="Wingdings" panose="05000000000000000000" pitchFamily="2" charset="2"/>
              <a:buChar char="§"/>
            </a:pPr>
            <a:r>
              <a:rPr lang="en-GB" altLang="en-US" sz="1800" dirty="0"/>
              <a:t>Scalability</a:t>
            </a:r>
          </a:p>
          <a:p>
            <a:pPr lvl="1">
              <a:lnSpc>
                <a:spcPct val="110000"/>
              </a:lnSpc>
              <a:spcBef>
                <a:spcPts val="0"/>
              </a:spcBef>
              <a:buFont typeface="Wingdings" panose="05000000000000000000" pitchFamily="2" charset="2"/>
              <a:buChar char="§"/>
            </a:pPr>
            <a:r>
              <a:rPr lang="en-GB" altLang="en-US" sz="1800" dirty="0"/>
              <a:t>Maintainability</a:t>
            </a:r>
          </a:p>
          <a:p>
            <a:pPr lvl="1">
              <a:lnSpc>
                <a:spcPct val="110000"/>
              </a:lnSpc>
              <a:spcBef>
                <a:spcPts val="0"/>
              </a:spcBef>
              <a:buFont typeface="Wingdings" panose="05000000000000000000" pitchFamily="2" charset="2"/>
              <a:buChar char="§"/>
            </a:pPr>
            <a:r>
              <a:rPr lang="en-GB" altLang="en-US" sz="1800" dirty="0"/>
              <a:t>Portability</a:t>
            </a:r>
          </a:p>
          <a:p>
            <a:pPr lvl="1">
              <a:lnSpc>
                <a:spcPct val="110000"/>
              </a:lnSpc>
              <a:spcBef>
                <a:spcPts val="0"/>
              </a:spcBef>
              <a:buFont typeface="Wingdings" panose="05000000000000000000" pitchFamily="2" charset="2"/>
              <a:buChar char="§"/>
            </a:pPr>
            <a:r>
              <a:rPr lang="en-GB" altLang="en-US" sz="1800" dirty="0"/>
              <a:t>Understandability</a:t>
            </a:r>
            <a:endParaRPr lang="en-GB" altLang="en-US" sz="2000" dirty="0"/>
          </a:p>
          <a:p>
            <a:pPr>
              <a:lnSpc>
                <a:spcPct val="110000"/>
              </a:lnSpc>
              <a:spcBef>
                <a:spcPts val="600"/>
              </a:spcBef>
              <a:buFont typeface="Wingdings" panose="05000000000000000000" pitchFamily="2" charset="2"/>
              <a:buChar char="§"/>
            </a:pPr>
            <a:r>
              <a:rPr lang="en-GB" altLang="en-US" sz="2000" dirty="0"/>
              <a:t>The software systems are manifested using various artifacts, and then they are mapped to the execution environment like servers called nodes that is going to be execute the software. Since there can be many nodes, the relation between then is represented as communication links</a:t>
            </a:r>
          </a:p>
        </p:txBody>
      </p:sp>
      <p:sp>
        <p:nvSpPr>
          <p:cNvPr id="12" name="TextBox 11">
            <a:extLst>
              <a:ext uri="{FF2B5EF4-FFF2-40B4-BE49-F238E27FC236}">
                <a16:creationId xmlns:a16="http://schemas.microsoft.com/office/drawing/2014/main" id="{4F4D4663-BC51-4D81-9E1B-7D5EDFEBB790}"/>
              </a:ext>
            </a:extLst>
          </p:cNvPr>
          <p:cNvSpPr txBox="1"/>
          <p:nvPr/>
        </p:nvSpPr>
        <p:spPr>
          <a:xfrm>
            <a:off x="827584" y="6435293"/>
            <a:ext cx="7675699" cy="413959"/>
          </a:xfrm>
          <a:prstGeom prst="rect">
            <a:avLst/>
          </a:prstGeom>
          <a:noFill/>
        </p:spPr>
        <p:txBody>
          <a:bodyPr wrap="square">
            <a:spAutoFit/>
          </a:bodyPr>
          <a:lstStyle/>
          <a:p>
            <a:pPr>
              <a:lnSpc>
                <a:spcPct val="110000"/>
              </a:lnSpc>
              <a:spcBef>
                <a:spcPts val="600"/>
              </a:spcBef>
            </a:pPr>
            <a:r>
              <a:rPr lang="en-US" altLang="en-US" sz="2000" dirty="0">
                <a:latin typeface="Calibri" panose="020F0502020204030204" pitchFamily="34" charset="0"/>
                <a:cs typeface="Calibri" panose="020F0502020204030204" pitchFamily="34" charset="0"/>
              </a:rPr>
              <a:t>Some of the deployment diagram symbols and notations</a:t>
            </a:r>
          </a:p>
        </p:txBody>
      </p:sp>
      <p:pic>
        <p:nvPicPr>
          <p:cNvPr id="20" name="Picture 19">
            <a:extLst>
              <a:ext uri="{FF2B5EF4-FFF2-40B4-BE49-F238E27FC236}">
                <a16:creationId xmlns:a16="http://schemas.microsoft.com/office/drawing/2014/main" id="{ACE31F21-44F2-4250-ACDA-A5A27836DEBA}"/>
              </a:ext>
            </a:extLst>
          </p:cNvPr>
          <p:cNvPicPr>
            <a:picLocks noChangeAspect="1"/>
          </p:cNvPicPr>
          <p:nvPr/>
        </p:nvPicPr>
        <p:blipFill>
          <a:blip r:embed="rId3"/>
          <a:stretch>
            <a:fillRect/>
          </a:stretch>
        </p:blipFill>
        <p:spPr>
          <a:xfrm>
            <a:off x="1403648" y="4956743"/>
            <a:ext cx="5381625" cy="1478550"/>
          </a:xfrm>
          <a:prstGeom prst="rect">
            <a:avLst/>
          </a:prstGeom>
        </p:spPr>
      </p:pic>
    </p:spTree>
    <p:extLst>
      <p:ext uri="{BB962C8B-B14F-4D97-AF65-F5344CB8AC3E}">
        <p14:creationId xmlns:p14="http://schemas.microsoft.com/office/powerpoint/2010/main" val="1414638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7886700"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Deployment Diagram</a:t>
            </a:r>
          </a:p>
        </p:txBody>
      </p:sp>
      <p:sp>
        <p:nvSpPr>
          <p:cNvPr id="69635" name="Content Placeholder 1"/>
          <p:cNvSpPr>
            <a:spLocks noGrp="1"/>
          </p:cNvSpPr>
          <p:nvPr>
            <p:ph sz="quarter" idx="4294967295"/>
          </p:nvPr>
        </p:nvSpPr>
        <p:spPr>
          <a:xfrm>
            <a:off x="28786" y="980728"/>
            <a:ext cx="9094806" cy="5598581"/>
          </a:xfrm>
        </p:spPr>
        <p:txBody>
          <a:bodyPr>
            <a:noAutofit/>
          </a:bodyPr>
          <a:lstStyle/>
          <a:p>
            <a:pPr>
              <a:lnSpc>
                <a:spcPct val="110000"/>
              </a:lnSpc>
              <a:spcBef>
                <a:spcPts val="600"/>
              </a:spcBef>
              <a:buFont typeface="Wingdings" panose="05000000000000000000" pitchFamily="2" charset="2"/>
              <a:buChar char="§"/>
            </a:pPr>
            <a:r>
              <a:rPr lang="en-GB" altLang="en-US" sz="2000" dirty="0"/>
              <a:t>Component with Artifacts : represents the concrete real-world entity </a:t>
            </a:r>
            <a:br>
              <a:rPr lang="en-GB" altLang="en-US" sz="2000" dirty="0"/>
            </a:br>
            <a:r>
              <a:rPr lang="en-GB" altLang="en-US" sz="2000" dirty="0"/>
              <a:t>related to software development. </a:t>
            </a:r>
          </a:p>
          <a:p>
            <a:pPr>
              <a:lnSpc>
                <a:spcPct val="110000"/>
              </a:lnSpc>
              <a:spcBef>
                <a:spcPts val="600"/>
              </a:spcBef>
              <a:buFont typeface="Wingdings" panose="05000000000000000000" pitchFamily="2" charset="2"/>
              <a:buChar char="§"/>
            </a:pPr>
            <a:r>
              <a:rPr lang="en-US" altLang="en-US" sz="2000" dirty="0"/>
              <a:t>Things that participate in the execution of a system or executable entities that reside in nodes</a:t>
            </a:r>
          </a:p>
          <a:p>
            <a:pPr>
              <a:lnSpc>
                <a:spcPct val="110000"/>
              </a:lnSpc>
              <a:spcBef>
                <a:spcPts val="600"/>
              </a:spcBef>
              <a:buFont typeface="Wingdings" panose="05000000000000000000" pitchFamily="2" charset="2"/>
              <a:buChar char="§"/>
            </a:pPr>
            <a:r>
              <a:rPr lang="en-US" altLang="en-US" sz="2000" dirty="0"/>
              <a:t>Represent the physical packaging of the logical elements</a:t>
            </a:r>
            <a:endParaRPr lang="en-GB" altLang="en-US" sz="2000" dirty="0"/>
          </a:p>
          <a:p>
            <a:pPr>
              <a:lnSpc>
                <a:spcPct val="110000"/>
              </a:lnSpc>
              <a:spcBef>
                <a:spcPts val="600"/>
              </a:spcBef>
              <a:buFont typeface="Wingdings" panose="05000000000000000000" pitchFamily="2" charset="2"/>
              <a:buChar char="§"/>
            </a:pPr>
            <a:r>
              <a:rPr lang="en-GB" altLang="en-US" sz="2000" dirty="0"/>
              <a:t>Artifacts are deployed on the nodes. </a:t>
            </a:r>
          </a:p>
          <a:p>
            <a:pPr marL="468000" indent="0">
              <a:lnSpc>
                <a:spcPct val="110000"/>
              </a:lnSpc>
              <a:spcBef>
                <a:spcPts val="600"/>
              </a:spcBef>
              <a:buNone/>
            </a:pPr>
            <a:r>
              <a:rPr lang="en-GB" altLang="en-US" sz="2000" dirty="0"/>
              <a:t>The most common artifacts are as follows,</a:t>
            </a:r>
          </a:p>
          <a:p>
            <a:pPr marL="810900" indent="-342900">
              <a:lnSpc>
                <a:spcPct val="100000"/>
              </a:lnSpc>
              <a:spcBef>
                <a:spcPts val="0"/>
              </a:spcBef>
            </a:pPr>
            <a:r>
              <a:rPr lang="en-GB" altLang="en-US" sz="2000" dirty="0"/>
              <a:t>Source files</a:t>
            </a:r>
          </a:p>
          <a:p>
            <a:pPr marL="810900" indent="-342900">
              <a:lnSpc>
                <a:spcPct val="100000"/>
              </a:lnSpc>
              <a:spcBef>
                <a:spcPts val="0"/>
              </a:spcBef>
            </a:pPr>
            <a:r>
              <a:rPr lang="en-GB" altLang="en-US" sz="2000" dirty="0"/>
              <a:t>Executable files</a:t>
            </a:r>
          </a:p>
          <a:p>
            <a:pPr marL="810900" indent="-342900">
              <a:lnSpc>
                <a:spcPct val="100000"/>
              </a:lnSpc>
              <a:spcBef>
                <a:spcPts val="0"/>
              </a:spcBef>
            </a:pPr>
            <a:r>
              <a:rPr lang="en-GB" altLang="en-US" sz="2000" dirty="0"/>
              <a:t>libraries</a:t>
            </a:r>
          </a:p>
          <a:p>
            <a:pPr marL="810900" indent="-342900">
              <a:lnSpc>
                <a:spcPct val="100000"/>
              </a:lnSpc>
              <a:spcBef>
                <a:spcPts val="0"/>
              </a:spcBef>
            </a:pPr>
            <a:r>
              <a:rPr lang="en-GB" altLang="en-US" sz="2000" dirty="0"/>
              <a:t>Scripts</a:t>
            </a:r>
          </a:p>
          <a:p>
            <a:pPr marL="810900" indent="-342900">
              <a:lnSpc>
                <a:spcPct val="100000"/>
              </a:lnSpc>
              <a:spcBef>
                <a:spcPts val="0"/>
              </a:spcBef>
            </a:pPr>
            <a:r>
              <a:rPr lang="en-GB" altLang="en-US" sz="2000" dirty="0"/>
              <a:t>Configuration files</a:t>
            </a:r>
          </a:p>
          <a:p>
            <a:pPr marL="810900" indent="-342900">
              <a:lnSpc>
                <a:spcPct val="100000"/>
              </a:lnSpc>
              <a:spcBef>
                <a:spcPts val="0"/>
              </a:spcBef>
            </a:pPr>
            <a:r>
              <a:rPr lang="en-GB" altLang="en-US" sz="2000" dirty="0"/>
              <a:t>User manuals or documentation</a:t>
            </a:r>
          </a:p>
          <a:p>
            <a:pPr marL="810900" indent="-342900">
              <a:lnSpc>
                <a:spcPct val="100000"/>
              </a:lnSpc>
              <a:spcBef>
                <a:spcPts val="0"/>
              </a:spcBef>
            </a:pPr>
            <a:r>
              <a:rPr lang="en-GB" altLang="en-US" sz="2000" dirty="0"/>
              <a:t>Output files</a:t>
            </a:r>
          </a:p>
          <a:p>
            <a:pPr marL="468000" indent="0">
              <a:lnSpc>
                <a:spcPct val="100000"/>
              </a:lnSpc>
              <a:spcBef>
                <a:spcPts val="600"/>
              </a:spcBef>
              <a:buNone/>
            </a:pPr>
            <a:r>
              <a:rPr lang="en-GB" sz="2000" b="0" i="0" dirty="0">
                <a:solidFill>
                  <a:srgbClr val="222222"/>
                </a:solidFill>
                <a:effectLst/>
                <a:latin typeface="Source Sans Pro" panose="020B0503030403020204" pitchFamily="34" charset="0"/>
              </a:rPr>
              <a:t>Each artifact has a filename in its specification that </a:t>
            </a:r>
            <a:br>
              <a:rPr lang="en-GB" sz="2000" b="0" i="0" dirty="0">
                <a:solidFill>
                  <a:srgbClr val="222222"/>
                </a:solidFill>
                <a:effectLst/>
                <a:latin typeface="Source Sans Pro" panose="020B0503030403020204" pitchFamily="34" charset="0"/>
              </a:rPr>
            </a:br>
            <a:r>
              <a:rPr lang="en-GB" sz="2000" b="0" i="0" dirty="0">
                <a:solidFill>
                  <a:srgbClr val="222222"/>
                </a:solidFill>
                <a:effectLst/>
                <a:latin typeface="Source Sans Pro" panose="020B0503030403020204" pitchFamily="34" charset="0"/>
              </a:rPr>
              <a:t>indicates the physical location of the artifact.</a:t>
            </a:r>
            <a:endParaRPr lang="en-GB" altLang="en-US" sz="3200" dirty="0"/>
          </a:p>
        </p:txBody>
      </p:sp>
      <p:pic>
        <p:nvPicPr>
          <p:cNvPr id="5" name="Picture 4">
            <a:extLst>
              <a:ext uri="{FF2B5EF4-FFF2-40B4-BE49-F238E27FC236}">
                <a16:creationId xmlns:a16="http://schemas.microsoft.com/office/drawing/2014/main" id="{356334CA-A79C-4761-890C-575A49BF2F2C}"/>
              </a:ext>
            </a:extLst>
          </p:cNvPr>
          <p:cNvPicPr>
            <a:picLocks noChangeAspect="1"/>
          </p:cNvPicPr>
          <p:nvPr/>
        </p:nvPicPr>
        <p:blipFill>
          <a:blip r:embed="rId2"/>
          <a:stretch>
            <a:fillRect/>
          </a:stretch>
        </p:blipFill>
        <p:spPr>
          <a:xfrm>
            <a:off x="6768243" y="5069847"/>
            <a:ext cx="1940049" cy="1534625"/>
          </a:xfrm>
          <a:prstGeom prst="rect">
            <a:avLst/>
          </a:prstGeom>
        </p:spPr>
      </p:pic>
      <p:pic>
        <p:nvPicPr>
          <p:cNvPr id="4" name="Picture 3">
            <a:extLst>
              <a:ext uri="{FF2B5EF4-FFF2-40B4-BE49-F238E27FC236}">
                <a16:creationId xmlns:a16="http://schemas.microsoft.com/office/drawing/2014/main" id="{83EE0791-71AB-4027-850F-2DB529C78EB7}"/>
              </a:ext>
            </a:extLst>
          </p:cNvPr>
          <p:cNvPicPr>
            <a:picLocks noChangeAspect="1"/>
          </p:cNvPicPr>
          <p:nvPr/>
        </p:nvPicPr>
        <p:blipFill>
          <a:blip r:embed="rId3"/>
          <a:stretch>
            <a:fillRect/>
          </a:stretch>
        </p:blipFill>
        <p:spPr>
          <a:xfrm>
            <a:off x="6588224" y="2490189"/>
            <a:ext cx="2300089" cy="2579658"/>
          </a:xfrm>
          <a:prstGeom prst="rect">
            <a:avLst/>
          </a:prstGeom>
        </p:spPr>
      </p:pic>
    </p:spTree>
    <p:extLst>
      <p:ext uri="{BB962C8B-B14F-4D97-AF65-F5344CB8AC3E}">
        <p14:creationId xmlns:p14="http://schemas.microsoft.com/office/powerpoint/2010/main" val="1822371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7886700"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Deployment Diagram</a:t>
            </a:r>
          </a:p>
        </p:txBody>
      </p:sp>
      <p:sp>
        <p:nvSpPr>
          <p:cNvPr id="69635" name="Content Placeholder 1"/>
          <p:cNvSpPr>
            <a:spLocks noGrp="1"/>
          </p:cNvSpPr>
          <p:nvPr>
            <p:ph sz="quarter" idx="4294967295"/>
          </p:nvPr>
        </p:nvSpPr>
        <p:spPr>
          <a:xfrm>
            <a:off x="28786" y="980728"/>
            <a:ext cx="9094806" cy="5598581"/>
          </a:xfrm>
        </p:spPr>
        <p:txBody>
          <a:bodyPr>
            <a:noAutofit/>
          </a:bodyPr>
          <a:lstStyle/>
          <a:p>
            <a:pPr>
              <a:lnSpc>
                <a:spcPct val="110000"/>
              </a:lnSpc>
              <a:spcBef>
                <a:spcPts val="600"/>
              </a:spcBef>
              <a:buFont typeface="Wingdings" panose="05000000000000000000" pitchFamily="2" charset="2"/>
              <a:buChar char="§"/>
            </a:pPr>
            <a:r>
              <a:rPr lang="en-GB" altLang="en-US" sz="2000" dirty="0"/>
              <a:t>Node : Node is a computational resource upon which component artifacts </a:t>
            </a:r>
            <a:br>
              <a:rPr lang="en-GB" altLang="en-US" sz="2000" dirty="0"/>
            </a:br>
            <a:r>
              <a:rPr lang="en-GB" altLang="en-US" sz="2000" dirty="0"/>
              <a:t>are deployed for execution. </a:t>
            </a:r>
          </a:p>
          <a:p>
            <a:pPr>
              <a:lnSpc>
                <a:spcPct val="110000"/>
              </a:lnSpc>
              <a:spcBef>
                <a:spcPts val="600"/>
              </a:spcBef>
              <a:buFont typeface="Wingdings" panose="05000000000000000000" pitchFamily="2" charset="2"/>
              <a:buChar char="§"/>
            </a:pPr>
            <a:endParaRPr lang="en-GB" sz="2000" dirty="0"/>
          </a:p>
          <a:p>
            <a:pPr>
              <a:lnSpc>
                <a:spcPct val="110000"/>
              </a:lnSpc>
              <a:spcBef>
                <a:spcPts val="600"/>
              </a:spcBef>
              <a:buFont typeface="Wingdings" panose="05000000000000000000" pitchFamily="2" charset="2"/>
              <a:buChar char="§"/>
            </a:pPr>
            <a:endParaRPr lang="en-GB" sz="2000" dirty="0"/>
          </a:p>
          <a:p>
            <a:pPr>
              <a:lnSpc>
                <a:spcPct val="110000"/>
              </a:lnSpc>
              <a:spcBef>
                <a:spcPts val="600"/>
              </a:spcBef>
              <a:buFont typeface="Wingdings" panose="05000000000000000000" pitchFamily="2" charset="2"/>
              <a:buChar char="§"/>
            </a:pPr>
            <a:endParaRPr lang="en-GB" sz="2000" dirty="0"/>
          </a:p>
          <a:p>
            <a:pPr>
              <a:lnSpc>
                <a:spcPct val="110000"/>
              </a:lnSpc>
              <a:spcBef>
                <a:spcPts val="600"/>
              </a:spcBef>
              <a:buFont typeface="Wingdings" panose="05000000000000000000" pitchFamily="2" charset="2"/>
              <a:buChar char="§"/>
            </a:pPr>
            <a:endParaRPr lang="en-GB" sz="2000" dirty="0"/>
          </a:p>
          <a:p>
            <a:pPr>
              <a:lnSpc>
                <a:spcPct val="110000"/>
              </a:lnSpc>
              <a:spcBef>
                <a:spcPts val="600"/>
              </a:spcBef>
              <a:buFont typeface="Wingdings" panose="05000000000000000000" pitchFamily="2" charset="2"/>
              <a:buChar char="§"/>
            </a:pPr>
            <a:endParaRPr lang="en-GB" sz="1200" dirty="0"/>
          </a:p>
          <a:p>
            <a:pPr>
              <a:lnSpc>
                <a:spcPct val="110000"/>
              </a:lnSpc>
              <a:spcBef>
                <a:spcPts val="600"/>
              </a:spcBef>
              <a:buFont typeface="Wingdings" panose="05000000000000000000" pitchFamily="2" charset="2"/>
              <a:buChar char="§"/>
            </a:pPr>
            <a:r>
              <a:rPr lang="en-US" sz="2000" dirty="0"/>
              <a:t>Executes components or Artifacts that are deployed on nodes</a:t>
            </a:r>
          </a:p>
          <a:p>
            <a:pPr>
              <a:lnSpc>
                <a:spcPct val="110000"/>
              </a:lnSpc>
              <a:spcBef>
                <a:spcPts val="600"/>
              </a:spcBef>
              <a:buFont typeface="Wingdings" panose="05000000000000000000" pitchFamily="2" charset="2"/>
              <a:buChar char="§"/>
            </a:pPr>
            <a:r>
              <a:rPr lang="en-US" sz="2000" dirty="0"/>
              <a:t>Physical element in the run-time environment that represents a computational resource</a:t>
            </a:r>
          </a:p>
          <a:p>
            <a:pPr>
              <a:lnSpc>
                <a:spcPct val="110000"/>
              </a:lnSpc>
              <a:spcBef>
                <a:spcPts val="600"/>
              </a:spcBef>
              <a:buFont typeface="Wingdings" panose="05000000000000000000" pitchFamily="2" charset="2"/>
              <a:buChar char="§"/>
            </a:pPr>
            <a:r>
              <a:rPr lang="en-US" sz="2000" dirty="0"/>
              <a:t>Can be organized by grouping them in packages</a:t>
            </a:r>
          </a:p>
          <a:p>
            <a:pPr>
              <a:lnSpc>
                <a:spcPct val="110000"/>
              </a:lnSpc>
              <a:spcBef>
                <a:spcPts val="600"/>
              </a:spcBef>
              <a:buFont typeface="Wingdings" panose="05000000000000000000" pitchFamily="2" charset="2"/>
              <a:buChar char="§"/>
            </a:pPr>
            <a:r>
              <a:rPr lang="en-US" sz="2000" dirty="0"/>
              <a:t>Set of artifacts or components allocated to a node is a distribution unit</a:t>
            </a:r>
          </a:p>
          <a:p>
            <a:pPr>
              <a:lnSpc>
                <a:spcPct val="110000"/>
              </a:lnSpc>
              <a:spcBef>
                <a:spcPts val="600"/>
              </a:spcBef>
              <a:buFont typeface="Wingdings" panose="05000000000000000000" pitchFamily="2" charset="2"/>
              <a:buChar char="§"/>
            </a:pPr>
            <a:r>
              <a:rPr lang="en-GB" sz="2000" dirty="0"/>
              <a:t>Device is a node that is used to represent a physical computational resource in a system. An example of the devices is like an application Server</a:t>
            </a:r>
          </a:p>
          <a:p>
            <a:pPr>
              <a:lnSpc>
                <a:spcPct val="110000"/>
              </a:lnSpc>
              <a:spcBef>
                <a:spcPts val="600"/>
              </a:spcBef>
              <a:buFont typeface="Wingdings" panose="05000000000000000000" pitchFamily="2" charset="2"/>
              <a:buChar char="§"/>
            </a:pPr>
            <a:r>
              <a:rPr lang="en-GB" sz="2000" dirty="0"/>
              <a:t>Connection represents an association among nodes </a:t>
            </a:r>
            <a:r>
              <a:rPr lang="en-GB" sz="2000" dirty="0" err="1"/>
              <a:t>eg.</a:t>
            </a:r>
            <a:r>
              <a:rPr lang="en-GB" sz="2000" dirty="0"/>
              <a:t> Ethernet</a:t>
            </a:r>
            <a:endParaRPr lang="en-GB" altLang="en-US" sz="2000" dirty="0"/>
          </a:p>
        </p:txBody>
      </p:sp>
      <p:pic>
        <p:nvPicPr>
          <p:cNvPr id="4" name="Picture 3">
            <a:extLst>
              <a:ext uri="{FF2B5EF4-FFF2-40B4-BE49-F238E27FC236}">
                <a16:creationId xmlns:a16="http://schemas.microsoft.com/office/drawing/2014/main" id="{0965ED7B-52CE-4DDD-9AE6-65849327E16B}"/>
              </a:ext>
            </a:extLst>
          </p:cNvPr>
          <p:cNvPicPr>
            <a:picLocks noChangeAspect="1"/>
          </p:cNvPicPr>
          <p:nvPr/>
        </p:nvPicPr>
        <p:blipFill>
          <a:blip r:embed="rId2"/>
          <a:stretch>
            <a:fillRect/>
          </a:stretch>
        </p:blipFill>
        <p:spPr>
          <a:xfrm>
            <a:off x="899592" y="1772816"/>
            <a:ext cx="2631212" cy="1872208"/>
          </a:xfrm>
          <a:prstGeom prst="rect">
            <a:avLst/>
          </a:prstGeom>
        </p:spPr>
      </p:pic>
      <p:pic>
        <p:nvPicPr>
          <p:cNvPr id="7" name="Picture 6">
            <a:extLst>
              <a:ext uri="{FF2B5EF4-FFF2-40B4-BE49-F238E27FC236}">
                <a16:creationId xmlns:a16="http://schemas.microsoft.com/office/drawing/2014/main" id="{D5116EDA-224F-476C-A8EC-0228DE1A2EC3}"/>
              </a:ext>
            </a:extLst>
          </p:cNvPr>
          <p:cNvPicPr>
            <a:picLocks noChangeAspect="1"/>
          </p:cNvPicPr>
          <p:nvPr/>
        </p:nvPicPr>
        <p:blipFill>
          <a:blip r:embed="rId3"/>
          <a:stretch>
            <a:fillRect/>
          </a:stretch>
        </p:blipFill>
        <p:spPr>
          <a:xfrm>
            <a:off x="4283968" y="1623408"/>
            <a:ext cx="2520280" cy="2185214"/>
          </a:xfrm>
          <a:prstGeom prst="rect">
            <a:avLst/>
          </a:prstGeom>
        </p:spPr>
      </p:pic>
    </p:spTree>
    <p:extLst>
      <p:ext uri="{BB962C8B-B14F-4D97-AF65-F5344CB8AC3E}">
        <p14:creationId xmlns:p14="http://schemas.microsoft.com/office/powerpoint/2010/main" val="3092050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7886700"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Illustration of a Deployment Diagram </a:t>
            </a:r>
          </a:p>
        </p:txBody>
      </p:sp>
      <p:pic>
        <p:nvPicPr>
          <p:cNvPr id="6" name="Picture 5">
            <a:extLst>
              <a:ext uri="{FF2B5EF4-FFF2-40B4-BE49-F238E27FC236}">
                <a16:creationId xmlns:a16="http://schemas.microsoft.com/office/drawing/2014/main" id="{C99A02D2-8D46-4801-BF8B-897120215259}"/>
              </a:ext>
            </a:extLst>
          </p:cNvPr>
          <p:cNvPicPr>
            <a:picLocks noChangeAspect="1"/>
          </p:cNvPicPr>
          <p:nvPr/>
        </p:nvPicPr>
        <p:blipFill>
          <a:blip r:embed="rId2"/>
          <a:stretch>
            <a:fillRect/>
          </a:stretch>
        </p:blipFill>
        <p:spPr>
          <a:xfrm>
            <a:off x="982644" y="1871662"/>
            <a:ext cx="7001278" cy="3645570"/>
          </a:xfrm>
          <a:prstGeom prst="rect">
            <a:avLst/>
          </a:prstGeom>
        </p:spPr>
      </p:pic>
      <p:sp>
        <p:nvSpPr>
          <p:cNvPr id="7" name="TextBox 6">
            <a:extLst>
              <a:ext uri="{FF2B5EF4-FFF2-40B4-BE49-F238E27FC236}">
                <a16:creationId xmlns:a16="http://schemas.microsoft.com/office/drawing/2014/main" id="{A90AAA24-F110-4EDC-8C65-75ED4424DA06}"/>
              </a:ext>
            </a:extLst>
          </p:cNvPr>
          <p:cNvSpPr txBox="1"/>
          <p:nvPr/>
        </p:nvSpPr>
        <p:spPr>
          <a:xfrm>
            <a:off x="3291101" y="1409997"/>
            <a:ext cx="4870255" cy="461665"/>
          </a:xfrm>
          <a:prstGeom prst="rect">
            <a:avLst/>
          </a:prstGeom>
          <a:noFill/>
        </p:spPr>
        <p:txBody>
          <a:bodyPr wrap="square" rtlCol="0">
            <a:spAutoFit/>
          </a:bodyPr>
          <a:lstStyle/>
          <a:p>
            <a:r>
              <a:rPr lang="en-IN" dirty="0"/>
              <a:t>Client Server</a:t>
            </a:r>
          </a:p>
        </p:txBody>
      </p:sp>
    </p:spTree>
    <p:extLst>
      <p:ext uri="{BB962C8B-B14F-4D97-AF65-F5344CB8AC3E}">
        <p14:creationId xmlns:p14="http://schemas.microsoft.com/office/powerpoint/2010/main" val="1650548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7886700"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Illustration of a Deployment Diagram </a:t>
            </a:r>
          </a:p>
        </p:txBody>
      </p:sp>
      <p:pic>
        <p:nvPicPr>
          <p:cNvPr id="1026" name="Picture 2">
            <a:extLst>
              <a:ext uri="{FF2B5EF4-FFF2-40B4-BE49-F238E27FC236}">
                <a16:creationId xmlns:a16="http://schemas.microsoft.com/office/drawing/2014/main" id="{B2DCCDD4-A406-4B0C-B1B6-D5B21ACAB9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44" y="1340768"/>
            <a:ext cx="9144000" cy="489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8629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7886700"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Illustration of a Deployment Diagram </a:t>
            </a:r>
          </a:p>
        </p:txBody>
      </p:sp>
      <p:pic>
        <p:nvPicPr>
          <p:cNvPr id="2050" name="Picture 2">
            <a:extLst>
              <a:ext uri="{FF2B5EF4-FFF2-40B4-BE49-F238E27FC236}">
                <a16:creationId xmlns:a16="http://schemas.microsoft.com/office/drawing/2014/main" id="{5C90F7BA-E2F7-4AB0-B3E8-A48C720A75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12776"/>
            <a:ext cx="7496175"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767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7886700"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Illustration of a Deployment Diagram </a:t>
            </a:r>
          </a:p>
        </p:txBody>
      </p:sp>
      <p:pic>
        <p:nvPicPr>
          <p:cNvPr id="2" name="Picture 2">
            <a:extLst>
              <a:ext uri="{FF2B5EF4-FFF2-40B4-BE49-F238E27FC236}">
                <a16:creationId xmlns:a16="http://schemas.microsoft.com/office/drawing/2014/main" id="{62F35F8B-631B-4AB0-9C48-FDF35A7F70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700808"/>
            <a:ext cx="8248650" cy="4171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11845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8635</TotalTime>
  <Words>628</Words>
  <Application>Microsoft Office PowerPoint</Application>
  <PresentationFormat>On-screen Show (4:3)</PresentationFormat>
  <Paragraphs>69</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Source Sans Pro</vt:lpstr>
      <vt:lpstr>Times New Roman</vt:lpstr>
      <vt:lpstr>Wingdings</vt:lpstr>
      <vt:lpstr>Office Theme</vt:lpstr>
      <vt:lpstr>PowerPoint Presentation</vt:lpstr>
      <vt:lpstr>Deployment Diagram</vt:lpstr>
      <vt:lpstr>Deployment Diagram</vt:lpstr>
      <vt:lpstr>Deployment Diagram</vt:lpstr>
      <vt:lpstr>Deployment Diagram</vt:lpstr>
      <vt:lpstr>Illustration of a Deployment Diagram </vt:lpstr>
      <vt:lpstr>Illustration of a Deployment Diagram </vt:lpstr>
      <vt:lpstr>Illustration of a Deployment Diagram </vt:lpstr>
      <vt:lpstr>Illustration of a Deployment Diagram </vt:lpstr>
      <vt:lpstr>Illustration of a Deployment Diagram </vt:lpstr>
      <vt:lpstr>Illustration of a Deployment Diagram </vt:lpstr>
      <vt:lpstr>Deployment Diagram :</vt:lpstr>
      <vt:lpstr>PowerPoint Presentation</vt:lpstr>
    </vt:vector>
  </TitlesOfParts>
  <Company>None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Diagrams</dc:title>
  <dc:creator>USER</dc:creator>
  <cp:lastModifiedBy>CCBD-PES</cp:lastModifiedBy>
  <cp:revision>436</cp:revision>
  <cp:lastPrinted>1999-03-31T16:31:45Z</cp:lastPrinted>
  <dcterms:created xsi:type="dcterms:W3CDTF">1999-02-24T20:45:50Z</dcterms:created>
  <dcterms:modified xsi:type="dcterms:W3CDTF">2021-02-09T08:47:55Z</dcterms:modified>
</cp:coreProperties>
</file>