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654800" cy="8672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732">
          <p15:clr>
            <a:srgbClr val="A4A3A4"/>
          </p15:clr>
        </p15:guide>
        <p15:guide id="2" pos="2096">
          <p15:clr>
            <a:srgbClr val="A4A3A4"/>
          </p15:clr>
        </p15:guide>
      </p15:notesGuideLst>
    </p:ext>
    <p:ext uri="http://customooxmlschemas.google.com/">
      <go:slidesCustomData xmlns:go="http://customooxmlschemas.google.com/" r:id="rId28" roundtripDataSignature="AMtx7mjYd58buyy0VK24s5V0FAFK8hku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732" orient="horz"/>
        <p:guide pos="209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4488" cy="433388"/>
          </a:xfrm>
          <a:prstGeom prst="rect">
            <a:avLst/>
          </a:prstGeom>
          <a:noFill/>
          <a:ln>
            <a:noFill/>
          </a:ln>
        </p:spPr>
        <p:txBody>
          <a:bodyPr anchorCtr="0" anchor="t" bIns="43775" lIns="87575" spcFirstLastPara="1" rIns="87575" wrap="square" tIns="43775">
            <a:noAutofit/>
          </a:bodyPr>
          <a:lstStyle>
            <a:lvl1pPr lvl="0" marR="0" rtl="0" algn="l">
              <a:spcBef>
                <a:spcPts val="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770313" y="0"/>
            <a:ext cx="2884487" cy="433388"/>
          </a:xfrm>
          <a:prstGeom prst="rect">
            <a:avLst/>
          </a:prstGeom>
          <a:noFill/>
          <a:ln>
            <a:noFill/>
          </a:ln>
        </p:spPr>
        <p:txBody>
          <a:bodyPr anchorCtr="0" anchor="t" bIns="43775" lIns="87575" spcFirstLastPara="1" rIns="87575" wrap="square" tIns="43775">
            <a:noAutofit/>
          </a:bodyPr>
          <a:lstStyle>
            <a:lvl1pPr lvl="0" marR="0" rtl="0" algn="r">
              <a:spcBef>
                <a:spcPts val="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239125"/>
            <a:ext cx="2884488" cy="433388"/>
          </a:xfrm>
          <a:prstGeom prst="rect">
            <a:avLst/>
          </a:prstGeom>
          <a:noFill/>
          <a:ln>
            <a:noFill/>
          </a:ln>
        </p:spPr>
        <p:txBody>
          <a:bodyPr anchorCtr="0" anchor="b" bIns="43775" lIns="87575" spcFirstLastPara="1" rIns="87575" wrap="square" tIns="43775">
            <a:noAutofit/>
          </a:bodyPr>
          <a:lstStyle>
            <a:lvl1pPr lvl="0" marR="0" rtl="0" algn="l">
              <a:spcBef>
                <a:spcPts val="0"/>
              </a:spcBef>
              <a:spcAft>
                <a:spcPts val="0"/>
              </a:spcAft>
              <a:buSzPts val="1400"/>
              <a:buNone/>
              <a:defRPr b="0" i="0" sz="11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217" name="Google Shape;217;p1: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0: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4" name="Google Shape;284;p10: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marR="0" rtl="0" algn="l">
              <a:lnSpc>
                <a:spcPct val="100000"/>
              </a:lnSpc>
              <a:spcBef>
                <a:spcPts val="0"/>
              </a:spcBef>
              <a:spcAft>
                <a:spcPts val="0"/>
              </a:spcAft>
              <a:buClr>
                <a:schemeClr val="dk1"/>
              </a:buClr>
              <a:buSzPts val="1200"/>
              <a:buFont typeface="Times New Roman"/>
              <a:buNone/>
            </a:pPr>
            <a:r>
              <a:rPr lang="en-US"/>
              <a:t>Catalog … </a:t>
            </a:r>
            <a:endParaRPr/>
          </a:p>
          <a:p>
            <a:pPr indent="0" lvl="0" marL="0" rtl="0" algn="l">
              <a:spcBef>
                <a:spcPts val="360"/>
              </a:spcBef>
              <a:spcAft>
                <a:spcPts val="0"/>
              </a:spcAft>
              <a:buNone/>
            </a:pPr>
            <a:r>
              <a:t/>
            </a:r>
            <a:endParaRPr/>
          </a:p>
        </p:txBody>
      </p:sp>
      <p:sp>
        <p:nvSpPr>
          <p:cNvPr id="285" name="Google Shape;285;p10: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1: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2" name="Google Shape;292;p11: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marR="0" rtl="0" algn="l">
              <a:lnSpc>
                <a:spcPct val="100000"/>
              </a:lnSpc>
              <a:spcBef>
                <a:spcPts val="0"/>
              </a:spcBef>
              <a:spcAft>
                <a:spcPts val="0"/>
              </a:spcAft>
              <a:buClr>
                <a:schemeClr val="dk1"/>
              </a:buClr>
              <a:buSzPts val="1200"/>
              <a:buFont typeface="Times New Roman"/>
              <a:buNone/>
            </a:pPr>
            <a:r>
              <a:rPr lang="en-US"/>
              <a:t>Catalog … </a:t>
            </a:r>
            <a:endParaRPr/>
          </a:p>
          <a:p>
            <a:pPr indent="0" lvl="0" marL="0" rtl="0" algn="l">
              <a:spcBef>
                <a:spcPts val="360"/>
              </a:spcBef>
              <a:spcAft>
                <a:spcPts val="0"/>
              </a:spcAft>
              <a:buNone/>
            </a:pPr>
            <a:r>
              <a:t/>
            </a:r>
            <a:endParaRPr/>
          </a:p>
        </p:txBody>
      </p:sp>
      <p:sp>
        <p:nvSpPr>
          <p:cNvPr id="293" name="Google Shape;293;p11: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03" name="Google Shape;303;p12: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3: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11" name="Google Shape;311;p13: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22" name="Google Shape;322;p14: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5: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29" name="Google Shape;329;p15: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38" name="Google Shape;338;p16: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7: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45" name="Google Shape;345;p17: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8: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55" name="Google Shape;355;p18: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9: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64" name="Google Shape;364;p19: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223" name="Google Shape;223;p2: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0: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71" name="Google Shape;371;p20: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1: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80" name="Google Shape;380;p21: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2: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388" name="Google Shape;388;p22: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230" name="Google Shape;230;p3: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237" name="Google Shape;237;p4: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244" name="Google Shape;244;p5: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251" name="Google Shape;251;p6: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259" name="Google Shape;259;p7: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notes"/>
          <p:cNvSpPr txBox="1"/>
          <p:nvPr>
            <p:ph idx="1" type="body"/>
          </p:nvPr>
        </p:nvSpPr>
        <p:spPr>
          <a:xfrm>
            <a:off x="887413" y="4119563"/>
            <a:ext cx="4879975" cy="3902075"/>
          </a:xfrm>
          <a:prstGeom prst="rect">
            <a:avLst/>
          </a:prstGeom>
        </p:spPr>
        <p:txBody>
          <a:bodyPr anchorCtr="0" anchor="t" bIns="43775" lIns="87575" spcFirstLastPara="1" rIns="87575" wrap="square" tIns="43775">
            <a:noAutofit/>
          </a:bodyPr>
          <a:lstStyle/>
          <a:p>
            <a:pPr indent="0" lvl="0" marL="0" rtl="0" algn="l">
              <a:spcBef>
                <a:spcPts val="360"/>
              </a:spcBef>
              <a:spcAft>
                <a:spcPts val="0"/>
              </a:spcAft>
              <a:buNone/>
            </a:pPr>
            <a:r>
              <a:t/>
            </a:r>
            <a:endParaRPr/>
          </a:p>
        </p:txBody>
      </p:sp>
      <p:sp>
        <p:nvSpPr>
          <p:cNvPr id="266" name="Google Shape;266;p8:notes"/>
          <p:cNvSpPr/>
          <p:nvPr>
            <p:ph idx="2" type="sldImg"/>
          </p:nvPr>
        </p:nvSpPr>
        <p:spPr>
          <a:xfrm>
            <a:off x="1158875" y="650875"/>
            <a:ext cx="4337050" cy="32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p:nvPr>
            <p:ph idx="2"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3" name="Google Shape;273;p9:notes"/>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p>
            <a:pPr indent="0" lvl="0" marL="0" rtl="0" algn="l">
              <a:spcBef>
                <a:spcPts val="0"/>
              </a:spcBef>
              <a:spcAft>
                <a:spcPts val="0"/>
              </a:spcAft>
              <a:buNone/>
            </a:pPr>
            <a:r>
              <a:t/>
            </a:r>
            <a:endParaRPr/>
          </a:p>
        </p:txBody>
      </p:sp>
      <p:sp>
        <p:nvSpPr>
          <p:cNvPr id="274" name="Google Shape;274;p9:notes"/>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mailto:phalachandra@pes.edu"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7" name="Google Shape;17;p2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8" name="Google Shape;18;p2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24"/>
          <p:cNvPicPr preferRelativeResize="0"/>
          <p:nvPr/>
        </p:nvPicPr>
        <p:blipFill rotWithShape="1">
          <a:blip r:embed="rId2">
            <a:alphaModFix/>
          </a:blip>
          <a:srcRect b="0" l="0" r="0" t="0"/>
          <a:stretch/>
        </p:blipFill>
        <p:spPr>
          <a:xfrm>
            <a:off x="8368544" y="133515"/>
            <a:ext cx="699577" cy="1402202"/>
          </a:xfrm>
          <a:prstGeom prst="rect">
            <a:avLst/>
          </a:prstGeom>
          <a:noFill/>
          <a:ln>
            <a:noFill/>
          </a:ln>
        </p:spPr>
      </p:pic>
      <p:sp>
        <p:nvSpPr>
          <p:cNvPr id="20" name="Google Shape;20;p24"/>
          <p:cNvSpPr/>
          <p:nvPr/>
        </p:nvSpPr>
        <p:spPr>
          <a:xfrm>
            <a:off x="217496" y="840481"/>
            <a:ext cx="6488105" cy="6462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3600"/>
              <a:buFont typeface="Calibri"/>
              <a:buNone/>
            </a:pPr>
            <a:r>
              <a:rPr b="1" i="0" lang="en-US" sz="3600" u="none" cap="none" strike="noStrike">
                <a:solidFill>
                  <a:srgbClr val="0070C0"/>
                </a:solidFill>
                <a:latin typeface="Calibri"/>
                <a:ea typeface="Calibri"/>
                <a:cs typeface="Calibri"/>
                <a:sym typeface="Calibri"/>
              </a:rPr>
              <a:t>OOAD and SE</a:t>
            </a:r>
            <a:endParaRPr b="0" i="0" sz="2400" u="none" cap="none" strike="noStrike">
              <a:solidFill>
                <a:schemeClr val="dk1"/>
              </a:solidFill>
              <a:latin typeface="Times New Roman"/>
              <a:ea typeface="Times New Roman"/>
              <a:cs typeface="Times New Roman"/>
              <a:sym typeface="Times New Roman"/>
            </a:endParaRPr>
          </a:p>
        </p:txBody>
      </p:sp>
      <p:grpSp>
        <p:nvGrpSpPr>
          <p:cNvPr id="21" name="Google Shape;21;p24"/>
          <p:cNvGrpSpPr/>
          <p:nvPr/>
        </p:nvGrpSpPr>
        <p:grpSpPr>
          <a:xfrm>
            <a:off x="245062" y="4939364"/>
            <a:ext cx="800171" cy="1078155"/>
            <a:chOff x="313844" y="5489699"/>
            <a:chExt cx="1066895" cy="1078155"/>
          </a:xfrm>
        </p:grpSpPr>
        <p:sp>
          <p:nvSpPr>
            <p:cNvPr id="22" name="Google Shape;22;p24"/>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imes New Roman"/>
                <a:buNone/>
              </a:pPr>
              <a:r>
                <a:t/>
              </a:r>
              <a:endParaRPr b="0" i="0" sz="1800" u="none" cap="none" strike="noStrike">
                <a:solidFill>
                  <a:schemeClr val="lt1"/>
                </a:solidFill>
                <a:latin typeface="Calibri"/>
                <a:ea typeface="Calibri"/>
                <a:cs typeface="Calibri"/>
                <a:sym typeface="Calibri"/>
              </a:endParaRPr>
            </a:p>
          </p:txBody>
        </p:sp>
        <p:sp>
          <p:nvSpPr>
            <p:cNvPr id="23" name="Google Shape;23;p24"/>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imes New Roman"/>
                <a:buNone/>
              </a:pPr>
              <a:r>
                <a:t/>
              </a:r>
              <a:endParaRPr b="0" i="0" sz="1800" u="none" cap="none" strike="noStrike">
                <a:solidFill>
                  <a:schemeClr val="lt1"/>
                </a:solidFill>
                <a:latin typeface="Calibri"/>
                <a:ea typeface="Calibri"/>
                <a:cs typeface="Calibri"/>
                <a:sym typeface="Calibri"/>
              </a:endParaRPr>
            </a:p>
          </p:txBody>
        </p:sp>
      </p:grpSp>
      <p:cxnSp>
        <p:nvCxnSpPr>
          <p:cNvPr id="24" name="Google Shape;24;p24"/>
          <p:cNvCxnSpPr/>
          <p:nvPr/>
        </p:nvCxnSpPr>
        <p:spPr>
          <a:xfrm flipH="1" rot="10800000">
            <a:off x="2401" y="2094445"/>
            <a:ext cx="4749212" cy="1"/>
          </a:xfrm>
          <a:prstGeom prst="straightConnector1">
            <a:avLst/>
          </a:prstGeom>
          <a:noFill/>
          <a:ln cap="flat" cmpd="sng" w="38100">
            <a:solidFill>
              <a:srgbClr val="DFA267"/>
            </a:solidFill>
            <a:prstDash val="solid"/>
            <a:miter lim="800000"/>
            <a:headEnd len="sm" w="sm" type="none"/>
            <a:tailEnd len="sm" w="sm" type="none"/>
          </a:ln>
        </p:spPr>
      </p:cxnSp>
      <p:sp>
        <p:nvSpPr>
          <p:cNvPr id="25" name="Google Shape;25;p24"/>
          <p:cNvSpPr/>
          <p:nvPr/>
        </p:nvSpPr>
        <p:spPr>
          <a:xfrm>
            <a:off x="345555" y="4201678"/>
            <a:ext cx="5622911" cy="14465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Dr. H.L. Phalachandra</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Department of Computer Science and Engineering</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leveraging most information from slides of</a:t>
            </a:r>
            <a:endParaRPr/>
          </a:p>
          <a:p>
            <a:pPr indent="0" lvl="0" marL="0" marR="0" rtl="0" algn="l">
              <a:lnSpc>
                <a:spcPct val="100000"/>
              </a:lnSpc>
              <a:spcBef>
                <a:spcPts val="0"/>
              </a:spcBef>
              <a:spcAft>
                <a:spcPts val="0"/>
              </a:spcAft>
              <a:buClr>
                <a:schemeClr val="dk1"/>
              </a:buClr>
              <a:buSzPts val="2000"/>
              <a:buFont typeface="Calibri"/>
              <a:buNone/>
            </a:pPr>
            <a:r>
              <a:rPr b="1" i="0" lang="en-US" sz="2400" u="none" cap="none" strike="noStrike">
                <a:solidFill>
                  <a:schemeClr val="dk1"/>
                </a:solidFill>
                <a:latin typeface="Calibri"/>
                <a:ea typeface="Calibri"/>
                <a:cs typeface="Calibri"/>
                <a:sym typeface="Calibri"/>
              </a:rPr>
              <a:t>Prof. Vinay Joshi </a:t>
            </a:r>
            <a:endParaRPr b="1" i="0" sz="2400" u="none" cap="none" strike="noStrike">
              <a:solidFill>
                <a:schemeClr val="dk1"/>
              </a:solidFill>
              <a:latin typeface="Calibri"/>
              <a:ea typeface="Calibri"/>
              <a:cs typeface="Calibri"/>
              <a:sym typeface="Calibri"/>
            </a:endParaRPr>
          </a:p>
        </p:txBody>
      </p:sp>
      <p:sp>
        <p:nvSpPr>
          <p:cNvPr id="26" name="Google Shape;26;p24"/>
          <p:cNvSpPr txBox="1"/>
          <p:nvPr/>
        </p:nvSpPr>
        <p:spPr>
          <a:xfrm>
            <a:off x="245062" y="6017519"/>
            <a:ext cx="6212888" cy="8694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rgbClr val="7F7F7F"/>
              </a:buClr>
              <a:buSzPts val="1050"/>
              <a:buFont typeface="Calibri"/>
              <a:buNone/>
            </a:pPr>
            <a:r>
              <a:rPr b="1" i="0" lang="en-US" sz="1050" u="none" cap="none" strike="noStrike">
                <a:solidFill>
                  <a:srgbClr val="7F7F7F"/>
                </a:solidFill>
                <a:latin typeface="Calibri"/>
                <a:ea typeface="Calibri"/>
                <a:cs typeface="Calibri"/>
                <a:sym typeface="Calibri"/>
              </a:rPr>
              <a:t>Acknowledgements: </a:t>
            </a:r>
            <a:r>
              <a:rPr b="1" i="0" lang="en-US" sz="1000" u="none" cap="none" strike="noStrike">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3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3"/>
          <p:cNvSpPr/>
          <p:nvPr>
            <p:ph idx="2" type="pic"/>
          </p:nvPr>
        </p:nvSpPr>
        <p:spPr>
          <a:xfrm>
            <a:off x="3887391" y="987428"/>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0" name="Google Shape;90;p3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33"/>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92" name="Google Shape;92;p33"/>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93" name="Google Shape;93;p3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34"/>
          <p:cNvSpPr txBox="1"/>
          <p:nvPr>
            <p:ph type="title"/>
          </p:nvPr>
        </p:nvSpPr>
        <p:spPr>
          <a:xfrm>
            <a:off x="628650" y="365128"/>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98" name="Google Shape;98;p3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99" name="Google Shape;99;p3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35"/>
          <p:cNvSpPr txBox="1"/>
          <p:nvPr>
            <p:ph type="title"/>
          </p:nvPr>
        </p:nvSpPr>
        <p:spPr>
          <a:xfrm rot="5400000">
            <a:off x="4623594" y="2285208"/>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5"/>
          <p:cNvSpPr txBox="1"/>
          <p:nvPr>
            <p:ph idx="1" type="body"/>
          </p:nvPr>
        </p:nvSpPr>
        <p:spPr>
          <a:xfrm rot="5400000">
            <a:off x="623094" y="370683"/>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35"/>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04" name="Google Shape;104;p35"/>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05" name="Google Shape;105;p35"/>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6" name="Shape 106"/>
        <p:cNvGrpSpPr/>
        <p:nvPr/>
      </p:nvGrpSpPr>
      <p:grpSpPr>
        <a:xfrm>
          <a:off x="0" y="0"/>
          <a:ext cx="0" cy="0"/>
          <a:chOff x="0" y="0"/>
          <a:chExt cx="0" cy="0"/>
        </a:xfrm>
      </p:grpSpPr>
      <p:sp>
        <p:nvSpPr>
          <p:cNvPr id="107" name="Google Shape;107;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08" name="Google Shape;108;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09" name="Google Shape;109;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10" name="Google Shape;110;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11" name="Google Shape;111;p36"/>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12" name="Google Shape;112;p36"/>
          <p:cNvSpPr/>
          <p:nvPr/>
        </p:nvSpPr>
        <p:spPr>
          <a:xfrm>
            <a:off x="13941" y="0"/>
            <a:ext cx="8674890"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300" cap="none">
                <a:solidFill>
                  <a:srgbClr val="0070C0"/>
                </a:solidFill>
                <a:latin typeface="Arial"/>
                <a:ea typeface="Arial"/>
                <a:cs typeface="Arial"/>
                <a:sym typeface="Arial"/>
              </a:rPr>
              <a:t>SOFTWARE ENGINEERING :  ARCHITECTURE  &amp; DESIGN</a:t>
            </a:r>
            <a:endParaRPr/>
          </a:p>
        </p:txBody>
      </p:sp>
      <p:cxnSp>
        <p:nvCxnSpPr>
          <p:cNvPr id="113" name="Google Shape;113;p36"/>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14" name="Shape 114"/>
        <p:cNvGrpSpPr/>
        <p:nvPr/>
      </p:nvGrpSpPr>
      <p:grpSpPr>
        <a:xfrm>
          <a:off x="0" y="0"/>
          <a:ext cx="0" cy="0"/>
          <a:chOff x="0" y="0"/>
          <a:chExt cx="0" cy="0"/>
        </a:xfrm>
      </p:grpSpPr>
      <p:sp>
        <p:nvSpPr>
          <p:cNvPr id="115" name="Google Shape;115;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16" name="Google Shape;116;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17" name="Google Shape;117;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18" name="Google Shape;118;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19" name="Google Shape;119;p37"/>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20" name="Google Shape;120;p37"/>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21" name="Google Shape;121;p37"/>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22" name="Shape 122"/>
        <p:cNvGrpSpPr/>
        <p:nvPr/>
      </p:nvGrpSpPr>
      <p:grpSpPr>
        <a:xfrm>
          <a:off x="0" y="0"/>
          <a:ext cx="0" cy="0"/>
          <a:chOff x="0" y="0"/>
          <a:chExt cx="0" cy="0"/>
        </a:xfrm>
      </p:grpSpPr>
      <p:sp>
        <p:nvSpPr>
          <p:cNvPr id="123" name="Google Shape;123;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24" name="Google Shape;124;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25" name="Google Shape;125;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26" name="Google Shape;126;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27" name="Google Shape;127;p38"/>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28" name="Google Shape;128;p38"/>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29" name="Google Shape;129;p38"/>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30" name="Shape 130"/>
        <p:cNvGrpSpPr/>
        <p:nvPr/>
      </p:nvGrpSpPr>
      <p:grpSpPr>
        <a:xfrm>
          <a:off x="0" y="0"/>
          <a:ext cx="0" cy="0"/>
          <a:chOff x="0" y="0"/>
          <a:chExt cx="0" cy="0"/>
        </a:xfrm>
      </p:grpSpPr>
      <p:sp>
        <p:nvSpPr>
          <p:cNvPr id="131" name="Google Shape;131;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32" name="Google Shape;132;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33" name="Google Shape;133;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34" name="Google Shape;134;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35" name="Google Shape;135;p39"/>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36" name="Google Shape;136;p39"/>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37" name="Google Shape;137;p39"/>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38" name="Shape 138"/>
        <p:cNvGrpSpPr/>
        <p:nvPr/>
      </p:nvGrpSpPr>
      <p:grpSpPr>
        <a:xfrm>
          <a:off x="0" y="0"/>
          <a:ext cx="0" cy="0"/>
          <a:chOff x="0" y="0"/>
          <a:chExt cx="0" cy="0"/>
        </a:xfrm>
      </p:grpSpPr>
      <p:sp>
        <p:nvSpPr>
          <p:cNvPr id="139" name="Google Shape;139;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40" name="Google Shape;140;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41" name="Google Shape;141;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42" name="Google Shape;142;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43" name="Google Shape;143;p40"/>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44" name="Google Shape;144;p40"/>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45" name="Google Shape;145;p40"/>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46" name="Shape 146"/>
        <p:cNvGrpSpPr/>
        <p:nvPr/>
      </p:nvGrpSpPr>
      <p:grpSpPr>
        <a:xfrm>
          <a:off x="0" y="0"/>
          <a:ext cx="0" cy="0"/>
          <a:chOff x="0" y="0"/>
          <a:chExt cx="0" cy="0"/>
        </a:xfrm>
      </p:grpSpPr>
      <p:sp>
        <p:nvSpPr>
          <p:cNvPr id="147" name="Google Shape;147;p4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48" name="Google Shape;148;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49" name="Google Shape;149;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50" name="Google Shape;150;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51" name="Google Shape;151;p41"/>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52" name="Google Shape;152;p41"/>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53" name="Google Shape;153;p41"/>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154" name="Shape 154"/>
        <p:cNvGrpSpPr/>
        <p:nvPr/>
      </p:nvGrpSpPr>
      <p:grpSpPr>
        <a:xfrm>
          <a:off x="0" y="0"/>
          <a:ext cx="0" cy="0"/>
          <a:chOff x="0" y="0"/>
          <a:chExt cx="0" cy="0"/>
        </a:xfrm>
      </p:grpSpPr>
      <p:sp>
        <p:nvSpPr>
          <p:cNvPr id="155" name="Google Shape;155;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56" name="Google Shape;156;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57" name="Google Shape;157;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58" name="Google Shape;158;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59" name="Google Shape;159;p42"/>
          <p:cNvPicPr preferRelativeResize="0"/>
          <p:nvPr/>
        </p:nvPicPr>
        <p:blipFill rotWithShape="1">
          <a:blip r:embed="rId2">
            <a:alphaModFix/>
          </a:blip>
          <a:srcRect b="0" l="0" r="0" t="0"/>
          <a:stretch/>
        </p:blipFill>
        <p:spPr>
          <a:xfrm>
            <a:off x="8313364" y="136525"/>
            <a:ext cx="699577" cy="1402202"/>
          </a:xfrm>
          <a:prstGeom prst="rect">
            <a:avLst/>
          </a:prstGeom>
          <a:noFill/>
          <a:ln>
            <a:noFill/>
          </a:ln>
        </p:spPr>
      </p:pic>
      <p:sp>
        <p:nvSpPr>
          <p:cNvPr id="160" name="Google Shape;160;p42"/>
          <p:cNvSpPr/>
          <p:nvPr/>
        </p:nvSpPr>
        <p:spPr>
          <a:xfrm>
            <a:off x="73574"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61" name="Google Shape;161;p42"/>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7" name="Shape 27"/>
        <p:cNvGrpSpPr/>
        <p:nvPr/>
      </p:nvGrpSpPr>
      <p:grpSpPr>
        <a:xfrm>
          <a:off x="0" y="0"/>
          <a:ext cx="0" cy="0"/>
          <a:chOff x="0" y="0"/>
          <a:chExt cx="0" cy="0"/>
        </a:xfrm>
      </p:grpSpPr>
      <p:sp>
        <p:nvSpPr>
          <p:cNvPr id="28" name="Google Shape;28;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9" name="Google Shape;2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30" name="Google Shape;3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31" name="Google Shape;31;p25"/>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32" name="Google Shape;32;p25"/>
          <p:cNvSpPr/>
          <p:nvPr/>
        </p:nvSpPr>
        <p:spPr>
          <a:xfrm>
            <a:off x="71090" y="2"/>
            <a:ext cx="6767232" cy="5778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400" u="none" cap="none" strike="noStrike">
                <a:solidFill>
                  <a:srgbClr val="0070C0"/>
                </a:solidFill>
                <a:latin typeface="Arial"/>
                <a:ea typeface="Arial"/>
                <a:cs typeface="Arial"/>
                <a:sym typeface="Arial"/>
              </a:rPr>
              <a:t>SOFTWARE DESIGN</a:t>
            </a:r>
            <a:endParaRPr/>
          </a:p>
        </p:txBody>
      </p:sp>
      <p:cxnSp>
        <p:nvCxnSpPr>
          <p:cNvPr id="33" name="Google Shape;33;p25"/>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62" name="Shape 162"/>
        <p:cNvGrpSpPr/>
        <p:nvPr/>
      </p:nvGrpSpPr>
      <p:grpSpPr>
        <a:xfrm>
          <a:off x="0" y="0"/>
          <a:ext cx="0" cy="0"/>
          <a:chOff x="0" y="0"/>
          <a:chExt cx="0" cy="0"/>
        </a:xfrm>
      </p:grpSpPr>
      <p:sp>
        <p:nvSpPr>
          <p:cNvPr id="163" name="Google Shape;163;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64" name="Google Shape;164;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65" name="Google Shape;165;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66" name="Google Shape;166;p43"/>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167" name="Google Shape;167;p43"/>
          <p:cNvSpPr/>
          <p:nvPr/>
        </p:nvSpPr>
        <p:spPr>
          <a:xfrm>
            <a:off x="71090"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68" name="Google Shape;168;p43"/>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69" name="Shape 169"/>
        <p:cNvGrpSpPr/>
        <p:nvPr/>
      </p:nvGrpSpPr>
      <p:grpSpPr>
        <a:xfrm>
          <a:off x="0" y="0"/>
          <a:ext cx="0" cy="0"/>
          <a:chOff x="0" y="0"/>
          <a:chExt cx="0" cy="0"/>
        </a:xfrm>
      </p:grpSpPr>
      <p:sp>
        <p:nvSpPr>
          <p:cNvPr id="170" name="Google Shape;170;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71" name="Google Shape;171;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72" name="Google Shape;172;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73" name="Google Shape;173;p44"/>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174" name="Google Shape;174;p44"/>
          <p:cNvSpPr/>
          <p:nvPr/>
        </p:nvSpPr>
        <p:spPr>
          <a:xfrm>
            <a:off x="71090"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75" name="Google Shape;175;p44"/>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176" name="Shape 176"/>
        <p:cNvGrpSpPr/>
        <p:nvPr/>
      </p:nvGrpSpPr>
      <p:grpSpPr>
        <a:xfrm>
          <a:off x="0" y="0"/>
          <a:ext cx="0" cy="0"/>
          <a:chOff x="0" y="0"/>
          <a:chExt cx="0" cy="0"/>
        </a:xfrm>
      </p:grpSpPr>
      <p:sp>
        <p:nvSpPr>
          <p:cNvPr id="177" name="Google Shape;177;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78" name="Google Shape;178;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79" name="Google Shape;179;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a:lvl1pPr>
            <a:lvl2pPr indent="0" lvl="1" marL="0" marR="0" algn="r">
              <a:spcBef>
                <a:spcPts val="0"/>
              </a:spcBef>
              <a:spcAft>
                <a:spcPts val="0"/>
              </a:spcAft>
              <a:buClr>
                <a:srgbClr val="888888"/>
              </a:buClr>
              <a:buSzPts val="1200"/>
              <a:buFont typeface="Calibri"/>
              <a:buNone/>
              <a:defRPr/>
            </a:lvl2pPr>
            <a:lvl3pPr indent="0" lvl="2" marL="0" marR="0" algn="r">
              <a:spcBef>
                <a:spcPts val="0"/>
              </a:spcBef>
              <a:spcAft>
                <a:spcPts val="0"/>
              </a:spcAft>
              <a:buClr>
                <a:srgbClr val="888888"/>
              </a:buClr>
              <a:buSzPts val="1200"/>
              <a:buFont typeface="Calibri"/>
              <a:buNone/>
              <a:defRPr/>
            </a:lvl3pPr>
            <a:lvl4pPr indent="0" lvl="3" marL="0" marR="0" algn="r">
              <a:spcBef>
                <a:spcPts val="0"/>
              </a:spcBef>
              <a:spcAft>
                <a:spcPts val="0"/>
              </a:spcAft>
              <a:buClr>
                <a:srgbClr val="888888"/>
              </a:buClr>
              <a:buSzPts val="1200"/>
              <a:buFont typeface="Calibri"/>
              <a:buNone/>
              <a:defRPr/>
            </a:lvl4pPr>
            <a:lvl5pPr indent="0" lvl="4" marL="0" marR="0" algn="r">
              <a:spcBef>
                <a:spcPts val="0"/>
              </a:spcBef>
              <a:spcAft>
                <a:spcPts val="0"/>
              </a:spcAft>
              <a:buClr>
                <a:srgbClr val="888888"/>
              </a:buClr>
              <a:buSzPts val="1200"/>
              <a:buFont typeface="Calibri"/>
              <a:buNone/>
              <a:defRPr/>
            </a:lvl5pPr>
            <a:lvl6pPr indent="0" lvl="5" marL="0" marR="0" algn="r">
              <a:spcBef>
                <a:spcPts val="0"/>
              </a:spcBef>
              <a:spcAft>
                <a:spcPts val="0"/>
              </a:spcAft>
              <a:buClr>
                <a:srgbClr val="888888"/>
              </a:buClr>
              <a:buSzPts val="1200"/>
              <a:buFont typeface="Calibri"/>
              <a:buNone/>
              <a:defRPr/>
            </a:lvl6pPr>
            <a:lvl7pPr indent="0" lvl="6" marL="0" marR="0" algn="r">
              <a:spcBef>
                <a:spcPts val="0"/>
              </a:spcBef>
              <a:spcAft>
                <a:spcPts val="0"/>
              </a:spcAft>
              <a:buClr>
                <a:srgbClr val="888888"/>
              </a:buClr>
              <a:buSzPts val="1200"/>
              <a:buFont typeface="Calibri"/>
              <a:buNone/>
              <a:defRPr/>
            </a:lvl7pPr>
            <a:lvl8pPr indent="0" lvl="7" marL="0" marR="0" algn="r">
              <a:spcBef>
                <a:spcPts val="0"/>
              </a:spcBef>
              <a:spcAft>
                <a:spcPts val="0"/>
              </a:spcAft>
              <a:buClr>
                <a:srgbClr val="888888"/>
              </a:buClr>
              <a:buSzPts val="1200"/>
              <a:buFont typeface="Calibri"/>
              <a:buNone/>
              <a:defRPr/>
            </a:lvl8pPr>
            <a:lvl9pPr indent="0" lvl="8" marL="0" marR="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pic>
        <p:nvPicPr>
          <p:cNvPr id="180" name="Google Shape;180;p45"/>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181" name="Google Shape;181;p45"/>
          <p:cNvSpPr/>
          <p:nvPr/>
        </p:nvSpPr>
        <p:spPr>
          <a:xfrm>
            <a:off x="71090" y="2"/>
            <a:ext cx="67672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Arial"/>
                <a:ea typeface="Arial"/>
                <a:cs typeface="Arial"/>
                <a:sym typeface="Arial"/>
              </a:rPr>
              <a:t>INTRODUCTION TO SOFTWARE ENGINEERING</a:t>
            </a:r>
            <a:endParaRPr/>
          </a:p>
        </p:txBody>
      </p:sp>
      <p:cxnSp>
        <p:nvCxnSpPr>
          <p:cNvPr id="182" name="Google Shape;182;p45"/>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83" name="Shape 183"/>
        <p:cNvGrpSpPr/>
        <p:nvPr/>
      </p:nvGrpSpPr>
      <p:grpSpPr>
        <a:xfrm>
          <a:off x="0" y="0"/>
          <a:ext cx="0" cy="0"/>
          <a:chOff x="0" y="0"/>
          <a:chExt cx="0" cy="0"/>
        </a:xfrm>
      </p:grpSpPr>
      <p:sp>
        <p:nvSpPr>
          <p:cNvPr id="184" name="Google Shape;184;p46"/>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SzPts val="4400"/>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46"/>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SzPts val="2800"/>
              <a:buNone/>
              <a:defRPr sz="2000">
                <a:solidFill>
                  <a:schemeClr val="lt2"/>
                </a:solidFill>
                <a:latin typeface="Arial"/>
                <a:ea typeface="Arial"/>
                <a:cs typeface="Arial"/>
                <a:sym typeface="Arial"/>
              </a:defRPr>
            </a:lvl1pPr>
            <a:lvl2pPr lvl="1" algn="ctr">
              <a:lnSpc>
                <a:spcPct val="90000"/>
              </a:lnSpc>
              <a:spcBef>
                <a:spcPts val="500"/>
              </a:spcBef>
              <a:spcAft>
                <a:spcPts val="0"/>
              </a:spcAft>
              <a:buSzPts val="2400"/>
              <a:buNone/>
              <a:defRPr/>
            </a:lvl2pPr>
            <a:lvl3pPr lvl="2" algn="ctr">
              <a:lnSpc>
                <a:spcPct val="90000"/>
              </a:lnSpc>
              <a:spcBef>
                <a:spcPts val="500"/>
              </a:spcBef>
              <a:spcAft>
                <a:spcPts val="0"/>
              </a:spcAft>
              <a:buSzPts val="2000"/>
              <a:buNone/>
              <a:defRPr/>
            </a:lvl3pPr>
            <a:lvl4pPr lvl="3" algn="ctr">
              <a:lnSpc>
                <a:spcPct val="90000"/>
              </a:lnSpc>
              <a:spcBef>
                <a:spcPts val="500"/>
              </a:spcBef>
              <a:spcAft>
                <a:spcPts val="0"/>
              </a:spcAft>
              <a:buSzPts val="1800"/>
              <a:buNone/>
              <a:defRPr/>
            </a:lvl4pPr>
            <a:lvl5pPr lvl="4" algn="ctr">
              <a:lnSpc>
                <a:spcPct val="90000"/>
              </a:lnSpc>
              <a:spcBef>
                <a:spcPts val="500"/>
              </a:spcBef>
              <a:spcAft>
                <a:spcPts val="0"/>
              </a:spcAft>
              <a:buSzPts val="1800"/>
              <a:buNone/>
              <a:defRPr/>
            </a:lvl5pPr>
            <a:lvl6pPr lvl="5" algn="ctr">
              <a:lnSpc>
                <a:spcPct val="90000"/>
              </a:lnSpc>
              <a:spcBef>
                <a:spcPts val="500"/>
              </a:spcBef>
              <a:spcAft>
                <a:spcPts val="0"/>
              </a:spcAft>
              <a:buSzPts val="1800"/>
              <a:buNone/>
              <a:defRPr/>
            </a:lvl6pPr>
            <a:lvl7pPr lvl="6" algn="ctr">
              <a:lnSpc>
                <a:spcPct val="90000"/>
              </a:lnSpc>
              <a:spcBef>
                <a:spcPts val="500"/>
              </a:spcBef>
              <a:spcAft>
                <a:spcPts val="0"/>
              </a:spcAft>
              <a:buSzPts val="1800"/>
              <a:buNone/>
              <a:defRPr/>
            </a:lvl7pPr>
            <a:lvl8pPr lvl="7" algn="ctr">
              <a:lnSpc>
                <a:spcPct val="90000"/>
              </a:lnSpc>
              <a:spcBef>
                <a:spcPts val="500"/>
              </a:spcBef>
              <a:spcAft>
                <a:spcPts val="0"/>
              </a:spcAft>
              <a:buSzPts val="1800"/>
              <a:buNone/>
              <a:defRPr/>
            </a:lvl8pPr>
            <a:lvl9pPr lvl="8" algn="ctr">
              <a:lnSpc>
                <a:spcPct val="90000"/>
              </a:lnSpc>
              <a:spcBef>
                <a:spcPts val="500"/>
              </a:spcBef>
              <a:spcAft>
                <a:spcPts val="0"/>
              </a:spcAft>
              <a:buSzPts val="1800"/>
              <a:buNone/>
              <a:defRPr/>
            </a:lvl9pPr>
          </a:lstStyle>
          <a:p/>
        </p:txBody>
      </p:sp>
      <p:sp>
        <p:nvSpPr>
          <p:cNvPr id="186" name="Google Shape;186;p46"/>
          <p:cNvSpPr txBox="1"/>
          <p:nvPr>
            <p:ph idx="10" type="dt"/>
          </p:nvPr>
        </p:nvSpPr>
        <p:spPr>
          <a:xfrm>
            <a:off x="6400800" y="6354763"/>
            <a:ext cx="2286000" cy="3667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sz="1400"/>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87" name="Google Shape;187;p46"/>
          <p:cNvSpPr txBox="1"/>
          <p:nvPr>
            <p:ph idx="11" type="ftr"/>
          </p:nvPr>
        </p:nvSpPr>
        <p:spPr>
          <a:xfrm>
            <a:off x="2898775" y="6354763"/>
            <a:ext cx="3475038" cy="3667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88" name="Google Shape;188;p46"/>
          <p:cNvSpPr txBox="1"/>
          <p:nvPr>
            <p:ph idx="12" type="sldNum"/>
          </p:nvPr>
        </p:nvSpPr>
        <p:spPr>
          <a:xfrm>
            <a:off x="1216025" y="6354763"/>
            <a:ext cx="1219200" cy="366712"/>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9" name="Shape 189"/>
        <p:cNvGrpSpPr/>
        <p:nvPr/>
      </p:nvGrpSpPr>
      <p:grpSpPr>
        <a:xfrm>
          <a:off x="0" y="0"/>
          <a:ext cx="0" cy="0"/>
          <a:chOff x="0" y="0"/>
          <a:chExt cx="0" cy="0"/>
        </a:xfrm>
      </p:grpSpPr>
      <p:sp>
        <p:nvSpPr>
          <p:cNvPr id="190" name="Google Shape;190;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4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92" name="Google Shape;192;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93" name="Google Shape;193;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194" name="Google Shape;194;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195" name="Shape 195"/>
        <p:cNvGrpSpPr/>
        <p:nvPr/>
      </p:nvGrpSpPr>
      <p:grpSpPr>
        <a:xfrm>
          <a:off x="0" y="0"/>
          <a:ext cx="0" cy="0"/>
          <a:chOff x="0" y="0"/>
          <a:chExt cx="0" cy="0"/>
        </a:xfrm>
      </p:grpSpPr>
      <p:sp>
        <p:nvSpPr>
          <p:cNvPr id="196" name="Google Shape;196;p48"/>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48"/>
          <p:cNvSpPr txBox="1"/>
          <p:nvPr>
            <p:ph idx="1" type="body"/>
          </p:nvPr>
        </p:nvSpPr>
        <p:spPr>
          <a:xfrm>
            <a:off x="685800" y="1066800"/>
            <a:ext cx="3848100" cy="4876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98" name="Google Shape;198;p48"/>
          <p:cNvSpPr txBox="1"/>
          <p:nvPr>
            <p:ph idx="2" type="body"/>
          </p:nvPr>
        </p:nvSpPr>
        <p:spPr>
          <a:xfrm>
            <a:off x="4686300" y="1066800"/>
            <a:ext cx="3848100" cy="4876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99" name="Google Shape;199;p48"/>
          <p:cNvSpPr txBox="1"/>
          <p:nvPr>
            <p:ph idx="11" type="ftr"/>
          </p:nvPr>
        </p:nvSpPr>
        <p:spPr>
          <a:xfrm>
            <a:off x="2362200" y="6400800"/>
            <a:ext cx="4038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Times New Roman"/>
              <a:buNone/>
              <a:defRPr>
                <a:latin typeface="Times New Roman"/>
                <a:ea typeface="Times New Roman"/>
                <a:cs typeface="Times New Roman"/>
                <a:sym typeface="Times New Roman"/>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00" name="Shape 200"/>
        <p:cNvGrpSpPr/>
        <p:nvPr/>
      </p:nvGrpSpPr>
      <p:grpSpPr>
        <a:xfrm>
          <a:off x="0" y="0"/>
          <a:ext cx="0" cy="0"/>
          <a:chOff x="0" y="0"/>
          <a:chExt cx="0" cy="0"/>
        </a:xfrm>
      </p:grpSpPr>
      <p:sp>
        <p:nvSpPr>
          <p:cNvPr id="201" name="Google Shape;201;p49"/>
          <p:cNvSpPr txBox="1"/>
          <p:nvPr>
            <p:ph idx="1" type="body"/>
          </p:nvPr>
        </p:nvSpPr>
        <p:spPr>
          <a:xfrm>
            <a:off x="1150938" y="214313"/>
            <a:ext cx="7804150" cy="5918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02" name="Google Shape;202;p49"/>
          <p:cNvSpPr txBox="1"/>
          <p:nvPr>
            <p:ph idx="10" type="dt"/>
          </p:nvPr>
        </p:nvSpPr>
        <p:spPr>
          <a:xfrm>
            <a:off x="1162050" y="6243638"/>
            <a:ext cx="19050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03" name="Google Shape;203;p49"/>
          <p:cNvSpPr txBox="1"/>
          <p:nvPr>
            <p:ph idx="11" type="ftr"/>
          </p:nvPr>
        </p:nvSpPr>
        <p:spPr>
          <a:xfrm>
            <a:off x="3657600" y="6243638"/>
            <a:ext cx="2895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04" name="Google Shape;204;p49"/>
          <p:cNvSpPr txBox="1"/>
          <p:nvPr>
            <p:ph idx="12" type="sldNum"/>
          </p:nvPr>
        </p:nvSpPr>
        <p:spPr>
          <a:xfrm>
            <a:off x="7042150" y="6243638"/>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hart and Text" type="chartAndTx">
  <p:cSld name="CHART_AND_TEXT">
    <p:spTree>
      <p:nvGrpSpPr>
        <p:cNvPr id="205" name="Shape 205"/>
        <p:cNvGrpSpPr/>
        <p:nvPr/>
      </p:nvGrpSpPr>
      <p:grpSpPr>
        <a:xfrm>
          <a:off x="0" y="0"/>
          <a:ext cx="0" cy="0"/>
          <a:chOff x="0" y="0"/>
          <a:chExt cx="0" cy="0"/>
        </a:xfrm>
      </p:grpSpPr>
      <p:sp>
        <p:nvSpPr>
          <p:cNvPr id="206" name="Google Shape;206;p50"/>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50"/>
          <p:cNvSpPr/>
          <p:nvPr>
            <p:ph idx="2" type="chart"/>
          </p:nvPr>
        </p:nvSpPr>
        <p:spPr>
          <a:xfrm>
            <a:off x="685800" y="1066800"/>
            <a:ext cx="3848100" cy="4876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8" name="Google Shape;208;p50"/>
          <p:cNvSpPr txBox="1"/>
          <p:nvPr>
            <p:ph idx="1" type="body"/>
          </p:nvPr>
        </p:nvSpPr>
        <p:spPr>
          <a:xfrm>
            <a:off x="4686300" y="1066800"/>
            <a:ext cx="3848100" cy="4876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09" name="Google Shape;209;p50"/>
          <p:cNvSpPr txBox="1"/>
          <p:nvPr>
            <p:ph idx="11" type="ftr"/>
          </p:nvPr>
        </p:nvSpPr>
        <p:spPr>
          <a:xfrm>
            <a:off x="2362200" y="6400800"/>
            <a:ext cx="4038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Times New Roman"/>
              <a:buNone/>
              <a:defRPr>
                <a:latin typeface="Times New Roman"/>
                <a:ea typeface="Times New Roman"/>
                <a:cs typeface="Times New Roman"/>
                <a:sym typeface="Times New Roman"/>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type="titleOnly">
  <p:cSld name="TITLE_ONLY">
    <p:spTree>
      <p:nvGrpSpPr>
        <p:cNvPr id="210" name="Shape 210"/>
        <p:cNvGrpSpPr/>
        <p:nvPr/>
      </p:nvGrpSpPr>
      <p:grpSpPr>
        <a:xfrm>
          <a:off x="0" y="0"/>
          <a:ext cx="0" cy="0"/>
          <a:chOff x="0" y="0"/>
          <a:chExt cx="0" cy="0"/>
        </a:xfrm>
      </p:grpSpPr>
      <p:sp>
        <p:nvSpPr>
          <p:cNvPr id="211" name="Google Shape;211;p51"/>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13" name="Google Shape;213;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None/>
              <a:defRPr/>
            </a:lvl2pPr>
            <a:lvl3pPr lvl="2" algn="l">
              <a:spcBef>
                <a:spcPts val="0"/>
              </a:spcBef>
              <a:spcAft>
                <a:spcPts val="0"/>
              </a:spcAft>
              <a:buClr>
                <a:schemeClr val="dk1"/>
              </a:buClr>
              <a:buSzPts val="1400"/>
              <a:buNone/>
              <a:defRPr/>
            </a:lvl3pPr>
            <a:lvl4pPr lvl="3" algn="l">
              <a:spcBef>
                <a:spcPts val="0"/>
              </a:spcBef>
              <a:spcAft>
                <a:spcPts val="0"/>
              </a:spcAft>
              <a:buClr>
                <a:schemeClr val="dk1"/>
              </a:buClr>
              <a:buSzPts val="1400"/>
              <a:buNone/>
              <a:defRPr/>
            </a:lvl4pPr>
            <a:lvl5pPr lvl="4" algn="l">
              <a:spcBef>
                <a:spcPts val="0"/>
              </a:spcBef>
              <a:spcAft>
                <a:spcPts val="0"/>
              </a:spcAft>
              <a:buClr>
                <a:schemeClr val="dk1"/>
              </a:buClr>
              <a:buSzPts val="1400"/>
              <a:buNone/>
              <a:defRPr/>
            </a:lvl5pPr>
            <a:lvl6pPr lvl="5" algn="l">
              <a:spcBef>
                <a:spcPts val="0"/>
              </a:spcBef>
              <a:spcAft>
                <a:spcPts val="0"/>
              </a:spcAft>
              <a:buClr>
                <a:schemeClr val="dk1"/>
              </a:buClr>
              <a:buSzPts val="1400"/>
              <a:buNone/>
              <a:defRPr/>
            </a:lvl6pPr>
            <a:lvl7pPr lvl="6" algn="l">
              <a:spcBef>
                <a:spcPts val="0"/>
              </a:spcBef>
              <a:spcAft>
                <a:spcPts val="0"/>
              </a:spcAft>
              <a:buClr>
                <a:schemeClr val="dk1"/>
              </a:buClr>
              <a:buSzPts val="1400"/>
              <a:buNone/>
              <a:defRPr/>
            </a:lvl7pPr>
            <a:lvl8pPr lvl="7" algn="l">
              <a:spcBef>
                <a:spcPts val="0"/>
              </a:spcBef>
              <a:spcAft>
                <a:spcPts val="0"/>
              </a:spcAft>
              <a:buClr>
                <a:schemeClr val="dk1"/>
              </a:buClr>
              <a:buSzPts val="1400"/>
              <a:buNone/>
              <a:defRPr/>
            </a:lvl8pPr>
            <a:lvl9pPr lvl="8" algn="l">
              <a:spcBef>
                <a:spcPts val="0"/>
              </a:spcBef>
              <a:spcAft>
                <a:spcPts val="0"/>
              </a:spcAft>
              <a:buClr>
                <a:schemeClr val="dk1"/>
              </a:buClr>
              <a:buSzPts val="1400"/>
              <a:buNone/>
              <a:defRPr/>
            </a:lvl9pPr>
          </a:lstStyle>
          <a:p/>
        </p:txBody>
      </p:sp>
      <p:sp>
        <p:nvSpPr>
          <p:cNvPr id="214" name="Google Shape;214;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4" name="Shape 34"/>
        <p:cNvGrpSpPr/>
        <p:nvPr/>
      </p:nvGrpSpPr>
      <p:grpSpPr>
        <a:xfrm>
          <a:off x="0" y="0"/>
          <a:ext cx="0" cy="0"/>
          <a:chOff x="0" y="0"/>
          <a:chExt cx="0" cy="0"/>
        </a:xfrm>
      </p:grpSpPr>
      <p:sp>
        <p:nvSpPr>
          <p:cNvPr id="35" name="Google Shape;35;p2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36" name="Google Shape;36;p2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37" name="Google Shape;37;p2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8" name="Google Shape;38;p26"/>
          <p:cNvPicPr preferRelativeResize="0"/>
          <p:nvPr/>
        </p:nvPicPr>
        <p:blipFill rotWithShape="1">
          <a:blip r:embed="rId2">
            <a:alphaModFix/>
          </a:blip>
          <a:srcRect b="0" l="0" r="0" t="0"/>
          <a:stretch/>
        </p:blipFill>
        <p:spPr>
          <a:xfrm>
            <a:off x="1112890" y="1785280"/>
            <a:ext cx="1778663" cy="3554276"/>
          </a:xfrm>
          <a:prstGeom prst="rect">
            <a:avLst/>
          </a:prstGeom>
          <a:noFill/>
          <a:ln>
            <a:noFill/>
          </a:ln>
        </p:spPr>
      </p:pic>
      <p:cxnSp>
        <p:nvCxnSpPr>
          <p:cNvPr id="39" name="Google Shape;39;p26"/>
          <p:cNvCxnSpPr/>
          <p:nvPr/>
        </p:nvCxnSpPr>
        <p:spPr>
          <a:xfrm flipH="1" rot="10800000">
            <a:off x="3440996" y="2763970"/>
            <a:ext cx="3436087" cy="1"/>
          </a:xfrm>
          <a:prstGeom prst="straightConnector1">
            <a:avLst/>
          </a:prstGeom>
          <a:noFill/>
          <a:ln cap="flat" cmpd="sng" w="38100">
            <a:solidFill>
              <a:srgbClr val="DFA267"/>
            </a:solidFill>
            <a:prstDash val="solid"/>
            <a:miter lim="800000"/>
            <a:headEnd len="sm" w="sm" type="none"/>
            <a:tailEnd len="sm" w="sm" type="none"/>
          </a:ln>
        </p:spPr>
      </p:cxnSp>
      <p:sp>
        <p:nvSpPr>
          <p:cNvPr id="40" name="Google Shape;40;p26"/>
          <p:cNvSpPr txBox="1"/>
          <p:nvPr/>
        </p:nvSpPr>
        <p:spPr>
          <a:xfrm>
            <a:off x="3370398" y="1965257"/>
            <a:ext cx="2344610" cy="5847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4B350"/>
              </a:buClr>
              <a:buSzPts val="3200"/>
              <a:buFont typeface="Calibri"/>
              <a:buNone/>
            </a:pPr>
            <a:r>
              <a:rPr b="1" lang="en-US" sz="3200">
                <a:solidFill>
                  <a:srgbClr val="F4B350"/>
                </a:solidFill>
                <a:latin typeface="Calibri"/>
                <a:ea typeface="Calibri"/>
                <a:cs typeface="Calibri"/>
                <a:sym typeface="Calibri"/>
              </a:rPr>
              <a:t>THANK YOU</a:t>
            </a:r>
            <a:endParaRPr b="1" sz="1800">
              <a:solidFill>
                <a:srgbClr val="F4B350"/>
              </a:solidFill>
              <a:latin typeface="Calibri"/>
              <a:ea typeface="Calibri"/>
              <a:cs typeface="Calibri"/>
              <a:sym typeface="Calibri"/>
            </a:endParaRPr>
          </a:p>
        </p:txBody>
      </p:sp>
      <p:sp>
        <p:nvSpPr>
          <p:cNvPr id="41" name="Google Shape;41;p26"/>
          <p:cNvSpPr/>
          <p:nvPr/>
        </p:nvSpPr>
        <p:spPr>
          <a:xfrm>
            <a:off x="3440996" y="2890391"/>
            <a:ext cx="5622911"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Dr. H. L. Phalachandra</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Department of Computer Science </a:t>
            </a:r>
            <a:r>
              <a:rPr b="0" lang="en-US" sz="2000">
                <a:solidFill>
                  <a:schemeClr val="dk1"/>
                </a:solidFill>
                <a:latin typeface="Calibri"/>
                <a:ea typeface="Calibri"/>
                <a:cs typeface="Calibri"/>
                <a:sym typeface="Calibri"/>
              </a:rPr>
              <a:t>and Engineering</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lang="en-US" sz="2000" u="sng">
                <a:solidFill>
                  <a:schemeClr val="dk1"/>
                </a:solidFill>
                <a:latin typeface="Calibri"/>
                <a:ea typeface="Calibri"/>
                <a:cs typeface="Calibri"/>
                <a:sym typeface="Calibri"/>
                <a:hlinkClick r:id="rId3">
                  <a:extLst>
                    <a:ext uri="{A12FA001-AC4F-418D-AE19-62706E023703}">
                      <ahyp:hlinkClr val="tx"/>
                    </a:ext>
                  </a:extLst>
                </a:hlinkClick>
              </a:rPr>
              <a:t>phalachandra@pes.edu</a:t>
            </a:r>
            <a:endParaRPr sz="2000" u="sng">
              <a:solidFill>
                <a:srgbClr val="0070C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7"/>
          <p:cNvSpPr txBox="1"/>
          <p:nvPr>
            <p:ph idx="10" type="dt"/>
          </p:nvPr>
        </p:nvSpPr>
        <p:spPr>
          <a:xfrm>
            <a:off x="772602" y="635387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44" name="Google Shape;44;p27"/>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45" name="Google Shape;45;p27"/>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6" name="Google Shape;46;p27"/>
          <p:cNvPicPr preferRelativeResize="0"/>
          <p:nvPr/>
        </p:nvPicPr>
        <p:blipFill rotWithShape="1">
          <a:blip r:embed="rId2">
            <a:alphaModFix/>
          </a:blip>
          <a:srcRect b="0" l="0" r="0" t="0"/>
          <a:stretch/>
        </p:blipFill>
        <p:spPr>
          <a:xfrm>
            <a:off x="8305482" y="136525"/>
            <a:ext cx="699577" cy="1402202"/>
          </a:xfrm>
          <a:prstGeom prst="rect">
            <a:avLst/>
          </a:prstGeom>
          <a:noFill/>
          <a:ln>
            <a:noFill/>
          </a:ln>
        </p:spPr>
      </p:pic>
      <p:cxnSp>
        <p:nvCxnSpPr>
          <p:cNvPr id="47" name="Google Shape;47;p27"/>
          <p:cNvCxnSpPr/>
          <p:nvPr/>
        </p:nvCxnSpPr>
        <p:spPr>
          <a:xfrm flipH="1" rot="10800000">
            <a:off x="0" y="1380673"/>
            <a:ext cx="4934202" cy="1"/>
          </a:xfrm>
          <a:prstGeom prst="straightConnector1">
            <a:avLst/>
          </a:prstGeom>
          <a:noFill/>
          <a:ln cap="flat" cmpd="sng" w="38100">
            <a:solidFill>
              <a:srgbClr val="DFA267"/>
            </a:solidFill>
            <a:prstDash val="solid"/>
            <a:miter lim="800000"/>
            <a:headEnd len="sm" w="sm" type="none"/>
            <a:tailEnd len="sm" w="sm" type="none"/>
          </a:ln>
        </p:spPr>
      </p:cxnSp>
      <p:grpSp>
        <p:nvGrpSpPr>
          <p:cNvPr id="48" name="Google Shape;48;p27"/>
          <p:cNvGrpSpPr/>
          <p:nvPr/>
        </p:nvGrpSpPr>
        <p:grpSpPr>
          <a:xfrm>
            <a:off x="219303" y="5543114"/>
            <a:ext cx="409348" cy="1078155"/>
            <a:chOff x="313844" y="5489699"/>
            <a:chExt cx="1066895" cy="1078155"/>
          </a:xfrm>
        </p:grpSpPr>
        <p:sp>
          <p:nvSpPr>
            <p:cNvPr id="49" name="Google Shape;49;p27"/>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imes New Roman"/>
                <a:buNone/>
              </a:pPr>
              <a:r>
                <a:t/>
              </a:r>
              <a:endParaRPr sz="1800">
                <a:solidFill>
                  <a:schemeClr val="lt1"/>
                </a:solidFill>
                <a:latin typeface="Calibri"/>
                <a:ea typeface="Calibri"/>
                <a:cs typeface="Calibri"/>
                <a:sym typeface="Calibri"/>
              </a:endParaRPr>
            </a:p>
          </p:txBody>
        </p:sp>
        <p:sp>
          <p:nvSpPr>
            <p:cNvPr id="50" name="Google Shape;50;p27"/>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Times New Roman"/>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1" name="Shape 51"/>
        <p:cNvGrpSpPr/>
        <p:nvPr/>
      </p:nvGrpSpPr>
      <p:grpSpPr>
        <a:xfrm>
          <a:off x="0" y="0"/>
          <a:ext cx="0" cy="0"/>
          <a:chOff x="0" y="0"/>
          <a:chExt cx="0" cy="0"/>
        </a:xfrm>
      </p:grpSpPr>
      <p:sp>
        <p:nvSpPr>
          <p:cNvPr id="52" name="Google Shape;52;p2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53" name="Google Shape;53;p2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54" name="Google Shape;54;p2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5" name="Google Shape;55;p28"/>
          <p:cNvPicPr preferRelativeResize="0"/>
          <p:nvPr/>
        </p:nvPicPr>
        <p:blipFill rotWithShape="1">
          <a:blip r:embed="rId2">
            <a:alphaModFix/>
          </a:blip>
          <a:srcRect b="0" l="0" r="0" t="0"/>
          <a:stretch/>
        </p:blipFill>
        <p:spPr>
          <a:xfrm>
            <a:off x="8289716" y="136525"/>
            <a:ext cx="699577" cy="1402202"/>
          </a:xfrm>
          <a:prstGeom prst="rect">
            <a:avLst/>
          </a:prstGeom>
          <a:noFill/>
          <a:ln>
            <a:noFill/>
          </a:ln>
        </p:spPr>
      </p:pic>
      <p:sp>
        <p:nvSpPr>
          <p:cNvPr id="56" name="Google Shape;56;p28"/>
          <p:cNvSpPr/>
          <p:nvPr/>
        </p:nvSpPr>
        <p:spPr>
          <a:xfrm>
            <a:off x="13940" y="0"/>
            <a:ext cx="6767232" cy="6462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70C0"/>
              </a:buClr>
              <a:buSzPts val="2400"/>
              <a:buFont typeface="Calibri"/>
              <a:buNone/>
            </a:pPr>
            <a:r>
              <a:rPr b="1" lang="en-US" sz="2400" cap="none">
                <a:solidFill>
                  <a:srgbClr val="0070C0"/>
                </a:solidFill>
                <a:latin typeface="Calibri"/>
                <a:ea typeface="Calibri"/>
                <a:cs typeface="Calibri"/>
                <a:sym typeface="Calibri"/>
              </a:rPr>
              <a:t>Behavioral Models for Solving a Problem</a:t>
            </a:r>
            <a:endParaRPr sz="2400">
              <a:solidFill>
                <a:schemeClr val="dk1"/>
              </a:solidFill>
              <a:latin typeface="Times New Roman"/>
              <a:ea typeface="Times New Roman"/>
              <a:cs typeface="Times New Roman"/>
              <a:sym typeface="Times New Roman"/>
            </a:endParaRPr>
          </a:p>
        </p:txBody>
      </p:sp>
      <p:cxnSp>
        <p:nvCxnSpPr>
          <p:cNvPr id="57" name="Google Shape;57;p28"/>
          <p:cNvCxnSpPr/>
          <p:nvPr/>
        </p:nvCxnSpPr>
        <p:spPr>
          <a:xfrm>
            <a:off x="13941" y="1087663"/>
            <a:ext cx="4363078"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29"/>
          <p:cNvSpPr txBox="1"/>
          <p:nvPr>
            <p:ph type="title"/>
          </p:nvPr>
        </p:nvSpPr>
        <p:spPr>
          <a:xfrm>
            <a:off x="628650" y="365128"/>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9"/>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63" name="Google Shape;63;p29"/>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64" name="Google Shape;64;p29"/>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5" name="Google Shape;65;p29"/>
          <p:cNvPicPr preferRelativeResize="0"/>
          <p:nvPr/>
        </p:nvPicPr>
        <p:blipFill rotWithShape="1">
          <a:blip r:embed="rId2">
            <a:alphaModFix/>
          </a:blip>
          <a:srcRect b="0" l="0" r="0" t="0"/>
          <a:stretch/>
        </p:blipFill>
        <p:spPr>
          <a:xfrm>
            <a:off x="8250302" y="185738"/>
            <a:ext cx="699577" cy="14022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30"/>
          <p:cNvSpPr txBox="1"/>
          <p:nvPr>
            <p:ph type="title"/>
          </p:nvPr>
        </p:nvSpPr>
        <p:spPr>
          <a:xfrm>
            <a:off x="629841" y="365128"/>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3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0"/>
          <p:cNvSpPr txBox="1"/>
          <p:nvPr>
            <p:ph idx="3" type="body"/>
          </p:nvPr>
        </p:nvSpPr>
        <p:spPr>
          <a:xfrm>
            <a:off x="4629151"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30"/>
          <p:cNvSpPr txBox="1"/>
          <p:nvPr>
            <p:ph idx="4" type="body"/>
          </p:nvPr>
        </p:nvSpPr>
        <p:spPr>
          <a:xfrm>
            <a:off x="4629151"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0"/>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73" name="Google Shape;73;p30"/>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74" name="Google Shape;74;p30"/>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75" name="Shape 75"/>
        <p:cNvGrpSpPr/>
        <p:nvPr/>
      </p:nvGrpSpPr>
      <p:grpSpPr>
        <a:xfrm>
          <a:off x="0" y="0"/>
          <a:ext cx="0" cy="0"/>
          <a:chOff x="0" y="0"/>
          <a:chExt cx="0" cy="0"/>
        </a:xfrm>
      </p:grpSpPr>
      <p:sp>
        <p:nvSpPr>
          <p:cNvPr id="76" name="Google Shape;76;p3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77" name="Google Shape;77;p3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78" name="Google Shape;78;p3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9" name="Google Shape;79;p31"/>
          <p:cNvPicPr preferRelativeResize="0"/>
          <p:nvPr/>
        </p:nvPicPr>
        <p:blipFill rotWithShape="1">
          <a:blip r:embed="rId2">
            <a:alphaModFix/>
          </a:blip>
          <a:srcRect b="0" l="0" r="0" t="0"/>
          <a:stretch/>
        </p:blipFill>
        <p:spPr>
          <a:xfrm>
            <a:off x="8305482" y="136525"/>
            <a:ext cx="699577" cy="14022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3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2"/>
          <p:cNvSpPr txBox="1"/>
          <p:nvPr>
            <p:ph idx="1" type="body"/>
          </p:nvPr>
        </p:nvSpPr>
        <p:spPr>
          <a:xfrm>
            <a:off x="3887391" y="987428"/>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3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3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85" name="Google Shape;85;p3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86" name="Google Shape;86;p3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
          <p:cNvSpPr/>
          <p:nvPr/>
        </p:nvSpPr>
        <p:spPr>
          <a:xfrm>
            <a:off x="232304" y="2302196"/>
            <a:ext cx="5779856" cy="10156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3600"/>
              <a:buFont typeface="Calibri"/>
              <a:buNone/>
            </a:pPr>
            <a:r>
              <a:rPr b="1" i="0" lang="en-US" sz="3600" u="none" cap="none" strike="noStrike">
                <a:solidFill>
                  <a:schemeClr val="accent2"/>
                </a:solidFill>
                <a:latin typeface="Calibri"/>
                <a:ea typeface="Calibri"/>
                <a:cs typeface="Calibri"/>
                <a:sym typeface="Calibri"/>
              </a:rPr>
              <a:t>Software Design Principles</a:t>
            </a:r>
            <a:endParaRPr b="1" i="0" sz="3600" u="none" cap="none" strike="noStrike">
              <a:solidFill>
                <a:schemeClr val="accent2"/>
              </a:solidFill>
              <a:latin typeface="Calibri"/>
              <a:ea typeface="Calibri"/>
              <a:cs typeface="Calibri"/>
              <a:sym typeface="Calibri"/>
            </a:endParaRPr>
          </a:p>
          <a:p>
            <a:pPr indent="0" lvl="0" marL="0" marR="0" rtl="0" algn="l">
              <a:spcBef>
                <a:spcPts val="0"/>
              </a:spcBef>
              <a:spcAft>
                <a:spcPts val="0"/>
              </a:spcAft>
              <a:buClr>
                <a:srgbClr val="C00000"/>
              </a:buClr>
              <a:buSzPts val="2400"/>
              <a:buFont typeface="Calibri"/>
              <a:buNone/>
            </a:pPr>
            <a:r>
              <a:rPr b="1" i="0" lang="en-US" sz="2400" u="none" cap="none" strike="noStrike">
                <a:solidFill>
                  <a:srgbClr val="C00000"/>
                </a:solidFill>
                <a:latin typeface="Calibri"/>
                <a:ea typeface="Calibri"/>
                <a:cs typeface="Calibri"/>
                <a:sym typeface="Calibri"/>
              </a:rPr>
              <a:t>GRASP: Object Oriented Design Patterns</a:t>
            </a:r>
            <a:endParaRPr b="0" i="0" sz="1200" u="none" cap="none" strike="noStrike">
              <a:solidFill>
                <a:srgbClr val="C00000"/>
              </a:solidFill>
              <a:latin typeface="Times New Roman"/>
              <a:ea typeface="Times New Roman"/>
              <a:cs typeface="Times New Roman"/>
              <a:sym typeface="Times New Roman"/>
            </a:endParaRPr>
          </a:p>
        </p:txBody>
      </p:sp>
      <p:pic>
        <p:nvPicPr>
          <p:cNvPr id="220" name="Google Shape;220;p1"/>
          <p:cNvPicPr preferRelativeResize="0"/>
          <p:nvPr/>
        </p:nvPicPr>
        <p:blipFill rotWithShape="1">
          <a:blip r:embed="rId3">
            <a:alphaModFix/>
          </a:blip>
          <a:srcRect b="0" l="0" r="0" t="0"/>
          <a:stretch/>
        </p:blipFill>
        <p:spPr>
          <a:xfrm>
            <a:off x="6372200" y="2503945"/>
            <a:ext cx="2461234" cy="18501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0"/>
          <p:cNvSpPr txBox="1"/>
          <p:nvPr>
            <p:ph idx="4294967295" type="title"/>
          </p:nvPr>
        </p:nvSpPr>
        <p:spPr>
          <a:xfrm>
            <a:off x="148925" y="624987"/>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chemeClr val="accent2"/>
                </a:solidFill>
                <a:latin typeface="Calibri"/>
                <a:ea typeface="Calibri"/>
                <a:cs typeface="Calibri"/>
                <a:sym typeface="Calibri"/>
              </a:rPr>
              <a:t>Information Expert</a:t>
            </a:r>
            <a:endParaRPr b="1" sz="2400">
              <a:solidFill>
                <a:schemeClr val="accent2"/>
              </a:solidFill>
              <a:latin typeface="Calibri"/>
              <a:ea typeface="Calibri"/>
              <a:cs typeface="Calibri"/>
              <a:sym typeface="Calibri"/>
            </a:endParaRPr>
          </a:p>
        </p:txBody>
      </p:sp>
      <p:sp>
        <p:nvSpPr>
          <p:cNvPr id="288" name="Google Shape;288;p10"/>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289" name="Google Shape;289;p10"/>
          <p:cNvSpPr txBox="1"/>
          <p:nvPr/>
        </p:nvSpPr>
        <p:spPr>
          <a:xfrm>
            <a:off x="-2874" y="1182542"/>
            <a:ext cx="9146874" cy="5423660"/>
          </a:xfrm>
          <a:prstGeom prst="rect">
            <a:avLst/>
          </a:prstGeom>
          <a:noFill/>
          <a:ln>
            <a:noFill/>
          </a:ln>
        </p:spPr>
        <p:txBody>
          <a:bodyPr anchorCtr="0" anchor="t" bIns="45700" lIns="91425" spcFirstLastPara="1" rIns="411475" wrap="square" tIns="45700">
            <a:noAutofit/>
          </a:bodyPr>
          <a:lstStyle/>
          <a:p>
            <a:pPr indent="-342900" lvl="0" marL="435292" marR="3810" rtl="0" algn="l">
              <a:lnSpc>
                <a:spcPct val="13465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Given an object O, which of the responsibilities can be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assigned to O?</a:t>
            </a:r>
            <a:endParaRPr/>
          </a:p>
          <a:p>
            <a:pPr indent="-342900" lvl="0" marL="435292" marR="3810" rtl="0" algn="l">
              <a:lnSpc>
                <a:spcPct val="134650"/>
              </a:lnSpc>
              <a:spcBef>
                <a:spcPts val="319"/>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Expert principle says – assign those  responsibilities to a class which has the  information to fulfill that responsibility.</a:t>
            </a:r>
            <a:endParaRPr/>
          </a:p>
          <a:p>
            <a:pPr indent="-342900" lvl="0" marL="435292" marR="3810" rtl="0" algn="l">
              <a:lnSpc>
                <a:spcPct val="134650"/>
              </a:lnSpc>
              <a:spcBef>
                <a:spcPts val="319"/>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They have all the information needed to  perform operations, or in some cases they  collaborate with others to fulfill their  responsibilities.</a:t>
            </a:r>
            <a:endParaRPr/>
          </a:p>
          <a:p>
            <a:pPr indent="0" lvl="0" marL="92392" marR="3810" rtl="0" algn="l">
              <a:lnSpc>
                <a:spcPct val="134650"/>
              </a:lnSpc>
              <a:spcBef>
                <a:spcPts val="319"/>
              </a:spcBef>
              <a:spcAft>
                <a:spcPts val="0"/>
              </a:spcAft>
              <a:buNone/>
            </a:pPr>
            <a:r>
              <a:rPr lang="en-US" sz="2000">
                <a:solidFill>
                  <a:schemeClr val="dk1"/>
                </a:solidFill>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1"/>
          <p:cNvSpPr txBox="1"/>
          <p:nvPr/>
        </p:nvSpPr>
        <p:spPr>
          <a:xfrm>
            <a:off x="899592" y="2492896"/>
            <a:ext cx="7728001" cy="4320480"/>
          </a:xfrm>
          <a:prstGeom prst="rect">
            <a:avLst/>
          </a:prstGeom>
          <a:noFill/>
          <a:ln>
            <a:noFill/>
          </a:ln>
        </p:spPr>
        <p:txBody>
          <a:bodyPr anchorCtr="0" anchor="t" bIns="45700" lIns="91425" spcFirstLastPara="1" rIns="411475" wrap="square" tIns="45700">
            <a:noAutofit/>
          </a:bodyPr>
          <a:lstStyle/>
          <a:p>
            <a:pPr indent="-342900" lvl="0" marL="342900" marR="0" rtl="0" algn="l">
              <a:lnSpc>
                <a:spcPct val="130000"/>
              </a:lnSpc>
              <a:spcBef>
                <a:spcPts val="0"/>
              </a:spcBef>
              <a:spcAft>
                <a:spcPts val="0"/>
              </a:spcAft>
              <a:buNone/>
            </a:pPr>
            <a:r>
              <a:rPr b="1" lang="en-US" sz="1725">
                <a:solidFill>
                  <a:schemeClr val="dk1"/>
                </a:solidFill>
                <a:latin typeface="Times New Roman"/>
                <a:ea typeface="Times New Roman"/>
                <a:cs typeface="Times New Roman"/>
                <a:sym typeface="Times New Roman"/>
              </a:rPr>
              <a:t>Class Relation</a:t>
            </a:r>
            <a:endParaRPr/>
          </a:p>
          <a:p>
            <a:pPr indent="-342900" lvl="0" marL="342900" marR="0" rtl="0" algn="l">
              <a:lnSpc>
                <a:spcPct val="130000"/>
              </a:lnSpc>
              <a:spcBef>
                <a:spcPts val="450"/>
              </a:spcBef>
              <a:spcAft>
                <a:spcPts val="0"/>
              </a:spcAft>
              <a:buNone/>
            </a:pPr>
            <a:r>
              <a:t/>
            </a:r>
            <a:endParaRPr sz="1725">
              <a:solidFill>
                <a:schemeClr val="dk1"/>
              </a:solidFill>
              <a:latin typeface="Times New Roman"/>
              <a:ea typeface="Times New Roman"/>
              <a:cs typeface="Times New Roman"/>
              <a:sym typeface="Times New Roman"/>
            </a:endParaRPr>
          </a:p>
          <a:p>
            <a:pPr indent="-342900" lvl="0" marL="342900" marR="0" rtl="0" algn="l">
              <a:lnSpc>
                <a:spcPct val="130000"/>
              </a:lnSpc>
              <a:spcBef>
                <a:spcPts val="450"/>
              </a:spcBef>
              <a:spcAft>
                <a:spcPts val="0"/>
              </a:spcAft>
              <a:buNone/>
            </a:pPr>
            <a:r>
              <a:t/>
            </a:r>
            <a:endParaRPr sz="1725">
              <a:solidFill>
                <a:schemeClr val="dk1"/>
              </a:solidFill>
              <a:latin typeface="Times New Roman"/>
              <a:ea typeface="Times New Roman"/>
              <a:cs typeface="Times New Roman"/>
              <a:sym typeface="Times New Roman"/>
            </a:endParaRPr>
          </a:p>
          <a:p>
            <a:pPr indent="-342900" lvl="0" marL="342900" marR="0" rtl="0" algn="l">
              <a:lnSpc>
                <a:spcPct val="130000"/>
              </a:lnSpc>
              <a:spcBef>
                <a:spcPts val="450"/>
              </a:spcBef>
              <a:spcAft>
                <a:spcPts val="0"/>
              </a:spcAft>
              <a:buNone/>
            </a:pPr>
            <a:r>
              <a:t/>
            </a:r>
            <a:endParaRPr sz="1725">
              <a:solidFill>
                <a:schemeClr val="dk1"/>
              </a:solidFill>
              <a:latin typeface="Times New Roman"/>
              <a:ea typeface="Times New Roman"/>
              <a:cs typeface="Times New Roman"/>
              <a:sym typeface="Times New Roman"/>
            </a:endParaRPr>
          </a:p>
          <a:p>
            <a:pPr indent="-342900" lvl="0" marL="342900" marR="0" rtl="0" algn="l">
              <a:lnSpc>
                <a:spcPct val="130000"/>
              </a:lnSpc>
              <a:spcBef>
                <a:spcPts val="450"/>
              </a:spcBef>
              <a:spcAft>
                <a:spcPts val="0"/>
              </a:spcAft>
              <a:buNone/>
            </a:pPr>
            <a:r>
              <a:t/>
            </a:r>
            <a:endParaRPr sz="1725">
              <a:solidFill>
                <a:schemeClr val="dk1"/>
              </a:solidFill>
              <a:latin typeface="Times New Roman"/>
              <a:ea typeface="Times New Roman"/>
              <a:cs typeface="Times New Roman"/>
              <a:sym typeface="Times New Roman"/>
            </a:endParaRPr>
          </a:p>
          <a:p>
            <a:pPr indent="-342900" lvl="0" marL="342900" marR="0" rtl="0" algn="l">
              <a:lnSpc>
                <a:spcPct val="130000"/>
              </a:lnSpc>
              <a:spcBef>
                <a:spcPts val="450"/>
              </a:spcBef>
              <a:spcAft>
                <a:spcPts val="0"/>
              </a:spcAft>
              <a:buNone/>
            </a:pPr>
            <a:r>
              <a:rPr b="1" lang="en-US" sz="1725">
                <a:solidFill>
                  <a:schemeClr val="dk1"/>
                </a:solidFill>
                <a:latin typeface="Times New Roman"/>
                <a:ea typeface="Times New Roman"/>
                <a:cs typeface="Times New Roman"/>
                <a:sym typeface="Times New Roman"/>
              </a:rPr>
              <a:t>Sequence</a:t>
            </a:r>
            <a:endParaRPr/>
          </a:p>
        </p:txBody>
      </p:sp>
      <p:sp>
        <p:nvSpPr>
          <p:cNvPr id="296" name="Google Shape;296;p11"/>
          <p:cNvSpPr txBox="1"/>
          <p:nvPr>
            <p:ph idx="4294967295" type="title"/>
          </p:nvPr>
        </p:nvSpPr>
        <p:spPr>
          <a:xfrm>
            <a:off x="148925" y="624987"/>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chemeClr val="accent2"/>
                </a:solidFill>
                <a:latin typeface="Calibri"/>
                <a:ea typeface="Calibri"/>
                <a:cs typeface="Calibri"/>
                <a:sym typeface="Calibri"/>
              </a:rPr>
              <a:t>Information Expert Example</a:t>
            </a:r>
            <a:endParaRPr b="1" sz="2400">
              <a:solidFill>
                <a:schemeClr val="accent2"/>
              </a:solidFill>
              <a:latin typeface="Calibri"/>
              <a:ea typeface="Calibri"/>
              <a:cs typeface="Calibri"/>
              <a:sym typeface="Calibri"/>
            </a:endParaRPr>
          </a:p>
        </p:txBody>
      </p:sp>
      <p:sp>
        <p:nvSpPr>
          <p:cNvPr id="297" name="Google Shape;297;p11"/>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298" name="Google Shape;298;p11"/>
          <p:cNvSpPr txBox="1"/>
          <p:nvPr/>
        </p:nvSpPr>
        <p:spPr>
          <a:xfrm>
            <a:off x="-151800" y="1124744"/>
            <a:ext cx="9146874" cy="5423660"/>
          </a:xfrm>
          <a:prstGeom prst="rect">
            <a:avLst/>
          </a:prstGeom>
          <a:noFill/>
          <a:ln>
            <a:noFill/>
          </a:ln>
        </p:spPr>
        <p:txBody>
          <a:bodyPr anchorCtr="0" anchor="t" bIns="45700" lIns="91425" spcFirstLastPara="1" rIns="411475" wrap="square" tIns="45700">
            <a:noAutofit/>
          </a:bodyPr>
          <a:lstStyle/>
          <a:p>
            <a:pPr indent="-342900" lvl="1" marL="892492" marR="3810" rtl="0" algn="l">
              <a:lnSpc>
                <a:spcPct val="11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Assume we need to get all the videos of a VideoStore. </a:t>
            </a:r>
            <a:endParaRPr/>
          </a:p>
          <a:p>
            <a:pPr indent="-342900" lvl="1" marL="892492" marR="3810" rtl="0" algn="l">
              <a:lnSpc>
                <a:spcPct val="11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Since VideoStore knows about all the videos (catalog), we can assign this responsibility of giving all the videos can be assigned to VideoStore class. </a:t>
            </a:r>
            <a:endParaRPr/>
          </a:p>
          <a:p>
            <a:pPr indent="-342900" lvl="1" marL="892492" marR="3810" rtl="0" algn="l">
              <a:lnSpc>
                <a:spcPct val="11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VideoStore is the information expert.</a:t>
            </a:r>
            <a:endParaRPr b="0" i="0" sz="2000" u="none" cap="none" strike="noStrike">
              <a:solidFill>
                <a:schemeClr val="dk1"/>
              </a:solidFill>
              <a:latin typeface="Calibri"/>
              <a:ea typeface="Calibri"/>
              <a:cs typeface="Calibri"/>
              <a:sym typeface="Calibri"/>
            </a:endParaRPr>
          </a:p>
        </p:txBody>
      </p:sp>
      <p:sp>
        <p:nvSpPr>
          <p:cNvPr id="299" name="Google Shape;299;p11"/>
          <p:cNvSpPr/>
          <p:nvPr/>
        </p:nvSpPr>
        <p:spPr>
          <a:xfrm>
            <a:off x="1716700" y="2924944"/>
            <a:ext cx="4598126" cy="16459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300" name="Google Shape;300;p11"/>
          <p:cNvPicPr preferRelativeResize="0"/>
          <p:nvPr/>
        </p:nvPicPr>
        <p:blipFill rotWithShape="1">
          <a:blip r:embed="rId4">
            <a:alphaModFix/>
          </a:blip>
          <a:srcRect b="0" l="0" r="0" t="0"/>
          <a:stretch/>
        </p:blipFill>
        <p:spPr>
          <a:xfrm>
            <a:off x="1699973" y="5001745"/>
            <a:ext cx="4598126" cy="17979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2"/>
          <p:cNvSpPr txBox="1"/>
          <p:nvPr>
            <p:ph idx="4294967295" type="title"/>
          </p:nvPr>
        </p:nvSpPr>
        <p:spPr>
          <a:xfrm>
            <a:off x="148925" y="624840"/>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chemeClr val="accent2"/>
                </a:solidFill>
                <a:latin typeface="Calibri"/>
                <a:ea typeface="Calibri"/>
                <a:cs typeface="Calibri"/>
                <a:sym typeface="Calibri"/>
              </a:rPr>
              <a:t>Low Coupling </a:t>
            </a:r>
            <a:endParaRPr b="1" sz="2400">
              <a:solidFill>
                <a:schemeClr val="accent2"/>
              </a:solidFill>
              <a:latin typeface="Calibri"/>
              <a:ea typeface="Calibri"/>
              <a:cs typeface="Calibri"/>
              <a:sym typeface="Calibri"/>
            </a:endParaRPr>
          </a:p>
        </p:txBody>
      </p:sp>
      <p:sp>
        <p:nvSpPr>
          <p:cNvPr id="306" name="Google Shape;306;p12"/>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07" name="Google Shape;307;p12"/>
          <p:cNvSpPr txBox="1"/>
          <p:nvPr/>
        </p:nvSpPr>
        <p:spPr>
          <a:xfrm>
            <a:off x="148925" y="1673115"/>
            <a:ext cx="6913183" cy="4192276"/>
          </a:xfrm>
          <a:prstGeom prst="rect">
            <a:avLst/>
          </a:prstGeom>
          <a:noFill/>
          <a:ln>
            <a:noFill/>
          </a:ln>
        </p:spPr>
        <p:txBody>
          <a:bodyPr anchorCtr="0" anchor="t" bIns="45700" lIns="91425" spcFirstLastPara="1" rIns="411475" wrap="square" tIns="45700">
            <a:noAutofit/>
          </a:bodyPr>
          <a:lstStyle/>
          <a:p>
            <a:pPr indent="-342900" lvl="0" marL="342900" marR="0" rtl="0" algn="l">
              <a:lnSpc>
                <a:spcPct val="13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08" name="Google Shape;308;p12"/>
          <p:cNvSpPr txBox="1"/>
          <p:nvPr/>
        </p:nvSpPr>
        <p:spPr>
          <a:xfrm>
            <a:off x="106930" y="1218554"/>
            <a:ext cx="9037070" cy="5334794"/>
          </a:xfrm>
          <a:prstGeom prst="rect">
            <a:avLst/>
          </a:prstGeom>
          <a:noFill/>
          <a:ln>
            <a:noFill/>
          </a:ln>
        </p:spPr>
        <p:txBody>
          <a:bodyPr anchorCtr="0" anchor="t" bIns="45700" lIns="0" spcFirstLastPara="1" rIns="0" wrap="square" tIns="45700">
            <a:spAutoFit/>
          </a:bodyPr>
          <a:lstStyle/>
          <a:p>
            <a:pPr indent="-342900" lvl="0" marL="352425" marR="1216819" rtl="0" algn="l">
              <a:lnSpc>
                <a:spcPct val="13000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How strongly the objects are connected to each other?  Coupling – object depending on other object.</a:t>
            </a:r>
            <a:endParaRPr/>
          </a:p>
          <a:p>
            <a:pPr indent="-342900" lvl="0" marL="352425" marR="1216819" rtl="0" algn="l">
              <a:lnSpc>
                <a:spcPct val="130000"/>
              </a:lnSpc>
              <a:spcBef>
                <a:spcPts val="8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When depended upon element changes, it affects the dependant  also</a:t>
            </a:r>
            <a:endParaRPr/>
          </a:p>
          <a:p>
            <a:pPr indent="-342900" lvl="0" marL="352425" marR="1216819" rtl="0" algn="l">
              <a:lnSpc>
                <a:spcPct val="130000"/>
              </a:lnSpc>
              <a:spcBef>
                <a:spcPts val="8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Low Coupling – How can we reduce the impact of change in  depended upon elements on dependant elements.</a:t>
            </a:r>
            <a:endParaRPr/>
          </a:p>
          <a:p>
            <a:pPr indent="-342900" lvl="0" marL="352425" marR="1216819" rtl="0" algn="l">
              <a:lnSpc>
                <a:spcPct val="130000"/>
              </a:lnSpc>
              <a:spcBef>
                <a:spcPts val="8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Prefer low coupling – assign responsibilities so that coupling remain low.</a:t>
            </a:r>
            <a:endParaRPr/>
          </a:p>
          <a:p>
            <a:pPr indent="-342900" lvl="0" marL="352425" marR="1216819" rtl="0" algn="l">
              <a:lnSpc>
                <a:spcPct val="130000"/>
              </a:lnSpc>
              <a:spcBef>
                <a:spcPts val="8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Minimizes the dependency hence making system maintainable,  efficient and code reusable</a:t>
            </a:r>
            <a:endParaRPr/>
          </a:p>
          <a:p>
            <a:pPr indent="-342900" lvl="0" marL="352425" marR="1216819" rtl="0" algn="l">
              <a:lnSpc>
                <a:spcPct val="130000"/>
              </a:lnSpc>
              <a:spcBef>
                <a:spcPts val="8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Two elements are coupled, if – One element has aggregation/composition association with another element. – One element implements/extends other element.</a:t>
            </a:r>
            <a:endParaRPr sz="2000">
              <a:solidFill>
                <a:schemeClr val="dk1"/>
              </a:solidFill>
              <a:latin typeface="Calibri"/>
              <a:ea typeface="Calibri"/>
              <a:cs typeface="Calibri"/>
              <a:sym typeface="Calibri"/>
            </a:endParaRPr>
          </a:p>
          <a:p>
            <a:pPr indent="0" lvl="0" marL="0" marR="0" rtl="0" algn="l">
              <a:spcBef>
                <a:spcPts val="4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3"/>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14" name="Google Shape;314;p13"/>
          <p:cNvSpPr/>
          <p:nvPr/>
        </p:nvSpPr>
        <p:spPr>
          <a:xfrm>
            <a:off x="755576" y="1268760"/>
            <a:ext cx="6264696" cy="20882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15" name="Google Shape;315;p13"/>
          <p:cNvSpPr/>
          <p:nvPr/>
        </p:nvSpPr>
        <p:spPr>
          <a:xfrm>
            <a:off x="741919" y="3964012"/>
            <a:ext cx="6278353" cy="20882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16" name="Google Shape;316;p13"/>
          <p:cNvSpPr txBox="1"/>
          <p:nvPr/>
        </p:nvSpPr>
        <p:spPr>
          <a:xfrm>
            <a:off x="148925" y="624840"/>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2400" u="none" cap="none" strike="noStrike">
                <a:solidFill>
                  <a:schemeClr val="accent2"/>
                </a:solidFill>
                <a:latin typeface="Calibri"/>
                <a:ea typeface="Calibri"/>
                <a:cs typeface="Calibri"/>
                <a:sym typeface="Calibri"/>
              </a:rPr>
              <a:t>Low Coupling Example </a:t>
            </a:r>
            <a:endParaRPr b="1" i="0" sz="2400" u="none" cap="none" strike="noStrike">
              <a:solidFill>
                <a:schemeClr val="accent2"/>
              </a:solidFill>
              <a:latin typeface="Calibri"/>
              <a:ea typeface="Calibri"/>
              <a:cs typeface="Calibri"/>
              <a:sym typeface="Calibri"/>
            </a:endParaRPr>
          </a:p>
        </p:txBody>
      </p:sp>
      <p:sp>
        <p:nvSpPr>
          <p:cNvPr id="317" name="Google Shape;317;p13"/>
          <p:cNvSpPr txBox="1"/>
          <p:nvPr/>
        </p:nvSpPr>
        <p:spPr>
          <a:xfrm>
            <a:off x="611560" y="3256126"/>
            <a:ext cx="7485649"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here class RentVideo knows about both VideoStore and Video objects. Rent is depending on both the classes.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VideoStore and Video class are coupled, and Rent is coupled with</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VideoStore. </a:t>
            </a:r>
            <a:r>
              <a:rPr b="1" lang="en-US" sz="2000">
                <a:solidFill>
                  <a:schemeClr val="dk1"/>
                </a:solidFill>
                <a:latin typeface="Calibri"/>
                <a:ea typeface="Calibri"/>
                <a:cs typeface="Calibri"/>
                <a:sym typeface="Calibri"/>
              </a:rPr>
              <a:t>Thus providing low coupling</a:t>
            </a:r>
            <a:r>
              <a:rPr lang="en-US" sz="20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18" name="Google Shape;318;p13"/>
          <p:cNvSpPr txBox="1"/>
          <p:nvPr/>
        </p:nvSpPr>
        <p:spPr>
          <a:xfrm>
            <a:off x="741919" y="1185253"/>
            <a:ext cx="55446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High Coupling</a:t>
            </a:r>
            <a:endParaRPr/>
          </a:p>
        </p:txBody>
      </p:sp>
      <p:sp>
        <p:nvSpPr>
          <p:cNvPr id="319" name="Google Shape;319;p13"/>
          <p:cNvSpPr txBox="1"/>
          <p:nvPr/>
        </p:nvSpPr>
        <p:spPr>
          <a:xfrm>
            <a:off x="723616" y="4882693"/>
            <a:ext cx="45820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Lower Coupling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4"/>
          <p:cNvSpPr txBox="1"/>
          <p:nvPr>
            <p:ph idx="4294967295" type="title"/>
          </p:nvPr>
        </p:nvSpPr>
        <p:spPr>
          <a:xfrm>
            <a:off x="118782" y="563030"/>
            <a:ext cx="6438044" cy="4191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90000"/>
              </a:lnSpc>
              <a:spcBef>
                <a:spcPts val="0"/>
              </a:spcBef>
              <a:spcAft>
                <a:spcPts val="0"/>
              </a:spcAft>
              <a:buClr>
                <a:schemeClr val="dk1"/>
              </a:buClr>
              <a:buSzPct val="181069"/>
              <a:buFont typeface="Calibri"/>
              <a:buNone/>
            </a:pPr>
            <a:r>
              <a:rPr b="1" lang="en-US" sz="2700">
                <a:solidFill>
                  <a:schemeClr val="accent2"/>
                </a:solidFill>
                <a:latin typeface="Calibri"/>
                <a:ea typeface="Calibri"/>
                <a:cs typeface="Calibri"/>
                <a:sym typeface="Calibri"/>
              </a:rPr>
              <a:t>Controller</a:t>
            </a:r>
            <a:r>
              <a:rPr b="1" lang="en-US" sz="1800">
                <a:solidFill>
                  <a:schemeClr val="accent2"/>
                </a:solidFill>
                <a:latin typeface="Arial"/>
                <a:ea typeface="Arial"/>
                <a:cs typeface="Arial"/>
                <a:sym typeface="Arial"/>
              </a:rPr>
              <a:t> </a:t>
            </a:r>
            <a:endParaRPr b="1" sz="2100">
              <a:solidFill>
                <a:schemeClr val="accent2"/>
              </a:solidFill>
              <a:latin typeface="Arial"/>
              <a:ea typeface="Arial"/>
              <a:cs typeface="Arial"/>
              <a:sym typeface="Arial"/>
            </a:endParaRPr>
          </a:p>
        </p:txBody>
      </p:sp>
      <p:sp>
        <p:nvSpPr>
          <p:cNvPr id="325" name="Google Shape;325;p14"/>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26" name="Google Shape;326;p14"/>
          <p:cNvSpPr txBox="1"/>
          <p:nvPr/>
        </p:nvSpPr>
        <p:spPr>
          <a:xfrm>
            <a:off x="142436" y="1124744"/>
            <a:ext cx="9001564" cy="5733256"/>
          </a:xfrm>
          <a:prstGeom prst="rect">
            <a:avLst/>
          </a:prstGeom>
          <a:noFill/>
          <a:ln>
            <a:noFill/>
          </a:ln>
        </p:spPr>
        <p:txBody>
          <a:bodyPr anchorCtr="0" anchor="t" bIns="45700" lIns="91425" spcFirstLastPara="1" rIns="411475" wrap="square" tIns="45700">
            <a:noAutofit/>
          </a:bodyPr>
          <a:lstStyle/>
          <a:p>
            <a:pPr indent="-285750" lvl="0" marL="295275" marR="615314" rtl="0" algn="l">
              <a:lnSpc>
                <a:spcPct val="11000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Deals with how to delegate the request from the UI layer objects to domain layer objects .</a:t>
            </a:r>
            <a:endParaRPr/>
          </a:p>
          <a:p>
            <a:pPr indent="-285750" lvl="0" marL="295275" marR="615314" rtl="0" algn="l">
              <a:lnSpc>
                <a:spcPct val="110000"/>
              </a:lnSpc>
              <a:spcBef>
                <a:spcPts val="4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Controller helps in minimizing the dependency between GUI components and the system operation classes which represent a set of system level operation</a:t>
            </a:r>
            <a:endParaRPr sz="2000">
              <a:solidFill>
                <a:schemeClr val="dk1"/>
              </a:solidFill>
              <a:latin typeface="Calibri"/>
              <a:ea typeface="Calibri"/>
              <a:cs typeface="Calibri"/>
              <a:sym typeface="Calibri"/>
            </a:endParaRPr>
          </a:p>
          <a:p>
            <a:pPr indent="-285750" lvl="0" marL="295275" marR="3810" rtl="0" algn="l">
              <a:lnSpc>
                <a:spcPct val="110000"/>
              </a:lnSpc>
              <a:spcBef>
                <a:spcPts val="4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When a request comes from UI layer object, Controller as a pattern helps us in determining what is that first object that should receive the message from the UI layer objects.</a:t>
            </a:r>
            <a:endParaRPr sz="2000">
              <a:solidFill>
                <a:schemeClr val="dk1"/>
              </a:solidFill>
              <a:latin typeface="Calibri"/>
              <a:ea typeface="Calibri"/>
              <a:cs typeface="Calibri"/>
              <a:sym typeface="Calibri"/>
            </a:endParaRPr>
          </a:p>
          <a:p>
            <a:pPr indent="-285750" lvl="0" marL="295275" marR="208121" rtl="0" algn="l">
              <a:lnSpc>
                <a:spcPct val="110000"/>
              </a:lnSpc>
              <a:spcBef>
                <a:spcPts val="4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This object is called controller object which receives request  from UI layer object and then controls/coordinates with other  object of the domain layer to fulfill the request.</a:t>
            </a:r>
            <a:endParaRPr sz="2000">
              <a:solidFill>
                <a:schemeClr val="dk1"/>
              </a:solidFill>
              <a:latin typeface="Calibri"/>
              <a:ea typeface="Calibri"/>
              <a:cs typeface="Calibri"/>
              <a:sym typeface="Calibri"/>
            </a:endParaRPr>
          </a:p>
          <a:p>
            <a:pPr indent="-285750" lvl="0" marL="295275" marR="702469" rtl="0" algn="l">
              <a:lnSpc>
                <a:spcPct val="110000"/>
              </a:lnSpc>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delegates the work to other class and coordinates the overall activity.</a:t>
            </a:r>
            <a:endParaRPr/>
          </a:p>
          <a:p>
            <a:pPr indent="-285750" lvl="0" marL="295275" marR="702469" rtl="0" algn="l">
              <a:lnSpc>
                <a:spcPct val="110000"/>
              </a:lnSpc>
              <a:spcBef>
                <a:spcPts val="4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Benefits </a:t>
            </a:r>
            <a:endParaRPr/>
          </a:p>
          <a:p>
            <a:pPr indent="-285750" lvl="1" marL="752475" marR="702469"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can reuse this controller class. </a:t>
            </a:r>
            <a:endParaRPr/>
          </a:p>
          <a:p>
            <a:pPr indent="-285750" lvl="1" marL="752475" marR="702469"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Can use to maintain the state of the use case.</a:t>
            </a:r>
            <a:endParaRPr/>
          </a:p>
          <a:p>
            <a:pPr indent="-285750" lvl="1" marL="752475" marR="702469"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Can control the sequence of the activities</a:t>
            </a:r>
            <a:endParaRPr b="0" i="0" sz="20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5"/>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32" name="Google Shape;332;p15"/>
          <p:cNvSpPr txBox="1"/>
          <p:nvPr/>
        </p:nvSpPr>
        <p:spPr>
          <a:xfrm>
            <a:off x="93385" y="1708950"/>
            <a:ext cx="6578447" cy="4327636"/>
          </a:xfrm>
          <a:prstGeom prst="rect">
            <a:avLst/>
          </a:prstGeom>
          <a:noFill/>
          <a:ln>
            <a:noFill/>
          </a:ln>
        </p:spPr>
        <p:txBody>
          <a:bodyPr anchorCtr="0" anchor="t" bIns="45700" lIns="91425" spcFirstLastPara="1" rIns="411475" wrap="square" tIns="45700">
            <a:noAutofit/>
          </a:bodyPr>
          <a:lstStyle/>
          <a:p>
            <a:pPr indent="-205740" lvl="1" marL="548640" marR="0" rtl="0" algn="l">
              <a:lnSpc>
                <a:spcPct val="12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33" name="Google Shape;333;p15"/>
          <p:cNvSpPr txBox="1"/>
          <p:nvPr/>
        </p:nvSpPr>
        <p:spPr>
          <a:xfrm>
            <a:off x="130629" y="1902278"/>
            <a:ext cx="71355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34" name="Google Shape;334;p15"/>
          <p:cNvSpPr/>
          <p:nvPr/>
        </p:nvSpPr>
        <p:spPr>
          <a:xfrm>
            <a:off x="395536" y="1343526"/>
            <a:ext cx="8064896" cy="51098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35" name="Google Shape;335;p15"/>
          <p:cNvSpPr txBox="1"/>
          <p:nvPr/>
        </p:nvSpPr>
        <p:spPr>
          <a:xfrm>
            <a:off x="118782" y="563030"/>
            <a:ext cx="6438044" cy="419100"/>
          </a:xfrm>
          <a:prstGeom prst="rect">
            <a:avLst/>
          </a:prstGeom>
          <a:noFill/>
          <a:ln>
            <a:noFill/>
          </a:ln>
        </p:spPr>
        <p:txBody>
          <a:bodyPr anchorCtr="0" anchor="ctr" bIns="45700" lIns="91425" spcFirstLastPara="1" rIns="91425" wrap="square" tIns="45700">
            <a:normAutofit fontScale="90000" lnSpcReduction="10000"/>
          </a:bodyPr>
          <a:lstStyle/>
          <a:p>
            <a:pPr indent="0" lvl="0" marL="0" marR="0" rtl="0" algn="l">
              <a:lnSpc>
                <a:spcPct val="90000"/>
              </a:lnSpc>
              <a:spcBef>
                <a:spcPts val="0"/>
              </a:spcBef>
              <a:spcAft>
                <a:spcPts val="0"/>
              </a:spcAft>
              <a:buClr>
                <a:schemeClr val="dk1"/>
              </a:buClr>
              <a:buSzPct val="181069"/>
              <a:buFont typeface="Calibri"/>
              <a:buNone/>
            </a:pPr>
            <a:r>
              <a:rPr b="1" i="0" lang="en-US" sz="2700" u="none" cap="none" strike="noStrike">
                <a:solidFill>
                  <a:schemeClr val="accent2"/>
                </a:solidFill>
                <a:latin typeface="Calibri"/>
                <a:ea typeface="Calibri"/>
                <a:cs typeface="Calibri"/>
                <a:sym typeface="Calibri"/>
              </a:rPr>
              <a:t>Controller  Example</a:t>
            </a:r>
            <a:r>
              <a:rPr b="1" i="0" lang="en-US" sz="1800" u="none" cap="none" strike="noStrike">
                <a:solidFill>
                  <a:schemeClr val="accent2"/>
                </a:solidFill>
                <a:latin typeface="Arial"/>
                <a:ea typeface="Arial"/>
                <a:cs typeface="Arial"/>
                <a:sym typeface="Arial"/>
              </a:rPr>
              <a:t> </a:t>
            </a:r>
            <a:endParaRPr b="1" i="0" sz="2100" u="none" cap="none" strike="noStrike">
              <a:solidFill>
                <a:schemeClr val="accent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6"/>
          <p:cNvSpPr txBox="1"/>
          <p:nvPr>
            <p:ph idx="4294967295" type="title"/>
          </p:nvPr>
        </p:nvSpPr>
        <p:spPr>
          <a:xfrm>
            <a:off x="119061" y="619125"/>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chemeClr val="accent2"/>
                </a:solidFill>
                <a:latin typeface="Calibri"/>
                <a:ea typeface="Calibri"/>
                <a:cs typeface="Calibri"/>
                <a:sym typeface="Calibri"/>
              </a:rPr>
              <a:t>High Cohesion</a:t>
            </a:r>
            <a:endParaRPr b="1" sz="2400">
              <a:solidFill>
                <a:schemeClr val="accent2"/>
              </a:solidFill>
              <a:latin typeface="Calibri"/>
              <a:ea typeface="Calibri"/>
              <a:cs typeface="Calibri"/>
              <a:sym typeface="Calibri"/>
            </a:endParaRPr>
          </a:p>
        </p:txBody>
      </p:sp>
      <p:sp>
        <p:nvSpPr>
          <p:cNvPr id="341" name="Google Shape;341;p16"/>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42" name="Google Shape;342;p16"/>
          <p:cNvSpPr txBox="1"/>
          <p:nvPr/>
        </p:nvSpPr>
        <p:spPr>
          <a:xfrm>
            <a:off x="78761" y="1196751"/>
            <a:ext cx="8986477" cy="5042123"/>
          </a:xfrm>
          <a:prstGeom prst="rect">
            <a:avLst/>
          </a:prstGeom>
          <a:noFill/>
          <a:ln>
            <a:noFill/>
          </a:ln>
        </p:spPr>
        <p:txBody>
          <a:bodyPr anchorCtr="0" anchor="t" bIns="45700" lIns="91425" spcFirstLastPara="1" rIns="411475" wrap="square" tIns="45700">
            <a:noAutofit/>
          </a:bodyPr>
          <a:lstStyle/>
          <a:p>
            <a:pPr indent="-152400" lvl="0" marL="9525" marR="381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How are the operations of any element are functionally related?</a:t>
            </a:r>
            <a:endParaRPr/>
          </a:p>
          <a:p>
            <a:pPr indent="-152400" lvl="0" marL="9525" marR="3810" rtl="0" algn="l">
              <a:lnSpc>
                <a:spcPct val="150000"/>
              </a:lnSpc>
              <a:spcBef>
                <a:spcPts val="27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Related responsibilities into one manageable unit. </a:t>
            </a:r>
            <a:endParaRPr/>
          </a:p>
          <a:p>
            <a:pPr indent="-152400" lvl="0" marL="9525" marR="3810" rtl="0" algn="l">
              <a:lnSpc>
                <a:spcPct val="150000"/>
              </a:lnSpc>
              <a:spcBef>
                <a:spcPts val="27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Prefer high cohesion</a:t>
            </a:r>
            <a:endParaRPr/>
          </a:p>
          <a:p>
            <a:pPr indent="-152400" lvl="0" marL="9525" marR="3810" rtl="0" algn="l">
              <a:lnSpc>
                <a:spcPct val="150000"/>
              </a:lnSpc>
              <a:spcBef>
                <a:spcPts val="27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Clearly defines the purpose of the element</a:t>
            </a:r>
            <a:endParaRPr sz="2400">
              <a:solidFill>
                <a:schemeClr val="dk1"/>
              </a:solidFill>
              <a:latin typeface="Calibri"/>
              <a:ea typeface="Calibri"/>
              <a:cs typeface="Calibri"/>
              <a:sym typeface="Calibri"/>
            </a:endParaRPr>
          </a:p>
          <a:p>
            <a:pPr indent="0" lvl="0" marL="9525" marR="0" rtl="0" algn="l">
              <a:spcBef>
                <a:spcPts val="915"/>
              </a:spcBef>
              <a:spcAft>
                <a:spcPts val="0"/>
              </a:spcAft>
              <a:buNone/>
            </a:pPr>
            <a:r>
              <a:rPr b="1" lang="en-US" sz="2400">
                <a:solidFill>
                  <a:schemeClr val="dk1"/>
                </a:solidFill>
                <a:latin typeface="Calibri"/>
                <a:ea typeface="Calibri"/>
                <a:cs typeface="Calibri"/>
                <a:sym typeface="Calibri"/>
              </a:rPr>
              <a:t>Benefits:</a:t>
            </a:r>
            <a:endParaRPr/>
          </a:p>
          <a:p>
            <a:pPr indent="-152400" lvl="0" marL="9525" marR="3810" rtl="0" algn="l">
              <a:lnSpc>
                <a:spcPct val="150000"/>
              </a:lnSpc>
              <a:spcBef>
                <a:spcPts val="75"/>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Easily understandable and maintainable.  </a:t>
            </a:r>
            <a:endParaRPr/>
          </a:p>
          <a:p>
            <a:pPr indent="-152400" lvl="0" marL="9525" marR="3810" rtl="0" algn="l">
              <a:lnSpc>
                <a:spcPct val="150000"/>
              </a:lnSpc>
              <a:spcBef>
                <a:spcPts val="75"/>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Code reuse</a:t>
            </a:r>
            <a:endParaRPr/>
          </a:p>
          <a:p>
            <a:pPr indent="-152400" lvl="0" marL="9525" marR="3810" rtl="0" algn="l">
              <a:lnSpc>
                <a:spcPct val="150000"/>
              </a:lnSpc>
              <a:spcBef>
                <a:spcPts val="75"/>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Low coupling</a:t>
            </a:r>
            <a:endParaRPr sz="2400">
              <a:solidFill>
                <a:schemeClr val="dk1"/>
              </a:solidFill>
              <a:latin typeface="Calibri"/>
              <a:ea typeface="Calibri"/>
              <a:cs typeface="Calibri"/>
              <a:sym typeface="Calibri"/>
            </a:endParaRPr>
          </a:p>
          <a:p>
            <a:pPr indent="-205740" lvl="0" marL="205740" marR="0" rtl="0" algn="l">
              <a:lnSpc>
                <a:spcPct val="120000"/>
              </a:lnSpc>
              <a:spcBef>
                <a:spcPts val="450"/>
              </a:spcBef>
              <a:spcAft>
                <a:spcPts val="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7"/>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48" name="Google Shape;348;p17"/>
          <p:cNvSpPr txBox="1"/>
          <p:nvPr/>
        </p:nvSpPr>
        <p:spPr>
          <a:xfrm>
            <a:off x="148925" y="1673115"/>
            <a:ext cx="6621990" cy="4327636"/>
          </a:xfrm>
          <a:prstGeom prst="rect">
            <a:avLst/>
          </a:prstGeom>
          <a:noFill/>
          <a:ln>
            <a:noFill/>
          </a:ln>
        </p:spPr>
        <p:txBody>
          <a:bodyPr anchorCtr="0" anchor="t" bIns="45700" lIns="91425" spcFirstLastPara="1" rIns="411475" wrap="square" tIns="45700">
            <a:noAutofit/>
          </a:bodyPr>
          <a:lstStyle/>
          <a:p>
            <a:pPr indent="-205740" lvl="0" marL="205740" marR="0" rtl="0" algn="l">
              <a:lnSpc>
                <a:spcPct val="12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49" name="Google Shape;349;p17"/>
          <p:cNvSpPr/>
          <p:nvPr/>
        </p:nvSpPr>
        <p:spPr>
          <a:xfrm>
            <a:off x="119050" y="2145300"/>
            <a:ext cx="4365300" cy="4128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50" name="Google Shape;350;p17"/>
          <p:cNvSpPr/>
          <p:nvPr/>
        </p:nvSpPr>
        <p:spPr>
          <a:xfrm>
            <a:off x="4674109" y="2054850"/>
            <a:ext cx="4350706" cy="425447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51" name="Google Shape;351;p17"/>
          <p:cNvSpPr txBox="1"/>
          <p:nvPr/>
        </p:nvSpPr>
        <p:spPr>
          <a:xfrm>
            <a:off x="119061" y="619125"/>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2400" u="none" cap="none" strike="noStrike">
                <a:solidFill>
                  <a:schemeClr val="accent2"/>
                </a:solidFill>
                <a:latin typeface="Calibri"/>
                <a:ea typeface="Calibri"/>
                <a:cs typeface="Calibri"/>
                <a:sym typeface="Calibri"/>
              </a:rPr>
              <a:t>High Cohesion Example</a:t>
            </a:r>
            <a:endParaRPr b="1" i="0" sz="2400" u="none" cap="none" strike="noStrike">
              <a:solidFill>
                <a:schemeClr val="accent2"/>
              </a:solidFill>
              <a:latin typeface="Calibri"/>
              <a:ea typeface="Calibri"/>
              <a:cs typeface="Calibri"/>
              <a:sym typeface="Calibri"/>
            </a:endParaRPr>
          </a:p>
        </p:txBody>
      </p:sp>
      <p:sp>
        <p:nvSpPr>
          <p:cNvPr id="352" name="Google Shape;352;p17"/>
          <p:cNvSpPr txBox="1"/>
          <p:nvPr/>
        </p:nvSpPr>
        <p:spPr>
          <a:xfrm>
            <a:off x="251520" y="1484702"/>
            <a:ext cx="700544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Low Cohesion                                      Higher Cohesion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8"/>
          <p:cNvSpPr txBox="1"/>
          <p:nvPr>
            <p:ph idx="4294967295" type="title"/>
          </p:nvPr>
        </p:nvSpPr>
        <p:spPr>
          <a:xfrm>
            <a:off x="124038" y="617555"/>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chemeClr val="accent2"/>
                </a:solidFill>
                <a:latin typeface="Calibri"/>
                <a:ea typeface="Calibri"/>
                <a:cs typeface="Calibri"/>
                <a:sym typeface="Calibri"/>
              </a:rPr>
              <a:t>Polymorphism</a:t>
            </a:r>
            <a:endParaRPr b="1" sz="2400">
              <a:solidFill>
                <a:schemeClr val="accent2"/>
              </a:solidFill>
              <a:latin typeface="Calibri"/>
              <a:ea typeface="Calibri"/>
              <a:cs typeface="Calibri"/>
              <a:sym typeface="Calibri"/>
            </a:endParaRPr>
          </a:p>
        </p:txBody>
      </p:sp>
      <p:sp>
        <p:nvSpPr>
          <p:cNvPr id="358" name="Google Shape;358;p18"/>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59" name="Google Shape;359;p18"/>
          <p:cNvSpPr txBox="1"/>
          <p:nvPr/>
        </p:nvSpPr>
        <p:spPr>
          <a:xfrm>
            <a:off x="130996" y="1227371"/>
            <a:ext cx="6621990" cy="4327636"/>
          </a:xfrm>
          <a:prstGeom prst="rect">
            <a:avLst/>
          </a:prstGeom>
          <a:noFill/>
          <a:ln>
            <a:noFill/>
          </a:ln>
        </p:spPr>
        <p:txBody>
          <a:bodyPr anchorCtr="0" anchor="t" bIns="45700" lIns="91425" spcFirstLastPara="1" rIns="411475" wrap="square" tIns="45700">
            <a:noAutofit/>
          </a:bodyPr>
          <a:lstStyle/>
          <a:p>
            <a:pPr indent="-205740" lvl="0" marL="205740" marR="0" rtl="0" algn="l">
              <a:lnSpc>
                <a:spcPct val="12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60" name="Google Shape;360;p18"/>
          <p:cNvSpPr txBox="1"/>
          <p:nvPr/>
        </p:nvSpPr>
        <p:spPr>
          <a:xfrm>
            <a:off x="109478" y="1163392"/>
            <a:ext cx="9034522" cy="5427127"/>
          </a:xfrm>
          <a:prstGeom prst="rect">
            <a:avLst/>
          </a:prstGeom>
          <a:noFill/>
          <a:ln>
            <a:noFill/>
          </a:ln>
        </p:spPr>
        <p:txBody>
          <a:bodyPr anchorCtr="0" anchor="t" bIns="45700" lIns="91425" spcFirstLastPara="1" rIns="91425" wrap="square" tIns="45700">
            <a:spAutoFit/>
          </a:bodyPr>
          <a:lstStyle/>
          <a:p>
            <a:pPr indent="-342900" lvl="0" marL="435292" marR="275749" rtl="0" algn="l">
              <a:lnSpc>
                <a:spcPct val="13465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How to handle related but varying elements  based on element type?</a:t>
            </a:r>
            <a:endParaRPr/>
          </a:p>
          <a:p>
            <a:pPr indent="-342900" lvl="0" marL="435292" marR="275749" rtl="0" algn="l">
              <a:lnSpc>
                <a:spcPct val="134650"/>
              </a:lnSpc>
              <a:spcBef>
                <a:spcPts val="319"/>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Polymorphism guides us in deciding which  object is responsible for handling those  varying elements.</a:t>
            </a:r>
            <a:endParaRPr/>
          </a:p>
          <a:p>
            <a:pPr indent="0" lvl="0" marL="92392" marR="3810" rtl="0" algn="l">
              <a:lnSpc>
                <a:spcPct val="134650"/>
              </a:lnSpc>
              <a:spcBef>
                <a:spcPts val="1125"/>
              </a:spcBef>
              <a:spcAft>
                <a:spcPts val="0"/>
              </a:spcAft>
              <a:buNone/>
            </a:pPr>
            <a:r>
              <a:rPr b="1" lang="en-US" sz="2000">
                <a:solidFill>
                  <a:schemeClr val="dk1"/>
                </a:solidFill>
                <a:latin typeface="Calibri"/>
                <a:ea typeface="Calibri"/>
                <a:cs typeface="Calibri"/>
                <a:sym typeface="Calibri"/>
              </a:rPr>
              <a:t>Benefits: </a:t>
            </a:r>
            <a:r>
              <a:rPr lang="en-US" sz="2000">
                <a:solidFill>
                  <a:schemeClr val="dk1"/>
                </a:solidFill>
                <a:latin typeface="Calibri"/>
                <a:ea typeface="Calibri"/>
                <a:cs typeface="Calibri"/>
                <a:sym typeface="Calibri"/>
              </a:rPr>
              <a:t>Handling new variations will become easy.</a:t>
            </a:r>
            <a:endParaRPr/>
          </a:p>
          <a:p>
            <a:pPr indent="0" lvl="0" marL="92392" marR="3810" rtl="0" algn="l">
              <a:spcBef>
                <a:spcPts val="600"/>
              </a:spcBef>
              <a:spcAft>
                <a:spcPts val="0"/>
              </a:spcAft>
              <a:buNone/>
            </a:pPr>
            <a:r>
              <a:rPr lang="en-US" sz="2000">
                <a:solidFill>
                  <a:schemeClr val="dk1"/>
                </a:solidFill>
                <a:latin typeface="Calibri"/>
                <a:ea typeface="Calibri"/>
                <a:cs typeface="Calibri"/>
                <a:sym typeface="Calibri"/>
              </a:rPr>
              <a:t>Example:</a:t>
            </a:r>
            <a:endParaRPr/>
          </a:p>
          <a:p>
            <a:pPr indent="-342900" lvl="0" marL="435292" marR="3810" rtl="0" algn="l">
              <a:spcBef>
                <a:spcPts val="6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getArea() varies by the type of shape, so we assign that responsibility to the subclasses</a:t>
            </a:r>
            <a:endParaRPr/>
          </a:p>
          <a:p>
            <a:pPr indent="-215900" lvl="0" marL="435292" marR="3810" rtl="0" algn="l">
              <a:spcBef>
                <a:spcPts val="60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15900" lvl="0" marL="435292" marR="3810" rtl="0" algn="l">
              <a:spcBef>
                <a:spcPts val="60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15900" lvl="0" marL="435292" marR="3810" rtl="0" algn="l">
              <a:spcBef>
                <a:spcPts val="60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15900" lvl="0" marL="435292" marR="3810" rtl="0" algn="l">
              <a:spcBef>
                <a:spcPts val="60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215900" lvl="0" marL="435292" marR="3810" rtl="0" algn="l">
              <a:spcBef>
                <a:spcPts val="60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42900" lvl="0" marL="435292" marR="3810" rtl="0" algn="l">
              <a:spcBef>
                <a:spcPts val="6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By sending message to the Shape object, a call will be made to the corresponding sub class object – Circle or Triangle</a:t>
            </a:r>
            <a:endParaRPr sz="2000">
              <a:solidFill>
                <a:schemeClr val="dk1"/>
              </a:solidFill>
              <a:latin typeface="Calibri"/>
              <a:ea typeface="Calibri"/>
              <a:cs typeface="Calibri"/>
              <a:sym typeface="Calibri"/>
            </a:endParaRPr>
          </a:p>
        </p:txBody>
      </p:sp>
      <p:sp>
        <p:nvSpPr>
          <p:cNvPr id="361" name="Google Shape;361;p18"/>
          <p:cNvSpPr/>
          <p:nvPr/>
        </p:nvSpPr>
        <p:spPr>
          <a:xfrm>
            <a:off x="1893050" y="4103324"/>
            <a:ext cx="5633400" cy="1541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9"/>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67" name="Google Shape;367;p19"/>
          <p:cNvSpPr txBox="1"/>
          <p:nvPr/>
        </p:nvSpPr>
        <p:spPr>
          <a:xfrm>
            <a:off x="0" y="1123448"/>
            <a:ext cx="9019962" cy="5740289"/>
          </a:xfrm>
          <a:prstGeom prst="rect">
            <a:avLst/>
          </a:prstGeom>
          <a:noFill/>
          <a:ln>
            <a:noFill/>
          </a:ln>
        </p:spPr>
        <p:txBody>
          <a:bodyPr anchorCtr="0" anchor="t" bIns="45700" lIns="91425" spcFirstLastPara="1" rIns="91425" wrap="square" tIns="45700">
            <a:spAutoFit/>
          </a:bodyPr>
          <a:lstStyle/>
          <a:p>
            <a:pPr indent="-285750" lvl="0" marL="378142" marR="3810" rtl="0" algn="l">
              <a:lnSpc>
                <a:spcPct val="12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Use of a pure fabrication class that does not represent a concept in the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problem domain, to make up a assigned set of related responsibilities.</a:t>
            </a:r>
            <a:endParaRPr/>
          </a:p>
          <a:p>
            <a:pPr indent="-285750" lvl="0" marL="378142" marR="3810" rtl="0" algn="l">
              <a:lnSpc>
                <a:spcPct val="120000"/>
              </a:lnSpc>
              <a:spcBef>
                <a:spcPts val="6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Provides a highly cohesive set of activities.</a:t>
            </a:r>
            <a:endParaRPr/>
          </a:p>
          <a:p>
            <a:pPr indent="-285750" lvl="0" marL="378142" marR="3810" rtl="0" algn="l">
              <a:lnSpc>
                <a:spcPct val="120000"/>
              </a:lnSpc>
              <a:spcBef>
                <a:spcPts val="6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Behavioral decomposed – implements some  algorithm.</a:t>
            </a:r>
            <a:endParaRPr/>
          </a:p>
          <a:p>
            <a:pPr indent="0" lvl="0" marL="92392" marR="3810" rtl="0" algn="l">
              <a:lnSpc>
                <a:spcPct val="120000"/>
              </a:lnSpc>
              <a:spcBef>
                <a:spcPts val="600"/>
              </a:spcBef>
              <a:spcAft>
                <a:spcPts val="0"/>
              </a:spcAft>
              <a:buNone/>
            </a:pPr>
            <a:r>
              <a:rPr lang="en-US" sz="1800">
                <a:solidFill>
                  <a:schemeClr val="dk1"/>
                </a:solidFill>
                <a:latin typeface="Arial"/>
                <a:ea typeface="Arial"/>
                <a:cs typeface="Arial"/>
                <a:sym typeface="Arial"/>
              </a:rPr>
              <a:t>    Examples: Adapter, Strategy design patterns</a:t>
            </a:r>
            <a:endParaRPr/>
          </a:p>
          <a:p>
            <a:pPr indent="-285750" lvl="0" marL="378142" marR="38100" rtl="0" algn="l">
              <a:lnSpc>
                <a:spcPct val="120000"/>
              </a:lnSpc>
              <a:spcBef>
                <a:spcPts val="600"/>
              </a:spcBef>
              <a:spcAft>
                <a:spcPts val="0"/>
              </a:spcAft>
              <a:buClr>
                <a:schemeClr val="dk1"/>
              </a:buClr>
              <a:buSzPts val="1800"/>
              <a:buFont typeface="Noto Sans Symbols"/>
              <a:buChar char="▪"/>
            </a:pPr>
            <a:r>
              <a:rPr b="1" lang="en-US" sz="1800">
                <a:solidFill>
                  <a:schemeClr val="dk1"/>
                </a:solidFill>
                <a:latin typeface="Arial"/>
                <a:ea typeface="Arial"/>
                <a:cs typeface="Arial"/>
                <a:sym typeface="Arial"/>
              </a:rPr>
              <a:t>Benefits: </a:t>
            </a:r>
            <a:r>
              <a:rPr lang="en-US" sz="1800">
                <a:solidFill>
                  <a:schemeClr val="dk1"/>
                </a:solidFill>
                <a:latin typeface="Arial"/>
                <a:ea typeface="Arial"/>
                <a:cs typeface="Arial"/>
                <a:sym typeface="Arial"/>
              </a:rPr>
              <a:t>High cohesion, low coupling and can reuse this class</a:t>
            </a:r>
            <a:endParaRPr/>
          </a:p>
          <a:p>
            <a:pPr indent="0" lvl="0" marL="92392" marR="38100" rtl="0" algn="l">
              <a:lnSpc>
                <a:spcPct val="120000"/>
              </a:lnSpc>
              <a:spcBef>
                <a:spcPts val="600"/>
              </a:spcBef>
              <a:spcAft>
                <a:spcPts val="0"/>
              </a:spcAft>
              <a:buNone/>
            </a:pPr>
            <a:r>
              <a:rPr lang="en-US" sz="1800">
                <a:solidFill>
                  <a:schemeClr val="dk1"/>
                </a:solidFill>
                <a:latin typeface="Arial"/>
                <a:ea typeface="Arial"/>
                <a:cs typeface="Arial"/>
                <a:sym typeface="Arial"/>
              </a:rPr>
              <a:t>Eg.</a:t>
            </a:r>
            <a:endParaRPr sz="1800">
              <a:solidFill>
                <a:schemeClr val="dk1"/>
              </a:solidFill>
              <a:latin typeface="Arial"/>
              <a:ea typeface="Arial"/>
              <a:cs typeface="Arial"/>
              <a:sym typeface="Arial"/>
            </a:endParaRPr>
          </a:p>
          <a:p>
            <a:pPr indent="-285750" lvl="0" marL="378142" marR="38100" rtl="0" algn="l">
              <a:lnSpc>
                <a:spcPct val="120000"/>
              </a:lnSpc>
              <a:spcBef>
                <a:spcPts val="6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Suppose we have a class for Shape and if we must store the shape data in a database.</a:t>
            </a:r>
            <a:endParaRPr/>
          </a:p>
          <a:p>
            <a:pPr indent="-285750" lvl="0" marL="378142" marR="38100" rtl="0" algn="l">
              <a:lnSpc>
                <a:spcPct val="120000"/>
              </a:lnSpc>
              <a:spcBef>
                <a:spcPts val="6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If we put this responsibility in Shape class, there will be many database related operations thus making Shape incohesive.</a:t>
            </a:r>
            <a:endParaRPr/>
          </a:p>
          <a:p>
            <a:pPr indent="-285750" lvl="0" marL="378142" marR="38100" rtl="0" algn="l">
              <a:lnSpc>
                <a:spcPct val="120000"/>
              </a:lnSpc>
              <a:spcBef>
                <a:spcPts val="6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So, create a fabricated class DBStore which is responsible to perform all database operations.</a:t>
            </a:r>
            <a:endParaRPr/>
          </a:p>
          <a:p>
            <a:pPr indent="0" lvl="0" marL="92392" marR="38100" rtl="0" algn="l">
              <a:lnSpc>
                <a:spcPct val="120000"/>
              </a:lnSpc>
              <a:spcBef>
                <a:spcPts val="600"/>
              </a:spcBef>
              <a:spcAft>
                <a:spcPts val="0"/>
              </a:spcAft>
              <a:buNone/>
            </a:pPr>
            <a:r>
              <a:rPr lang="en-US" sz="1800">
                <a:solidFill>
                  <a:schemeClr val="dk1"/>
                </a:solidFill>
                <a:latin typeface="Arial"/>
                <a:ea typeface="Arial"/>
                <a:cs typeface="Arial"/>
                <a:sym typeface="Arial"/>
              </a:rPr>
              <a:t>Eg. logInterface which is responsible for logging information is also a good example</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for Pure Fabrication.</a:t>
            </a:r>
            <a:endParaRPr sz="1800">
              <a:solidFill>
                <a:schemeClr val="dk1"/>
              </a:solidFill>
              <a:latin typeface="Arial"/>
              <a:ea typeface="Arial"/>
              <a:cs typeface="Arial"/>
              <a:sym typeface="Arial"/>
            </a:endParaRPr>
          </a:p>
        </p:txBody>
      </p:sp>
      <p:sp>
        <p:nvSpPr>
          <p:cNvPr id="368" name="Google Shape;368;p19"/>
          <p:cNvSpPr txBox="1"/>
          <p:nvPr/>
        </p:nvSpPr>
        <p:spPr>
          <a:xfrm>
            <a:off x="124038" y="617555"/>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2400" u="none" cap="none" strike="noStrike">
                <a:solidFill>
                  <a:schemeClr val="accent2"/>
                </a:solidFill>
                <a:latin typeface="Calibri"/>
                <a:ea typeface="Calibri"/>
                <a:cs typeface="Calibri"/>
                <a:sym typeface="Calibri"/>
              </a:rPr>
              <a:t>Pure Fabrication</a:t>
            </a:r>
            <a:endParaRPr b="1" i="0" sz="2400" u="none" cap="none" strike="noStrike">
              <a:solidFill>
                <a:schemeClr val="accen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
          <p:cNvSpPr txBox="1"/>
          <p:nvPr>
            <p:ph idx="4294967295" type="title"/>
          </p:nvPr>
        </p:nvSpPr>
        <p:spPr>
          <a:xfrm>
            <a:off x="148926" y="581748"/>
            <a:ext cx="6438044" cy="419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1800">
                <a:solidFill>
                  <a:schemeClr val="accent2"/>
                </a:solidFill>
                <a:latin typeface="Arial"/>
                <a:ea typeface="Arial"/>
                <a:cs typeface="Arial"/>
                <a:sym typeface="Arial"/>
              </a:rPr>
              <a:t>Design Principles </a:t>
            </a:r>
            <a:endParaRPr b="1" sz="2100">
              <a:solidFill>
                <a:schemeClr val="accent2"/>
              </a:solidFill>
              <a:latin typeface="Arial"/>
              <a:ea typeface="Arial"/>
              <a:cs typeface="Arial"/>
              <a:sym typeface="Arial"/>
            </a:endParaRPr>
          </a:p>
        </p:txBody>
      </p:sp>
      <p:sp>
        <p:nvSpPr>
          <p:cNvPr id="226" name="Google Shape;226;p2"/>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227" name="Google Shape;227;p2"/>
          <p:cNvSpPr txBox="1"/>
          <p:nvPr/>
        </p:nvSpPr>
        <p:spPr>
          <a:xfrm>
            <a:off x="323528" y="1268760"/>
            <a:ext cx="8671546" cy="3611886"/>
          </a:xfrm>
          <a:prstGeom prst="rect">
            <a:avLst/>
          </a:prstGeom>
          <a:noFill/>
          <a:ln>
            <a:noFill/>
          </a:ln>
        </p:spPr>
        <p:txBody>
          <a:bodyPr anchorCtr="0" anchor="t" bIns="45700" lIns="91425" spcFirstLastPara="1" rIns="91425" wrap="square" tIns="45700">
            <a:spAutoFit/>
          </a:bodyPr>
          <a:lstStyle/>
          <a:p>
            <a:pPr indent="-285750" lvl="0" marL="295275" marR="0" rtl="0" algn="l">
              <a:lnSpc>
                <a:spcPct val="13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If we need to build object oriented systems which are maintainable, extensible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and modular, it would be best done using well known principles and practices as part of the OO design.</a:t>
            </a:r>
            <a:endParaRPr/>
          </a:p>
          <a:p>
            <a:pPr indent="-285750" lvl="0" marL="295275" marR="0" rtl="0" algn="l">
              <a:lnSpc>
                <a:spcPct val="130000"/>
              </a:lnSpc>
              <a:spcBef>
                <a:spcPts val="120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These address problems or potential issues which developers will face and provide some principles or approaches to address the same or patterns which can be used to get over the same.</a:t>
            </a:r>
            <a:endParaRPr/>
          </a:p>
          <a:p>
            <a:pPr indent="-285750" lvl="0" marL="295275" marR="0" rtl="0" algn="l">
              <a:lnSpc>
                <a:spcPct val="130000"/>
              </a:lnSpc>
              <a:spcBef>
                <a:spcPts val="120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These techniques have not been invented to create new ways of working, but to better document and standardize old, tried-and-tested programming principles in object-oriented design.</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0"/>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74" name="Google Shape;374;p20"/>
          <p:cNvSpPr txBox="1"/>
          <p:nvPr/>
        </p:nvSpPr>
        <p:spPr>
          <a:xfrm>
            <a:off x="148925" y="1673115"/>
            <a:ext cx="6621990" cy="4327636"/>
          </a:xfrm>
          <a:prstGeom prst="rect">
            <a:avLst/>
          </a:prstGeom>
          <a:noFill/>
          <a:ln>
            <a:noFill/>
          </a:ln>
        </p:spPr>
        <p:txBody>
          <a:bodyPr anchorCtr="0" anchor="t" bIns="45700" lIns="91425" spcFirstLastPara="1" rIns="411475" wrap="square" tIns="45700">
            <a:noAutofit/>
          </a:bodyPr>
          <a:lstStyle/>
          <a:p>
            <a:pPr indent="-205740" lvl="0" marL="205740" marR="0" rtl="0" algn="l">
              <a:lnSpc>
                <a:spcPct val="12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75" name="Google Shape;375;p20"/>
          <p:cNvSpPr txBox="1"/>
          <p:nvPr/>
        </p:nvSpPr>
        <p:spPr>
          <a:xfrm>
            <a:off x="150842" y="1113392"/>
            <a:ext cx="8741637" cy="2746906"/>
          </a:xfrm>
          <a:prstGeom prst="rect">
            <a:avLst/>
          </a:prstGeom>
          <a:noFill/>
          <a:ln>
            <a:noFill/>
          </a:ln>
        </p:spPr>
        <p:txBody>
          <a:bodyPr anchorCtr="0" anchor="t" bIns="45700" lIns="91425" spcFirstLastPara="1" rIns="91425" wrap="square" tIns="45700">
            <a:spAutoFit/>
          </a:bodyPr>
          <a:lstStyle/>
          <a:p>
            <a:pPr indent="-342900" lvl="0" marL="352425" marR="133350" rtl="0" algn="l">
              <a:lnSpc>
                <a:spcPct val="13465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How can we avoid a direct coupling between  two or more elements.</a:t>
            </a:r>
            <a:endParaRPr/>
          </a:p>
          <a:p>
            <a:pPr indent="-342900" lvl="0" marL="352425" marR="13335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Indirection introduces an intermediate unit to  communicate between the other units, so that  the other units are not directly coupled.</a:t>
            </a:r>
            <a:endParaRPr/>
          </a:p>
          <a:p>
            <a:pPr indent="0" lvl="0" marL="9525" marR="0" rtl="0" algn="l">
              <a:spcBef>
                <a:spcPts val="878"/>
              </a:spcBef>
              <a:spcAft>
                <a:spcPts val="0"/>
              </a:spcAft>
              <a:buNone/>
            </a:pPr>
            <a:r>
              <a:rPr b="1" lang="en-US" sz="2000">
                <a:solidFill>
                  <a:schemeClr val="dk1"/>
                </a:solidFill>
                <a:latin typeface="Calibri"/>
                <a:ea typeface="Calibri"/>
                <a:cs typeface="Calibri"/>
                <a:sym typeface="Calibri"/>
              </a:rPr>
              <a:t>Benefits: </a:t>
            </a:r>
            <a:r>
              <a:rPr lang="en-US" sz="2000">
                <a:solidFill>
                  <a:schemeClr val="dk1"/>
                </a:solidFill>
                <a:latin typeface="Calibri"/>
                <a:ea typeface="Calibri"/>
                <a:cs typeface="Calibri"/>
                <a:sym typeface="Calibri"/>
              </a:rPr>
              <a:t>Low coupling</a:t>
            </a:r>
            <a:endParaRPr/>
          </a:p>
          <a:p>
            <a:pPr indent="0" lvl="0" marL="9525" marR="0" rtl="0" algn="l">
              <a:spcBef>
                <a:spcPts val="878"/>
              </a:spcBef>
              <a:spcAft>
                <a:spcPts val="0"/>
              </a:spcAft>
              <a:buNone/>
            </a:pPr>
            <a:r>
              <a:rPr b="1" lang="en-US" sz="2000">
                <a:solidFill>
                  <a:schemeClr val="dk1"/>
                </a:solidFill>
                <a:latin typeface="Calibri"/>
                <a:ea typeface="Calibri"/>
                <a:cs typeface="Calibri"/>
                <a:sym typeface="Calibri"/>
              </a:rPr>
              <a:t>Design Patterns </a:t>
            </a:r>
            <a:r>
              <a:rPr lang="en-US" sz="2000">
                <a:solidFill>
                  <a:schemeClr val="dk1"/>
                </a:solidFill>
                <a:latin typeface="Calibri"/>
                <a:ea typeface="Calibri"/>
                <a:cs typeface="Calibri"/>
                <a:sym typeface="Calibri"/>
              </a:rPr>
              <a:t>: Adapter, Façade, Observer</a:t>
            </a:r>
            <a:endParaRPr/>
          </a:p>
          <a:p>
            <a:pPr indent="0" lvl="0" marL="9525" marR="0" rtl="0" algn="l">
              <a:spcBef>
                <a:spcPts val="878"/>
              </a:spcBef>
              <a:spcAft>
                <a:spcPts val="0"/>
              </a:spcAft>
              <a:buNone/>
            </a:pPr>
            <a:r>
              <a:rPr b="1" lang="en-US" sz="2000">
                <a:solidFill>
                  <a:schemeClr val="dk1"/>
                </a:solidFill>
                <a:latin typeface="Calibri"/>
                <a:ea typeface="Calibri"/>
                <a:cs typeface="Calibri"/>
                <a:sym typeface="Calibri"/>
              </a:rPr>
              <a:t>Example :  </a:t>
            </a:r>
            <a:r>
              <a:rPr lang="en-US" sz="2000">
                <a:solidFill>
                  <a:schemeClr val="dk1"/>
                </a:solidFill>
                <a:latin typeface="Calibri"/>
                <a:ea typeface="Calibri"/>
                <a:cs typeface="Calibri"/>
                <a:sym typeface="Calibri"/>
              </a:rPr>
              <a:t>Here polymorphism illustrates indirection</a:t>
            </a:r>
            <a:endParaRPr/>
          </a:p>
          <a:p>
            <a:pPr indent="-342900" lvl="0" marL="352425" marR="0" rtl="0" algn="l">
              <a:spcBef>
                <a:spcPts val="878"/>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Class Employee provides a level of indirection to other units of the system.</a:t>
            </a:r>
            <a:endParaRPr sz="2000">
              <a:solidFill>
                <a:schemeClr val="dk1"/>
              </a:solidFill>
              <a:latin typeface="Calibri"/>
              <a:ea typeface="Calibri"/>
              <a:cs typeface="Calibri"/>
              <a:sym typeface="Calibri"/>
            </a:endParaRPr>
          </a:p>
        </p:txBody>
      </p:sp>
      <p:sp>
        <p:nvSpPr>
          <p:cNvPr id="376" name="Google Shape;376;p20"/>
          <p:cNvSpPr/>
          <p:nvPr/>
        </p:nvSpPr>
        <p:spPr>
          <a:xfrm>
            <a:off x="539552" y="4072307"/>
            <a:ext cx="7756072" cy="25649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77" name="Google Shape;377;p20"/>
          <p:cNvSpPr txBox="1"/>
          <p:nvPr/>
        </p:nvSpPr>
        <p:spPr>
          <a:xfrm>
            <a:off x="124038" y="617555"/>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2400" u="none" cap="none" strike="noStrike">
                <a:solidFill>
                  <a:schemeClr val="accent2"/>
                </a:solidFill>
                <a:latin typeface="Calibri"/>
                <a:ea typeface="Calibri"/>
                <a:cs typeface="Calibri"/>
                <a:sym typeface="Calibri"/>
              </a:rPr>
              <a:t>Indirection</a:t>
            </a:r>
            <a:endParaRPr b="1" i="0" sz="2400" u="none" cap="none" strike="noStrike">
              <a:solidFill>
                <a:schemeClr val="accent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1"/>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383" name="Google Shape;383;p21"/>
          <p:cNvSpPr txBox="1"/>
          <p:nvPr/>
        </p:nvSpPr>
        <p:spPr>
          <a:xfrm>
            <a:off x="148925" y="1673115"/>
            <a:ext cx="6621990" cy="4327636"/>
          </a:xfrm>
          <a:prstGeom prst="rect">
            <a:avLst/>
          </a:prstGeom>
          <a:noFill/>
          <a:ln>
            <a:noFill/>
          </a:ln>
        </p:spPr>
        <p:txBody>
          <a:bodyPr anchorCtr="0" anchor="t" bIns="45700" lIns="91425" spcFirstLastPara="1" rIns="411475" wrap="square" tIns="45700">
            <a:noAutofit/>
          </a:bodyPr>
          <a:lstStyle/>
          <a:p>
            <a:pPr indent="-205740" lvl="0" marL="205740" marR="0" rtl="0" algn="l">
              <a:lnSpc>
                <a:spcPct val="12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84" name="Google Shape;384;p21"/>
          <p:cNvSpPr txBox="1"/>
          <p:nvPr/>
        </p:nvSpPr>
        <p:spPr>
          <a:xfrm>
            <a:off x="124038" y="1141642"/>
            <a:ext cx="9019962" cy="5681042"/>
          </a:xfrm>
          <a:prstGeom prst="rect">
            <a:avLst/>
          </a:prstGeom>
          <a:noFill/>
          <a:ln>
            <a:noFill/>
          </a:ln>
        </p:spPr>
        <p:txBody>
          <a:bodyPr anchorCtr="0" anchor="t" bIns="45700" lIns="91425" spcFirstLastPara="1" rIns="91425" wrap="square" tIns="45700">
            <a:spAutoFit/>
          </a:bodyPr>
          <a:lstStyle/>
          <a:p>
            <a:pPr indent="-342900" lvl="0" marL="352425" marR="475298" rtl="0" algn="l">
              <a:lnSpc>
                <a:spcPct val="130000"/>
              </a:lnSpc>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How to avoid impact of variations of some  elements on the other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elements.</a:t>
            </a:r>
            <a:endParaRPr/>
          </a:p>
          <a:p>
            <a:pPr indent="-342900" lvl="0" marL="352425" marR="475298" rtl="0" algn="l">
              <a:lnSpc>
                <a:spcPct val="130000"/>
              </a:lnSpc>
              <a:spcBef>
                <a:spcPts val="319"/>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Achieved by providing a well defined interface so that the  there will be no affect on other units and then using polymorphism to create various implementations of this surface</a:t>
            </a:r>
            <a:endParaRPr/>
          </a:p>
          <a:p>
            <a:pPr indent="-342900" lvl="0" marL="352425" marR="475298" rtl="0" algn="l">
              <a:lnSpc>
                <a:spcPct val="130000"/>
              </a:lnSpc>
              <a:spcBef>
                <a:spcPts val="319"/>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Provides flexibility and protection from  variations.</a:t>
            </a:r>
            <a:endParaRPr/>
          </a:p>
          <a:p>
            <a:pPr indent="-342900" lvl="0" marL="352425" marR="475298" rtl="0" algn="l">
              <a:lnSpc>
                <a:spcPct val="130000"/>
              </a:lnSpc>
              <a:spcBef>
                <a:spcPts val="319"/>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Provides more structured design.</a:t>
            </a:r>
            <a:endParaRPr/>
          </a:p>
          <a:p>
            <a:pPr indent="0" lvl="0" marL="9525" marR="51911" rtl="0" algn="l">
              <a:lnSpc>
                <a:spcPct val="200000"/>
              </a:lnSpc>
              <a:spcBef>
                <a:spcPts val="1114"/>
              </a:spcBef>
              <a:spcAft>
                <a:spcPts val="0"/>
              </a:spcAft>
              <a:buNone/>
            </a:pPr>
            <a:r>
              <a:rPr b="1" lang="en-US" sz="2000">
                <a:solidFill>
                  <a:schemeClr val="dk1"/>
                </a:solidFill>
                <a:latin typeface="Calibri"/>
                <a:ea typeface="Calibri"/>
                <a:cs typeface="Calibri"/>
                <a:sym typeface="Calibri"/>
              </a:rPr>
              <a:t>Example: </a:t>
            </a:r>
            <a:r>
              <a:rPr lang="en-US" sz="2000">
                <a:solidFill>
                  <a:schemeClr val="dk1"/>
                </a:solidFill>
                <a:latin typeface="Calibri"/>
                <a:ea typeface="Calibri"/>
                <a:cs typeface="Calibri"/>
                <a:sym typeface="Calibri"/>
              </a:rPr>
              <a:t>Interfaces-polymorphism</a:t>
            </a:r>
            <a:endParaRPr/>
          </a:p>
          <a:p>
            <a:pPr indent="0" lvl="0" marL="9525" marR="51911" rtl="0" algn="l">
              <a:lnSpc>
                <a:spcPct val="200000"/>
              </a:lnSpc>
              <a:spcBef>
                <a:spcPts val="1114"/>
              </a:spcBef>
              <a:spcAft>
                <a:spcPts val="0"/>
              </a:spcAft>
              <a:buNone/>
            </a:pPr>
            <a:r>
              <a:rPr lang="en-US" sz="2000">
                <a:solidFill>
                  <a:schemeClr val="dk1"/>
                </a:solidFill>
                <a:latin typeface="Calibri"/>
                <a:ea typeface="Calibri"/>
                <a:cs typeface="Calibri"/>
                <a:sym typeface="Calibri"/>
              </a:rPr>
              <a:t>Usage</a:t>
            </a:r>
            <a:endParaRPr/>
          </a:p>
          <a:p>
            <a:pPr indent="0" lvl="0" marL="9525" marR="51911" rtl="0" algn="l">
              <a:spcBef>
                <a:spcPts val="400"/>
              </a:spcBef>
              <a:spcAft>
                <a:spcPts val="0"/>
              </a:spcAft>
              <a:buNone/>
            </a:pPr>
            <a:r>
              <a:rPr b="1" i="0" lang="en-US" sz="1800">
                <a:solidFill>
                  <a:srgbClr val="202122"/>
                </a:solidFill>
                <a:latin typeface="Calibri"/>
                <a:ea typeface="Calibri"/>
                <a:cs typeface="Calibri"/>
                <a:sym typeface="Calibri"/>
              </a:rPr>
              <a:t>Problem: </a:t>
            </a:r>
            <a:r>
              <a:rPr b="0" i="0" lang="en-US" sz="1800">
                <a:solidFill>
                  <a:srgbClr val="202122"/>
                </a:solidFill>
                <a:latin typeface="Calibri"/>
                <a:ea typeface="Calibri"/>
                <a:cs typeface="Calibri"/>
                <a:sym typeface="Calibri"/>
              </a:rPr>
              <a:t>How to design objects, subsystems, and systems so that the variations or instability in these elements does not have an undesirable impact on other elements?</a:t>
            </a:r>
            <a:br>
              <a:rPr lang="en-US" sz="1800">
                <a:solidFill>
                  <a:schemeClr val="dk1"/>
                </a:solidFill>
                <a:latin typeface="Calibri"/>
                <a:ea typeface="Calibri"/>
                <a:cs typeface="Calibri"/>
                <a:sym typeface="Calibri"/>
              </a:rPr>
            </a:br>
            <a:r>
              <a:rPr b="1" i="0" lang="en-US" sz="1800">
                <a:solidFill>
                  <a:srgbClr val="202122"/>
                </a:solidFill>
                <a:latin typeface="Calibri"/>
                <a:ea typeface="Calibri"/>
                <a:cs typeface="Calibri"/>
                <a:sym typeface="Calibri"/>
              </a:rPr>
              <a:t>Solution: </a:t>
            </a:r>
            <a:r>
              <a:rPr b="0" i="0" lang="en-US" sz="1800">
                <a:solidFill>
                  <a:srgbClr val="202122"/>
                </a:solidFill>
                <a:latin typeface="Calibri"/>
                <a:ea typeface="Calibri"/>
                <a:cs typeface="Calibri"/>
                <a:sym typeface="Calibri"/>
              </a:rPr>
              <a:t>Identify points of predicted variation or instability; assign responsibilities to create a stable interface around them.</a:t>
            </a:r>
            <a:endParaRPr sz="2400">
              <a:solidFill>
                <a:schemeClr val="dk1"/>
              </a:solidFill>
              <a:latin typeface="Calibri"/>
              <a:ea typeface="Calibri"/>
              <a:cs typeface="Calibri"/>
              <a:sym typeface="Calibri"/>
            </a:endParaRPr>
          </a:p>
        </p:txBody>
      </p:sp>
      <p:sp>
        <p:nvSpPr>
          <p:cNvPr id="385" name="Google Shape;385;p21"/>
          <p:cNvSpPr txBox="1"/>
          <p:nvPr/>
        </p:nvSpPr>
        <p:spPr>
          <a:xfrm>
            <a:off x="124038" y="617555"/>
            <a:ext cx="6438044" cy="419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2400" u="none" cap="none" strike="noStrike">
                <a:solidFill>
                  <a:schemeClr val="accent2"/>
                </a:solidFill>
                <a:latin typeface="Calibri"/>
                <a:ea typeface="Calibri"/>
                <a:cs typeface="Calibri"/>
                <a:sym typeface="Calibri"/>
              </a:rPr>
              <a:t>Protected Variation</a:t>
            </a:r>
            <a:endParaRPr b="1" i="0" sz="2400" u="none" cap="none" strike="noStrike">
              <a:solidFill>
                <a:schemeClr val="accent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8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pSp>
        <p:nvGrpSpPr>
          <p:cNvPr id="390" name="Google Shape;390;p22"/>
          <p:cNvGrpSpPr/>
          <p:nvPr/>
        </p:nvGrpSpPr>
        <p:grpSpPr>
          <a:xfrm>
            <a:off x="235384" y="1119350"/>
            <a:ext cx="8638805" cy="4663791"/>
            <a:chOff x="313844" y="349466"/>
            <a:chExt cx="11518407" cy="6218388"/>
          </a:xfrm>
        </p:grpSpPr>
        <p:sp>
          <p:nvSpPr>
            <p:cNvPr id="391" name="Google Shape;391;p22"/>
            <p:cNvSpPr/>
            <p:nvPr/>
          </p:nvSpPr>
          <p:spPr>
            <a:xfrm>
              <a:off x="11786532" y="360726"/>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92" name="Google Shape;392;p22"/>
            <p:cNvSpPr/>
            <p:nvPr/>
          </p:nvSpPr>
          <p:spPr>
            <a:xfrm rot="5400000">
              <a:off x="11275944" y="-161122"/>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93" name="Google Shape;393;p22"/>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94" name="Google Shape;394;p22"/>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txBox="1"/>
          <p:nvPr>
            <p:ph idx="4294967295" type="title"/>
          </p:nvPr>
        </p:nvSpPr>
        <p:spPr>
          <a:xfrm>
            <a:off x="148926" y="581748"/>
            <a:ext cx="6438044" cy="419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1800">
                <a:solidFill>
                  <a:schemeClr val="accent2"/>
                </a:solidFill>
                <a:latin typeface="Arial"/>
                <a:ea typeface="Arial"/>
                <a:cs typeface="Arial"/>
                <a:sym typeface="Arial"/>
              </a:rPr>
              <a:t>Design Principles </a:t>
            </a:r>
            <a:endParaRPr b="1" sz="2100">
              <a:solidFill>
                <a:schemeClr val="accent2"/>
              </a:solidFill>
              <a:latin typeface="Arial"/>
              <a:ea typeface="Arial"/>
              <a:cs typeface="Arial"/>
              <a:sym typeface="Arial"/>
            </a:endParaRPr>
          </a:p>
        </p:txBody>
      </p:sp>
      <p:sp>
        <p:nvSpPr>
          <p:cNvPr id="233" name="Google Shape;233;p3"/>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234" name="Google Shape;234;p3"/>
          <p:cNvSpPr txBox="1"/>
          <p:nvPr/>
        </p:nvSpPr>
        <p:spPr>
          <a:xfrm>
            <a:off x="323528" y="1268760"/>
            <a:ext cx="8671546" cy="3992568"/>
          </a:xfrm>
          <a:prstGeom prst="rect">
            <a:avLst/>
          </a:prstGeom>
          <a:noFill/>
          <a:ln>
            <a:noFill/>
          </a:ln>
        </p:spPr>
        <p:txBody>
          <a:bodyPr anchorCtr="0" anchor="t" bIns="45700" lIns="91425" spcFirstLastPara="1" rIns="91425" wrap="square" tIns="45700">
            <a:spAutoFit/>
          </a:bodyPr>
          <a:lstStyle/>
          <a:p>
            <a:pPr indent="0" lvl="0" marL="9525" marR="0" rtl="0" algn="l">
              <a:spcBef>
                <a:spcPts val="0"/>
              </a:spcBef>
              <a:spcAft>
                <a:spcPts val="0"/>
              </a:spcAft>
              <a:buNone/>
            </a:pPr>
            <a:r>
              <a:rPr b="1" i="0" lang="en-US" sz="2400" u="none" cap="none" strike="noStrike">
                <a:solidFill>
                  <a:srgbClr val="C00000"/>
                </a:solidFill>
                <a:latin typeface="Calibri"/>
                <a:ea typeface="Calibri"/>
                <a:cs typeface="Calibri"/>
                <a:sym typeface="Calibri"/>
              </a:rPr>
              <a:t>GRASP</a:t>
            </a:r>
            <a:r>
              <a:rPr b="0" i="0" lang="en-US" sz="2400" u="none" cap="none" strike="noStrike">
                <a:solidFill>
                  <a:srgbClr val="C00000"/>
                </a:solidFill>
                <a:latin typeface="Calibri"/>
                <a:ea typeface="Calibri"/>
                <a:cs typeface="Calibri"/>
                <a:sym typeface="Calibri"/>
              </a:rPr>
              <a:t> </a:t>
            </a:r>
            <a:endParaRPr/>
          </a:p>
          <a:p>
            <a:pPr indent="0" lvl="0" marL="9525" marR="0" rtl="0" algn="l">
              <a:spcBef>
                <a:spcPts val="75"/>
              </a:spcBef>
              <a:spcAft>
                <a:spcPts val="0"/>
              </a:spcAft>
              <a:buNone/>
            </a:pPr>
            <a:r>
              <a:t/>
            </a:r>
            <a:endParaRPr b="0" i="0" sz="2400" u="none" cap="none" strike="noStrike">
              <a:solidFill>
                <a:schemeClr val="dk1"/>
              </a:solidFill>
              <a:latin typeface="Calibri"/>
              <a:ea typeface="Calibri"/>
              <a:cs typeface="Calibri"/>
              <a:sym typeface="Calibri"/>
            </a:endParaRPr>
          </a:p>
          <a:p>
            <a:pPr indent="0" lvl="0" marL="9525" marR="0" rtl="0" algn="l">
              <a:spcBef>
                <a:spcPts val="75"/>
              </a:spcBef>
              <a:spcAft>
                <a:spcPts val="0"/>
              </a:spcAft>
              <a:buNone/>
            </a:pPr>
            <a:r>
              <a:rPr b="0" i="0" lang="en-US" sz="2400" u="none" cap="none" strike="noStrike">
                <a:solidFill>
                  <a:schemeClr val="dk1"/>
                </a:solidFill>
                <a:latin typeface="Calibri"/>
                <a:ea typeface="Calibri"/>
                <a:cs typeface="Calibri"/>
                <a:sym typeface="Calibri"/>
              </a:rPr>
              <a:t>    stands for</a:t>
            </a:r>
            <a:endParaRPr/>
          </a:p>
          <a:p>
            <a:pPr indent="0" lvl="0" marL="9525" marR="0" rtl="0" algn="l">
              <a:spcBef>
                <a:spcPts val="75"/>
              </a:spcBef>
              <a:spcAft>
                <a:spcPts val="0"/>
              </a:spcAft>
              <a:buNone/>
            </a:pPr>
            <a:r>
              <a:t/>
            </a:r>
            <a:endParaRPr b="0" i="0" sz="2400" u="none" cap="none" strike="noStrike">
              <a:solidFill>
                <a:schemeClr val="dk1"/>
              </a:solidFill>
              <a:latin typeface="Calibri"/>
              <a:ea typeface="Calibri"/>
              <a:cs typeface="Calibri"/>
              <a:sym typeface="Calibri"/>
            </a:endParaRPr>
          </a:p>
          <a:p>
            <a:pPr indent="0" lvl="0" marL="9525" marR="0" rtl="0" algn="l">
              <a:spcBef>
                <a:spcPts val="75"/>
              </a:spcBef>
              <a:spcAft>
                <a:spcPts val="0"/>
              </a:spcAft>
              <a:buNone/>
            </a:pPr>
            <a:r>
              <a:rPr b="1" i="0" lang="en-US" sz="2400" u="none" cap="none" strike="noStrike">
                <a:solidFill>
                  <a:srgbClr val="C00000"/>
                </a:solidFill>
                <a:latin typeface="Calibri"/>
                <a:ea typeface="Calibri"/>
                <a:cs typeface="Calibri"/>
                <a:sym typeface="Calibri"/>
              </a:rPr>
              <a:t>G</a:t>
            </a:r>
            <a:r>
              <a:rPr b="0" i="0" lang="en-US" sz="2400" u="none" cap="none" strike="noStrike">
                <a:solidFill>
                  <a:schemeClr val="dk1"/>
                </a:solidFill>
                <a:latin typeface="Calibri"/>
                <a:ea typeface="Calibri"/>
                <a:cs typeface="Calibri"/>
                <a:sym typeface="Calibri"/>
              </a:rPr>
              <a:t>eneral </a:t>
            </a:r>
            <a:r>
              <a:rPr b="1" i="0" lang="en-US" sz="2400" u="none" cap="none" strike="noStrike">
                <a:solidFill>
                  <a:srgbClr val="C00000"/>
                </a:solidFill>
                <a:latin typeface="Calibri"/>
                <a:ea typeface="Calibri"/>
                <a:cs typeface="Calibri"/>
                <a:sym typeface="Calibri"/>
              </a:rPr>
              <a:t>R</a:t>
            </a:r>
            <a:r>
              <a:rPr b="0" i="0" lang="en-US" sz="2400" u="none" cap="none" strike="noStrike">
                <a:solidFill>
                  <a:schemeClr val="dk1"/>
                </a:solidFill>
                <a:latin typeface="Calibri"/>
                <a:ea typeface="Calibri"/>
                <a:cs typeface="Calibri"/>
                <a:sym typeface="Calibri"/>
              </a:rPr>
              <a:t>esponsibility </a:t>
            </a:r>
            <a:r>
              <a:rPr b="1" i="0" lang="en-US" sz="2400" u="none" cap="none" strike="noStrike">
                <a:solidFill>
                  <a:srgbClr val="C00000"/>
                </a:solidFill>
                <a:latin typeface="Calibri"/>
                <a:ea typeface="Calibri"/>
                <a:cs typeface="Calibri"/>
                <a:sym typeface="Calibri"/>
              </a:rPr>
              <a:t>A</a:t>
            </a:r>
            <a:r>
              <a:rPr b="0" i="0" lang="en-US" sz="2400" u="none" cap="none" strike="noStrike">
                <a:solidFill>
                  <a:schemeClr val="dk1"/>
                </a:solidFill>
                <a:latin typeface="Calibri"/>
                <a:ea typeface="Calibri"/>
                <a:cs typeface="Calibri"/>
                <a:sym typeface="Calibri"/>
              </a:rPr>
              <a:t>ssignment </a:t>
            </a:r>
            <a:r>
              <a:rPr b="1" i="0" lang="en-US" sz="2400" u="none" cap="none" strike="noStrike">
                <a:solidFill>
                  <a:srgbClr val="C00000"/>
                </a:solidFill>
                <a:latin typeface="Calibri"/>
                <a:ea typeface="Calibri"/>
                <a:cs typeface="Calibri"/>
                <a:sym typeface="Calibri"/>
              </a:rPr>
              <a:t>S</a:t>
            </a:r>
            <a:r>
              <a:rPr b="0" i="0" lang="en-US" sz="2400" u="none" cap="none" strike="noStrike">
                <a:solidFill>
                  <a:schemeClr val="dk1"/>
                </a:solidFill>
                <a:latin typeface="Calibri"/>
                <a:ea typeface="Calibri"/>
                <a:cs typeface="Calibri"/>
                <a:sym typeface="Calibri"/>
              </a:rPr>
              <a:t>oftware </a:t>
            </a:r>
            <a:r>
              <a:rPr b="1" i="0" lang="en-US" sz="2400" u="none" cap="none" strike="noStrike">
                <a:solidFill>
                  <a:srgbClr val="C00000"/>
                </a:solidFill>
                <a:latin typeface="Calibri"/>
                <a:ea typeface="Calibri"/>
                <a:cs typeface="Calibri"/>
                <a:sym typeface="Calibri"/>
              </a:rPr>
              <a:t>P</a:t>
            </a:r>
            <a:r>
              <a:rPr b="0" i="0" lang="en-US" sz="2400" u="none" cap="none" strike="noStrike">
                <a:solidFill>
                  <a:schemeClr val="dk1"/>
                </a:solidFill>
                <a:latin typeface="Calibri"/>
                <a:ea typeface="Calibri"/>
                <a:cs typeface="Calibri"/>
                <a:sym typeface="Calibri"/>
              </a:rPr>
              <a:t>rinciples(or </a:t>
            </a:r>
            <a:r>
              <a:rPr b="1" i="0" lang="en-US" sz="2400" u="none" cap="none" strike="noStrike">
                <a:solidFill>
                  <a:srgbClr val="C00000"/>
                </a:solidFill>
                <a:latin typeface="Calibri"/>
                <a:ea typeface="Calibri"/>
                <a:cs typeface="Calibri"/>
                <a:sym typeface="Calibri"/>
              </a:rPr>
              <a:t>P</a:t>
            </a:r>
            <a:r>
              <a:rPr b="0" i="0" lang="en-US" sz="2400" u="none" cap="none" strike="noStrike">
                <a:solidFill>
                  <a:schemeClr val="dk1"/>
                </a:solidFill>
                <a:latin typeface="Calibri"/>
                <a:ea typeface="Calibri"/>
                <a:cs typeface="Calibri"/>
                <a:sym typeface="Calibri"/>
              </a:rPr>
              <a:t>atterns)</a:t>
            </a:r>
            <a:endParaRPr/>
          </a:p>
          <a:p>
            <a:pPr indent="0" lvl="0" marL="9525" marR="0" rtl="0" algn="l">
              <a:spcBef>
                <a:spcPts val="75"/>
              </a:spcBef>
              <a:spcAft>
                <a:spcPts val="0"/>
              </a:spcAft>
              <a:buNone/>
            </a:pPr>
            <a:r>
              <a:t/>
            </a:r>
            <a:endParaRPr b="0" i="0" sz="2400" u="none" cap="none" strike="noStrike">
              <a:solidFill>
                <a:schemeClr val="dk1"/>
              </a:solidFill>
              <a:latin typeface="Calibri"/>
              <a:ea typeface="Calibri"/>
              <a:cs typeface="Calibri"/>
              <a:sym typeface="Calibri"/>
            </a:endParaRPr>
          </a:p>
          <a:p>
            <a:pPr indent="0" lvl="0" marL="9525" marR="333851" rtl="0" algn="l">
              <a:lnSpc>
                <a:spcPct val="100333"/>
              </a:lnSpc>
              <a:spcBef>
                <a:spcPts val="233"/>
              </a:spcBef>
              <a:spcAft>
                <a:spcPts val="0"/>
              </a:spcAft>
              <a:buNone/>
            </a:pPr>
            <a:r>
              <a:rPr b="0" i="0" lang="en-US" sz="2400" u="none" cap="none" strike="noStrike">
                <a:solidFill>
                  <a:schemeClr val="dk1"/>
                </a:solidFill>
                <a:latin typeface="Calibri"/>
                <a:ea typeface="Calibri"/>
                <a:cs typeface="Calibri"/>
                <a:sym typeface="Calibri"/>
              </a:rPr>
              <a:t>These are patterns and/or principles which help guide assigning responsibilities to collaborating classes objects. </a:t>
            </a:r>
            <a:endParaRPr/>
          </a:p>
          <a:p>
            <a:pPr indent="0" lvl="0" marL="9525" marR="333851" rtl="0" algn="l">
              <a:lnSpc>
                <a:spcPct val="100333"/>
              </a:lnSpc>
              <a:spcBef>
                <a:spcPts val="233"/>
              </a:spcBef>
              <a:spcAft>
                <a:spcPts val="0"/>
              </a:spcAft>
              <a:buNone/>
            </a:pPr>
            <a:r>
              <a:rPr b="0" i="0" lang="en-US" sz="2400" u="none" cap="none" strike="noStrike">
                <a:solidFill>
                  <a:schemeClr val="dk1"/>
                </a:solidFill>
                <a:latin typeface="Calibri"/>
                <a:ea typeface="Calibri"/>
                <a:cs typeface="Calibri"/>
                <a:sym typeface="Calibri"/>
              </a:rPr>
              <a:t> </a:t>
            </a:r>
            <a:endParaRPr/>
          </a:p>
          <a:p>
            <a:pPr indent="0" lvl="0" marL="9525" marR="333851" rtl="0" algn="l">
              <a:lnSpc>
                <a:spcPct val="100333"/>
              </a:lnSpc>
              <a:spcBef>
                <a:spcPts val="233"/>
              </a:spcBef>
              <a:spcAft>
                <a:spcPts val="0"/>
              </a:spcAft>
              <a:buNone/>
            </a:pPr>
            <a:r>
              <a:rPr b="0" i="0" lang="en-US" sz="2400" u="none" cap="none" strike="noStrike">
                <a:solidFill>
                  <a:schemeClr val="dk1"/>
                </a:solidFill>
                <a:latin typeface="Calibri"/>
                <a:ea typeface="Calibri"/>
                <a:cs typeface="Calibri"/>
                <a:sym typeface="Calibri"/>
              </a:rPr>
              <a:t>These principles serve as guidelines to arrive at a better class design.</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
          <p:cNvSpPr txBox="1"/>
          <p:nvPr/>
        </p:nvSpPr>
        <p:spPr>
          <a:xfrm>
            <a:off x="107504" y="1320389"/>
            <a:ext cx="8674703" cy="4845622"/>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400" u="none" cap="none" strike="noStrike">
                <a:solidFill>
                  <a:schemeClr val="dk1"/>
                </a:solidFill>
                <a:latin typeface="Calibri"/>
                <a:ea typeface="Calibri"/>
                <a:cs typeface="Calibri"/>
                <a:sym typeface="Calibri"/>
              </a:rPr>
              <a:t> is a contract / obligation that a class / module / component must accomplish</a:t>
            </a:r>
            <a:endParaRPr b="0" i="0" sz="2400" u="none" cap="none" strike="noStrike">
              <a:solidFill>
                <a:schemeClr val="dk1"/>
              </a:solidFill>
              <a:latin typeface="Calibri"/>
              <a:ea typeface="Calibri"/>
              <a:cs typeface="Calibri"/>
              <a:sym typeface="Calibri"/>
            </a:endParaRPr>
          </a:p>
          <a:p>
            <a:pPr indent="-342900" lvl="0" marL="3429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Responsibility can be: </a:t>
            </a:r>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accomplished by a single object</a:t>
            </a:r>
            <a:endParaRPr/>
          </a:p>
          <a:p>
            <a:pPr indent="-342900" lvl="1" marL="8001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or a group of object collaboratively accomplish a responsibility.</a:t>
            </a:r>
            <a:endParaRPr/>
          </a:p>
          <a:p>
            <a:pPr indent="-342900" lvl="0" marL="3429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GRASP helps us in deciding which responsibility should be assigned to which object/class. </a:t>
            </a:r>
            <a:endParaRPr/>
          </a:p>
          <a:p>
            <a:pPr indent="-342900" lvl="0" marL="3429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Identify the objects and responsibilities from the problem domain, and also identify how objects interact with each other.</a:t>
            </a:r>
            <a:endParaRPr/>
          </a:p>
          <a:p>
            <a:pPr indent="-342900" lvl="0" marL="342900" marR="0" rtl="0" algn="l">
              <a:lnSpc>
                <a:spcPct val="12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Define blue print for those objects – i.e. class with methods implementing those responsibilities.</a:t>
            </a:r>
            <a:endParaRPr b="0" i="0" sz="2400" u="none" cap="none" strike="noStrike">
              <a:solidFill>
                <a:schemeClr val="dk1"/>
              </a:solidFill>
              <a:latin typeface="Calibri"/>
              <a:ea typeface="Calibri"/>
              <a:cs typeface="Calibri"/>
              <a:sym typeface="Calibri"/>
            </a:endParaRPr>
          </a:p>
        </p:txBody>
      </p:sp>
      <p:sp>
        <p:nvSpPr>
          <p:cNvPr id="240" name="Google Shape;240;p4"/>
          <p:cNvSpPr txBox="1"/>
          <p:nvPr/>
        </p:nvSpPr>
        <p:spPr>
          <a:xfrm>
            <a:off x="6766307" y="5824371"/>
            <a:ext cx="57132" cy="12695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825" u="none" cap="none" strike="noStrike">
                <a:solidFill>
                  <a:srgbClr val="B13F9A"/>
                </a:solidFill>
                <a:latin typeface="Trebuchet MS"/>
                <a:ea typeface="Trebuchet MS"/>
                <a:cs typeface="Trebuchet MS"/>
                <a:sym typeface="Trebuchet MS"/>
              </a:rPr>
              <a:t>4</a:t>
            </a:r>
            <a:endParaRPr sz="825">
              <a:solidFill>
                <a:schemeClr val="dk1"/>
              </a:solidFill>
              <a:latin typeface="Trebuchet MS"/>
              <a:ea typeface="Trebuchet MS"/>
              <a:cs typeface="Trebuchet MS"/>
              <a:sym typeface="Trebuchet MS"/>
            </a:endParaRPr>
          </a:p>
        </p:txBody>
      </p:sp>
      <p:sp>
        <p:nvSpPr>
          <p:cNvPr id="241" name="Google Shape;241;p4"/>
          <p:cNvSpPr txBox="1"/>
          <p:nvPr/>
        </p:nvSpPr>
        <p:spPr>
          <a:xfrm>
            <a:off x="107504" y="666485"/>
            <a:ext cx="6438044" cy="419100"/>
          </a:xfrm>
          <a:prstGeom prst="rect">
            <a:avLst/>
          </a:prstGeom>
          <a:noFill/>
          <a:ln>
            <a:noFill/>
          </a:ln>
        </p:spPr>
        <p:txBody>
          <a:bodyPr anchorCtr="0" anchor="ctr" bIns="34275" lIns="68575" spcFirstLastPara="1" rIns="68575" wrap="square" tIns="34275">
            <a:normAutofit lnSpcReduction="10000"/>
          </a:bodyPr>
          <a:lstStyle/>
          <a:p>
            <a:pPr indent="0" lvl="0" marL="0" marR="0" rtl="0" algn="l">
              <a:lnSpc>
                <a:spcPct val="90000"/>
              </a:lnSpc>
              <a:spcBef>
                <a:spcPts val="0"/>
              </a:spcBef>
              <a:spcAft>
                <a:spcPts val="0"/>
              </a:spcAft>
              <a:buNone/>
            </a:pPr>
            <a:r>
              <a:rPr b="1" lang="en-US" sz="2800">
                <a:solidFill>
                  <a:schemeClr val="accent2"/>
                </a:solidFill>
                <a:latin typeface="Calibri"/>
                <a:ea typeface="Calibri"/>
                <a:cs typeface="Calibri"/>
                <a:sym typeface="Calibri"/>
              </a:rPr>
              <a:t>What is Responsibility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
          <p:cNvSpPr txBox="1"/>
          <p:nvPr/>
        </p:nvSpPr>
        <p:spPr>
          <a:xfrm>
            <a:off x="263224" y="1268750"/>
            <a:ext cx="8069400" cy="5138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2400">
                <a:solidFill>
                  <a:schemeClr val="dk1"/>
                </a:solidFill>
                <a:latin typeface="Calibri"/>
                <a:ea typeface="Calibri"/>
                <a:cs typeface="Calibri"/>
                <a:sym typeface="Calibri"/>
              </a:rPr>
              <a:t>Design holds the responsibility of knowing the data &amp; associated data  and the actions or behaviours associated with data  </a:t>
            </a:r>
            <a:endParaRPr/>
          </a:p>
          <a:p>
            <a:pPr indent="-152400" lvl="0" marL="0" marR="0" rtl="0" algn="l">
              <a:lnSpc>
                <a:spcPct val="130000"/>
              </a:lnSpc>
              <a:spcBef>
                <a:spcPts val="6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Knowing in terms of its</a:t>
            </a:r>
            <a:endParaRPr sz="2400">
              <a:solidFill>
                <a:schemeClr val="dk1"/>
              </a:solidFill>
              <a:latin typeface="Calibri"/>
              <a:ea typeface="Calibri"/>
              <a:cs typeface="Calibri"/>
              <a:sym typeface="Calibri"/>
            </a:endParaRPr>
          </a:p>
          <a:p>
            <a:pPr indent="-261937" lvl="1" marL="604838" marR="0" rtl="0" algn="l">
              <a:lnSpc>
                <a:spcPct val="13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Private state</a:t>
            </a:r>
            <a:endParaRPr b="0" i="0" sz="2400" u="none" cap="none" strike="noStrike">
              <a:solidFill>
                <a:schemeClr val="dk1"/>
              </a:solidFill>
              <a:latin typeface="Calibri"/>
              <a:ea typeface="Calibri"/>
              <a:cs typeface="Calibri"/>
              <a:sym typeface="Calibri"/>
            </a:endParaRPr>
          </a:p>
          <a:p>
            <a:pPr indent="-261937" lvl="1" marL="604838" marR="0" rtl="0" algn="l">
              <a:lnSpc>
                <a:spcPct val="13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Computed state</a:t>
            </a:r>
            <a:endParaRPr b="0" i="0" sz="2400" u="none" cap="none" strike="noStrike">
              <a:solidFill>
                <a:schemeClr val="dk1"/>
              </a:solidFill>
              <a:latin typeface="Calibri"/>
              <a:ea typeface="Calibri"/>
              <a:cs typeface="Calibri"/>
              <a:sym typeface="Calibri"/>
            </a:endParaRPr>
          </a:p>
          <a:p>
            <a:pPr indent="-152400" lvl="0" marL="0" marR="0" rtl="0" algn="l">
              <a:lnSpc>
                <a:spcPct val="130000"/>
              </a:lnSpc>
              <a:spcBef>
                <a:spcPts val="6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Expected Behaviour in terms</a:t>
            </a:r>
            <a:endParaRPr/>
          </a:p>
          <a:p>
            <a:pPr indent="-152400" lvl="1" marL="457200" marR="0" rtl="0" algn="l">
              <a:lnSpc>
                <a:spcPct val="13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 Send messages by itself and modifying its private state</a:t>
            </a:r>
            <a:endParaRPr/>
          </a:p>
          <a:p>
            <a:pPr indent="-261937" lvl="2" marL="947738" marR="0" rtl="0" algn="l">
              <a:lnSpc>
                <a:spcPct val="13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Instantiate another object</a:t>
            </a:r>
            <a:endParaRPr/>
          </a:p>
          <a:p>
            <a:pPr indent="-261937" lvl="2" marL="947738" marR="0" rtl="0" algn="l">
              <a:lnSpc>
                <a:spcPct val="130000"/>
              </a:lnSpc>
              <a:spcBef>
                <a:spcPts val="60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Send messages to another object</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47" name="Google Shape;247;p5"/>
          <p:cNvSpPr txBox="1"/>
          <p:nvPr/>
        </p:nvSpPr>
        <p:spPr>
          <a:xfrm>
            <a:off x="6766307" y="5824371"/>
            <a:ext cx="57132" cy="12695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25">
                <a:solidFill>
                  <a:srgbClr val="B13F9A"/>
                </a:solidFill>
                <a:latin typeface="Trebuchet MS"/>
                <a:ea typeface="Trebuchet MS"/>
                <a:cs typeface="Trebuchet MS"/>
                <a:sym typeface="Trebuchet MS"/>
              </a:rPr>
              <a:t>4</a:t>
            </a:r>
            <a:endParaRPr sz="825">
              <a:solidFill>
                <a:schemeClr val="dk1"/>
              </a:solidFill>
              <a:latin typeface="Trebuchet MS"/>
              <a:ea typeface="Trebuchet MS"/>
              <a:cs typeface="Trebuchet MS"/>
              <a:sym typeface="Trebuchet MS"/>
            </a:endParaRPr>
          </a:p>
        </p:txBody>
      </p:sp>
      <p:sp>
        <p:nvSpPr>
          <p:cNvPr id="248" name="Google Shape;248;p5"/>
          <p:cNvSpPr txBox="1"/>
          <p:nvPr/>
        </p:nvSpPr>
        <p:spPr>
          <a:xfrm>
            <a:off x="107504" y="666485"/>
            <a:ext cx="6438044" cy="419100"/>
          </a:xfrm>
          <a:prstGeom prst="rect">
            <a:avLst/>
          </a:prstGeom>
          <a:noFill/>
          <a:ln>
            <a:noFill/>
          </a:ln>
        </p:spPr>
        <p:txBody>
          <a:bodyPr anchorCtr="0" anchor="ctr" bIns="34275" lIns="68575" spcFirstLastPara="1" rIns="68575" wrap="square" tIns="34275">
            <a:normAutofit lnSpcReduction="10000"/>
          </a:bodyPr>
          <a:lstStyle/>
          <a:p>
            <a:pPr indent="0" lvl="0" marL="0" marR="0" rtl="0" algn="l">
              <a:lnSpc>
                <a:spcPct val="90000"/>
              </a:lnSpc>
              <a:spcBef>
                <a:spcPts val="0"/>
              </a:spcBef>
              <a:spcAft>
                <a:spcPts val="0"/>
              </a:spcAft>
              <a:buNone/>
            </a:pPr>
            <a:r>
              <a:rPr b="1" lang="en-US" sz="2800">
                <a:solidFill>
                  <a:schemeClr val="accent2"/>
                </a:solidFill>
                <a:latin typeface="Calibri"/>
                <a:ea typeface="Calibri"/>
                <a:cs typeface="Calibri"/>
                <a:sym typeface="Calibri"/>
              </a:rPr>
              <a:t>Responsibility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p6"/>
          <p:cNvSpPr txBox="1"/>
          <p:nvPr/>
        </p:nvSpPr>
        <p:spPr>
          <a:xfrm>
            <a:off x="194586" y="1282258"/>
            <a:ext cx="8064698" cy="2497287"/>
          </a:xfrm>
          <a:prstGeom prst="rect">
            <a:avLst/>
          </a:prstGeom>
          <a:noFill/>
          <a:ln>
            <a:noFill/>
          </a:ln>
        </p:spPr>
        <p:txBody>
          <a:bodyPr anchorCtr="0" anchor="t" bIns="0" lIns="0" spcFirstLastPara="1" rIns="0" wrap="square" tIns="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This involves design supporting the “doing” responsibilities</a:t>
            </a:r>
            <a:endParaRPr sz="2400">
              <a:solidFill>
                <a:schemeClr val="dk1"/>
              </a:solidFill>
              <a:latin typeface="Calibri"/>
              <a:ea typeface="Calibri"/>
              <a:cs typeface="Calibri"/>
              <a:sym typeface="Calibri"/>
            </a:endParaRPr>
          </a:p>
          <a:p>
            <a:pPr indent="-342900" lvl="1" marL="800100" marR="0" rtl="0" algn="l">
              <a:lnSpc>
                <a:spcPct val="120000"/>
              </a:lnSpc>
              <a:spcBef>
                <a:spcPts val="600"/>
              </a:spcBef>
              <a:spcAft>
                <a:spcPts val="0"/>
              </a:spcAft>
              <a:buClr>
                <a:srgbClr val="6C6C6C"/>
              </a:buClr>
              <a:buSzPts val="2400"/>
              <a:buFont typeface="Arial"/>
              <a:buChar char="•"/>
            </a:pPr>
            <a:r>
              <a:rPr b="0" i="0" lang="en-US" sz="2400" u="none" cap="none" strike="noStrike">
                <a:solidFill>
                  <a:srgbClr val="6C6C6C"/>
                </a:solidFill>
                <a:latin typeface="Calibri"/>
                <a:ea typeface="Calibri"/>
                <a:cs typeface="Calibri"/>
                <a:sym typeface="Calibri"/>
              </a:rPr>
              <a:t>Doing something itself, such as creation an object or doing a calculation.</a:t>
            </a:r>
            <a:endParaRPr/>
          </a:p>
          <a:p>
            <a:pPr indent="-342900" lvl="1" marL="800100" marR="0" rtl="0" algn="l">
              <a:lnSpc>
                <a:spcPct val="120000"/>
              </a:lnSpc>
              <a:spcBef>
                <a:spcPts val="1200"/>
              </a:spcBef>
              <a:spcAft>
                <a:spcPts val="0"/>
              </a:spcAft>
              <a:buClr>
                <a:srgbClr val="6C6C6C"/>
              </a:buClr>
              <a:buSzPts val="2400"/>
              <a:buFont typeface="Arial"/>
              <a:buChar char="•"/>
            </a:pPr>
            <a:r>
              <a:rPr b="0" i="0" lang="en-US" sz="2400" u="none" cap="none" strike="noStrike">
                <a:solidFill>
                  <a:srgbClr val="6C6C6C"/>
                </a:solidFill>
                <a:latin typeface="Calibri"/>
                <a:ea typeface="Calibri"/>
                <a:cs typeface="Calibri"/>
                <a:sym typeface="Calibri"/>
              </a:rPr>
              <a:t>Initiating action in other objects</a:t>
            </a:r>
            <a:endParaRPr/>
          </a:p>
          <a:p>
            <a:pPr indent="-342900" lvl="1" marL="800100" marR="0" rtl="0" algn="l">
              <a:lnSpc>
                <a:spcPct val="120000"/>
              </a:lnSpc>
              <a:spcBef>
                <a:spcPts val="1200"/>
              </a:spcBef>
              <a:spcAft>
                <a:spcPts val="0"/>
              </a:spcAft>
              <a:buClr>
                <a:srgbClr val="6C6C6C"/>
              </a:buClr>
              <a:buSzPts val="2400"/>
              <a:buFont typeface="Arial"/>
              <a:buChar char="•"/>
            </a:pPr>
            <a:r>
              <a:rPr b="0" i="0" lang="en-US" sz="2400" u="none" cap="none" strike="noStrike">
                <a:solidFill>
                  <a:srgbClr val="6C6C6C"/>
                </a:solidFill>
                <a:latin typeface="Calibri"/>
                <a:ea typeface="Calibri"/>
                <a:cs typeface="Calibri"/>
                <a:sym typeface="Calibri"/>
              </a:rPr>
              <a:t>Controlling and coordinating activities in other objects.</a:t>
            </a:r>
            <a:endParaRPr b="0" i="0" sz="2400" u="none" cap="none" strike="noStrike">
              <a:solidFill>
                <a:schemeClr val="dk1"/>
              </a:solidFill>
              <a:latin typeface="Calibri"/>
              <a:ea typeface="Calibri"/>
              <a:cs typeface="Calibri"/>
              <a:sym typeface="Calibri"/>
            </a:endParaRPr>
          </a:p>
        </p:txBody>
      </p:sp>
      <p:sp>
        <p:nvSpPr>
          <p:cNvPr id="254" name="Google Shape;254;p6"/>
          <p:cNvSpPr txBox="1"/>
          <p:nvPr/>
        </p:nvSpPr>
        <p:spPr>
          <a:xfrm>
            <a:off x="180072" y="4073460"/>
            <a:ext cx="8612742" cy="2449132"/>
          </a:xfrm>
          <a:prstGeom prst="rect">
            <a:avLst/>
          </a:prstGeom>
          <a:noFill/>
          <a:ln>
            <a:noFill/>
          </a:ln>
        </p:spPr>
        <p:txBody>
          <a:bodyPr anchorCtr="0" anchor="t" bIns="0" lIns="0" spcFirstLastPara="1" rIns="0" wrap="square" tIns="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This involves the design supporting the “knowing” responsibilities</a:t>
            </a:r>
            <a:endParaRPr sz="2400">
              <a:solidFill>
                <a:schemeClr val="dk1"/>
              </a:solidFill>
              <a:latin typeface="Calibri"/>
              <a:ea typeface="Calibri"/>
              <a:cs typeface="Calibri"/>
              <a:sym typeface="Calibri"/>
            </a:endParaRPr>
          </a:p>
          <a:p>
            <a:pPr indent="-342900" lvl="1" marL="800100" marR="0" rtl="0" algn="l">
              <a:lnSpc>
                <a:spcPct val="120000"/>
              </a:lnSpc>
              <a:spcBef>
                <a:spcPts val="600"/>
              </a:spcBef>
              <a:spcAft>
                <a:spcPts val="0"/>
              </a:spcAft>
              <a:buClr>
                <a:srgbClr val="6C6C6C"/>
              </a:buClr>
              <a:buSzPts val="2400"/>
              <a:buFont typeface="Arial"/>
              <a:buChar char="•"/>
            </a:pPr>
            <a:r>
              <a:rPr b="0" i="0" lang="en-US" sz="2400" u="none" cap="none" strike="noStrike">
                <a:solidFill>
                  <a:srgbClr val="6C6C6C"/>
                </a:solidFill>
                <a:latin typeface="Calibri"/>
                <a:ea typeface="Calibri"/>
                <a:cs typeface="Calibri"/>
                <a:sym typeface="Calibri"/>
              </a:rPr>
              <a:t>Knowing about encapsulated data</a:t>
            </a:r>
            <a:endParaRPr/>
          </a:p>
          <a:p>
            <a:pPr indent="-342900" lvl="1" marL="800100" marR="0" rtl="0" algn="l">
              <a:lnSpc>
                <a:spcPct val="120000"/>
              </a:lnSpc>
              <a:spcBef>
                <a:spcPts val="1200"/>
              </a:spcBef>
              <a:spcAft>
                <a:spcPts val="0"/>
              </a:spcAft>
              <a:buClr>
                <a:srgbClr val="6C6C6C"/>
              </a:buClr>
              <a:buSzPts val="2400"/>
              <a:buFont typeface="Arial"/>
              <a:buChar char="•"/>
            </a:pPr>
            <a:r>
              <a:rPr b="0" i="0" lang="en-US" sz="2400" u="none" cap="none" strike="noStrike">
                <a:solidFill>
                  <a:srgbClr val="6C6C6C"/>
                </a:solidFill>
                <a:latin typeface="Calibri"/>
                <a:ea typeface="Calibri"/>
                <a:cs typeface="Calibri"/>
                <a:sym typeface="Calibri"/>
              </a:rPr>
              <a:t>Knowing about related objects.</a:t>
            </a:r>
            <a:endParaRPr/>
          </a:p>
          <a:p>
            <a:pPr indent="-342900" lvl="1" marL="800100" marR="0" rtl="0" algn="l">
              <a:lnSpc>
                <a:spcPct val="120000"/>
              </a:lnSpc>
              <a:spcBef>
                <a:spcPts val="1200"/>
              </a:spcBef>
              <a:spcAft>
                <a:spcPts val="0"/>
              </a:spcAft>
              <a:buClr>
                <a:srgbClr val="6C6C6C"/>
              </a:buClr>
              <a:buSzPts val="2400"/>
              <a:buFont typeface="Arial"/>
              <a:buChar char="•"/>
            </a:pPr>
            <a:r>
              <a:rPr b="0" i="0" lang="en-US" sz="2400" u="none" cap="none" strike="noStrike">
                <a:solidFill>
                  <a:srgbClr val="6C6C6C"/>
                </a:solidFill>
                <a:latin typeface="Calibri"/>
                <a:ea typeface="Calibri"/>
                <a:cs typeface="Calibri"/>
                <a:sym typeface="Calibri"/>
              </a:rPr>
              <a:t>Knowing about things it can derive or calculate</a:t>
            </a:r>
            <a:endParaRPr b="0" i="0" sz="2400" u="none" cap="none" strike="noStrike">
              <a:solidFill>
                <a:srgbClr val="6C6C6C"/>
              </a:solidFill>
              <a:latin typeface="Calibri"/>
              <a:ea typeface="Calibri"/>
              <a:cs typeface="Calibri"/>
              <a:sym typeface="Calibri"/>
            </a:endParaRPr>
          </a:p>
          <a:p>
            <a:pPr indent="0" lvl="0" marL="0" marR="0" rtl="0" algn="l">
              <a:spcBef>
                <a:spcPts val="600"/>
              </a:spcBef>
              <a:spcAft>
                <a:spcPts val="0"/>
              </a:spcAft>
              <a:buNone/>
            </a:pPr>
            <a:r>
              <a:t/>
            </a:r>
            <a:endParaRPr sz="1875">
              <a:solidFill>
                <a:schemeClr val="dk1"/>
              </a:solidFill>
              <a:latin typeface="Arial"/>
              <a:ea typeface="Arial"/>
              <a:cs typeface="Arial"/>
              <a:sym typeface="Arial"/>
            </a:endParaRPr>
          </a:p>
        </p:txBody>
      </p:sp>
      <p:sp>
        <p:nvSpPr>
          <p:cNvPr id="255" name="Google Shape;255;p6"/>
          <p:cNvSpPr txBox="1"/>
          <p:nvPr/>
        </p:nvSpPr>
        <p:spPr>
          <a:xfrm>
            <a:off x="6766307" y="5824371"/>
            <a:ext cx="57132" cy="12695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825">
                <a:solidFill>
                  <a:srgbClr val="B13F9A"/>
                </a:solidFill>
                <a:latin typeface="Trebuchet MS"/>
                <a:ea typeface="Trebuchet MS"/>
                <a:cs typeface="Trebuchet MS"/>
                <a:sym typeface="Trebuchet MS"/>
              </a:rPr>
              <a:t>5</a:t>
            </a:r>
            <a:endParaRPr sz="825">
              <a:solidFill>
                <a:schemeClr val="dk1"/>
              </a:solidFill>
              <a:latin typeface="Trebuchet MS"/>
              <a:ea typeface="Trebuchet MS"/>
              <a:cs typeface="Trebuchet MS"/>
              <a:sym typeface="Trebuchet MS"/>
            </a:endParaRPr>
          </a:p>
        </p:txBody>
      </p:sp>
      <p:sp>
        <p:nvSpPr>
          <p:cNvPr id="256" name="Google Shape;256;p6"/>
          <p:cNvSpPr txBox="1"/>
          <p:nvPr/>
        </p:nvSpPr>
        <p:spPr>
          <a:xfrm>
            <a:off x="97462" y="548680"/>
            <a:ext cx="6438044" cy="4191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None/>
            </a:pPr>
            <a:r>
              <a:rPr b="1" lang="en-US" sz="2400">
                <a:solidFill>
                  <a:schemeClr val="accent2"/>
                </a:solidFill>
                <a:latin typeface="Calibri"/>
                <a:ea typeface="Calibri"/>
                <a:cs typeface="Calibri"/>
                <a:sym typeface="Calibri"/>
              </a:rPr>
              <a:t>Responsibility knowing and Doing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7"/>
          <p:cNvSpPr txBox="1"/>
          <p:nvPr>
            <p:ph idx="4294967295" type="title"/>
          </p:nvPr>
        </p:nvSpPr>
        <p:spPr>
          <a:xfrm>
            <a:off x="107504" y="640385"/>
            <a:ext cx="6438044" cy="419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1800">
                <a:solidFill>
                  <a:schemeClr val="accent2"/>
                </a:solidFill>
                <a:latin typeface="Arial"/>
                <a:ea typeface="Arial"/>
                <a:cs typeface="Arial"/>
                <a:sym typeface="Arial"/>
              </a:rPr>
              <a:t>GRASP Design Principles </a:t>
            </a:r>
            <a:endParaRPr b="1" sz="2100">
              <a:solidFill>
                <a:schemeClr val="accent2"/>
              </a:solidFill>
              <a:latin typeface="Arial"/>
              <a:ea typeface="Arial"/>
              <a:cs typeface="Arial"/>
              <a:sym typeface="Arial"/>
            </a:endParaRPr>
          </a:p>
        </p:txBody>
      </p:sp>
      <p:sp>
        <p:nvSpPr>
          <p:cNvPr id="262" name="Google Shape;262;p7"/>
          <p:cNvSpPr txBox="1"/>
          <p:nvPr/>
        </p:nvSpPr>
        <p:spPr>
          <a:xfrm>
            <a:off x="430334" y="1988840"/>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263" name="Google Shape;263;p7"/>
          <p:cNvSpPr txBox="1"/>
          <p:nvPr/>
        </p:nvSpPr>
        <p:spPr>
          <a:xfrm>
            <a:off x="216722" y="1412776"/>
            <a:ext cx="8496944" cy="5032147"/>
          </a:xfrm>
          <a:prstGeom prst="rect">
            <a:avLst/>
          </a:prstGeom>
          <a:noFill/>
          <a:ln>
            <a:noFill/>
          </a:ln>
        </p:spPr>
        <p:txBody>
          <a:bodyPr anchorCtr="0" anchor="t" bIns="45700" lIns="91425" spcFirstLastPara="1" rIns="91425" wrap="square" tIns="45700">
            <a:spAutoFit/>
          </a:bodyPr>
          <a:lstStyle/>
          <a:p>
            <a:pPr indent="0" lvl="0" marL="9525" marR="333851" rtl="0" algn="l">
              <a:lnSpc>
                <a:spcPct val="100333"/>
              </a:lnSpc>
              <a:spcBef>
                <a:spcPts val="0"/>
              </a:spcBef>
              <a:spcAft>
                <a:spcPts val="0"/>
              </a:spcAft>
              <a:buNone/>
            </a:pPr>
            <a:r>
              <a:rPr b="1" lang="en-US" sz="2400">
                <a:solidFill>
                  <a:srgbClr val="C00000"/>
                </a:solidFill>
                <a:latin typeface="Calibri"/>
                <a:ea typeface="Calibri"/>
                <a:cs typeface="Calibri"/>
                <a:sym typeface="Calibri"/>
              </a:rPr>
              <a:t>GRASP Principles (9 of them)</a:t>
            </a:r>
            <a:endParaRPr/>
          </a:p>
          <a:p>
            <a:pPr indent="-257175" lvl="0" marL="590550" marR="2749391" rtl="0" algn="l">
              <a:spcBef>
                <a:spcPts val="6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Creator  </a:t>
            </a:r>
            <a:endParaRPr/>
          </a:p>
          <a:p>
            <a:pPr indent="-257175" lvl="0" marL="590550" marR="2749391" rtl="0" algn="l">
              <a:spcBef>
                <a:spcPts val="12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Information Expert  </a:t>
            </a:r>
            <a:endParaRPr/>
          </a:p>
          <a:p>
            <a:pPr indent="-257175" lvl="0" marL="590550" marR="2749391" rtl="0" algn="l">
              <a:spcBef>
                <a:spcPts val="12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Low Coupling </a:t>
            </a:r>
            <a:endParaRPr/>
          </a:p>
          <a:p>
            <a:pPr indent="-257175" lvl="0" marL="590550" marR="2749391" rtl="0" algn="l">
              <a:spcBef>
                <a:spcPts val="12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 Controller</a:t>
            </a:r>
            <a:endParaRPr sz="2400">
              <a:solidFill>
                <a:schemeClr val="dk1"/>
              </a:solidFill>
              <a:latin typeface="Calibri"/>
              <a:ea typeface="Calibri"/>
              <a:cs typeface="Calibri"/>
              <a:sym typeface="Calibri"/>
            </a:endParaRPr>
          </a:p>
          <a:p>
            <a:pPr indent="-257175" lvl="0" marL="590550" marR="2631758" rtl="0" algn="l">
              <a:spcBef>
                <a:spcPts val="12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High Cohesion  </a:t>
            </a:r>
            <a:endParaRPr/>
          </a:p>
          <a:p>
            <a:pPr indent="-257175" lvl="0" marL="590550" marR="2631758" rtl="0" algn="l">
              <a:spcBef>
                <a:spcPts val="12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Indirection  </a:t>
            </a:r>
            <a:endParaRPr/>
          </a:p>
          <a:p>
            <a:pPr indent="-257175" lvl="0" marL="590550" marR="2631758" rtl="0" algn="l">
              <a:spcBef>
                <a:spcPts val="12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Polymorphism  </a:t>
            </a:r>
            <a:endParaRPr/>
          </a:p>
          <a:p>
            <a:pPr indent="-257175" lvl="0" marL="590550" marR="2631758" rtl="0" algn="l">
              <a:spcBef>
                <a:spcPts val="12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Protected Variations</a:t>
            </a:r>
            <a:endParaRPr sz="2400">
              <a:solidFill>
                <a:schemeClr val="dk1"/>
              </a:solidFill>
              <a:latin typeface="Calibri"/>
              <a:ea typeface="Calibri"/>
              <a:cs typeface="Calibri"/>
              <a:sym typeface="Calibri"/>
            </a:endParaRPr>
          </a:p>
          <a:p>
            <a:pPr indent="-257175" lvl="0" marL="590550" marR="0" rtl="0" algn="l">
              <a:spcBef>
                <a:spcPts val="1200"/>
              </a:spcBef>
              <a:spcAft>
                <a:spcPts val="0"/>
              </a:spcAft>
              <a:buClr>
                <a:schemeClr val="dk1"/>
              </a:buClr>
              <a:buSzPts val="2400"/>
              <a:buFont typeface="Arial"/>
              <a:buAutoNum type="arabicPeriod"/>
            </a:pPr>
            <a:r>
              <a:rPr lang="en-US" sz="2400">
                <a:solidFill>
                  <a:schemeClr val="dk1"/>
                </a:solidFill>
                <a:latin typeface="Calibri"/>
                <a:ea typeface="Calibri"/>
                <a:cs typeface="Calibri"/>
                <a:sym typeface="Calibri"/>
              </a:rPr>
              <a:t>Pure Fabrication</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8"/>
          <p:cNvSpPr txBox="1"/>
          <p:nvPr>
            <p:ph idx="4294967295" type="title"/>
          </p:nvPr>
        </p:nvSpPr>
        <p:spPr>
          <a:xfrm>
            <a:off x="148926" y="548680"/>
            <a:ext cx="6438044" cy="58180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2400">
                <a:solidFill>
                  <a:schemeClr val="accent2"/>
                </a:solidFill>
                <a:latin typeface="Calibri"/>
                <a:ea typeface="Calibri"/>
                <a:cs typeface="Calibri"/>
                <a:sym typeface="Calibri"/>
              </a:rPr>
              <a:t>1. Creator Principles  </a:t>
            </a:r>
            <a:endParaRPr b="1" sz="2400">
              <a:solidFill>
                <a:schemeClr val="accent2"/>
              </a:solidFill>
              <a:latin typeface="Calibri"/>
              <a:ea typeface="Calibri"/>
              <a:cs typeface="Calibri"/>
              <a:sym typeface="Calibri"/>
            </a:endParaRPr>
          </a:p>
        </p:txBody>
      </p:sp>
      <p:sp>
        <p:nvSpPr>
          <p:cNvPr id="269" name="Google Shape;269;p8"/>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270" name="Google Shape;270;p8"/>
          <p:cNvSpPr txBox="1"/>
          <p:nvPr/>
        </p:nvSpPr>
        <p:spPr>
          <a:xfrm>
            <a:off x="202139" y="1412776"/>
            <a:ext cx="8941861" cy="1563633"/>
          </a:xfrm>
          <a:prstGeom prst="rect">
            <a:avLst/>
          </a:prstGeom>
          <a:noFill/>
          <a:ln>
            <a:noFill/>
          </a:ln>
        </p:spPr>
        <p:txBody>
          <a:bodyPr anchorCtr="0" anchor="t" bIns="45700" lIns="91425" spcFirstLastPara="1" rIns="91425" wrap="square" tIns="45700">
            <a:spAutoFit/>
          </a:bodyPr>
          <a:lstStyle/>
          <a:p>
            <a:pPr indent="-114300" lvl="0" marL="9525" marR="4763"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Who creates an Object? Or who should create  a new instance of some class?</a:t>
            </a:r>
            <a:endParaRPr/>
          </a:p>
          <a:p>
            <a:pPr indent="-114300" lvl="0" marL="9525" marR="4763" rtl="0" algn="l">
              <a:lnSpc>
                <a:spcPct val="200000"/>
              </a:lnSpc>
              <a:spcBef>
                <a:spcPts val="319"/>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“Container” object creates “contained” objects.</a:t>
            </a:r>
            <a:endParaRPr/>
          </a:p>
          <a:p>
            <a:pPr indent="-114300" lvl="0" marL="9525" marR="4763" rtl="0" algn="l">
              <a:lnSpc>
                <a:spcPct val="150000"/>
              </a:lnSpc>
              <a:spcBef>
                <a:spcPts val="319"/>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Decide who can be creator based on the  objects association and their interaction</a:t>
            </a:r>
            <a:r>
              <a:rPr lang="en-US" sz="2100">
                <a:solidFill>
                  <a:schemeClr val="dk1"/>
                </a:solidFill>
                <a:latin typeface="Arial"/>
                <a:ea typeface="Arial"/>
                <a:cs typeface="Arial"/>
                <a:sym typeface="Arial"/>
              </a:rPr>
              <a:t>.</a:t>
            </a:r>
            <a:endParaRPr sz="21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9"/>
          <p:cNvSpPr txBox="1"/>
          <p:nvPr>
            <p:ph idx="4294967295" type="title"/>
          </p:nvPr>
        </p:nvSpPr>
        <p:spPr>
          <a:xfrm>
            <a:off x="126042" y="615754"/>
            <a:ext cx="6438044" cy="419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lang="en-US" sz="1800">
                <a:solidFill>
                  <a:schemeClr val="accent2"/>
                </a:solidFill>
                <a:latin typeface="Arial"/>
                <a:ea typeface="Arial"/>
                <a:cs typeface="Arial"/>
                <a:sym typeface="Arial"/>
              </a:rPr>
              <a:t>Creator Example </a:t>
            </a:r>
            <a:endParaRPr b="1" sz="2100">
              <a:solidFill>
                <a:schemeClr val="accent2"/>
              </a:solidFill>
              <a:latin typeface="Arial"/>
              <a:ea typeface="Arial"/>
              <a:cs typeface="Arial"/>
              <a:sym typeface="Arial"/>
            </a:endParaRPr>
          </a:p>
        </p:txBody>
      </p:sp>
      <p:sp>
        <p:nvSpPr>
          <p:cNvPr id="277" name="Google Shape;277;p9"/>
          <p:cNvSpPr txBox="1"/>
          <p:nvPr/>
        </p:nvSpPr>
        <p:spPr>
          <a:xfrm>
            <a:off x="148926" y="1808475"/>
            <a:ext cx="5418070" cy="4128587"/>
          </a:xfrm>
          <a:prstGeom prst="rect">
            <a:avLst/>
          </a:prstGeom>
          <a:noFill/>
          <a:ln>
            <a:noFill/>
          </a:ln>
        </p:spPr>
        <p:txBody>
          <a:bodyPr anchorCtr="0" anchor="t" bIns="34275" lIns="68575" spcFirstLastPara="1" rIns="68575" wrap="square" tIns="34275">
            <a:noAutofit/>
          </a:bodyPr>
          <a:lstStyle/>
          <a:p>
            <a:pPr indent="0" lvl="1" marL="0" marR="0" rtl="0" algn="l">
              <a:lnSpc>
                <a:spcPct val="120000"/>
              </a:lnSpc>
              <a:spcBef>
                <a:spcPts val="0"/>
              </a:spcBef>
              <a:spcAft>
                <a:spcPts val="0"/>
              </a:spcAft>
              <a:buClr>
                <a:srgbClr val="808080"/>
              </a:buClr>
              <a:buSzPts val="1440"/>
              <a:buFont typeface="Arial"/>
              <a:buNone/>
            </a:pPr>
            <a:r>
              <a:t/>
            </a:r>
            <a:endParaRPr b="1" i="0" sz="1800" u="none" cap="none" strike="noStrike">
              <a:solidFill>
                <a:schemeClr val="dk1"/>
              </a:solidFill>
              <a:latin typeface="Arial"/>
              <a:ea typeface="Arial"/>
              <a:cs typeface="Arial"/>
              <a:sym typeface="Arial"/>
            </a:endParaRPr>
          </a:p>
        </p:txBody>
      </p:sp>
      <p:sp>
        <p:nvSpPr>
          <p:cNvPr id="278" name="Google Shape;278;p9"/>
          <p:cNvSpPr/>
          <p:nvPr/>
        </p:nvSpPr>
        <p:spPr>
          <a:xfrm>
            <a:off x="638417" y="2768374"/>
            <a:ext cx="6226987" cy="154062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79" name="Google Shape;279;p9"/>
          <p:cNvSpPr/>
          <p:nvPr/>
        </p:nvSpPr>
        <p:spPr>
          <a:xfrm>
            <a:off x="611560" y="4456907"/>
            <a:ext cx="6253844" cy="24010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80" name="Google Shape;280;p9"/>
          <p:cNvSpPr txBox="1"/>
          <p:nvPr/>
        </p:nvSpPr>
        <p:spPr>
          <a:xfrm>
            <a:off x="235948" y="1153727"/>
            <a:ext cx="8152476" cy="132343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Consider VideoStore and Video in that store.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VideoStore has an aggregation association with Video. i.e VideoStore is the container and the Video is the contained object.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So, we can instantiate video object in a VideoStore class</a:t>
            </a:r>
            <a:endParaRPr sz="2400">
              <a:solidFill>
                <a:schemeClr val="dk1"/>
              </a:solidFill>
              <a:latin typeface="Calibri"/>
              <a:ea typeface="Calibri"/>
              <a:cs typeface="Calibri"/>
              <a:sym typeface="Calibri"/>
            </a:endParaRPr>
          </a:p>
        </p:txBody>
      </p:sp>
      <p:sp>
        <p:nvSpPr>
          <p:cNvPr id="281" name="Google Shape;281;p9"/>
          <p:cNvSpPr txBox="1"/>
          <p:nvPr/>
        </p:nvSpPr>
        <p:spPr>
          <a:xfrm>
            <a:off x="611560" y="2399225"/>
            <a:ext cx="7728001" cy="4115363"/>
          </a:xfrm>
          <a:prstGeom prst="rect">
            <a:avLst/>
          </a:prstGeom>
          <a:noFill/>
          <a:ln>
            <a:noFill/>
          </a:ln>
        </p:spPr>
        <p:txBody>
          <a:bodyPr anchorCtr="0" anchor="t" bIns="45700" lIns="91425" spcFirstLastPara="1" rIns="411475" wrap="square" tIns="45700">
            <a:noAutofit/>
          </a:bodyPr>
          <a:lstStyle/>
          <a:p>
            <a:pPr indent="-342900" lvl="0" marL="342900" marR="0" rtl="0" algn="l">
              <a:lnSpc>
                <a:spcPct val="130000"/>
              </a:lnSpc>
              <a:spcBef>
                <a:spcPts val="0"/>
              </a:spcBef>
              <a:spcAft>
                <a:spcPts val="0"/>
              </a:spcAft>
              <a:buNone/>
            </a:pPr>
            <a:r>
              <a:rPr lang="en-US" sz="1725">
                <a:solidFill>
                  <a:schemeClr val="dk1"/>
                </a:solidFill>
                <a:latin typeface="Times New Roman"/>
                <a:ea typeface="Times New Roman"/>
                <a:cs typeface="Times New Roman"/>
                <a:sym typeface="Times New Roman"/>
              </a:rPr>
              <a:t>Class Relation</a:t>
            </a:r>
            <a:endParaRPr/>
          </a:p>
          <a:p>
            <a:pPr indent="-342900" lvl="0" marL="342900" marR="0" rtl="0" algn="l">
              <a:lnSpc>
                <a:spcPct val="130000"/>
              </a:lnSpc>
              <a:spcBef>
                <a:spcPts val="450"/>
              </a:spcBef>
              <a:spcAft>
                <a:spcPts val="0"/>
              </a:spcAft>
              <a:buNone/>
            </a:pPr>
            <a:r>
              <a:t/>
            </a:r>
            <a:endParaRPr sz="1725">
              <a:solidFill>
                <a:schemeClr val="dk1"/>
              </a:solidFill>
              <a:latin typeface="Times New Roman"/>
              <a:ea typeface="Times New Roman"/>
              <a:cs typeface="Times New Roman"/>
              <a:sym typeface="Times New Roman"/>
            </a:endParaRPr>
          </a:p>
          <a:p>
            <a:pPr indent="-342900" lvl="0" marL="342900" marR="0" rtl="0" algn="l">
              <a:lnSpc>
                <a:spcPct val="130000"/>
              </a:lnSpc>
              <a:spcBef>
                <a:spcPts val="450"/>
              </a:spcBef>
              <a:spcAft>
                <a:spcPts val="0"/>
              </a:spcAft>
              <a:buNone/>
            </a:pPr>
            <a:r>
              <a:t/>
            </a:r>
            <a:endParaRPr sz="1725">
              <a:solidFill>
                <a:schemeClr val="dk1"/>
              </a:solidFill>
              <a:latin typeface="Times New Roman"/>
              <a:ea typeface="Times New Roman"/>
              <a:cs typeface="Times New Roman"/>
              <a:sym typeface="Times New Roman"/>
            </a:endParaRPr>
          </a:p>
          <a:p>
            <a:pPr indent="-342900" lvl="0" marL="342900" marR="0" rtl="0" algn="l">
              <a:lnSpc>
                <a:spcPct val="130000"/>
              </a:lnSpc>
              <a:spcBef>
                <a:spcPts val="450"/>
              </a:spcBef>
              <a:spcAft>
                <a:spcPts val="0"/>
              </a:spcAft>
              <a:buNone/>
            </a:pPr>
            <a:r>
              <a:t/>
            </a:r>
            <a:endParaRPr sz="1725">
              <a:solidFill>
                <a:schemeClr val="dk1"/>
              </a:solidFill>
              <a:latin typeface="Times New Roman"/>
              <a:ea typeface="Times New Roman"/>
              <a:cs typeface="Times New Roman"/>
              <a:sym typeface="Times New Roman"/>
            </a:endParaRPr>
          </a:p>
          <a:p>
            <a:pPr indent="-342900" lvl="0" marL="342900" marR="0" rtl="0" algn="l">
              <a:lnSpc>
                <a:spcPct val="130000"/>
              </a:lnSpc>
              <a:spcBef>
                <a:spcPts val="450"/>
              </a:spcBef>
              <a:spcAft>
                <a:spcPts val="0"/>
              </a:spcAft>
              <a:buNone/>
            </a:pPr>
            <a:r>
              <a:t/>
            </a:r>
            <a:endParaRPr sz="1725">
              <a:solidFill>
                <a:schemeClr val="dk1"/>
              </a:solidFill>
              <a:latin typeface="Times New Roman"/>
              <a:ea typeface="Times New Roman"/>
              <a:cs typeface="Times New Roman"/>
              <a:sym typeface="Times New Roman"/>
            </a:endParaRPr>
          </a:p>
          <a:p>
            <a:pPr indent="-342900" lvl="0" marL="342900" marR="0" rtl="0" algn="l">
              <a:lnSpc>
                <a:spcPct val="130000"/>
              </a:lnSpc>
              <a:spcBef>
                <a:spcPts val="450"/>
              </a:spcBef>
              <a:spcAft>
                <a:spcPts val="0"/>
              </a:spcAft>
              <a:buNone/>
            </a:pPr>
            <a:r>
              <a:rPr lang="en-US" sz="1725">
                <a:solidFill>
                  <a:schemeClr val="dk1"/>
                </a:solidFill>
                <a:latin typeface="Times New Roman"/>
                <a:ea typeface="Times New Roman"/>
                <a:cs typeface="Times New Roman"/>
                <a:sym typeface="Times New Roman"/>
              </a:rPr>
              <a:t>Sequence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1999-02-24T20:45:50Z</dcterms:created>
  <dc:creator>USER</dc:creator>
</cp:coreProperties>
</file>