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6" r:id="rId3"/>
    <p:sldId id="290" r:id="rId4"/>
    <p:sldId id="293" r:id="rId5"/>
    <p:sldId id="294" r:id="rId6"/>
    <p:sldId id="295" r:id="rId7"/>
    <p:sldId id="296" r:id="rId8"/>
    <p:sldId id="297" r:id="rId9"/>
    <p:sldId id="299" r:id="rId10"/>
    <p:sldId id="303" r:id="rId11"/>
    <p:sldId id="298" r:id="rId12"/>
    <p:sldId id="300" r:id="rId13"/>
    <p:sldId id="301" r:id="rId14"/>
    <p:sldId id="30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A53"/>
    <a:srgbClr val="10B9A7"/>
    <a:srgbClr val="FB85ED"/>
    <a:srgbClr val="E4F919"/>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2" autoAdjust="0"/>
    <p:restoredTop sz="95758" autoAdjust="0"/>
  </p:normalViewPr>
  <p:slideViewPr>
    <p:cSldViewPr snapToGrid="0">
      <p:cViewPr varScale="1">
        <p:scale>
          <a:sx n="104" d="100"/>
          <a:sy n="104" d="100"/>
        </p:scale>
        <p:origin x="1314" y="114"/>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04-03-2021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Dr.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74266" y="433940"/>
            <a:ext cx="8969734" cy="646331"/>
          </a:xfrm>
          <a:prstGeom prst="rect">
            <a:avLst/>
          </a:prstGeom>
          <a:noFill/>
        </p:spPr>
        <p:txBody>
          <a:bodyPr wrap="square" rtlCol="0">
            <a:spAutoFit/>
          </a:bodyPr>
          <a:lstStyle/>
          <a:p>
            <a:pPr algn="l"/>
            <a:r>
              <a:rPr lang="en-US" sz="3600" b="1" cap="all" baseline="0" dirty="0">
                <a:solidFill>
                  <a:srgbClr val="0070C0"/>
                </a:solidFill>
                <a:latin typeface="+mn-lt"/>
              </a:rPr>
              <a:t>Software Configuration Management</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222306" y="0"/>
            <a:ext cx="6133672" cy="589072"/>
          </a:xfrm>
          <a:prstGeom prst="rect">
            <a:avLst/>
          </a:prstGeom>
        </p:spPr>
        <p:txBody>
          <a:bodyPr wrap="square">
            <a:spAutoFit/>
          </a:bodyPr>
          <a:lstStyle/>
          <a:p>
            <a:pPr>
              <a:lnSpc>
                <a:spcPct val="150000"/>
              </a:lnSpc>
            </a:pPr>
            <a:r>
              <a:rPr lang="en-IN" sz="2400" b="1" cap="all" dirty="0">
                <a:solidFill>
                  <a:srgbClr val="0070C0"/>
                </a:solidFill>
                <a:latin typeface="+mn-lt"/>
              </a:rPr>
              <a:t>SOFTWARE Configuration Management</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04-03-2021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04-03-2021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rational.com/products/clearcas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2" y="2306201"/>
            <a:ext cx="8855457" cy="646331"/>
          </a:xfrm>
          <a:prstGeom prst="rect">
            <a:avLst/>
          </a:prstGeom>
        </p:spPr>
        <p:txBody>
          <a:bodyPr wrap="square">
            <a:spAutoFit/>
          </a:bodyPr>
          <a:lstStyle/>
          <a:p>
            <a:r>
              <a:rPr lang="en-US" sz="3600" b="1" cap="all" dirty="0">
                <a:solidFill>
                  <a:schemeClr val="accent2"/>
                </a:solidFill>
              </a:rPr>
              <a:t>SOFTWARE CONFIGURATION MANAGEMENT</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Source Code Build Tools (Contd.) : Maven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86531" y="1105072"/>
            <a:ext cx="8867056" cy="4932336"/>
          </a:xfrm>
          <a:prstGeom prst="rect">
            <a:avLst/>
          </a:prstGeom>
          <a:noFill/>
        </p:spPr>
        <p:txBody>
          <a:bodyPr wrap="square" rIns="0" numCol="1" spcCol="0" rtlCol="0">
            <a:noAutofit/>
          </a:bodyPr>
          <a:lstStyle/>
          <a:p>
            <a:pPr marL="457200" indent="-342900">
              <a:spcBef>
                <a:spcPts val="600"/>
              </a:spcBef>
              <a:buFont typeface="Wingdings" panose="05000000000000000000" pitchFamily="2" charset="2"/>
              <a:buChar char="§"/>
            </a:pPr>
            <a:r>
              <a:rPr lang="en-GB" sz="2400" dirty="0">
                <a:solidFill>
                  <a:schemeClr val="tx1"/>
                </a:solidFill>
                <a:cs typeface="Arial" panose="020B0604020202020204" pitchFamily="34" charset="0"/>
              </a:rPr>
              <a:t>Maven simplifies and standardizes the project build process. It handles compilation, distribution, documentation, team collaboration and other tasks seamlessly. Maven increases reusability and takes care of most of the build related tasks</a:t>
            </a:r>
          </a:p>
          <a:p>
            <a:pPr marL="457200" indent="-342900">
              <a:spcBef>
                <a:spcPts val="600"/>
              </a:spcBef>
              <a:buFont typeface="Wingdings" panose="05000000000000000000" pitchFamily="2" charset="2"/>
              <a:buChar char="§"/>
            </a:pPr>
            <a:r>
              <a:rPr lang="en-IN" sz="2400" dirty="0">
                <a:cs typeface="Arial" panose="020B0604020202020204" pitchFamily="34" charset="0"/>
              </a:rPr>
              <a:t>Can support multiple development team environments, which are </a:t>
            </a:r>
            <a:r>
              <a:rPr lang="en-GB" sz="2400" dirty="0">
                <a:cs typeface="Arial" panose="020B0604020202020204" pitchFamily="34" charset="0"/>
              </a:rPr>
              <a:t>reusable and supports creating of reports, checks, build and testing automation setups</a:t>
            </a:r>
          </a:p>
          <a:p>
            <a:pPr marL="457200" indent="-342900">
              <a:spcBef>
                <a:spcPts val="600"/>
              </a:spcBef>
              <a:buFont typeface="Wingdings" panose="05000000000000000000" pitchFamily="2" charset="2"/>
              <a:buChar char="§"/>
            </a:pPr>
            <a:r>
              <a:rPr lang="en-IN" sz="2400" dirty="0">
                <a:cs typeface="Arial" panose="020B0604020202020204" pitchFamily="34" charset="0"/>
              </a:rPr>
              <a:t>Contains a standard directory layout and default build lifecycles with environment variables to support it. Using env variables like</a:t>
            </a:r>
            <a:br>
              <a:rPr lang="en-IN" sz="2400" dirty="0">
                <a:cs typeface="Arial" panose="020B0604020202020204" pitchFamily="34" charset="0"/>
              </a:rPr>
            </a:br>
            <a:endParaRPr lang="en-IN" sz="2400" dirty="0">
              <a:cs typeface="Arial" panose="020B0604020202020204" pitchFamily="34" charset="0"/>
            </a:endParaRPr>
          </a:p>
        </p:txBody>
      </p:sp>
      <p:graphicFrame>
        <p:nvGraphicFramePr>
          <p:cNvPr id="2" name="Table 1">
            <a:extLst>
              <a:ext uri="{FF2B5EF4-FFF2-40B4-BE49-F238E27FC236}">
                <a16:creationId xmlns:a16="http://schemas.microsoft.com/office/drawing/2014/main" id="{43257477-6062-47A4-94C7-4630349985A4}"/>
              </a:ext>
            </a:extLst>
          </p:cNvPr>
          <p:cNvGraphicFramePr>
            <a:graphicFrameLocks noGrp="1"/>
          </p:cNvGraphicFramePr>
          <p:nvPr>
            <p:extLst>
              <p:ext uri="{D42A27DB-BD31-4B8C-83A1-F6EECF244321}">
                <p14:modId xmlns:p14="http://schemas.microsoft.com/office/powerpoint/2010/main" val="1431404445"/>
              </p:ext>
            </p:extLst>
          </p:nvPr>
        </p:nvGraphicFramePr>
        <p:xfrm>
          <a:off x="842997" y="4639482"/>
          <a:ext cx="6822282" cy="2133600"/>
        </p:xfrm>
        <a:graphic>
          <a:graphicData uri="http://schemas.openxmlformats.org/drawingml/2006/table">
            <a:tbl>
              <a:tblPr/>
              <a:tblGrid>
                <a:gridCol w="3411141">
                  <a:extLst>
                    <a:ext uri="{9D8B030D-6E8A-4147-A177-3AD203B41FA5}">
                      <a16:colId xmlns:a16="http://schemas.microsoft.com/office/drawing/2014/main" val="3233734913"/>
                    </a:ext>
                  </a:extLst>
                </a:gridCol>
                <a:gridCol w="3411141">
                  <a:extLst>
                    <a:ext uri="{9D8B030D-6E8A-4147-A177-3AD203B41FA5}">
                      <a16:colId xmlns:a16="http://schemas.microsoft.com/office/drawing/2014/main" val="2135519910"/>
                    </a:ext>
                  </a:extLst>
                </a:gridCol>
              </a:tblGrid>
              <a:tr h="0">
                <a:tc>
                  <a:txBody>
                    <a:bodyPr/>
                    <a:lstStyle/>
                    <a:p>
                      <a:pPr fontAlgn="t"/>
                      <a:r>
                        <a:rPr lang="en-IN">
                          <a:effectLst/>
                        </a:rPr>
                        <a:t>source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${basedir}/src/main/java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8192525"/>
                  </a:ext>
                </a:extLst>
              </a:tr>
              <a:tr h="0">
                <a:tc>
                  <a:txBody>
                    <a:bodyPr/>
                    <a:lstStyle/>
                    <a:p>
                      <a:pPr fontAlgn="t"/>
                      <a:r>
                        <a:rPr lang="en-IN">
                          <a:effectLst/>
                        </a:rPr>
                        <a:t>Resources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${basedir}/src/main/resources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3509672"/>
                  </a:ext>
                </a:extLst>
              </a:tr>
              <a:tr h="0">
                <a:tc>
                  <a:txBody>
                    <a:bodyPr/>
                    <a:lstStyle/>
                    <a:p>
                      <a:pPr fontAlgn="t"/>
                      <a:r>
                        <a:rPr lang="en-IN">
                          <a:effectLst/>
                        </a:rPr>
                        <a:t>Tests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${basedir}/src/test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1317088"/>
                  </a:ext>
                </a:extLst>
              </a:tr>
              <a:tr h="0">
                <a:tc>
                  <a:txBody>
                    <a:bodyPr/>
                    <a:lstStyle/>
                    <a:p>
                      <a:pPr fontAlgn="t"/>
                      <a:r>
                        <a:rPr lang="en-IN">
                          <a:effectLst/>
                        </a:rPr>
                        <a:t>Complied byte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${basedir}/target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0007318"/>
                  </a:ext>
                </a:extLst>
              </a:tr>
              <a:tr h="0">
                <a:tc>
                  <a:txBody>
                    <a:bodyPr/>
                    <a:lstStyle/>
                    <a:p>
                      <a:pPr fontAlgn="t"/>
                      <a:r>
                        <a:rPr lang="en-IN">
                          <a:effectLst/>
                        </a:rPr>
                        <a:t>distributable JAR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${basedir}/target/classes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626276"/>
                  </a:ext>
                </a:extLst>
              </a:tr>
            </a:tbl>
          </a:graphicData>
        </a:graphic>
      </p:graphicFrame>
    </p:spTree>
    <p:extLst>
      <p:ext uri="{BB962C8B-B14F-4D97-AF65-F5344CB8AC3E}">
        <p14:creationId xmlns:p14="http://schemas.microsoft.com/office/powerpoint/2010/main" val="6836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3. Software Installation Tools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8867056" cy="5504783"/>
          </a:xfrm>
          <a:prstGeom prst="rect">
            <a:avLst/>
          </a:prstGeom>
          <a:noFill/>
        </p:spPr>
        <p:txBody>
          <a:bodyPr wrap="square" rIns="0" numCol="1" spcCol="0" rtlCol="0">
            <a:noAutofit/>
          </a:bodyPr>
          <a:lstStyle/>
          <a:p>
            <a:pPr marL="342900" indent="-342900" algn="just">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Install tools are cross platform tools that produce installers for windows, MacOS, Linux etc.   </a:t>
            </a:r>
          </a:p>
          <a:p>
            <a:pPr marL="342900" indent="-342900" algn="just">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An installation program or installer is a computer program that installs files, such as applications, drivers, or other software, onto a computer</a:t>
            </a:r>
          </a:p>
          <a:p>
            <a:pPr marL="342900" indent="-342900" algn="just">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Installers could be custom installers specifically made to install the files they contain or General purpose installers which work by reading the contents of the software package to be installed.</a:t>
            </a:r>
          </a:p>
          <a:p>
            <a:pPr marL="342900" indent="-342900" algn="just">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Installation could use something called Bootstrapper (small installer which runs first, does the pre-requisites and updates the big bundle for installation)</a:t>
            </a:r>
          </a:p>
          <a:p>
            <a:pPr marL="342900" indent="-342900" algn="just">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Most of these also provide features for rollback, clean-up etc. as features</a:t>
            </a:r>
          </a:p>
        </p:txBody>
      </p:sp>
    </p:spTree>
    <p:extLst>
      <p:ext uri="{BB962C8B-B14F-4D97-AF65-F5344CB8AC3E}">
        <p14:creationId xmlns:p14="http://schemas.microsoft.com/office/powerpoint/2010/main" val="236928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3. Software Installation Tools (Contd.)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9258942" cy="5504783"/>
          </a:xfrm>
          <a:prstGeom prst="rect">
            <a:avLst/>
          </a:prstGeom>
          <a:noFill/>
        </p:spPr>
        <p:txBody>
          <a:bodyPr wrap="square" rIns="0" numCol="1" spcCol="0" rtlCol="0">
            <a:noAutofit/>
          </a:bodyPr>
          <a:lstStyle/>
          <a:p>
            <a:pPr marL="342900" indent="-342900">
              <a:spcAft>
                <a:spcPts val="600"/>
              </a:spcAft>
              <a:buFont typeface="Wingdings" panose="05000000000000000000" pitchFamily="2" charset="2"/>
              <a:buChar char="§"/>
            </a:pPr>
            <a:r>
              <a:rPr lang="en-IN" sz="2400" dirty="0" err="1">
                <a:cs typeface="Arial" panose="020B0604020202020204" pitchFamily="34" charset="0"/>
              </a:rPr>
              <a:t>DeployMaster</a:t>
            </a:r>
            <a:r>
              <a:rPr lang="en-IN" sz="2400" dirty="0">
                <a:cs typeface="Arial" panose="020B0604020202020204" pitchFamily="34" charset="0"/>
              </a:rPr>
              <a:t> (Windows) </a:t>
            </a:r>
          </a:p>
          <a:p>
            <a:pPr marL="630000" lvl="1" indent="-270000">
              <a:lnSpc>
                <a:spcPct val="120000"/>
              </a:lnSpc>
              <a:buFont typeface="Arial" panose="020B0604020202020204" pitchFamily="34" charset="0"/>
              <a:buChar char="•"/>
            </a:pPr>
            <a:r>
              <a:rPr lang="en-IN" sz="2000" dirty="0" err="1">
                <a:cs typeface="Arial" panose="020B0604020202020204" pitchFamily="34" charset="0"/>
              </a:rPr>
              <a:t>DeployMaster</a:t>
            </a:r>
            <a:r>
              <a:rPr lang="en-IN" sz="2000" dirty="0">
                <a:cs typeface="Arial" panose="020B0604020202020204" pitchFamily="34" charset="0"/>
              </a:rPr>
              <a:t> is one of the solutions to distribute Windows software or other computer files, via the Internet or on CD or DVD. </a:t>
            </a:r>
          </a:p>
          <a:p>
            <a:pPr marL="630000" lvl="1" indent="-270000">
              <a:lnSpc>
                <a:spcPct val="120000"/>
              </a:lnSpc>
              <a:buFont typeface="Arial" panose="020B0604020202020204" pitchFamily="34" charset="0"/>
              <a:buChar char="•"/>
            </a:pPr>
            <a:r>
              <a:rPr lang="en-IN" sz="2000" dirty="0" err="1">
                <a:cs typeface="Arial" panose="020B0604020202020204" pitchFamily="34" charset="0"/>
              </a:rPr>
              <a:t>DeployMaster</a:t>
            </a:r>
            <a:r>
              <a:rPr lang="en-IN" sz="2000" dirty="0">
                <a:cs typeface="Arial" panose="020B0604020202020204" pitchFamily="34" charset="0"/>
              </a:rPr>
              <a:t> works with Windows 95, 98, ME, NT4, 2000, XP, 2003 and Vista. </a:t>
            </a:r>
          </a:p>
          <a:p>
            <a:pPr marL="342900" indent="-342900">
              <a:spcAft>
                <a:spcPts val="600"/>
              </a:spcAft>
              <a:buFont typeface="Wingdings" panose="05000000000000000000" pitchFamily="2" charset="2"/>
              <a:buChar char="§"/>
            </a:pPr>
            <a:r>
              <a:rPr lang="en-IN" sz="2400" dirty="0" err="1">
                <a:cs typeface="Arial" panose="020B0604020202020204" pitchFamily="34" charset="0"/>
              </a:rPr>
              <a:t>InstallAware</a:t>
            </a:r>
            <a:r>
              <a:rPr lang="en-IN" sz="2400" dirty="0">
                <a:cs typeface="Arial" panose="020B0604020202020204" pitchFamily="34" charset="0"/>
              </a:rPr>
              <a:t> (Windows) </a:t>
            </a:r>
          </a:p>
          <a:p>
            <a:pPr marL="630000" lvl="1" indent="-270000">
              <a:lnSpc>
                <a:spcPct val="120000"/>
              </a:lnSpc>
              <a:buFont typeface="Arial" panose="020B0604020202020204" pitchFamily="34" charset="0"/>
              <a:buChar char="•"/>
            </a:pPr>
            <a:r>
              <a:rPr lang="en-IN" sz="2000" dirty="0">
                <a:cs typeface="Arial" panose="020B0604020202020204" pitchFamily="34" charset="0"/>
              </a:rPr>
              <a:t>Focusing solely on the Windows Installer platform for Microsoft Windows operating systems, </a:t>
            </a:r>
            <a:r>
              <a:rPr lang="en-IN" sz="2000" dirty="0" err="1">
                <a:cs typeface="Arial" panose="020B0604020202020204" pitchFamily="34" charset="0"/>
              </a:rPr>
              <a:t>InstallAware</a:t>
            </a:r>
            <a:r>
              <a:rPr lang="en-IN" sz="2000" dirty="0">
                <a:cs typeface="Arial" panose="020B0604020202020204" pitchFamily="34" charset="0"/>
              </a:rPr>
              <a:t> supports Internet deployment of software. </a:t>
            </a:r>
          </a:p>
          <a:p>
            <a:pPr marL="342900" indent="-342900">
              <a:spcAft>
                <a:spcPts val="600"/>
              </a:spcAft>
              <a:buFont typeface="Wingdings" panose="05000000000000000000" pitchFamily="2" charset="2"/>
              <a:buChar char="§"/>
            </a:pPr>
            <a:r>
              <a:rPr lang="en-IN" sz="2400" dirty="0">
                <a:cs typeface="Arial" panose="020B0604020202020204" pitchFamily="34" charset="0"/>
              </a:rPr>
              <a:t>InstallShield </a:t>
            </a:r>
          </a:p>
          <a:p>
            <a:pPr marL="630000" lvl="1" indent="-270000">
              <a:lnSpc>
                <a:spcPct val="120000"/>
              </a:lnSpc>
              <a:buFont typeface="Arial" panose="020B0604020202020204" pitchFamily="34" charset="0"/>
              <a:buChar char="•"/>
            </a:pPr>
            <a:r>
              <a:rPr lang="en-IN" sz="2000" dirty="0">
                <a:cs typeface="Arial" panose="020B0604020202020204" pitchFamily="34" charset="0"/>
              </a:rPr>
              <a:t>InstallShield Installer simplifies the process of creating reliable Windows Installers, MSI packages and </a:t>
            </a:r>
            <a:r>
              <a:rPr lang="en-IN" sz="2000" dirty="0" err="1">
                <a:cs typeface="Arial" panose="020B0604020202020204" pitchFamily="34" charset="0"/>
              </a:rPr>
              <a:t>InstallScript</a:t>
            </a:r>
            <a:r>
              <a:rPr lang="en-IN" sz="2000" dirty="0">
                <a:cs typeface="Arial" panose="020B0604020202020204" pitchFamily="34" charset="0"/>
              </a:rPr>
              <a:t> installers for Window systems. </a:t>
            </a:r>
          </a:p>
          <a:p>
            <a:pPr marL="630000" lvl="1" indent="-270000">
              <a:lnSpc>
                <a:spcPct val="120000"/>
              </a:lnSpc>
              <a:buFont typeface="Arial" panose="020B0604020202020204" pitchFamily="34" charset="0"/>
              <a:buChar char="•"/>
            </a:pPr>
            <a:r>
              <a:rPr lang="en-IN" sz="2000" dirty="0">
                <a:cs typeface="Arial" panose="020B0604020202020204" pitchFamily="34" charset="0"/>
              </a:rPr>
              <a:t>InstallShield is the de facto standard for MSI installations. </a:t>
            </a:r>
          </a:p>
          <a:p>
            <a:pPr marL="342900" indent="-342900">
              <a:spcAft>
                <a:spcPts val="600"/>
              </a:spcAft>
              <a:buFont typeface="Wingdings" panose="05000000000000000000" pitchFamily="2" charset="2"/>
              <a:buChar char="§"/>
            </a:pPr>
            <a:r>
              <a:rPr lang="en-IN" sz="2400" dirty="0">
                <a:cs typeface="Arial" panose="020B0604020202020204" pitchFamily="34" charset="0"/>
              </a:rPr>
              <a:t> Wise Installer/Wise Installation Studio (Windows)</a:t>
            </a:r>
          </a:p>
          <a:p>
            <a:pPr marL="630000" lvl="1" indent="-270000">
              <a:lnSpc>
                <a:spcPct val="120000"/>
              </a:lnSpc>
              <a:buFont typeface="Arial" panose="020B0604020202020204" pitchFamily="34" charset="0"/>
              <a:buChar char="•"/>
            </a:pPr>
            <a:r>
              <a:rPr lang="en-IN" sz="2000" dirty="0">
                <a:cs typeface="Arial" panose="020B0604020202020204" pitchFamily="34" charset="0"/>
              </a:rPr>
              <a:t>Wise Installation Studio 7.0 allows creation of installations that configure &amp; install Microsoft Windows applications to desktops, servers, mobile devices or the web. </a:t>
            </a:r>
          </a:p>
        </p:txBody>
      </p:sp>
    </p:spTree>
    <p:extLst>
      <p:ext uri="{BB962C8B-B14F-4D97-AF65-F5344CB8AC3E}">
        <p14:creationId xmlns:p14="http://schemas.microsoft.com/office/powerpoint/2010/main" val="119276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4. Software Bug/Defect Tracking Tools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268298"/>
            <a:ext cx="9258942" cy="5504783"/>
          </a:xfrm>
          <a:prstGeom prst="rect">
            <a:avLst/>
          </a:prstGeom>
          <a:noFill/>
        </p:spPr>
        <p:txBody>
          <a:bodyPr wrap="square" rIns="0" numCol="1" spcCol="0" rtlCol="0">
            <a:noAutofit/>
          </a:bodyPr>
          <a:lstStyle/>
          <a:p>
            <a:pPr marL="360000" indent="-360000" algn="just">
              <a:lnSpc>
                <a:spcPct val="120000"/>
              </a:lnSpc>
              <a:spcBef>
                <a:spcPts val="400"/>
              </a:spcBef>
              <a:spcAft>
                <a:spcPts val="400"/>
              </a:spcAft>
              <a:buFont typeface="Wingdings" panose="05000000000000000000" pitchFamily="2" charset="2"/>
              <a:buChar char="§"/>
            </a:pPr>
            <a:r>
              <a:rPr lang="en-GB" sz="2400" dirty="0">
                <a:cs typeface="Arial" panose="020B0604020202020204" pitchFamily="34" charset="0"/>
              </a:rPr>
              <a:t>A bug tracking system or defect tracking system is a software application that keeps track of reported software bugs in software development projects</a:t>
            </a:r>
          </a:p>
          <a:p>
            <a:pPr marL="360000" indent="-360000" algn="just">
              <a:lnSpc>
                <a:spcPct val="120000"/>
              </a:lnSpc>
              <a:spcBef>
                <a:spcPts val="400"/>
              </a:spcBef>
              <a:spcAft>
                <a:spcPts val="400"/>
              </a:spcAft>
              <a:buFont typeface="Wingdings" panose="05000000000000000000" pitchFamily="2" charset="2"/>
              <a:buChar char="§"/>
            </a:pPr>
            <a:r>
              <a:rPr lang="en-GB" sz="2400" dirty="0">
                <a:cs typeface="Arial" panose="020B0604020202020204" pitchFamily="34" charset="0"/>
              </a:rPr>
              <a:t>It may be regarded as a type of issue tracking system</a:t>
            </a:r>
          </a:p>
          <a:p>
            <a:pPr marL="360000" indent="-360000" algn="just">
              <a:lnSpc>
                <a:spcPct val="120000"/>
              </a:lnSpc>
              <a:spcBef>
                <a:spcPts val="400"/>
              </a:spcBef>
              <a:spcAft>
                <a:spcPts val="400"/>
              </a:spcAft>
              <a:buFont typeface="Wingdings" panose="05000000000000000000" pitchFamily="2" charset="2"/>
              <a:buChar char="§"/>
            </a:pPr>
            <a:r>
              <a:rPr lang="en-GB" sz="2400" dirty="0">
                <a:cs typeface="Arial" panose="020B0604020202020204" pitchFamily="34" charset="0"/>
              </a:rPr>
              <a:t>Bug-tracking system is to provide a clear centralized overview of development requests (including both bugs and improvements)</a:t>
            </a:r>
          </a:p>
          <a:p>
            <a:pPr marL="360000" indent="-360000" algn="just">
              <a:lnSpc>
                <a:spcPct val="120000"/>
              </a:lnSpc>
              <a:spcBef>
                <a:spcPts val="400"/>
              </a:spcBef>
              <a:spcAft>
                <a:spcPts val="400"/>
              </a:spcAft>
              <a:buFont typeface="Wingdings" panose="05000000000000000000" pitchFamily="2" charset="2"/>
              <a:buChar char="§"/>
            </a:pPr>
            <a:r>
              <a:rPr lang="en-GB" sz="2400" dirty="0">
                <a:cs typeface="Arial" panose="020B0604020202020204" pitchFamily="34" charset="0"/>
              </a:rPr>
              <a:t>Typical bug tracking systems will support the life cycle for a bug which is tracking the status of the bug through it being logged to resolution</a:t>
            </a:r>
          </a:p>
          <a:p>
            <a:pPr>
              <a:lnSpc>
                <a:spcPct val="120000"/>
              </a:lnSpc>
              <a:spcBef>
                <a:spcPts val="400"/>
              </a:spcBef>
              <a:spcAft>
                <a:spcPts val="400"/>
              </a:spcAft>
            </a:pPr>
            <a:r>
              <a:rPr lang="en-GB" sz="2400" dirty="0">
                <a:cs typeface="Arial" panose="020B0604020202020204" pitchFamily="34" charset="0"/>
              </a:rPr>
              <a:t>E.g. Bugzilla,  </a:t>
            </a:r>
            <a:r>
              <a:rPr lang="en-GB" sz="2400" dirty="0" err="1">
                <a:cs typeface="Arial" panose="020B0604020202020204" pitchFamily="34" charset="0"/>
              </a:rPr>
              <a:t>FogBugz</a:t>
            </a:r>
            <a:r>
              <a:rPr lang="en-GB" sz="2400" dirty="0">
                <a:cs typeface="Arial" panose="020B0604020202020204" pitchFamily="34" charset="0"/>
              </a:rPr>
              <a:t>, Trac </a:t>
            </a:r>
            <a:r>
              <a:rPr lang="en-GB" sz="2400" dirty="0" err="1">
                <a:cs typeface="Arial" panose="020B0604020202020204" pitchFamily="34" charset="0"/>
              </a:rPr>
              <a:t>Edgewall</a:t>
            </a:r>
            <a:r>
              <a:rPr lang="en-GB" sz="2400" dirty="0">
                <a:cs typeface="Arial" panose="020B0604020202020204" pitchFamily="34" charset="0"/>
              </a:rPr>
              <a:t> Software, Backlog, Mantis</a:t>
            </a:r>
            <a:br>
              <a:rPr lang="en-GB" sz="2400" dirty="0">
                <a:cs typeface="Arial" panose="020B0604020202020204" pitchFamily="34" charset="0"/>
              </a:rPr>
            </a:br>
            <a:r>
              <a:rPr lang="en-GB" sz="2400" dirty="0">
                <a:cs typeface="Arial" panose="020B0604020202020204" pitchFamily="34" charset="0"/>
              </a:rPr>
              <a:t>       </a:t>
            </a:r>
            <a:r>
              <a:rPr lang="en-GB" sz="2400" dirty="0" err="1">
                <a:cs typeface="Arial" panose="020B0604020202020204" pitchFamily="34" charset="0"/>
              </a:rPr>
              <a:t>TestTrack</a:t>
            </a:r>
            <a:r>
              <a:rPr lang="en-GB" sz="2400" dirty="0">
                <a:cs typeface="Arial" panose="020B0604020202020204" pitchFamily="34" charset="0"/>
              </a:rPr>
              <a:t> Pro, </a:t>
            </a:r>
            <a:r>
              <a:rPr lang="en-GB" sz="2400" dirty="0" err="1">
                <a:cs typeface="Arial" panose="020B0604020202020204" pitchFamily="34" charset="0"/>
              </a:rPr>
              <a:t>nTask</a:t>
            </a:r>
            <a:r>
              <a:rPr lang="en-GB" sz="2400" dirty="0">
                <a:cs typeface="Arial" panose="020B0604020202020204" pitchFamily="34" charset="0"/>
              </a:rPr>
              <a:t>, </a:t>
            </a:r>
            <a:r>
              <a:rPr lang="en-GB" sz="2400" dirty="0" err="1">
                <a:cs typeface="Arial" panose="020B0604020202020204" pitchFamily="34" charset="0"/>
              </a:rPr>
              <a:t>OpenProject</a:t>
            </a:r>
            <a:r>
              <a:rPr lang="en-GB" sz="2400" dirty="0">
                <a:cs typeface="Arial" panose="020B0604020202020204" pitchFamily="34" charset="0"/>
              </a:rPr>
              <a:t>, Remedy Action Request System</a:t>
            </a:r>
            <a:br>
              <a:rPr lang="en-GB" sz="2400" dirty="0">
                <a:cs typeface="Arial" panose="020B0604020202020204" pitchFamily="34" charset="0"/>
              </a:rPr>
            </a:br>
            <a:r>
              <a:rPr lang="en-GB" sz="2400" dirty="0">
                <a:cs typeface="Arial" panose="020B0604020202020204" pitchFamily="34" charset="0"/>
              </a:rPr>
              <a:t>       from BMC Software, Chart,  etc. </a:t>
            </a:r>
          </a:p>
          <a:p>
            <a:pPr algn="just">
              <a:lnSpc>
                <a:spcPct val="120000"/>
              </a:lnSpc>
              <a:spcBef>
                <a:spcPts val="400"/>
              </a:spcBef>
              <a:spcAft>
                <a:spcPts val="400"/>
              </a:spcAft>
            </a:pPr>
            <a:endParaRPr lang="en-GB" sz="2400" dirty="0">
              <a:cs typeface="Arial" panose="020B0604020202020204" pitchFamily="34" charset="0"/>
            </a:endParaRPr>
          </a:p>
        </p:txBody>
      </p:sp>
    </p:spTree>
    <p:extLst>
      <p:ext uri="{BB962C8B-B14F-4D97-AF65-F5344CB8AC3E}">
        <p14:creationId xmlns:p14="http://schemas.microsoft.com/office/powerpoint/2010/main" val="266276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4. Software Bug/Defect Tracking Tools : Bugzilla</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268298"/>
            <a:ext cx="9258942" cy="5504783"/>
          </a:xfrm>
          <a:prstGeom prst="rect">
            <a:avLst/>
          </a:prstGeom>
          <a:noFill/>
        </p:spPr>
        <p:txBody>
          <a:bodyPr wrap="square" rIns="0" numCol="1" spcCol="0" rtlCol="0">
            <a:noAutofit/>
          </a:bodyPr>
          <a:lstStyle/>
          <a:p>
            <a:pPr algn="just">
              <a:lnSpc>
                <a:spcPct val="120000"/>
              </a:lnSpc>
              <a:spcBef>
                <a:spcPts val="400"/>
              </a:spcBef>
              <a:spcAft>
                <a:spcPts val="400"/>
              </a:spcAft>
            </a:pPr>
            <a:endParaRPr lang="en-GB" sz="2400" dirty="0">
              <a:cs typeface="Arial" panose="020B0604020202020204" pitchFamily="34" charset="0"/>
            </a:endParaRPr>
          </a:p>
        </p:txBody>
      </p:sp>
      <p:pic>
        <p:nvPicPr>
          <p:cNvPr id="8" name="Picture 7">
            <a:extLst>
              <a:ext uri="{FF2B5EF4-FFF2-40B4-BE49-F238E27FC236}">
                <a16:creationId xmlns:a16="http://schemas.microsoft.com/office/drawing/2014/main" id="{4A865EFF-61EF-445B-84CD-BC732938466E}"/>
              </a:ext>
            </a:extLst>
          </p:cNvPr>
          <p:cNvPicPr>
            <a:picLocks noChangeAspect="1"/>
          </p:cNvPicPr>
          <p:nvPr/>
        </p:nvPicPr>
        <p:blipFill>
          <a:blip r:embed="rId2"/>
          <a:stretch>
            <a:fillRect/>
          </a:stretch>
        </p:blipFill>
        <p:spPr>
          <a:xfrm>
            <a:off x="0" y="1124605"/>
            <a:ext cx="6486525" cy="5733395"/>
          </a:xfrm>
          <a:prstGeom prst="rect">
            <a:avLst/>
          </a:prstGeom>
        </p:spPr>
      </p:pic>
    </p:spTree>
    <p:extLst>
      <p:ext uri="{BB962C8B-B14F-4D97-AF65-F5344CB8AC3E}">
        <p14:creationId xmlns:p14="http://schemas.microsoft.com/office/powerpoint/2010/main" val="316894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86837" y="1416245"/>
            <a:ext cx="10380718" cy="646331"/>
          </a:xfrm>
          <a:prstGeom prst="rect">
            <a:avLst/>
          </a:prstGeom>
        </p:spPr>
        <p:txBody>
          <a:bodyPr wrap="square">
            <a:spAutoFit/>
          </a:bodyPr>
          <a:lstStyle/>
          <a:p>
            <a:r>
              <a:rPr lang="en-US" sz="3600" b="1" dirty="0">
                <a:solidFill>
                  <a:schemeClr val="accent2"/>
                </a:solidFill>
              </a:rPr>
              <a:t>Software Configuration Management Tools</a:t>
            </a:r>
          </a:p>
        </p:txBody>
      </p:sp>
      <p:pic>
        <p:nvPicPr>
          <p:cNvPr id="3" name="Picture 2">
            <a:extLst>
              <a:ext uri="{FF2B5EF4-FFF2-40B4-BE49-F238E27FC236}">
                <a16:creationId xmlns:a16="http://schemas.microsoft.com/office/drawing/2014/main" id="{B3A5F941-CBF3-4922-AB7C-684F971188B2}"/>
              </a:ext>
            </a:extLst>
          </p:cNvPr>
          <p:cNvPicPr>
            <a:picLocks noChangeAspect="1"/>
          </p:cNvPicPr>
          <p:nvPr/>
        </p:nvPicPr>
        <p:blipFill>
          <a:blip r:embed="rId2"/>
          <a:stretch>
            <a:fillRect/>
          </a:stretch>
        </p:blipFill>
        <p:spPr>
          <a:xfrm>
            <a:off x="488281" y="2414943"/>
            <a:ext cx="5431255" cy="2894743"/>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Software Configuration Management Tools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6" y="1108582"/>
            <a:ext cx="9049937" cy="5749418"/>
          </a:xfrm>
          <a:prstGeom prst="rect">
            <a:avLst/>
          </a:prstGeom>
          <a:noFill/>
        </p:spPr>
        <p:txBody>
          <a:bodyPr wrap="square" rIns="548640" numCol="1" spcCol="0" rtlCol="0">
            <a:noAutofit/>
          </a:bodyPr>
          <a:lstStyle/>
          <a:p>
            <a:pPr marL="114300" indent="0" algn="just">
              <a:buNone/>
            </a:pPr>
            <a:r>
              <a:rPr lang="en-IN" sz="2400" dirty="0"/>
              <a:t>Software Configuration Management Tools are the tools and utilities used in administering source code, building software, install packaging, defect tracking, change management and managing software configurations. </a:t>
            </a:r>
          </a:p>
          <a:p>
            <a:pPr marL="571500" indent="-457200">
              <a:spcBef>
                <a:spcPts val="1200"/>
              </a:spcBef>
              <a:buFont typeface="+mj-lt"/>
              <a:buAutoNum type="arabicPeriod"/>
            </a:pPr>
            <a:r>
              <a:rPr lang="en-IN" sz="2400" dirty="0">
                <a:solidFill>
                  <a:srgbClr val="0070C0"/>
                </a:solidFill>
              </a:rPr>
              <a:t>Source Code Administration Tools :  </a:t>
            </a:r>
            <a:r>
              <a:rPr lang="en-IN" sz="2400" dirty="0"/>
              <a:t>These are tools used for source code control.</a:t>
            </a:r>
          </a:p>
          <a:p>
            <a:pPr marL="571500" indent="-457200">
              <a:spcBef>
                <a:spcPts val="1200"/>
              </a:spcBef>
              <a:buFont typeface="+mj-lt"/>
              <a:buAutoNum type="arabicPeriod"/>
            </a:pPr>
            <a:r>
              <a:rPr lang="en-IN" sz="2400" dirty="0">
                <a:solidFill>
                  <a:srgbClr val="0070C0"/>
                </a:solidFill>
              </a:rPr>
              <a:t>Software Build Tools:  </a:t>
            </a:r>
            <a:r>
              <a:rPr lang="en-IN" sz="2400" dirty="0"/>
              <a:t>Tools which are used for building source code</a:t>
            </a:r>
          </a:p>
          <a:p>
            <a:pPr marL="571500" indent="-457200">
              <a:spcBef>
                <a:spcPts val="1200"/>
              </a:spcBef>
              <a:buFont typeface="+mj-lt"/>
              <a:buAutoNum type="arabicPeriod"/>
            </a:pPr>
            <a:r>
              <a:rPr lang="en-IN" sz="2400" dirty="0">
                <a:solidFill>
                  <a:srgbClr val="0070C0"/>
                </a:solidFill>
              </a:rPr>
              <a:t>Software Installation Tools: </a:t>
            </a:r>
            <a:r>
              <a:rPr lang="en-IN" sz="2400" dirty="0"/>
              <a:t>Tools which are used for packaging and installing the products</a:t>
            </a:r>
          </a:p>
          <a:p>
            <a:pPr marL="571500" indent="-457200">
              <a:spcBef>
                <a:spcPts val="1200"/>
              </a:spcBef>
              <a:buFont typeface="+mj-lt"/>
              <a:buAutoNum type="arabicPeriod"/>
            </a:pPr>
            <a:r>
              <a:rPr lang="en-IN" sz="2400" dirty="0">
                <a:solidFill>
                  <a:srgbClr val="0070C0"/>
                </a:solidFill>
              </a:rPr>
              <a:t>Software Bug Tracking Tools : </a:t>
            </a:r>
            <a:r>
              <a:rPr lang="en-IN" sz="2400" dirty="0"/>
              <a:t>Tools which are used for tracking bugs and changes associated with them</a:t>
            </a:r>
          </a:p>
        </p:txBody>
      </p:sp>
    </p:spTree>
    <p:extLst>
      <p:ext uri="{BB962C8B-B14F-4D97-AF65-F5344CB8AC3E}">
        <p14:creationId xmlns:p14="http://schemas.microsoft.com/office/powerpoint/2010/main" val="393547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1. Source Code Administration Tools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8584059" cy="5504783"/>
          </a:xfrm>
          <a:prstGeom prst="rect">
            <a:avLst/>
          </a:prstGeom>
          <a:noFill/>
        </p:spPr>
        <p:txBody>
          <a:bodyPr wrap="square" rIns="0" numCol="1" spcCol="0" rtlCol="0">
            <a:noAutofit/>
          </a:bodyPr>
          <a:lstStyle/>
          <a:p>
            <a:pPr marL="360000" lvl="1" indent="-360000">
              <a:lnSpc>
                <a:spcPct val="120000"/>
              </a:lnSpc>
              <a:spcBef>
                <a:spcPts val="300"/>
              </a:spcBef>
              <a:spcAft>
                <a:spcPts val="300"/>
              </a:spcAft>
              <a:buFont typeface="Wingdings" panose="05000000000000000000" pitchFamily="2" charset="2"/>
              <a:buChar char="§"/>
            </a:pPr>
            <a:r>
              <a:rPr lang="en-US" sz="2400" dirty="0">
                <a:solidFill>
                  <a:srgbClr val="0070C0"/>
                </a:solidFill>
                <a:latin typeface="Calibri" panose="020F0502020204030204" pitchFamily="34" charset="0"/>
                <a:cs typeface="Calibri" panose="020F0502020204030204" pitchFamily="34" charset="0"/>
              </a:rPr>
              <a:t>RCS</a:t>
            </a:r>
          </a:p>
          <a:p>
            <a:pPr marL="702900" lvl="2" indent="-342900">
              <a:spcBef>
                <a:spcPts val="300"/>
              </a:spcBef>
              <a:spcAft>
                <a:spcPts val="3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GNU - very old but still in use; only version control system</a:t>
            </a:r>
          </a:p>
          <a:p>
            <a:pPr marL="360000" lvl="1" indent="-360000">
              <a:lnSpc>
                <a:spcPct val="120000"/>
              </a:lnSpc>
              <a:spcBef>
                <a:spcPts val="300"/>
              </a:spcBef>
              <a:spcAft>
                <a:spcPts val="300"/>
              </a:spcAft>
              <a:buFont typeface="Arial" panose="020B0604020202020204" pitchFamily="34" charset="0"/>
              <a:buChar char="•"/>
            </a:pPr>
            <a:r>
              <a:rPr lang="en-US" sz="2400" dirty="0">
                <a:solidFill>
                  <a:srgbClr val="0070C0"/>
                </a:solidFill>
                <a:latin typeface="Calibri" panose="020F0502020204030204" pitchFamily="34" charset="0"/>
                <a:cs typeface="Calibri" panose="020F0502020204030204" pitchFamily="34" charset="0"/>
              </a:rPr>
              <a:t>CVS (Concurrent Version Control)</a:t>
            </a:r>
          </a:p>
          <a:p>
            <a:pPr marL="702900" lvl="2" indent="-342900">
              <a:spcBef>
                <a:spcPts val="300"/>
              </a:spcBef>
              <a:spcAft>
                <a:spcPts val="3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based on RCS, allows concurrent working without locking </a:t>
            </a:r>
            <a:r>
              <a:rPr lang="de-DE" sz="2400" dirty="0">
                <a:latin typeface="Calibri" panose="020F0502020204030204" pitchFamily="34" charset="0"/>
                <a:cs typeface="Calibri" panose="020F0502020204030204" pitchFamily="34" charset="0"/>
              </a:rPr>
              <a:t>http://www.cvshome.org/</a:t>
            </a:r>
            <a:endParaRPr lang="en-US" sz="2400" dirty="0">
              <a:latin typeface="Calibri" panose="020F0502020204030204" pitchFamily="34" charset="0"/>
              <a:cs typeface="Calibri" panose="020F0502020204030204" pitchFamily="34" charset="0"/>
            </a:endParaRPr>
          </a:p>
          <a:p>
            <a:pPr marL="702900" lvl="2" indent="-342900">
              <a:spcBef>
                <a:spcPts val="300"/>
              </a:spcBef>
              <a:spcAft>
                <a:spcPts val="300"/>
              </a:spcAft>
              <a:buFont typeface="Arial" panose="020B0604020202020204" pitchFamily="34" charset="0"/>
              <a:buChar char="•"/>
            </a:pPr>
            <a:r>
              <a:rPr lang="en-US" sz="2400" dirty="0" err="1">
                <a:latin typeface="Calibri" panose="020F0502020204030204" pitchFamily="34" charset="0"/>
                <a:cs typeface="Calibri" panose="020F0502020204030204" pitchFamily="34" charset="0"/>
              </a:rPr>
              <a:t>CVSWeb</a:t>
            </a:r>
            <a:r>
              <a:rPr lang="en-US" sz="2400" dirty="0">
                <a:latin typeface="Calibri" panose="020F0502020204030204" pitchFamily="34" charset="0"/>
                <a:cs typeface="Calibri" panose="020F0502020204030204" pitchFamily="34" charset="0"/>
              </a:rPr>
              <a:t>: Web Frontend to CVS</a:t>
            </a:r>
          </a:p>
          <a:p>
            <a:pPr marL="360000" lvl="1" indent="-360000">
              <a:lnSpc>
                <a:spcPct val="120000"/>
              </a:lnSpc>
              <a:spcBef>
                <a:spcPts val="300"/>
              </a:spcBef>
              <a:spcAft>
                <a:spcPts val="300"/>
              </a:spcAft>
              <a:buFont typeface="Arial" panose="020B0604020202020204" pitchFamily="34" charset="0"/>
              <a:buChar char="•"/>
            </a:pPr>
            <a:r>
              <a:rPr lang="en-US" sz="2400" dirty="0">
                <a:solidFill>
                  <a:srgbClr val="0070C0"/>
                </a:solidFill>
                <a:latin typeface="Calibri" panose="020F0502020204030204" pitchFamily="34" charset="0"/>
                <a:cs typeface="Calibri" panose="020F0502020204030204" pitchFamily="34" charset="0"/>
              </a:rPr>
              <a:t>ClearCase (Linux, Solaris, Windows)</a:t>
            </a:r>
          </a:p>
          <a:p>
            <a:pPr marL="702900" lvl="2" indent="-342900">
              <a:spcBef>
                <a:spcPts val="300"/>
              </a:spcBef>
              <a:spcAft>
                <a:spcPts val="3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Multiple servers, process modeling, policy check mechanisms </a:t>
            </a:r>
            <a:r>
              <a:rPr lang="de-DE" sz="2400"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http://www.rational.com/products/clearcase/</a:t>
            </a:r>
            <a:endParaRPr lang="de-DE" sz="2400" dirty="0">
              <a:solidFill>
                <a:srgbClr val="0070C0"/>
              </a:solidFill>
              <a:latin typeface="Calibri" panose="020F0502020204030204" pitchFamily="34" charset="0"/>
              <a:cs typeface="Calibri" panose="020F0502020204030204" pitchFamily="34" charset="0"/>
            </a:endParaRPr>
          </a:p>
          <a:p>
            <a:pPr marL="360000" lvl="1" indent="-360000">
              <a:lnSpc>
                <a:spcPct val="120000"/>
              </a:lnSpc>
              <a:spcBef>
                <a:spcPts val="300"/>
              </a:spcBef>
              <a:spcAft>
                <a:spcPts val="300"/>
              </a:spcAft>
              <a:buFont typeface="Arial" panose="020B0604020202020204" pitchFamily="34" charset="0"/>
              <a:buChar char="•"/>
            </a:pPr>
            <a:r>
              <a:rPr lang="de-DE" sz="2400" dirty="0">
                <a:solidFill>
                  <a:srgbClr val="0070C0"/>
                </a:solidFill>
                <a:latin typeface="Calibri" panose="020F0502020204030204" pitchFamily="34" charset="0"/>
                <a:cs typeface="Calibri" panose="020F0502020204030204" pitchFamily="34" charset="0"/>
              </a:rPr>
              <a:t>GitHub</a:t>
            </a:r>
          </a:p>
          <a:p>
            <a:pPr marL="702900" lvl="2" indent="-342900">
              <a:lnSpc>
                <a:spcPct val="120000"/>
              </a:lnSpc>
              <a:spcBef>
                <a:spcPts val="300"/>
              </a:spcBef>
              <a:spcAft>
                <a:spcPts val="300"/>
              </a:spcAft>
              <a:buFont typeface="Arial" panose="020B0604020202020204" pitchFamily="34" charset="0"/>
              <a:buChar char="•"/>
            </a:pPr>
            <a:r>
              <a:rPr lang="en-GB" sz="2400" dirty="0">
                <a:latin typeface="Calibri" panose="020F0502020204030204" pitchFamily="34" charset="0"/>
                <a:cs typeface="Calibri" panose="020F0502020204030204" pitchFamily="34" charset="0"/>
              </a:rPr>
              <a:t>GitHub is a development platform where code is hosted for version control and projects can be managed</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867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GitHub Overview</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8584059" cy="5504783"/>
          </a:xfrm>
          <a:prstGeom prst="rect">
            <a:avLst/>
          </a:prstGeom>
          <a:noFill/>
        </p:spPr>
        <p:txBody>
          <a:bodyPr wrap="square" rIns="0" numCol="1" spcCol="0" rtlCol="0">
            <a:noAutofit/>
          </a:bodyPr>
          <a:lstStyle/>
          <a:p>
            <a:pPr marL="342900" indent="-342900" algn="just">
              <a:lnSpc>
                <a:spcPct val="120000"/>
              </a:lnSpc>
              <a:spcBef>
                <a:spcPts val="400"/>
              </a:spcBef>
              <a:spcAft>
                <a:spcPts val="400"/>
              </a:spcAft>
              <a:buFont typeface="Wingdings" panose="05000000000000000000" pitchFamily="2" charset="2"/>
              <a:buChar char="§"/>
            </a:pPr>
            <a:r>
              <a:rPr lang="en-IN" sz="2400" dirty="0"/>
              <a:t>Create repository, add contributors. Can access using </a:t>
            </a:r>
            <a:r>
              <a:rPr lang="en-IN" sz="2400" dirty="0" err="1"/>
              <a:t>ssh</a:t>
            </a:r>
            <a:r>
              <a:rPr lang="en-IN" sz="2400" dirty="0"/>
              <a:t> or https.</a:t>
            </a:r>
          </a:p>
          <a:p>
            <a:pPr marL="342900" indent="-342900" algn="just">
              <a:lnSpc>
                <a:spcPct val="120000"/>
              </a:lnSpc>
              <a:spcBef>
                <a:spcPts val="400"/>
              </a:spcBef>
              <a:spcAft>
                <a:spcPts val="400"/>
              </a:spcAft>
              <a:buFont typeface="Wingdings" panose="05000000000000000000" pitchFamily="2" charset="2"/>
              <a:buChar char="§"/>
            </a:pPr>
            <a:r>
              <a:rPr lang="en-IN" sz="2400" dirty="0"/>
              <a:t>Changes can be pushed as commits.</a:t>
            </a:r>
          </a:p>
          <a:p>
            <a:pPr marL="342900" indent="-342900" algn="just">
              <a:lnSpc>
                <a:spcPct val="120000"/>
              </a:lnSpc>
              <a:spcBef>
                <a:spcPts val="400"/>
              </a:spcBef>
              <a:spcAft>
                <a:spcPts val="400"/>
              </a:spcAft>
              <a:buFont typeface="Wingdings" panose="05000000000000000000" pitchFamily="2" charset="2"/>
              <a:buChar char="§"/>
            </a:pPr>
            <a:r>
              <a:rPr lang="en-IN" sz="2400" dirty="0"/>
              <a:t>Each commit is logged with a commit number and message</a:t>
            </a:r>
          </a:p>
          <a:p>
            <a:pPr marL="342900" indent="-342900" algn="just">
              <a:lnSpc>
                <a:spcPct val="120000"/>
              </a:lnSpc>
              <a:spcBef>
                <a:spcPts val="400"/>
              </a:spcBef>
              <a:spcAft>
                <a:spcPts val="400"/>
              </a:spcAft>
              <a:buFont typeface="Wingdings" panose="05000000000000000000" pitchFamily="2" charset="2"/>
              <a:buChar char="§"/>
            </a:pPr>
            <a:r>
              <a:rPr lang="en-IN" sz="2400" dirty="0"/>
              <a:t>Can have different branches to add code to. Master branch is auto cloned.</a:t>
            </a:r>
          </a:p>
          <a:p>
            <a:pPr marL="342900" indent="-342900" algn="just">
              <a:lnSpc>
                <a:spcPct val="120000"/>
              </a:lnSpc>
              <a:spcBef>
                <a:spcPts val="400"/>
              </a:spcBef>
              <a:spcAft>
                <a:spcPts val="400"/>
              </a:spcAft>
              <a:buFont typeface="Wingdings" panose="05000000000000000000" pitchFamily="2" charset="2"/>
              <a:buChar char="§"/>
            </a:pPr>
            <a:r>
              <a:rPr lang="en-IN" sz="2400" dirty="0"/>
              <a:t>Built on open source model, hence another person can fork a project, make changes and request authors to merge by sending a Pull Request. Authors can check and merge.</a:t>
            </a:r>
          </a:p>
          <a:p>
            <a:pPr marL="342900" indent="-342900" algn="just">
              <a:lnSpc>
                <a:spcPct val="120000"/>
              </a:lnSpc>
              <a:spcBef>
                <a:spcPts val="400"/>
              </a:spcBef>
              <a:spcAft>
                <a:spcPts val="400"/>
              </a:spcAft>
              <a:buFont typeface="Wingdings" panose="05000000000000000000" pitchFamily="2" charset="2"/>
              <a:buChar char="§"/>
            </a:pPr>
            <a:r>
              <a:rPr lang="en-IN" sz="2400" dirty="0"/>
              <a:t>Every merge is a change to original project, a git diff is done and only the changes are logged on</a:t>
            </a:r>
          </a:p>
        </p:txBody>
      </p:sp>
    </p:spTree>
    <p:extLst>
      <p:ext uri="{BB962C8B-B14F-4D97-AF65-F5344CB8AC3E}">
        <p14:creationId xmlns:p14="http://schemas.microsoft.com/office/powerpoint/2010/main" val="75408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GitHub Overview</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268298"/>
            <a:ext cx="8584059" cy="5504783"/>
          </a:xfrm>
          <a:prstGeom prst="rect">
            <a:avLst/>
          </a:prstGeom>
          <a:noFill/>
        </p:spPr>
        <p:txBody>
          <a:bodyPr wrap="square" rIns="0" numCol="1" spcCol="0" rtlCol="0">
            <a:noAutofit/>
          </a:bodyPr>
          <a:lstStyle/>
          <a:p>
            <a:pPr>
              <a:spcBef>
                <a:spcPts val="1200"/>
              </a:spcBef>
              <a:spcAft>
                <a:spcPts val="600"/>
              </a:spcAft>
            </a:pPr>
            <a:r>
              <a:rPr lang="en-IN" sz="2400" dirty="0"/>
              <a:t>$git </a:t>
            </a:r>
            <a:r>
              <a:rPr lang="en-IN" sz="2400" dirty="0" err="1"/>
              <a:t>init</a:t>
            </a:r>
            <a:r>
              <a:rPr lang="en-IN" sz="2400" dirty="0"/>
              <a:t>   #initialise local git repo</a:t>
            </a:r>
          </a:p>
          <a:p>
            <a:pPr>
              <a:spcBef>
                <a:spcPts val="1200"/>
              </a:spcBef>
              <a:spcAft>
                <a:spcPts val="600"/>
              </a:spcAft>
            </a:pPr>
            <a:r>
              <a:rPr lang="en-IN" sz="2400" dirty="0"/>
              <a:t>$git status   #shows status, untracked files, commits, etc.</a:t>
            </a:r>
          </a:p>
          <a:p>
            <a:pPr>
              <a:spcBef>
                <a:spcPts val="1200"/>
              </a:spcBef>
              <a:spcAft>
                <a:spcPts val="600"/>
              </a:spcAft>
            </a:pPr>
            <a:r>
              <a:rPr lang="en-IN" sz="2400" dirty="0"/>
              <a:t>$git add &lt;files&gt;   #brings untracked files to git's notice</a:t>
            </a:r>
          </a:p>
          <a:p>
            <a:pPr>
              <a:spcBef>
                <a:spcPts val="1200"/>
              </a:spcBef>
              <a:spcAft>
                <a:spcPts val="600"/>
              </a:spcAft>
            </a:pPr>
            <a:r>
              <a:rPr lang="en-IN" sz="2400" dirty="0"/>
              <a:t>$git commit -m "text"   #commits </a:t>
            </a:r>
          </a:p>
          <a:p>
            <a:pPr>
              <a:spcBef>
                <a:spcPts val="1200"/>
              </a:spcBef>
              <a:spcAft>
                <a:spcPts val="600"/>
              </a:spcAft>
            </a:pPr>
            <a:r>
              <a:rPr lang="en-IN" sz="2400" dirty="0"/>
              <a:t>$git remote add origin http://github.com/shrinidhir/JavaProjects   #inform git about the existence of a remote repo</a:t>
            </a:r>
          </a:p>
          <a:p>
            <a:pPr>
              <a:spcBef>
                <a:spcPts val="1200"/>
              </a:spcBef>
              <a:spcAft>
                <a:spcPts val="600"/>
              </a:spcAft>
            </a:pPr>
            <a:r>
              <a:rPr lang="en-IN" sz="2400" dirty="0"/>
              <a:t>$git remote -v   #gives list of all the remote origins your local repository knows about</a:t>
            </a:r>
          </a:p>
          <a:p>
            <a:pPr>
              <a:spcBef>
                <a:spcPts val="1200"/>
              </a:spcBef>
              <a:spcAft>
                <a:spcPts val="600"/>
              </a:spcAft>
            </a:pPr>
            <a:r>
              <a:rPr lang="en-IN" sz="2400" dirty="0"/>
              <a:t>$git push   #push changes onto remote repo</a:t>
            </a:r>
          </a:p>
          <a:p>
            <a:pPr>
              <a:spcBef>
                <a:spcPts val="1200"/>
              </a:spcBef>
              <a:spcAft>
                <a:spcPts val="600"/>
              </a:spcAft>
            </a:pPr>
            <a:r>
              <a:rPr lang="en-IN" sz="2400" dirty="0"/>
              <a:t>$git push origin master   #push just the master branch of the repo</a:t>
            </a:r>
          </a:p>
        </p:txBody>
      </p:sp>
    </p:spTree>
    <p:extLst>
      <p:ext uri="{BB962C8B-B14F-4D97-AF65-F5344CB8AC3E}">
        <p14:creationId xmlns:p14="http://schemas.microsoft.com/office/powerpoint/2010/main" val="22112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2. Source Code Build Tools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8867056" cy="5504783"/>
          </a:xfrm>
          <a:prstGeom prst="rect">
            <a:avLst/>
          </a:prstGeom>
          <a:noFill/>
        </p:spPr>
        <p:txBody>
          <a:bodyPr wrap="square" rIns="0" numCol="1" spcCol="0" rtlCol="0">
            <a:noAutofit/>
          </a:bodyPr>
          <a:lstStyle/>
          <a:p>
            <a:pPr indent="0" algn="just">
              <a:lnSpc>
                <a:spcPct val="120000"/>
              </a:lnSpc>
              <a:spcBef>
                <a:spcPts val="600"/>
              </a:spcBef>
              <a:buNone/>
            </a:pPr>
            <a:r>
              <a:rPr lang="en-IN" sz="2400" dirty="0">
                <a:latin typeface="Calibri" panose="020F0502020204030204" pitchFamily="34" charset="0"/>
                <a:cs typeface="Calibri" panose="020F0502020204030204" pitchFamily="34" charset="0"/>
              </a:rPr>
              <a:t>Software build refers either to the process of converting source code files into standalone software artefact(s) that can be run on a computer, or the result of doing so. One of the most important steps of a software build is the compilation process where source code files are converted into executable code.</a:t>
            </a:r>
          </a:p>
          <a:p>
            <a:pPr marL="360000" lvl="1" indent="-360000">
              <a:lnSpc>
                <a:spcPct val="120000"/>
              </a:lnSpc>
              <a:spcBef>
                <a:spcPts val="300"/>
              </a:spcBef>
              <a:spcAft>
                <a:spcPts val="300"/>
              </a:spcAft>
              <a:buFont typeface="Arial" panose="020B0604020202020204" pitchFamily="34" charset="0"/>
              <a:buChar char="•"/>
            </a:pPr>
            <a:r>
              <a:rPr lang="en-IN" sz="2400" dirty="0">
                <a:solidFill>
                  <a:srgbClr val="0070C0"/>
                </a:solidFill>
                <a:latin typeface="Calibri" panose="020F0502020204030204" pitchFamily="34" charset="0"/>
                <a:cs typeface="Calibri" panose="020F0502020204030204" pitchFamily="34" charset="0"/>
              </a:rPr>
              <a:t>Make</a:t>
            </a:r>
          </a:p>
          <a:p>
            <a:pPr marL="360000" lvl="1" algn="just">
              <a:spcBef>
                <a:spcPts val="0"/>
              </a:spcBef>
            </a:pPr>
            <a:r>
              <a:rPr lang="en-IN" sz="2400" dirty="0">
                <a:latin typeface="Calibri" panose="020F0502020204030204" pitchFamily="34" charset="0"/>
                <a:cs typeface="Calibri" panose="020F0502020204030204" pitchFamily="34" charset="0"/>
              </a:rPr>
              <a:t>Make is a utility that automatically builds executable programs and libraries from source code by reading files called </a:t>
            </a:r>
            <a:r>
              <a:rPr lang="en-IN" sz="2400" dirty="0" err="1">
                <a:latin typeface="Calibri" panose="020F0502020204030204" pitchFamily="34" charset="0"/>
                <a:cs typeface="Calibri" panose="020F0502020204030204" pitchFamily="34" charset="0"/>
              </a:rPr>
              <a:t>makefiles</a:t>
            </a:r>
            <a:r>
              <a:rPr lang="en-IN" sz="2400" dirty="0">
                <a:latin typeface="Calibri" panose="020F0502020204030204" pitchFamily="34" charset="0"/>
                <a:cs typeface="Calibri" panose="020F0502020204030204" pitchFamily="34" charset="0"/>
              </a:rPr>
              <a:t> which specify how to derive the target program</a:t>
            </a:r>
          </a:p>
          <a:p>
            <a:pPr marL="360000" lvl="1" indent="-360000">
              <a:spcBef>
                <a:spcPts val="300"/>
              </a:spcBef>
              <a:spcAft>
                <a:spcPts val="300"/>
              </a:spcAft>
              <a:buFont typeface="Arial" panose="020B0604020202020204" pitchFamily="34" charset="0"/>
              <a:buChar char="•"/>
            </a:pPr>
            <a:r>
              <a:rPr lang="en-IN" sz="2400" dirty="0" err="1">
                <a:solidFill>
                  <a:srgbClr val="0070C0"/>
                </a:solidFill>
                <a:latin typeface="Calibri" panose="020F0502020204030204" pitchFamily="34" charset="0"/>
                <a:cs typeface="Calibri" panose="020F0502020204030204" pitchFamily="34" charset="0"/>
              </a:rPr>
              <a:t>CruiseControl</a:t>
            </a:r>
            <a:r>
              <a:rPr lang="en-IN" sz="2400" dirty="0">
                <a:solidFill>
                  <a:srgbClr val="0070C0"/>
                </a:solidFill>
                <a:latin typeface="Calibri" panose="020F0502020204030204" pitchFamily="34" charset="0"/>
                <a:cs typeface="Calibri" panose="020F0502020204030204" pitchFamily="34" charset="0"/>
              </a:rPr>
              <a:t>  </a:t>
            </a:r>
          </a:p>
          <a:p>
            <a:pPr marL="360000" lvl="1" algn="just">
              <a:spcBef>
                <a:spcPts val="0"/>
              </a:spcBef>
            </a:pPr>
            <a:r>
              <a:rPr lang="en-IN" sz="2400" dirty="0" err="1">
                <a:latin typeface="Calibri" panose="020F0502020204030204" pitchFamily="34" charset="0"/>
                <a:cs typeface="Calibri" panose="020F0502020204030204" pitchFamily="34" charset="0"/>
              </a:rPr>
              <a:t>CruiseControl</a:t>
            </a:r>
            <a:r>
              <a:rPr lang="en-IN" sz="2400" dirty="0">
                <a:latin typeface="Calibri" panose="020F0502020204030204" pitchFamily="34" charset="0"/>
                <a:cs typeface="Calibri" panose="020F0502020204030204" pitchFamily="34" charset="0"/>
              </a:rPr>
              <a:t> is an open source tool for continuous software builds. </a:t>
            </a:r>
          </a:p>
        </p:txBody>
      </p:sp>
    </p:spTree>
    <p:extLst>
      <p:ext uri="{BB962C8B-B14F-4D97-AF65-F5344CB8AC3E}">
        <p14:creationId xmlns:p14="http://schemas.microsoft.com/office/powerpoint/2010/main" val="298594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Source Code Build Tools (Contd.)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28030" y="1268299"/>
            <a:ext cx="8867056" cy="4932336"/>
          </a:xfrm>
          <a:prstGeom prst="rect">
            <a:avLst/>
          </a:prstGeom>
          <a:noFill/>
        </p:spPr>
        <p:txBody>
          <a:bodyPr wrap="square" rIns="0" numCol="1" spcCol="0" rtlCol="0">
            <a:noAutofit/>
          </a:bodyPr>
          <a:lstStyle/>
          <a:p>
            <a:pPr marL="360000" lvl="1" indent="-360000">
              <a:spcBef>
                <a:spcPts val="300"/>
              </a:spcBef>
              <a:spcAft>
                <a:spcPts val="300"/>
              </a:spcAft>
              <a:buFont typeface="Arial" panose="020B0604020202020204" pitchFamily="34" charset="0"/>
              <a:buChar char="•"/>
            </a:pPr>
            <a:r>
              <a:rPr lang="en-IN" sz="2400" dirty="0" err="1">
                <a:solidFill>
                  <a:srgbClr val="0070C0"/>
                </a:solidFill>
                <a:latin typeface="Calibri" panose="020F0502020204030204" pitchFamily="34" charset="0"/>
                <a:cs typeface="Calibri" panose="020F0502020204030204" pitchFamily="34" charset="0"/>
              </a:rPr>
              <a:t>FinalBuilder</a:t>
            </a:r>
            <a:r>
              <a:rPr lang="en-IN" sz="2400" dirty="0">
                <a:solidFill>
                  <a:srgbClr val="0070C0"/>
                </a:solidFill>
                <a:latin typeface="Calibri" panose="020F0502020204030204" pitchFamily="34" charset="0"/>
                <a:cs typeface="Calibri" panose="020F0502020204030204" pitchFamily="34" charset="0"/>
              </a:rPr>
              <a:t> </a:t>
            </a:r>
          </a:p>
          <a:p>
            <a:pPr marL="360000" lvl="1">
              <a:lnSpc>
                <a:spcPct val="120000"/>
              </a:lnSpc>
            </a:pPr>
            <a:r>
              <a:rPr lang="en-IN" sz="2400" dirty="0" err="1">
                <a:latin typeface="Calibri" panose="020F0502020204030204" pitchFamily="34" charset="0"/>
                <a:cs typeface="Calibri" panose="020F0502020204030204" pitchFamily="34" charset="0"/>
              </a:rPr>
              <a:t>FinalBuilder</a:t>
            </a:r>
            <a:r>
              <a:rPr lang="en-IN" sz="2400" dirty="0">
                <a:latin typeface="Calibri" panose="020F0502020204030204" pitchFamily="34" charset="0"/>
                <a:cs typeface="Calibri" panose="020F0502020204030204" pitchFamily="34" charset="0"/>
              </a:rPr>
              <a:t> is a powerful Automated Build &amp; Release Management tool that simplifies software build automation. </a:t>
            </a:r>
          </a:p>
          <a:p>
            <a:pPr marL="360000" lvl="1">
              <a:lnSpc>
                <a:spcPct val="120000"/>
              </a:lnSpc>
            </a:pPr>
            <a:r>
              <a:rPr lang="en-IN" sz="2400" dirty="0">
                <a:latin typeface="Calibri" panose="020F0502020204030204" pitchFamily="34" charset="0"/>
                <a:cs typeface="Calibri" panose="020F0502020204030204" pitchFamily="34" charset="0"/>
              </a:rPr>
              <a:t>By packaging an extensive library of pre-written scripts into a graphical IDE, </a:t>
            </a:r>
            <a:r>
              <a:rPr lang="en-IN" sz="2400" dirty="0" err="1">
                <a:latin typeface="Calibri" panose="020F0502020204030204" pitchFamily="34" charset="0"/>
                <a:cs typeface="Calibri" panose="020F0502020204030204" pitchFamily="34" charset="0"/>
              </a:rPr>
              <a:t>FinalBuilder</a:t>
            </a:r>
            <a:r>
              <a:rPr lang="en-IN" sz="2400" dirty="0">
                <a:latin typeface="Calibri" panose="020F0502020204030204" pitchFamily="34" charset="0"/>
                <a:cs typeface="Calibri" panose="020F0502020204030204" pitchFamily="34" charset="0"/>
              </a:rPr>
              <a:t> equips you to easily define and maintain a reliable build process. </a:t>
            </a:r>
          </a:p>
          <a:p>
            <a:pPr marL="360000" lvl="1" indent="-360000">
              <a:spcBef>
                <a:spcPts val="300"/>
              </a:spcBef>
              <a:spcAft>
                <a:spcPts val="300"/>
              </a:spcAft>
              <a:buFont typeface="Arial" panose="020B0604020202020204" pitchFamily="34" charset="0"/>
              <a:buChar char="•"/>
            </a:pPr>
            <a:r>
              <a:rPr lang="en-IN" sz="2400" dirty="0">
                <a:solidFill>
                  <a:srgbClr val="0070C0"/>
                </a:solidFill>
                <a:latin typeface="Calibri" panose="020F0502020204030204" pitchFamily="34" charset="0"/>
                <a:cs typeface="Calibri" panose="020F0502020204030204" pitchFamily="34" charset="0"/>
              </a:rPr>
              <a:t>Maven :</a:t>
            </a:r>
          </a:p>
          <a:p>
            <a:pPr marL="360000" lvl="1">
              <a:lnSpc>
                <a:spcPct val="120000"/>
              </a:lnSpc>
              <a:spcBef>
                <a:spcPts val="0"/>
              </a:spcBef>
            </a:pPr>
            <a:r>
              <a:rPr lang="en-IN" sz="2400" dirty="0">
                <a:latin typeface="Calibri" panose="020F0502020204030204" pitchFamily="34" charset="0"/>
                <a:cs typeface="Calibri" panose="020F0502020204030204" pitchFamily="34" charset="0"/>
              </a:rPr>
              <a:t>Maven is a software project management and comprehension tool. Based on the concept of a project object model (POM), Maven can manage a project's build, reporting and documentation from a central piece of information.  </a:t>
            </a:r>
          </a:p>
        </p:txBody>
      </p:sp>
    </p:spTree>
    <p:extLst>
      <p:ext uri="{BB962C8B-B14F-4D97-AF65-F5344CB8AC3E}">
        <p14:creationId xmlns:p14="http://schemas.microsoft.com/office/powerpoint/2010/main" val="33472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Source Code Build Tools (Contd.) : </a:t>
            </a:r>
            <a:r>
              <a:rPr lang="en-IN" sz="2400" b="1" dirty="0" err="1">
                <a:solidFill>
                  <a:schemeClr val="accent2"/>
                </a:solidFill>
                <a:latin typeface="+mn-lt"/>
              </a:rPr>
              <a:t>Makefile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86531" y="1268299"/>
            <a:ext cx="8867056" cy="4932336"/>
          </a:xfrm>
          <a:prstGeom prst="rect">
            <a:avLst/>
          </a:prstGeom>
          <a:noFill/>
        </p:spPr>
        <p:txBody>
          <a:bodyPr wrap="square" rIns="0" numCol="1" spcCol="0" rtlCol="0">
            <a:noAutofit/>
          </a:bodyPr>
          <a:lstStyle/>
          <a:p>
            <a:pPr marL="114300" indent="0">
              <a:spcBef>
                <a:spcPts val="600"/>
              </a:spcBef>
              <a:buNone/>
            </a:pPr>
            <a:r>
              <a:rPr lang="en-IN" sz="2400" b="1" dirty="0">
                <a:solidFill>
                  <a:srgbClr val="0070C0"/>
                </a:solidFill>
                <a:cs typeface="Arial" panose="020B0604020202020204" pitchFamily="34" charset="0"/>
              </a:rPr>
              <a:t>Typical </a:t>
            </a:r>
            <a:r>
              <a:rPr lang="en-IN" sz="2400" b="1" dirty="0" err="1">
                <a:solidFill>
                  <a:srgbClr val="0070C0"/>
                </a:solidFill>
                <a:cs typeface="Arial" panose="020B0604020202020204" pitchFamily="34" charset="0"/>
              </a:rPr>
              <a:t>Makefile</a:t>
            </a:r>
            <a:endParaRPr lang="en-IN" sz="2400" b="1" dirty="0">
              <a:solidFill>
                <a:srgbClr val="0070C0"/>
              </a:solidFill>
              <a:cs typeface="Arial" panose="020B0604020202020204" pitchFamily="34" charset="0"/>
            </a:endParaRPr>
          </a:p>
          <a:p>
            <a:pPr marL="114300" indent="0">
              <a:spcBef>
                <a:spcPts val="600"/>
              </a:spcBef>
              <a:buNone/>
            </a:pPr>
            <a:r>
              <a:rPr lang="en-IN" sz="2400" dirty="0">
                <a:solidFill>
                  <a:schemeClr val="tx1"/>
                </a:solidFill>
                <a:cs typeface="Arial" panose="020B0604020202020204" pitchFamily="34" charset="0"/>
              </a:rPr>
              <a:t>CC = </a:t>
            </a:r>
            <a:r>
              <a:rPr lang="en-IN" sz="2400" dirty="0" err="1">
                <a:solidFill>
                  <a:schemeClr val="tx1"/>
                </a:solidFill>
                <a:cs typeface="Arial" panose="020B0604020202020204" pitchFamily="34" charset="0"/>
              </a:rPr>
              <a:t>gcc</a:t>
            </a:r>
            <a:r>
              <a:rPr lang="en-IN" sz="2400" dirty="0">
                <a:solidFill>
                  <a:schemeClr val="tx1"/>
                </a:solidFill>
                <a:cs typeface="Arial" panose="020B0604020202020204" pitchFamily="34" charset="0"/>
              </a:rPr>
              <a:t> </a:t>
            </a:r>
          </a:p>
          <a:p>
            <a:pPr marL="114300" indent="0">
              <a:buNone/>
            </a:pPr>
            <a:r>
              <a:rPr lang="en-IN" sz="2400" dirty="0">
                <a:solidFill>
                  <a:schemeClr val="tx1"/>
                </a:solidFill>
                <a:cs typeface="Arial" panose="020B0604020202020204" pitchFamily="34" charset="0"/>
              </a:rPr>
              <a:t>CFLAGS = -g </a:t>
            </a:r>
          </a:p>
          <a:p>
            <a:pPr marL="114300" indent="0">
              <a:buNone/>
            </a:pPr>
            <a:r>
              <a:rPr lang="en-IN" sz="2400" dirty="0">
                <a:solidFill>
                  <a:schemeClr val="tx1"/>
                </a:solidFill>
                <a:cs typeface="Arial" panose="020B0604020202020204" pitchFamily="34" charset="0"/>
              </a:rPr>
              <a:t>LDFLAGS=</a:t>
            </a:r>
          </a:p>
          <a:p>
            <a:pPr marL="114300" indent="0">
              <a:buNone/>
            </a:pPr>
            <a:endParaRPr lang="en-IN" sz="1000" dirty="0">
              <a:solidFill>
                <a:schemeClr val="tx1"/>
              </a:solidFill>
              <a:cs typeface="Arial" panose="020B0604020202020204" pitchFamily="34" charset="0"/>
            </a:endParaRPr>
          </a:p>
          <a:p>
            <a:pPr marL="114300" indent="0">
              <a:buNone/>
            </a:pPr>
            <a:r>
              <a:rPr lang="en-IN" sz="2400" dirty="0">
                <a:solidFill>
                  <a:schemeClr val="tx1"/>
                </a:solidFill>
                <a:cs typeface="Arial" panose="020B0604020202020204" pitchFamily="34" charset="0"/>
              </a:rPr>
              <a:t>all: </a:t>
            </a:r>
            <a:r>
              <a:rPr lang="en-IN" sz="2400" dirty="0" err="1">
                <a:solidFill>
                  <a:schemeClr val="tx1"/>
                </a:solidFill>
                <a:cs typeface="Arial" panose="020B0604020202020204" pitchFamily="34" charset="0"/>
              </a:rPr>
              <a:t>helloworld</a:t>
            </a:r>
            <a:r>
              <a:rPr lang="en-IN" sz="2400" dirty="0">
                <a:solidFill>
                  <a:schemeClr val="tx1"/>
                </a:solidFill>
                <a:cs typeface="Arial" panose="020B0604020202020204" pitchFamily="34" charset="0"/>
              </a:rPr>
              <a:t> </a:t>
            </a:r>
          </a:p>
          <a:p>
            <a:pPr marL="114300" indent="0">
              <a:buNone/>
            </a:pPr>
            <a:endParaRPr lang="en-IN" sz="1000" dirty="0">
              <a:cs typeface="Arial" panose="020B0604020202020204" pitchFamily="34" charset="0"/>
            </a:endParaRPr>
          </a:p>
          <a:p>
            <a:pPr marL="114300" indent="0">
              <a:buNone/>
            </a:pPr>
            <a:r>
              <a:rPr lang="en-IN" sz="2400" dirty="0" err="1">
                <a:solidFill>
                  <a:schemeClr val="tx1"/>
                </a:solidFill>
                <a:cs typeface="Arial" panose="020B0604020202020204" pitchFamily="34" charset="0"/>
              </a:rPr>
              <a:t>helloworld</a:t>
            </a:r>
            <a:r>
              <a:rPr lang="en-IN" sz="2400" dirty="0">
                <a:solidFill>
                  <a:schemeClr val="tx1"/>
                </a:solidFill>
                <a:cs typeface="Arial" panose="020B0604020202020204" pitchFamily="34" charset="0"/>
              </a:rPr>
              <a:t>: </a:t>
            </a:r>
            <a:r>
              <a:rPr lang="en-IN" sz="2400" dirty="0" err="1">
                <a:solidFill>
                  <a:schemeClr val="tx1"/>
                </a:solidFill>
                <a:cs typeface="Arial" panose="020B0604020202020204" pitchFamily="34" charset="0"/>
              </a:rPr>
              <a:t>helloworld.o</a:t>
            </a:r>
            <a:r>
              <a:rPr lang="en-IN" sz="2400" dirty="0">
                <a:solidFill>
                  <a:schemeClr val="tx1"/>
                </a:solidFill>
                <a:cs typeface="Arial" panose="020B0604020202020204" pitchFamily="34" charset="0"/>
              </a:rPr>
              <a:t> </a:t>
            </a:r>
          </a:p>
          <a:p>
            <a:pPr marL="114300" indent="0">
              <a:buNone/>
            </a:pPr>
            <a:r>
              <a:rPr lang="en-IN" sz="2400" dirty="0">
                <a:solidFill>
                  <a:schemeClr val="tx1"/>
                </a:solidFill>
                <a:cs typeface="Arial" panose="020B0604020202020204" pitchFamily="34" charset="0"/>
              </a:rPr>
              <a:t>	# Commands start with TAB not spaces </a:t>
            </a:r>
          </a:p>
          <a:p>
            <a:pPr marL="114300" indent="0">
              <a:buNone/>
            </a:pPr>
            <a:r>
              <a:rPr lang="en-IN" sz="2400" dirty="0">
                <a:solidFill>
                  <a:schemeClr val="tx1"/>
                </a:solidFill>
                <a:cs typeface="Arial" panose="020B0604020202020204" pitchFamily="34" charset="0"/>
              </a:rPr>
              <a:t>	$(CC) $(LDFLAGS) -o $@ $^ </a:t>
            </a:r>
          </a:p>
          <a:p>
            <a:pPr marL="114300" indent="0">
              <a:buNone/>
            </a:pPr>
            <a:endParaRPr lang="en-IN" sz="1000" dirty="0">
              <a:cs typeface="Arial" panose="020B0604020202020204" pitchFamily="34" charset="0"/>
            </a:endParaRPr>
          </a:p>
          <a:p>
            <a:pPr marL="114300" indent="0">
              <a:buNone/>
            </a:pPr>
            <a:r>
              <a:rPr lang="en-IN" sz="2400" dirty="0" err="1">
                <a:solidFill>
                  <a:schemeClr val="tx1"/>
                </a:solidFill>
                <a:cs typeface="Arial" panose="020B0604020202020204" pitchFamily="34" charset="0"/>
              </a:rPr>
              <a:t>helloworld.o</a:t>
            </a:r>
            <a:r>
              <a:rPr lang="en-IN" sz="2400" dirty="0">
                <a:solidFill>
                  <a:schemeClr val="tx1"/>
                </a:solidFill>
                <a:cs typeface="Arial" panose="020B0604020202020204" pitchFamily="34" charset="0"/>
              </a:rPr>
              <a:t>: </a:t>
            </a:r>
            <a:r>
              <a:rPr lang="en-IN" sz="2400" dirty="0" err="1">
                <a:solidFill>
                  <a:schemeClr val="tx1"/>
                </a:solidFill>
                <a:cs typeface="Arial" panose="020B0604020202020204" pitchFamily="34" charset="0"/>
              </a:rPr>
              <a:t>helloworld.c</a:t>
            </a:r>
            <a:r>
              <a:rPr lang="en-IN" sz="2400" dirty="0">
                <a:solidFill>
                  <a:schemeClr val="tx1"/>
                </a:solidFill>
                <a:cs typeface="Arial" panose="020B0604020202020204" pitchFamily="34" charset="0"/>
              </a:rPr>
              <a:t> </a:t>
            </a:r>
          </a:p>
          <a:p>
            <a:pPr marL="114300" indent="0">
              <a:buNone/>
            </a:pPr>
            <a:r>
              <a:rPr lang="en-IN" sz="2400" dirty="0">
                <a:solidFill>
                  <a:schemeClr val="tx1"/>
                </a:solidFill>
                <a:cs typeface="Arial" panose="020B0604020202020204" pitchFamily="34" charset="0"/>
              </a:rPr>
              <a:t>	$(CC) $(CFLAGS) -c -o $@ $&lt; </a:t>
            </a:r>
          </a:p>
          <a:p>
            <a:pPr marL="114300" indent="0">
              <a:buNone/>
            </a:pPr>
            <a:endParaRPr lang="en-IN" sz="1000" dirty="0">
              <a:solidFill>
                <a:schemeClr val="tx1"/>
              </a:solidFill>
              <a:cs typeface="Arial" panose="020B0604020202020204" pitchFamily="34" charset="0"/>
            </a:endParaRPr>
          </a:p>
          <a:p>
            <a:pPr marL="114300" indent="0">
              <a:buNone/>
            </a:pPr>
            <a:r>
              <a:rPr lang="en-IN" sz="2400" dirty="0">
                <a:solidFill>
                  <a:schemeClr val="tx1"/>
                </a:solidFill>
                <a:cs typeface="Arial" panose="020B0604020202020204" pitchFamily="34" charset="0"/>
              </a:rPr>
              <a:t>clean: FRC rm -f </a:t>
            </a:r>
            <a:r>
              <a:rPr lang="en-IN" sz="2400" dirty="0" err="1">
                <a:solidFill>
                  <a:schemeClr val="tx1"/>
                </a:solidFill>
                <a:cs typeface="Arial" panose="020B0604020202020204" pitchFamily="34" charset="0"/>
              </a:rPr>
              <a:t>helloworld</a:t>
            </a:r>
            <a:r>
              <a:rPr lang="en-IN" sz="2400" dirty="0">
                <a:solidFill>
                  <a:schemeClr val="tx1"/>
                </a:solidFill>
                <a:cs typeface="Arial" panose="020B0604020202020204" pitchFamily="34" charset="0"/>
              </a:rPr>
              <a:t> </a:t>
            </a:r>
            <a:r>
              <a:rPr lang="en-IN" sz="2400" dirty="0" err="1">
                <a:solidFill>
                  <a:schemeClr val="tx1"/>
                </a:solidFill>
                <a:cs typeface="Arial" panose="020B0604020202020204" pitchFamily="34" charset="0"/>
              </a:rPr>
              <a:t>helloworld.o</a:t>
            </a:r>
            <a:endParaRPr lang="en-IN" sz="2400" dirty="0">
              <a:cs typeface="Calibri" panose="020F0502020204030204" pitchFamily="34" charset="0"/>
            </a:endParaRPr>
          </a:p>
        </p:txBody>
      </p:sp>
    </p:spTree>
    <p:extLst>
      <p:ext uri="{BB962C8B-B14F-4D97-AF65-F5344CB8AC3E}">
        <p14:creationId xmlns:p14="http://schemas.microsoft.com/office/powerpoint/2010/main" val="21441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6639</TotalTime>
  <Words>1210</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Software Configuration Management Tools</vt:lpstr>
      <vt:lpstr>1. Source Code Administration Tools</vt:lpstr>
      <vt:lpstr>GitHub Overview</vt:lpstr>
      <vt:lpstr>GitHub Overview</vt:lpstr>
      <vt:lpstr>2. Source Code Build Tools</vt:lpstr>
      <vt:lpstr>Source Code Build Tools (Contd.)</vt:lpstr>
      <vt:lpstr>Source Code Build Tools (Contd.) : Makefile</vt:lpstr>
      <vt:lpstr>Source Code Build Tools (Contd.) : Maven</vt:lpstr>
      <vt:lpstr>3. Software Installation Tools</vt:lpstr>
      <vt:lpstr>3. Software Installation Tools (Contd.)</vt:lpstr>
      <vt:lpstr>4. Software Bug/Defect Tracking Tools </vt:lpstr>
      <vt:lpstr>4. Software Bug/Defect Tracking Tools : Bugzilla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465</cp:revision>
  <dcterms:created xsi:type="dcterms:W3CDTF">2019-05-30T23:14:36Z</dcterms:created>
  <dcterms:modified xsi:type="dcterms:W3CDTF">2021-03-04T17:22:44Z</dcterms:modified>
</cp:coreProperties>
</file>