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999" r:id="rId1"/>
  </p:sldMasterIdLst>
  <p:notesMasterIdLst>
    <p:notesMasterId r:id="rId20"/>
  </p:notesMasterIdLst>
  <p:sldIdLst>
    <p:sldId id="341" r:id="rId2"/>
    <p:sldId id="269" r:id="rId3"/>
    <p:sldId id="494" r:id="rId4"/>
    <p:sldId id="257" r:id="rId5"/>
    <p:sldId id="258" r:id="rId6"/>
    <p:sldId id="495" r:id="rId7"/>
    <p:sldId id="496" r:id="rId8"/>
    <p:sldId id="260" r:id="rId9"/>
    <p:sldId id="497" r:id="rId10"/>
    <p:sldId id="262" r:id="rId11"/>
    <p:sldId id="498" r:id="rId12"/>
    <p:sldId id="263" r:id="rId13"/>
    <p:sldId id="499" r:id="rId14"/>
    <p:sldId id="264" r:id="rId15"/>
    <p:sldId id="265" r:id="rId16"/>
    <p:sldId id="266" r:id="rId17"/>
    <p:sldId id="267" r:id="rId18"/>
    <p:sldId id="493" r:id="rId19"/>
  </p:sldIdLst>
  <p:sldSz cx="9144000" cy="6858000" type="screen4x3"/>
  <p:notesSz cx="6654800" cy="8672513"/>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732">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FFFF99"/>
    <a:srgbClr val="E9E400"/>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03" autoAdjust="0"/>
    <p:restoredTop sz="91655" autoAdjust="0"/>
  </p:normalViewPr>
  <p:slideViewPr>
    <p:cSldViewPr>
      <p:cViewPr varScale="1">
        <p:scale>
          <a:sx n="85" d="100"/>
          <a:sy n="85" d="100"/>
        </p:scale>
        <p:origin x="822"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52" d="100"/>
        <a:sy n="152" d="100"/>
      </p:scale>
      <p:origin x="0" y="0"/>
    </p:cViewPr>
  </p:sorterViewPr>
  <p:notesViewPr>
    <p:cSldViewPr>
      <p:cViewPr varScale="1">
        <p:scale>
          <a:sx n="55" d="100"/>
          <a:sy n="55" d="100"/>
        </p:scale>
        <p:origin x="-1536" y="-90"/>
      </p:cViewPr>
      <p:guideLst>
        <p:guide orient="horz" pos="2732"/>
        <p:guide pos="209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884488"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defTabSz="876300">
              <a:defRPr sz="1100">
                <a:latin typeface="Times New Roman" charset="0"/>
              </a:defRPr>
            </a:lvl1pPr>
          </a:lstStyle>
          <a:p>
            <a:pPr>
              <a:defRPr/>
            </a:pPr>
            <a:endParaRPr lang="en-US"/>
          </a:p>
        </p:txBody>
      </p:sp>
      <p:sp>
        <p:nvSpPr>
          <p:cNvPr id="20483" name="Rectangle 3"/>
          <p:cNvSpPr>
            <a:spLocks noGrp="1" noChangeArrowheads="1"/>
          </p:cNvSpPr>
          <p:nvPr>
            <p:ph type="dt" idx="1"/>
          </p:nvPr>
        </p:nvSpPr>
        <p:spPr bwMode="auto">
          <a:xfrm>
            <a:off x="3770313" y="0"/>
            <a:ext cx="2884487" cy="433388"/>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lvl1pPr algn="r" defTabSz="876300">
              <a:defRPr sz="1100">
                <a:latin typeface="Times New Roman"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1158875" y="650875"/>
            <a:ext cx="4337050" cy="32512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887413" y="4119563"/>
            <a:ext cx="4879975" cy="3902075"/>
          </a:xfrm>
          <a:prstGeom prst="rect">
            <a:avLst/>
          </a:prstGeom>
          <a:noFill/>
          <a:ln w="9525">
            <a:noFill/>
            <a:miter lim="800000"/>
            <a:headEnd/>
            <a:tailEnd/>
          </a:ln>
          <a:effectLst/>
        </p:spPr>
        <p:txBody>
          <a:bodyPr vert="horz" wrap="square" lIns="87581" tIns="43791" rIns="87581" bIns="4379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Rectangle 6"/>
          <p:cNvSpPr>
            <a:spLocks noGrp="1" noChangeArrowheads="1"/>
          </p:cNvSpPr>
          <p:nvPr>
            <p:ph type="ftr" sz="quarter" idx="4"/>
          </p:nvPr>
        </p:nvSpPr>
        <p:spPr bwMode="auto">
          <a:xfrm>
            <a:off x="0" y="8239125"/>
            <a:ext cx="2884488"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defTabSz="876300">
              <a:defRPr sz="1100">
                <a:latin typeface="Times New Roman" charset="0"/>
              </a:defRPr>
            </a:lvl1pPr>
          </a:lstStyle>
          <a:p>
            <a:pPr>
              <a:defRPr/>
            </a:pPr>
            <a:endParaRPr lang="en-US"/>
          </a:p>
        </p:txBody>
      </p:sp>
      <p:sp>
        <p:nvSpPr>
          <p:cNvPr id="20487" name="Rectangle 7"/>
          <p:cNvSpPr>
            <a:spLocks noGrp="1" noChangeArrowheads="1"/>
          </p:cNvSpPr>
          <p:nvPr>
            <p:ph type="sldNum" sz="quarter" idx="5"/>
          </p:nvPr>
        </p:nvSpPr>
        <p:spPr bwMode="auto">
          <a:xfrm>
            <a:off x="3770313" y="8239125"/>
            <a:ext cx="2884487" cy="433388"/>
          </a:xfrm>
          <a:prstGeom prst="rect">
            <a:avLst/>
          </a:prstGeom>
          <a:noFill/>
          <a:ln w="9525">
            <a:noFill/>
            <a:miter lim="800000"/>
            <a:headEnd/>
            <a:tailEnd/>
          </a:ln>
          <a:effectLst/>
        </p:spPr>
        <p:txBody>
          <a:bodyPr vert="horz" wrap="square" lIns="87581" tIns="43791" rIns="87581" bIns="43791" numCol="1" anchor="b" anchorCtr="0" compatLnSpc="1">
            <a:prstTxWarp prst="textNoShape">
              <a:avLst/>
            </a:prstTxWarp>
          </a:bodyPr>
          <a:lstStyle>
            <a:lvl1pPr algn="r" defTabSz="876300">
              <a:defRPr sz="1100"/>
            </a:lvl1pPr>
          </a:lstStyle>
          <a:p>
            <a:pPr>
              <a:defRPr/>
            </a:pPr>
            <a:fld id="{4AD81AC2-110E-4853-BC2B-D066D581E37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50875"/>
            <a:ext cx="4333875" cy="3251200"/>
          </a:xfrm>
        </p:spPr>
      </p:sp>
      <p:sp>
        <p:nvSpPr>
          <p:cNvPr id="3" name="Notes Placeholder 2"/>
          <p:cNvSpPr>
            <a:spLocks noGrp="1"/>
          </p:cNvSpPr>
          <p:nvPr>
            <p:ph type="body" idx="1"/>
          </p:nvPr>
        </p:nvSpPr>
        <p:spPr/>
        <p:txBody>
          <a:bodyPr/>
          <a:lstStyle/>
          <a:p>
            <a:r>
              <a:rPr lang="en-IN" dirty="0"/>
              <a:t>Static</a:t>
            </a:r>
          </a:p>
          <a:p>
            <a:r>
              <a:rPr lang="en-IN" b="1" dirty="0"/>
              <a:t>Class</a:t>
            </a:r>
            <a:r>
              <a:rPr lang="en-IN" dirty="0"/>
              <a:t> – Objects- Attributes, Behaviour</a:t>
            </a:r>
            <a:br>
              <a:rPr lang="en-IN" dirty="0"/>
            </a:br>
            <a:r>
              <a:rPr lang="en-IN" dirty="0"/>
              <a:t>            Attributes, Operations</a:t>
            </a:r>
            <a:br>
              <a:rPr lang="en-IN" dirty="0"/>
            </a:br>
            <a:r>
              <a:rPr lang="en-IN" dirty="0"/>
              <a:t>Relationship between Classes – Association, Generalization, Dependency and Realization</a:t>
            </a:r>
          </a:p>
          <a:p>
            <a:r>
              <a:rPr lang="en-IN" b="1" dirty="0"/>
              <a:t>Components</a:t>
            </a:r>
            <a:r>
              <a:rPr lang="en-IN" dirty="0"/>
              <a:t> – autonomous units of the system</a:t>
            </a:r>
          </a:p>
          <a:p>
            <a:r>
              <a:rPr lang="en-IN" dirty="0"/>
              <a:t>Component diagram contains parts of the component, Interfaces or connectors, ports or interaction points (has one or more interfaces) </a:t>
            </a:r>
          </a:p>
          <a:p>
            <a:r>
              <a:rPr lang="en-IN" b="1" dirty="0"/>
              <a:t>Deployment</a:t>
            </a:r>
            <a:r>
              <a:rPr lang="en-IN" dirty="0"/>
              <a:t> Diagram: Physical system architecture Nodes –system resources, topology</a:t>
            </a:r>
          </a:p>
          <a:p>
            <a:r>
              <a:rPr lang="en-IN" dirty="0"/>
              <a:t>Dynamic</a:t>
            </a:r>
          </a:p>
          <a:p>
            <a:r>
              <a:rPr lang="en-IN" b="1" dirty="0"/>
              <a:t>Activity Diagram: </a:t>
            </a:r>
            <a:r>
              <a:rPr lang="en-IN" dirty="0"/>
              <a:t>Co-ordinated flow of actions (Steps in the activity) – manipulation, invocations to methods – Splitting for Concurrency – Join – Sequential, Swim lanes grouping of activities so the responsibilities</a:t>
            </a:r>
          </a:p>
          <a:p>
            <a:r>
              <a:rPr lang="en-IN" b="1" dirty="0"/>
              <a:t>Sequence</a:t>
            </a:r>
            <a:r>
              <a:rPr lang="en-IN" dirty="0"/>
              <a:t> : Scenario describes a sequence of the events or messages within an action: </a:t>
            </a:r>
          </a:p>
          <a:p>
            <a:r>
              <a:rPr lang="en-IN" b="1" dirty="0"/>
              <a:t>State Diagram</a:t>
            </a:r>
            <a:r>
              <a:rPr lang="en-IN" dirty="0"/>
              <a:t>: State of the object – depends on the events or signals/operation/passing of time etc.</a:t>
            </a:r>
          </a:p>
          <a:p>
            <a:r>
              <a:rPr lang="en-IN" dirty="0"/>
              <a:t>                          Activity effects on the behaviour of the objects</a:t>
            </a:r>
          </a:p>
          <a:p>
            <a:endParaRPr lang="en-IN" dirty="0"/>
          </a:p>
        </p:txBody>
      </p:sp>
      <p:sp>
        <p:nvSpPr>
          <p:cNvPr id="4" name="Slide Number Placeholder 3"/>
          <p:cNvSpPr>
            <a:spLocks noGrp="1"/>
          </p:cNvSpPr>
          <p:nvPr>
            <p:ph type="sldNum" sz="quarter" idx="5"/>
          </p:nvPr>
        </p:nvSpPr>
        <p:spPr/>
        <p:txBody>
          <a:bodyPr/>
          <a:lstStyle/>
          <a:p>
            <a:pPr>
              <a:defRPr/>
            </a:pPr>
            <a:fld id="{4AD81AC2-110E-4853-BC2B-D066D581E37F}" type="slidenum">
              <a:rPr lang="en-US" altLang="en-US" smtClean="0"/>
              <a:pPr>
                <a:defRPr/>
              </a:pPr>
              <a:t>2</a:t>
            </a:fld>
            <a:endParaRPr lang="en-US" altLang="en-US"/>
          </a:p>
        </p:txBody>
      </p:sp>
    </p:spTree>
    <p:extLst>
      <p:ext uri="{BB962C8B-B14F-4D97-AF65-F5344CB8AC3E}">
        <p14:creationId xmlns:p14="http://schemas.microsoft.com/office/powerpoint/2010/main" val="3619879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0463" y="650875"/>
            <a:ext cx="4333875" cy="3251200"/>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Instead of one class that can handle three special cases it is better to have three classes, one for each special case.</a:t>
            </a:r>
          </a:p>
          <a:p>
            <a:endParaRPr lang="en-IN" dirty="0"/>
          </a:p>
        </p:txBody>
      </p:sp>
      <p:sp>
        <p:nvSpPr>
          <p:cNvPr id="4" name="Slide Number Placeholder 3"/>
          <p:cNvSpPr>
            <a:spLocks noGrp="1"/>
          </p:cNvSpPr>
          <p:nvPr>
            <p:ph type="sldNum" sz="quarter" idx="5"/>
          </p:nvPr>
        </p:nvSpPr>
        <p:spPr/>
        <p:txBody>
          <a:bodyPr/>
          <a:lstStyle/>
          <a:p>
            <a:pPr>
              <a:defRPr/>
            </a:pPr>
            <a:fld id="{4AD81AC2-110E-4853-BC2B-D066D581E37F}" type="slidenum">
              <a:rPr lang="en-US" altLang="en-US" smtClean="0"/>
              <a:pPr>
                <a:defRPr/>
              </a:pPr>
              <a:t>12</a:t>
            </a:fld>
            <a:endParaRPr lang="en-US" altLang="en-US"/>
          </a:p>
        </p:txBody>
      </p:sp>
    </p:spTree>
    <p:extLst>
      <p:ext uri="{BB962C8B-B14F-4D97-AF65-F5344CB8AC3E}">
        <p14:creationId xmlns:p14="http://schemas.microsoft.com/office/powerpoint/2010/main" val="3774169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mailto:phalachandra@pes.edu"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5"/>
        <p:cNvGrpSpPr/>
        <p:nvPr/>
      </p:nvGrpSpPr>
      <p:grpSpPr>
        <a:xfrm>
          <a:off x="0" y="0"/>
          <a:ext cx="0" cy="0"/>
          <a:chOff x="0" y="0"/>
          <a:chExt cx="0" cy="0"/>
        </a:xfrm>
      </p:grpSpPr>
      <p:sp>
        <p:nvSpPr>
          <p:cNvPr id="16" name="Google Shape;16;p1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9" name="Google Shape;19;p18"/>
          <p:cNvPicPr preferRelativeResize="0"/>
          <p:nvPr/>
        </p:nvPicPr>
        <p:blipFill rotWithShape="1">
          <a:blip r:embed="rId2">
            <a:alphaModFix/>
          </a:blip>
          <a:srcRect/>
          <a:stretch/>
        </p:blipFill>
        <p:spPr>
          <a:xfrm>
            <a:off x="8368544" y="133515"/>
            <a:ext cx="699577" cy="1402202"/>
          </a:xfrm>
          <a:prstGeom prst="rect">
            <a:avLst/>
          </a:prstGeom>
          <a:noFill/>
          <a:ln>
            <a:noFill/>
          </a:ln>
        </p:spPr>
      </p:pic>
      <p:sp>
        <p:nvSpPr>
          <p:cNvPr id="20" name="Google Shape;20;p18"/>
          <p:cNvSpPr/>
          <p:nvPr/>
        </p:nvSpPr>
        <p:spPr>
          <a:xfrm>
            <a:off x="217496" y="840481"/>
            <a:ext cx="6488105"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0070C0"/>
                </a:solidFill>
                <a:latin typeface="Calibri"/>
                <a:ea typeface="Calibri"/>
                <a:cs typeface="Calibri"/>
                <a:sym typeface="Calibri"/>
              </a:rPr>
              <a:t>OOAD and SE</a:t>
            </a:r>
            <a:endParaRPr dirty="0"/>
          </a:p>
        </p:txBody>
      </p:sp>
      <p:grpSp>
        <p:nvGrpSpPr>
          <p:cNvPr id="2" name="Google Shape;21;p18"/>
          <p:cNvGrpSpPr/>
          <p:nvPr/>
        </p:nvGrpSpPr>
        <p:grpSpPr>
          <a:xfrm>
            <a:off x="245062" y="4939364"/>
            <a:ext cx="800171" cy="1078155"/>
            <a:chOff x="313844" y="5489699"/>
            <a:chExt cx="1066895" cy="1078155"/>
          </a:xfrm>
        </p:grpSpPr>
        <p:sp>
          <p:nvSpPr>
            <p:cNvPr id="22" name="Google Shape;22;p1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 name="Google Shape;23;p1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24" name="Google Shape;24;p18"/>
          <p:cNvCxnSpPr/>
          <p:nvPr/>
        </p:nvCxnSpPr>
        <p:spPr>
          <a:xfrm rot="10800000" flipH="1">
            <a:off x="2401" y="2094445"/>
            <a:ext cx="4749212" cy="1"/>
          </a:xfrm>
          <a:prstGeom prst="straightConnector1">
            <a:avLst/>
          </a:prstGeom>
          <a:noFill/>
          <a:ln w="38100" cap="flat" cmpd="sng">
            <a:solidFill>
              <a:srgbClr val="DFA267"/>
            </a:solidFill>
            <a:prstDash val="solid"/>
            <a:miter lim="800000"/>
            <a:headEnd type="none" w="sm" len="sm"/>
            <a:tailEnd type="none" w="sm" len="sm"/>
          </a:ln>
        </p:spPr>
      </p:cxnSp>
      <p:sp>
        <p:nvSpPr>
          <p:cNvPr id="25" name="Google Shape;25;p18"/>
          <p:cNvSpPr/>
          <p:nvPr/>
        </p:nvSpPr>
        <p:spPr>
          <a:xfrm>
            <a:off x="345555" y="4201678"/>
            <a:ext cx="5622911" cy="144650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H.L. Phalachandra</a:t>
            </a:r>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p>
          <a:p>
            <a:pPr marL="0" marR="0" lvl="0" indent="0" algn="l" rtl="0">
              <a:lnSpc>
                <a:spcPct val="100000"/>
              </a:lnSpc>
              <a:spcBef>
                <a:spcPts val="0"/>
              </a:spcBef>
              <a:spcAft>
                <a:spcPts val="0"/>
              </a:spcAft>
              <a:buClr>
                <a:schemeClr val="dk1"/>
              </a:buClr>
              <a:buSzPts val="2000"/>
              <a:buFont typeface="Calibri"/>
              <a:buNone/>
            </a:pPr>
            <a:r>
              <a:rPr lang="en-US" sz="2000" b="0" dirty="0">
                <a:solidFill>
                  <a:schemeClr val="dk1"/>
                </a:solidFill>
                <a:latin typeface="Calibri"/>
                <a:ea typeface="Calibri"/>
                <a:cs typeface="Calibri"/>
                <a:sym typeface="Calibri"/>
              </a:rPr>
              <a:t>                 leveraging information from slides of</a:t>
            </a:r>
          </a:p>
          <a:p>
            <a:pPr marL="0" marR="0" lvl="0" indent="0" algn="l" rtl="0" eaLnBrk="0" fontAlgn="base" hangingPunct="0">
              <a:lnSpc>
                <a:spcPct val="100000"/>
              </a:lnSpc>
              <a:spcBef>
                <a:spcPts val="0"/>
              </a:spcBef>
              <a:spcAft>
                <a:spcPts val="0"/>
              </a:spcAft>
              <a:buClr>
                <a:schemeClr val="dk1"/>
              </a:buClr>
              <a:buSzPts val="2000"/>
              <a:buFont typeface="Calibri"/>
              <a:buNone/>
            </a:pPr>
            <a:r>
              <a:rPr lang="en-US" sz="2400" b="1" kern="1200" dirty="0">
                <a:solidFill>
                  <a:schemeClr val="dk1"/>
                </a:solidFill>
                <a:latin typeface="Calibri"/>
                <a:ea typeface="Calibri"/>
                <a:cs typeface="Calibri"/>
                <a:sym typeface="Calibri"/>
              </a:rPr>
              <a:t>Prof. Vinay Joshi </a:t>
            </a:r>
            <a:endParaRPr sz="2400" b="1" kern="1200" dirty="0">
              <a:solidFill>
                <a:schemeClr val="dk1"/>
              </a:solidFill>
              <a:latin typeface="Calibri"/>
              <a:ea typeface="Calibri"/>
              <a:cs typeface="Calibri"/>
              <a:sym typeface="Calibri"/>
            </a:endParaRPr>
          </a:p>
        </p:txBody>
      </p:sp>
      <p:sp>
        <p:nvSpPr>
          <p:cNvPr id="26" name="Google Shape;26;p18"/>
          <p:cNvSpPr txBox="1"/>
          <p:nvPr/>
        </p:nvSpPr>
        <p:spPr>
          <a:xfrm>
            <a:off x="245062" y="6017519"/>
            <a:ext cx="6212888" cy="86942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50" b="1" u="none" dirty="0">
                <a:solidFill>
                  <a:srgbClr val="7F7F7F"/>
                </a:solidFill>
                <a:latin typeface="Calibri"/>
                <a:ea typeface="Calibri"/>
                <a:cs typeface="Calibri"/>
                <a:sym typeface="Calibri"/>
              </a:rPr>
              <a:t>Acknowledgements: </a:t>
            </a:r>
            <a:r>
              <a:rPr lang="en-US" sz="1000" b="1" u="none" dirty="0">
                <a:solidFill>
                  <a:srgbClr val="7F7F7F"/>
                </a:solidFill>
                <a:latin typeface="Calibri"/>
                <a:ea typeface="Calibri"/>
                <a:cs typeface="Calibri"/>
                <a:sym typeface="Calibri"/>
              </a:rPr>
              <a:t>Significant portions of the information in the slide sets presented through the course in the class, are extracted from the prescribed text books, information from the Internet and supplemented by my experience. Since these are only intended for presentation for teaching within PESU, there was no explicit permission solicited. We would like to sincerely thank and acknowledge that the credit/rights remain with the original authors/creators only</a:t>
            </a: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reserve="1">
  <p:cSld name="Title and Vertical Text">
    <p:spTree>
      <p:nvGrpSpPr>
        <p:cNvPr id="1" name="Shape 97"/>
        <p:cNvGrpSpPr/>
        <p:nvPr/>
      </p:nvGrpSpPr>
      <p:grpSpPr>
        <a:xfrm>
          <a:off x="0" y="0"/>
          <a:ext cx="0" cy="0"/>
          <a:chOff x="0" y="0"/>
          <a:chExt cx="0" cy="0"/>
        </a:xfrm>
      </p:grpSpPr>
      <p:sp>
        <p:nvSpPr>
          <p:cNvPr id="98" name="Google Shape;98;p28"/>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9" name="Google Shape;99;p28"/>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8"/>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8"/>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reserve="1">
  <p:cSld name="Vertical Title and Text">
    <p:spTree>
      <p:nvGrpSpPr>
        <p:cNvPr id="1" name="Shape 103"/>
        <p:cNvGrpSpPr/>
        <p:nvPr/>
      </p:nvGrpSpPr>
      <p:grpSpPr>
        <a:xfrm>
          <a:off x="0" y="0"/>
          <a:ext cx="0" cy="0"/>
          <a:chOff x="0" y="0"/>
          <a:chExt cx="0" cy="0"/>
        </a:xfrm>
      </p:grpSpPr>
      <p:sp>
        <p:nvSpPr>
          <p:cNvPr id="104" name="Google Shape;104;p29"/>
          <p:cNvSpPr txBox="1">
            <a:spLocks noGrp="1"/>
          </p:cNvSpPr>
          <p:nvPr>
            <p:ph type="title"/>
          </p:nvPr>
        </p:nvSpPr>
        <p:spPr>
          <a:xfrm rot="5400000">
            <a:off x="4623594" y="2285208"/>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29"/>
          <p:cNvSpPr txBox="1">
            <a:spLocks noGrp="1"/>
          </p:cNvSpPr>
          <p:nvPr>
            <p:ph type="body" idx="1"/>
          </p:nvPr>
        </p:nvSpPr>
        <p:spPr>
          <a:xfrm rot="5400000">
            <a:off x="623094" y="370683"/>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6" name="Google Shape;106;p29"/>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2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13941" y="0"/>
            <a:ext cx="8674890" cy="577850"/>
          </a:xfrm>
          <a:prstGeom prst="rect">
            <a:avLst/>
          </a:prstGeom>
        </p:spPr>
        <p:txBody>
          <a:bodyPr wrap="square">
            <a:spAutoFit/>
          </a:bodyPr>
          <a:lstStyle/>
          <a:p>
            <a:pPr>
              <a:lnSpc>
                <a:spcPct val="150000"/>
              </a:lnSpc>
            </a:pPr>
            <a:r>
              <a:rPr lang="en-IN" sz="2300" b="1" cap="all" dirty="0">
                <a:solidFill>
                  <a:srgbClr val="0070C0"/>
                </a:solidFill>
                <a:latin typeface="+mn-lt"/>
              </a:rPr>
              <a:t>SOFTWARE Engineering :  ARCHITECTURE  &amp; DESIGN</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577850"/>
          </a:xfrm>
          <a:prstGeom prst="rect">
            <a:avLst/>
          </a:prstGeom>
        </p:spPr>
        <p:txBody>
          <a:bodyPr wrap="square">
            <a:spAutoFit/>
          </a:bodyPr>
          <a:lstStyle/>
          <a:p>
            <a:pPr>
              <a:lnSpc>
                <a:spcPct val="150000"/>
              </a:lnSpc>
            </a:pPr>
            <a:r>
              <a:rPr lang="en-IN" sz="2400" b="1" cap="all" dirty="0">
                <a:solidFill>
                  <a:srgbClr val="0070C0"/>
                </a:solidFill>
                <a:latin typeface="+mn-lt"/>
              </a:rPr>
              <a:t>SOFTWARE DESIGN</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9BBA6-35F4-4C69-B817-8B6D5B3C7F64}"/>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5" name="Footer Placeholder 4">
            <a:extLst>
              <a:ext uri="{FF2B5EF4-FFF2-40B4-BE49-F238E27FC236}">
                <a16:creationId xmlns:a16="http://schemas.microsoft.com/office/drawing/2014/main"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7" name="Picture 6">
            <a:extLst>
              <a:ext uri="{FF2B5EF4-FFF2-40B4-BE49-F238E27FC236}">
                <a16:creationId xmlns:a16="http://schemas.microsoft.com/office/drawing/2014/main" id="{C2F67B59-B145-4D0E-8969-D82ADB78A249}"/>
              </a:ext>
            </a:extLst>
          </p:cNvPr>
          <p:cNvPicPr>
            <a:picLocks noChangeAspect="1"/>
          </p:cNvPicPr>
          <p:nvPr userDrawn="1"/>
        </p:nvPicPr>
        <p:blipFill>
          <a:blip r:embed="rId2"/>
          <a:stretch>
            <a:fillRect/>
          </a:stretch>
        </p:blipFill>
        <p:spPr>
          <a:xfrm>
            <a:off x="8313364" y="136525"/>
            <a:ext cx="699577" cy="1402202"/>
          </a:xfrm>
          <a:prstGeom prst="rect">
            <a:avLst/>
          </a:prstGeom>
        </p:spPr>
      </p:pic>
      <p:sp>
        <p:nvSpPr>
          <p:cNvPr id="8" name="Rectangle 7">
            <a:extLst>
              <a:ext uri="{FF2B5EF4-FFF2-40B4-BE49-F238E27FC236}">
                <a16:creationId xmlns:a16="http://schemas.microsoft.com/office/drawing/2014/main" id="{DE55072B-F85D-4720-86EF-4056A90696D7}"/>
              </a:ext>
            </a:extLst>
          </p:cNvPr>
          <p:cNvSpPr/>
          <p:nvPr userDrawn="1"/>
        </p:nvSpPr>
        <p:spPr>
          <a:xfrm>
            <a:off x="73574"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9" name="Straight Connector 8">
            <a:extLst>
              <a:ext uri="{FF2B5EF4-FFF2-40B4-BE49-F238E27FC236}">
                <a16:creationId xmlns:a16="http://schemas.microsoft.com/office/drawing/2014/main" id="{F28A3DF6-5779-4341-995A-13CE1787101E}"/>
              </a:ext>
            </a:extLst>
          </p:cNvPr>
          <p:cNvCxnSpPr>
            <a:cxnSpLocks/>
          </p:cNvCxnSpPr>
          <p:nvPr userDrawn="1"/>
        </p:nvCxnSpPr>
        <p:spPr>
          <a:xfrm>
            <a:off x="13941" y="1107544"/>
            <a:ext cx="4363078"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40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27"/>
        <p:cNvGrpSpPr/>
        <p:nvPr/>
      </p:nvGrpSpPr>
      <p:grpSpPr>
        <a:xfrm>
          <a:off x="0" y="0"/>
          <a:ext cx="0" cy="0"/>
          <a:chOff x="0" y="0"/>
          <a:chExt cx="0" cy="0"/>
        </a:xfrm>
      </p:grpSpPr>
      <p:sp>
        <p:nvSpPr>
          <p:cNvPr id="28" name="Google Shape;28;p19"/>
          <p:cNvSpPr txBox="1">
            <a:spLocks noGrp="1"/>
          </p:cNvSpPr>
          <p:nvPr>
            <p:ph type="dt" idx="10"/>
          </p:nvPr>
        </p:nvSpPr>
        <p:spPr>
          <a:xfrm>
            <a:off x="772602" y="635387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9"/>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9"/>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31" name="Google Shape;31;p19"/>
          <p:cNvPicPr preferRelativeResize="0"/>
          <p:nvPr/>
        </p:nvPicPr>
        <p:blipFill rotWithShape="1">
          <a:blip r:embed="rId2">
            <a:alphaModFix/>
          </a:blip>
          <a:srcRect/>
          <a:stretch/>
        </p:blipFill>
        <p:spPr>
          <a:xfrm>
            <a:off x="8305482" y="136525"/>
            <a:ext cx="699577" cy="1402202"/>
          </a:xfrm>
          <a:prstGeom prst="rect">
            <a:avLst/>
          </a:prstGeom>
          <a:noFill/>
          <a:ln>
            <a:noFill/>
          </a:ln>
        </p:spPr>
      </p:pic>
      <p:cxnSp>
        <p:nvCxnSpPr>
          <p:cNvPr id="32" name="Google Shape;32;p19"/>
          <p:cNvCxnSpPr/>
          <p:nvPr/>
        </p:nvCxnSpPr>
        <p:spPr>
          <a:xfrm rot="10800000" flipH="1">
            <a:off x="0" y="1380673"/>
            <a:ext cx="4934202" cy="1"/>
          </a:xfrm>
          <a:prstGeom prst="straightConnector1">
            <a:avLst/>
          </a:prstGeom>
          <a:noFill/>
          <a:ln w="38100" cap="flat" cmpd="sng">
            <a:solidFill>
              <a:srgbClr val="DFA267"/>
            </a:solidFill>
            <a:prstDash val="solid"/>
            <a:miter lim="800000"/>
            <a:headEnd type="none" w="sm" len="sm"/>
            <a:tailEnd type="none" w="sm" len="sm"/>
          </a:ln>
        </p:spPr>
      </p:cxnSp>
      <p:grpSp>
        <p:nvGrpSpPr>
          <p:cNvPr id="2" name="Google Shape;34;p19"/>
          <p:cNvGrpSpPr/>
          <p:nvPr/>
        </p:nvGrpSpPr>
        <p:grpSpPr>
          <a:xfrm>
            <a:off x="219303" y="5543114"/>
            <a:ext cx="409348" cy="1078155"/>
            <a:chOff x="313844" y="5489699"/>
            <a:chExt cx="1066895" cy="1078155"/>
          </a:xfrm>
        </p:grpSpPr>
        <p:sp>
          <p:nvSpPr>
            <p:cNvPr id="35" name="Google Shape;35;p19"/>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19"/>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8BA2B92-6276-46C5-8418-926229142AF0}"/>
              </a:ext>
            </a:extLst>
          </p:cNvPr>
          <p:cNvSpPr>
            <a:spLocks noGrp="1"/>
          </p:cNvSpPr>
          <p:nvPr>
            <p:ph type="dt" sz="half" idx="10"/>
          </p:nvPr>
        </p:nvSpPr>
        <p:spPr/>
        <p:txBody>
          <a:bodyPr/>
          <a:lstStyle/>
          <a:p>
            <a:fld id="{C0697723-E498-4D64-BBB6-490ED1364AC9}" type="datetimeFigureOut">
              <a:rPr lang="en-IN" smtClean="0"/>
              <a:pPr/>
              <a:t>16-02-2021</a:t>
            </a:fld>
            <a:endParaRPr lang="en-IN"/>
          </a:p>
        </p:txBody>
      </p:sp>
      <p:sp>
        <p:nvSpPr>
          <p:cNvPr id="4" name="Footer Placeholder 3">
            <a:extLst>
              <a:ext uri="{FF2B5EF4-FFF2-40B4-BE49-F238E27FC236}">
                <a16:creationId xmlns:a16="http://schemas.microsoft.com/office/drawing/2014/main"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pic>
        <p:nvPicPr>
          <p:cNvPr id="6" name="Picture 5">
            <a:extLst>
              <a:ext uri="{FF2B5EF4-FFF2-40B4-BE49-F238E27FC236}">
                <a16:creationId xmlns:a16="http://schemas.microsoft.com/office/drawing/2014/main" id="{9B37FA72-1821-4569-9118-8B34189F7271}"/>
              </a:ext>
            </a:extLst>
          </p:cNvPr>
          <p:cNvPicPr>
            <a:picLocks noChangeAspect="1"/>
          </p:cNvPicPr>
          <p:nvPr userDrawn="1"/>
        </p:nvPicPr>
        <p:blipFill>
          <a:blip r:embed="rId2"/>
          <a:stretch>
            <a:fillRect/>
          </a:stretch>
        </p:blipFill>
        <p:spPr>
          <a:xfrm>
            <a:off x="8289716" y="136525"/>
            <a:ext cx="699577" cy="1402202"/>
          </a:xfrm>
          <a:prstGeom prst="rect">
            <a:avLst/>
          </a:prstGeom>
        </p:spPr>
      </p:pic>
      <p:sp>
        <p:nvSpPr>
          <p:cNvPr id="7" name="Rectangle 6">
            <a:extLst>
              <a:ext uri="{FF2B5EF4-FFF2-40B4-BE49-F238E27FC236}">
                <a16:creationId xmlns:a16="http://schemas.microsoft.com/office/drawing/2014/main" id="{6F45AC79-B7C1-472C-A498-194301500451}"/>
              </a:ext>
            </a:extLst>
          </p:cNvPr>
          <p:cNvSpPr/>
          <p:nvPr userDrawn="1"/>
        </p:nvSpPr>
        <p:spPr>
          <a:xfrm>
            <a:off x="71090" y="2"/>
            <a:ext cx="6767232" cy="1200329"/>
          </a:xfrm>
          <a:prstGeom prst="rect">
            <a:avLst/>
          </a:prstGeom>
        </p:spPr>
        <p:txBody>
          <a:bodyPr wrap="square">
            <a:spAutoFit/>
          </a:bodyPr>
          <a:lstStyle/>
          <a:p>
            <a:pPr>
              <a:lnSpc>
                <a:spcPct val="150000"/>
              </a:lnSpc>
            </a:pPr>
            <a:r>
              <a:rPr lang="en-IN" sz="2400" b="1" cap="all" dirty="0">
                <a:solidFill>
                  <a:srgbClr val="0070C0"/>
                </a:solidFill>
                <a:latin typeface="+mn-lt"/>
              </a:rPr>
              <a:t>Introduction to Software Engineering</a:t>
            </a:r>
          </a:p>
        </p:txBody>
      </p:sp>
      <p:cxnSp>
        <p:nvCxnSpPr>
          <p:cNvPr id="8" name="Straight Connector 7">
            <a:extLst>
              <a:ext uri="{FF2B5EF4-FFF2-40B4-BE49-F238E27FC236}">
                <a16:creationId xmlns:a16="http://schemas.microsoft.com/office/drawing/2014/main" id="{6894E71D-D16B-47FD-9E8E-8C7A57830B0D}"/>
              </a:ext>
            </a:extLst>
          </p:cNvPr>
          <p:cNvCxnSpPr>
            <a:cxnSpLocks/>
          </p:cNvCxnSpPr>
          <p:nvPr userDrawn="1"/>
        </p:nvCxnSpPr>
        <p:spPr>
          <a:xfrm>
            <a:off x="13941" y="1120324"/>
            <a:ext cx="4558060"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39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0" name="Date Placeholder 27"/>
          <p:cNvSpPr>
            <a:spLocks noGrp="1"/>
          </p:cNvSpPr>
          <p:nvPr>
            <p:ph type="dt" sz="half" idx="10"/>
          </p:nvPr>
        </p:nvSpPr>
        <p:spPr>
          <a:xfrm>
            <a:off x="6400800" y="6354763"/>
            <a:ext cx="2286000" cy="366712"/>
          </a:xfrm>
        </p:spPr>
        <p:txBody>
          <a:bodyPr/>
          <a:lstStyle>
            <a:lvl1pPr>
              <a:defRPr sz="1400"/>
            </a:lvl1pPr>
          </a:lstStyle>
          <a:p>
            <a:pPr>
              <a:defRPr/>
            </a:pPr>
            <a:fld id="{BA93C6B4-ACB1-485A-90B4-7C7F362F1494}" type="datetimeFigureOut">
              <a:rPr lang="en-US"/>
              <a:pPr>
                <a:defRPr/>
              </a:pPr>
              <a:t>2/16/2021</a:t>
            </a:fld>
            <a:endParaRPr lang="en-US"/>
          </a:p>
        </p:txBody>
      </p:sp>
      <p:sp>
        <p:nvSpPr>
          <p:cNvPr id="11" name="Footer Placeholder 16"/>
          <p:cNvSpPr>
            <a:spLocks noGrp="1"/>
          </p:cNvSpPr>
          <p:nvPr>
            <p:ph type="ftr" sz="quarter" idx="11"/>
          </p:nvPr>
        </p:nvSpPr>
        <p:spPr>
          <a:xfrm>
            <a:off x="2898775" y="6354763"/>
            <a:ext cx="3475038" cy="366712"/>
          </a:xfrm>
        </p:spPr>
        <p:txBody>
          <a:bodyPr/>
          <a:lstStyle>
            <a:lvl1pPr>
              <a:defRPr/>
            </a:lvl1pPr>
          </a:lstStyle>
          <a:p>
            <a:pPr>
              <a:defRPr/>
            </a:pPr>
            <a:r>
              <a:rPr lang="en-US"/>
              <a:t>PESIT</a:t>
            </a:r>
          </a:p>
        </p:txBody>
      </p:sp>
      <p:sp>
        <p:nvSpPr>
          <p:cNvPr id="12" name="Slide Number Placeholder 28"/>
          <p:cNvSpPr>
            <a:spLocks noGrp="1"/>
          </p:cNvSpPr>
          <p:nvPr>
            <p:ph type="sldNum" sz="quarter" idx="12"/>
          </p:nvPr>
        </p:nvSpPr>
        <p:spPr>
          <a:xfrm>
            <a:off x="1216025" y="6354763"/>
            <a:ext cx="1219200" cy="366712"/>
          </a:xfrm>
        </p:spPr>
        <p:txBody>
          <a:bodyPr/>
          <a:lstStyle>
            <a:lvl1pPr>
              <a:defRPr/>
            </a:lvl1pPr>
          </a:lstStyle>
          <a:p>
            <a:pPr>
              <a:defRPr/>
            </a:pPr>
            <a:fld id="{448DE0C9-9AC4-4C63-8D66-80E180B7EF29}"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9390D6F-199F-44DA-8CDA-FE79286CF155}" type="datetimeFigureOut">
              <a:rPr lang="en-US"/>
              <a:pPr>
                <a:defRPr/>
              </a:pPr>
              <a:t>2/16/2021</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PESIT</a:t>
            </a:r>
          </a:p>
        </p:txBody>
      </p:sp>
      <p:sp>
        <p:nvSpPr>
          <p:cNvPr id="6" name="Slide Number Placeholder 5"/>
          <p:cNvSpPr>
            <a:spLocks noGrp="1"/>
          </p:cNvSpPr>
          <p:nvPr>
            <p:ph type="sldNum" sz="quarter" idx="12"/>
          </p:nvPr>
        </p:nvSpPr>
        <p:spPr/>
        <p:txBody>
          <a:bodyPr/>
          <a:lstStyle>
            <a:lvl1pPr>
              <a:defRPr/>
            </a:lvl1pPr>
          </a:lstStyle>
          <a:p>
            <a:pPr>
              <a:defRPr/>
            </a:pPr>
            <a:fld id="{0AF22DF4-B2EC-4353-AD1B-86EFC042EA42}"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ontent Placeholder 2"/>
          <p:cNvSpPr>
            <a:spLocks noGrp="1"/>
          </p:cNvSpPr>
          <p:nvPr>
            <p:ph sz="half" idx="1"/>
          </p:nvPr>
        </p:nvSpPr>
        <p:spPr>
          <a:xfrm>
            <a:off x="6858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p:cNvSpPr>
            <a:spLocks noGrp="1"/>
          </p:cNvSpPr>
          <p:nvPr>
            <p:ph type="dt" sz="half" idx="10"/>
          </p:nvPr>
        </p:nvSpPr>
        <p:spPr>
          <a:xfrm>
            <a:off x="1162050" y="6243638"/>
            <a:ext cx="1905000" cy="457200"/>
          </a:xfrm>
        </p:spPr>
        <p:txBody>
          <a:bodyPr/>
          <a:lstStyle>
            <a:lvl1pPr>
              <a:defRPr/>
            </a:lvl1pPr>
          </a:lstStyle>
          <a:p>
            <a:pPr>
              <a:defRPr/>
            </a:pPr>
            <a:r>
              <a:rPr lang="en-US" altLang="zh-CN"/>
              <a:t>OOMD</a:t>
            </a:r>
          </a:p>
        </p:txBody>
      </p:sp>
      <p:sp>
        <p:nvSpPr>
          <p:cNvPr id="4" name="Footer Placeholder 3"/>
          <p:cNvSpPr>
            <a:spLocks noGrp="1"/>
          </p:cNvSpPr>
          <p:nvPr>
            <p:ph type="ftr" sz="quarter" idx="11"/>
          </p:nvPr>
        </p:nvSpPr>
        <p:spPr>
          <a:xfrm>
            <a:off x="3657600" y="6243638"/>
            <a:ext cx="2895600" cy="457200"/>
          </a:xfrm>
        </p:spPr>
        <p:txBody>
          <a:bodyPr/>
          <a:lstStyle>
            <a:lvl1pPr>
              <a:defRPr/>
            </a:lvl1pPr>
          </a:lstStyle>
          <a:p>
            <a:pPr>
              <a:defRPr/>
            </a:pPr>
            <a:r>
              <a:rPr lang="en-US" altLang="zh-CN"/>
              <a:t>PESIT</a:t>
            </a:r>
          </a:p>
        </p:txBody>
      </p:sp>
      <p:sp>
        <p:nvSpPr>
          <p:cNvPr id="5" name="Slide Number Placeholder 4"/>
          <p:cNvSpPr>
            <a:spLocks noGrp="1"/>
          </p:cNvSpPr>
          <p:nvPr>
            <p:ph type="sldNum" sz="quarter" idx="12"/>
          </p:nvPr>
        </p:nvSpPr>
        <p:spPr>
          <a:xfrm>
            <a:off x="7042150" y="6243638"/>
            <a:ext cx="1905000" cy="457200"/>
          </a:xfrm>
        </p:spPr>
        <p:txBody>
          <a:bodyPr wrap="square" lIns="91440" tIns="45720" rIns="91440" bIns="45720" numCol="1" anchor="t" anchorCtr="0" compatLnSpc="1">
            <a:prstTxWarp prst="textNoShape">
              <a:avLst/>
            </a:prstTxWarp>
          </a:bodyPr>
          <a:lstStyle>
            <a:lvl1pPr>
              <a:defRPr>
                <a:ea typeface="宋体" pitchFamily="2" charset="-122"/>
              </a:defRPr>
            </a:lvl1pPr>
          </a:lstStyle>
          <a:p>
            <a:pPr>
              <a:defRPr/>
            </a:pPr>
            <a:fld id="{A258A88A-938F-4311-8F53-04BCC3A42C3D}" type="slidenum">
              <a:rPr lang="zh-CN" altLang="en-US"/>
              <a:pPr>
                <a:defRPr/>
              </a:pPr>
              <a:t>‹#›</a:t>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chartAndTx">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48600" cy="533400"/>
          </a:xfrm>
        </p:spPr>
        <p:txBody>
          <a:bodyPr/>
          <a:lstStyle/>
          <a:p>
            <a:r>
              <a:rPr lang="en-US"/>
              <a:t>Click to edit Master title style</a:t>
            </a:r>
            <a:endParaRPr lang="en-IN"/>
          </a:p>
        </p:txBody>
      </p:sp>
      <p:sp>
        <p:nvSpPr>
          <p:cNvPr id="3" name="Chart Placeholder 2"/>
          <p:cNvSpPr>
            <a:spLocks noGrp="1"/>
          </p:cNvSpPr>
          <p:nvPr>
            <p:ph type="chart" sz="half" idx="1"/>
          </p:nvPr>
        </p:nvSpPr>
        <p:spPr>
          <a:xfrm>
            <a:off x="685800" y="1066800"/>
            <a:ext cx="3848100" cy="4876800"/>
          </a:xfrm>
        </p:spPr>
        <p:txBody>
          <a:bodyPr>
            <a:normAutofit/>
          </a:bodyPr>
          <a:lstStyle/>
          <a:p>
            <a:pPr lvl="0"/>
            <a:endParaRPr lang="en-IN" noProof="0"/>
          </a:p>
        </p:txBody>
      </p:sp>
      <p:sp>
        <p:nvSpPr>
          <p:cNvPr id="4" name="Text Placeholder 3"/>
          <p:cNvSpPr>
            <a:spLocks noGrp="1"/>
          </p:cNvSpPr>
          <p:nvPr>
            <p:ph type="body" sz="half" idx="2"/>
          </p:nvPr>
        </p:nvSpPr>
        <p:spPr>
          <a:xfrm>
            <a:off x="4686300" y="1066800"/>
            <a:ext cx="38481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0"/>
          </p:nvPr>
        </p:nvSpPr>
        <p:spPr>
          <a:xfrm>
            <a:off x="2362200" y="6400800"/>
            <a:ext cx="4038600" cy="457200"/>
          </a:xfrm>
        </p:spPr>
        <p:txBody>
          <a:bodyPr/>
          <a:lstStyle>
            <a:lvl1pPr>
              <a:defRPr>
                <a:latin typeface="Times New Roman" charset="0"/>
              </a:defRPr>
            </a:lvl1pPr>
          </a:lstStyle>
          <a:p>
            <a:pPr>
              <a:defRPr/>
            </a:pPr>
            <a:r>
              <a:rPr lang="en-US"/>
              <a:t>PESIT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5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a:t>Click to edit Master title style</a:t>
            </a:r>
          </a:p>
        </p:txBody>
      </p:sp>
      <p:sp>
        <p:nvSpPr>
          <p:cNvPr id="4" name="Date Placeholder 2"/>
          <p:cNvSpPr>
            <a:spLocks noGrp="1"/>
          </p:cNvSpPr>
          <p:nvPr>
            <p:ph type="dt" sz="half" idx="10"/>
          </p:nvPr>
        </p:nvSpPr>
        <p:spPr/>
        <p:txBody>
          <a:bodyPr/>
          <a:lstStyle>
            <a:lvl1pPr>
              <a:defRPr/>
            </a:lvl1pPr>
          </a:lstStyle>
          <a:p>
            <a:pPr>
              <a:defRPr/>
            </a:pPr>
            <a:fld id="{6F2D9BE8-ACC2-4677-8395-FDB7749D1CA2}" type="datetimeFigureOut">
              <a:rPr lang="en-US"/>
              <a:pPr>
                <a:defRPr/>
              </a:pPr>
              <a:t>2/16/2021</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PESIT</a:t>
            </a:r>
          </a:p>
        </p:txBody>
      </p:sp>
      <p:sp>
        <p:nvSpPr>
          <p:cNvPr id="6" name="Slide Number Placeholder 4"/>
          <p:cNvSpPr>
            <a:spLocks noGrp="1"/>
          </p:cNvSpPr>
          <p:nvPr>
            <p:ph type="sldNum" sz="quarter" idx="12"/>
          </p:nvPr>
        </p:nvSpPr>
        <p:spPr/>
        <p:txBody>
          <a:bodyPr/>
          <a:lstStyle>
            <a:lvl1pPr>
              <a:defRPr/>
            </a:lvl1pPr>
          </a:lstStyle>
          <a:p>
            <a:pPr>
              <a:defRPr/>
            </a:pPr>
            <a:fld id="{E6E323FC-3012-46E3-851B-15F851C5FD20}"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8"/>
        <p:cNvGrpSpPr/>
        <p:nvPr/>
      </p:nvGrpSpPr>
      <p:grpSpPr>
        <a:xfrm>
          <a:off x="0" y="0"/>
          <a:ext cx="0" cy="0"/>
          <a:chOff x="0" y="0"/>
          <a:chExt cx="0" cy="0"/>
        </a:xfrm>
      </p:grpSpPr>
      <p:sp>
        <p:nvSpPr>
          <p:cNvPr id="39" name="Google Shape;39;p20"/>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0"/>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0"/>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2" name="Google Shape;42;p20"/>
          <p:cNvPicPr preferRelativeResize="0"/>
          <p:nvPr/>
        </p:nvPicPr>
        <p:blipFill rotWithShape="1">
          <a:blip r:embed="rId2">
            <a:alphaModFix/>
          </a:blip>
          <a:srcRect/>
          <a:stretch/>
        </p:blipFill>
        <p:spPr>
          <a:xfrm>
            <a:off x="8289716" y="136525"/>
            <a:ext cx="699577" cy="1402202"/>
          </a:xfrm>
          <a:prstGeom prst="rect">
            <a:avLst/>
          </a:prstGeom>
          <a:noFill/>
          <a:ln>
            <a:noFill/>
          </a:ln>
        </p:spPr>
      </p:pic>
      <p:sp>
        <p:nvSpPr>
          <p:cNvPr id="43" name="Google Shape;43;p20"/>
          <p:cNvSpPr/>
          <p:nvPr/>
        </p:nvSpPr>
        <p:spPr>
          <a:xfrm>
            <a:off x="13940" y="0"/>
            <a:ext cx="6767232" cy="64629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cap="none" dirty="0">
                <a:solidFill>
                  <a:srgbClr val="0070C0"/>
                </a:solidFill>
                <a:latin typeface="Calibri"/>
                <a:ea typeface="Calibri"/>
                <a:cs typeface="Calibri"/>
                <a:sym typeface="Calibri"/>
              </a:rPr>
              <a:t>Behavioral Models for Solving a Problem</a:t>
            </a:r>
            <a:endParaRPr dirty="0"/>
          </a:p>
        </p:txBody>
      </p:sp>
      <p:cxnSp>
        <p:nvCxnSpPr>
          <p:cNvPr id="44" name="Google Shape;44;p20"/>
          <p:cNvCxnSpPr/>
          <p:nvPr/>
        </p:nvCxnSpPr>
        <p:spPr>
          <a:xfrm>
            <a:off x="13941" y="1087663"/>
            <a:ext cx="4363078" cy="0"/>
          </a:xfrm>
          <a:prstGeom prst="straightConnector1">
            <a:avLst/>
          </a:prstGeom>
          <a:noFill/>
          <a:ln w="38100" cap="flat" cmpd="sng">
            <a:solidFill>
              <a:srgbClr val="DFA267"/>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reserve="1">
  <p:cSld name="Section Header">
    <p:spTree>
      <p:nvGrpSpPr>
        <p:cNvPr id="1" name="Shape 45"/>
        <p:cNvGrpSpPr/>
        <p:nvPr/>
      </p:nvGrpSpPr>
      <p:grpSpPr>
        <a:xfrm>
          <a:off x="0" y="0"/>
          <a:ext cx="0" cy="0"/>
          <a:chOff x="0" y="0"/>
          <a:chExt cx="0" cy="0"/>
        </a:xfrm>
      </p:grpSpPr>
      <p:sp>
        <p:nvSpPr>
          <p:cNvPr id="46" name="Google Shape;46;p21"/>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1"/>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49" name="Google Shape;49;p21"/>
          <p:cNvPicPr preferRelativeResize="0"/>
          <p:nvPr/>
        </p:nvPicPr>
        <p:blipFill rotWithShape="1">
          <a:blip r:embed="rId2">
            <a:alphaModFix/>
          </a:blip>
          <a:srcRect/>
          <a:stretch/>
        </p:blipFill>
        <p:spPr>
          <a:xfrm>
            <a:off x="1112890" y="1785280"/>
            <a:ext cx="1778663" cy="3554276"/>
          </a:xfrm>
          <a:prstGeom prst="rect">
            <a:avLst/>
          </a:prstGeom>
          <a:noFill/>
          <a:ln>
            <a:noFill/>
          </a:ln>
        </p:spPr>
      </p:pic>
      <p:cxnSp>
        <p:nvCxnSpPr>
          <p:cNvPr id="50" name="Google Shape;50;p21"/>
          <p:cNvCxnSpPr/>
          <p:nvPr/>
        </p:nvCxnSpPr>
        <p:spPr>
          <a:xfrm rot="10800000" flipH="1">
            <a:off x="3440996" y="2763970"/>
            <a:ext cx="3436087" cy="1"/>
          </a:xfrm>
          <a:prstGeom prst="straightConnector1">
            <a:avLst/>
          </a:prstGeom>
          <a:noFill/>
          <a:ln w="38100" cap="flat" cmpd="sng">
            <a:solidFill>
              <a:srgbClr val="DFA267"/>
            </a:solidFill>
            <a:prstDash val="solid"/>
            <a:miter lim="800000"/>
            <a:headEnd type="none" w="sm" len="sm"/>
            <a:tailEnd type="none" w="sm" len="sm"/>
          </a:ln>
        </p:spPr>
      </p:cxnSp>
      <p:sp>
        <p:nvSpPr>
          <p:cNvPr id="51" name="Google Shape;51;p21"/>
          <p:cNvSpPr txBox="1"/>
          <p:nvPr/>
        </p:nvSpPr>
        <p:spPr>
          <a:xfrm>
            <a:off x="3370398" y="1965257"/>
            <a:ext cx="234461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F4B350"/>
                </a:solidFill>
                <a:latin typeface="Calibri"/>
                <a:ea typeface="Calibri"/>
                <a:cs typeface="Calibri"/>
                <a:sym typeface="Calibri"/>
              </a:rPr>
              <a:t>THANK YOU</a:t>
            </a:r>
            <a:endParaRPr sz="1800" b="1">
              <a:solidFill>
                <a:srgbClr val="F4B350"/>
              </a:solidFill>
              <a:latin typeface="Calibri"/>
              <a:ea typeface="Calibri"/>
              <a:cs typeface="Calibri"/>
              <a:sym typeface="Calibri"/>
            </a:endParaRPr>
          </a:p>
        </p:txBody>
      </p:sp>
      <p:sp>
        <p:nvSpPr>
          <p:cNvPr id="52" name="Google Shape;52;p21"/>
          <p:cNvSpPr/>
          <p:nvPr/>
        </p:nvSpPr>
        <p:spPr>
          <a:xfrm>
            <a:off x="3440996" y="2890391"/>
            <a:ext cx="5622911"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dirty="0" err="1">
                <a:solidFill>
                  <a:schemeClr val="dk1"/>
                </a:solidFill>
                <a:latin typeface="Calibri"/>
                <a:ea typeface="Calibri"/>
                <a:cs typeface="Calibri"/>
                <a:sym typeface="Calibri"/>
              </a:rPr>
              <a:t>Dr.</a:t>
            </a:r>
            <a:r>
              <a:rPr lang="en-IN" sz="2400" b="1" dirty="0">
                <a:solidFill>
                  <a:schemeClr val="dk1"/>
                </a:solidFill>
                <a:latin typeface="Calibri"/>
                <a:ea typeface="Calibri"/>
                <a:cs typeface="Calibri"/>
                <a:sym typeface="Calibri"/>
              </a:rPr>
              <a:t> H. L. Phalachandra</a:t>
            </a:r>
            <a:endParaRPr dirty="0"/>
          </a:p>
          <a:p>
            <a:pPr marL="0" marR="0" lvl="0" indent="0" algn="l" rtl="0">
              <a:lnSpc>
                <a:spcPct val="100000"/>
              </a:lnSpc>
              <a:spcBef>
                <a:spcPts val="0"/>
              </a:spcBef>
              <a:spcAft>
                <a:spcPts val="0"/>
              </a:spcAft>
              <a:buClr>
                <a:schemeClr val="dk1"/>
              </a:buClr>
              <a:buSzPts val="2000"/>
              <a:buFont typeface="Calibri"/>
              <a:buNone/>
            </a:pPr>
            <a:r>
              <a:rPr lang="en-US" sz="2000" dirty="0">
                <a:solidFill>
                  <a:schemeClr val="dk1"/>
                </a:solidFill>
                <a:latin typeface="Calibri"/>
                <a:ea typeface="Calibri"/>
                <a:cs typeface="Calibri"/>
                <a:sym typeface="Calibri"/>
              </a:rPr>
              <a:t>Department of Computer Science </a:t>
            </a:r>
            <a:r>
              <a:rPr lang="en-US" sz="2000" b="0" dirty="0">
                <a:solidFill>
                  <a:schemeClr val="dk1"/>
                </a:solidFill>
                <a:latin typeface="Calibri"/>
                <a:ea typeface="Calibri"/>
                <a:cs typeface="Calibri"/>
                <a:sym typeface="Calibri"/>
              </a:rPr>
              <a:t>and Engineering</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Calibri"/>
              <a:buNone/>
            </a:pPr>
            <a:r>
              <a:rPr lang="en-US" sz="20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phalachandra@pes.edu</a:t>
            </a:r>
            <a:endParaRPr sz="2000" u="sng" dirty="0">
              <a:solidFill>
                <a:srgbClr val="0070C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628650"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3"/>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68" name="Google Shape;68;p23"/>
          <p:cNvPicPr preferRelativeResize="0"/>
          <p:nvPr/>
        </p:nvPicPr>
        <p:blipFill rotWithShape="1">
          <a:blip r:embed="rId2">
            <a:alphaModFix/>
          </a:blip>
          <a:srcRect/>
          <a:stretch/>
        </p:blipFill>
        <p:spPr>
          <a:xfrm>
            <a:off x="8250302" y="185738"/>
            <a:ext cx="699577" cy="140220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reserve="1">
  <p:cSld name="Comparison">
    <p:spTree>
      <p:nvGrpSpPr>
        <p:cNvPr id="1" name="Shape 69"/>
        <p:cNvGrpSpPr/>
        <p:nvPr/>
      </p:nvGrpSpPr>
      <p:grpSpPr>
        <a:xfrm>
          <a:off x="0" y="0"/>
          <a:ext cx="0" cy="0"/>
          <a:chOff x="0" y="0"/>
          <a:chExt cx="0" cy="0"/>
        </a:xfrm>
      </p:grpSpPr>
      <p:sp>
        <p:nvSpPr>
          <p:cNvPr id="70" name="Google Shape;70;p24"/>
          <p:cNvSpPr txBox="1">
            <a:spLocks noGrp="1"/>
          </p:cNvSpPr>
          <p:nvPr>
            <p:ph type="title"/>
          </p:nvPr>
        </p:nvSpPr>
        <p:spPr>
          <a:xfrm>
            <a:off x="629841" y="365128"/>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4"/>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2" name="Google Shape;72;p24"/>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4"/>
          <p:cNvSpPr txBox="1">
            <a:spLocks noGrp="1"/>
          </p:cNvSpPr>
          <p:nvPr>
            <p:ph type="body" idx="3"/>
          </p:nvPr>
        </p:nvSpPr>
        <p:spPr>
          <a:xfrm>
            <a:off x="4629151"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4" name="Google Shape;74;p24"/>
          <p:cNvSpPr txBox="1">
            <a:spLocks noGrp="1"/>
          </p:cNvSpPr>
          <p:nvPr>
            <p:ph type="body" idx="4"/>
          </p:nvPr>
        </p:nvSpPr>
        <p:spPr>
          <a:xfrm>
            <a:off x="4629151"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lank" preserve="1">
  <p:cSld name="1_Blank">
    <p:spTree>
      <p:nvGrpSpPr>
        <p:cNvPr id="1" name="Shape 78"/>
        <p:cNvGrpSpPr/>
        <p:nvPr/>
      </p:nvGrpSpPr>
      <p:grpSpPr>
        <a:xfrm>
          <a:off x="0" y="0"/>
          <a:ext cx="0" cy="0"/>
          <a:chOff x="0" y="0"/>
          <a:chExt cx="0" cy="0"/>
        </a:xfrm>
      </p:grpSpPr>
      <p:sp>
        <p:nvSpPr>
          <p:cNvPr id="79" name="Google Shape;79;p25"/>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5"/>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5"/>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82" name="Google Shape;82;p25"/>
          <p:cNvPicPr preferRelativeResize="0"/>
          <p:nvPr/>
        </p:nvPicPr>
        <p:blipFill rotWithShape="1">
          <a:blip r:embed="rId2">
            <a:alphaModFix/>
          </a:blip>
          <a:srcRect/>
          <a:stretch/>
        </p:blipFill>
        <p:spPr>
          <a:xfrm>
            <a:off x="8305482" y="136525"/>
            <a:ext cx="699577" cy="140220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reserve="1">
  <p:cSld name="Content with Caption">
    <p:spTree>
      <p:nvGrpSpPr>
        <p:cNvPr id="1" name="Shape 83"/>
        <p:cNvGrpSpPr/>
        <p:nvPr/>
      </p:nvGrpSpPr>
      <p:grpSpPr>
        <a:xfrm>
          <a:off x="0" y="0"/>
          <a:ext cx="0" cy="0"/>
          <a:chOff x="0" y="0"/>
          <a:chExt cx="0" cy="0"/>
        </a:xfrm>
      </p:grpSpPr>
      <p:sp>
        <p:nvSpPr>
          <p:cNvPr id="84" name="Google Shape;84;p26"/>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6"/>
          <p:cNvSpPr txBox="1">
            <a:spLocks noGrp="1"/>
          </p:cNvSpPr>
          <p:nvPr>
            <p:ph type="body" idx="1"/>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6" name="Google Shape;86;p2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7" name="Google Shape;87;p26"/>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6"/>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6"/>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reserve="1">
  <p:cSld name="Picture with Caption">
    <p:spTree>
      <p:nvGrpSpPr>
        <p:cNvPr id="1" name="Shape 90"/>
        <p:cNvGrpSpPr/>
        <p:nvPr/>
      </p:nvGrpSpPr>
      <p:grpSpPr>
        <a:xfrm>
          <a:off x="0" y="0"/>
          <a:ext cx="0" cy="0"/>
          <a:chOff x="0" y="0"/>
          <a:chExt cx="0" cy="0"/>
        </a:xfrm>
      </p:grpSpPr>
      <p:sp>
        <p:nvSpPr>
          <p:cNvPr id="91" name="Google Shape;91;p27"/>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7"/>
          <p:cNvSpPr>
            <a:spLocks noGrp="1"/>
          </p:cNvSpPr>
          <p:nvPr>
            <p:ph type="pic" idx="2"/>
          </p:nvPr>
        </p:nvSpPr>
        <p:spPr>
          <a:xfrm>
            <a:off x="3887391" y="987428"/>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93" name="Google Shape;93;p27"/>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4" name="Google Shape;94;p27"/>
          <p:cNvSpPr txBox="1">
            <a:spLocks noGrp="1"/>
          </p:cNvSpPr>
          <p:nvPr>
            <p:ph type="dt" idx="10"/>
          </p:nvPr>
        </p:nvSpPr>
        <p:spPr>
          <a:xfrm>
            <a:off x="628650" y="6356353"/>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7"/>
          <p:cNvSpPr txBox="1">
            <a:spLocks noGrp="1"/>
          </p:cNvSpPr>
          <p:nvPr>
            <p:ph type="ftr" idx="11"/>
          </p:nvPr>
        </p:nvSpPr>
        <p:spPr>
          <a:xfrm>
            <a:off x="3028950" y="6356353"/>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7"/>
          <p:cNvSpPr txBox="1">
            <a:spLocks noGrp="1"/>
          </p:cNvSpPr>
          <p:nvPr>
            <p:ph type="sldNum" idx="12"/>
          </p:nvPr>
        </p:nvSpPr>
        <p:spPr>
          <a:xfrm>
            <a:off x="6457950" y="6356353"/>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4000" r:id="rId1"/>
    <p:sldLayoutId id="2147484001" r:id="rId2"/>
    <p:sldLayoutId id="2147484002" r:id="rId3"/>
    <p:sldLayoutId id="2147484003" r:id="rId4"/>
    <p:sldLayoutId id="2147484004" r:id="rId5"/>
    <p:sldLayoutId id="2147484005" r:id="rId6"/>
    <p:sldLayoutId id="2147484006" r:id="rId7"/>
    <p:sldLayoutId id="2147484007" r:id="rId8"/>
    <p:sldLayoutId id="2147484008" r:id="rId9"/>
    <p:sldLayoutId id="2147484009" r:id="rId10"/>
    <p:sldLayoutId id="2147484010" r:id="rId11"/>
    <p:sldLayoutId id="2147484011" r:id="rId12"/>
    <p:sldLayoutId id="2147484012" r:id="rId13"/>
    <p:sldLayoutId id="2147484013" r:id="rId14"/>
    <p:sldLayoutId id="2147484014" r:id="rId15"/>
    <p:sldLayoutId id="2147484015" r:id="rId16"/>
    <p:sldLayoutId id="2147484016" r:id="rId17"/>
    <p:sldLayoutId id="2147484017" r:id="rId18"/>
    <p:sldLayoutId id="2147484018" r:id="rId19"/>
    <p:sldLayoutId id="2147484019" r:id="rId20"/>
    <p:sldLayoutId id="2147484020" r:id="rId21"/>
    <p:sldLayoutId id="2147484021" r:id="rId22"/>
    <p:sldLayoutId id="2147484022" r:id="rId23"/>
    <p:sldLayoutId id="2147484023" r:id="rId24"/>
    <p:sldLayoutId id="2147484024" r:id="rId25"/>
    <p:sldLayoutId id="2147484025" r:id="rId26"/>
    <p:sldLayoutId id="2147484026" r:id="rId27"/>
    <p:sldLayoutId id="2147484027"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1"/>
          <p:cNvSpPr/>
          <p:nvPr/>
        </p:nvSpPr>
        <p:spPr>
          <a:xfrm>
            <a:off x="232304" y="2302196"/>
            <a:ext cx="5779856" cy="12310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cap="none" dirty="0">
                <a:solidFill>
                  <a:schemeClr val="accent2"/>
                </a:solidFill>
                <a:latin typeface="Calibri"/>
                <a:ea typeface="Calibri"/>
                <a:cs typeface="Calibri"/>
                <a:sym typeface="Calibri"/>
              </a:rPr>
              <a:t>Software Design Principles</a:t>
            </a:r>
            <a:endParaRPr lang="en-GB" sz="3600" b="1" cap="none" dirty="0">
              <a:solidFill>
                <a:schemeClr val="accent2"/>
              </a:solidFill>
              <a:latin typeface="Calibri"/>
              <a:ea typeface="Calibri"/>
              <a:cs typeface="Calibri"/>
              <a:sym typeface="Calibri"/>
            </a:endParaRPr>
          </a:p>
          <a:p>
            <a:pPr marL="0" marR="0" lvl="0" indent="0" algn="l" rtl="0">
              <a:spcBef>
                <a:spcPts val="1200"/>
              </a:spcBef>
              <a:spcAft>
                <a:spcPts val="0"/>
              </a:spcAft>
              <a:buNone/>
            </a:pPr>
            <a:r>
              <a:rPr lang="en-GB" sz="2800" b="1" dirty="0">
                <a:solidFill>
                  <a:srgbClr val="C00000"/>
                </a:solidFill>
                <a:latin typeface="Calibri"/>
                <a:cs typeface="Calibri"/>
                <a:sym typeface="Calibri"/>
              </a:rPr>
              <a:t>SOLID Principles</a:t>
            </a:r>
            <a:endParaRPr lang="en-GB" sz="1400" dirty="0">
              <a:solidFill>
                <a:srgbClr val="C00000"/>
              </a:solidFill>
            </a:endParaRPr>
          </a:p>
        </p:txBody>
      </p:sp>
      <p:pic>
        <p:nvPicPr>
          <p:cNvPr id="4" name="Picture 3">
            <a:extLst>
              <a:ext uri="{FF2B5EF4-FFF2-40B4-BE49-F238E27FC236}">
                <a16:creationId xmlns:a16="http://schemas.microsoft.com/office/drawing/2014/main" id="{1CF3B02D-63A5-40A9-A7DC-4EC3190BD521}"/>
              </a:ext>
            </a:extLst>
          </p:cNvPr>
          <p:cNvPicPr>
            <a:picLocks noChangeAspect="1"/>
          </p:cNvPicPr>
          <p:nvPr/>
        </p:nvPicPr>
        <p:blipFill>
          <a:blip r:embed="rId2"/>
          <a:stretch>
            <a:fillRect/>
          </a:stretch>
        </p:blipFill>
        <p:spPr>
          <a:xfrm>
            <a:off x="6372200" y="2503945"/>
            <a:ext cx="2461234" cy="18501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7739" y="1151120"/>
            <a:ext cx="7786742" cy="369332"/>
          </a:xfrm>
          <a:prstGeom prst="rect">
            <a:avLst/>
          </a:prstGeom>
        </p:spPr>
        <p:txBody>
          <a:bodyPr wrap="square">
            <a:spAutoFit/>
          </a:bodyPr>
          <a:lstStyle/>
          <a:p>
            <a:r>
              <a:rPr lang="en-US" sz="1800" dirty="0"/>
              <a:t>Below is a  solution to this problem that follows the LSP:</a:t>
            </a:r>
          </a:p>
        </p:txBody>
      </p:sp>
      <p:pic>
        <p:nvPicPr>
          <p:cNvPr id="19458" name="Picture 2"/>
          <p:cNvPicPr>
            <a:picLocks noChangeAspect="1" noChangeArrowheads="1"/>
          </p:cNvPicPr>
          <p:nvPr/>
        </p:nvPicPr>
        <p:blipFill>
          <a:blip r:embed="rId2"/>
          <a:srcRect b="17682"/>
          <a:stretch>
            <a:fillRect/>
          </a:stretch>
        </p:blipFill>
        <p:spPr bwMode="auto">
          <a:xfrm>
            <a:off x="285719" y="1583754"/>
            <a:ext cx="8072462" cy="1979876"/>
          </a:xfrm>
          <a:prstGeom prst="rect">
            <a:avLst/>
          </a:prstGeom>
          <a:noFill/>
          <a:ln w="9525">
            <a:noFill/>
            <a:miter lim="800000"/>
            <a:headEnd/>
            <a:tailEnd/>
          </a:ln>
          <a:effectLst/>
        </p:spPr>
      </p:pic>
      <p:sp>
        <p:nvSpPr>
          <p:cNvPr id="5" name="Rectangle 4"/>
          <p:cNvSpPr/>
          <p:nvPr/>
        </p:nvSpPr>
        <p:spPr>
          <a:xfrm>
            <a:off x="278903" y="3563630"/>
            <a:ext cx="2815194" cy="369332"/>
          </a:xfrm>
          <a:prstGeom prst="rect">
            <a:avLst/>
          </a:prstGeom>
        </p:spPr>
        <p:txBody>
          <a:bodyPr wrap="none">
            <a:spAutoFit/>
          </a:bodyPr>
          <a:lstStyle/>
          <a:p>
            <a:r>
              <a:rPr lang="en-US" sz="1800" dirty="0"/>
              <a:t>Now </a:t>
            </a:r>
            <a:r>
              <a:rPr lang="en-US" sz="1600" dirty="0"/>
              <a:t>the</a:t>
            </a:r>
            <a:r>
              <a:rPr lang="en-US" sz="1800" dirty="0"/>
              <a:t> client of </a:t>
            </a:r>
            <a:r>
              <a:rPr lang="en-US" sz="1800" dirty="0" err="1"/>
              <a:t>iDevice</a:t>
            </a:r>
            <a:r>
              <a:rPr lang="en-US" sz="1800" dirty="0"/>
              <a:t> is:</a:t>
            </a:r>
          </a:p>
        </p:txBody>
      </p:sp>
      <p:pic>
        <p:nvPicPr>
          <p:cNvPr id="19459" name="Picture 3"/>
          <p:cNvPicPr>
            <a:picLocks noChangeAspect="1" noChangeArrowheads="1"/>
          </p:cNvPicPr>
          <p:nvPr/>
        </p:nvPicPr>
        <p:blipFill>
          <a:blip r:embed="rId3"/>
          <a:srcRect t="4464" b="6249"/>
          <a:stretch>
            <a:fillRect/>
          </a:stretch>
        </p:blipFill>
        <p:spPr bwMode="auto">
          <a:xfrm>
            <a:off x="210134" y="4106933"/>
            <a:ext cx="7805768" cy="2231108"/>
          </a:xfrm>
          <a:prstGeom prst="rect">
            <a:avLst/>
          </a:prstGeom>
          <a:noFill/>
          <a:ln w="9525">
            <a:noFill/>
            <a:miter lim="800000"/>
            <a:headEnd/>
            <a:tailEnd/>
          </a:ln>
          <a:effectLst/>
        </p:spPr>
      </p:pic>
      <p:sp>
        <p:nvSpPr>
          <p:cNvPr id="9" name="Title 2">
            <a:extLst>
              <a:ext uri="{FF2B5EF4-FFF2-40B4-BE49-F238E27FC236}">
                <a16:creationId xmlns:a16="http://schemas.microsoft.com/office/drawing/2014/main" id="{2EDB7BF2-D5AE-4532-8A8C-F33D00DA0B24}"/>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3. Liskov Substitution Principle (Cont.)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1" name="Picture 5"/>
          <p:cNvPicPr>
            <a:picLocks noChangeAspect="1" noChangeArrowheads="1"/>
          </p:cNvPicPr>
          <p:nvPr/>
        </p:nvPicPr>
        <p:blipFill>
          <a:blip r:embed="rId2"/>
          <a:srcRect t="3659" b="12195"/>
          <a:stretch>
            <a:fillRect/>
          </a:stretch>
        </p:blipFill>
        <p:spPr bwMode="auto">
          <a:xfrm>
            <a:off x="0" y="2060848"/>
            <a:ext cx="7380144" cy="2384052"/>
          </a:xfrm>
          <a:prstGeom prst="rect">
            <a:avLst/>
          </a:prstGeom>
          <a:noFill/>
          <a:ln w="9525">
            <a:noFill/>
            <a:miter lim="800000"/>
            <a:headEnd/>
            <a:tailEnd/>
          </a:ln>
          <a:effectLst/>
        </p:spPr>
      </p:pic>
      <p:sp>
        <p:nvSpPr>
          <p:cNvPr id="7" name="Rectangle 6"/>
          <p:cNvSpPr/>
          <p:nvPr/>
        </p:nvSpPr>
        <p:spPr>
          <a:xfrm>
            <a:off x="0" y="1104170"/>
            <a:ext cx="9416040" cy="5940088"/>
          </a:xfrm>
          <a:prstGeom prst="rect">
            <a:avLst/>
          </a:prstGeom>
        </p:spPr>
        <p:txBody>
          <a:bodyPr wrap="square">
            <a:spAutoFit/>
          </a:bodyPr>
          <a:lstStyle/>
          <a:p>
            <a:r>
              <a:rPr lang="en-US" sz="2000" dirty="0">
                <a:latin typeface="Calibri" panose="020F0502020204030204" pitchFamily="34" charset="0"/>
                <a:cs typeface="Calibri" panose="020F0502020204030204" pitchFamily="34" charset="0"/>
              </a:rPr>
              <a:t>Lets consider the example of the rectangle and the square. When looking at it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from the outset it looks like the square is a specialized version of the rectangle </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and we may draw the following inheritance hierarchy:</a:t>
            </a: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19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Unfortunately, you cannot substitute a square object in place of a rectangular object. Since the square inherits from the rectangle, therefore, it inherits its method </a:t>
            </a:r>
            <a:r>
              <a:rPr lang="en-US" sz="2000" dirty="0" err="1">
                <a:latin typeface="Calibri" panose="020F0502020204030204" pitchFamily="34" charset="0"/>
                <a:cs typeface="Calibri" panose="020F0502020204030204" pitchFamily="34" charset="0"/>
              </a:rPr>
              <a:t>setWidth</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setHeight</a:t>
            </a:r>
            <a:r>
              <a:rPr lang="en-US" sz="2000" dirty="0">
                <a:latin typeface="Calibri" panose="020F0502020204030204" pitchFamily="34" charset="0"/>
                <a:cs typeface="Calibri" panose="020F0502020204030204" pitchFamily="34" charset="0"/>
              </a:rPr>
              <a:t>(). </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A client of the square object can change its width and height to different values. </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Since width and height of a square is the same, this may fail the normal behavior of the software.</a:t>
            </a:r>
          </a:p>
          <a:p>
            <a:pPr marL="342900" indent="-342900">
              <a:buFont typeface="Wingdings" panose="05000000000000000000" pitchFamily="2" charset="2"/>
              <a:buChar char="§"/>
            </a:pPr>
            <a:r>
              <a:rPr lang="en-US" sz="2000" dirty="0">
                <a:latin typeface="Calibri" panose="020F0502020204030204" pitchFamily="34" charset="0"/>
                <a:cs typeface="Calibri" panose="020F0502020204030204" pitchFamily="34" charset="0"/>
              </a:rPr>
              <a:t>So when defining classes, relationships have to be looked at according to different usage scenarios and conditions</a:t>
            </a:r>
          </a:p>
        </p:txBody>
      </p:sp>
      <p:sp>
        <p:nvSpPr>
          <p:cNvPr id="9" name="Title 2">
            <a:extLst>
              <a:ext uri="{FF2B5EF4-FFF2-40B4-BE49-F238E27FC236}">
                <a16:creationId xmlns:a16="http://schemas.microsoft.com/office/drawing/2014/main" id="{2EDB7BF2-D5AE-4532-8A8C-F33D00DA0B24}"/>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3. Liskov Substitution Principle (Cont.)</a:t>
            </a:r>
          </a:p>
        </p:txBody>
      </p:sp>
    </p:spTree>
    <p:extLst>
      <p:ext uri="{BB962C8B-B14F-4D97-AF65-F5344CB8AC3E}">
        <p14:creationId xmlns:p14="http://schemas.microsoft.com/office/powerpoint/2010/main" val="1174527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1100915"/>
            <a:ext cx="9144000" cy="5757085"/>
          </a:xfrm>
        </p:spPr>
        <p:txBody>
          <a:bodyPr anchor="t">
            <a:normAutofit/>
          </a:bodyPr>
          <a:lstStyle/>
          <a:p>
            <a:pPr>
              <a:buNone/>
            </a:pPr>
            <a:r>
              <a:rPr lang="en-US" sz="2000" dirty="0"/>
              <a:t>The Interface Segregation Principle (ISP) states: </a:t>
            </a:r>
          </a:p>
          <a:p>
            <a:pPr>
              <a:buNone/>
            </a:pPr>
            <a:endParaRPr lang="en-US" sz="1800" dirty="0"/>
          </a:p>
          <a:p>
            <a:pPr>
              <a:buNone/>
            </a:pPr>
            <a:r>
              <a:rPr lang="en-US" sz="3200" dirty="0"/>
              <a:t>                                                             </a:t>
            </a:r>
            <a:r>
              <a:rPr lang="en-US" sz="2000" dirty="0"/>
              <a:t>or</a:t>
            </a:r>
          </a:p>
          <a:p>
            <a:pPr>
              <a:buNone/>
            </a:pPr>
            <a:r>
              <a:rPr lang="en-US" sz="2000" b="1" dirty="0"/>
              <a:t>                     “Make fine grained interfaces that are client specific”</a:t>
            </a:r>
          </a:p>
          <a:p>
            <a:pPr>
              <a:buNone/>
            </a:pPr>
            <a:endParaRPr lang="en-US" sz="600" dirty="0"/>
          </a:p>
          <a:p>
            <a:pPr>
              <a:buNone/>
            </a:pPr>
            <a:r>
              <a:rPr lang="en-US" sz="2000" dirty="0"/>
              <a:t>This principle is looking to indicate</a:t>
            </a:r>
          </a:p>
          <a:p>
            <a:pPr>
              <a:buFont typeface="Wingdings" panose="05000000000000000000" pitchFamily="2" charset="2"/>
              <a:buChar char="§"/>
            </a:pPr>
            <a:r>
              <a:rPr lang="en-US" sz="2000" dirty="0"/>
              <a:t>Make small and specific interfaces so the client who implements them does not depend on methods it does not need. </a:t>
            </a:r>
          </a:p>
          <a:p>
            <a:pPr>
              <a:buFont typeface="Wingdings" panose="05000000000000000000" pitchFamily="2" charset="2"/>
              <a:buChar char="§"/>
            </a:pPr>
            <a:r>
              <a:rPr lang="en-US" sz="2000" dirty="0"/>
              <a:t>Like Instead of having one interface class that can handle three special cases it is better to have three interface, one for each special case.</a:t>
            </a:r>
          </a:p>
          <a:p>
            <a:pPr>
              <a:buFont typeface="Wingdings" panose="05000000000000000000" pitchFamily="2" charset="2"/>
              <a:buChar char="§"/>
            </a:pPr>
            <a:r>
              <a:rPr lang="en-US" sz="2000" dirty="0"/>
              <a:t>This is similar to Classes which should be as specialized as possible, like you do not want any god classes that contain the whole application logic or the source code needing to be modular with every class containing only the minimum necessary logic to achieve the desired behavior.</a:t>
            </a:r>
          </a:p>
        </p:txBody>
      </p:sp>
      <p:sp>
        <p:nvSpPr>
          <p:cNvPr id="4" name="Rectangle 3"/>
          <p:cNvSpPr/>
          <p:nvPr/>
        </p:nvSpPr>
        <p:spPr>
          <a:xfrm>
            <a:off x="683568" y="1772816"/>
            <a:ext cx="7242028" cy="64633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800" b="1" dirty="0"/>
              <a:t>Clients should not be forced to depend upon the interfaces that they do not use.</a:t>
            </a:r>
            <a:endParaRPr lang="en-US" sz="1800" dirty="0"/>
          </a:p>
        </p:txBody>
      </p:sp>
      <p:sp>
        <p:nvSpPr>
          <p:cNvPr id="9" name="Title 2">
            <a:extLst>
              <a:ext uri="{FF2B5EF4-FFF2-40B4-BE49-F238E27FC236}">
                <a16:creationId xmlns:a16="http://schemas.microsoft.com/office/drawing/2014/main" id="{CE4C895C-4598-475C-8785-AEB5DC32CA8F}"/>
              </a:ext>
            </a:extLst>
          </p:cNvPr>
          <p:cNvSpPr txBox="1">
            <a:spLocks/>
          </p:cNvSpPr>
          <p:nvPr/>
        </p:nvSpPr>
        <p:spPr>
          <a:xfrm>
            <a:off x="124512" y="500042"/>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4. Interface Segregation Principle (ISP)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8F8C430-BA6D-4198-A377-363F3C6AAD5A}"/>
              </a:ext>
            </a:extLst>
          </p:cNvPr>
          <p:cNvSpPr txBox="1"/>
          <p:nvPr/>
        </p:nvSpPr>
        <p:spPr>
          <a:xfrm>
            <a:off x="70164" y="4529708"/>
            <a:ext cx="9103482" cy="2246769"/>
          </a:xfrm>
          <a:prstGeom prst="rect">
            <a:avLst/>
          </a:prstGeom>
          <a:noFill/>
        </p:spPr>
        <p:txBody>
          <a:bodyPr wrap="square">
            <a:spAutoFit/>
          </a:bodyPr>
          <a:lstStyle/>
          <a:p>
            <a:r>
              <a:rPr lang="en-US" sz="1800" dirty="0"/>
              <a:t>For example, the following lines of code need to be added to the Network Device class and PCI Device  class to work with this design:</a:t>
            </a:r>
          </a:p>
          <a:p>
            <a:endParaRPr lang="en-US" sz="1800" dirty="0"/>
          </a:p>
          <a:p>
            <a:endParaRPr lang="en-US" sz="1800" dirty="0"/>
          </a:p>
          <a:p>
            <a:endParaRPr lang="en-US" sz="3200" dirty="0"/>
          </a:p>
          <a:p>
            <a:endParaRPr lang="en-US" sz="1800" dirty="0"/>
          </a:p>
          <a:p>
            <a:r>
              <a:rPr lang="en-US" sz="1800" dirty="0"/>
              <a:t>This breaks this principle as it is causing unnecessary clients to depend on the same.</a:t>
            </a:r>
          </a:p>
        </p:txBody>
      </p:sp>
      <p:sp>
        <p:nvSpPr>
          <p:cNvPr id="5" name="Rectangle 4"/>
          <p:cNvSpPr/>
          <p:nvPr/>
        </p:nvSpPr>
        <p:spPr>
          <a:xfrm>
            <a:off x="124512" y="1253360"/>
            <a:ext cx="3691652" cy="369332"/>
          </a:xfrm>
          <a:prstGeom prst="rect">
            <a:avLst/>
          </a:prstGeom>
        </p:spPr>
        <p:txBody>
          <a:bodyPr wrap="none">
            <a:spAutoFit/>
          </a:bodyPr>
          <a:lstStyle/>
          <a:p>
            <a:r>
              <a:rPr lang="en-US" sz="1800" dirty="0">
                <a:latin typeface="Calibri" panose="020F0502020204030204" pitchFamily="34" charset="0"/>
                <a:cs typeface="Calibri" panose="020F0502020204030204" pitchFamily="34" charset="0"/>
              </a:rPr>
              <a:t>Again consider the previous example:</a:t>
            </a:r>
          </a:p>
        </p:txBody>
      </p:sp>
      <p:pic>
        <p:nvPicPr>
          <p:cNvPr id="20482" name="Picture 2"/>
          <p:cNvPicPr>
            <a:picLocks noChangeAspect="1" noChangeArrowheads="1"/>
          </p:cNvPicPr>
          <p:nvPr/>
        </p:nvPicPr>
        <p:blipFill>
          <a:blip r:embed="rId2"/>
          <a:srcRect/>
          <a:stretch>
            <a:fillRect/>
          </a:stretch>
        </p:blipFill>
        <p:spPr bwMode="auto">
          <a:xfrm>
            <a:off x="539552" y="1737942"/>
            <a:ext cx="5448300" cy="1281738"/>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a:srcRect/>
          <a:stretch>
            <a:fillRect/>
          </a:stretch>
        </p:blipFill>
        <p:spPr bwMode="auto">
          <a:xfrm>
            <a:off x="516692" y="2985390"/>
            <a:ext cx="4943475" cy="1576063"/>
          </a:xfrm>
          <a:prstGeom prst="rect">
            <a:avLst/>
          </a:prstGeom>
          <a:noFill/>
          <a:ln w="9525">
            <a:noFill/>
            <a:miter lim="800000"/>
            <a:headEnd/>
            <a:tailEnd/>
          </a:ln>
          <a:effectLst/>
        </p:spPr>
      </p:pic>
      <p:pic>
        <p:nvPicPr>
          <p:cNvPr id="20485" name="Picture 5"/>
          <p:cNvPicPr>
            <a:picLocks noChangeAspect="1" noChangeArrowheads="1"/>
          </p:cNvPicPr>
          <p:nvPr/>
        </p:nvPicPr>
        <p:blipFill>
          <a:blip r:embed="rId4"/>
          <a:srcRect/>
          <a:stretch>
            <a:fillRect/>
          </a:stretch>
        </p:blipFill>
        <p:spPr bwMode="auto">
          <a:xfrm>
            <a:off x="323528" y="5111626"/>
            <a:ext cx="4784419" cy="1281738"/>
          </a:xfrm>
          <a:prstGeom prst="rect">
            <a:avLst/>
          </a:prstGeom>
          <a:noFill/>
          <a:ln w="9525">
            <a:noFill/>
            <a:miter lim="800000"/>
            <a:headEnd/>
            <a:tailEnd/>
          </a:ln>
          <a:effectLst/>
        </p:spPr>
      </p:pic>
      <p:sp>
        <p:nvSpPr>
          <p:cNvPr id="9" name="Title 2">
            <a:extLst>
              <a:ext uri="{FF2B5EF4-FFF2-40B4-BE49-F238E27FC236}">
                <a16:creationId xmlns:a16="http://schemas.microsoft.com/office/drawing/2014/main" id="{CE4C895C-4598-475C-8785-AEB5DC32CA8F}"/>
              </a:ext>
            </a:extLst>
          </p:cNvPr>
          <p:cNvSpPr txBox="1">
            <a:spLocks/>
          </p:cNvSpPr>
          <p:nvPr/>
        </p:nvSpPr>
        <p:spPr>
          <a:xfrm>
            <a:off x="124512" y="500042"/>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4. Interface Segregation Principle (ISP) (Contd.)</a:t>
            </a:r>
          </a:p>
        </p:txBody>
      </p:sp>
    </p:spTree>
    <p:extLst>
      <p:ext uri="{BB962C8B-B14F-4D97-AF65-F5344CB8AC3E}">
        <p14:creationId xmlns:p14="http://schemas.microsoft.com/office/powerpoint/2010/main" val="734344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130272" y="2348880"/>
            <a:ext cx="6362700" cy="4295789"/>
          </a:xfrm>
          <a:prstGeom prst="rect">
            <a:avLst/>
          </a:prstGeom>
          <a:noFill/>
          <a:ln w="9525">
            <a:noFill/>
            <a:miter lim="800000"/>
            <a:headEnd/>
            <a:tailEnd/>
          </a:ln>
          <a:effectLst/>
        </p:spPr>
      </p:pic>
      <p:sp>
        <p:nvSpPr>
          <p:cNvPr id="3" name="Subtitle 2"/>
          <p:cNvSpPr>
            <a:spLocks noGrp="1"/>
          </p:cNvSpPr>
          <p:nvPr>
            <p:ph type="subTitle" idx="4294967295"/>
          </p:nvPr>
        </p:nvSpPr>
        <p:spPr>
          <a:xfrm>
            <a:off x="-54260" y="1058842"/>
            <a:ext cx="9252520" cy="1423054"/>
          </a:xfrm>
        </p:spPr>
        <p:txBody>
          <a:bodyPr anchor="t">
            <a:noAutofit/>
          </a:bodyPr>
          <a:lstStyle/>
          <a:p>
            <a:pPr marL="72000" indent="0">
              <a:buNone/>
            </a:pPr>
            <a:r>
              <a:rPr lang="en-US" sz="1800" dirty="0"/>
              <a:t>One approach to solve is to use the understanding that refresh occurs after the open </a:t>
            </a:r>
            <a:br>
              <a:rPr lang="en-US" sz="1800" dirty="0"/>
            </a:br>
            <a:r>
              <a:rPr lang="en-US" sz="1800" dirty="0"/>
              <a:t>function only in USB interface. Thus</a:t>
            </a:r>
          </a:p>
          <a:p>
            <a:pPr marL="432000" indent="-360000">
              <a:lnSpc>
                <a:spcPct val="100000"/>
              </a:lnSpc>
              <a:spcBef>
                <a:spcPts val="600"/>
              </a:spcBef>
            </a:pPr>
            <a:r>
              <a:rPr lang="en-US" sz="1800" dirty="0"/>
              <a:t>refresh logic is moved from the client of </a:t>
            </a:r>
            <a:r>
              <a:rPr lang="en-US" sz="1800" dirty="0" err="1"/>
              <a:t>IDevice</a:t>
            </a:r>
            <a:r>
              <a:rPr lang="en-US" sz="1800" dirty="0"/>
              <a:t> to the specific USB concrete device class as shown here:</a:t>
            </a: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endParaRPr lang="en-US" sz="1800" b="1" dirty="0">
              <a:cs typeface="Arial" pitchFamily="34" charset="0"/>
            </a:endParaRPr>
          </a:p>
          <a:p>
            <a:pPr marL="432000" indent="-360000">
              <a:spcBef>
                <a:spcPts val="600"/>
              </a:spcBef>
            </a:pPr>
            <a:r>
              <a:rPr lang="en-US" sz="1800" dirty="0">
                <a:cs typeface="Arial" pitchFamily="34" charset="0"/>
              </a:rPr>
              <a:t>Thus this reduces the number of functions in the </a:t>
            </a:r>
            <a:r>
              <a:rPr lang="en-US" sz="1800" dirty="0" err="1">
                <a:cs typeface="Arial" pitchFamily="34" charset="0"/>
              </a:rPr>
              <a:t>iDevices</a:t>
            </a:r>
            <a:r>
              <a:rPr lang="en-US" sz="1800" dirty="0">
                <a:cs typeface="Arial" pitchFamily="34" charset="0"/>
              </a:rPr>
              <a:t> class and makes it less fat too.</a:t>
            </a:r>
          </a:p>
        </p:txBody>
      </p:sp>
      <p:sp>
        <p:nvSpPr>
          <p:cNvPr id="4" name="Title 2">
            <a:extLst>
              <a:ext uri="{FF2B5EF4-FFF2-40B4-BE49-F238E27FC236}">
                <a16:creationId xmlns:a16="http://schemas.microsoft.com/office/drawing/2014/main" id="{632D5E61-CF99-47A1-A79F-F402C9FBF64C}"/>
              </a:ext>
            </a:extLst>
          </p:cNvPr>
          <p:cNvSpPr txBox="1">
            <a:spLocks/>
          </p:cNvSpPr>
          <p:nvPr/>
        </p:nvSpPr>
        <p:spPr>
          <a:xfrm>
            <a:off x="124512" y="500042"/>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4. Interface Segregation Principle (ISP)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095C9A-2F61-4241-937F-A248D9DE34A8}"/>
              </a:ext>
            </a:extLst>
          </p:cNvPr>
          <p:cNvSpPr txBox="1"/>
          <p:nvPr/>
        </p:nvSpPr>
        <p:spPr>
          <a:xfrm>
            <a:off x="124512" y="2204864"/>
            <a:ext cx="9151901" cy="4542547"/>
          </a:xfrm>
          <a:prstGeom prst="rect">
            <a:avLst/>
          </a:prstGeom>
          <a:noFill/>
        </p:spPr>
        <p:txBody>
          <a:bodyPr wrap="square" numCol="2" spcCol="108000" rtlCol="0">
            <a:spAutoFit/>
          </a:bodyPr>
          <a:lstStyle/>
          <a:p>
            <a:r>
              <a:rPr lang="en-IN" sz="2000" dirty="0">
                <a:latin typeface="Calibri" panose="020F0502020204030204" pitchFamily="34" charset="0"/>
                <a:cs typeface="Calibri" panose="020F0502020204030204" pitchFamily="34" charset="0"/>
              </a:rPr>
              <a:t>Consider following example</a:t>
            </a:r>
          </a:p>
          <a:p>
            <a:endParaRPr lang="en-IN" sz="2800" dirty="0">
              <a:latin typeface="Calibri" panose="020F0502020204030204" pitchFamily="34" charset="0"/>
              <a:cs typeface="Calibri" panose="020F0502020204030204" pitchFamily="34" charset="0"/>
            </a:endParaRPr>
          </a:p>
          <a:p>
            <a:endParaRPr lang="en-IN" sz="2800" dirty="0">
              <a:latin typeface="Calibri" panose="020F0502020204030204" pitchFamily="34" charset="0"/>
              <a:cs typeface="Calibri" panose="020F0502020204030204" pitchFamily="34" charset="0"/>
            </a:endParaRPr>
          </a:p>
          <a:p>
            <a:endParaRPr lang="en-IN" sz="2800" dirty="0">
              <a:latin typeface="Calibri" panose="020F0502020204030204" pitchFamily="34" charset="0"/>
              <a:cs typeface="Calibri" panose="020F0502020204030204" pitchFamily="34" charset="0"/>
            </a:endParaRPr>
          </a:p>
          <a:p>
            <a:endParaRPr lang="en-IN" sz="2800" dirty="0">
              <a:latin typeface="Calibri" panose="020F0502020204030204" pitchFamily="34" charset="0"/>
              <a:cs typeface="Calibri" panose="020F0502020204030204" pitchFamily="34" charset="0"/>
            </a:endParaRPr>
          </a:p>
          <a:p>
            <a:endParaRPr lang="en-IN" sz="2800" dirty="0">
              <a:latin typeface="Calibri" panose="020F0502020204030204" pitchFamily="34" charset="0"/>
              <a:cs typeface="Calibri" panose="020F0502020204030204" pitchFamily="34" charset="0"/>
            </a:endParaRPr>
          </a:p>
          <a:p>
            <a:endParaRPr lang="en-IN" sz="3200" dirty="0">
              <a:latin typeface="Calibri" panose="020F0502020204030204" pitchFamily="34" charset="0"/>
              <a:cs typeface="Calibri" panose="020F0502020204030204" pitchFamily="34" charset="0"/>
            </a:endParaRPr>
          </a:p>
          <a:p>
            <a:endParaRPr lang="en-IN" sz="32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This violates the “program to an interface" principle because we are working with the reference of the concrete class PCI Device. </a:t>
            </a:r>
            <a:endParaRPr lang="en-IN" sz="2800" dirty="0">
              <a:latin typeface="Calibri" panose="020F0502020204030204" pitchFamily="34" charset="0"/>
              <a:cs typeface="Calibri" panose="020F0502020204030204" pitchFamily="34" charset="0"/>
            </a:endParaRPr>
          </a:p>
          <a:p>
            <a:pPr>
              <a:spcBef>
                <a:spcPts val="800"/>
              </a:spcBef>
            </a:pPr>
            <a:r>
              <a:rPr lang="en-IN" sz="2000" dirty="0">
                <a:latin typeface="Calibri" panose="020F0502020204030204" pitchFamily="34" charset="0"/>
                <a:cs typeface="Calibri" panose="020F0502020204030204" pitchFamily="34" charset="0"/>
              </a:rPr>
              <a:t>The below listing addresses this</a:t>
            </a: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a:p>
            <a:endParaRPr lang="en-IN" sz="2000" dirty="0">
              <a:latin typeface="Calibri" panose="020F0502020204030204" pitchFamily="34" charset="0"/>
              <a:cs typeface="Calibri" panose="020F0502020204030204" pitchFamily="34" charset="0"/>
            </a:endParaRPr>
          </a:p>
        </p:txBody>
      </p:sp>
      <p:sp>
        <p:nvSpPr>
          <p:cNvPr id="3" name="Subtitle 2"/>
          <p:cNvSpPr>
            <a:spLocks noGrp="1"/>
          </p:cNvSpPr>
          <p:nvPr>
            <p:ph type="subTitle" idx="4294967295"/>
          </p:nvPr>
        </p:nvSpPr>
        <p:spPr>
          <a:xfrm>
            <a:off x="-1166" y="1175829"/>
            <a:ext cx="8584058" cy="338554"/>
          </a:xfrm>
        </p:spPr>
        <p:txBody>
          <a:bodyPr anchor="t">
            <a:noAutofit/>
          </a:bodyPr>
          <a:lstStyle/>
          <a:p>
            <a:pPr>
              <a:spcBef>
                <a:spcPts val="0"/>
              </a:spcBef>
            </a:pPr>
            <a:r>
              <a:rPr lang="en-US" sz="2000" dirty="0"/>
              <a:t>This principle is a generalization of the other principles discussed above.</a:t>
            </a:r>
          </a:p>
          <a:p>
            <a:pPr>
              <a:spcBef>
                <a:spcPts val="0"/>
              </a:spcBef>
            </a:pPr>
            <a:endParaRPr lang="en-US" sz="2000" dirty="0"/>
          </a:p>
          <a:p>
            <a:endParaRPr lang="en-US" sz="1050" dirty="0"/>
          </a:p>
        </p:txBody>
      </p:sp>
      <p:sp>
        <p:nvSpPr>
          <p:cNvPr id="4" name="Rectangle 3"/>
          <p:cNvSpPr/>
          <p:nvPr/>
        </p:nvSpPr>
        <p:spPr>
          <a:xfrm>
            <a:off x="755576" y="1602393"/>
            <a:ext cx="6858048" cy="40011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000" b="1" dirty="0">
                <a:latin typeface="Calibri" panose="020F0502020204030204" pitchFamily="34" charset="0"/>
                <a:cs typeface="Calibri" panose="020F0502020204030204" pitchFamily="34" charset="0"/>
              </a:rPr>
              <a:t>Program to an interface, not to an implementation.</a:t>
            </a:r>
            <a:endParaRPr lang="en-US" sz="2000" dirty="0">
              <a:latin typeface="Calibri" panose="020F0502020204030204" pitchFamily="34" charset="0"/>
              <a:cs typeface="Calibri" panose="020F0502020204030204" pitchFamily="34" charset="0"/>
            </a:endParaRPr>
          </a:p>
        </p:txBody>
      </p:sp>
      <p:pic>
        <p:nvPicPr>
          <p:cNvPr id="22530" name="Picture 2"/>
          <p:cNvPicPr>
            <a:picLocks noChangeAspect="1" noChangeArrowheads="1"/>
          </p:cNvPicPr>
          <p:nvPr/>
        </p:nvPicPr>
        <p:blipFill>
          <a:blip r:embed="rId2"/>
          <a:srcRect b="6383"/>
          <a:stretch>
            <a:fillRect/>
          </a:stretch>
        </p:blipFill>
        <p:spPr bwMode="auto">
          <a:xfrm>
            <a:off x="180382" y="2489366"/>
            <a:ext cx="4214842" cy="3222511"/>
          </a:xfrm>
          <a:prstGeom prst="rect">
            <a:avLst/>
          </a:prstGeom>
          <a:noFill/>
          <a:ln w="9525">
            <a:noFill/>
            <a:miter lim="800000"/>
            <a:headEnd/>
            <a:tailEnd/>
          </a:ln>
          <a:effectLst/>
        </p:spPr>
      </p:pic>
      <p:sp>
        <p:nvSpPr>
          <p:cNvPr id="7" name="Title 2">
            <a:extLst>
              <a:ext uri="{FF2B5EF4-FFF2-40B4-BE49-F238E27FC236}">
                <a16:creationId xmlns:a16="http://schemas.microsoft.com/office/drawing/2014/main" id="{CE4C895C-4598-475C-8785-AEB5DC32CA8F}"/>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5. Dependency Inversion Principle (DIP)</a:t>
            </a:r>
          </a:p>
        </p:txBody>
      </p:sp>
      <p:pic>
        <p:nvPicPr>
          <p:cNvPr id="6" name="Picture 5">
            <a:extLst>
              <a:ext uri="{FF2B5EF4-FFF2-40B4-BE49-F238E27FC236}">
                <a16:creationId xmlns:a16="http://schemas.microsoft.com/office/drawing/2014/main" id="{74866322-B1F7-4CD8-BF0D-FF9EECF84E85}"/>
              </a:ext>
            </a:extLst>
          </p:cNvPr>
          <p:cNvPicPr>
            <a:picLocks noChangeAspect="1"/>
          </p:cNvPicPr>
          <p:nvPr/>
        </p:nvPicPr>
        <p:blipFill>
          <a:blip r:embed="rId3"/>
          <a:stretch>
            <a:fillRect/>
          </a:stretch>
        </p:blipFill>
        <p:spPr>
          <a:xfrm>
            <a:off x="4748778" y="2692984"/>
            <a:ext cx="4405355" cy="317709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2"/>
          <a:srcRect b="5577"/>
          <a:stretch>
            <a:fillRect/>
          </a:stretch>
        </p:blipFill>
        <p:spPr bwMode="auto">
          <a:xfrm>
            <a:off x="22810" y="1893083"/>
            <a:ext cx="5776930" cy="3071834"/>
          </a:xfrm>
          <a:prstGeom prst="rect">
            <a:avLst/>
          </a:prstGeom>
          <a:noFill/>
          <a:ln w="9525">
            <a:noFill/>
            <a:miter lim="800000"/>
            <a:headEnd/>
            <a:tailEnd/>
          </a:ln>
          <a:effectLst/>
        </p:spPr>
      </p:pic>
      <p:sp>
        <p:nvSpPr>
          <p:cNvPr id="10" name="Rectangle 9"/>
          <p:cNvSpPr/>
          <p:nvPr/>
        </p:nvSpPr>
        <p:spPr>
          <a:xfrm>
            <a:off x="0" y="1632006"/>
            <a:ext cx="9121190" cy="5225994"/>
          </a:xfrm>
          <a:prstGeom prst="rect">
            <a:avLst/>
          </a:prstGeom>
        </p:spPr>
        <p:txBody>
          <a:bodyPr wrap="square" numCol="2">
            <a:spAutoFit/>
          </a:bodyPr>
          <a:lstStyle/>
          <a:p>
            <a:r>
              <a:rPr lang="en-US" sz="1600" dirty="0">
                <a:latin typeface="Calibri" panose="020F0502020204030204" pitchFamily="34" charset="0"/>
                <a:cs typeface="Calibri" panose="020F0502020204030204" pitchFamily="34" charset="0"/>
              </a:rPr>
              <a:t>Consider the following code</a:t>
            </a: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Say, this is for transferring data from a source (external device) to a storage device (internal device). </a:t>
            </a:r>
          </a:p>
          <a:p>
            <a:r>
              <a:rPr lang="en-US" sz="1600" dirty="0">
                <a:latin typeface="Calibri" panose="020F0502020204030204" pitchFamily="34" charset="0"/>
                <a:cs typeface="Calibri" panose="020F0502020204030204" pitchFamily="34" charset="0"/>
              </a:rPr>
              <a:t>In this code, there are three classes. </a:t>
            </a:r>
          </a:p>
          <a:p>
            <a:pPr marL="285750"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The Transfer Manager class represents a </a:t>
            </a:r>
            <a:r>
              <a:rPr lang="en-US" sz="1600" b="1" i="1" dirty="0">
                <a:solidFill>
                  <a:srgbClr val="C00000"/>
                </a:solidFill>
                <a:latin typeface="Calibri" panose="020F0502020204030204" pitchFamily="34" charset="0"/>
                <a:cs typeface="Calibri" panose="020F0502020204030204" pitchFamily="34" charset="0"/>
              </a:rPr>
              <a:t>high-level module</a:t>
            </a:r>
            <a:r>
              <a:rPr lang="en-US" sz="1600" dirty="0">
                <a:latin typeface="Calibri" panose="020F0502020204030204" pitchFamily="34" charset="0"/>
                <a:cs typeface="Calibri" panose="020F0502020204030204" pitchFamily="34" charset="0"/>
              </a:rPr>
              <a:t> as it uses two classes in its one function. Hence the other two classes are </a:t>
            </a:r>
            <a:r>
              <a:rPr lang="en-US" sz="1600" b="1" i="1" dirty="0">
                <a:solidFill>
                  <a:srgbClr val="C00000"/>
                </a:solidFill>
                <a:latin typeface="Calibri" panose="020F0502020204030204" pitchFamily="34" charset="0"/>
                <a:cs typeface="Calibri" panose="020F0502020204030204" pitchFamily="34" charset="0"/>
              </a:rPr>
              <a:t>low-level modules</a:t>
            </a:r>
            <a:r>
              <a:rPr lang="en-US" sz="1600" dirty="0">
                <a:latin typeface="Calibri" panose="020F0502020204030204" pitchFamily="34" charset="0"/>
                <a:cs typeface="Calibri" panose="020F0502020204030204" pitchFamily="34" charset="0"/>
              </a:rPr>
              <a:t>.</a:t>
            </a:r>
          </a:p>
          <a:p>
            <a:pPr marL="1657350" lvl="3"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The high-level module function (Transfer Data) defines logic based upon how data is transferred from one device to another device. </a:t>
            </a:r>
          </a:p>
          <a:p>
            <a:pPr marL="285750"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Any module which is controlling the logic, and uses the low-level modules in doing so, is called the </a:t>
            </a:r>
            <a:r>
              <a:rPr lang="en-US" sz="1600" b="1" dirty="0">
                <a:solidFill>
                  <a:srgbClr val="0070C0"/>
                </a:solidFill>
                <a:latin typeface="Calibri" panose="020F0502020204030204" pitchFamily="34" charset="0"/>
                <a:cs typeface="Calibri" panose="020F0502020204030204" pitchFamily="34" charset="0"/>
              </a:rPr>
              <a:t>high-level module</a:t>
            </a:r>
            <a:r>
              <a:rPr lang="en-US" sz="1600" dirty="0">
                <a:latin typeface="Calibri" panose="020F0502020204030204" pitchFamily="34" charset="0"/>
                <a:cs typeface="Calibri" panose="020F0502020204030204" pitchFamily="34" charset="0"/>
              </a:rPr>
              <a:t>.</a:t>
            </a:r>
          </a:p>
          <a:p>
            <a:pPr marL="285750"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In the code above, the high-level module is directly (without any abstraction) using the lower-level modules, hence violating the dependency inversion principle. </a:t>
            </a:r>
          </a:p>
          <a:p>
            <a:pPr marL="285750" indent="-285750">
              <a:buFont typeface="Wingdings" panose="05000000000000000000" pitchFamily="2" charset="2"/>
              <a:buChar char="§"/>
            </a:pPr>
            <a:r>
              <a:rPr lang="en-US" sz="1600" dirty="0">
                <a:latin typeface="Calibri" panose="020F0502020204030204" pitchFamily="34" charset="0"/>
                <a:cs typeface="Calibri" panose="020F0502020204030204" pitchFamily="34" charset="0"/>
              </a:rPr>
              <a:t>if you want to add other external devices you will have to change the higher-level module. Hence your higher-level module will be dependent upon the lower-level module, and that dependency will make the code difficult to change.</a:t>
            </a:r>
          </a:p>
        </p:txBody>
      </p:sp>
      <p:sp>
        <p:nvSpPr>
          <p:cNvPr id="4" name="Rectangle 3"/>
          <p:cNvSpPr/>
          <p:nvPr/>
        </p:nvSpPr>
        <p:spPr>
          <a:xfrm>
            <a:off x="55040" y="1274724"/>
            <a:ext cx="8965437"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400" b="1" dirty="0"/>
              <a:t>High-level modules should not depend upon low-level modules. Both should depend upon abstractions.</a:t>
            </a:r>
            <a:endParaRPr lang="en-US" sz="1400" dirty="0"/>
          </a:p>
        </p:txBody>
      </p:sp>
      <p:sp>
        <p:nvSpPr>
          <p:cNvPr id="6" name="Title 2">
            <a:extLst>
              <a:ext uri="{FF2B5EF4-FFF2-40B4-BE49-F238E27FC236}">
                <a16:creationId xmlns:a16="http://schemas.microsoft.com/office/drawing/2014/main" id="{0BF89C8E-0E75-4891-A4CC-261C3F7FB2A9}"/>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5. Dependency Inversion Principle (DIP) (Cont.)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4716" y="1166294"/>
            <a:ext cx="7885540" cy="338554"/>
          </a:xfrm>
          <a:prstGeom prst="rect">
            <a:avLst/>
          </a:prstGeom>
        </p:spPr>
        <p:txBody>
          <a:bodyPr wrap="square">
            <a:spAutoFit/>
          </a:bodyPr>
          <a:lstStyle/>
          <a:p>
            <a:r>
              <a:rPr lang="en-US" sz="1600" dirty="0">
                <a:latin typeface="Calibri" panose="020F0502020204030204" pitchFamily="34" charset="0"/>
                <a:cs typeface="Calibri" panose="020F0502020204030204" pitchFamily="34" charset="0"/>
              </a:rPr>
              <a:t>The solution is easy if use the principle above: "program to an interface." Here is the listing:</a:t>
            </a:r>
          </a:p>
        </p:txBody>
      </p:sp>
      <p:pic>
        <p:nvPicPr>
          <p:cNvPr id="24578" name="Picture 2"/>
          <p:cNvPicPr>
            <a:picLocks noChangeAspect="1" noChangeArrowheads="1"/>
          </p:cNvPicPr>
          <p:nvPr/>
        </p:nvPicPr>
        <p:blipFill>
          <a:blip r:embed="rId2"/>
          <a:srcRect b="4228"/>
          <a:stretch>
            <a:fillRect/>
          </a:stretch>
        </p:blipFill>
        <p:spPr bwMode="auto">
          <a:xfrm>
            <a:off x="124512" y="1552976"/>
            <a:ext cx="6953250" cy="5305024"/>
          </a:xfrm>
          <a:prstGeom prst="rect">
            <a:avLst/>
          </a:prstGeom>
          <a:noFill/>
          <a:ln w="9525">
            <a:noFill/>
            <a:miter lim="800000"/>
            <a:headEnd/>
            <a:tailEnd/>
          </a:ln>
          <a:effectLst/>
        </p:spPr>
      </p:pic>
      <p:sp>
        <p:nvSpPr>
          <p:cNvPr id="4" name="Title 2">
            <a:extLst>
              <a:ext uri="{FF2B5EF4-FFF2-40B4-BE49-F238E27FC236}">
                <a16:creationId xmlns:a16="http://schemas.microsoft.com/office/drawing/2014/main" id="{BED65894-6204-480B-AE95-B4CF7229FB1A}"/>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5. Dependency Inversion Principle (DIP) (Cont.)</a:t>
            </a:r>
          </a:p>
        </p:txBody>
      </p:sp>
      <p:sp>
        <p:nvSpPr>
          <p:cNvPr id="5" name="Rectangle 4">
            <a:extLst>
              <a:ext uri="{FF2B5EF4-FFF2-40B4-BE49-F238E27FC236}">
                <a16:creationId xmlns:a16="http://schemas.microsoft.com/office/drawing/2014/main" id="{3FF56A66-8A34-482D-B338-C33042CCCA89}"/>
              </a:ext>
            </a:extLst>
          </p:cNvPr>
          <p:cNvSpPr/>
          <p:nvPr/>
        </p:nvSpPr>
        <p:spPr>
          <a:xfrm>
            <a:off x="4788024" y="4042578"/>
            <a:ext cx="4231464" cy="1077218"/>
          </a:xfrm>
          <a:prstGeom prst="rect">
            <a:avLst/>
          </a:prstGeom>
          <a:solidFill>
            <a:schemeClr val="accent4">
              <a:lumMod val="60000"/>
              <a:lumOff val="40000"/>
            </a:schemeClr>
          </a:solidFill>
        </p:spPr>
        <p:txBody>
          <a:bodyPr wrap="square">
            <a:spAutoFit/>
          </a:bodyPr>
          <a:lstStyle/>
          <a:p>
            <a:r>
              <a:rPr lang="en-US" sz="1600" dirty="0">
                <a:latin typeface="Calibri" panose="020F0502020204030204" pitchFamily="34" charset="0"/>
                <a:cs typeface="Calibri" panose="020F0502020204030204" pitchFamily="34" charset="0"/>
              </a:rPr>
              <a:t>Since in the code, both high level module and the low level module depend upon abstraction, this is following the dependency inversion principle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6DD8DCC0-549E-48DB-8CCA-E3FF8FBDEBF0}"/>
              </a:ext>
            </a:extLst>
          </p:cNvPr>
          <p:cNvGrpSpPr/>
          <p:nvPr/>
        </p:nvGrpSpPr>
        <p:grpSpPr>
          <a:xfrm>
            <a:off x="235384" y="1119350"/>
            <a:ext cx="8638805" cy="4663791"/>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5" name="Rectangle 24">
              <a:extLst>
                <a:ext uri="{FF2B5EF4-FFF2-40B4-BE49-F238E27FC236}">
                  <a16:creationId xmlns:a16="http://schemas.microsoft.com/office/drawing/2014/main"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6" name="Rectangle 25">
              <a:extLst>
                <a:ext uri="{FF2B5EF4-FFF2-40B4-BE49-F238E27FC236}">
                  <a16:creationId xmlns:a16="http://schemas.microsoft.com/office/drawing/2014/main"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7" name="Rectangle 26">
              <a:extLst>
                <a:ext uri="{FF2B5EF4-FFF2-40B4-BE49-F238E27FC236}">
                  <a16:creationId xmlns:a16="http://schemas.microsoft.com/office/drawing/2014/main"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0"/>
            </a:p>
          </p:txBody>
        </p:sp>
      </p:grpSp>
    </p:spTree>
    <p:extLst>
      <p:ext uri="{BB962C8B-B14F-4D97-AF65-F5344CB8AC3E}">
        <p14:creationId xmlns:p14="http://schemas.microsoft.com/office/powerpoint/2010/main" val="393055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93385" y="529019"/>
            <a:ext cx="6438044" cy="558800"/>
          </a:xfrm>
        </p:spPr>
        <p:txBody>
          <a:bodyPr>
            <a:normAutofit/>
          </a:bodyPr>
          <a:lstStyle/>
          <a:p>
            <a:r>
              <a:rPr lang="en-IN" sz="2400" b="1" dirty="0">
                <a:solidFill>
                  <a:schemeClr val="accent2"/>
                </a:solidFill>
                <a:latin typeface="+mn-lt"/>
              </a:rPr>
              <a:t>OO Design</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48926" y="1268300"/>
            <a:ext cx="5418070"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48925" y="1087820"/>
            <a:ext cx="6621990" cy="5770181"/>
          </a:xfrm>
          <a:prstGeom prst="rect">
            <a:avLst/>
          </a:prstGeom>
          <a:noFill/>
        </p:spPr>
        <p:txBody>
          <a:bodyPr wrap="square" rIns="548640" numCol="1" spcCol="0" rtlCol="0">
            <a:noAutofit/>
          </a:bodyPr>
          <a:lstStyle/>
          <a:p>
            <a:pPr marL="274320" indent="-274320">
              <a:lnSpc>
                <a:spcPct val="120000"/>
              </a:lnSpc>
              <a:spcBef>
                <a:spcPts val="600"/>
              </a:spcBef>
              <a:spcAft>
                <a:spcPts val="300"/>
              </a:spcAft>
            </a:pPr>
            <a:endParaRPr lang="en-US" sz="2400" dirty="0">
              <a:ea typeface="ＭＳ Ｐゴシック" panose="020B0600070205080204" pitchFamily="34" charset="-128"/>
            </a:endParaRPr>
          </a:p>
        </p:txBody>
      </p:sp>
      <p:sp>
        <p:nvSpPr>
          <p:cNvPr id="6" name="TextBox 5"/>
          <p:cNvSpPr txBox="1"/>
          <p:nvPr/>
        </p:nvSpPr>
        <p:spPr>
          <a:xfrm>
            <a:off x="244928" y="1524000"/>
            <a:ext cx="9380765" cy="553998"/>
          </a:xfrm>
          <a:prstGeom prst="rect">
            <a:avLst/>
          </a:prstGeom>
          <a:noFill/>
        </p:spPr>
        <p:txBody>
          <a:bodyPr wrap="square" rtlCol="0">
            <a:spAutoFit/>
          </a:bodyPr>
          <a:lstStyle/>
          <a:p>
            <a:pPr marL="123189" marR="5080">
              <a:lnSpc>
                <a:spcPts val="3590"/>
              </a:lnSpc>
              <a:spcBef>
                <a:spcPts val="425"/>
              </a:spcBef>
            </a:pPr>
            <a:endParaRPr lang="en-US" dirty="0"/>
          </a:p>
        </p:txBody>
      </p:sp>
      <p:sp>
        <p:nvSpPr>
          <p:cNvPr id="7" name="TextBox 6"/>
          <p:cNvSpPr txBox="1"/>
          <p:nvPr/>
        </p:nvSpPr>
        <p:spPr>
          <a:xfrm>
            <a:off x="69000" y="1149060"/>
            <a:ext cx="9028314" cy="5654497"/>
          </a:xfrm>
          <a:prstGeom prst="rect">
            <a:avLst/>
          </a:prstGeom>
          <a:noFill/>
        </p:spPr>
        <p:txBody>
          <a:bodyPr wrap="square" rtlCol="0">
            <a:spAutoFit/>
          </a:bodyPr>
          <a:lstStyle/>
          <a:p>
            <a:pPr marL="295275" indent="-285750">
              <a:lnSpc>
                <a:spcPct val="120000"/>
              </a:lnSpc>
              <a:spcBef>
                <a:spcPts val="400"/>
              </a:spcBef>
              <a:spcAft>
                <a:spcPts val="400"/>
              </a:spcAft>
              <a:buFont typeface="Wingdings" panose="05000000000000000000" pitchFamily="2" charset="2"/>
              <a:buChar char="§"/>
            </a:pPr>
            <a:r>
              <a:rPr lang="en-US" sz="2200" spc="-4" dirty="0">
                <a:latin typeface="Calibri" panose="020F0502020204030204" pitchFamily="34" charset="0"/>
                <a:cs typeface="Calibri" panose="020F0502020204030204" pitchFamily="34" charset="0"/>
              </a:rPr>
              <a:t>If we need to build Object Oriented systems, which are maintainable, extensible and modular, it would be best done following well known principles and practices as part of the OO design.</a:t>
            </a:r>
          </a:p>
          <a:p>
            <a:pPr marL="295275" indent="-285750">
              <a:lnSpc>
                <a:spcPct val="120000"/>
              </a:lnSpc>
              <a:spcBef>
                <a:spcPts val="400"/>
              </a:spcBef>
              <a:spcAft>
                <a:spcPts val="400"/>
              </a:spcAft>
              <a:buFont typeface="Wingdings" panose="05000000000000000000" pitchFamily="2" charset="2"/>
              <a:buChar char="§"/>
            </a:pPr>
            <a:r>
              <a:rPr lang="en-US" sz="2200" spc="-4" dirty="0">
                <a:latin typeface="Calibri" panose="020F0502020204030204" pitchFamily="34" charset="0"/>
                <a:cs typeface="Calibri" panose="020F0502020204030204" pitchFamily="34" charset="0"/>
              </a:rPr>
              <a:t>These principles will ensure good practices, and when followed will provide loosely coupled classes which will enable minimizing changes in the code, and helps in making code more reusable, maintainable, flexible and stable.</a:t>
            </a:r>
          </a:p>
          <a:p>
            <a:pPr marL="295275" indent="-285750">
              <a:lnSpc>
                <a:spcPct val="120000"/>
              </a:lnSpc>
              <a:spcBef>
                <a:spcPts val="400"/>
              </a:spcBef>
              <a:spcAft>
                <a:spcPts val="400"/>
              </a:spcAft>
              <a:buFont typeface="Wingdings" panose="05000000000000000000" pitchFamily="2" charset="2"/>
              <a:buChar char="§"/>
            </a:pPr>
            <a:r>
              <a:rPr lang="en-US" sz="2200" spc="-4" dirty="0">
                <a:latin typeface="Calibri" panose="020F0502020204030204" pitchFamily="34" charset="0"/>
                <a:cs typeface="Calibri" panose="020F0502020204030204" pitchFamily="34" charset="0"/>
              </a:rPr>
              <a:t>Following the principles reduces complexity as the application sizes grow.</a:t>
            </a:r>
          </a:p>
          <a:p>
            <a:pPr marL="295275" indent="-285750">
              <a:lnSpc>
                <a:spcPct val="120000"/>
              </a:lnSpc>
              <a:spcBef>
                <a:spcPts val="400"/>
              </a:spcBef>
              <a:spcAft>
                <a:spcPts val="400"/>
              </a:spcAft>
              <a:buFont typeface="Wingdings" panose="05000000000000000000" pitchFamily="2" charset="2"/>
              <a:buChar char="§"/>
            </a:pPr>
            <a:r>
              <a:rPr lang="en-US" sz="2200" spc="-4" dirty="0">
                <a:latin typeface="Calibri" panose="020F0502020204030204" pitchFamily="34" charset="0"/>
                <a:cs typeface="Calibri" panose="020F0502020204030204" pitchFamily="34" charset="0"/>
              </a:rPr>
              <a:t>We discussed GRASP (</a:t>
            </a:r>
            <a:r>
              <a:rPr lang="en-US" sz="2200" b="1" spc="-4" dirty="0">
                <a:latin typeface="Calibri" panose="020F0502020204030204" pitchFamily="34" charset="0"/>
                <a:cs typeface="Calibri" panose="020F0502020204030204" pitchFamily="34" charset="0"/>
              </a:rPr>
              <a:t>G</a:t>
            </a:r>
            <a:r>
              <a:rPr lang="en-US" sz="2200" spc="-4" dirty="0">
                <a:latin typeface="Calibri" panose="020F0502020204030204" pitchFamily="34" charset="0"/>
                <a:cs typeface="Calibri" panose="020F0502020204030204" pitchFamily="34" charset="0"/>
              </a:rPr>
              <a:t>eneral </a:t>
            </a:r>
            <a:r>
              <a:rPr lang="en-US" sz="2200" b="1" spc="-4" dirty="0">
                <a:latin typeface="Calibri" panose="020F0502020204030204" pitchFamily="34" charset="0"/>
                <a:cs typeface="Calibri" panose="020F0502020204030204" pitchFamily="34" charset="0"/>
              </a:rPr>
              <a:t>R</a:t>
            </a:r>
            <a:r>
              <a:rPr lang="en-US" sz="2200" spc="-4" dirty="0">
                <a:latin typeface="Calibri" panose="020F0502020204030204" pitchFamily="34" charset="0"/>
                <a:cs typeface="Calibri" panose="020F0502020204030204" pitchFamily="34" charset="0"/>
              </a:rPr>
              <a:t>esponsibility </a:t>
            </a:r>
            <a:r>
              <a:rPr lang="en-US" sz="2200" b="1" spc="-4" dirty="0">
                <a:latin typeface="Calibri" panose="020F0502020204030204" pitchFamily="34" charset="0"/>
                <a:cs typeface="Calibri" panose="020F0502020204030204" pitchFamily="34" charset="0"/>
              </a:rPr>
              <a:t>A</a:t>
            </a:r>
            <a:r>
              <a:rPr lang="en-US" sz="2200" spc="-4" dirty="0">
                <a:latin typeface="Calibri" panose="020F0502020204030204" pitchFamily="34" charset="0"/>
                <a:cs typeface="Calibri" panose="020F0502020204030204" pitchFamily="34" charset="0"/>
              </a:rPr>
              <a:t>ssignment </a:t>
            </a:r>
            <a:r>
              <a:rPr lang="en-US" sz="2200" b="1" spc="-4" dirty="0">
                <a:latin typeface="Calibri" panose="020F0502020204030204" pitchFamily="34" charset="0"/>
                <a:cs typeface="Calibri" panose="020F0502020204030204" pitchFamily="34" charset="0"/>
              </a:rPr>
              <a:t>S</a:t>
            </a:r>
            <a:r>
              <a:rPr lang="en-US" sz="2200" spc="-4" dirty="0">
                <a:latin typeface="Calibri" panose="020F0502020204030204" pitchFamily="34" charset="0"/>
                <a:cs typeface="Calibri" panose="020F0502020204030204" pitchFamily="34" charset="0"/>
              </a:rPr>
              <a:t>oftware </a:t>
            </a:r>
            <a:r>
              <a:rPr lang="en-US" sz="2200" b="1" spc="-4" dirty="0">
                <a:latin typeface="Calibri" panose="020F0502020204030204" pitchFamily="34" charset="0"/>
                <a:cs typeface="Calibri" panose="020F0502020204030204" pitchFamily="34" charset="0"/>
              </a:rPr>
              <a:t>P</a:t>
            </a:r>
            <a:r>
              <a:rPr lang="en-US" sz="2200" spc="-4" dirty="0">
                <a:latin typeface="Calibri" panose="020F0502020204030204" pitchFamily="34" charset="0"/>
                <a:cs typeface="Calibri" panose="020F0502020204030204" pitchFamily="34" charset="0"/>
              </a:rPr>
              <a:t>rinciples(or Patterns)), which help in providing guidance on assigning responsibilities to collaborating classes &amp; objects,  based on their association and their interactions. There were 9 principles of GRASP: Creator, Information Expert, Low Coupling, Controller, High Cohesion,  Indirection, Polymorphism, Protected Variations and pure fabrication</a:t>
            </a:r>
          </a:p>
        </p:txBody>
      </p:sp>
    </p:spTree>
    <p:extLst>
      <p:ext uri="{BB962C8B-B14F-4D97-AF65-F5344CB8AC3E}">
        <p14:creationId xmlns:p14="http://schemas.microsoft.com/office/powerpoint/2010/main" val="1280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linds(horizontal)">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blinds(horizontal)">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blinds(horizontal)">
                                      <p:cBhvr>
                                        <p:cTn id="21" dur="500"/>
                                        <p:tgtEl>
                                          <p:spTgt spid="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blinds(horizontal)">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C895C-4598-475C-8785-AEB5DC32CA8F}"/>
              </a:ext>
            </a:extLst>
          </p:cNvPr>
          <p:cNvSpPr>
            <a:spLocks noGrp="1"/>
          </p:cNvSpPr>
          <p:nvPr>
            <p:ph type="title" idx="4294967295"/>
          </p:nvPr>
        </p:nvSpPr>
        <p:spPr>
          <a:xfrm>
            <a:off x="93385" y="529019"/>
            <a:ext cx="6438044" cy="558800"/>
          </a:xfrm>
        </p:spPr>
        <p:txBody>
          <a:bodyPr>
            <a:normAutofit/>
          </a:bodyPr>
          <a:lstStyle/>
          <a:p>
            <a:r>
              <a:rPr lang="en-IN" sz="2400" b="1" dirty="0">
                <a:solidFill>
                  <a:schemeClr val="accent2"/>
                </a:solidFill>
                <a:latin typeface="+mn-lt"/>
              </a:rPr>
              <a:t>SOLID Principles  </a:t>
            </a:r>
            <a:endParaRPr lang="en-US" sz="2800" b="1" dirty="0">
              <a:solidFill>
                <a:schemeClr val="accent2"/>
              </a:solidFill>
              <a:latin typeface="+mn-lt"/>
            </a:endParaRPr>
          </a:p>
        </p:txBody>
      </p:sp>
      <p:sp>
        <p:nvSpPr>
          <p:cNvPr id="5" name="Rectangle 3">
            <a:extLst>
              <a:ext uri="{FF2B5EF4-FFF2-40B4-BE49-F238E27FC236}">
                <a16:creationId xmlns:a16="http://schemas.microsoft.com/office/drawing/2014/main" id="{D35A0CD1-BE02-4469-A57C-5B2626205F5A}"/>
              </a:ext>
            </a:extLst>
          </p:cNvPr>
          <p:cNvSpPr txBox="1">
            <a:spLocks noChangeArrowheads="1"/>
          </p:cNvSpPr>
          <p:nvPr/>
        </p:nvSpPr>
        <p:spPr>
          <a:xfrm>
            <a:off x="148926" y="1268300"/>
            <a:ext cx="5418070" cy="55047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20000"/>
              </a:lnSpc>
              <a:spcBef>
                <a:spcPts val="600"/>
              </a:spcBef>
              <a:buClr>
                <a:srgbClr val="808080"/>
              </a:buClr>
              <a:buSzPct val="80000"/>
              <a:buNone/>
            </a:pPr>
            <a:endParaRPr lang="en-US" b="1" kern="0" dirty="0">
              <a:cs typeface="Calibri" panose="020F0502020204030204" pitchFamily="34" charset="0"/>
            </a:endParaRPr>
          </a:p>
        </p:txBody>
      </p:sp>
      <p:sp>
        <p:nvSpPr>
          <p:cNvPr id="4" name="TextBox 3">
            <a:extLst>
              <a:ext uri="{FF2B5EF4-FFF2-40B4-BE49-F238E27FC236}">
                <a16:creationId xmlns:a16="http://schemas.microsoft.com/office/drawing/2014/main" id="{03C6DC5C-57B0-49A8-938A-4A769103CEE1}"/>
              </a:ext>
            </a:extLst>
          </p:cNvPr>
          <p:cNvSpPr txBox="1"/>
          <p:nvPr/>
        </p:nvSpPr>
        <p:spPr>
          <a:xfrm>
            <a:off x="148925" y="1087820"/>
            <a:ext cx="6621990" cy="5770181"/>
          </a:xfrm>
          <a:prstGeom prst="rect">
            <a:avLst/>
          </a:prstGeom>
          <a:noFill/>
        </p:spPr>
        <p:txBody>
          <a:bodyPr wrap="square" rIns="548640" numCol="1" spcCol="0" rtlCol="0">
            <a:noAutofit/>
          </a:bodyPr>
          <a:lstStyle/>
          <a:p>
            <a:pPr marL="274320" indent="-274320">
              <a:lnSpc>
                <a:spcPct val="120000"/>
              </a:lnSpc>
              <a:spcBef>
                <a:spcPts val="600"/>
              </a:spcBef>
              <a:spcAft>
                <a:spcPts val="300"/>
              </a:spcAft>
            </a:pPr>
            <a:endParaRPr lang="en-US" sz="2400" dirty="0">
              <a:ea typeface="ＭＳ Ｐゴシック" panose="020B0600070205080204" pitchFamily="34" charset="-128"/>
            </a:endParaRPr>
          </a:p>
        </p:txBody>
      </p:sp>
      <p:sp>
        <p:nvSpPr>
          <p:cNvPr id="6" name="TextBox 5"/>
          <p:cNvSpPr txBox="1"/>
          <p:nvPr/>
        </p:nvSpPr>
        <p:spPr>
          <a:xfrm>
            <a:off x="244928" y="1524000"/>
            <a:ext cx="9380765" cy="553998"/>
          </a:xfrm>
          <a:prstGeom prst="rect">
            <a:avLst/>
          </a:prstGeom>
          <a:noFill/>
        </p:spPr>
        <p:txBody>
          <a:bodyPr wrap="square" rtlCol="0">
            <a:spAutoFit/>
          </a:bodyPr>
          <a:lstStyle/>
          <a:p>
            <a:pPr marL="123189" marR="5080">
              <a:lnSpc>
                <a:spcPts val="3590"/>
              </a:lnSpc>
              <a:spcBef>
                <a:spcPts val="425"/>
              </a:spcBef>
            </a:pPr>
            <a:endParaRPr lang="en-US" dirty="0"/>
          </a:p>
        </p:txBody>
      </p:sp>
      <p:sp>
        <p:nvSpPr>
          <p:cNvPr id="7" name="TextBox 6"/>
          <p:cNvSpPr txBox="1"/>
          <p:nvPr/>
        </p:nvSpPr>
        <p:spPr>
          <a:xfrm>
            <a:off x="122573" y="1340768"/>
            <a:ext cx="8288253" cy="4816703"/>
          </a:xfrm>
          <a:prstGeom prst="rect">
            <a:avLst/>
          </a:prstGeom>
          <a:noFill/>
        </p:spPr>
        <p:txBody>
          <a:bodyPr wrap="square" rtlCol="0">
            <a:spAutoFit/>
          </a:bodyPr>
          <a:lstStyle/>
          <a:p>
            <a:pPr>
              <a:spcBef>
                <a:spcPts val="600"/>
              </a:spcBef>
              <a:spcAft>
                <a:spcPts val="600"/>
              </a:spcAft>
            </a:pPr>
            <a:r>
              <a:rPr lang="en-US" sz="2400" b="1" spc="-5" dirty="0">
                <a:latin typeface="Calibri" panose="020F0502020204030204" pitchFamily="34" charset="0"/>
                <a:cs typeface="Calibri" panose="020F0502020204030204" pitchFamily="34" charset="0"/>
              </a:rPr>
              <a:t>SOLID </a:t>
            </a:r>
            <a:r>
              <a:rPr lang="en-US" sz="2400" spc="-5" dirty="0">
                <a:latin typeface="Calibri" panose="020F0502020204030204" pitchFamily="34" charset="0"/>
                <a:cs typeface="Calibri" panose="020F0502020204030204" pitchFamily="34" charset="0"/>
              </a:rPr>
              <a:t>is an acronym of the following five basic object oriented design principles listed below initiated by Robert C. Martin </a:t>
            </a:r>
          </a:p>
          <a:p>
            <a:pPr marL="341313" indent="-341313">
              <a:lnSpc>
                <a:spcPct val="150000"/>
              </a:lnSpc>
              <a:spcBef>
                <a:spcPts val="600"/>
              </a:spcBef>
              <a:spcAft>
                <a:spcPts val="600"/>
              </a:spcAft>
              <a:buFont typeface="Arial" pitchFamily="34" charset="0"/>
              <a:buChar char="•"/>
            </a:pPr>
            <a:r>
              <a:rPr lang="en-US" sz="2400" b="1" spc="-5" dirty="0">
                <a:latin typeface="Calibri" panose="020F0502020204030204" pitchFamily="34" charset="0"/>
                <a:cs typeface="Calibri" panose="020F0502020204030204" pitchFamily="34" charset="0"/>
              </a:rPr>
              <a:t>S</a:t>
            </a:r>
            <a:r>
              <a:rPr lang="en-US" sz="2400" spc="-5" dirty="0">
                <a:latin typeface="Calibri" panose="020F0502020204030204" pitchFamily="34" charset="0"/>
                <a:cs typeface="Calibri" panose="020F0502020204030204" pitchFamily="34" charset="0"/>
              </a:rPr>
              <a:t>ingle Responsibility Principle</a:t>
            </a:r>
          </a:p>
          <a:p>
            <a:pPr marL="341313" indent="-341313">
              <a:lnSpc>
                <a:spcPct val="150000"/>
              </a:lnSpc>
              <a:spcBef>
                <a:spcPts val="600"/>
              </a:spcBef>
              <a:spcAft>
                <a:spcPts val="600"/>
              </a:spcAft>
              <a:buFont typeface="Arial" pitchFamily="34" charset="0"/>
              <a:buChar char="•"/>
            </a:pPr>
            <a:r>
              <a:rPr lang="en-US" sz="2400" b="1" spc="-5" dirty="0">
                <a:latin typeface="Calibri" panose="020F0502020204030204" pitchFamily="34" charset="0"/>
                <a:cs typeface="Calibri" panose="020F0502020204030204" pitchFamily="34" charset="0"/>
              </a:rPr>
              <a:t>O</a:t>
            </a:r>
            <a:r>
              <a:rPr lang="en-US" sz="2400" spc="-5" dirty="0">
                <a:latin typeface="Calibri" panose="020F0502020204030204" pitchFamily="34" charset="0"/>
                <a:cs typeface="Calibri" panose="020F0502020204030204" pitchFamily="34" charset="0"/>
              </a:rPr>
              <a:t>pen – Closed Principle </a:t>
            </a:r>
          </a:p>
          <a:p>
            <a:pPr marL="341313" indent="-341313">
              <a:lnSpc>
                <a:spcPct val="150000"/>
              </a:lnSpc>
              <a:spcBef>
                <a:spcPts val="600"/>
              </a:spcBef>
              <a:spcAft>
                <a:spcPts val="600"/>
              </a:spcAft>
              <a:buFont typeface="Arial" pitchFamily="34" charset="0"/>
              <a:buChar char="•"/>
            </a:pPr>
            <a:r>
              <a:rPr lang="en-US" sz="2400" b="1" spc="-5" dirty="0">
                <a:latin typeface="Calibri" panose="020F0502020204030204" pitchFamily="34" charset="0"/>
                <a:cs typeface="Calibri" panose="020F0502020204030204" pitchFamily="34" charset="0"/>
              </a:rPr>
              <a:t>L</a:t>
            </a:r>
            <a:r>
              <a:rPr lang="en-US" sz="2400" spc="-5" dirty="0">
                <a:latin typeface="Calibri" panose="020F0502020204030204" pitchFamily="34" charset="0"/>
                <a:cs typeface="Calibri" panose="020F0502020204030204" pitchFamily="34" charset="0"/>
              </a:rPr>
              <a:t>iskov Substitution  Principle </a:t>
            </a:r>
          </a:p>
          <a:p>
            <a:pPr marL="341313" indent="-341313">
              <a:lnSpc>
                <a:spcPct val="150000"/>
              </a:lnSpc>
              <a:spcBef>
                <a:spcPts val="600"/>
              </a:spcBef>
              <a:spcAft>
                <a:spcPts val="600"/>
              </a:spcAft>
              <a:buFont typeface="Arial" pitchFamily="34" charset="0"/>
              <a:buChar char="•"/>
            </a:pPr>
            <a:r>
              <a:rPr lang="en-US" sz="2400" b="1" spc="-5" dirty="0">
                <a:latin typeface="Calibri" panose="020F0502020204030204" pitchFamily="34" charset="0"/>
                <a:cs typeface="Calibri" panose="020F0502020204030204" pitchFamily="34" charset="0"/>
              </a:rPr>
              <a:t>I</a:t>
            </a:r>
            <a:r>
              <a:rPr lang="en-US" sz="2400" spc="-5" dirty="0">
                <a:latin typeface="Calibri" panose="020F0502020204030204" pitchFamily="34" charset="0"/>
                <a:cs typeface="Calibri" panose="020F0502020204030204" pitchFamily="34" charset="0"/>
              </a:rPr>
              <a:t>nterface segregation Principle </a:t>
            </a:r>
          </a:p>
          <a:p>
            <a:pPr marL="341313" indent="-341313">
              <a:lnSpc>
                <a:spcPct val="150000"/>
              </a:lnSpc>
              <a:spcBef>
                <a:spcPts val="600"/>
              </a:spcBef>
              <a:spcAft>
                <a:spcPts val="600"/>
              </a:spcAft>
              <a:buFont typeface="Arial" pitchFamily="34" charset="0"/>
              <a:buChar char="•"/>
            </a:pPr>
            <a:r>
              <a:rPr lang="en-US" sz="2400" b="1" spc="-5" dirty="0">
                <a:latin typeface="Calibri" panose="020F0502020204030204" pitchFamily="34" charset="0"/>
                <a:cs typeface="Calibri" panose="020F0502020204030204" pitchFamily="34" charset="0"/>
              </a:rPr>
              <a:t>D</a:t>
            </a:r>
            <a:r>
              <a:rPr lang="en-US" sz="2400" spc="-5" dirty="0">
                <a:latin typeface="Calibri" panose="020F0502020204030204" pitchFamily="34" charset="0"/>
                <a:cs typeface="Calibri" panose="020F0502020204030204" pitchFamily="34" charset="0"/>
              </a:rPr>
              <a:t>ependency Inversion Principle </a:t>
            </a:r>
            <a:endParaRPr lang="en-US" sz="2400" dirty="0">
              <a:latin typeface="Calibri" panose="020F0502020204030204" pitchFamily="34" charset="0"/>
              <a:cs typeface="Calibri" panose="020F0502020204030204" pitchFamily="34" charset="0"/>
            </a:endParaRPr>
          </a:p>
          <a:p>
            <a:endParaRPr lang="en-US" sz="2400" dirty="0"/>
          </a:p>
        </p:txBody>
      </p:sp>
    </p:spTree>
    <p:extLst>
      <p:ext uri="{BB962C8B-B14F-4D97-AF65-F5344CB8AC3E}">
        <p14:creationId xmlns:p14="http://schemas.microsoft.com/office/powerpoint/2010/main" val="140727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animEffect transition="in" filter="blinds(horizontal)">
                                      <p:cBhvr>
                                        <p:cTn id="9" dur="500"/>
                                        <p:tgtEl>
                                          <p:spTgt spid="7">
                                            <p:txEl>
                                              <p:pRg st="0" end="0"/>
                                            </p:txEl>
                                          </p:spTgt>
                                        </p:tgtEl>
                                      </p:cBhvr>
                                    </p:animEffect>
                                  </p:childTnLst>
                                </p:cTn>
                              </p:par>
                              <p:par>
                                <p:cTn id="10" presetID="3" presetClass="entr" presetSubtype="1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blinds(horizontal)">
                                      <p:cBhvr>
                                        <p:cTn id="15" dur="500"/>
                                        <p:tgtEl>
                                          <p:spTgt spid="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linds(horizontal)">
                                      <p:cBhvr>
                                        <p:cTn id="18" dur="500"/>
                                        <p:tgtEl>
                                          <p:spTgt spid="7">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linds(horizontal)">
                                      <p:cBhvr>
                                        <p:cTn id="21" dur="500"/>
                                        <p:tgtEl>
                                          <p:spTgt spid="7">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blinds(horizontal)">
                                      <p:cBhvr>
                                        <p:cTn id="24"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76386" y="1110824"/>
            <a:ext cx="9027890" cy="5472608"/>
          </a:xfrm>
        </p:spPr>
        <p:txBody>
          <a:bodyPr anchor="t">
            <a:noAutofit/>
          </a:bodyPr>
          <a:lstStyle/>
          <a:p>
            <a:pPr marL="0" indent="0">
              <a:lnSpc>
                <a:spcPct val="120000"/>
              </a:lnSpc>
              <a:spcBef>
                <a:spcPts val="600"/>
              </a:spcBef>
              <a:buNone/>
            </a:pPr>
            <a:r>
              <a:rPr lang="en-US" sz="2000" dirty="0">
                <a:latin typeface="Calibri" panose="020F0502020204030204" pitchFamily="34" charset="0"/>
                <a:cs typeface="Calibri" panose="020F0502020204030204" pitchFamily="34" charset="0"/>
              </a:rPr>
              <a:t>The Single Responsibility Principle (SRP) states: “</a:t>
            </a:r>
            <a:r>
              <a:rPr lang="en-US" sz="2000" b="1" dirty="0">
                <a:solidFill>
                  <a:srgbClr val="C00000"/>
                </a:solidFill>
                <a:latin typeface="Calibri" panose="020F0502020204030204" pitchFamily="34" charset="0"/>
                <a:cs typeface="Calibri" panose="020F0502020204030204" pitchFamily="34" charset="0"/>
              </a:rPr>
              <a:t>A class should  have only </a:t>
            </a:r>
            <a:br>
              <a:rPr lang="en-US" sz="2000" b="1" dirty="0">
                <a:solidFill>
                  <a:srgbClr val="C00000"/>
                </a:solidFill>
                <a:latin typeface="Calibri" panose="020F0502020204030204" pitchFamily="34" charset="0"/>
                <a:cs typeface="Calibri" panose="020F0502020204030204" pitchFamily="34" charset="0"/>
              </a:rPr>
            </a:br>
            <a:r>
              <a:rPr lang="en-US" sz="2000" b="1" dirty="0">
                <a:solidFill>
                  <a:srgbClr val="C00000"/>
                </a:solidFill>
                <a:latin typeface="Calibri" panose="020F0502020204030204" pitchFamily="34" charset="0"/>
                <a:cs typeface="Calibri" panose="020F0502020204030204" pitchFamily="34" charset="0"/>
              </a:rPr>
              <a:t>one responsibility “. </a:t>
            </a:r>
            <a:r>
              <a:rPr lang="en-US" sz="2000" dirty="0">
                <a:solidFill>
                  <a:schemeClr val="tx1"/>
                </a:solidFill>
                <a:latin typeface="Calibri" panose="020F0502020204030204" pitchFamily="34" charset="0"/>
                <a:cs typeface="Calibri" panose="020F0502020204030204" pitchFamily="34" charset="0"/>
              </a:rPr>
              <a:t>This would mean there would be only one reason to make changes to the code involved post the initial development, thus making the code robust as its likely to have less side effects during maintenance.</a:t>
            </a:r>
            <a:endParaRPr lang="en-US" sz="2000" b="1" dirty="0">
              <a:solidFill>
                <a:srgbClr val="C00000"/>
              </a:solidFill>
              <a:latin typeface="Calibri" panose="020F0502020204030204" pitchFamily="34" charset="0"/>
              <a:cs typeface="Calibri" panose="020F0502020204030204" pitchFamily="34" charset="0"/>
            </a:endParaRPr>
          </a:p>
          <a:p>
            <a:pPr marL="360000" indent="-360000">
              <a:lnSpc>
                <a:spcPct val="120000"/>
              </a:lnSpc>
              <a:spcBef>
                <a:spcPts val="600"/>
              </a:spcBef>
              <a:buFont typeface="Wingdings" panose="05000000000000000000" pitchFamily="2" charset="2"/>
              <a:buChar char="§"/>
            </a:pPr>
            <a:r>
              <a:rPr lang="en-US" sz="2000" dirty="0">
                <a:solidFill>
                  <a:schemeClr val="tx1"/>
                </a:solidFill>
                <a:latin typeface="Calibri" panose="020F0502020204030204" pitchFamily="34" charset="0"/>
                <a:cs typeface="Calibri" panose="020F0502020204030204" pitchFamily="34" charset="0"/>
              </a:rPr>
              <a:t>In the following example class</a:t>
            </a:r>
            <a:br>
              <a:rPr lang="en-US" sz="2000" dirty="0">
                <a:solidFill>
                  <a:schemeClr val="tx1"/>
                </a:solidFill>
                <a:latin typeface="Calibri" panose="020F0502020204030204" pitchFamily="34" charset="0"/>
                <a:cs typeface="Calibri" panose="020F0502020204030204" pitchFamily="34" charset="0"/>
              </a:rPr>
            </a:br>
            <a:r>
              <a:rPr lang="en-US" sz="2000" dirty="0" err="1">
                <a:solidFill>
                  <a:schemeClr val="tx1"/>
                </a:solidFill>
                <a:latin typeface="Calibri" panose="020F0502020204030204" pitchFamily="34" charset="0"/>
                <a:cs typeface="Calibri" panose="020F0502020204030204" pitchFamily="34" charset="0"/>
              </a:rPr>
              <a:t>Class</a:t>
            </a:r>
            <a:r>
              <a:rPr lang="en-US" sz="2000" dirty="0">
                <a:solidFill>
                  <a:schemeClr val="tx1"/>
                </a:solidFill>
                <a:latin typeface="Calibri" panose="020F0502020204030204" pitchFamily="34" charset="0"/>
                <a:cs typeface="Calibri" panose="020F0502020204030204" pitchFamily="34" charset="0"/>
              </a:rPr>
              <a:t> Simulation{</a:t>
            </a:r>
          </a:p>
          <a:p>
            <a:pPr marL="450000" lvl="1" indent="0">
              <a:lnSpc>
                <a:spcPct val="100000"/>
              </a:lnSpc>
              <a:spcBef>
                <a:spcPts val="600"/>
              </a:spcBef>
              <a:buNone/>
            </a:pPr>
            <a:r>
              <a:rPr lang="en-US" sz="2000" dirty="0">
                <a:solidFill>
                  <a:schemeClr val="tx1"/>
                </a:solidFill>
                <a:latin typeface="Calibri" panose="020F0502020204030204" pitchFamily="34" charset="0"/>
                <a:cs typeface="Calibri" panose="020F0502020204030204" pitchFamily="34" charset="0"/>
              </a:rPr>
              <a:t>Public </a:t>
            </a:r>
            <a:r>
              <a:rPr lang="en-US" sz="2000" dirty="0" err="1">
                <a:solidFill>
                  <a:schemeClr val="tx1"/>
                </a:solidFill>
                <a:latin typeface="Calibri" panose="020F0502020204030204" pitchFamily="34" charset="0"/>
                <a:cs typeface="Calibri" panose="020F0502020204030204" pitchFamily="34" charset="0"/>
              </a:rPr>
              <a:t>LoadSimulationFile</a:t>
            </a:r>
            <a:r>
              <a:rPr lang="en-US" sz="2000" dirty="0">
                <a:solidFill>
                  <a:schemeClr val="tx1"/>
                </a:solidFill>
                <a:latin typeface="Calibri" panose="020F0502020204030204" pitchFamily="34" charset="0"/>
                <a:cs typeface="Calibri" panose="020F0502020204030204" pitchFamily="34" charset="0"/>
              </a:rPr>
              <a:t>()          // loading simulation data</a:t>
            </a:r>
          </a:p>
          <a:p>
            <a:pPr marL="450000" lvl="1" indent="0">
              <a:lnSpc>
                <a:spcPct val="100000"/>
              </a:lnSpc>
              <a:spcBef>
                <a:spcPts val="600"/>
              </a:spcBef>
              <a:buNone/>
            </a:pPr>
            <a:r>
              <a:rPr lang="en-US" sz="2000" dirty="0">
                <a:solidFill>
                  <a:schemeClr val="tx1"/>
                </a:solidFill>
                <a:latin typeface="Calibri" panose="020F0502020204030204" pitchFamily="34" charset="0"/>
                <a:cs typeface="Calibri" panose="020F0502020204030204" pitchFamily="34" charset="0"/>
              </a:rPr>
              <a:t>Public Simulate()                            // performing simulation algorithm -</a:t>
            </a:r>
          </a:p>
          <a:p>
            <a:pPr marL="450000" lvl="1" indent="0">
              <a:lnSpc>
                <a:spcPct val="100000"/>
              </a:lnSpc>
              <a:spcBef>
                <a:spcPts val="600"/>
              </a:spcBef>
              <a:buNone/>
            </a:pPr>
            <a:r>
              <a:rPr lang="en-US" sz="2000" dirty="0">
                <a:solidFill>
                  <a:schemeClr val="tx1"/>
                </a:solidFill>
                <a:latin typeface="Calibri" panose="020F0502020204030204" pitchFamily="34" charset="0"/>
                <a:cs typeface="Calibri" panose="020F0502020204030204" pitchFamily="34" charset="0"/>
              </a:rPr>
              <a:t>Public </a:t>
            </a:r>
            <a:r>
              <a:rPr lang="en-US" sz="2000" dirty="0" err="1">
                <a:solidFill>
                  <a:schemeClr val="tx1"/>
                </a:solidFill>
                <a:latin typeface="Calibri" panose="020F0502020204030204" pitchFamily="34" charset="0"/>
                <a:cs typeface="Calibri" panose="020F0502020204030204" pitchFamily="34" charset="0"/>
              </a:rPr>
              <a:t>ConvertParams</a:t>
            </a:r>
            <a:r>
              <a:rPr lang="en-US" sz="2000" dirty="0">
                <a:solidFill>
                  <a:schemeClr val="tx1"/>
                </a:solidFill>
                <a:latin typeface="Calibri" panose="020F0502020204030204" pitchFamily="34" charset="0"/>
                <a:cs typeface="Calibri" panose="020F0502020204030204" pitchFamily="34" charset="0"/>
              </a:rPr>
              <a:t>()                </a:t>
            </a:r>
            <a:br>
              <a:rPr lang="en-US" sz="2000" dirty="0">
                <a:solidFill>
                  <a:schemeClr val="tx1"/>
                </a:solidFill>
                <a:latin typeface="Calibri" panose="020F0502020204030204" pitchFamily="34" charset="0"/>
                <a:cs typeface="Calibri" panose="020F0502020204030204" pitchFamily="34" charset="0"/>
              </a:rPr>
            </a:br>
            <a:r>
              <a:rPr lang="en-US" sz="2000" dirty="0">
                <a:solidFill>
                  <a:schemeClr val="tx1"/>
                </a:solidFill>
                <a:latin typeface="Calibri" panose="020F0502020204030204" pitchFamily="34" charset="0"/>
                <a:cs typeface="Calibri" panose="020F0502020204030204" pitchFamily="34" charset="0"/>
              </a:rPr>
              <a:t>}                                                          // this class is handling 2 responsibilities</a:t>
            </a:r>
          </a:p>
          <a:p>
            <a:pPr marL="360000" indent="-360000">
              <a:lnSpc>
                <a:spcPct val="120000"/>
              </a:lnSpc>
              <a:spcBef>
                <a:spcPts val="600"/>
              </a:spcBef>
              <a:buFont typeface="Wingdings" panose="05000000000000000000" pitchFamily="2" charset="2"/>
              <a:buChar char="§"/>
            </a:pPr>
            <a:r>
              <a:rPr lang="en-US" sz="2000" dirty="0">
                <a:solidFill>
                  <a:schemeClr val="tx1"/>
                </a:solidFill>
                <a:latin typeface="Calibri" panose="020F0502020204030204" pitchFamily="34" charset="0"/>
                <a:cs typeface="Calibri" panose="020F0502020204030204" pitchFamily="34" charset="0"/>
              </a:rPr>
              <a:t>Since this class has more than one responsibility it has low cohesion. Single responsibility would have made it to be high cohesion</a:t>
            </a:r>
          </a:p>
          <a:p>
            <a:pPr marL="360000" indent="-360000">
              <a:lnSpc>
                <a:spcPct val="120000"/>
              </a:lnSpc>
              <a:spcBef>
                <a:spcPts val="600"/>
              </a:spcBef>
              <a:buFont typeface="Wingdings" panose="05000000000000000000" pitchFamily="2" charset="2"/>
              <a:buChar char="§"/>
            </a:pPr>
            <a:r>
              <a:rPr lang="en-US" sz="2000" dirty="0">
                <a:solidFill>
                  <a:schemeClr val="tx1"/>
                </a:solidFill>
                <a:latin typeface="Calibri" panose="020F0502020204030204" pitchFamily="34" charset="0"/>
                <a:cs typeface="Calibri" panose="020F0502020204030204" pitchFamily="34" charset="0"/>
              </a:rPr>
              <a:t>Splitting the above class can bring about higher cohesion but would increase the coupling.. The goal is to have minimal coupling and not 0 coupling  .. So this splitting would be acceptable.</a:t>
            </a:r>
          </a:p>
        </p:txBody>
      </p:sp>
      <p:sp>
        <p:nvSpPr>
          <p:cNvPr id="6" name="Title 2">
            <a:extLst>
              <a:ext uri="{FF2B5EF4-FFF2-40B4-BE49-F238E27FC236}">
                <a16:creationId xmlns:a16="http://schemas.microsoft.com/office/drawing/2014/main" id="{CE4C895C-4598-475C-8785-AEB5DC32CA8F}"/>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1. Single Responsibility Principle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CE4C895C-4598-475C-8785-AEB5DC32CA8F}"/>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2. Open-Closed Principle</a:t>
            </a:r>
          </a:p>
        </p:txBody>
      </p:sp>
      <p:sp>
        <p:nvSpPr>
          <p:cNvPr id="2" name="TextBox 1">
            <a:extLst>
              <a:ext uri="{FF2B5EF4-FFF2-40B4-BE49-F238E27FC236}">
                <a16:creationId xmlns:a16="http://schemas.microsoft.com/office/drawing/2014/main" id="{F983C717-8881-44A5-BA52-29765DECA4B7}"/>
              </a:ext>
            </a:extLst>
          </p:cNvPr>
          <p:cNvSpPr txBox="1"/>
          <p:nvPr/>
        </p:nvSpPr>
        <p:spPr>
          <a:xfrm>
            <a:off x="111966" y="1268760"/>
            <a:ext cx="9032034" cy="4940455"/>
          </a:xfrm>
          <a:prstGeom prst="rect">
            <a:avLst/>
          </a:prstGeom>
          <a:noFill/>
        </p:spPr>
        <p:txBody>
          <a:bodyPr wrap="square" rtlCol="0">
            <a:spAutoFit/>
          </a:bodyPr>
          <a:lstStyle/>
          <a:p>
            <a:pPr>
              <a:lnSpc>
                <a:spcPct val="120000"/>
              </a:lnSpc>
            </a:pPr>
            <a:r>
              <a:rPr lang="en-IN" sz="2200" dirty="0">
                <a:latin typeface="Calibri" panose="020F0502020204030204" pitchFamily="34" charset="0"/>
                <a:cs typeface="Calibri" panose="020F0502020204030204" pitchFamily="34" charset="0"/>
              </a:rPr>
              <a:t>The open closed principle states </a:t>
            </a:r>
            <a:r>
              <a:rPr lang="en-IN" sz="2200" b="1" i="1" dirty="0">
                <a:solidFill>
                  <a:srgbClr val="C00000"/>
                </a:solidFill>
                <a:latin typeface="Calibri" panose="020F0502020204030204" pitchFamily="34" charset="0"/>
                <a:cs typeface="Calibri" panose="020F0502020204030204" pitchFamily="34" charset="0"/>
              </a:rPr>
              <a:t>“</a:t>
            </a:r>
            <a:r>
              <a:rPr lang="en-US" sz="2200" b="1" i="1" dirty="0">
                <a:solidFill>
                  <a:srgbClr val="C00000"/>
                </a:solidFill>
                <a:latin typeface="Calibri" panose="020F0502020204030204" pitchFamily="34" charset="0"/>
                <a:cs typeface="Calibri" panose="020F0502020204030204" pitchFamily="34" charset="0"/>
              </a:rPr>
              <a:t>A software module (it can be a class </a:t>
            </a:r>
            <a:br>
              <a:rPr lang="en-US" sz="2200" b="1" i="1" dirty="0">
                <a:solidFill>
                  <a:srgbClr val="C00000"/>
                </a:solidFill>
                <a:latin typeface="Calibri" panose="020F0502020204030204" pitchFamily="34" charset="0"/>
                <a:cs typeface="Calibri" panose="020F0502020204030204" pitchFamily="34" charset="0"/>
              </a:rPr>
            </a:br>
            <a:r>
              <a:rPr lang="en-US" sz="2200" b="1" i="1" dirty="0">
                <a:solidFill>
                  <a:srgbClr val="C00000"/>
                </a:solidFill>
                <a:latin typeface="Calibri" panose="020F0502020204030204" pitchFamily="34" charset="0"/>
                <a:cs typeface="Calibri" panose="020F0502020204030204" pitchFamily="34" charset="0"/>
              </a:rPr>
              <a:t>or method) should be open for extension but be closed for modification”</a:t>
            </a:r>
            <a:r>
              <a:rPr lang="en-US" sz="2200" dirty="0">
                <a:latin typeface="Calibri" panose="020F0502020204030204" pitchFamily="34" charset="0"/>
                <a:cs typeface="Calibri" panose="020F0502020204030204" pitchFamily="34" charset="0"/>
              </a:rPr>
              <a:t> or you could state this as </a:t>
            </a:r>
            <a:r>
              <a:rPr lang="en-US" sz="2200" b="1" i="1" dirty="0">
                <a:solidFill>
                  <a:srgbClr val="C00000"/>
                </a:solidFill>
                <a:latin typeface="Calibri" panose="020F0502020204030204" pitchFamily="34" charset="0"/>
                <a:cs typeface="Calibri" panose="020F0502020204030204" pitchFamily="34" charset="0"/>
              </a:rPr>
              <a:t>“you should be able to extend a classes behavior without modifying it”</a:t>
            </a:r>
          </a:p>
          <a:p>
            <a:pPr marL="342900" indent="-342900">
              <a:lnSpc>
                <a:spcPct val="120000"/>
              </a:lnSpc>
              <a:buFont typeface="Wingdings" panose="05000000000000000000" pitchFamily="2" charset="2"/>
              <a:buChar char="§"/>
            </a:pPr>
            <a:r>
              <a:rPr lang="en-US" sz="2200" dirty="0">
                <a:latin typeface="Calibri" panose="020F0502020204030204" pitchFamily="34" charset="0"/>
                <a:cs typeface="Calibri" panose="020F0502020204030204" pitchFamily="34" charset="0"/>
              </a:rPr>
              <a:t>The open-closed principle can be applied through inheritance or through composition</a:t>
            </a:r>
          </a:p>
          <a:p>
            <a:pPr marL="342900" indent="-342900">
              <a:lnSpc>
                <a:spcPct val="120000"/>
              </a:lnSpc>
              <a:buFont typeface="Wingdings" panose="05000000000000000000" pitchFamily="2" charset="2"/>
              <a:buChar char="§"/>
            </a:pPr>
            <a:r>
              <a:rPr lang="en-US" sz="2200" dirty="0">
                <a:latin typeface="Calibri" panose="020F0502020204030204" pitchFamily="34" charset="0"/>
                <a:cs typeface="Calibri" panose="020F0502020204030204" pitchFamily="34" charset="0"/>
              </a:rPr>
              <a:t>With Inheritance, you don’t have to touch the class you want to extend if you create a subclass of it. The original class is closed for modification but you can add custom code to your subclass to add new behavior.</a:t>
            </a:r>
          </a:p>
          <a:p>
            <a:pPr marL="342900" indent="-342900">
              <a:lnSpc>
                <a:spcPct val="120000"/>
              </a:lnSpc>
              <a:buFont typeface="Wingdings" panose="05000000000000000000" pitchFamily="2" charset="2"/>
              <a:buChar char="§"/>
            </a:pPr>
            <a:r>
              <a:rPr lang="en-US" sz="2200" dirty="0">
                <a:latin typeface="Calibri" panose="020F0502020204030204" pitchFamily="34" charset="0"/>
                <a:cs typeface="Calibri" panose="020F0502020204030204" pitchFamily="34" charset="0"/>
              </a:rPr>
              <a:t>This principle needs to be applied strategically in those conditions where you suspect a piece of code will change in the future and its not expected to be applied in every scenario as most of the code may not change.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CE4C895C-4598-475C-8785-AEB5DC32CA8F}"/>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latin typeface="Calibri" panose="020F0502020204030204" pitchFamily="34" charset="0"/>
                <a:ea typeface="+mj-ea"/>
                <a:cs typeface="Calibri" panose="020F0502020204030204" pitchFamily="34" charset="0"/>
              </a:rPr>
              <a:t>2. Open-Closed Principle : An Example using Inheritance</a:t>
            </a:r>
          </a:p>
        </p:txBody>
      </p:sp>
      <p:sp>
        <p:nvSpPr>
          <p:cNvPr id="2" name="TextBox 1">
            <a:extLst>
              <a:ext uri="{FF2B5EF4-FFF2-40B4-BE49-F238E27FC236}">
                <a16:creationId xmlns:a16="http://schemas.microsoft.com/office/drawing/2014/main" id="{F983C717-8881-44A5-BA52-29765DECA4B7}"/>
              </a:ext>
            </a:extLst>
          </p:cNvPr>
          <p:cNvSpPr txBox="1"/>
          <p:nvPr/>
        </p:nvSpPr>
        <p:spPr>
          <a:xfrm>
            <a:off x="69405" y="1175632"/>
            <a:ext cx="9019488" cy="2989023"/>
          </a:xfrm>
          <a:prstGeom prst="rect">
            <a:avLst/>
          </a:prstGeom>
          <a:noFill/>
        </p:spPr>
        <p:txBody>
          <a:bodyPr wrap="square" rtlCol="0">
            <a:spAutoFit/>
          </a:bodyPr>
          <a:lstStyle/>
          <a:p>
            <a:pPr marL="342900" indent="-342900">
              <a:lnSpc>
                <a:spcPct val="110000"/>
              </a:lnSpc>
              <a:spcBef>
                <a:spcPts val="400"/>
              </a:spcBef>
              <a:spcAft>
                <a:spcPts val="400"/>
              </a:spcAft>
              <a:buFont typeface="Wingdings" panose="05000000000000000000" pitchFamily="2" charset="2"/>
              <a:buChar char="§"/>
            </a:pPr>
            <a:r>
              <a:rPr lang="en-US" sz="2000" dirty="0">
                <a:latin typeface="Calibri" panose="020F0502020204030204" pitchFamily="34" charset="0"/>
                <a:cs typeface="Calibri" panose="020F0502020204030204" pitchFamily="34" charset="0"/>
              </a:rPr>
              <a:t>Consider the classes DataStream, </a:t>
            </a:r>
            <a:r>
              <a:rPr lang="en-US" sz="2000" dirty="0" err="1">
                <a:latin typeface="Calibri" panose="020F0502020204030204" pitchFamily="34" charset="0"/>
                <a:cs typeface="Calibri" panose="020F0502020204030204" pitchFamily="34" charset="0"/>
              </a:rPr>
              <a:t>NetworkDataStream</a:t>
            </a:r>
            <a:r>
              <a:rPr lang="en-US" sz="2000" dirty="0">
                <a:latin typeface="Calibri" panose="020F0502020204030204" pitchFamily="34" charset="0"/>
                <a:cs typeface="Calibri" panose="020F0502020204030204" pitchFamily="34" charset="0"/>
              </a:rPr>
              <a:t> and the client.</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In the class Client,  </a:t>
            </a:r>
            <a:r>
              <a:rPr lang="en-US" sz="2000" dirty="0" err="1">
                <a:latin typeface="Calibri" panose="020F0502020204030204" pitchFamily="34" charset="0"/>
                <a:cs typeface="Calibri" panose="020F0502020204030204" pitchFamily="34" charset="0"/>
              </a:rPr>
              <a:t>ReadData</a:t>
            </a:r>
            <a:r>
              <a:rPr lang="en-US" sz="2000" dirty="0">
                <a:latin typeface="Calibri" panose="020F0502020204030204" pitchFamily="34" charset="0"/>
                <a:cs typeface="Calibri" panose="020F0502020204030204" pitchFamily="34" charset="0"/>
              </a:rPr>
              <a:t>() comes from the </a:t>
            </a:r>
            <a:r>
              <a:rPr lang="en-US" sz="2000" dirty="0" err="1">
                <a:latin typeface="Calibri" panose="020F0502020204030204" pitchFamily="34" charset="0"/>
                <a:cs typeface="Calibri" panose="020F0502020204030204" pitchFamily="34" charset="0"/>
              </a:rPr>
              <a:t>NetworkDataStream</a:t>
            </a:r>
            <a:endParaRPr lang="en-US" sz="2000" dirty="0">
              <a:latin typeface="Calibri" panose="020F0502020204030204" pitchFamily="34" charset="0"/>
              <a:cs typeface="Calibri" panose="020F0502020204030204" pitchFamily="34" charset="0"/>
            </a:endParaRPr>
          </a:p>
          <a:p>
            <a:pPr marL="342900" indent="-342900">
              <a:lnSpc>
                <a:spcPct val="110000"/>
              </a:lnSpc>
              <a:spcBef>
                <a:spcPts val="400"/>
              </a:spcBef>
              <a:spcAft>
                <a:spcPts val="400"/>
              </a:spcAft>
              <a:buFont typeface="Wingdings" panose="05000000000000000000" pitchFamily="2" charset="2"/>
              <a:buChar char="§"/>
            </a:pPr>
            <a:r>
              <a:rPr lang="en-US" sz="2000" dirty="0">
                <a:latin typeface="Calibri" panose="020F0502020204030204" pitchFamily="34" charset="0"/>
                <a:cs typeface="Calibri" panose="020F0502020204030204" pitchFamily="34" charset="0"/>
              </a:rPr>
              <a:t>If we need to extend the functionality of the client class to read from another stream the </a:t>
            </a:r>
            <a:r>
              <a:rPr lang="en-US" sz="2000" dirty="0" err="1">
                <a:latin typeface="Calibri" panose="020F0502020204030204" pitchFamily="34" charset="0"/>
                <a:cs typeface="Calibri" panose="020F0502020204030204" pitchFamily="34" charset="0"/>
              </a:rPr>
              <a:t>PCIDataStream</a:t>
            </a:r>
            <a:r>
              <a:rPr lang="en-US" sz="2000" dirty="0">
                <a:latin typeface="Calibri" panose="020F0502020204030204" pitchFamily="34" charset="0"/>
                <a:cs typeface="Calibri" panose="020F0502020204030204" pitchFamily="34" charset="0"/>
              </a:rPr>
              <a:t>  as shown below</a:t>
            </a:r>
          </a:p>
          <a:p>
            <a:pPr marL="342900" indent="-342900">
              <a:lnSpc>
                <a:spcPct val="110000"/>
              </a:lnSpc>
              <a:spcBef>
                <a:spcPts val="400"/>
              </a:spcBef>
              <a:spcAft>
                <a:spcPts val="400"/>
              </a:spcAft>
              <a:buFont typeface="Wingdings" panose="05000000000000000000" pitchFamily="2" charset="2"/>
              <a:buChar char="§"/>
            </a:pPr>
            <a:r>
              <a:rPr lang="en-US" sz="2000" dirty="0">
                <a:latin typeface="Calibri" panose="020F0502020204030204" pitchFamily="34" charset="0"/>
                <a:cs typeface="Calibri" panose="020F0502020204030204" pitchFamily="34" charset="0"/>
              </a:rPr>
              <a:t>Thus in this scenario, the client code will function without any error. The client class knows about the base class, and I can pass an object of any of the two subclasses of DataStream. In this way, the client can read data without knowing the underlying subclass. This is achieved without modifying any existing code.</a:t>
            </a:r>
            <a:endParaRPr lang="en-IN" sz="2000" dirty="0">
              <a:latin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B88CA726-7694-416D-8F38-A7CAD453B905}"/>
              </a:ext>
            </a:extLst>
          </p:cNvPr>
          <p:cNvPicPr>
            <a:picLocks noChangeAspect="1"/>
          </p:cNvPicPr>
          <p:nvPr/>
        </p:nvPicPr>
        <p:blipFill>
          <a:blip r:embed="rId2"/>
          <a:stretch>
            <a:fillRect/>
          </a:stretch>
        </p:blipFill>
        <p:spPr>
          <a:xfrm>
            <a:off x="6462741" y="4653136"/>
            <a:ext cx="2642640" cy="1793220"/>
          </a:xfrm>
          <a:prstGeom prst="rect">
            <a:avLst/>
          </a:prstGeom>
        </p:spPr>
      </p:pic>
      <p:pic>
        <p:nvPicPr>
          <p:cNvPr id="4" name="Picture 3">
            <a:extLst>
              <a:ext uri="{FF2B5EF4-FFF2-40B4-BE49-F238E27FC236}">
                <a16:creationId xmlns:a16="http://schemas.microsoft.com/office/drawing/2014/main" id="{59236207-4343-4390-BFA2-D47495A3BD15}"/>
              </a:ext>
            </a:extLst>
          </p:cNvPr>
          <p:cNvPicPr>
            <a:picLocks noChangeAspect="1"/>
          </p:cNvPicPr>
          <p:nvPr/>
        </p:nvPicPr>
        <p:blipFill>
          <a:blip r:embed="rId3"/>
          <a:stretch>
            <a:fillRect/>
          </a:stretch>
        </p:blipFill>
        <p:spPr>
          <a:xfrm>
            <a:off x="3170444" y="4759333"/>
            <a:ext cx="3231993" cy="1400175"/>
          </a:xfrm>
          <a:prstGeom prst="rect">
            <a:avLst/>
          </a:prstGeom>
        </p:spPr>
      </p:pic>
      <p:pic>
        <p:nvPicPr>
          <p:cNvPr id="6" name="Picture 5">
            <a:extLst>
              <a:ext uri="{FF2B5EF4-FFF2-40B4-BE49-F238E27FC236}">
                <a16:creationId xmlns:a16="http://schemas.microsoft.com/office/drawing/2014/main" id="{8C16DD8C-13F9-4089-96FF-3F62518A56AC}"/>
              </a:ext>
            </a:extLst>
          </p:cNvPr>
          <p:cNvPicPr>
            <a:picLocks noChangeAspect="1"/>
          </p:cNvPicPr>
          <p:nvPr/>
        </p:nvPicPr>
        <p:blipFill>
          <a:blip r:embed="rId4"/>
          <a:stretch>
            <a:fillRect/>
          </a:stretch>
        </p:blipFill>
        <p:spPr>
          <a:xfrm>
            <a:off x="38092" y="4790110"/>
            <a:ext cx="3120912" cy="2067890"/>
          </a:xfrm>
          <a:prstGeom prst="rect">
            <a:avLst/>
          </a:prstGeom>
        </p:spPr>
      </p:pic>
      <p:sp>
        <p:nvSpPr>
          <p:cNvPr id="9" name="TextBox 8">
            <a:extLst>
              <a:ext uri="{FF2B5EF4-FFF2-40B4-BE49-F238E27FC236}">
                <a16:creationId xmlns:a16="http://schemas.microsoft.com/office/drawing/2014/main" id="{7D6A8215-0660-4792-B06C-9B9052FFDE71}"/>
              </a:ext>
            </a:extLst>
          </p:cNvPr>
          <p:cNvSpPr txBox="1"/>
          <p:nvPr/>
        </p:nvSpPr>
        <p:spPr>
          <a:xfrm>
            <a:off x="55653" y="4037830"/>
            <a:ext cx="8980869" cy="707886"/>
          </a:xfrm>
          <a:prstGeom prst="rect">
            <a:avLst/>
          </a:prstGeom>
          <a:noFill/>
        </p:spPr>
        <p:txBody>
          <a:bodyPr wrap="square" rtlCol="0">
            <a:spAutoFit/>
          </a:bodyPr>
          <a:lstStyle/>
          <a:p>
            <a:r>
              <a:rPr lang="en-IN" sz="2000" b="1" dirty="0">
                <a:solidFill>
                  <a:srgbClr val="0070C0"/>
                </a:solidFill>
              </a:rPr>
              <a:t>Base Class inherited to          Client                                        New class inheriting</a:t>
            </a:r>
            <a:br>
              <a:rPr lang="en-IN" sz="2000" b="1" dirty="0">
                <a:solidFill>
                  <a:srgbClr val="0070C0"/>
                </a:solidFill>
              </a:rPr>
            </a:br>
            <a:r>
              <a:rPr lang="en-IN" sz="2000" b="1" dirty="0" err="1">
                <a:solidFill>
                  <a:srgbClr val="0070C0"/>
                </a:solidFill>
              </a:rPr>
              <a:t>NetworkDataStream</a:t>
            </a:r>
            <a:r>
              <a:rPr lang="en-IN" sz="2000" b="1" dirty="0">
                <a:solidFill>
                  <a:srgbClr val="0070C0"/>
                </a:solidFill>
              </a:rPr>
              <a:t>                                                            again from the base class</a:t>
            </a:r>
          </a:p>
        </p:txBody>
      </p:sp>
    </p:spTree>
    <p:extLst>
      <p:ext uri="{BB962C8B-B14F-4D97-AF65-F5344CB8AC3E}">
        <p14:creationId xmlns:p14="http://schemas.microsoft.com/office/powerpoint/2010/main" val="3718794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114113" y="1060572"/>
            <a:ext cx="8905375" cy="1737935"/>
          </a:xfrm>
        </p:spPr>
        <p:txBody>
          <a:bodyPr anchor="t">
            <a:noAutofit/>
          </a:bodyPr>
          <a:lstStyle/>
          <a:p>
            <a:pPr marL="50800" indent="0">
              <a:spcBef>
                <a:spcPts val="600"/>
              </a:spcBef>
              <a:buNone/>
            </a:pPr>
            <a:r>
              <a:rPr lang="en-US" sz="1800" dirty="0"/>
              <a:t>The Liskov Substitution Principle states</a:t>
            </a:r>
          </a:p>
          <a:p>
            <a:pPr marL="50800" indent="0">
              <a:buNone/>
            </a:pPr>
            <a:endParaRPr lang="en-US" sz="2000" dirty="0"/>
          </a:p>
          <a:p>
            <a:pPr marL="50800" indent="0">
              <a:buNone/>
            </a:pPr>
            <a:endParaRPr lang="en-US" sz="2000" dirty="0"/>
          </a:p>
          <a:p>
            <a:pPr marL="50800" indent="0">
              <a:spcBef>
                <a:spcPts val="600"/>
              </a:spcBef>
              <a:buNone/>
            </a:pPr>
            <a:r>
              <a:rPr lang="en-US" sz="1800" dirty="0"/>
              <a:t>To elaborate, let’s consider an example, here is an interface whose listing is given below:</a:t>
            </a:r>
          </a:p>
        </p:txBody>
      </p:sp>
      <p:sp>
        <p:nvSpPr>
          <p:cNvPr id="4" name="Rectangle 3"/>
          <p:cNvSpPr/>
          <p:nvPr/>
        </p:nvSpPr>
        <p:spPr>
          <a:xfrm>
            <a:off x="971600" y="1681661"/>
            <a:ext cx="5857916" cy="30777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1400" b="1" dirty="0"/>
              <a:t>Derived classes must be substitutable for their base classes.</a:t>
            </a:r>
            <a:endParaRPr lang="en-US" sz="1400" dirty="0"/>
          </a:p>
        </p:txBody>
      </p:sp>
      <p:pic>
        <p:nvPicPr>
          <p:cNvPr id="16387" name="Picture 3"/>
          <p:cNvPicPr>
            <a:picLocks noChangeAspect="1" noChangeArrowheads="1"/>
          </p:cNvPicPr>
          <p:nvPr/>
        </p:nvPicPr>
        <p:blipFill>
          <a:blip r:embed="rId2"/>
          <a:srcRect/>
          <a:stretch>
            <a:fillRect/>
          </a:stretch>
        </p:blipFill>
        <p:spPr bwMode="auto">
          <a:xfrm>
            <a:off x="275197" y="2634456"/>
            <a:ext cx="8754690" cy="1583037"/>
          </a:xfrm>
          <a:prstGeom prst="rect">
            <a:avLst/>
          </a:prstGeom>
          <a:noFill/>
          <a:ln w="9525">
            <a:noFill/>
            <a:miter lim="800000"/>
            <a:headEnd/>
            <a:tailEnd/>
          </a:ln>
          <a:effectLst/>
        </p:spPr>
      </p:pic>
      <p:sp>
        <p:nvSpPr>
          <p:cNvPr id="10" name="Rectangle 9"/>
          <p:cNvSpPr/>
          <p:nvPr/>
        </p:nvSpPr>
        <p:spPr>
          <a:xfrm>
            <a:off x="114113" y="4293968"/>
            <a:ext cx="8964488" cy="2308324"/>
          </a:xfrm>
          <a:prstGeom prst="rect">
            <a:avLst/>
          </a:prstGeom>
        </p:spPr>
        <p:txBody>
          <a:bodyPr wrap="square">
            <a:spAutoFit/>
          </a:bodyPr>
          <a:lstStyle/>
          <a:p>
            <a:pPr marL="341313" indent="-341313">
              <a:buFont typeface="Arial" pitchFamily="34" charset="0"/>
              <a:buChar char="•"/>
            </a:pPr>
            <a:r>
              <a:rPr lang="en-US" sz="1800" dirty="0">
                <a:latin typeface="Calibri" panose="020F0502020204030204" pitchFamily="34" charset="0"/>
                <a:cs typeface="Calibri" panose="020F0502020204030204" pitchFamily="34" charset="0"/>
              </a:rPr>
              <a:t>This code represents data acquisition device abstraction. </a:t>
            </a:r>
          </a:p>
          <a:p>
            <a:pPr marL="341313" indent="-341313">
              <a:buFont typeface="Arial" pitchFamily="34" charset="0"/>
              <a:buChar char="•"/>
            </a:pPr>
            <a:r>
              <a:rPr lang="en-US" sz="1800" dirty="0">
                <a:latin typeface="Calibri" panose="020F0502020204030204" pitchFamily="34" charset="0"/>
                <a:cs typeface="Calibri" panose="020F0502020204030204" pitchFamily="34" charset="0"/>
              </a:rPr>
              <a:t>Data acquisition devices differ based upon their interface types.</a:t>
            </a:r>
          </a:p>
          <a:p>
            <a:pPr marL="341313" indent="-341313">
              <a:buFont typeface="Arial" pitchFamily="34" charset="0"/>
              <a:buChar char="•"/>
            </a:pPr>
            <a:r>
              <a:rPr lang="en-US" sz="1800" dirty="0">
                <a:latin typeface="Calibri" panose="020F0502020204030204" pitchFamily="34" charset="0"/>
                <a:cs typeface="Calibri" panose="020F0502020204030204" pitchFamily="34" charset="0"/>
              </a:rPr>
              <a:t>A data acquisition device can use a USB interface, Network Interface (TCP or UDP), PCI express interface, or any other computer interface. </a:t>
            </a:r>
          </a:p>
          <a:p>
            <a:pPr marL="341313" indent="-341313">
              <a:buFont typeface="Arial" pitchFamily="34" charset="0"/>
              <a:buChar char="•"/>
            </a:pPr>
            <a:r>
              <a:rPr lang="en-US" sz="1800" dirty="0">
                <a:latin typeface="Calibri" panose="020F0502020204030204" pitchFamily="34" charset="0"/>
                <a:cs typeface="Calibri" panose="020F0502020204030204" pitchFamily="34" charset="0"/>
              </a:rPr>
              <a:t>Clients of </a:t>
            </a:r>
            <a:r>
              <a:rPr lang="en-US" sz="1800" dirty="0" err="1">
                <a:latin typeface="Calibri" panose="020F0502020204030204" pitchFamily="34" charset="0"/>
                <a:cs typeface="Calibri" panose="020F0502020204030204" pitchFamily="34" charset="0"/>
              </a:rPr>
              <a:t>iDevice</a:t>
            </a:r>
            <a:r>
              <a:rPr lang="en-US" sz="1800" dirty="0">
                <a:latin typeface="Calibri" panose="020F0502020204030204" pitchFamily="34" charset="0"/>
                <a:cs typeface="Calibri" panose="020F0502020204030204" pitchFamily="34" charset="0"/>
              </a:rPr>
              <a:t>, however, do not need to know what kind of device they are working with. </a:t>
            </a:r>
          </a:p>
          <a:p>
            <a:pPr marL="341313" indent="-341313">
              <a:buFont typeface="Arial" pitchFamily="34" charset="0"/>
              <a:buChar char="•"/>
            </a:pPr>
            <a:r>
              <a:rPr lang="en-US" sz="1800" dirty="0">
                <a:latin typeface="Calibri" panose="020F0502020204030204" pitchFamily="34" charset="0"/>
                <a:cs typeface="Calibri" panose="020F0502020204030204" pitchFamily="34" charset="0"/>
              </a:rPr>
              <a:t>This gives programmers an enormous amount of flexibility to adapt to new devices without changing the code which depends upon the </a:t>
            </a:r>
            <a:r>
              <a:rPr lang="en-US" sz="1800" dirty="0" err="1">
                <a:latin typeface="Calibri" panose="020F0502020204030204" pitchFamily="34" charset="0"/>
                <a:cs typeface="Calibri" panose="020F0502020204030204" pitchFamily="34" charset="0"/>
              </a:rPr>
              <a:t>iDevice</a:t>
            </a:r>
            <a:r>
              <a:rPr lang="en-US" sz="1800" dirty="0">
                <a:latin typeface="Calibri" panose="020F0502020204030204" pitchFamily="34" charset="0"/>
                <a:cs typeface="Calibri" panose="020F0502020204030204" pitchFamily="34" charset="0"/>
              </a:rPr>
              <a:t> interface.</a:t>
            </a:r>
          </a:p>
        </p:txBody>
      </p:sp>
      <p:sp>
        <p:nvSpPr>
          <p:cNvPr id="7" name="Title 2">
            <a:extLst>
              <a:ext uri="{FF2B5EF4-FFF2-40B4-BE49-F238E27FC236}">
                <a16:creationId xmlns:a16="http://schemas.microsoft.com/office/drawing/2014/main" id="{CE4C895C-4598-475C-8785-AEB5DC32CA8F}"/>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latin typeface="Calibri" panose="020F0502020204030204" pitchFamily="34" charset="0"/>
                <a:ea typeface="+mj-ea"/>
                <a:cs typeface="Calibri" panose="020F0502020204030204" pitchFamily="34" charset="0"/>
              </a:rPr>
              <a:t>3. Liskov Substitution Principle</a:t>
            </a:r>
          </a:p>
        </p:txBody>
      </p:sp>
    </p:spTree>
    <p:extLst>
      <p:ext uri="{BB962C8B-B14F-4D97-AF65-F5344CB8AC3E}">
        <p14:creationId xmlns:p14="http://schemas.microsoft.com/office/powerpoint/2010/main" val="868665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42844" y="1129713"/>
            <a:ext cx="7786742" cy="584775"/>
          </a:xfrm>
          <a:prstGeom prst="rect">
            <a:avLst/>
          </a:prstGeom>
        </p:spPr>
        <p:txBody>
          <a:bodyPr wrap="square">
            <a:spAutoFit/>
          </a:bodyPr>
          <a:lstStyle/>
          <a:p>
            <a:r>
              <a:rPr lang="en-US" sz="1600" dirty="0"/>
              <a:t>Let’s say if  there were only two concrete classes that implemented </a:t>
            </a:r>
            <a:r>
              <a:rPr lang="en-US" sz="1600" dirty="0" err="1"/>
              <a:t>iDevice</a:t>
            </a:r>
            <a:r>
              <a:rPr lang="en-US" sz="1600" dirty="0"/>
              <a:t> interface shown below:</a:t>
            </a:r>
          </a:p>
        </p:txBody>
      </p:sp>
      <p:pic>
        <p:nvPicPr>
          <p:cNvPr id="17410" name="Picture 2"/>
          <p:cNvPicPr>
            <a:picLocks noChangeAspect="1" noChangeArrowheads="1"/>
          </p:cNvPicPr>
          <p:nvPr/>
        </p:nvPicPr>
        <p:blipFill>
          <a:blip r:embed="rId2"/>
          <a:srcRect/>
          <a:stretch>
            <a:fillRect/>
          </a:stretch>
        </p:blipFill>
        <p:spPr bwMode="auto">
          <a:xfrm>
            <a:off x="214282" y="1714524"/>
            <a:ext cx="7929619" cy="5143500"/>
          </a:xfrm>
          <a:prstGeom prst="rect">
            <a:avLst/>
          </a:prstGeom>
          <a:noFill/>
          <a:ln w="9525">
            <a:noFill/>
            <a:miter lim="800000"/>
            <a:headEnd/>
            <a:tailEnd/>
          </a:ln>
          <a:effectLst/>
        </p:spPr>
      </p:pic>
      <p:sp>
        <p:nvSpPr>
          <p:cNvPr id="4" name="Title 2">
            <a:extLst>
              <a:ext uri="{FF2B5EF4-FFF2-40B4-BE49-F238E27FC236}">
                <a16:creationId xmlns:a16="http://schemas.microsoft.com/office/drawing/2014/main" id="{B77DDA81-5FBF-48A4-B760-54E53D18A154}"/>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3. Liskov Substitution Principle (Cont.)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1422" y="1117575"/>
            <a:ext cx="9001156" cy="5724644"/>
          </a:xfrm>
          <a:prstGeom prst="rect">
            <a:avLst/>
          </a:prstGeom>
        </p:spPr>
        <p:txBody>
          <a:bodyPr wrap="square">
            <a:spAutoFit/>
          </a:bodyPr>
          <a:lstStyle/>
          <a:p>
            <a:pPr>
              <a:spcBef>
                <a:spcPts val="800"/>
              </a:spcBef>
            </a:pPr>
            <a:r>
              <a:rPr lang="en-US" sz="1800" dirty="0">
                <a:latin typeface="Calibri" panose="020F0502020204030204" pitchFamily="34" charset="0"/>
                <a:cs typeface="Calibri" panose="020F0502020204030204" pitchFamily="34" charset="0"/>
              </a:rPr>
              <a:t>This approach has one problem with USB device. In USB device when you open the connection, data from  the previous connection remains in the buffer. Therefore, upon </a:t>
            </a:r>
            <a:br>
              <a:rPr lang="en-US" sz="1800" dirty="0">
                <a:latin typeface="Calibri" panose="020F0502020204030204" pitchFamily="34" charset="0"/>
                <a:cs typeface="Calibri" panose="020F0502020204030204" pitchFamily="34" charset="0"/>
              </a:rPr>
            </a:br>
            <a:r>
              <a:rPr lang="en-US" sz="1800" dirty="0">
                <a:latin typeface="Calibri" panose="020F0502020204030204" pitchFamily="34" charset="0"/>
                <a:cs typeface="Calibri" panose="020F0502020204030204" pitchFamily="34" charset="0"/>
              </a:rPr>
              <a:t>the first read call to the USB device, data from the previous session is returned. This behavior corrupts data for that particular acquisition session.</a:t>
            </a:r>
          </a:p>
          <a:p>
            <a:pPr>
              <a:spcBef>
                <a:spcPts val="800"/>
              </a:spcBef>
            </a:pPr>
            <a:r>
              <a:rPr lang="en-US" sz="1800" dirty="0">
                <a:latin typeface="Calibri" panose="020F0502020204030204" pitchFamily="34" charset="0"/>
                <a:cs typeface="Calibri" panose="020F0502020204030204" pitchFamily="34" charset="0"/>
              </a:rPr>
              <a:t>USB-based device drivers typically provides a refresh function which clears the buffers in the USB-based acquisition device. How can I implement this feature into my code so that the code change remains minimal?</a:t>
            </a:r>
          </a:p>
          <a:p>
            <a:pPr>
              <a:spcBef>
                <a:spcPts val="800"/>
              </a:spcBef>
            </a:pPr>
            <a:r>
              <a:rPr lang="en-US" sz="1800" dirty="0">
                <a:latin typeface="Calibri" panose="020F0502020204030204" pitchFamily="34" charset="0"/>
                <a:cs typeface="Calibri" panose="020F0502020204030204" pitchFamily="34" charset="0"/>
              </a:rPr>
              <a:t>One simple, but unadvised, solution is to update the code by identifying if you are calling the USB object:</a:t>
            </a:r>
          </a:p>
          <a:p>
            <a:pPr>
              <a:spcBef>
                <a:spcPts val="800"/>
              </a:spcBef>
            </a:pPr>
            <a:endParaRPr lang="en-US" sz="1800" dirty="0">
              <a:latin typeface="Calibri" panose="020F0502020204030204" pitchFamily="34" charset="0"/>
              <a:cs typeface="Calibri" panose="020F0502020204030204" pitchFamily="34" charset="0"/>
            </a:endParaRPr>
          </a:p>
          <a:p>
            <a:pPr>
              <a:spcBef>
                <a:spcPts val="800"/>
              </a:spcBef>
            </a:pPr>
            <a:endParaRPr lang="en-US" sz="1800" dirty="0">
              <a:latin typeface="Calibri" panose="020F0502020204030204" pitchFamily="34" charset="0"/>
              <a:cs typeface="Calibri" panose="020F0502020204030204" pitchFamily="34" charset="0"/>
            </a:endParaRPr>
          </a:p>
          <a:p>
            <a:pPr>
              <a:spcBef>
                <a:spcPts val="800"/>
              </a:spcBef>
            </a:pPr>
            <a:endParaRPr lang="en-US" sz="1800" dirty="0">
              <a:latin typeface="Calibri" panose="020F0502020204030204" pitchFamily="34" charset="0"/>
              <a:cs typeface="Calibri" panose="020F0502020204030204" pitchFamily="34" charset="0"/>
            </a:endParaRPr>
          </a:p>
          <a:p>
            <a:pPr>
              <a:spcBef>
                <a:spcPts val="800"/>
              </a:spcBef>
            </a:pPr>
            <a:endParaRPr lang="en-US" sz="1800" dirty="0">
              <a:latin typeface="Calibri" panose="020F0502020204030204" pitchFamily="34" charset="0"/>
              <a:cs typeface="Calibri" panose="020F0502020204030204" pitchFamily="34" charset="0"/>
            </a:endParaRPr>
          </a:p>
          <a:p>
            <a:pPr>
              <a:spcBef>
                <a:spcPts val="800"/>
              </a:spcBef>
            </a:pPr>
            <a:endParaRPr lang="en-US" sz="1800" dirty="0">
              <a:latin typeface="Calibri" panose="020F0502020204030204" pitchFamily="34" charset="0"/>
              <a:cs typeface="Calibri" panose="020F0502020204030204" pitchFamily="34" charset="0"/>
            </a:endParaRPr>
          </a:p>
          <a:p>
            <a:pPr>
              <a:spcBef>
                <a:spcPts val="800"/>
              </a:spcBef>
            </a:pPr>
            <a:endParaRPr lang="en-US" sz="1800" dirty="0">
              <a:latin typeface="Calibri" panose="020F0502020204030204" pitchFamily="34" charset="0"/>
              <a:cs typeface="Calibri" panose="020F0502020204030204" pitchFamily="34" charset="0"/>
            </a:endParaRPr>
          </a:p>
          <a:p>
            <a:pPr>
              <a:spcBef>
                <a:spcPts val="800"/>
              </a:spcBef>
            </a:pPr>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4" name="Title 2">
            <a:extLst>
              <a:ext uri="{FF2B5EF4-FFF2-40B4-BE49-F238E27FC236}">
                <a16:creationId xmlns:a16="http://schemas.microsoft.com/office/drawing/2014/main" id="{B77DDA81-5FBF-48A4-B760-54E53D18A154}"/>
              </a:ext>
            </a:extLst>
          </p:cNvPr>
          <p:cNvSpPr txBox="1">
            <a:spLocks/>
          </p:cNvSpPr>
          <p:nvPr/>
        </p:nvSpPr>
        <p:spPr>
          <a:xfrm>
            <a:off x="124512" y="529019"/>
            <a:ext cx="8584059" cy="558800"/>
          </a:xfrm>
          <a:prstGeom prst="rect">
            <a:avLst/>
          </a:prstGeom>
        </p:spPr>
        <p:txBody>
          <a:bodyPr vert="horz" lIns="91440" tIns="45720" rIns="91440" bIns="45720" rtlCol="0" anchor="ctr">
            <a:normAutofit/>
          </a:bodyPr>
          <a:lstStyle/>
          <a:p>
            <a:pPr lvl="0">
              <a:lnSpc>
                <a:spcPct val="90000"/>
              </a:lnSpc>
              <a:spcBef>
                <a:spcPct val="0"/>
              </a:spcBef>
            </a:pPr>
            <a:r>
              <a:rPr lang="en-IN" sz="2400" b="1" dirty="0">
                <a:solidFill>
                  <a:schemeClr val="accent2"/>
                </a:solidFill>
                <a:ea typeface="+mj-ea"/>
                <a:cs typeface="+mj-cs"/>
              </a:rPr>
              <a:t>3. Liskov Substitution Principle (Cont.)</a:t>
            </a:r>
          </a:p>
        </p:txBody>
      </p:sp>
      <p:pic>
        <p:nvPicPr>
          <p:cNvPr id="3" name="Picture 2">
            <a:extLst>
              <a:ext uri="{FF2B5EF4-FFF2-40B4-BE49-F238E27FC236}">
                <a16:creationId xmlns:a16="http://schemas.microsoft.com/office/drawing/2014/main" id="{064CB3D8-6A0F-495B-A771-DA992E3DAB0E}"/>
              </a:ext>
            </a:extLst>
          </p:cNvPr>
          <p:cNvPicPr>
            <a:picLocks noChangeAspect="1"/>
          </p:cNvPicPr>
          <p:nvPr/>
        </p:nvPicPr>
        <p:blipFill>
          <a:blip r:embed="rId2"/>
          <a:stretch>
            <a:fillRect/>
          </a:stretch>
        </p:blipFill>
        <p:spPr>
          <a:xfrm>
            <a:off x="124512" y="3864476"/>
            <a:ext cx="3742761" cy="2736304"/>
          </a:xfrm>
          <a:prstGeom prst="rect">
            <a:avLst/>
          </a:prstGeom>
        </p:spPr>
      </p:pic>
      <p:pic>
        <p:nvPicPr>
          <p:cNvPr id="6" name="Picture 5">
            <a:extLst>
              <a:ext uri="{FF2B5EF4-FFF2-40B4-BE49-F238E27FC236}">
                <a16:creationId xmlns:a16="http://schemas.microsoft.com/office/drawing/2014/main" id="{BB3D27E1-F26C-4321-955B-2E31A027C57E}"/>
              </a:ext>
            </a:extLst>
          </p:cNvPr>
          <p:cNvPicPr>
            <a:picLocks noChangeAspect="1"/>
          </p:cNvPicPr>
          <p:nvPr/>
        </p:nvPicPr>
        <p:blipFill>
          <a:blip r:embed="rId3"/>
          <a:stretch>
            <a:fillRect/>
          </a:stretch>
        </p:blipFill>
        <p:spPr>
          <a:xfrm>
            <a:off x="4408914" y="3654391"/>
            <a:ext cx="4705350" cy="2664296"/>
          </a:xfrm>
          <a:prstGeom prst="rect">
            <a:avLst/>
          </a:prstGeom>
        </p:spPr>
      </p:pic>
      <p:sp>
        <p:nvSpPr>
          <p:cNvPr id="7" name="Rectangle 6">
            <a:extLst>
              <a:ext uri="{FF2B5EF4-FFF2-40B4-BE49-F238E27FC236}">
                <a16:creationId xmlns:a16="http://schemas.microsoft.com/office/drawing/2014/main" id="{832E54EE-094D-4598-9AE8-203194D1CDB1}"/>
              </a:ext>
            </a:extLst>
          </p:cNvPr>
          <p:cNvSpPr/>
          <p:nvPr/>
        </p:nvSpPr>
        <p:spPr>
          <a:xfrm>
            <a:off x="4465694" y="4973146"/>
            <a:ext cx="3251803" cy="184046"/>
          </a:xfrm>
          <a:prstGeom prst="rect">
            <a:avLst/>
          </a:prstGeom>
          <a:solidFill>
            <a:schemeClr val="accent1">
              <a:alpha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B0A7628-5FF9-454A-A0F4-04556C0CFE4B}"/>
              </a:ext>
            </a:extLst>
          </p:cNvPr>
          <p:cNvSpPr txBox="1"/>
          <p:nvPr/>
        </p:nvSpPr>
        <p:spPr>
          <a:xfrm>
            <a:off x="4432559" y="6283732"/>
            <a:ext cx="4860032" cy="584775"/>
          </a:xfrm>
          <a:prstGeom prst="rect">
            <a:avLst/>
          </a:prstGeom>
          <a:noFill/>
        </p:spPr>
        <p:txBody>
          <a:bodyPr wrap="square">
            <a:spAutoFit/>
          </a:bodyPr>
          <a:lstStyle/>
          <a:p>
            <a:pPr>
              <a:spcBef>
                <a:spcPts val="800"/>
              </a:spcBef>
            </a:pPr>
            <a:r>
              <a:rPr lang="en-US" sz="1600" dirty="0">
                <a:latin typeface="Calibri" panose="020F0502020204030204" pitchFamily="34" charset="0"/>
                <a:cs typeface="Calibri" panose="020F0502020204030204" pitchFamily="34" charset="0"/>
              </a:rPr>
              <a:t>The client code is directly using the concrete class as well as the interface. So abstraction is not sufficient</a:t>
            </a:r>
          </a:p>
        </p:txBody>
      </p:sp>
    </p:spTree>
    <p:extLst>
      <p:ext uri="{BB962C8B-B14F-4D97-AF65-F5344CB8AC3E}">
        <p14:creationId xmlns:p14="http://schemas.microsoft.com/office/powerpoint/2010/main" val="308279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11385</TotalTime>
  <Words>1860</Words>
  <Application>Microsoft Office PowerPoint</Application>
  <PresentationFormat>On-screen Show (4:3)</PresentationFormat>
  <Paragraphs>167</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vt:lpstr>
      <vt:lpstr>Office Theme</vt:lpstr>
      <vt:lpstr>PowerPoint Presentation</vt:lpstr>
      <vt:lpstr>OO Design</vt:lpstr>
      <vt:lpstr>SOLID Principles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Diagrams</dc:title>
  <dc:creator>USER</dc:creator>
  <cp:lastModifiedBy>Phalachandra HL</cp:lastModifiedBy>
  <cp:revision>678</cp:revision>
  <cp:lastPrinted>1999-03-31T16:31:45Z</cp:lastPrinted>
  <dcterms:created xsi:type="dcterms:W3CDTF">1999-02-24T20:45:50Z</dcterms:created>
  <dcterms:modified xsi:type="dcterms:W3CDTF">2021-02-16T02:09:06Z</dcterms:modified>
</cp:coreProperties>
</file>