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ho+btZiiRN+gRLrOPNMLw5CrDy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mailto:phalachandra@pes.edu"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29"/>
          <p:cNvPicPr preferRelativeResize="0"/>
          <p:nvPr/>
        </p:nvPicPr>
        <p:blipFill rotWithShape="1">
          <a:blip r:embed="rId2">
            <a:alphaModFix/>
          </a:blip>
          <a:srcRect b="0" l="0" r="0" t="0"/>
          <a:stretch/>
        </p:blipFill>
        <p:spPr>
          <a:xfrm>
            <a:off x="11158057" y="133515"/>
            <a:ext cx="932769" cy="1402202"/>
          </a:xfrm>
          <a:prstGeom prst="rect">
            <a:avLst/>
          </a:prstGeom>
          <a:noFill/>
          <a:ln>
            <a:noFill/>
          </a:ln>
        </p:spPr>
      </p:pic>
      <p:sp>
        <p:nvSpPr>
          <p:cNvPr id="20" name="Google Shape;20;p29"/>
          <p:cNvSpPr/>
          <p:nvPr/>
        </p:nvSpPr>
        <p:spPr>
          <a:xfrm>
            <a:off x="289993" y="1234181"/>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ENGINEERING </a:t>
            </a:r>
            <a:endParaRPr b="0" i="0" sz="1400" u="none" cap="none" strike="noStrike">
              <a:solidFill>
                <a:srgbClr val="000000"/>
              </a:solidFill>
              <a:latin typeface="Arial"/>
              <a:ea typeface="Arial"/>
              <a:cs typeface="Arial"/>
              <a:sym typeface="Arial"/>
            </a:endParaRPr>
          </a:p>
        </p:txBody>
      </p:sp>
      <p:grpSp>
        <p:nvGrpSpPr>
          <p:cNvPr id="21" name="Google Shape;21;p29"/>
          <p:cNvGrpSpPr/>
          <p:nvPr/>
        </p:nvGrpSpPr>
        <p:grpSpPr>
          <a:xfrm>
            <a:off x="415018" y="5058775"/>
            <a:ext cx="1066895" cy="1078155"/>
            <a:chOff x="313844" y="5489699"/>
            <a:chExt cx="1066895" cy="1078155"/>
          </a:xfrm>
        </p:grpSpPr>
        <p:sp>
          <p:nvSpPr>
            <p:cNvPr id="22" name="Google Shape;22;p29"/>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29"/>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24" name="Google Shape;24;p29"/>
          <p:cNvCxnSpPr/>
          <p:nvPr/>
        </p:nvCxnSpPr>
        <p:spPr>
          <a:xfrm flipH="1" rot="10800000">
            <a:off x="3200" y="2094443"/>
            <a:ext cx="6332283"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29"/>
          <p:cNvSpPr/>
          <p:nvPr/>
        </p:nvSpPr>
        <p:spPr>
          <a:xfrm>
            <a:off x="508014" y="5239098"/>
            <a:ext cx="749721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26" name="Google Shape;26;p29"/>
          <p:cNvSpPr txBox="1"/>
          <p:nvPr/>
        </p:nvSpPr>
        <p:spPr>
          <a:xfrm>
            <a:off x="326749" y="6142419"/>
            <a:ext cx="8055251" cy="7155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b="1" i="0" lang="en-US" sz="1050" u="none" cap="none" strike="noStrike">
                <a:solidFill>
                  <a:srgbClr val="7F7F7F"/>
                </a:solidFill>
                <a:latin typeface="Calibri"/>
                <a:ea typeface="Calibri"/>
                <a:cs typeface="Calibri"/>
                <a:sym typeface="Calibri"/>
              </a:rPr>
              <a:t>Acknowledgements: </a:t>
            </a:r>
            <a:r>
              <a:rPr b="1" i="0" lang="en-US"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 name="Google Shape;9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40"/>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7" name="Shape 27"/>
        <p:cNvGrpSpPr/>
        <p:nvPr/>
      </p:nvGrpSpPr>
      <p:grpSpPr>
        <a:xfrm>
          <a:off x="0" y="0"/>
          <a:ext cx="0" cy="0"/>
          <a:chOff x="0" y="0"/>
          <a:chExt cx="0" cy="0"/>
        </a:xfrm>
      </p:grpSpPr>
      <p:sp>
        <p:nvSpPr>
          <p:cNvPr id="28" name="Google Shape;2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30"/>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cxnSp>
        <p:nvCxnSpPr>
          <p:cNvPr id="31" name="Google Shape;31;p30"/>
          <p:cNvCxnSpPr/>
          <p:nvPr/>
        </p:nvCxnSpPr>
        <p:spPr>
          <a:xfrm flipH="1" rot="10800000">
            <a:off x="0" y="1380670"/>
            <a:ext cx="6578936" cy="1"/>
          </a:xfrm>
          <a:prstGeom prst="straightConnector1">
            <a:avLst/>
          </a:prstGeom>
          <a:noFill/>
          <a:ln cap="flat" cmpd="sng" w="38100">
            <a:solidFill>
              <a:srgbClr val="DFA267"/>
            </a:solidFill>
            <a:prstDash val="solid"/>
            <a:miter lim="800000"/>
            <a:headEnd len="sm" w="sm" type="none"/>
            <a:tailEnd len="sm" w="sm" type="none"/>
          </a:ln>
        </p:spPr>
      </p:cxnSp>
      <p:sp>
        <p:nvSpPr>
          <p:cNvPr id="32" name="Google Shape;32;p30"/>
          <p:cNvSpPr txBox="1"/>
          <p:nvPr/>
        </p:nvSpPr>
        <p:spPr>
          <a:xfrm>
            <a:off x="185257" y="345425"/>
            <a:ext cx="717599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IMPLEMENTATION</a:t>
            </a:r>
            <a:endParaRPr b="0" i="0" sz="1400" u="none" cap="none" strike="noStrike">
              <a:solidFill>
                <a:srgbClr val="000000"/>
              </a:solidFill>
              <a:latin typeface="Arial"/>
              <a:ea typeface="Arial"/>
              <a:cs typeface="Arial"/>
              <a:sym typeface="Arial"/>
            </a:endParaRPr>
          </a:p>
        </p:txBody>
      </p:sp>
      <p:grpSp>
        <p:nvGrpSpPr>
          <p:cNvPr id="33" name="Google Shape;33;p30"/>
          <p:cNvGrpSpPr/>
          <p:nvPr/>
        </p:nvGrpSpPr>
        <p:grpSpPr>
          <a:xfrm>
            <a:off x="292403" y="5543111"/>
            <a:ext cx="545797" cy="1078155"/>
            <a:chOff x="313844" y="5489699"/>
            <a:chExt cx="1066895" cy="1078155"/>
          </a:xfrm>
        </p:grpSpPr>
        <p:sp>
          <p:nvSpPr>
            <p:cNvPr id="34" name="Google Shape;34;p30"/>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30"/>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 name="Google Shape;36;p30"/>
          <p:cNvSpPr/>
          <p:nvPr/>
        </p:nvSpPr>
        <p:spPr>
          <a:xfrm>
            <a:off x="484043" y="5674609"/>
            <a:ext cx="541210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7" name="Shape 37"/>
        <p:cNvGrpSpPr/>
        <p:nvPr/>
      </p:nvGrpSpPr>
      <p:grpSpPr>
        <a:xfrm>
          <a:off x="0" y="0"/>
          <a:ext cx="0" cy="0"/>
          <a:chOff x="0" y="0"/>
          <a:chExt cx="0" cy="0"/>
        </a:xfrm>
      </p:grpSpPr>
      <p:sp>
        <p:nvSpPr>
          <p:cNvPr id="38" name="Google Shape;3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1" name="Google Shape;41;p31"/>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
        <p:nvSpPr>
          <p:cNvPr id="42" name="Google Shape;42;p31"/>
          <p:cNvSpPr/>
          <p:nvPr/>
        </p:nvSpPr>
        <p:spPr>
          <a:xfrm>
            <a:off x="101535" y="0"/>
            <a:ext cx="5099730"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SOFTWARE IMPLEMENTATION</a:t>
            </a:r>
            <a:endParaRPr b="0" i="0" sz="1400" u="none" cap="none" strike="noStrike">
              <a:solidFill>
                <a:srgbClr val="000000"/>
              </a:solidFill>
              <a:latin typeface="Arial"/>
              <a:ea typeface="Arial"/>
              <a:cs typeface="Arial"/>
              <a:sym typeface="Arial"/>
            </a:endParaRPr>
          </a:p>
        </p:txBody>
      </p:sp>
      <p:cxnSp>
        <p:nvCxnSpPr>
          <p:cNvPr id="43" name="Google Shape;43;p31"/>
          <p:cNvCxnSpPr/>
          <p:nvPr/>
        </p:nvCxnSpPr>
        <p:spPr>
          <a:xfrm>
            <a:off x="18587"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4" name="Shape 44"/>
        <p:cNvGrpSpPr/>
        <p:nvPr/>
      </p:nvGrpSpPr>
      <p:grpSpPr>
        <a:xfrm>
          <a:off x="0" y="0"/>
          <a:ext cx="0" cy="0"/>
          <a:chOff x="0" y="0"/>
          <a:chExt cx="0" cy="0"/>
        </a:xfrm>
      </p:grpSpPr>
      <p:sp>
        <p:nvSpPr>
          <p:cNvPr id="45" name="Google Shape;4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32"/>
          <p:cNvPicPr preferRelativeResize="0"/>
          <p:nvPr/>
        </p:nvPicPr>
        <p:blipFill rotWithShape="1">
          <a:blip r:embed="rId2">
            <a:alphaModFix/>
          </a:blip>
          <a:srcRect b="0" l="0" r="0" t="0"/>
          <a:stretch/>
        </p:blipFill>
        <p:spPr>
          <a:xfrm>
            <a:off x="1483852" y="1785280"/>
            <a:ext cx="2371550" cy="3554276"/>
          </a:xfrm>
          <a:prstGeom prst="rect">
            <a:avLst/>
          </a:prstGeom>
          <a:noFill/>
          <a:ln>
            <a:noFill/>
          </a:ln>
        </p:spPr>
      </p:pic>
      <p:cxnSp>
        <p:nvCxnSpPr>
          <p:cNvPr id="49" name="Google Shape;49;p32"/>
          <p:cNvCxnSpPr/>
          <p:nvPr/>
        </p:nvCxnSpPr>
        <p:spPr>
          <a:xfrm flipH="1" rot="10800000">
            <a:off x="4587993" y="2763967"/>
            <a:ext cx="4581449" cy="1"/>
          </a:xfrm>
          <a:prstGeom prst="straightConnector1">
            <a:avLst/>
          </a:prstGeom>
          <a:noFill/>
          <a:ln cap="flat" cmpd="sng" w="38100">
            <a:solidFill>
              <a:srgbClr val="DFA267"/>
            </a:solidFill>
            <a:prstDash val="solid"/>
            <a:miter lim="800000"/>
            <a:headEnd len="sm" w="sm" type="none"/>
            <a:tailEnd len="sm" w="sm" type="none"/>
          </a:ln>
        </p:spPr>
      </p:cxnSp>
      <p:sp>
        <p:nvSpPr>
          <p:cNvPr id="50" name="Google Shape;50;p32"/>
          <p:cNvSpPr txBox="1"/>
          <p:nvPr/>
        </p:nvSpPr>
        <p:spPr>
          <a:xfrm>
            <a:off x="4493863" y="1965255"/>
            <a:ext cx="22274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4B350"/>
                </a:solidFill>
                <a:latin typeface="Calibri"/>
                <a:ea typeface="Calibri"/>
                <a:cs typeface="Calibri"/>
                <a:sym typeface="Calibri"/>
              </a:rPr>
              <a:t>THANK YOU</a:t>
            </a:r>
            <a:endParaRPr b="1" i="0" sz="1800" u="none" cap="none" strike="noStrike">
              <a:solidFill>
                <a:srgbClr val="F4B350"/>
              </a:solidFill>
              <a:latin typeface="Calibri"/>
              <a:ea typeface="Calibri"/>
              <a:cs typeface="Calibri"/>
              <a:sym typeface="Calibri"/>
            </a:endParaRPr>
          </a:p>
        </p:txBody>
      </p:sp>
      <p:sp>
        <p:nvSpPr>
          <p:cNvPr id="51" name="Google Shape;51;p32"/>
          <p:cNvSpPr/>
          <p:nvPr/>
        </p:nvSpPr>
        <p:spPr>
          <a:xfrm>
            <a:off x="4587993" y="2890391"/>
            <a:ext cx="7497214"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b="0" i="0" sz="2000" u="sng"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3"/>
          <p:cNvSpPr txBox="1"/>
          <p:nvPr>
            <p:ph type="title"/>
          </p:nvPr>
        </p:nvSpPr>
        <p:spPr>
          <a:xfrm>
            <a:off x="263434" y="344087"/>
            <a:ext cx="10515600" cy="5579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b="1"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 type="body"/>
          </p:nvPr>
        </p:nvSpPr>
        <p:spPr>
          <a:xfrm>
            <a:off x="416159" y="145354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33"/>
          <p:cNvPicPr preferRelativeResize="0"/>
          <p:nvPr/>
        </p:nvPicPr>
        <p:blipFill rotWithShape="1">
          <a:blip r:embed="rId2">
            <a:alphaModFix/>
          </a:blip>
          <a:srcRect b="0" l="0" r="0" t="0"/>
          <a:stretch/>
        </p:blipFill>
        <p:spPr>
          <a:xfrm>
            <a:off x="11084484" y="136525"/>
            <a:ext cx="932769" cy="1402202"/>
          </a:xfrm>
          <a:prstGeom prst="rect">
            <a:avLst/>
          </a:prstGeom>
          <a:noFill/>
          <a:ln>
            <a:noFill/>
          </a:ln>
        </p:spPr>
      </p:pic>
      <p:cxnSp>
        <p:nvCxnSpPr>
          <p:cNvPr id="59" name="Google Shape;59;p33"/>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34"/>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34"/>
          <p:cNvPicPr preferRelativeResize="0"/>
          <p:nvPr/>
        </p:nvPicPr>
        <p:blipFill rotWithShape="1">
          <a:blip r:embed="rId2">
            <a:alphaModFix/>
          </a:blip>
          <a:srcRect b="0" l="0" r="0" t="0"/>
          <a:stretch/>
        </p:blipFill>
        <p:spPr>
          <a:xfrm>
            <a:off x="11000401" y="185738"/>
            <a:ext cx="932769"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6"/>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36"/>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37"/>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p:nvPr/>
        </p:nvSpPr>
        <p:spPr>
          <a:xfrm>
            <a:off x="288543" y="2306201"/>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2"/>
                </a:solidFill>
                <a:latin typeface="Calibri"/>
                <a:ea typeface="Calibri"/>
                <a:cs typeface="Calibri"/>
                <a:sym typeface="Calibri"/>
              </a:rPr>
              <a:t>SOFTWARE IMPLEMENTATION</a:t>
            </a:r>
            <a:endParaRPr b="1" i="0" sz="3600" u="none" cap="none" strike="noStrike">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Coding :   </a:t>
            </a:r>
            <a:r>
              <a:rPr b="1" lang="en-US" sz="2400">
                <a:solidFill>
                  <a:srgbClr val="00B050"/>
                </a:solidFill>
                <a:latin typeface="Calibri"/>
                <a:ea typeface="Calibri"/>
                <a:cs typeface="Calibri"/>
                <a:sym typeface="Calibri"/>
              </a:rPr>
              <a:t>Journey of a Bug</a:t>
            </a:r>
            <a:endParaRPr b="1" sz="2800">
              <a:solidFill>
                <a:srgbClr val="00B050"/>
              </a:solidFill>
              <a:latin typeface="Calibri"/>
              <a:ea typeface="Calibri"/>
              <a:cs typeface="Calibri"/>
              <a:sym typeface="Calibri"/>
            </a:endParaRPr>
          </a:p>
        </p:txBody>
      </p:sp>
      <p:sp>
        <p:nvSpPr>
          <p:cNvPr id="180" name="Google Shape;180;p10"/>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81" name="Google Shape;181;p10"/>
          <p:cNvSpPr txBox="1"/>
          <p:nvPr/>
        </p:nvSpPr>
        <p:spPr>
          <a:xfrm>
            <a:off x="124513" y="1087819"/>
            <a:ext cx="11088432" cy="5775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Coding activity begins once the Development environment is chosen.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Journey of a bug Starts 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Consider the following piece of (buggy)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FF"/>
              </a:buClr>
              <a:buSzPts val="2400"/>
              <a:buFont typeface="Calibri"/>
              <a:buNone/>
            </a:pPr>
            <a:r>
              <a:rPr b="0" i="0" lang="en-US" sz="2400" u="none" cap="none" strike="noStrike">
                <a:solidFill>
                  <a:srgbClr val="0000FF"/>
                </a:solidFill>
                <a:latin typeface="Calibri"/>
                <a:ea typeface="Calibri"/>
                <a:cs typeface="Calibri"/>
                <a:sym typeface="Calibri"/>
              </a:rPr>
              <a:t>    </a:t>
            </a:r>
            <a:r>
              <a:rPr b="1" i="0" lang="en-US" sz="2400" u="none" cap="none" strike="noStrike">
                <a:solidFill>
                  <a:srgbClr val="0000FF"/>
                </a:solidFill>
                <a:latin typeface="Calibri"/>
                <a:ea typeface="Calibri"/>
                <a:cs typeface="Calibri"/>
                <a:sym typeface="Calibri"/>
              </a:rPr>
              <a:t>if (x &lt; 99)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400"/>
              <a:buFont typeface="Calibri"/>
              <a:buNone/>
            </a:pPr>
            <a:r>
              <a:rPr b="1" i="0" lang="en-US" sz="2400" u="none" cap="none" strike="noStrike">
                <a:solidFill>
                  <a:srgbClr val="0000FF"/>
                </a:solidFill>
                <a:latin typeface="Calibri"/>
                <a:ea typeface="Calibri"/>
                <a:cs typeface="Calibri"/>
                <a:sym typeface="Calibri"/>
              </a:rPr>
              <a:t>        process_event();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else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Not specified  🡺  System can misbehave</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120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Bug Travels !!</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Our above code could be used in a touch panel driver</a:t>
            </a:r>
            <a:endParaRPr b="0" i="0" sz="1400" u="none" cap="none" strike="noStrike">
              <a:solidFill>
                <a:srgbClr val="000000"/>
              </a:solidFill>
              <a:latin typeface="Arial"/>
              <a:ea typeface="Arial"/>
              <a:cs typeface="Arial"/>
              <a:sym typeface="Arial"/>
            </a:endParaRPr>
          </a:p>
          <a:p>
            <a:pPr indent="-447675" lvl="2" marL="852488" marR="0" rtl="0" algn="l">
              <a:lnSpc>
                <a:spcPct val="12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Industrial, automotive, aeronautics …</a:t>
            </a:r>
            <a:endParaRPr b="0" i="0" sz="2400" u="none" cap="none" strike="noStrike">
              <a:solidFill>
                <a:schemeClr val="dk1"/>
              </a:solidFill>
              <a:latin typeface="Calibri"/>
              <a:ea typeface="Calibri"/>
              <a:cs typeface="Calibri"/>
              <a:sym typeface="Calibri"/>
            </a:endParaRPr>
          </a:p>
          <a:p>
            <a:pPr indent="-342900" lvl="1" marL="342900" marR="0" rtl="0" algn="l">
              <a:lnSpc>
                <a:spcPct val="12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alibri"/>
                <a:ea typeface="Calibri"/>
                <a:cs typeface="Calibri"/>
                <a:sym typeface="Calibri"/>
              </a:rPr>
              <a:t>What does our bug do?</a:t>
            </a:r>
            <a:endParaRPr b="0" i="0" sz="1400" u="none" cap="none" strike="noStrike">
              <a:solidFill>
                <a:srgbClr val="000000"/>
              </a:solidFill>
              <a:latin typeface="Arial"/>
              <a:ea typeface="Arial"/>
              <a:cs typeface="Arial"/>
              <a:sym typeface="Arial"/>
            </a:endParaRPr>
          </a:p>
          <a:p>
            <a:pPr indent="-447675" lvl="2" marL="852488" marR="0" rtl="0" algn="l">
              <a:lnSpc>
                <a:spcPct val="12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makes the right edge to go undetected</a:t>
            </a:r>
            <a:endParaRPr b="0" i="0" sz="1400" u="none" cap="none" strike="noStrike">
              <a:solidFill>
                <a:srgbClr val="000000"/>
              </a:solidFill>
              <a:latin typeface="Arial"/>
              <a:ea typeface="Arial"/>
              <a:cs typeface="Arial"/>
              <a:sym typeface="Arial"/>
            </a:endParaRPr>
          </a:p>
        </p:txBody>
      </p:sp>
      <p:grpSp>
        <p:nvGrpSpPr>
          <p:cNvPr id="182" name="Google Shape;182;p10"/>
          <p:cNvGrpSpPr/>
          <p:nvPr/>
        </p:nvGrpSpPr>
        <p:grpSpPr>
          <a:xfrm>
            <a:off x="1258629" y="2460048"/>
            <a:ext cx="4633715" cy="461665"/>
            <a:chOff x="4778221" y="3537917"/>
            <a:chExt cx="3747141" cy="461665"/>
          </a:xfrm>
        </p:grpSpPr>
        <p:sp>
          <p:nvSpPr>
            <p:cNvPr id="183" name="Google Shape;183;p10"/>
            <p:cNvSpPr/>
            <p:nvPr/>
          </p:nvSpPr>
          <p:spPr>
            <a:xfrm>
              <a:off x="4778221" y="3683650"/>
              <a:ext cx="212145" cy="31593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4" name="Google Shape;184;p10"/>
            <p:cNvCxnSpPr/>
            <p:nvPr/>
          </p:nvCxnSpPr>
          <p:spPr>
            <a:xfrm flipH="1">
              <a:off x="4921431" y="3637871"/>
              <a:ext cx="1692246" cy="68381"/>
            </a:xfrm>
            <a:prstGeom prst="straightConnector1">
              <a:avLst/>
            </a:prstGeom>
            <a:noFill/>
            <a:ln cap="flat" cmpd="sng" w="19050">
              <a:solidFill>
                <a:srgbClr val="FF0000"/>
              </a:solidFill>
              <a:prstDash val="solid"/>
              <a:miter lim="800000"/>
              <a:headEnd len="sm" w="sm" type="none"/>
              <a:tailEnd len="med" w="med" type="stealth"/>
            </a:ln>
          </p:spPr>
        </p:cxnSp>
        <p:sp>
          <p:nvSpPr>
            <p:cNvPr id="185" name="Google Shape;185;p10"/>
            <p:cNvSpPr txBox="1"/>
            <p:nvPr/>
          </p:nvSpPr>
          <p:spPr>
            <a:xfrm>
              <a:off x="6613678" y="3537917"/>
              <a:ext cx="1911684" cy="461665"/>
            </a:xfrm>
            <a:prstGeom prst="rect">
              <a:avLst/>
            </a:prstGeom>
            <a:solidFill>
              <a:srgbClr val="D8D8D8"/>
            </a:solidFill>
            <a:ln cap="flat" cmpd="sng" w="2857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Courier New"/>
                  <a:ea typeface="Courier New"/>
                  <a:cs typeface="Courier New"/>
                  <a:sym typeface="Courier New"/>
                </a:rPr>
                <a:t>x &lt;= 99</a:t>
              </a:r>
              <a:endParaRPr b="0" i="0" sz="1400" u="none" cap="none" strike="noStrike">
                <a:solidFill>
                  <a:srgbClr val="000000"/>
                </a:solidFill>
                <a:latin typeface="Arial"/>
                <a:ea typeface="Arial"/>
                <a:cs typeface="Arial"/>
                <a:sym typeface="Arial"/>
              </a:endParaRPr>
            </a:p>
          </p:txBody>
        </p:sp>
      </p:grpSp>
      <p:sp>
        <p:nvSpPr>
          <p:cNvPr id="186" name="Google Shape;186;p10"/>
          <p:cNvSpPr/>
          <p:nvPr/>
        </p:nvSpPr>
        <p:spPr>
          <a:xfrm>
            <a:off x="6235691" y="1696466"/>
            <a:ext cx="2522045" cy="894184"/>
          </a:xfrm>
          <a:prstGeom prst="wedgeEllipseCallout">
            <a:avLst>
              <a:gd fmla="val -72896" name="adj1"/>
              <a:gd fmla="val 4773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Most Likely</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7932113" y="4880736"/>
            <a:ext cx="2406769" cy="1892346"/>
          </a:xfrm>
          <a:prstGeom prst="rect">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p:txBody>
      </p:sp>
      <p:sp>
        <p:nvSpPr>
          <p:cNvPr id="188" name="Google Shape;188;p10"/>
          <p:cNvSpPr/>
          <p:nvPr/>
        </p:nvSpPr>
        <p:spPr>
          <a:xfrm>
            <a:off x="7932114" y="4880736"/>
            <a:ext cx="2262764" cy="1892345"/>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p:txBody>
      </p:sp>
      <p:cxnSp>
        <p:nvCxnSpPr>
          <p:cNvPr id="189" name="Google Shape;189;p10"/>
          <p:cNvCxnSpPr/>
          <p:nvPr/>
        </p:nvCxnSpPr>
        <p:spPr>
          <a:xfrm>
            <a:off x="9783947" y="4135276"/>
            <a:ext cx="488548" cy="710211"/>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90" name="Google Shape;190;p10"/>
          <p:cNvSpPr/>
          <p:nvPr/>
        </p:nvSpPr>
        <p:spPr>
          <a:xfrm>
            <a:off x="8967282" y="3740236"/>
            <a:ext cx="13716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X = 99</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Where can we catch the Bug</a:t>
            </a:r>
            <a:endParaRPr b="1" sz="2800">
              <a:solidFill>
                <a:schemeClr val="accent2"/>
              </a:solidFill>
              <a:latin typeface="Calibri"/>
              <a:ea typeface="Calibri"/>
              <a:cs typeface="Calibri"/>
              <a:sym typeface="Calibri"/>
            </a:endParaRPr>
          </a:p>
        </p:txBody>
      </p:sp>
      <p:sp>
        <p:nvSpPr>
          <p:cNvPr id="196" name="Google Shape;196;p11"/>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97" name="Google Shape;197;p11"/>
          <p:cNvSpPr txBox="1"/>
          <p:nvPr/>
        </p:nvSpPr>
        <p:spPr>
          <a:xfrm>
            <a:off x="124513" y="1268299"/>
            <a:ext cx="8040758" cy="43377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3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Coding – before the bug occurs! </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Code review</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Unit testing</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Integration testing</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System testing</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Field trials</a:t>
            </a:r>
            <a:endParaRPr b="0" i="0" sz="1400" u="none" cap="none" strike="noStrike">
              <a:solidFill>
                <a:srgbClr val="000000"/>
              </a:solidFill>
              <a:latin typeface="Arial"/>
              <a:ea typeface="Arial"/>
              <a:cs typeface="Arial"/>
              <a:sym typeface="Arial"/>
            </a:endParaRPr>
          </a:p>
          <a:p>
            <a:pPr indent="-342900" lvl="0" marL="342900" marR="0" rtl="0" algn="l">
              <a:lnSpc>
                <a:spcPct val="13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Production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How expensive is the Bug</a:t>
            </a:r>
            <a:endParaRPr b="1" sz="2800">
              <a:solidFill>
                <a:schemeClr val="accent2"/>
              </a:solidFill>
              <a:latin typeface="Calibri"/>
              <a:ea typeface="Calibri"/>
              <a:cs typeface="Calibri"/>
              <a:sym typeface="Calibri"/>
            </a:endParaRPr>
          </a:p>
        </p:txBody>
      </p:sp>
      <p:sp>
        <p:nvSpPr>
          <p:cNvPr id="203" name="Google Shape;203;p12"/>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204" name="Google Shape;204;p12"/>
          <p:cNvPicPr preferRelativeResize="0"/>
          <p:nvPr/>
        </p:nvPicPr>
        <p:blipFill rotWithShape="1">
          <a:blip r:embed="rId3">
            <a:alphaModFix/>
          </a:blip>
          <a:srcRect b="0" l="0" r="0" t="0"/>
          <a:stretch/>
        </p:blipFill>
        <p:spPr>
          <a:xfrm>
            <a:off x="1" y="1268299"/>
            <a:ext cx="7797800" cy="53710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Keep these thoughts in mind while programming</a:t>
            </a:r>
            <a:endParaRPr b="1" sz="2800">
              <a:solidFill>
                <a:schemeClr val="accent2"/>
              </a:solidFill>
              <a:latin typeface="Calibri"/>
              <a:ea typeface="Calibri"/>
              <a:cs typeface="Calibri"/>
              <a:sym typeface="Calibri"/>
            </a:endParaRPr>
          </a:p>
        </p:txBody>
      </p:sp>
      <p:sp>
        <p:nvSpPr>
          <p:cNvPr id="210" name="Google Shape;210;p1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11" name="Google Shape;211;p13"/>
          <p:cNvSpPr txBox="1"/>
          <p:nvPr/>
        </p:nvSpPr>
        <p:spPr>
          <a:xfrm>
            <a:off x="198567" y="1124218"/>
            <a:ext cx="10515600" cy="39746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 program is for the programmer who reads it, not for the computer that runs it.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 program is written once, but read and modified a lot many times.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Assume that the person who will end up maintaining your code is a psychopath who knows where you live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Minimize the complexity of code which you write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When reviewing code, count to 5 before concluding, 10 before refactoring</a:t>
            </a:r>
            <a:endParaRPr b="0" i="0" sz="1400" u="none" cap="none" strike="noStrike">
              <a:solidFill>
                <a:srgbClr val="000000"/>
              </a:solidFill>
              <a:latin typeface="Arial"/>
              <a:ea typeface="Arial"/>
              <a:cs typeface="Arial"/>
              <a:sym typeface="Arial"/>
            </a:endParaRPr>
          </a:p>
        </p:txBody>
      </p:sp>
      <p:pic>
        <p:nvPicPr>
          <p:cNvPr id="212" name="Google Shape;212;p13"/>
          <p:cNvPicPr preferRelativeResize="0"/>
          <p:nvPr/>
        </p:nvPicPr>
        <p:blipFill rotWithShape="1">
          <a:blip r:embed="rId3">
            <a:alphaModFix/>
          </a:blip>
          <a:srcRect b="0" l="0" r="0" t="0"/>
          <a:stretch/>
        </p:blipFill>
        <p:spPr>
          <a:xfrm>
            <a:off x="4259976" y="3111525"/>
            <a:ext cx="803564" cy="782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14"/>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Program Personalities</a:t>
            </a:r>
            <a:endParaRPr b="1" sz="2800">
              <a:solidFill>
                <a:schemeClr val="accent2"/>
              </a:solidFill>
              <a:latin typeface="Calibri"/>
              <a:ea typeface="Calibri"/>
              <a:cs typeface="Calibri"/>
              <a:sym typeface="Calibri"/>
            </a:endParaRPr>
          </a:p>
        </p:txBody>
      </p:sp>
      <p:sp>
        <p:nvSpPr>
          <p:cNvPr id="218" name="Google Shape;218;p1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19" name="Google Shape;219;p14"/>
          <p:cNvSpPr txBox="1"/>
          <p:nvPr/>
        </p:nvSpPr>
        <p:spPr>
          <a:xfrm>
            <a:off x="198567" y="1087819"/>
            <a:ext cx="10441546" cy="564430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Programs have "personalities": messy, verbose, cryptic, neat. What is yours?!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Programs can also give an indication of the personalities of individuals</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9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Under documenter</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CYA specialist (Cover your ..) </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CIO types .. Who will pass the buck to other modules</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dynamic types .. Create variables on the fly ..</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fakers … look for more repetitious activities like Build management</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Multitasker .. Who leverages and uses some wrappers and glue rather than rewriting</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True believer .. Who will write extensive documentation </a:t>
            </a:r>
            <a:endParaRPr b="0" i="0" sz="1400" u="none" cap="none" strike="noStrike">
              <a:solidFill>
                <a:srgbClr val="000000"/>
              </a:solidFill>
              <a:latin typeface="Arial"/>
              <a:ea typeface="Arial"/>
              <a:cs typeface="Arial"/>
              <a:sym typeface="Arial"/>
            </a:endParaRPr>
          </a:p>
          <a:p>
            <a:pPr indent="-342900" lvl="1" marL="800100" marR="0" rtl="0" algn="l">
              <a:lnSpc>
                <a:spcPct val="11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Characteristics of Code</a:t>
            </a:r>
            <a:endParaRPr b="1" sz="2800">
              <a:solidFill>
                <a:schemeClr val="accent2"/>
              </a:solidFill>
              <a:latin typeface="Calibri"/>
              <a:ea typeface="Calibri"/>
              <a:cs typeface="Calibri"/>
              <a:sym typeface="Calibri"/>
            </a:endParaRPr>
          </a:p>
        </p:txBody>
      </p:sp>
      <p:sp>
        <p:nvSpPr>
          <p:cNvPr id="225" name="Google Shape;225;p15"/>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26" name="Google Shape;226;p15"/>
          <p:cNvSpPr txBox="1"/>
          <p:nvPr/>
        </p:nvSpPr>
        <p:spPr>
          <a:xfrm>
            <a:off x="124513" y="1087819"/>
            <a:ext cx="9933887" cy="5722592"/>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Some of the different characteristics of code are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Programs should be Simple and Clear</a:t>
            </a:r>
            <a:endParaRPr b="0" i="0" sz="1400" u="none" cap="none" strike="noStrike">
              <a:solidFill>
                <a:srgbClr val="000000"/>
              </a:solidFill>
              <a:latin typeface="Arial"/>
              <a:ea typeface="Arial"/>
              <a:cs typeface="Arial"/>
              <a:sym typeface="Arial"/>
            </a:endParaRPr>
          </a:p>
          <a:p>
            <a:pPr indent="-342900" lvl="2" marL="342900" marR="0" rtl="0" algn="just">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Naming</a:t>
            </a:r>
            <a:endParaRPr b="0" i="0" sz="1400" u="none" cap="none" strike="noStrike">
              <a:solidFill>
                <a:srgbClr val="000000"/>
              </a:solidFill>
              <a:latin typeface="Arial"/>
              <a:ea typeface="Arial"/>
              <a:cs typeface="Arial"/>
              <a:sym typeface="Arial"/>
            </a:endParaRPr>
          </a:p>
          <a:p>
            <a:pPr indent="-342900" lvl="2" marL="342900" marR="0" rtl="0" algn="just">
              <a:lnSpc>
                <a:spcPct val="10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Structuring</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6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File Structure</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Code and Data Structure</a:t>
            </a:r>
            <a:endParaRPr b="0" i="0" sz="1400" u="none" cap="none" strike="noStrike">
              <a:solidFill>
                <a:srgbClr val="000000"/>
              </a:solidFill>
              <a:latin typeface="Arial"/>
              <a:ea typeface="Arial"/>
              <a:cs typeface="Arial"/>
              <a:sym typeface="Arial"/>
            </a:endParaRPr>
          </a:p>
          <a:p>
            <a:pPr indent="-342900" lvl="2" marL="342900" marR="0" rtl="0" algn="just">
              <a:lnSpc>
                <a:spcPct val="100000"/>
              </a:lnSpc>
              <a:spcBef>
                <a:spcPts val="4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Ease of reading and Understanding</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4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Whitespaces</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New Lines</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6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Indents</a:t>
            </a:r>
            <a:endParaRPr b="0" i="0" sz="1400" u="none" cap="none" strike="noStrike">
              <a:solidFill>
                <a:srgbClr val="000000"/>
              </a:solidFill>
              <a:latin typeface="Arial"/>
              <a:ea typeface="Arial"/>
              <a:cs typeface="Arial"/>
              <a:sym typeface="Arial"/>
            </a:endParaRPr>
          </a:p>
          <a:p>
            <a:pPr indent="-274318" lvl="2" marL="731520" marR="0" rtl="0" algn="just">
              <a:lnSpc>
                <a:spcPct val="100000"/>
              </a:lnSpc>
              <a:spcBef>
                <a:spcPts val="6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Commenting</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Well named, structured, easy to understand code is easy to verify,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debug, test, maintain and reuse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a:t>
            </a:r>
            <a:r>
              <a:rPr b="1" lang="en-US" sz="2400">
                <a:solidFill>
                  <a:srgbClr val="0070C0"/>
                </a:solidFill>
                <a:latin typeface="Calibri"/>
                <a:ea typeface="Calibri"/>
                <a:cs typeface="Calibri"/>
                <a:sym typeface="Calibri"/>
              </a:rPr>
              <a:t>Programs should be Simple and Clear</a:t>
            </a:r>
            <a:endParaRPr b="1" sz="2800">
              <a:solidFill>
                <a:srgbClr val="0070C0"/>
              </a:solidFill>
              <a:latin typeface="Calibri"/>
              <a:ea typeface="Calibri"/>
              <a:cs typeface="Calibri"/>
              <a:sym typeface="Calibri"/>
            </a:endParaRPr>
          </a:p>
        </p:txBody>
      </p:sp>
      <p:sp>
        <p:nvSpPr>
          <p:cNvPr id="232" name="Google Shape;232;p16"/>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33" name="Google Shape;233;p16"/>
          <p:cNvSpPr txBox="1"/>
          <p:nvPr/>
        </p:nvSpPr>
        <p:spPr>
          <a:xfrm>
            <a:off x="0" y="1087819"/>
            <a:ext cx="11025268" cy="4845622"/>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Programs should be well thought out, well designed, well structured although Programmer’s have a tendency to jump start</a:t>
            </a:r>
            <a:endParaRPr b="0" i="0" sz="1400" u="none" cap="none" strike="noStrike">
              <a:solidFill>
                <a:srgbClr val="000000"/>
              </a:solidFill>
              <a:latin typeface="Arial"/>
              <a:ea typeface="Arial"/>
              <a:cs typeface="Arial"/>
              <a:sym typeface="Arial"/>
            </a:endParaRPr>
          </a:p>
          <a:p>
            <a:pPr indent="0" lvl="1" marL="411480" marR="0" rtl="0" algn="l">
              <a:lnSpc>
                <a:spcPct val="8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8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"Not too many"</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6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Lines per function</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Lines or functions per file</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Arguments per function</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Levels of nesting</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Conditions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Naming &amp; Naming Conventions</a:t>
            </a:r>
            <a:endParaRPr b="1" sz="2800">
              <a:solidFill>
                <a:schemeClr val="accent2"/>
              </a:solidFill>
              <a:latin typeface="Calibri"/>
              <a:ea typeface="Calibri"/>
              <a:cs typeface="Calibri"/>
              <a:sym typeface="Calibri"/>
            </a:endParaRPr>
          </a:p>
        </p:txBody>
      </p:sp>
      <p:sp>
        <p:nvSpPr>
          <p:cNvPr id="239" name="Google Shape;239;p1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40" name="Google Shape;240;p17"/>
          <p:cNvSpPr txBox="1"/>
          <p:nvPr/>
        </p:nvSpPr>
        <p:spPr>
          <a:xfrm>
            <a:off x="124512" y="1192099"/>
            <a:ext cx="9502088" cy="94917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What is in a name? A rose by any other name would smell as sweet.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				- </a:t>
            </a:r>
            <a:r>
              <a:rPr b="1" i="0" lang="en-US" sz="2400" u="none" cap="none" strike="noStrike">
                <a:solidFill>
                  <a:srgbClr val="0070C0"/>
                </a:solidFill>
                <a:latin typeface="Calibri"/>
                <a:ea typeface="Calibri"/>
                <a:cs typeface="Calibri"/>
                <a:sym typeface="Calibri"/>
              </a:rPr>
              <a:t>William Shakespeare</a:t>
            </a:r>
            <a:endParaRPr b="1" i="0" sz="2000" u="none" cap="none" strike="noStrike">
              <a:solidFill>
                <a:srgbClr val="C00000"/>
              </a:solidFill>
              <a:latin typeface="Calibri"/>
              <a:ea typeface="Calibri"/>
              <a:cs typeface="Calibri"/>
              <a:sym typeface="Calibri"/>
            </a:endParaRPr>
          </a:p>
        </p:txBody>
      </p:sp>
      <p:sp>
        <p:nvSpPr>
          <p:cNvPr id="241" name="Google Shape;241;p17"/>
          <p:cNvSpPr txBox="1"/>
          <p:nvPr/>
        </p:nvSpPr>
        <p:spPr>
          <a:xfrm>
            <a:off x="7496715" y="1694934"/>
            <a:ext cx="160268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a:t>
            </a:r>
            <a:r>
              <a:rPr b="1" i="0" lang="en-US" sz="1800" u="none" cap="none" strike="noStrike">
                <a:solidFill>
                  <a:srgbClr val="C00000"/>
                </a:solidFill>
                <a:latin typeface="Calibri"/>
                <a:ea typeface="Calibri"/>
                <a:cs typeface="Calibri"/>
                <a:sym typeface="Calibri"/>
              </a:rPr>
              <a:t> </a:t>
            </a:r>
            <a:r>
              <a:rPr b="1" i="0" lang="en-US" sz="2400" u="none" cap="none" strike="noStrike">
                <a:solidFill>
                  <a:srgbClr val="C00000"/>
                </a:solidFill>
                <a:latin typeface="Calibri"/>
                <a:ea typeface="Calibri"/>
                <a:cs typeface="Calibri"/>
                <a:sym typeface="Calibri"/>
              </a:rPr>
              <a:t>BUT</a:t>
            </a:r>
            <a:endParaRPr b="0" i="0" sz="1800" u="none" cap="none" strike="noStrike">
              <a:solidFill>
                <a:schemeClr val="dk1"/>
              </a:solidFill>
              <a:latin typeface="Calibri"/>
              <a:ea typeface="Calibri"/>
              <a:cs typeface="Calibri"/>
              <a:sym typeface="Calibri"/>
            </a:endParaRPr>
          </a:p>
        </p:txBody>
      </p:sp>
      <p:sp>
        <p:nvSpPr>
          <p:cNvPr id="242" name="Google Shape;242;p17"/>
          <p:cNvSpPr txBox="1"/>
          <p:nvPr/>
        </p:nvSpPr>
        <p:spPr>
          <a:xfrm>
            <a:off x="34842" y="1085431"/>
            <a:ext cx="9064560" cy="5870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Naming is important! and </a:t>
            </a:r>
            <a:r>
              <a:rPr b="0" i="0" lang="en-US" sz="2400" u="none" cap="none" strike="noStrike">
                <a:solidFill>
                  <a:schemeClr val="dk1"/>
                </a:solidFill>
                <a:latin typeface="Calibri"/>
                <a:ea typeface="Calibri"/>
                <a:cs typeface="Calibri"/>
                <a:sym typeface="Calibri"/>
              </a:rPr>
              <a:t>have to be </a:t>
            </a:r>
            <a:r>
              <a:rPr b="1" i="0" lang="en-US" sz="2400" u="none" cap="none" strike="noStrike">
                <a:solidFill>
                  <a:srgbClr val="FF0000"/>
                </a:solidFill>
                <a:latin typeface="Calibri"/>
                <a:ea typeface="Calibri"/>
                <a:cs typeface="Calibri"/>
                <a:sym typeface="Calibri"/>
              </a:rPr>
              <a:t>Meaningful</a:t>
            </a:r>
            <a:r>
              <a:rPr b="0" i="0" lang="en-US" sz="2400" u="none" cap="none" strike="noStrike">
                <a:solidFill>
                  <a:schemeClr val="dk1"/>
                </a:solidFill>
                <a:latin typeface="Calibri"/>
                <a:ea typeface="Calibri"/>
                <a:cs typeface="Calibri"/>
                <a:sym typeface="Calibri"/>
              </a:rPr>
              <a:t> and should not be close to keywords</a:t>
            </a:r>
            <a:endParaRPr b="0" i="0" sz="2400" u="none" cap="none" strike="noStrike">
              <a:solidFill>
                <a:schemeClr val="dk1"/>
              </a:solidFill>
              <a:latin typeface="Calibri"/>
              <a:ea typeface="Calibri"/>
              <a:cs typeface="Calibri"/>
              <a:sym typeface="Calibri"/>
            </a:endParaRPr>
          </a:p>
          <a:p>
            <a:pPr indent="0" lvl="0" marL="0" marR="0" rtl="0" algn="l">
              <a:lnSpc>
                <a:spcPct val="120000"/>
              </a:lnSpc>
              <a:spcBef>
                <a:spcPts val="12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Its good to have </a:t>
            </a:r>
            <a:r>
              <a:rPr b="1" i="0" lang="en-US" sz="2400" u="none" cap="none" strike="noStrike">
                <a:solidFill>
                  <a:srgbClr val="0070C0"/>
                </a:solidFill>
                <a:latin typeface="Calibri"/>
                <a:ea typeface="Calibri"/>
                <a:cs typeface="Calibri"/>
                <a:sym typeface="Calibri"/>
              </a:rPr>
              <a:t>descriptive names</a:t>
            </a:r>
            <a:r>
              <a:rPr b="0" i="0" lang="en-US" sz="2400" u="none" cap="none" strike="noStrike">
                <a:solidFill>
                  <a:schemeClr val="dk1"/>
                </a:solidFill>
                <a:latin typeface="Calibri"/>
                <a:ea typeface="Calibri"/>
                <a:cs typeface="Calibri"/>
                <a:sym typeface="Calibri"/>
              </a:rPr>
              <a:t>. Although it might be ok to use short names for local variables, its good to use 2-3 character short names</a:t>
            </a:r>
            <a:endParaRPr b="0" i="0" sz="1400" u="none" cap="none" strike="noStrike">
              <a:solidFill>
                <a:srgbClr val="000000"/>
              </a:solidFill>
              <a:latin typeface="Arial"/>
              <a:ea typeface="Arial"/>
              <a:cs typeface="Arial"/>
              <a:sym typeface="Arial"/>
            </a:endParaRPr>
          </a:p>
          <a:p>
            <a:pPr indent="-182880" lvl="0" marL="182880" marR="0" rtl="0" algn="l">
              <a:lnSpc>
                <a:spcPct val="110000"/>
              </a:lnSpc>
              <a:spcBef>
                <a:spcPts val="12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Naming could be done as  </a:t>
            </a:r>
            <a:endParaRPr b="0" i="0" sz="1400" u="none" cap="none" strike="noStrike">
              <a:solidFill>
                <a:srgbClr val="000000"/>
              </a:solidFill>
              <a:latin typeface="Arial"/>
              <a:ea typeface="Arial"/>
              <a:cs typeface="Arial"/>
              <a:sym typeface="Arial"/>
            </a:endParaRPr>
          </a:p>
          <a:p>
            <a:pPr indent="-182880" lvl="1" marL="457200" marR="0" rtl="0" algn="l">
              <a:lnSpc>
                <a:spcPct val="130000"/>
              </a:lnSpc>
              <a:spcBef>
                <a:spcPts val="40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Pascal Casing </a:t>
            </a:r>
            <a:r>
              <a:rPr b="0" i="0" lang="en-US" sz="2400" u="none" cap="none" strike="noStrike">
                <a:solidFill>
                  <a:schemeClr val="dk1"/>
                </a:solidFill>
                <a:latin typeface="Calibri"/>
                <a:ea typeface="Calibri"/>
                <a:cs typeface="Calibri"/>
                <a:sym typeface="Calibri"/>
              </a:rPr>
              <a:t>(first letter upper case other lower case) e.g. </a:t>
            </a:r>
            <a:r>
              <a:rPr b="0" i="0" lang="en-US" sz="2400" u="none" cap="none" strike="noStrike">
                <a:solidFill>
                  <a:srgbClr val="FF0000"/>
                </a:solidFill>
                <a:latin typeface="Calibri"/>
                <a:ea typeface="Calibri"/>
                <a:cs typeface="Calibri"/>
                <a:sym typeface="Calibri"/>
              </a:rPr>
              <a:t>B</a:t>
            </a:r>
            <a:r>
              <a:rPr b="0" i="0" lang="en-US" sz="2400" u="none" cap="none" strike="noStrike">
                <a:solidFill>
                  <a:schemeClr val="dk1"/>
                </a:solidFill>
                <a:latin typeface="Calibri"/>
                <a:ea typeface="Calibri"/>
                <a:cs typeface="Calibri"/>
                <a:sym typeface="Calibri"/>
              </a:rPr>
              <a:t>ack</a:t>
            </a:r>
            <a:r>
              <a:rPr b="0" i="0" lang="en-US" sz="2400" u="none" cap="none" strike="noStrike">
                <a:solidFill>
                  <a:srgbClr val="FF0000"/>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olor for class names/Variable Names/ method parameters</a:t>
            </a:r>
            <a:endParaRPr b="0" i="0" sz="1400" u="none" cap="none" strike="noStrike">
              <a:solidFill>
                <a:srgbClr val="000000"/>
              </a:solidFill>
              <a:latin typeface="Arial"/>
              <a:ea typeface="Arial"/>
              <a:cs typeface="Arial"/>
              <a:sym typeface="Arial"/>
            </a:endParaRPr>
          </a:p>
          <a:p>
            <a:pPr indent="-182880" lvl="1" marL="457200" marR="0" rtl="0" algn="l">
              <a:lnSpc>
                <a:spcPct val="130000"/>
              </a:lnSpc>
              <a:spcBef>
                <a:spcPts val="40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Camel Casing </a:t>
            </a:r>
            <a:r>
              <a:rPr b="0" i="0" lang="en-US" sz="2400" u="none" cap="none" strike="noStrike">
                <a:solidFill>
                  <a:schemeClr val="dk1"/>
                </a:solidFill>
                <a:latin typeface="Calibri"/>
                <a:ea typeface="Calibri"/>
                <a:cs typeface="Calibri"/>
                <a:sym typeface="Calibri"/>
              </a:rPr>
              <a:t>(first letter upper case others lower case except 1</a:t>
            </a:r>
            <a:r>
              <a:rPr b="0" baseline="30000" i="0" lang="en-US" sz="2400" u="none" cap="none" strike="noStrike">
                <a:solidFill>
                  <a:schemeClr val="dk1"/>
                </a:solidFill>
                <a:latin typeface="Calibri"/>
                <a:ea typeface="Calibri"/>
                <a:cs typeface="Calibri"/>
                <a:sym typeface="Calibri"/>
              </a:rPr>
              <a:t>st</a:t>
            </a:r>
            <a:r>
              <a:rPr b="0" i="0" lang="en-US" sz="2400" u="none" cap="none" strike="noStrike">
                <a:solidFill>
                  <a:schemeClr val="dk1"/>
                </a:solidFill>
                <a:latin typeface="Calibri"/>
                <a:ea typeface="Calibri"/>
                <a:cs typeface="Calibri"/>
                <a:sym typeface="Calibri"/>
              </a:rPr>
              <a:t> word) e.g. back</a:t>
            </a:r>
            <a:r>
              <a:rPr b="0" i="0" lang="en-US" sz="2400" u="none" cap="none" strike="noStrike">
                <a:solidFill>
                  <a:srgbClr val="FF0000"/>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olor for method names </a:t>
            </a:r>
            <a:endParaRPr b="0" i="0" sz="1400" u="none" cap="none" strike="noStrike">
              <a:solidFill>
                <a:srgbClr val="000000"/>
              </a:solidFill>
              <a:latin typeface="Arial"/>
              <a:ea typeface="Arial"/>
              <a:cs typeface="Arial"/>
              <a:sym typeface="Arial"/>
            </a:endParaRPr>
          </a:p>
          <a:p>
            <a:pPr indent="-182880" lvl="1" marL="457200" marR="0" rtl="0" algn="l">
              <a:lnSpc>
                <a:spcPct val="130000"/>
              </a:lnSpc>
              <a:spcBef>
                <a:spcPts val="40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Underscore Prefix </a:t>
            </a:r>
            <a:r>
              <a:rPr b="0" i="0" lang="en-US" sz="2400" u="none" cap="none" strike="noStrike">
                <a:solidFill>
                  <a:schemeClr val="dk1"/>
                </a:solidFill>
                <a:latin typeface="Calibri"/>
                <a:ea typeface="Calibri"/>
                <a:cs typeface="Calibri"/>
                <a:sym typeface="Calibri"/>
              </a:rPr>
              <a:t>(_underScore) For underscore ( __ ), the word after _ use camelCase terminology</a:t>
            </a:r>
            <a:endParaRPr b="0" i="0" sz="2400" u="none" cap="none" strike="noStrike">
              <a:solidFill>
                <a:srgbClr val="0070C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40">
                                            <p:txEl>
                                              <p:pRg end="0" st="0"/>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40">
                                            <p:txEl>
                                              <p:pRg end="1" st="1"/>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Naming convention – Examples</a:t>
            </a:r>
            <a:endParaRPr b="1" sz="2800">
              <a:solidFill>
                <a:schemeClr val="accent2"/>
              </a:solidFill>
              <a:latin typeface="Calibri"/>
              <a:ea typeface="Calibri"/>
              <a:cs typeface="Calibri"/>
              <a:sym typeface="Calibri"/>
            </a:endParaRPr>
          </a:p>
        </p:txBody>
      </p:sp>
      <p:sp>
        <p:nvSpPr>
          <p:cNvPr id="248" name="Google Shape;248;p18"/>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49" name="Google Shape;249;p18"/>
          <p:cNvSpPr txBox="1"/>
          <p:nvPr/>
        </p:nvSpPr>
        <p:spPr>
          <a:xfrm>
            <a:off x="39298" y="1121025"/>
            <a:ext cx="8689287" cy="5616922"/>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What does the following code do?</a:t>
            </a:r>
            <a:endParaRPr b="1" i="0" sz="1800" u="none" cap="none" strike="noStrike">
              <a:solidFill>
                <a:schemeClr val="dk1"/>
              </a:solidFill>
              <a:latin typeface="Calibri"/>
              <a:ea typeface="Calibri"/>
              <a:cs typeface="Calibri"/>
              <a:sym typeface="Calibri"/>
            </a:endParaRPr>
          </a:p>
          <a:p>
            <a:pPr indent="0" lvl="1" marL="365760" marR="0" rtl="0" algn="l">
              <a:lnSpc>
                <a:spcPct val="100000"/>
              </a:lnSpc>
              <a:spcBef>
                <a:spcPts val="60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int uglyduck (int timer_count)</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if (timer_count &lt;= 1)</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return 1;</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else</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return timer_count * uglyduck(timer_count-1);</a:t>
            </a:r>
            <a:endParaRPr b="0" i="0" sz="1400" u="none" cap="none" strike="noStrike">
              <a:solidFill>
                <a:srgbClr val="000000"/>
              </a:solidFill>
              <a:latin typeface="Arial"/>
              <a:ea typeface="Arial"/>
              <a:cs typeface="Arial"/>
              <a:sym typeface="Arial"/>
            </a:endParaRPr>
          </a:p>
          <a:p>
            <a:pPr indent="0" lvl="1" marL="36576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rgbClr val="C00000"/>
              </a:buClr>
              <a:buSzPts val="2000"/>
              <a:buFont typeface="Noto Sans Symbols"/>
              <a:buNone/>
            </a:pPr>
            <a:r>
              <a:rPr b="0" i="0" lang="en-US" sz="2000" u="none" cap="none" strike="noStrike">
                <a:solidFill>
                  <a:srgbClr val="C00000"/>
                </a:solidFill>
                <a:latin typeface="Calibri"/>
                <a:ea typeface="Calibri"/>
                <a:cs typeface="Calibri"/>
                <a:sym typeface="Calibri"/>
              </a:rPr>
              <a:t>for (i = 0; i &lt; nelems; i++)</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rgbClr val="C00000"/>
              </a:buClr>
              <a:buSzPts val="2000"/>
              <a:buFont typeface="Noto Sans Symbols"/>
              <a:buNone/>
            </a:pPr>
            <a:r>
              <a:rPr b="0" i="0" lang="en-US" sz="2000" u="none" cap="none" strike="noStrike">
                <a:solidFill>
                  <a:srgbClr val="C00000"/>
                </a:solidFill>
                <a:latin typeface="Calibri"/>
                <a:ea typeface="Calibri"/>
                <a:cs typeface="Calibri"/>
                <a:sym typeface="Calibri"/>
              </a:rPr>
              <a:t>    sum += elems[i];</a:t>
            </a:r>
            <a:endParaRPr b="0" i="0" sz="2000" u="none" cap="none" strike="noStrike">
              <a:solidFill>
                <a:schemeClr val="dk1"/>
              </a:solidFill>
              <a:latin typeface="Calibri"/>
              <a:ea typeface="Calibri"/>
              <a:cs typeface="Calibri"/>
              <a:sym typeface="Calibri"/>
            </a:endParaRPr>
          </a:p>
          <a:p>
            <a:pPr indent="-774700" lvl="2" marL="914400" marR="0" rtl="0" algn="l">
              <a:lnSpc>
                <a:spcPct val="100000"/>
              </a:lnSpc>
              <a:spcBef>
                <a:spcPts val="120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for (iElementIndex = 0;</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iElementIndex &lt; iNumOfElements;</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iElementIndex++)</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sumOfElements += ElementArray[iElementIndex];</a:t>
            </a:r>
            <a:endParaRPr b="0" i="0" sz="1400" u="none" cap="none" strike="noStrike">
              <a:solidFill>
                <a:srgbClr val="000000"/>
              </a:solidFill>
              <a:latin typeface="Arial"/>
              <a:ea typeface="Arial"/>
              <a:cs typeface="Arial"/>
              <a:sym typeface="Arial"/>
            </a:endParaRPr>
          </a:p>
          <a:p>
            <a:pPr indent="-774700" lvl="2" marL="91440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4383941" y="4162280"/>
            <a:ext cx="2304256" cy="864096"/>
          </a:xfrm>
          <a:prstGeom prst="wedgeRectCallout">
            <a:avLst>
              <a:gd fmla="val -73557" name="adj1"/>
              <a:gd fmla="val 4514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With Descriptive Names</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4943872" y="1831624"/>
            <a:ext cx="2304256" cy="864096"/>
          </a:xfrm>
          <a:prstGeom prst="wedgeRectCallout">
            <a:avLst>
              <a:gd fmla="val -200633" name="adj1"/>
              <a:gd fmla="val -3956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Need meaningful Names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Other Naming conventions</a:t>
            </a:r>
            <a:endParaRPr b="1" sz="2800">
              <a:solidFill>
                <a:schemeClr val="accent2"/>
              </a:solidFill>
              <a:latin typeface="Calibri"/>
              <a:ea typeface="Calibri"/>
              <a:cs typeface="Calibri"/>
              <a:sym typeface="Calibri"/>
            </a:endParaRPr>
          </a:p>
        </p:txBody>
      </p:sp>
      <p:sp>
        <p:nvSpPr>
          <p:cNvPr id="257" name="Google Shape;257;p19"/>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58" name="Google Shape;258;p19"/>
          <p:cNvSpPr txBox="1"/>
          <p:nvPr/>
        </p:nvSpPr>
        <p:spPr>
          <a:xfrm>
            <a:off x="124512" y="1110639"/>
            <a:ext cx="8689287" cy="5778185"/>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There are other naming conventions to maximize code portability across compilers like</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No variable shall have a name that is a keywords of programming languages</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No variable shall have a name that starts with an underscore</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No variable name shall be longer than 31 characters</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No variable name shall contain any numeric value that is called out elsewhere</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Each variable name shall be descriptive of its purpose </a:t>
            </a:r>
            <a:endParaRPr b="0" i="0" sz="1400" u="none" cap="none" strike="noStrike">
              <a:solidFill>
                <a:srgbClr val="000000"/>
              </a:solidFill>
              <a:latin typeface="Arial"/>
              <a:ea typeface="Arial"/>
              <a:cs typeface="Arial"/>
              <a:sym typeface="Arial"/>
            </a:endParaRPr>
          </a:p>
          <a:p>
            <a:pPr indent="-342900" lvl="2" marL="612000" marR="0" rtl="0" algn="just">
              <a:lnSpc>
                <a:spcPct val="130000"/>
              </a:lnSpc>
              <a:spcBef>
                <a:spcPts val="1200"/>
              </a:spcBef>
              <a:spcAft>
                <a:spcPts val="0"/>
              </a:spcAft>
              <a:buClr>
                <a:schemeClr val="accent1"/>
              </a:buClr>
              <a:buSzPts val="2400"/>
              <a:buFont typeface="Noto Sans Symbols"/>
              <a:buChar char="▪"/>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p:nvPr/>
        </p:nvSpPr>
        <p:spPr>
          <a:xfrm>
            <a:off x="176247" y="1536180"/>
            <a:ext cx="10814308" cy="6001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300" u="none" cap="none" strike="noStrike">
                <a:solidFill>
                  <a:schemeClr val="accent2"/>
                </a:solidFill>
                <a:latin typeface="Calibri"/>
                <a:ea typeface="Calibri"/>
                <a:cs typeface="Calibri"/>
                <a:sym typeface="Calibri"/>
              </a:rPr>
              <a:t>Introduction, Implementation and Code Characteristics</a:t>
            </a:r>
            <a:endParaRPr b="0" i="0" sz="3300" u="none" cap="none" strike="noStrike">
              <a:solidFill>
                <a:srgbClr val="000000"/>
              </a:solidFill>
              <a:latin typeface="Arial"/>
              <a:ea typeface="Arial"/>
              <a:cs typeface="Arial"/>
              <a:sym typeface="Arial"/>
            </a:endParaRPr>
          </a:p>
        </p:txBody>
      </p:sp>
      <p:pic>
        <p:nvPicPr>
          <p:cNvPr id="124" name="Google Shape;124;p2"/>
          <p:cNvPicPr preferRelativeResize="0"/>
          <p:nvPr/>
        </p:nvPicPr>
        <p:blipFill rotWithShape="1">
          <a:blip r:embed="rId3">
            <a:alphaModFix/>
          </a:blip>
          <a:srcRect b="0" l="0" r="0" t="0"/>
          <a:stretch/>
        </p:blipFill>
        <p:spPr>
          <a:xfrm>
            <a:off x="853637" y="2566495"/>
            <a:ext cx="4222860" cy="2755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Structuring</a:t>
            </a:r>
            <a:endParaRPr b="1" sz="2800">
              <a:solidFill>
                <a:schemeClr val="accent2"/>
              </a:solidFill>
              <a:latin typeface="Calibri"/>
              <a:ea typeface="Calibri"/>
              <a:cs typeface="Calibri"/>
              <a:sym typeface="Calibri"/>
            </a:endParaRPr>
          </a:p>
        </p:txBody>
      </p:sp>
      <p:sp>
        <p:nvSpPr>
          <p:cNvPr id="264" name="Google Shape;264;p20"/>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65" name="Google Shape;265;p20"/>
          <p:cNvSpPr txBox="1"/>
          <p:nvPr/>
        </p:nvSpPr>
        <p:spPr>
          <a:xfrm>
            <a:off x="198567" y="1087819"/>
            <a:ext cx="10441546"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Structure refers to the dependencies between software components (subprograms, parameters, code blocks, etc). Dependencies can be highlighted through proper naming and layout. For example, dependent subprogram interface/implementation declarations should be closer to each 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70C0"/>
                </a:solidFill>
                <a:latin typeface="Calibri"/>
                <a:ea typeface="Calibri"/>
                <a:cs typeface="Calibri"/>
                <a:sym typeface="Calibri"/>
              </a:rPr>
              <a:t>File structure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Logically grouped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#includes, #defines, structures, functions</a:t>
            </a:r>
            <a:endParaRPr b="0" i="0" sz="1400" u="none" cap="none" strike="noStrike">
              <a:solidFill>
                <a:srgbClr val="000000"/>
              </a:solidFill>
              <a:latin typeface="Arial"/>
              <a:ea typeface="Arial"/>
              <a:cs typeface="Arial"/>
              <a:sym typeface="Arial"/>
            </a:endParaRPr>
          </a:p>
          <a:p>
            <a:pPr indent="-342900" lvl="1" marL="342900" marR="0" rtl="0" algn="l">
              <a:lnSpc>
                <a:spcPct val="100000"/>
              </a:lnSpc>
              <a:spcBef>
                <a:spcPts val="6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Well partitioned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What goes into a header file? What goes into a C file?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What functions/variables should be exposed?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70C0"/>
                </a:solidFill>
                <a:latin typeface="Calibri"/>
                <a:ea typeface="Calibri"/>
                <a:cs typeface="Calibri"/>
                <a:sym typeface="Calibri"/>
              </a:rPr>
              <a:t>Code and data structure</a:t>
            </a:r>
            <a:endParaRPr b="0" i="0" sz="1400" u="none" cap="none" strike="noStrike">
              <a:solidFill>
                <a:srgbClr val="000000"/>
              </a:solidFill>
              <a:latin typeface="Arial"/>
              <a:ea typeface="Arial"/>
              <a:cs typeface="Arial"/>
              <a:sym typeface="Arial"/>
            </a:endParaRPr>
          </a:p>
          <a:p>
            <a:pPr indent="-342900" lvl="1" marL="342900" marR="0" rtl="0" algn="l">
              <a:lnSpc>
                <a:spcPct val="100000"/>
              </a:lnSpc>
              <a:spcBef>
                <a:spcPts val="6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Everything that you learnt in ADT!</a:t>
            </a:r>
            <a:endParaRPr b="0" i="0" sz="1400" u="none" cap="none" strike="noStrike">
              <a:solidFill>
                <a:srgbClr val="000000"/>
              </a:solidFill>
              <a:latin typeface="Arial"/>
              <a:ea typeface="Arial"/>
              <a:cs typeface="Arial"/>
              <a:sym typeface="Arial"/>
            </a:endParaRPr>
          </a:p>
          <a:p>
            <a:pPr indent="-342900" lvl="1" marL="342900" marR="0" rtl="0" algn="l">
              <a:lnSpc>
                <a:spcPct val="100000"/>
              </a:lnSpc>
              <a:spcBef>
                <a:spcPts val="6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Well encapsulated, logically grouped.</a:t>
            </a:r>
            <a:endParaRPr b="0" i="0" sz="1400" u="none" cap="none" strike="noStrike">
              <a:solidFill>
                <a:srgbClr val="000000"/>
              </a:solidFill>
              <a:latin typeface="Arial"/>
              <a:ea typeface="Arial"/>
              <a:cs typeface="Arial"/>
              <a:sym typeface="Arial"/>
            </a:endParaRPr>
          </a:p>
          <a:p>
            <a:pPr indent="-342900" lvl="1" marL="342900" marR="0" rtl="0" algn="l">
              <a:lnSpc>
                <a:spcPct val="100000"/>
              </a:lnSpc>
              <a:spcBef>
                <a:spcPts val="6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Properly initialized!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Ease of Reading and Understanding</a:t>
            </a:r>
            <a:endParaRPr b="1" sz="2800">
              <a:solidFill>
                <a:schemeClr val="accent2"/>
              </a:solidFill>
              <a:latin typeface="Calibri"/>
              <a:ea typeface="Calibri"/>
              <a:cs typeface="Calibri"/>
              <a:sym typeface="Calibri"/>
            </a:endParaRPr>
          </a:p>
        </p:txBody>
      </p:sp>
      <p:sp>
        <p:nvSpPr>
          <p:cNvPr id="271" name="Google Shape;271;p21"/>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72" name="Google Shape;272;p21"/>
          <p:cNvSpPr txBox="1"/>
          <p:nvPr/>
        </p:nvSpPr>
        <p:spPr>
          <a:xfrm>
            <a:off x="124512" y="1230366"/>
            <a:ext cx="10635851" cy="3716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Readability is dependent upon identifier naming and the visual layout of statements. For example, use standardized indentation and blank lines/spaces to illustrate blocks of code and their hierarchical dependencies.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Addition of Spaces</a:t>
            </a:r>
            <a:endParaRPr b="0" i="0" sz="1400" u="none" cap="none" strike="noStrike">
              <a:solidFill>
                <a:srgbClr val="000000"/>
              </a:solidFill>
              <a:latin typeface="Arial"/>
              <a:ea typeface="Arial"/>
              <a:cs typeface="Arial"/>
              <a:sym typeface="Arial"/>
            </a:endParaRPr>
          </a:p>
          <a:p>
            <a:pPr indent="0" lvl="1" marL="457200" marR="0" rtl="0" algn="l">
              <a:lnSpc>
                <a:spcPct val="120000"/>
              </a:lnSpc>
              <a:spcBef>
                <a:spcPts val="1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E.g.</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for(int i=0;i&lt;40;i++)</a:t>
            </a:r>
            <a:endParaRPr b="0" i="0" sz="1400" u="none" cap="none" strike="noStrike">
              <a:solidFill>
                <a:srgbClr val="000000"/>
              </a:solidFill>
              <a:latin typeface="Arial"/>
              <a:ea typeface="Arial"/>
              <a:cs typeface="Arial"/>
              <a:sym typeface="Arial"/>
            </a:endParaRPr>
          </a:p>
          <a:p>
            <a:pPr indent="0" lvl="1" marL="457200" marR="0" rtl="0" algn="l">
              <a:lnSpc>
                <a:spcPct val="120000"/>
              </a:lnSpc>
              <a:spcBef>
                <a:spcPts val="24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for( int i = 0; i &lt; 40; i++)</a:t>
            </a:r>
            <a:endParaRPr b="0" i="0" sz="1400" u="none" cap="none" strike="noStrike">
              <a:solidFill>
                <a:srgbClr val="000000"/>
              </a:solidFill>
              <a:latin typeface="Arial"/>
              <a:ea typeface="Arial"/>
              <a:cs typeface="Arial"/>
              <a:sym typeface="Arial"/>
            </a:endParaRPr>
          </a:p>
          <a:p>
            <a:pPr indent="0" lvl="1" marL="0" marR="0" rtl="0" algn="l">
              <a:lnSpc>
                <a:spcPct val="120000"/>
              </a:lnSpc>
              <a:spcBef>
                <a:spcPts val="6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73" name="Google Shape;273;p21"/>
          <p:cNvSpPr/>
          <p:nvPr/>
        </p:nvSpPr>
        <p:spPr>
          <a:xfrm>
            <a:off x="1124383" y="3943745"/>
            <a:ext cx="3025272" cy="497997"/>
          </a:xfrm>
          <a:prstGeom prst="rect">
            <a:avLst/>
          </a:prstGeom>
          <a:solidFill>
            <a:srgbClr val="FEE599">
              <a:alpha val="28627"/>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21"/>
          <p:cNvSpPr/>
          <p:nvPr/>
        </p:nvSpPr>
        <p:spPr>
          <a:xfrm>
            <a:off x="5075471" y="3244171"/>
            <a:ext cx="2189796" cy="1677433"/>
          </a:xfrm>
          <a:prstGeom prst="wedgeEllipseCallout">
            <a:avLst>
              <a:gd fmla="val -89948" name="adj1"/>
              <a:gd fmla="val 9012"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21"/>
          <p:cNvSpPr txBox="1"/>
          <p:nvPr/>
        </p:nvSpPr>
        <p:spPr>
          <a:xfrm>
            <a:off x="9990890" y="3589802"/>
            <a:ext cx="153894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How is this </a:t>
            </a:r>
            <a:br>
              <a:rPr b="1" i="0" lang="en-US" sz="2000" u="none" cap="none" strike="noStrike">
                <a:solidFill>
                  <a:schemeClr val="lt1"/>
                </a:solidFill>
                <a:latin typeface="Calibri"/>
                <a:ea typeface="Calibri"/>
                <a:cs typeface="Calibri"/>
                <a:sym typeface="Calibri"/>
              </a:rPr>
            </a:br>
            <a:r>
              <a:rPr b="1" i="0" lang="en-US" sz="2000" u="none" cap="none" strike="noStrike">
                <a:solidFill>
                  <a:schemeClr val="lt1"/>
                </a:solidFill>
                <a:latin typeface="Calibri"/>
                <a:ea typeface="Calibri"/>
                <a:cs typeface="Calibri"/>
                <a:sym typeface="Calibri"/>
              </a:rPr>
              <a:t>compared to</a:t>
            </a:r>
            <a:endParaRPr b="1" i="0" sz="2000" u="none" cap="none" strike="noStrike">
              <a:solidFill>
                <a:schemeClr val="lt1"/>
              </a:solidFill>
              <a:latin typeface="Calibri"/>
              <a:ea typeface="Calibri"/>
              <a:cs typeface="Calibri"/>
              <a:sym typeface="Calibri"/>
            </a:endParaRPr>
          </a:p>
        </p:txBody>
      </p:sp>
      <p:sp>
        <p:nvSpPr>
          <p:cNvPr id="276" name="Google Shape;276;p21"/>
          <p:cNvSpPr txBox="1"/>
          <p:nvPr/>
        </p:nvSpPr>
        <p:spPr>
          <a:xfrm>
            <a:off x="5400896" y="3607670"/>
            <a:ext cx="179408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How is this </a:t>
            </a:r>
            <a:br>
              <a:rPr b="1" i="0" lang="en-US" sz="2000" u="none" cap="none" strike="noStrike">
                <a:solidFill>
                  <a:schemeClr val="lt1"/>
                </a:solidFill>
                <a:latin typeface="Calibri"/>
                <a:ea typeface="Calibri"/>
                <a:cs typeface="Calibri"/>
                <a:sym typeface="Calibri"/>
              </a:rPr>
            </a:br>
            <a:r>
              <a:rPr b="1" i="0" lang="en-US" sz="2000" u="none" cap="none" strike="noStrike">
                <a:solidFill>
                  <a:schemeClr val="lt1"/>
                </a:solidFill>
                <a:latin typeface="Calibri"/>
                <a:ea typeface="Calibri"/>
                <a:cs typeface="Calibri"/>
                <a:sym typeface="Calibri"/>
              </a:rPr>
              <a:t>compared 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The earlier one</a:t>
            </a:r>
            <a:endParaRPr b="1" i="0" sz="20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p:nvPr/>
        </p:nvSpPr>
        <p:spPr>
          <a:xfrm>
            <a:off x="485247" y="2244776"/>
            <a:ext cx="3321361" cy="2648683"/>
          </a:xfrm>
          <a:prstGeom prst="rect">
            <a:avLst/>
          </a:prstGeom>
          <a:solidFill>
            <a:srgbClr val="FEE599">
              <a:alpha val="28627"/>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22"/>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Ease of Reading and Understanding</a:t>
            </a:r>
            <a:endParaRPr b="1" sz="2800">
              <a:solidFill>
                <a:schemeClr val="accent2"/>
              </a:solidFill>
              <a:latin typeface="Calibri"/>
              <a:ea typeface="Calibri"/>
              <a:cs typeface="Calibri"/>
              <a:sym typeface="Calibri"/>
            </a:endParaRPr>
          </a:p>
        </p:txBody>
      </p:sp>
      <p:sp>
        <p:nvSpPr>
          <p:cNvPr id="283" name="Google Shape;283;p22"/>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84" name="Google Shape;284;p22"/>
          <p:cNvSpPr txBox="1"/>
          <p:nvPr/>
        </p:nvSpPr>
        <p:spPr>
          <a:xfrm>
            <a:off x="124513" y="1032638"/>
            <a:ext cx="8689287" cy="5836662"/>
          </a:xfrm>
          <a:prstGeom prst="rect">
            <a:avLst/>
          </a:prstGeom>
          <a:noFill/>
          <a:ln>
            <a:noFill/>
          </a:ln>
        </p:spPr>
        <p:txBody>
          <a:bodyPr anchorCtr="0" anchor="t" bIns="45700" lIns="91425" spcFirstLastPara="1" rIns="91425" wrap="square" tIns="45700">
            <a:spAutoFit/>
          </a:bodyPr>
          <a:lstStyle/>
          <a:p>
            <a:pPr indent="0" lvl="1" marL="0" marR="0" rtl="0" algn="l">
              <a:lnSpc>
                <a:spcPct val="12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Addition of new lines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(i = 0; i &lt; len; i++) if (num == array[i]) break;</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if (i == len) return -1; else return i;</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(i = 0; i &lt; len; i++)</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if (num == array[i])</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break;</a:t>
            </a:r>
            <a:endParaRPr b="0" i="0" sz="10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if (i == len)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return -1;</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else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return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Use of Parenthesis</a:t>
            </a:r>
            <a:endParaRPr b="0" i="0" sz="1400" u="none" cap="none" strike="noStrike">
              <a:solidFill>
                <a:srgbClr val="000000"/>
              </a:solidFill>
              <a:latin typeface="Arial"/>
              <a:ea typeface="Arial"/>
              <a:cs typeface="Arial"/>
              <a:sym typeface="Arial"/>
            </a:endParaRPr>
          </a:p>
          <a:p>
            <a:pPr indent="0" lvl="1" marL="457200" marR="0" rtl="0" algn="l">
              <a:lnSpc>
                <a:spcPct val="12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E.g.</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if (c &gt;= ‘0’ &amp;&amp; c &lt;= ‘9’ || c &gt;= ‘a’ &amp;&amp; c &lt;= ‘f’ || c &gt;= ‘A’ &amp;&amp; c &lt;= ‘F’)</a:t>
            </a:r>
            <a:endParaRPr b="0" i="0" sz="1400" u="none" cap="none" strike="noStrike">
              <a:solidFill>
                <a:srgbClr val="000000"/>
              </a:solidFill>
              <a:latin typeface="Arial"/>
              <a:ea typeface="Arial"/>
              <a:cs typeface="Arial"/>
              <a:sym typeface="Arial"/>
            </a:endParaRPr>
          </a:p>
          <a:p>
            <a:pPr indent="0" lvl="1" marL="457200" marR="0" rtl="0" algn="l">
              <a:lnSpc>
                <a:spcPct val="120000"/>
              </a:lnSpc>
              <a:spcBef>
                <a:spcPts val="60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Soln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Code Characteristics : Ease of Reading and Understanding</a:t>
            </a:r>
            <a:endParaRPr b="1" sz="2800">
              <a:solidFill>
                <a:schemeClr val="accent2"/>
              </a:solidFill>
              <a:latin typeface="Calibri"/>
              <a:ea typeface="Calibri"/>
              <a:cs typeface="Calibri"/>
              <a:sym typeface="Calibri"/>
            </a:endParaRPr>
          </a:p>
        </p:txBody>
      </p:sp>
      <p:sp>
        <p:nvSpPr>
          <p:cNvPr id="290" name="Google Shape;290;p2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91" name="Google Shape;291;p23"/>
          <p:cNvSpPr txBox="1"/>
          <p:nvPr/>
        </p:nvSpPr>
        <p:spPr>
          <a:xfrm>
            <a:off x="124513" y="1087819"/>
            <a:ext cx="10515600" cy="5128800"/>
          </a:xfrm>
          <a:prstGeom prst="rect">
            <a:avLst/>
          </a:prstGeom>
          <a:noFill/>
          <a:ln>
            <a:noFill/>
          </a:ln>
        </p:spPr>
        <p:txBody>
          <a:bodyPr anchorCtr="0" anchor="t" bIns="45700" lIns="91425" spcFirstLastPara="1" rIns="91425" wrap="square" tIns="45700">
            <a:spAutoFit/>
          </a:bodyPr>
          <a:lstStyle/>
          <a:p>
            <a:pPr indent="0" lvl="1"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Comments for code should explain and clarify the program, rather then simply repeat code. Comments should concisely and clearly explain the underlying logic. They should not be cryptic or misleading, and must be easy to identify using proper indentation, spacing and ‘highlighting’ (e.g., comment boxes). </a:t>
            </a:r>
            <a:endParaRPr b="0" i="0" sz="2400" u="none" cap="none" strike="noStrike">
              <a:solidFill>
                <a:schemeClr val="dk1"/>
              </a:solidFill>
              <a:latin typeface="Calibri"/>
              <a:ea typeface="Calibri"/>
              <a:cs typeface="Calibri"/>
              <a:sym typeface="Calibri"/>
            </a:endParaRPr>
          </a:p>
          <a:p>
            <a:pPr indent="0" lvl="1" marL="0" marR="0" rtl="0" algn="l">
              <a:lnSpc>
                <a:spcPct val="120000"/>
              </a:lnSpc>
              <a:spcBef>
                <a:spcPts val="60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Well Commented.</a:t>
            </a:r>
            <a:endParaRPr b="0" i="0" sz="1400" u="none" cap="none" strike="noStrike">
              <a:solidFill>
                <a:srgbClr val="000000"/>
              </a:solidFill>
              <a:latin typeface="Arial"/>
              <a:ea typeface="Arial"/>
              <a:cs typeface="Arial"/>
              <a:sym typeface="Arial"/>
            </a:endParaRPr>
          </a:p>
          <a:p>
            <a:pPr indent="0" lvl="3" marL="914400" marR="0" rtl="0" algn="l">
              <a:lnSpc>
                <a:spcPct val="120000"/>
              </a:lnSpc>
              <a:spcBef>
                <a:spcPts val="60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 Enable interrupts, start Rx and Tx. */</a:t>
            </a:r>
            <a:endParaRPr b="0" i="0" sz="1400" u="none" cap="none" strike="noStrike">
              <a:solidFill>
                <a:srgbClr val="000000"/>
              </a:solidFill>
              <a:latin typeface="Arial"/>
              <a:ea typeface="Arial"/>
              <a:cs typeface="Arial"/>
              <a:sym typeface="Arial"/>
            </a:endParaRPr>
          </a:p>
          <a:p>
            <a:pPr indent="0" lvl="3" marL="914400" marR="0" rtl="0" algn="l">
              <a:lnSpc>
                <a:spcPct val="12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CFGREG = 0x1003;</a:t>
            </a:r>
            <a:endParaRPr b="0" i="0" sz="1400" u="none" cap="none" strike="noStrike">
              <a:solidFill>
                <a:srgbClr val="000000"/>
              </a:solidFill>
              <a:latin typeface="Arial"/>
              <a:ea typeface="Arial"/>
              <a:cs typeface="Arial"/>
              <a:sym typeface="Arial"/>
            </a:endParaRPr>
          </a:p>
          <a:p>
            <a:pPr indent="0" lvl="1" marL="0" marR="0" rtl="0" algn="l">
              <a:lnSpc>
                <a:spcPct val="120000"/>
              </a:lnSpc>
              <a:spcBef>
                <a:spcPts val="60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      vis-a-vis</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Check if the pointer is NULL.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if (alloc_ptr == NULL)</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panic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Which is very obvious and redundant</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866107" y="3180001"/>
            <a:ext cx="5600304" cy="497997"/>
          </a:xfrm>
          <a:prstGeom prst="rect">
            <a:avLst/>
          </a:prstGeom>
          <a:solidFill>
            <a:srgbClr val="FEE599">
              <a:alpha val="28627"/>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Calibri"/>
              <a:buNone/>
            </a:pPr>
            <a:br>
              <a:rPr b="1" lang="en-US" sz="2500">
                <a:solidFill>
                  <a:schemeClr val="accent2"/>
                </a:solidFill>
                <a:latin typeface="Calibri"/>
                <a:ea typeface="Calibri"/>
                <a:cs typeface="Calibri"/>
                <a:sym typeface="Calibri"/>
              </a:rPr>
            </a:br>
            <a:r>
              <a:rPr b="1" lang="en-US" sz="2500">
                <a:solidFill>
                  <a:schemeClr val="accent2"/>
                </a:solidFill>
                <a:latin typeface="Calibri"/>
                <a:ea typeface="Calibri"/>
                <a:cs typeface="Calibri"/>
                <a:sym typeface="Calibri"/>
              </a:rPr>
              <a:t>Do’s of good programming style</a:t>
            </a:r>
            <a:br>
              <a:rPr b="1" lang="en-US" sz="2500">
                <a:solidFill>
                  <a:schemeClr val="accent2"/>
                </a:solidFill>
                <a:latin typeface="Calibri"/>
                <a:ea typeface="Calibri"/>
                <a:cs typeface="Calibri"/>
                <a:sym typeface="Calibri"/>
              </a:rPr>
            </a:br>
            <a:endParaRPr b="1" sz="2500">
              <a:solidFill>
                <a:schemeClr val="accent2"/>
              </a:solidFill>
              <a:latin typeface="Calibri"/>
              <a:ea typeface="Calibri"/>
              <a:cs typeface="Calibri"/>
              <a:sym typeface="Calibri"/>
            </a:endParaRPr>
          </a:p>
        </p:txBody>
      </p:sp>
      <p:sp>
        <p:nvSpPr>
          <p:cNvPr id="298" name="Google Shape;298;p2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99" name="Google Shape;299;p24"/>
          <p:cNvSpPr txBox="1"/>
          <p:nvPr/>
        </p:nvSpPr>
        <p:spPr>
          <a:xfrm>
            <a:off x="282168" y="1087819"/>
            <a:ext cx="9061530" cy="489364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a few standards, agreed upon control constructs.</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GOTO in a disciplined way.</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user-defined data types to model entities in the problem domain.</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Hide data structure behind access functions</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appropriate variable names</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indentation, parentheses, blank spaces, and blank lines to enhance readability.</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Don’ts of good programming style</a:t>
            </a:r>
            <a:endParaRPr b="1" sz="2800">
              <a:solidFill>
                <a:schemeClr val="accent2"/>
              </a:solidFill>
              <a:latin typeface="Calibri"/>
              <a:ea typeface="Calibri"/>
              <a:cs typeface="Calibri"/>
              <a:sym typeface="Calibri"/>
            </a:endParaRPr>
          </a:p>
        </p:txBody>
      </p:sp>
      <p:sp>
        <p:nvSpPr>
          <p:cNvPr id="305" name="Google Shape;305;p25"/>
          <p:cNvSpPr txBox="1"/>
          <p:nvPr/>
        </p:nvSpPr>
        <p:spPr>
          <a:xfrm>
            <a:off x="198567" y="1163196"/>
            <a:ext cx="8689287" cy="399000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Don’t be too clever.</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Avoid null Then statement</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Avoid Then If statement</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Don’t nest too deeply.</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Don’t use an identifier for multiple purposes.</a:t>
            </a:r>
            <a:endParaRPr b="0" i="0" sz="24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Examine routines having more than five formal parameters.</a:t>
            </a:r>
            <a:endParaRPr b="0" i="0" sz="2400" u="none" cap="none" strike="noStrike">
              <a:solidFill>
                <a:schemeClr val="dk1"/>
              </a:solidFill>
              <a:latin typeface="Calibri"/>
              <a:ea typeface="Calibri"/>
              <a:cs typeface="Calibri"/>
              <a:sym typeface="Calibri"/>
            </a:endParaRPr>
          </a:p>
          <a:p>
            <a:pPr indent="0" lvl="0" marL="0" marR="0" rtl="0" algn="l">
              <a:lnSpc>
                <a:spcPct val="150000"/>
              </a:lnSpc>
              <a:spcBef>
                <a:spcPts val="6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26"/>
          <p:cNvGrpSpPr/>
          <p:nvPr/>
        </p:nvGrpSpPr>
        <p:grpSpPr>
          <a:xfrm>
            <a:off x="313844" y="349466"/>
            <a:ext cx="11518407" cy="6218388"/>
            <a:chOff x="313844" y="349466"/>
            <a:chExt cx="11518407" cy="6218388"/>
          </a:xfrm>
        </p:grpSpPr>
        <p:sp>
          <p:nvSpPr>
            <p:cNvPr id="311" name="Google Shape;311;p26"/>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26"/>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26"/>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26"/>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Refactoring Code</a:t>
            </a:r>
            <a:endParaRPr b="1" sz="2800">
              <a:solidFill>
                <a:schemeClr val="accent2"/>
              </a:solidFill>
              <a:latin typeface="Calibri"/>
              <a:ea typeface="Calibri"/>
              <a:cs typeface="Calibri"/>
              <a:sym typeface="Calibri"/>
            </a:endParaRPr>
          </a:p>
        </p:txBody>
      </p:sp>
      <p:sp>
        <p:nvSpPr>
          <p:cNvPr id="320" name="Google Shape;320;p2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321" name="Google Shape;321;p27"/>
          <p:cNvSpPr txBox="1"/>
          <p:nvPr/>
        </p:nvSpPr>
        <p:spPr>
          <a:xfrm>
            <a:off x="124513" y="1090736"/>
            <a:ext cx="10877784" cy="568893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Refactoring consists of improving the internal structure of an existing program’s source code, while preserving its external behavior.</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Refactoring is intended to improve the </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Design, structure, and/or implementation of the software (its non-functional attributes), while preserving its functionality.</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Refactoring improves objective attributes of code (length, duplication, coupling and cohesion, cyclomatic complexity) that correlate with ease of maintenance</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refactoring helps code understanding</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Refactoring does “not” mean:</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rewriting code</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fixing bugs</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improving observable aspects of software such as its interface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Context</a:t>
            </a:r>
            <a:endParaRPr b="1" sz="2800">
              <a:solidFill>
                <a:schemeClr val="accent2"/>
              </a:solidFill>
              <a:latin typeface="Calibri"/>
              <a:ea typeface="Calibri"/>
              <a:cs typeface="Calibri"/>
              <a:sym typeface="Calibri"/>
            </a:endParaRPr>
          </a:p>
        </p:txBody>
      </p:sp>
      <p:sp>
        <p:nvSpPr>
          <p:cNvPr id="130" name="Google Shape;130;p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31" name="Google Shape;131;p3"/>
          <p:cNvSpPr txBox="1"/>
          <p:nvPr/>
        </p:nvSpPr>
        <p:spPr>
          <a:xfrm>
            <a:off x="198567" y="1136918"/>
            <a:ext cx="10877473" cy="56471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0000"/>
              </a:lnSpc>
              <a:spcBef>
                <a:spcPts val="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Implementation phase in an SDLC starts post the Requirements, Architecture and Design, and converts the program structures developed as part of Design to actual code using some programming language. </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The level of details needed before implementation can start, is dependent on whether you are using a compiled language or an interpreted language.</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This will involve choice of a language, choice of a development environment, following of a configuration management plan and building code.</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As part of building code, this would need the usage of Coding standards, Coding guidelines and following the language syntaxes in for translating designs to code.</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Given that code can exist for a long time there are number of practices followed as part of coding to address potential concerns regarding quality, security and testability.</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300"/>
              <a:buFont typeface="Noto Sans Symbols"/>
              <a:buChar char="▪"/>
            </a:pPr>
            <a:r>
              <a:rPr b="0" i="0" lang="en-US" sz="2300" u="none" cap="none" strike="noStrike">
                <a:solidFill>
                  <a:schemeClr val="dk1"/>
                </a:solidFill>
                <a:latin typeface="Calibri"/>
                <a:ea typeface="Calibri"/>
                <a:cs typeface="Calibri"/>
                <a:sym typeface="Calibri"/>
              </a:rPr>
              <a:t>The entry criteria for this phase is baselined Design (Detailed design) and the exit criteria for this phase is unit tested, peer reviewed functioning code.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Software Construction Introduction</a:t>
            </a:r>
            <a:endParaRPr b="1" sz="2800">
              <a:solidFill>
                <a:schemeClr val="accent2"/>
              </a:solidFill>
              <a:latin typeface="Calibri"/>
              <a:ea typeface="Calibri"/>
              <a:cs typeface="Calibri"/>
              <a:sym typeface="Calibri"/>
            </a:endParaRPr>
          </a:p>
        </p:txBody>
      </p:sp>
      <p:sp>
        <p:nvSpPr>
          <p:cNvPr id="137" name="Google Shape;137;p4"/>
          <p:cNvSpPr txBox="1"/>
          <p:nvPr/>
        </p:nvSpPr>
        <p:spPr>
          <a:xfrm>
            <a:off x="124512" y="1031790"/>
            <a:ext cx="10759797" cy="5867440"/>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Definition</a:t>
            </a:r>
            <a:endParaRPr b="0" i="0" sz="1400" u="none" cap="none" strike="noStrike">
              <a:solidFill>
                <a:srgbClr val="000000"/>
              </a:solidFill>
              <a:latin typeface="Arial"/>
              <a:ea typeface="Arial"/>
              <a:cs typeface="Arial"/>
              <a:sym typeface="Arial"/>
            </a:endParaRPr>
          </a:p>
          <a:p>
            <a:pPr indent="0" lvl="0" marL="0" marR="0" rtl="0" algn="just">
              <a:lnSpc>
                <a:spcPct val="110000"/>
              </a:lnSpc>
              <a:spcBef>
                <a:spcPts val="10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Software Construction or implementation is the detailed creation of working software through a combination of coding, reviews and unit testing.</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Some of the fundamental goals when constructing or implementing are</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Minimizing complexity</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Anticipating change</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Constructing for verification</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Reuse</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Construction for others to read</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Implementation has a development environment, whether integrated or discrete, a structure which is designed for holding your code and an Software Configuration Management system driving the management of the same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Characterizing Software Construction</a:t>
            </a:r>
            <a:endParaRPr/>
          </a:p>
        </p:txBody>
      </p:sp>
      <p:sp>
        <p:nvSpPr>
          <p:cNvPr id="143" name="Google Shape;143;p5"/>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144" name="Google Shape;144;p5"/>
          <p:cNvPicPr preferRelativeResize="0"/>
          <p:nvPr/>
        </p:nvPicPr>
        <p:blipFill rotWithShape="1">
          <a:blip r:embed="rId3">
            <a:alphaModFix/>
          </a:blip>
          <a:srcRect b="0" l="0" r="0" t="0"/>
          <a:stretch/>
        </p:blipFill>
        <p:spPr>
          <a:xfrm>
            <a:off x="0" y="5589701"/>
            <a:ext cx="8625349" cy="1268299"/>
          </a:xfrm>
          <a:prstGeom prst="rect">
            <a:avLst/>
          </a:prstGeom>
          <a:noFill/>
          <a:ln>
            <a:noFill/>
          </a:ln>
        </p:spPr>
      </p:pic>
      <p:sp>
        <p:nvSpPr>
          <p:cNvPr id="145" name="Google Shape;145;p5"/>
          <p:cNvSpPr txBox="1"/>
          <p:nvPr/>
        </p:nvSpPr>
        <p:spPr>
          <a:xfrm>
            <a:off x="63062" y="1087819"/>
            <a:ext cx="10821248" cy="5029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Construction produces high volume of configuration items</a:t>
            </a:r>
            <a:endParaRPr b="0" i="0" sz="1400" u="none" cap="none" strike="noStrike">
              <a:solidFill>
                <a:srgbClr val="000000"/>
              </a:solidFill>
              <a:latin typeface="Arial"/>
              <a:ea typeface="Arial"/>
              <a:cs typeface="Arial"/>
              <a:sym typeface="Arial"/>
            </a:endParaRPr>
          </a:p>
          <a:p>
            <a:pPr indent="-228600" lvl="1" marL="685800" marR="0" rtl="0" algn="l">
              <a:lnSpc>
                <a:spcPct val="12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source files, test cases etc. </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2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Construction is tool-intensive </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relies heavily on tools such as compilers, debuggers, GUI builders etc. </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2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Construction is related to software quality </a:t>
            </a:r>
            <a:endParaRPr b="0" i="0" sz="1400" u="none" cap="none" strike="noStrike">
              <a:solidFill>
                <a:srgbClr val="000000"/>
              </a:solidFill>
              <a:latin typeface="Arial"/>
              <a:ea typeface="Arial"/>
              <a:cs typeface="Arial"/>
              <a:sym typeface="Arial"/>
            </a:endParaRPr>
          </a:p>
          <a:p>
            <a:pPr indent="-228600" lvl="1" marL="685800" marR="0" rtl="0" algn="l">
              <a:lnSpc>
                <a:spcPct val="12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code is the ultimate deliverable of a software project</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2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Construction makes extensive use of computer science knowledge </a:t>
            </a:r>
            <a:endParaRPr b="0" i="0" sz="1400" u="none" cap="none" strike="noStrike">
              <a:solidFill>
                <a:srgbClr val="000000"/>
              </a:solidFill>
              <a:latin typeface="Arial"/>
              <a:ea typeface="Arial"/>
              <a:cs typeface="Arial"/>
              <a:sym typeface="Arial"/>
            </a:endParaRPr>
          </a:p>
          <a:p>
            <a:pPr indent="-228600" lvl="1" marL="685800" marR="0" rtl="0" algn="l">
              <a:lnSpc>
                <a:spcPct val="12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using algorithms, detailed coding practices etc.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Choice of a Programming Language based on levels of Abstraction</a:t>
            </a:r>
            <a:endParaRPr b="1" sz="2800">
              <a:solidFill>
                <a:schemeClr val="accent2"/>
              </a:solidFill>
              <a:latin typeface="Calibri"/>
              <a:ea typeface="Calibri"/>
              <a:cs typeface="Calibri"/>
              <a:sym typeface="Calibri"/>
            </a:endParaRPr>
          </a:p>
        </p:txBody>
      </p:sp>
      <p:sp>
        <p:nvSpPr>
          <p:cNvPr id="151" name="Google Shape;151;p6"/>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52" name="Google Shape;152;p6"/>
          <p:cNvSpPr txBox="1"/>
          <p:nvPr/>
        </p:nvSpPr>
        <p:spPr>
          <a:xfrm>
            <a:off x="124513" y="1233444"/>
            <a:ext cx="10700803" cy="435625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30000"/>
              </a:lnSpc>
              <a:spcBef>
                <a:spcPts val="0"/>
              </a:spcBef>
              <a:spcAft>
                <a:spcPts val="0"/>
              </a:spcAft>
              <a:buClr>
                <a:srgbClr val="0070C0"/>
              </a:buClr>
              <a:buSzPts val="2400"/>
              <a:buFont typeface="Noto Sans Symbols"/>
              <a:buChar char="▪"/>
            </a:pPr>
            <a:r>
              <a:rPr b="1" i="0" lang="en-US" sz="2400" u="none" cap="none" strike="noStrike">
                <a:solidFill>
                  <a:srgbClr val="0070C0"/>
                </a:solidFill>
                <a:latin typeface="Calibri"/>
                <a:ea typeface="Calibri"/>
                <a:cs typeface="Calibri"/>
                <a:sym typeface="Calibri"/>
              </a:rPr>
              <a:t>Assembly languages </a:t>
            </a:r>
            <a:r>
              <a:rPr b="0" i="0" lang="en-US" sz="2400" u="none" cap="none" strike="noStrike">
                <a:solidFill>
                  <a:schemeClr val="dk1"/>
                </a:solidFill>
                <a:latin typeface="Calibri"/>
                <a:ea typeface="Calibri"/>
                <a:cs typeface="Calibri"/>
                <a:sym typeface="Calibri"/>
              </a:rPr>
              <a:t>map directly onto the CPU architecture.</a:t>
            </a:r>
            <a:endParaRPr b="0" i="0" sz="1400" u="none" cap="none" strike="noStrike">
              <a:solidFill>
                <a:srgbClr val="000000"/>
              </a:solidFill>
              <a:latin typeface="Arial"/>
              <a:ea typeface="Arial"/>
              <a:cs typeface="Arial"/>
              <a:sym typeface="Arial"/>
            </a:endParaRPr>
          </a:p>
          <a:p>
            <a:pPr indent="-342900" lvl="0" marL="342900" marR="0" rtl="0" algn="just">
              <a:lnSpc>
                <a:spcPct val="130000"/>
              </a:lnSpc>
              <a:spcBef>
                <a:spcPts val="1200"/>
              </a:spcBef>
              <a:spcAft>
                <a:spcPts val="0"/>
              </a:spcAft>
              <a:buClr>
                <a:srgbClr val="0070C0"/>
              </a:buClr>
              <a:buSzPts val="2400"/>
              <a:buFont typeface="Noto Sans Symbols"/>
              <a:buChar char="▪"/>
            </a:pPr>
            <a:r>
              <a:rPr b="1" i="0" lang="en-US" sz="2400" u="none" cap="none" strike="noStrike">
                <a:solidFill>
                  <a:srgbClr val="0070C0"/>
                </a:solidFill>
                <a:latin typeface="Calibri"/>
                <a:ea typeface="Calibri"/>
                <a:cs typeface="Calibri"/>
                <a:sym typeface="Calibri"/>
              </a:rPr>
              <a:t>Procedural languages </a:t>
            </a:r>
            <a:r>
              <a:rPr b="0" i="0" lang="en-US" sz="2400" u="none" cap="none" strike="noStrike">
                <a:solidFill>
                  <a:schemeClr val="dk1"/>
                </a:solidFill>
                <a:latin typeface="Calibri"/>
                <a:ea typeface="Calibri"/>
                <a:cs typeface="Calibri"/>
                <a:sym typeface="Calibri"/>
              </a:rPr>
              <a:t>provide a modest level of abstraction from the underlying computer.</a:t>
            </a:r>
            <a:endParaRPr b="0" i="0" sz="1400" u="none" cap="none" strike="noStrike">
              <a:solidFill>
                <a:srgbClr val="000000"/>
              </a:solidFill>
              <a:latin typeface="Arial"/>
              <a:ea typeface="Arial"/>
              <a:cs typeface="Arial"/>
              <a:sym typeface="Arial"/>
            </a:endParaRPr>
          </a:p>
          <a:p>
            <a:pPr indent="-342900" lvl="0" marL="342900" marR="0" rtl="0" algn="just">
              <a:lnSpc>
                <a:spcPct val="130000"/>
              </a:lnSpc>
              <a:spcBef>
                <a:spcPts val="1200"/>
              </a:spcBef>
              <a:spcAft>
                <a:spcPts val="0"/>
              </a:spcAft>
              <a:buClr>
                <a:srgbClr val="0070C0"/>
              </a:buClr>
              <a:buSzPts val="2400"/>
              <a:buFont typeface="Noto Sans Symbols"/>
              <a:buChar char="▪"/>
            </a:pPr>
            <a:r>
              <a:rPr b="1" i="0" lang="en-US" sz="2400" u="none" cap="none" strike="noStrike">
                <a:solidFill>
                  <a:srgbClr val="0070C0"/>
                </a:solidFill>
                <a:latin typeface="Calibri"/>
                <a:ea typeface="Calibri"/>
                <a:cs typeface="Calibri"/>
                <a:sym typeface="Calibri"/>
              </a:rPr>
              <a:t>Aspect-orientation supported by languages </a:t>
            </a:r>
            <a:r>
              <a:rPr b="0" i="0" lang="en-US" sz="2400" u="none" cap="none" strike="noStrike">
                <a:solidFill>
                  <a:schemeClr val="dk1"/>
                </a:solidFill>
                <a:latin typeface="Calibri"/>
                <a:ea typeface="Calibri"/>
                <a:cs typeface="Calibri"/>
                <a:sym typeface="Calibri"/>
              </a:rPr>
              <a:t>are designed to allow the developer to separate aspects (or concerns) within a program.</a:t>
            </a:r>
            <a:endParaRPr b="0" i="0" sz="1400" u="none" cap="none" strike="noStrike">
              <a:solidFill>
                <a:srgbClr val="000000"/>
              </a:solidFill>
              <a:latin typeface="Arial"/>
              <a:ea typeface="Arial"/>
              <a:cs typeface="Arial"/>
              <a:sym typeface="Arial"/>
            </a:endParaRPr>
          </a:p>
          <a:p>
            <a:pPr indent="-342900" lvl="0" marL="342900" marR="0" rtl="0" algn="just">
              <a:lnSpc>
                <a:spcPct val="130000"/>
              </a:lnSpc>
              <a:spcBef>
                <a:spcPts val="1200"/>
              </a:spcBef>
              <a:spcAft>
                <a:spcPts val="0"/>
              </a:spcAft>
              <a:buClr>
                <a:srgbClr val="0070C0"/>
              </a:buClr>
              <a:buSzPts val="2400"/>
              <a:buFont typeface="Noto Sans Symbols"/>
              <a:buChar char="▪"/>
            </a:pPr>
            <a:r>
              <a:rPr b="1" i="0" lang="en-US" sz="2400" u="none" cap="none" strike="noStrike">
                <a:solidFill>
                  <a:srgbClr val="0070C0"/>
                </a:solidFill>
                <a:latin typeface="Calibri"/>
                <a:ea typeface="Calibri"/>
                <a:cs typeface="Calibri"/>
                <a:sym typeface="Calibri"/>
              </a:rPr>
              <a:t>Object-oriented languages </a:t>
            </a:r>
            <a:r>
              <a:rPr b="0" i="0" lang="en-US" sz="2400" u="none" cap="none" strike="noStrike">
                <a:solidFill>
                  <a:schemeClr val="dk1"/>
                </a:solidFill>
                <a:latin typeface="Calibri"/>
                <a:ea typeface="Calibri"/>
                <a:cs typeface="Calibri"/>
                <a:sym typeface="Calibri"/>
              </a:rPr>
              <a:t>break away from CPU architecture and further abstract the machine by enabling the designer and the developer to consider the problem in terms of objects.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Development Environment - 1</a:t>
            </a:r>
            <a:endParaRPr/>
          </a:p>
        </p:txBody>
      </p:sp>
      <p:sp>
        <p:nvSpPr>
          <p:cNvPr id="158" name="Google Shape;158;p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59" name="Google Shape;159;p7"/>
          <p:cNvSpPr txBox="1"/>
          <p:nvPr/>
        </p:nvSpPr>
        <p:spPr>
          <a:xfrm>
            <a:off x="198567" y="1268299"/>
            <a:ext cx="9348952" cy="5029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Choice in selecting development &amp; implementation environments</a:t>
            </a:r>
            <a:endParaRPr b="0" i="0" sz="1400" u="none" cap="none" strike="noStrike">
              <a:solidFill>
                <a:srgbClr val="000000"/>
              </a:solidFill>
              <a:latin typeface="Arial"/>
              <a:ea typeface="Arial"/>
              <a:cs typeface="Arial"/>
              <a:sym typeface="Arial"/>
            </a:endParaRPr>
          </a:p>
          <a:p>
            <a:pPr indent="-228600" lvl="1" marL="504000" marR="0" rtl="0" algn="l">
              <a:lnSpc>
                <a:spcPct val="10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restricted by the choice of language, methodology, application, and development and target hardware platforms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2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Some factors in selecting development environments:</a:t>
            </a:r>
            <a:endParaRPr b="0" i="0" sz="1400" u="none" cap="none" strike="noStrike">
              <a:solidFill>
                <a:srgbClr val="000000"/>
              </a:solidFill>
              <a:latin typeface="Arial"/>
              <a:ea typeface="Arial"/>
              <a:cs typeface="Arial"/>
              <a:sym typeface="Arial"/>
            </a:endParaRPr>
          </a:p>
          <a:p>
            <a:pPr indent="-228600" lvl="1" marL="504000" marR="0" rtl="0" algn="l">
              <a:lnSpc>
                <a:spcPct val="100000"/>
              </a:lnSpc>
              <a:spcBef>
                <a:spcPts val="600"/>
              </a:spcBef>
              <a:spcAft>
                <a:spcPts val="0"/>
              </a:spcAft>
              <a:buClr>
                <a:srgbClr val="0070C0"/>
              </a:buClr>
              <a:buSzPts val="2400"/>
              <a:buFont typeface="Arial"/>
              <a:buChar char="•"/>
            </a:pPr>
            <a:r>
              <a:rPr b="1" i="0" lang="en-US" sz="2400" u="none" cap="none" strike="noStrike">
                <a:solidFill>
                  <a:srgbClr val="0070C0"/>
                </a:solidFill>
                <a:latin typeface="Calibri"/>
                <a:ea typeface="Calibri"/>
                <a:cs typeface="Calibri"/>
                <a:sym typeface="Calibri"/>
              </a:rPr>
              <a:t>Commercial vs. open-source</a:t>
            </a:r>
            <a:endParaRPr b="0" i="0" sz="1400" u="none" cap="none" strike="noStrike">
              <a:solidFill>
                <a:srgbClr val="000000"/>
              </a:solidFill>
              <a:latin typeface="Arial"/>
              <a:ea typeface="Arial"/>
              <a:cs typeface="Arial"/>
              <a:sym typeface="Arial"/>
            </a:endParaRPr>
          </a:p>
          <a:p>
            <a:pPr indent="-228600" lvl="2" marL="720000" marR="0" rtl="0" algn="l">
              <a:lnSpc>
                <a:spcPct val="100000"/>
              </a:lnSpc>
              <a:spcBef>
                <a:spcPts val="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Developers often prefer open-source tools, but some organizations think that open-source tools are untrustworthy or less capable than commercial tools</a:t>
            </a:r>
            <a:endParaRPr b="0" i="0" sz="1400" u="none" cap="none" strike="noStrike">
              <a:solidFill>
                <a:srgbClr val="000000"/>
              </a:solidFill>
              <a:latin typeface="Arial"/>
              <a:ea typeface="Arial"/>
              <a:cs typeface="Arial"/>
              <a:sym typeface="Arial"/>
            </a:endParaRPr>
          </a:p>
          <a:p>
            <a:pPr indent="-228600" lvl="1" marL="504000" marR="0" rtl="0" algn="l">
              <a:lnSpc>
                <a:spcPct val="100000"/>
              </a:lnSpc>
              <a:spcBef>
                <a:spcPts val="400"/>
              </a:spcBef>
              <a:spcAft>
                <a:spcPts val="0"/>
              </a:spcAft>
              <a:buClr>
                <a:srgbClr val="0070C0"/>
              </a:buClr>
              <a:buSzPts val="2400"/>
              <a:buFont typeface="Arial"/>
              <a:buChar char="•"/>
            </a:pPr>
            <a:r>
              <a:rPr b="1" i="0" lang="en-US" sz="2400" u="none" cap="none" strike="noStrike">
                <a:solidFill>
                  <a:srgbClr val="0070C0"/>
                </a:solidFill>
                <a:latin typeface="Calibri"/>
                <a:ea typeface="Calibri"/>
                <a:cs typeface="Calibri"/>
                <a:sym typeface="Calibri"/>
              </a:rPr>
              <a:t>Support of development process</a:t>
            </a:r>
            <a:endParaRPr b="0" i="0" sz="1400" u="none" cap="none" strike="noStrike">
              <a:solidFill>
                <a:srgbClr val="000000"/>
              </a:solidFill>
              <a:latin typeface="Arial"/>
              <a:ea typeface="Arial"/>
              <a:cs typeface="Arial"/>
              <a:sym typeface="Arial"/>
            </a:endParaRPr>
          </a:p>
          <a:p>
            <a:pPr indent="-228600" lvl="2" marL="720000" marR="0" rtl="0" algn="l">
              <a:lnSpc>
                <a:spcPct val="100000"/>
              </a:lnSpc>
              <a:spcBef>
                <a:spcPts val="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Support of the development process includes ensuring that tools such as debuggers, test builders, and analysis tools are available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8"/>
          <p:cNvSpPr txBox="1"/>
          <p:nvPr>
            <p:ph idx="4294967295" type="title"/>
          </p:nvPr>
        </p:nvSpPr>
        <p:spPr>
          <a:xfrm>
            <a:off x="92981"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Development Environment (DE) - II</a:t>
            </a:r>
            <a:endParaRPr/>
          </a:p>
        </p:txBody>
      </p:sp>
      <p:sp>
        <p:nvSpPr>
          <p:cNvPr id="165" name="Google Shape;165;p8"/>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166" name="Google Shape;166;p8"/>
          <p:cNvPicPr preferRelativeResize="0"/>
          <p:nvPr/>
        </p:nvPicPr>
        <p:blipFill rotWithShape="1">
          <a:blip r:embed="rId3">
            <a:alphaModFix/>
          </a:blip>
          <a:srcRect b="0" l="0" r="0" t="0"/>
          <a:stretch/>
        </p:blipFill>
        <p:spPr>
          <a:xfrm>
            <a:off x="0" y="5589701"/>
            <a:ext cx="8625349" cy="1268299"/>
          </a:xfrm>
          <a:prstGeom prst="rect">
            <a:avLst/>
          </a:prstGeom>
          <a:noFill/>
          <a:ln>
            <a:noFill/>
          </a:ln>
        </p:spPr>
      </p:pic>
      <p:sp>
        <p:nvSpPr>
          <p:cNvPr id="167" name="Google Shape;167;p8"/>
          <p:cNvSpPr txBox="1"/>
          <p:nvPr/>
        </p:nvSpPr>
        <p:spPr>
          <a:xfrm>
            <a:off x="15763" y="1161961"/>
            <a:ext cx="11769837" cy="5029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Some factors to be considered in selecting DEs:</a:t>
            </a:r>
            <a:endParaRPr b="0" i="0" sz="1400" u="none" cap="none" strike="noStrike">
              <a:solidFill>
                <a:srgbClr val="000000"/>
              </a:solidFill>
              <a:latin typeface="Arial"/>
              <a:ea typeface="Arial"/>
              <a:cs typeface="Arial"/>
              <a:sym typeface="Arial"/>
            </a:endParaRPr>
          </a:p>
          <a:p>
            <a:pPr indent="-228600" lvl="1" marL="360000" marR="0" rtl="0" algn="l">
              <a:lnSpc>
                <a:spcPct val="100000"/>
              </a:lnSpc>
              <a:spcBef>
                <a:spcPts val="4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Security</a:t>
            </a:r>
            <a:endParaRPr b="0" i="0" sz="1400" u="none" cap="none" strike="noStrike">
              <a:solidFill>
                <a:srgbClr val="000000"/>
              </a:solidFill>
              <a:latin typeface="Arial"/>
              <a:ea typeface="Arial"/>
              <a:cs typeface="Arial"/>
              <a:sym typeface="Arial"/>
            </a:endParaRPr>
          </a:p>
          <a:p>
            <a:pPr indent="-228600" lvl="2" marL="612000" marR="0" rtl="0" algn="l">
              <a:lnSpc>
                <a:spcPct val="90000"/>
              </a:lnSpc>
              <a:spcBef>
                <a:spcPts val="9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Framework, language &amp; tools may affect vulnerability to external attack</a:t>
            </a:r>
            <a:endParaRPr b="0" i="0" sz="1400" u="none" cap="none" strike="noStrike">
              <a:solidFill>
                <a:srgbClr val="000000"/>
              </a:solidFill>
              <a:latin typeface="Arial"/>
              <a:ea typeface="Arial"/>
              <a:cs typeface="Arial"/>
              <a:sym typeface="Arial"/>
            </a:endParaRPr>
          </a:p>
          <a:p>
            <a:pPr indent="-228600" lvl="1" marL="360000" marR="0" rtl="0" algn="l">
              <a:lnSpc>
                <a:spcPct val="100000"/>
              </a:lnSpc>
              <a:spcBef>
                <a:spcPts val="4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Access to future capabilities</a:t>
            </a:r>
            <a:endParaRPr b="0" i="0" sz="1400" u="none" cap="none" strike="noStrike">
              <a:solidFill>
                <a:srgbClr val="000000"/>
              </a:solidFill>
              <a:latin typeface="Arial"/>
              <a:ea typeface="Arial"/>
              <a:cs typeface="Arial"/>
              <a:sym typeface="Arial"/>
            </a:endParaRPr>
          </a:p>
          <a:p>
            <a:pPr indent="-228600" lvl="2" marL="612000" marR="0" rtl="0" algn="l">
              <a:lnSpc>
                <a:spcPct val="90000"/>
              </a:lnSpc>
              <a:spcBef>
                <a:spcPts val="9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Future capabilities of tools should be considered when choosing tools</a:t>
            </a:r>
            <a:endParaRPr b="0" i="0" sz="1400" u="none" cap="none" strike="noStrike">
              <a:solidFill>
                <a:srgbClr val="000000"/>
              </a:solidFill>
              <a:latin typeface="Arial"/>
              <a:ea typeface="Arial"/>
              <a:cs typeface="Arial"/>
              <a:sym typeface="Arial"/>
            </a:endParaRPr>
          </a:p>
          <a:p>
            <a:pPr indent="-228600" lvl="1" marL="360000" marR="0" rtl="0" algn="l">
              <a:lnSpc>
                <a:spcPct val="100000"/>
              </a:lnSpc>
              <a:spcBef>
                <a:spcPts val="4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Size of product and distribution of development team</a:t>
            </a:r>
            <a:endParaRPr b="0" i="0" sz="1400" u="none" cap="none" strike="noStrike">
              <a:solidFill>
                <a:srgbClr val="000000"/>
              </a:solidFill>
              <a:latin typeface="Arial"/>
              <a:ea typeface="Arial"/>
              <a:cs typeface="Arial"/>
              <a:sym typeface="Arial"/>
            </a:endParaRPr>
          </a:p>
          <a:p>
            <a:pPr indent="-228600" lvl="2" marL="612000" marR="0" rtl="0" algn="l">
              <a:lnSpc>
                <a:spcPct val="90000"/>
              </a:lnSpc>
              <a:spcBef>
                <a:spcPts val="9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Large projects are more complex and may require a larger Dev Env</a:t>
            </a:r>
            <a:endParaRPr b="0" i="0" sz="1400" u="none" cap="none" strike="noStrike">
              <a:solidFill>
                <a:srgbClr val="000000"/>
              </a:solidFill>
              <a:latin typeface="Arial"/>
              <a:ea typeface="Arial"/>
              <a:cs typeface="Arial"/>
              <a:sym typeface="Arial"/>
            </a:endParaRPr>
          </a:p>
          <a:p>
            <a:pPr indent="-228600" lvl="1" marL="360000" marR="0" rtl="0" algn="l">
              <a:lnSpc>
                <a:spcPct val="100000"/>
              </a:lnSpc>
              <a:spcBef>
                <a:spcPts val="4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Degree of integration among /between tools and environment</a:t>
            </a:r>
            <a:endParaRPr b="0" i="0" sz="1400" u="none" cap="none" strike="noStrike">
              <a:solidFill>
                <a:srgbClr val="000000"/>
              </a:solidFill>
              <a:latin typeface="Arial"/>
              <a:ea typeface="Arial"/>
              <a:cs typeface="Arial"/>
              <a:sym typeface="Arial"/>
            </a:endParaRPr>
          </a:p>
          <a:p>
            <a:pPr indent="-228600" lvl="2" marL="612000" marR="0" rtl="0" algn="l">
              <a:lnSpc>
                <a:spcPct val="100000"/>
              </a:lnSpc>
              <a:spcBef>
                <a:spcPts val="9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enhances productivity by enabling or easing activities such as tracing requirements to code segments, generating skeleton code from models, or debugging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Coding</a:t>
            </a:r>
            <a:endParaRPr b="1" sz="2800">
              <a:solidFill>
                <a:schemeClr val="accent2"/>
              </a:solidFill>
              <a:latin typeface="Calibri"/>
              <a:ea typeface="Calibri"/>
              <a:cs typeface="Calibri"/>
              <a:sym typeface="Calibri"/>
            </a:endParaRPr>
          </a:p>
        </p:txBody>
      </p:sp>
      <p:sp>
        <p:nvSpPr>
          <p:cNvPr id="173" name="Google Shape;173;p9"/>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74" name="Google Shape;174;p9"/>
          <p:cNvSpPr txBox="1"/>
          <p:nvPr/>
        </p:nvSpPr>
        <p:spPr>
          <a:xfrm>
            <a:off x="124513" y="1268299"/>
            <a:ext cx="9536724" cy="34994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3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Coding activity begins once the Development environment is chosen. </a:t>
            </a:r>
            <a:endParaRPr b="0" i="0" sz="1400" u="none" cap="none" strike="noStrike">
              <a:solidFill>
                <a:srgbClr val="000000"/>
              </a:solidFill>
              <a:latin typeface="Arial"/>
              <a:ea typeface="Arial"/>
              <a:cs typeface="Arial"/>
              <a:sym typeface="Arial"/>
            </a:endParaRPr>
          </a:p>
          <a:p>
            <a:pPr indent="0" lvl="0" marL="0" marR="0" rtl="0" algn="just">
              <a:lnSpc>
                <a:spcPct val="130000"/>
              </a:lnSpc>
              <a:spcBef>
                <a:spcPts val="120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Prominent Quotes of Kernighan</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"Where there are two bugs, there is likely to be a third.“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“Don't patch bad code - rewrite 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Calibri"/>
                <a:ea typeface="Calibri"/>
                <a:cs typeface="Calibri"/>
                <a:sym typeface="Calibri"/>
              </a:rPr>
              <a:t>"Don't stop with your first draft."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