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18" roundtripDataSignature="AMtx7misYID5BVXcnwWVFYg46dF9n0yU8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hyperlink" Target="mailto:phalachandra@pes.edu"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5" name="Shape 15"/>
        <p:cNvGrpSpPr/>
        <p:nvPr/>
      </p:nvGrpSpPr>
      <p:grpSpPr>
        <a:xfrm>
          <a:off x="0" y="0"/>
          <a:ext cx="0" cy="0"/>
          <a:chOff x="0" y="0"/>
          <a:chExt cx="0" cy="0"/>
        </a:xfrm>
      </p:grpSpPr>
      <p:sp>
        <p:nvSpPr>
          <p:cNvPr id="16" name="Google Shape;1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pic>
        <p:nvPicPr>
          <p:cNvPr id="19" name="Google Shape;19;p13"/>
          <p:cNvPicPr preferRelativeResize="0"/>
          <p:nvPr/>
        </p:nvPicPr>
        <p:blipFill rotWithShape="1">
          <a:blip r:embed="rId2">
            <a:alphaModFix/>
          </a:blip>
          <a:srcRect b="0" l="0" r="0" t="0"/>
          <a:stretch/>
        </p:blipFill>
        <p:spPr>
          <a:xfrm>
            <a:off x="11158057" y="133515"/>
            <a:ext cx="932769" cy="1402202"/>
          </a:xfrm>
          <a:prstGeom prst="rect">
            <a:avLst/>
          </a:prstGeom>
          <a:noFill/>
          <a:ln>
            <a:noFill/>
          </a:ln>
        </p:spPr>
      </p:pic>
      <p:sp>
        <p:nvSpPr>
          <p:cNvPr id="20" name="Google Shape;20;p13"/>
          <p:cNvSpPr/>
          <p:nvPr/>
        </p:nvSpPr>
        <p:spPr>
          <a:xfrm>
            <a:off x="289993" y="1234181"/>
            <a:ext cx="7497214"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GB" sz="3600" u="none" cap="none" strike="noStrike">
                <a:solidFill>
                  <a:srgbClr val="0070C0"/>
                </a:solidFill>
                <a:latin typeface="Calibri"/>
                <a:ea typeface="Calibri"/>
                <a:cs typeface="Calibri"/>
                <a:sym typeface="Calibri"/>
              </a:rPr>
              <a:t>SOFTWARE ENGINEERING </a:t>
            </a:r>
            <a:endParaRPr b="0" i="0" sz="1400" u="none" cap="none" strike="noStrike">
              <a:solidFill>
                <a:srgbClr val="000000"/>
              </a:solidFill>
              <a:latin typeface="Arial"/>
              <a:ea typeface="Arial"/>
              <a:cs typeface="Arial"/>
              <a:sym typeface="Arial"/>
            </a:endParaRPr>
          </a:p>
        </p:txBody>
      </p:sp>
      <p:grpSp>
        <p:nvGrpSpPr>
          <p:cNvPr id="21" name="Google Shape;21;p13"/>
          <p:cNvGrpSpPr/>
          <p:nvPr/>
        </p:nvGrpSpPr>
        <p:grpSpPr>
          <a:xfrm>
            <a:off x="415018" y="5058775"/>
            <a:ext cx="1066895" cy="1078155"/>
            <a:chOff x="313844" y="5489699"/>
            <a:chExt cx="1066895" cy="1078155"/>
          </a:xfrm>
        </p:grpSpPr>
        <p:sp>
          <p:nvSpPr>
            <p:cNvPr id="22" name="Google Shape;22;p13"/>
            <p:cNvSpPr/>
            <p:nvPr/>
          </p:nvSpPr>
          <p:spPr>
            <a:xfrm rot="5400000">
              <a:off x="824432" y="6011547"/>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 name="Google Shape;23;p13"/>
            <p:cNvSpPr/>
            <p:nvPr/>
          </p:nvSpPr>
          <p:spPr>
            <a:xfrm rot="10800000">
              <a:off x="313844" y="5489699"/>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cxnSp>
        <p:nvCxnSpPr>
          <p:cNvPr id="24" name="Google Shape;24;p13"/>
          <p:cNvCxnSpPr/>
          <p:nvPr/>
        </p:nvCxnSpPr>
        <p:spPr>
          <a:xfrm flipH="1" rot="10800000">
            <a:off x="3200" y="2094443"/>
            <a:ext cx="6332283" cy="1"/>
          </a:xfrm>
          <a:prstGeom prst="straightConnector1">
            <a:avLst/>
          </a:prstGeom>
          <a:noFill/>
          <a:ln cap="flat" cmpd="sng" w="38100">
            <a:solidFill>
              <a:srgbClr val="DFA267"/>
            </a:solidFill>
            <a:prstDash val="solid"/>
            <a:miter lim="800000"/>
            <a:headEnd len="sm" w="sm" type="none"/>
            <a:tailEnd len="sm" w="sm" type="none"/>
          </a:ln>
        </p:spPr>
      </p:cxnSp>
      <p:sp>
        <p:nvSpPr>
          <p:cNvPr id="25" name="Google Shape;25;p13"/>
          <p:cNvSpPr/>
          <p:nvPr/>
        </p:nvSpPr>
        <p:spPr>
          <a:xfrm>
            <a:off x="508014" y="5239098"/>
            <a:ext cx="7497214"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GB" sz="2400" u="none" cap="none" strike="noStrike">
                <a:solidFill>
                  <a:schemeClr val="dk1"/>
                </a:solidFill>
                <a:latin typeface="Calibri"/>
                <a:ea typeface="Calibri"/>
                <a:cs typeface="Calibri"/>
                <a:sym typeface="Calibri"/>
              </a:rPr>
              <a:t>Prof. Phalachandra H. 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Calibri"/>
              <a:buNone/>
            </a:pPr>
            <a:r>
              <a:rPr b="0" i="0" lang="en-GB" sz="2000" u="none" cap="none" strike="noStrike">
                <a:solidFill>
                  <a:schemeClr val="dk1"/>
                </a:solidFill>
                <a:latin typeface="Calibri"/>
                <a:ea typeface="Calibri"/>
                <a:cs typeface="Calibri"/>
                <a:sym typeface="Calibri"/>
              </a:rPr>
              <a:t>Department of Computer Science and Engineering</a:t>
            </a:r>
            <a:endParaRPr b="0" i="0" sz="2000" u="none" cap="none" strike="noStrike">
              <a:solidFill>
                <a:schemeClr val="dk1"/>
              </a:solidFill>
              <a:latin typeface="Calibri"/>
              <a:ea typeface="Calibri"/>
              <a:cs typeface="Calibri"/>
              <a:sym typeface="Calibri"/>
            </a:endParaRPr>
          </a:p>
        </p:txBody>
      </p:sp>
      <p:sp>
        <p:nvSpPr>
          <p:cNvPr id="26" name="Google Shape;26;p13"/>
          <p:cNvSpPr txBox="1"/>
          <p:nvPr/>
        </p:nvSpPr>
        <p:spPr>
          <a:xfrm>
            <a:off x="326749" y="6142419"/>
            <a:ext cx="8055251" cy="71558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050"/>
              <a:buFont typeface="Arial"/>
              <a:buNone/>
            </a:pPr>
            <a:r>
              <a:rPr b="1" i="0" lang="en-GB" sz="1050" u="none" cap="none" strike="noStrike">
                <a:solidFill>
                  <a:srgbClr val="7F7F7F"/>
                </a:solidFill>
                <a:latin typeface="Calibri"/>
                <a:ea typeface="Calibri"/>
                <a:cs typeface="Calibri"/>
                <a:sym typeface="Calibri"/>
              </a:rPr>
              <a:t>Acknowledgements: </a:t>
            </a:r>
            <a:r>
              <a:rPr b="1" i="0" lang="en-GB" sz="1000" u="none" cap="none" strike="noStrike">
                <a:solidFill>
                  <a:srgbClr val="7F7F7F"/>
                </a:solidFill>
                <a:latin typeface="Calibri"/>
                <a:ea typeface="Calibri"/>
                <a:cs typeface="Calibri"/>
                <a:sym typeface="Calibri"/>
              </a:rPr>
              <a:t>Significant portions of the information in the slide sets presented through the course in the class, are extracted from the prescribed text books, information from the Internet and supplemented by my experience. Since these are only intended for presentation for teaching within PESU, there was no explicit permission solicited. We would like to sincerely thank and acknowledge that the credit/rights remain with the original authors/creators only</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91" name="Google Shape;91;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2" name="Google Shape;9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5" name="Shape 95"/>
        <p:cNvGrpSpPr/>
        <p:nvPr/>
      </p:nvGrpSpPr>
      <p:grpSpPr>
        <a:xfrm>
          <a:off x="0" y="0"/>
          <a:ext cx="0" cy="0"/>
          <a:chOff x="0" y="0"/>
          <a:chExt cx="0" cy="0"/>
        </a:xfrm>
      </p:grpSpPr>
      <p:sp>
        <p:nvSpPr>
          <p:cNvPr id="96" name="Google Shape;96;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3"/>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98" name="Google Shape;98;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9" name="Google Shape;99;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2" name="Shape 102"/>
        <p:cNvGrpSpPr/>
        <p:nvPr/>
      </p:nvGrpSpPr>
      <p:grpSpPr>
        <a:xfrm>
          <a:off x="0" y="0"/>
          <a:ext cx="0" cy="0"/>
          <a:chOff x="0" y="0"/>
          <a:chExt cx="0" cy="0"/>
        </a:xfrm>
      </p:grpSpPr>
      <p:sp>
        <p:nvSpPr>
          <p:cNvPr id="103" name="Google Shape;103;p24"/>
          <p:cNvSpPr txBox="1"/>
          <p:nvPr>
            <p:ph type="title"/>
          </p:nvPr>
        </p:nvSpPr>
        <p:spPr>
          <a:xfrm>
            <a:off x="759542" y="118192"/>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8" name="Shape 108"/>
        <p:cNvGrpSpPr/>
        <p:nvPr/>
      </p:nvGrpSpPr>
      <p:grpSpPr>
        <a:xfrm>
          <a:off x="0" y="0"/>
          <a:ext cx="0" cy="0"/>
          <a:chOff x="0" y="0"/>
          <a:chExt cx="0" cy="0"/>
        </a:xfrm>
      </p:grpSpPr>
      <p:sp>
        <p:nvSpPr>
          <p:cNvPr id="109" name="Google Shape;109;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type="blank">
  <p:cSld name="BLANK">
    <p:spTree>
      <p:nvGrpSpPr>
        <p:cNvPr id="27" name="Shape 27"/>
        <p:cNvGrpSpPr/>
        <p:nvPr/>
      </p:nvGrpSpPr>
      <p:grpSpPr>
        <a:xfrm>
          <a:off x="0" y="0"/>
          <a:ext cx="0" cy="0"/>
          <a:chOff x="0" y="0"/>
          <a:chExt cx="0" cy="0"/>
        </a:xfrm>
      </p:grpSpPr>
      <p:sp>
        <p:nvSpPr>
          <p:cNvPr id="28" name="Google Shape;2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pic>
        <p:nvPicPr>
          <p:cNvPr id="30" name="Google Shape;30;p14"/>
          <p:cNvPicPr preferRelativeResize="0"/>
          <p:nvPr/>
        </p:nvPicPr>
        <p:blipFill rotWithShape="1">
          <a:blip r:embed="rId2">
            <a:alphaModFix/>
          </a:blip>
          <a:srcRect b="0" l="0" r="0" t="0"/>
          <a:stretch/>
        </p:blipFill>
        <p:spPr>
          <a:xfrm>
            <a:off x="11073974" y="136525"/>
            <a:ext cx="932769" cy="1402202"/>
          </a:xfrm>
          <a:prstGeom prst="rect">
            <a:avLst/>
          </a:prstGeom>
          <a:noFill/>
          <a:ln>
            <a:noFill/>
          </a:ln>
        </p:spPr>
      </p:pic>
      <p:cxnSp>
        <p:nvCxnSpPr>
          <p:cNvPr id="31" name="Google Shape;31;p14"/>
          <p:cNvCxnSpPr/>
          <p:nvPr/>
        </p:nvCxnSpPr>
        <p:spPr>
          <a:xfrm flipH="1" rot="10800000">
            <a:off x="0" y="1380670"/>
            <a:ext cx="6578936" cy="1"/>
          </a:xfrm>
          <a:prstGeom prst="straightConnector1">
            <a:avLst/>
          </a:prstGeom>
          <a:noFill/>
          <a:ln cap="flat" cmpd="sng" w="38100">
            <a:solidFill>
              <a:srgbClr val="DFA267"/>
            </a:solidFill>
            <a:prstDash val="solid"/>
            <a:miter lim="800000"/>
            <a:headEnd len="sm" w="sm" type="none"/>
            <a:tailEnd len="sm" w="sm" type="none"/>
          </a:ln>
        </p:spPr>
      </p:cxnSp>
      <p:sp>
        <p:nvSpPr>
          <p:cNvPr id="32" name="Google Shape;32;p14"/>
          <p:cNvSpPr txBox="1"/>
          <p:nvPr/>
        </p:nvSpPr>
        <p:spPr>
          <a:xfrm>
            <a:off x="185257" y="345425"/>
            <a:ext cx="717599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GB" sz="3600" u="none" cap="none" strike="noStrike">
                <a:solidFill>
                  <a:srgbClr val="0070C0"/>
                </a:solidFill>
                <a:latin typeface="Calibri"/>
                <a:ea typeface="Calibri"/>
                <a:cs typeface="Calibri"/>
                <a:sym typeface="Calibri"/>
              </a:rPr>
              <a:t>SOFTWARE IMPLEMENTATION</a:t>
            </a:r>
            <a:endParaRPr b="0" i="0" sz="1400" u="none" cap="none" strike="noStrike">
              <a:solidFill>
                <a:srgbClr val="000000"/>
              </a:solidFill>
              <a:latin typeface="Arial"/>
              <a:ea typeface="Arial"/>
              <a:cs typeface="Arial"/>
              <a:sym typeface="Arial"/>
            </a:endParaRPr>
          </a:p>
        </p:txBody>
      </p:sp>
      <p:grpSp>
        <p:nvGrpSpPr>
          <p:cNvPr id="33" name="Google Shape;33;p14"/>
          <p:cNvGrpSpPr/>
          <p:nvPr/>
        </p:nvGrpSpPr>
        <p:grpSpPr>
          <a:xfrm>
            <a:off x="292403" y="5543111"/>
            <a:ext cx="545797" cy="1078155"/>
            <a:chOff x="313844" y="5489699"/>
            <a:chExt cx="1066895" cy="1078155"/>
          </a:xfrm>
        </p:grpSpPr>
        <p:sp>
          <p:nvSpPr>
            <p:cNvPr id="34" name="Google Shape;34;p14"/>
            <p:cNvSpPr/>
            <p:nvPr/>
          </p:nvSpPr>
          <p:spPr>
            <a:xfrm rot="5400000">
              <a:off x="824432" y="6011547"/>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 name="Google Shape;35;p14"/>
            <p:cNvSpPr/>
            <p:nvPr/>
          </p:nvSpPr>
          <p:spPr>
            <a:xfrm rot="10800000">
              <a:off x="313844" y="5489699"/>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36" name="Google Shape;36;p14"/>
          <p:cNvSpPr/>
          <p:nvPr/>
        </p:nvSpPr>
        <p:spPr>
          <a:xfrm>
            <a:off x="484043" y="5674609"/>
            <a:ext cx="5412104"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GB" sz="2400" u="none" cap="none" strike="noStrike">
                <a:solidFill>
                  <a:schemeClr val="dk1"/>
                </a:solidFill>
                <a:latin typeface="Calibri"/>
                <a:ea typeface="Calibri"/>
                <a:cs typeface="Calibri"/>
                <a:sym typeface="Calibri"/>
              </a:rPr>
              <a:t>Prof. Phalachandra H. 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Calibri"/>
              <a:buNone/>
            </a:pPr>
            <a:r>
              <a:rPr b="0" i="0" lang="en-GB" sz="2000" u="none" cap="none" strike="noStrike">
                <a:solidFill>
                  <a:schemeClr val="dk1"/>
                </a:solidFill>
                <a:latin typeface="Calibri"/>
                <a:ea typeface="Calibri"/>
                <a:cs typeface="Calibri"/>
                <a:sym typeface="Calibri"/>
              </a:rPr>
              <a:t>Department of Computer Science and Engineering</a:t>
            </a:r>
            <a:endParaRPr b="0" i="0" sz="20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37" name="Shape 37"/>
        <p:cNvGrpSpPr/>
        <p:nvPr/>
      </p:nvGrpSpPr>
      <p:grpSpPr>
        <a:xfrm>
          <a:off x="0" y="0"/>
          <a:ext cx="0" cy="0"/>
          <a:chOff x="0" y="0"/>
          <a:chExt cx="0" cy="0"/>
        </a:xfrm>
      </p:grpSpPr>
      <p:sp>
        <p:nvSpPr>
          <p:cNvPr id="38" name="Google Shape;3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pic>
        <p:nvPicPr>
          <p:cNvPr id="41" name="Google Shape;41;p15"/>
          <p:cNvPicPr preferRelativeResize="0"/>
          <p:nvPr/>
        </p:nvPicPr>
        <p:blipFill rotWithShape="1">
          <a:blip r:embed="rId2">
            <a:alphaModFix/>
          </a:blip>
          <a:srcRect b="0" l="0" r="0" t="0"/>
          <a:stretch/>
        </p:blipFill>
        <p:spPr>
          <a:xfrm>
            <a:off x="11052953" y="136525"/>
            <a:ext cx="932769" cy="1402202"/>
          </a:xfrm>
          <a:prstGeom prst="rect">
            <a:avLst/>
          </a:prstGeom>
          <a:noFill/>
          <a:ln>
            <a:noFill/>
          </a:ln>
        </p:spPr>
      </p:pic>
      <p:sp>
        <p:nvSpPr>
          <p:cNvPr id="42" name="Google Shape;42;p15"/>
          <p:cNvSpPr/>
          <p:nvPr/>
        </p:nvSpPr>
        <p:spPr>
          <a:xfrm>
            <a:off x="101535" y="0"/>
            <a:ext cx="5099730" cy="58907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1" i="0" lang="en-GB" sz="2400" u="none" cap="none" strike="noStrike">
                <a:solidFill>
                  <a:srgbClr val="0070C0"/>
                </a:solidFill>
                <a:latin typeface="Calibri"/>
                <a:ea typeface="Calibri"/>
                <a:cs typeface="Calibri"/>
                <a:sym typeface="Calibri"/>
              </a:rPr>
              <a:t>SOFTWARE IMPLEMENTATION</a:t>
            </a:r>
            <a:endParaRPr b="0" i="0" sz="1400" u="none" cap="none" strike="noStrike">
              <a:solidFill>
                <a:srgbClr val="000000"/>
              </a:solidFill>
              <a:latin typeface="Arial"/>
              <a:ea typeface="Arial"/>
              <a:cs typeface="Arial"/>
              <a:sym typeface="Arial"/>
            </a:endParaRPr>
          </a:p>
        </p:txBody>
      </p:sp>
      <p:cxnSp>
        <p:nvCxnSpPr>
          <p:cNvPr id="43" name="Google Shape;43;p15"/>
          <p:cNvCxnSpPr/>
          <p:nvPr/>
        </p:nvCxnSpPr>
        <p:spPr>
          <a:xfrm>
            <a:off x="18587" y="1087663"/>
            <a:ext cx="5817437" cy="0"/>
          </a:xfrm>
          <a:prstGeom prst="straightConnector1">
            <a:avLst/>
          </a:prstGeom>
          <a:noFill/>
          <a:ln cap="flat" cmpd="sng" w="38100">
            <a:solidFill>
              <a:srgbClr val="DFA267"/>
            </a:solidFill>
            <a:prstDash val="solid"/>
            <a:miter lim="800000"/>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44" name="Shape 44"/>
        <p:cNvGrpSpPr/>
        <p:nvPr/>
      </p:nvGrpSpPr>
      <p:grpSpPr>
        <a:xfrm>
          <a:off x="0" y="0"/>
          <a:ext cx="0" cy="0"/>
          <a:chOff x="0" y="0"/>
          <a:chExt cx="0" cy="0"/>
        </a:xfrm>
      </p:grpSpPr>
      <p:sp>
        <p:nvSpPr>
          <p:cNvPr id="45" name="Google Shape;4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pic>
        <p:nvPicPr>
          <p:cNvPr id="48" name="Google Shape;48;p16"/>
          <p:cNvPicPr preferRelativeResize="0"/>
          <p:nvPr/>
        </p:nvPicPr>
        <p:blipFill rotWithShape="1">
          <a:blip r:embed="rId2">
            <a:alphaModFix/>
          </a:blip>
          <a:srcRect b="0" l="0" r="0" t="0"/>
          <a:stretch/>
        </p:blipFill>
        <p:spPr>
          <a:xfrm>
            <a:off x="1483852" y="1785280"/>
            <a:ext cx="2371550" cy="3554276"/>
          </a:xfrm>
          <a:prstGeom prst="rect">
            <a:avLst/>
          </a:prstGeom>
          <a:noFill/>
          <a:ln>
            <a:noFill/>
          </a:ln>
        </p:spPr>
      </p:pic>
      <p:cxnSp>
        <p:nvCxnSpPr>
          <p:cNvPr id="49" name="Google Shape;49;p16"/>
          <p:cNvCxnSpPr/>
          <p:nvPr/>
        </p:nvCxnSpPr>
        <p:spPr>
          <a:xfrm flipH="1" rot="10800000">
            <a:off x="4587993" y="2763967"/>
            <a:ext cx="4581449" cy="1"/>
          </a:xfrm>
          <a:prstGeom prst="straightConnector1">
            <a:avLst/>
          </a:prstGeom>
          <a:noFill/>
          <a:ln cap="flat" cmpd="sng" w="38100">
            <a:solidFill>
              <a:srgbClr val="DFA267"/>
            </a:solidFill>
            <a:prstDash val="solid"/>
            <a:miter lim="800000"/>
            <a:headEnd len="sm" w="sm" type="none"/>
            <a:tailEnd len="sm" w="sm" type="none"/>
          </a:ln>
        </p:spPr>
      </p:cxnSp>
      <p:sp>
        <p:nvSpPr>
          <p:cNvPr id="50" name="Google Shape;50;p16"/>
          <p:cNvSpPr txBox="1"/>
          <p:nvPr/>
        </p:nvSpPr>
        <p:spPr>
          <a:xfrm>
            <a:off x="4493863" y="1965255"/>
            <a:ext cx="222746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GB" sz="3200" u="none" cap="none" strike="noStrike">
                <a:solidFill>
                  <a:srgbClr val="F4B350"/>
                </a:solidFill>
                <a:latin typeface="Calibri"/>
                <a:ea typeface="Calibri"/>
                <a:cs typeface="Calibri"/>
                <a:sym typeface="Calibri"/>
              </a:rPr>
              <a:t>THANK YOU</a:t>
            </a:r>
            <a:endParaRPr b="1" i="0" sz="1800" u="none" cap="none" strike="noStrike">
              <a:solidFill>
                <a:srgbClr val="F4B350"/>
              </a:solidFill>
              <a:latin typeface="Calibri"/>
              <a:ea typeface="Calibri"/>
              <a:cs typeface="Calibri"/>
              <a:sym typeface="Calibri"/>
            </a:endParaRPr>
          </a:p>
        </p:txBody>
      </p:sp>
      <p:sp>
        <p:nvSpPr>
          <p:cNvPr id="51" name="Google Shape;51;p16"/>
          <p:cNvSpPr/>
          <p:nvPr/>
        </p:nvSpPr>
        <p:spPr>
          <a:xfrm>
            <a:off x="4587993" y="2890391"/>
            <a:ext cx="7497214"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GB" sz="2400" u="none" cap="none" strike="noStrike">
                <a:solidFill>
                  <a:schemeClr val="dk1"/>
                </a:solidFill>
                <a:latin typeface="Calibri"/>
                <a:ea typeface="Calibri"/>
                <a:cs typeface="Calibri"/>
                <a:sym typeface="Calibri"/>
              </a:rPr>
              <a:t>Prof. Phalachandra H.L.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Calibri"/>
              <a:buNone/>
            </a:pPr>
            <a:r>
              <a:rPr b="0" i="0" lang="en-GB" sz="2000" u="none" cap="none" strike="noStrike">
                <a:solidFill>
                  <a:schemeClr val="dk1"/>
                </a:solidFill>
                <a:latin typeface="Calibri"/>
                <a:ea typeface="Calibri"/>
                <a:cs typeface="Calibri"/>
                <a:sym typeface="Calibri"/>
              </a:rPr>
              <a:t>Department of Computer Science and Engineering</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rPr b="0" i="0" lang="en-GB" sz="2000" u="sng" cap="none" strike="noStrike">
                <a:solidFill>
                  <a:schemeClr val="dk1"/>
                </a:solidFill>
                <a:latin typeface="Calibri"/>
                <a:ea typeface="Calibri"/>
                <a:cs typeface="Calibri"/>
                <a:sym typeface="Calibri"/>
                <a:hlinkClick r:id="rId3">
                  <a:extLst>
                    <a:ext uri="{A12FA001-AC4F-418D-AE19-62706E023703}">
                      <ahyp:hlinkClr val="tx"/>
                    </a:ext>
                  </a:extLst>
                </a:hlinkClick>
              </a:rPr>
              <a:t>phalachandra@pes.edu</a:t>
            </a:r>
            <a:endParaRPr b="0" i="0" sz="2000" u="sng" cap="none" strike="noStrike">
              <a:solidFill>
                <a:srgbClr val="0070C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2" name="Shape 52"/>
        <p:cNvGrpSpPr/>
        <p:nvPr/>
      </p:nvGrpSpPr>
      <p:grpSpPr>
        <a:xfrm>
          <a:off x="0" y="0"/>
          <a:ext cx="0" cy="0"/>
          <a:chOff x="0" y="0"/>
          <a:chExt cx="0" cy="0"/>
        </a:xfrm>
      </p:grpSpPr>
      <p:sp>
        <p:nvSpPr>
          <p:cNvPr id="53" name="Google Shape;53;p17"/>
          <p:cNvSpPr txBox="1"/>
          <p:nvPr>
            <p:ph type="title"/>
          </p:nvPr>
        </p:nvSpPr>
        <p:spPr>
          <a:xfrm>
            <a:off x="263434" y="344087"/>
            <a:ext cx="10515600" cy="55798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3600"/>
              <a:buFont typeface="Calibri"/>
              <a:buNone/>
              <a:defRPr b="1"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7"/>
          <p:cNvSpPr txBox="1"/>
          <p:nvPr>
            <p:ph idx="1" type="body"/>
          </p:nvPr>
        </p:nvSpPr>
        <p:spPr>
          <a:xfrm>
            <a:off x="416159" y="1453541"/>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pic>
        <p:nvPicPr>
          <p:cNvPr id="58" name="Google Shape;58;p17"/>
          <p:cNvPicPr preferRelativeResize="0"/>
          <p:nvPr/>
        </p:nvPicPr>
        <p:blipFill rotWithShape="1">
          <a:blip r:embed="rId2">
            <a:alphaModFix/>
          </a:blip>
          <a:srcRect b="0" l="0" r="0" t="0"/>
          <a:stretch/>
        </p:blipFill>
        <p:spPr>
          <a:xfrm>
            <a:off x="11084484" y="136525"/>
            <a:ext cx="932769" cy="1402202"/>
          </a:xfrm>
          <a:prstGeom prst="rect">
            <a:avLst/>
          </a:prstGeom>
          <a:noFill/>
          <a:ln>
            <a:noFill/>
          </a:ln>
        </p:spPr>
      </p:pic>
      <p:cxnSp>
        <p:nvCxnSpPr>
          <p:cNvPr id="59" name="Google Shape;59;p17"/>
          <p:cNvCxnSpPr/>
          <p:nvPr/>
        </p:nvCxnSpPr>
        <p:spPr>
          <a:xfrm>
            <a:off x="-8308" y="1209922"/>
            <a:ext cx="8300052" cy="0"/>
          </a:xfrm>
          <a:prstGeom prst="straightConnector1">
            <a:avLst/>
          </a:prstGeom>
          <a:noFill/>
          <a:ln cap="flat" cmpd="sng" w="38100">
            <a:solidFill>
              <a:srgbClr val="DFA267"/>
            </a:solidFill>
            <a:prstDash val="solid"/>
            <a:miter lim="800000"/>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0" name="Shape 60"/>
        <p:cNvGrpSpPr/>
        <p:nvPr/>
      </p:nvGrpSpPr>
      <p:grpSpPr>
        <a:xfrm>
          <a:off x="0" y="0"/>
          <a:ext cx="0" cy="0"/>
          <a:chOff x="0" y="0"/>
          <a:chExt cx="0" cy="0"/>
        </a:xfrm>
      </p:grpSpPr>
      <p:sp>
        <p:nvSpPr>
          <p:cNvPr id="61" name="Google Shape;61;p18"/>
          <p:cNvSpPr txBox="1"/>
          <p:nvPr>
            <p:ph type="title"/>
          </p:nvPr>
        </p:nvSpPr>
        <p:spPr>
          <a:xfrm>
            <a:off x="759542" y="118192"/>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pic>
        <p:nvPicPr>
          <p:cNvPr id="67" name="Google Shape;67;p18"/>
          <p:cNvPicPr preferRelativeResize="0"/>
          <p:nvPr/>
        </p:nvPicPr>
        <p:blipFill rotWithShape="1">
          <a:blip r:embed="rId2">
            <a:alphaModFix/>
          </a:blip>
          <a:srcRect b="0" l="0" r="0" t="0"/>
          <a:stretch/>
        </p:blipFill>
        <p:spPr>
          <a:xfrm>
            <a:off x="11000401" y="185738"/>
            <a:ext cx="932769" cy="140220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1" name="Google Shape;71;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3" name="Google Shape;73;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20"/>
          <p:cNvSpPr txBox="1"/>
          <p:nvPr>
            <p:ph type="title"/>
          </p:nvPr>
        </p:nvSpPr>
        <p:spPr>
          <a:xfrm>
            <a:off x="759542" y="118192"/>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pic>
        <p:nvPicPr>
          <p:cNvPr id="82" name="Google Shape;82;p20"/>
          <p:cNvPicPr preferRelativeResize="0"/>
          <p:nvPr/>
        </p:nvPicPr>
        <p:blipFill rotWithShape="1">
          <a:blip r:embed="rId2">
            <a:alphaModFix/>
          </a:blip>
          <a:srcRect b="0" l="0" r="0" t="0"/>
          <a:stretch/>
        </p:blipFill>
        <p:spPr>
          <a:xfrm>
            <a:off x="11052953" y="136525"/>
            <a:ext cx="932769" cy="140220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3" name="Shape 83"/>
        <p:cNvGrpSpPr/>
        <p:nvPr/>
      </p:nvGrpSpPr>
      <p:grpSpPr>
        <a:xfrm>
          <a:off x="0" y="0"/>
          <a:ext cx="0" cy="0"/>
          <a:chOff x="0" y="0"/>
          <a:chExt cx="0" cy="0"/>
        </a:xfrm>
      </p:grpSpPr>
      <p:sp>
        <p:nvSpPr>
          <p:cNvPr id="84" name="Google Shape;84;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pic>
        <p:nvPicPr>
          <p:cNvPr id="87" name="Google Shape;87;p21"/>
          <p:cNvPicPr preferRelativeResize="0"/>
          <p:nvPr/>
        </p:nvPicPr>
        <p:blipFill rotWithShape="1">
          <a:blip r:embed="rId2">
            <a:alphaModFix/>
          </a:blip>
          <a:srcRect b="0" l="0" r="0" t="0"/>
          <a:stretch/>
        </p:blipFill>
        <p:spPr>
          <a:xfrm>
            <a:off x="11073974" y="136525"/>
            <a:ext cx="932769" cy="140220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759542" y="118192"/>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
          <p:cNvSpPr/>
          <p:nvPr/>
        </p:nvSpPr>
        <p:spPr>
          <a:xfrm>
            <a:off x="288543" y="2306201"/>
            <a:ext cx="7497214"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GB" sz="3600" u="none" cap="none" strike="noStrike">
                <a:solidFill>
                  <a:schemeClr val="accent2"/>
                </a:solidFill>
                <a:latin typeface="Calibri"/>
                <a:ea typeface="Calibri"/>
                <a:cs typeface="Calibri"/>
                <a:sym typeface="Calibri"/>
              </a:rPr>
              <a:t>SOFTWARE IMPLEMENTATION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0"/>
          <p:cNvSpPr txBox="1"/>
          <p:nvPr>
            <p:ph idx="4294967295" type="title"/>
          </p:nvPr>
        </p:nvSpPr>
        <p:spPr>
          <a:xfrm>
            <a:off x="124513" y="529019"/>
            <a:ext cx="10515600" cy="55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Font typeface="Calibri"/>
              <a:buNone/>
            </a:pPr>
            <a:r>
              <a:rPr b="1" lang="en-GB" sz="2400">
                <a:solidFill>
                  <a:schemeClr val="accent2"/>
                </a:solidFill>
                <a:latin typeface="Calibri"/>
                <a:ea typeface="Calibri"/>
                <a:cs typeface="Calibri"/>
                <a:sym typeface="Calibri"/>
              </a:rPr>
              <a:t>Coding Standard Practices : </a:t>
            </a:r>
            <a:r>
              <a:rPr b="1" lang="en-GB" sz="2400">
                <a:solidFill>
                  <a:srgbClr val="385623"/>
                </a:solidFill>
                <a:latin typeface="Calibri"/>
                <a:ea typeface="Calibri"/>
                <a:cs typeface="Calibri"/>
                <a:sym typeface="Calibri"/>
              </a:rPr>
              <a:t>Programming for Testability</a:t>
            </a:r>
            <a:endParaRPr b="1" sz="2800">
              <a:solidFill>
                <a:srgbClr val="385623"/>
              </a:solidFill>
              <a:latin typeface="Calibri"/>
              <a:ea typeface="Calibri"/>
              <a:cs typeface="Calibri"/>
              <a:sym typeface="Calibri"/>
            </a:endParaRPr>
          </a:p>
        </p:txBody>
      </p:sp>
      <p:sp>
        <p:nvSpPr>
          <p:cNvPr id="185" name="Google Shape;185;p10"/>
          <p:cNvSpPr txBox="1"/>
          <p:nvPr/>
        </p:nvSpPr>
        <p:spPr>
          <a:xfrm>
            <a:off x="124513" y="1078358"/>
            <a:ext cx="10515600" cy="89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chemeClr val="dk1"/>
                </a:solidFill>
                <a:latin typeface="Calibri"/>
                <a:ea typeface="Calibri"/>
                <a:cs typeface="Calibri"/>
                <a:sym typeface="Calibri"/>
              </a:rPr>
              <a:t>We need to construct software to make it easy to test   …  and find and fix bugs </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400"/>
              </a:spcBef>
              <a:spcAft>
                <a:spcPts val="0"/>
              </a:spcAft>
              <a:buClr>
                <a:srgbClr val="000000"/>
              </a:buClr>
              <a:buSzPts val="2400"/>
              <a:buFont typeface="Arial"/>
              <a:buNone/>
            </a:pPr>
            <a:r>
              <a:t/>
            </a:r>
            <a:endParaRPr b="1" i="0" sz="2400" u="none" cap="none" strike="noStrike">
              <a:solidFill>
                <a:srgbClr val="FF0000"/>
              </a:solidFill>
              <a:latin typeface="Calibri"/>
              <a:ea typeface="Calibri"/>
              <a:cs typeface="Calibri"/>
              <a:sym typeface="Calibri"/>
            </a:endParaRPr>
          </a:p>
        </p:txBody>
      </p:sp>
      <p:sp>
        <p:nvSpPr>
          <p:cNvPr id="186" name="Google Shape;186;p10"/>
          <p:cNvSpPr txBox="1"/>
          <p:nvPr/>
        </p:nvSpPr>
        <p:spPr>
          <a:xfrm>
            <a:off x="212268" y="1268299"/>
            <a:ext cx="8308496" cy="5518581"/>
          </a:xfrm>
          <a:prstGeom prst="rect">
            <a:avLst/>
          </a:prstGeom>
          <a:noFill/>
          <a:ln>
            <a:noFill/>
          </a:ln>
        </p:spPr>
        <p:txBody>
          <a:bodyPr anchorCtr="0" anchor="t" bIns="45700" lIns="91425" spcFirstLastPara="1" rIns="91425" wrap="square" tIns="45700">
            <a:noAutofit/>
          </a:bodyPr>
          <a:lstStyle/>
          <a:p>
            <a:pPr indent="0" lvl="1" marL="0" marR="0" rtl="0" algn="l">
              <a:lnSpc>
                <a:spcPct val="120000"/>
              </a:lnSpc>
              <a:spcBef>
                <a:spcPts val="0"/>
              </a:spcBef>
              <a:spcAft>
                <a:spcPts val="0"/>
              </a:spcAft>
              <a:buClr>
                <a:srgbClr val="808080"/>
              </a:buClr>
              <a:buSzPts val="1920"/>
              <a:buFont typeface="Arial"/>
              <a:buNone/>
            </a:pPr>
            <a:r>
              <a:t/>
            </a:r>
            <a:endParaRPr b="1" i="0" sz="2400" u="none" cap="none" strike="noStrike">
              <a:solidFill>
                <a:schemeClr val="dk1"/>
              </a:solidFill>
              <a:latin typeface="Calibri"/>
              <a:ea typeface="Calibri"/>
              <a:cs typeface="Calibri"/>
              <a:sym typeface="Calibri"/>
            </a:endParaRPr>
          </a:p>
        </p:txBody>
      </p:sp>
      <p:pic>
        <p:nvPicPr>
          <p:cNvPr id="187" name="Google Shape;187;p10"/>
          <p:cNvPicPr preferRelativeResize="0"/>
          <p:nvPr/>
        </p:nvPicPr>
        <p:blipFill rotWithShape="1">
          <a:blip r:embed="rId3">
            <a:alphaModFix/>
          </a:blip>
          <a:srcRect b="0" l="0" r="0" t="0"/>
          <a:stretch/>
        </p:blipFill>
        <p:spPr>
          <a:xfrm>
            <a:off x="2500111" y="1483899"/>
            <a:ext cx="5024932" cy="4804639"/>
          </a:xfrm>
          <a:prstGeom prst="rect">
            <a:avLst/>
          </a:prstGeom>
          <a:noFill/>
          <a:ln>
            <a:noFill/>
          </a:ln>
        </p:spPr>
      </p:pic>
      <p:sp>
        <p:nvSpPr>
          <p:cNvPr id="188" name="Google Shape;188;p10"/>
          <p:cNvSpPr/>
          <p:nvPr/>
        </p:nvSpPr>
        <p:spPr>
          <a:xfrm>
            <a:off x="7854055" y="1575242"/>
            <a:ext cx="2243273" cy="1315339"/>
          </a:xfrm>
          <a:prstGeom prst="wedgeRoundRectCallout">
            <a:avLst>
              <a:gd fmla="val -67361" name="adj1"/>
              <a:gd fmla="val -30903" name="adj2"/>
              <a:gd fmla="val 16667" name="adj3"/>
            </a:avLst>
          </a:prstGeom>
          <a:solidFill>
            <a:srgbClr val="3366FF">
              <a:alpha val="21176"/>
            </a:srgb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Calibri"/>
                <a:ea typeface="Calibri"/>
                <a:cs typeface="Calibri"/>
                <a:sym typeface="Calibri"/>
              </a:rPr>
              <a:t>Use assertions to identify out-of-range or inappropriate values</a:t>
            </a:r>
            <a:endParaRPr b="0" i="0" sz="16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Calibri"/>
                <a:ea typeface="Calibri"/>
                <a:cs typeface="Calibri"/>
                <a:sym typeface="Calibri"/>
              </a:rPr>
              <a:t>whenever possible</a:t>
            </a:r>
            <a:endParaRPr b="0" i="0" sz="1600" u="none" cap="none" strike="noStrike">
              <a:solidFill>
                <a:srgbClr val="000000"/>
              </a:solidFill>
              <a:latin typeface="Calibri"/>
              <a:ea typeface="Calibri"/>
              <a:cs typeface="Calibri"/>
              <a:sym typeface="Calibri"/>
            </a:endParaRPr>
          </a:p>
        </p:txBody>
      </p:sp>
      <p:sp>
        <p:nvSpPr>
          <p:cNvPr id="189" name="Google Shape;189;p10"/>
          <p:cNvSpPr/>
          <p:nvPr/>
        </p:nvSpPr>
        <p:spPr>
          <a:xfrm>
            <a:off x="107286" y="1556973"/>
            <a:ext cx="2153542" cy="1315339"/>
          </a:xfrm>
          <a:prstGeom prst="wedgeRoundRectCallout">
            <a:avLst>
              <a:gd fmla="val 63106" name="adj1"/>
              <a:gd fmla="val 27954" name="adj2"/>
              <a:gd fmla="val 16667" name="adj3"/>
            </a:avLst>
          </a:prstGeom>
          <a:solidFill>
            <a:srgbClr val="FF9900">
              <a:alpha val="21176"/>
            </a:srgb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Calibri"/>
                <a:ea typeface="Calibri"/>
                <a:cs typeface="Calibri"/>
                <a:sym typeface="Calibri"/>
              </a:rPr>
              <a:t>methods that can be used to set or retrieve current module status and variable contents</a:t>
            </a:r>
            <a:endParaRPr b="0" i="0" sz="1800" u="none" cap="none" strike="noStrike">
              <a:solidFill>
                <a:srgbClr val="000000"/>
              </a:solidFill>
              <a:latin typeface="Arial"/>
              <a:ea typeface="Arial"/>
              <a:cs typeface="Arial"/>
              <a:sym typeface="Arial"/>
            </a:endParaRPr>
          </a:p>
        </p:txBody>
      </p:sp>
      <p:sp>
        <p:nvSpPr>
          <p:cNvPr id="190" name="Google Shape;190;p10"/>
          <p:cNvSpPr/>
          <p:nvPr/>
        </p:nvSpPr>
        <p:spPr>
          <a:xfrm>
            <a:off x="7764325" y="3109804"/>
            <a:ext cx="2333003" cy="1315339"/>
          </a:xfrm>
          <a:prstGeom prst="wedgeRoundRectCallout">
            <a:avLst>
              <a:gd fmla="val -63667" name="adj1"/>
              <a:gd fmla="val -47046" name="adj2"/>
              <a:gd fmla="val 16667" name="adj3"/>
            </a:avLst>
          </a:prstGeom>
          <a:solidFill>
            <a:srgbClr val="3366FF">
              <a:alpha val="21176"/>
            </a:srgb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Calibri"/>
                <a:ea typeface="Calibri"/>
                <a:cs typeface="Calibri"/>
                <a:sym typeface="Calibri"/>
              </a:rPr>
              <a:t>code written to emulate a feature of the system that the object would call or send a message to</a:t>
            </a:r>
            <a:endParaRPr b="0" i="0" sz="1800" u="none" cap="none" strike="noStrike">
              <a:solidFill>
                <a:srgbClr val="000000"/>
              </a:solidFill>
              <a:latin typeface="Arial"/>
              <a:ea typeface="Arial"/>
              <a:cs typeface="Arial"/>
              <a:sym typeface="Arial"/>
            </a:endParaRPr>
          </a:p>
        </p:txBody>
      </p:sp>
      <p:sp>
        <p:nvSpPr>
          <p:cNvPr id="191" name="Google Shape;191;p10"/>
          <p:cNvSpPr/>
          <p:nvPr/>
        </p:nvSpPr>
        <p:spPr>
          <a:xfrm>
            <a:off x="167107" y="3109804"/>
            <a:ext cx="2153542" cy="1534562"/>
          </a:xfrm>
          <a:prstGeom prst="wedgeRoundRectCallout">
            <a:avLst>
              <a:gd fmla="val 61370" name="adj1"/>
              <a:gd fmla="val -4315" name="adj2"/>
              <a:gd fmla="val 16667" name="adj3"/>
            </a:avLst>
          </a:prstGeom>
          <a:solidFill>
            <a:srgbClr val="FF9900">
              <a:alpha val="21176"/>
            </a:srgb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Calibri"/>
                <a:ea typeface="Calibri"/>
                <a:cs typeface="Calibri"/>
                <a:sym typeface="Calibri"/>
              </a:rPr>
              <a:t>code written to drive objects, modules, or</a:t>
            </a:r>
            <a:endParaRPr b="0" i="0" sz="1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Calibri"/>
                <a:ea typeface="Calibri"/>
                <a:cs typeface="Calibri"/>
                <a:sym typeface="Calibri"/>
              </a:rPr>
              <a:t>components as if they were part of the complete system</a:t>
            </a:r>
            <a:endParaRPr b="0" i="0" sz="1600" u="none" cap="none" strike="noStrike">
              <a:solidFill>
                <a:srgbClr val="000000"/>
              </a:solidFill>
              <a:latin typeface="Arial"/>
              <a:ea typeface="Arial"/>
              <a:cs typeface="Arial"/>
              <a:sym typeface="Arial"/>
            </a:endParaRPr>
          </a:p>
        </p:txBody>
      </p:sp>
      <p:sp>
        <p:nvSpPr>
          <p:cNvPr id="192" name="Google Shape;192;p10"/>
          <p:cNvSpPr/>
          <p:nvPr/>
        </p:nvSpPr>
        <p:spPr>
          <a:xfrm>
            <a:off x="7719460" y="4607828"/>
            <a:ext cx="2471020" cy="1205727"/>
          </a:xfrm>
          <a:prstGeom prst="wedgeRoundRectCallout">
            <a:avLst>
              <a:gd fmla="val -61667" name="adj1"/>
              <a:gd fmla="val -57199" name="adj2"/>
              <a:gd fmla="val 16667" name="adj3"/>
            </a:avLst>
          </a:prstGeom>
          <a:solidFill>
            <a:srgbClr val="3366FF">
              <a:alpha val="21176"/>
            </a:srgb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Calibri"/>
                <a:ea typeface="Calibri"/>
                <a:cs typeface="Calibri"/>
                <a:sym typeface="Calibri"/>
              </a:rPr>
              <a:t>code that returns known fixed values that emulate</a:t>
            </a:r>
            <a:endParaRPr b="0" i="0" sz="1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Calibri"/>
                <a:ea typeface="Calibri"/>
                <a:cs typeface="Calibri"/>
                <a:sym typeface="Calibri"/>
              </a:rPr>
              <a:t>functions not currently under test</a:t>
            </a:r>
            <a:endParaRPr b="0" i="0" sz="1600" u="none" cap="none" strike="noStrike">
              <a:solidFill>
                <a:srgbClr val="000000"/>
              </a:solidFill>
              <a:latin typeface="Arial"/>
              <a:ea typeface="Arial"/>
              <a:cs typeface="Arial"/>
              <a:sym typeface="Arial"/>
            </a:endParaRPr>
          </a:p>
        </p:txBody>
      </p:sp>
      <p:sp>
        <p:nvSpPr>
          <p:cNvPr id="193" name="Google Shape;193;p10"/>
          <p:cNvSpPr/>
          <p:nvPr/>
        </p:nvSpPr>
        <p:spPr>
          <a:xfrm>
            <a:off x="167105" y="4863588"/>
            <a:ext cx="2063813" cy="1315339"/>
          </a:xfrm>
          <a:prstGeom prst="wedgeRoundRectCallout">
            <a:avLst>
              <a:gd fmla="val 63977" name="adj1"/>
              <a:gd fmla="val -14060" name="adj2"/>
              <a:gd fmla="val 16667" name="adj3"/>
            </a:avLst>
          </a:prstGeom>
          <a:solidFill>
            <a:srgbClr val="FF9900">
              <a:alpha val="21176"/>
            </a:srgb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Calibri"/>
                <a:ea typeface="Calibri"/>
                <a:cs typeface="Calibri"/>
                <a:sym typeface="Calibri"/>
              </a:rPr>
              <a:t>execution logging and “I got here” messages to know what’s going on inside modules</a:t>
            </a:r>
            <a:endParaRPr b="0" i="0" sz="1800" u="none" cap="none" strike="noStrike">
              <a:solidFill>
                <a:srgbClr val="000000"/>
              </a:solidFill>
              <a:latin typeface="Arial"/>
              <a:ea typeface="Arial"/>
              <a:cs typeface="Arial"/>
              <a:sym typeface="Arial"/>
            </a:endParaRPr>
          </a:p>
        </p:txBody>
      </p:sp>
      <p:sp>
        <p:nvSpPr>
          <p:cNvPr id="194" name="Google Shape;194;p10"/>
          <p:cNvSpPr/>
          <p:nvPr/>
        </p:nvSpPr>
        <p:spPr>
          <a:xfrm>
            <a:off x="7734414" y="5959704"/>
            <a:ext cx="2471019" cy="657669"/>
          </a:xfrm>
          <a:prstGeom prst="wedgeRoundRectCallout">
            <a:avLst>
              <a:gd fmla="val -63028" name="adj1"/>
              <a:gd fmla="val -57639" name="adj2"/>
              <a:gd fmla="val 16667" name="adj3"/>
            </a:avLst>
          </a:prstGeom>
          <a:solidFill>
            <a:srgbClr val="3366FF">
              <a:alpha val="21176"/>
            </a:srgb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Calibri"/>
                <a:ea typeface="Calibri"/>
                <a:cs typeface="Calibri"/>
                <a:sym typeface="Calibri"/>
              </a:rPr>
              <a:t>… includes testing both valid and invalid data</a:t>
            </a:r>
            <a:endParaRPr b="0" i="0" sz="1800" u="none" cap="none" strike="noStrike">
              <a:solidFill>
                <a:srgbClr val="000000"/>
              </a:solidFill>
              <a:latin typeface="Arial"/>
              <a:ea typeface="Arial"/>
              <a:cs typeface="Arial"/>
              <a:sym typeface="Arial"/>
            </a:endParaRPr>
          </a:p>
        </p:txBody>
      </p:sp>
      <p:pic>
        <p:nvPicPr>
          <p:cNvPr id="195" name="Google Shape;195;p10"/>
          <p:cNvPicPr preferRelativeResize="0"/>
          <p:nvPr/>
        </p:nvPicPr>
        <p:blipFill rotWithShape="1">
          <a:blip r:embed="rId4">
            <a:alphaModFix/>
          </a:blip>
          <a:srcRect b="0" l="0" r="0" t="0"/>
          <a:stretch/>
        </p:blipFill>
        <p:spPr>
          <a:xfrm flipH="1" rot="10800000">
            <a:off x="10453064" y="1712553"/>
            <a:ext cx="1666875" cy="552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6"/>
          <p:cNvSpPr txBox="1"/>
          <p:nvPr>
            <p:ph idx="4294967295" type="title"/>
          </p:nvPr>
        </p:nvSpPr>
        <p:spPr>
          <a:xfrm>
            <a:off x="124513" y="529019"/>
            <a:ext cx="10515600" cy="55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Font typeface="Calibri"/>
              <a:buNone/>
            </a:pPr>
            <a:r>
              <a:rPr b="1" lang="en-GB" sz="2400">
                <a:solidFill>
                  <a:schemeClr val="accent2"/>
                </a:solidFill>
                <a:latin typeface="Calibri"/>
                <a:ea typeface="Calibri"/>
                <a:cs typeface="Calibri"/>
                <a:sym typeface="Calibri"/>
              </a:rPr>
              <a:t>Coding Guidelines – </a:t>
            </a:r>
            <a:r>
              <a:rPr b="1" lang="en-GB" sz="2400">
                <a:solidFill>
                  <a:srgbClr val="385623"/>
                </a:solidFill>
                <a:latin typeface="Calibri"/>
                <a:ea typeface="Calibri"/>
                <a:cs typeface="Calibri"/>
                <a:sym typeface="Calibri"/>
              </a:rPr>
              <a:t>Recommended to be followed</a:t>
            </a:r>
            <a:endParaRPr b="1" sz="2800">
              <a:solidFill>
                <a:srgbClr val="385623"/>
              </a:solidFill>
              <a:latin typeface="Calibri"/>
              <a:ea typeface="Calibri"/>
              <a:cs typeface="Calibri"/>
              <a:sym typeface="Calibri"/>
            </a:endParaRPr>
          </a:p>
        </p:txBody>
      </p:sp>
      <p:sp>
        <p:nvSpPr>
          <p:cNvPr id="201" name="Google Shape;201;p6"/>
          <p:cNvSpPr txBox="1"/>
          <p:nvPr/>
        </p:nvSpPr>
        <p:spPr>
          <a:xfrm>
            <a:off x="198567" y="1268299"/>
            <a:ext cx="7224093" cy="5504783"/>
          </a:xfrm>
          <a:prstGeom prst="rect">
            <a:avLst/>
          </a:prstGeom>
          <a:noFill/>
          <a:ln>
            <a:noFill/>
          </a:ln>
        </p:spPr>
        <p:txBody>
          <a:bodyPr anchorCtr="0" anchor="t" bIns="45700" lIns="91425" spcFirstLastPara="1" rIns="91425" wrap="square" tIns="45700">
            <a:noAutofit/>
          </a:bodyPr>
          <a:lstStyle/>
          <a:p>
            <a:pPr indent="0" lvl="1" marL="0" marR="0" rtl="0" algn="l">
              <a:lnSpc>
                <a:spcPct val="120000"/>
              </a:lnSpc>
              <a:spcBef>
                <a:spcPts val="0"/>
              </a:spcBef>
              <a:spcAft>
                <a:spcPts val="0"/>
              </a:spcAft>
              <a:buClr>
                <a:srgbClr val="808080"/>
              </a:buClr>
              <a:buSzPts val="1920"/>
              <a:buFont typeface="Arial"/>
              <a:buNone/>
            </a:pPr>
            <a:r>
              <a:t/>
            </a:r>
            <a:endParaRPr b="1" i="0" sz="2400" u="none" cap="none" strike="noStrike">
              <a:solidFill>
                <a:schemeClr val="dk1"/>
              </a:solidFill>
              <a:latin typeface="Calibri"/>
              <a:ea typeface="Calibri"/>
              <a:cs typeface="Calibri"/>
              <a:sym typeface="Calibri"/>
            </a:endParaRPr>
          </a:p>
        </p:txBody>
      </p:sp>
      <p:sp>
        <p:nvSpPr>
          <p:cNvPr id="202" name="Google Shape;202;p6"/>
          <p:cNvSpPr txBox="1"/>
          <p:nvPr/>
        </p:nvSpPr>
        <p:spPr>
          <a:xfrm>
            <a:off x="62256" y="1016699"/>
            <a:ext cx="12251664" cy="5869259"/>
          </a:xfrm>
          <a:prstGeom prst="rect">
            <a:avLst/>
          </a:prstGeom>
          <a:noFill/>
          <a:ln>
            <a:noFill/>
          </a:ln>
        </p:spPr>
        <p:txBody>
          <a:bodyPr anchorCtr="0" anchor="t" bIns="45700" lIns="91425" spcFirstLastPara="1" rIns="91425" wrap="square" tIns="45700">
            <a:spAutoFit/>
          </a:bodyPr>
          <a:lstStyle/>
          <a:p>
            <a:pPr indent="-180000" lvl="0" marL="180000" marR="0" rtl="0" algn="l">
              <a:lnSpc>
                <a:spcPct val="120000"/>
              </a:lnSpc>
              <a:spcBef>
                <a:spcPts val="0"/>
              </a:spcBef>
              <a:spcAft>
                <a:spcPts val="0"/>
              </a:spcAft>
              <a:buClr>
                <a:schemeClr val="dk1"/>
              </a:buClr>
              <a:buSzPts val="2400"/>
              <a:buFont typeface="Arial"/>
              <a:buChar char="•"/>
            </a:pPr>
            <a:r>
              <a:rPr b="0" i="0" lang="en-GB" sz="2400" u="none" cap="none" strike="noStrike">
                <a:solidFill>
                  <a:schemeClr val="dk1"/>
                </a:solidFill>
                <a:latin typeface="Calibri"/>
                <a:ea typeface="Calibri"/>
                <a:cs typeface="Calibri"/>
                <a:sym typeface="Calibri"/>
              </a:rPr>
              <a:t>Like coding standards, coding guidelines also gives a uniform appearance to the</a:t>
            </a:r>
            <a:br>
              <a:rPr b="0" i="0" lang="en-GB" sz="2400" u="none" cap="none" strike="noStrike">
                <a:solidFill>
                  <a:schemeClr val="dk1"/>
                </a:solidFill>
                <a:latin typeface="Calibri"/>
                <a:ea typeface="Calibri"/>
                <a:cs typeface="Calibri"/>
                <a:sym typeface="Calibri"/>
              </a:rPr>
            </a:br>
            <a:r>
              <a:rPr b="0" i="0" lang="en-GB" sz="2400" u="none" cap="none" strike="noStrike">
                <a:solidFill>
                  <a:schemeClr val="dk1"/>
                </a:solidFill>
                <a:latin typeface="Calibri"/>
                <a:ea typeface="Calibri"/>
                <a:cs typeface="Calibri"/>
                <a:sym typeface="Calibri"/>
              </a:rPr>
              <a:t> codes written by different engineers</a:t>
            </a:r>
            <a:endParaRPr/>
          </a:p>
          <a:p>
            <a:pPr indent="-180000" lvl="0" marL="180000" marR="0" rtl="0" algn="l">
              <a:lnSpc>
                <a:spcPct val="120000"/>
              </a:lnSpc>
              <a:spcBef>
                <a:spcPts val="0"/>
              </a:spcBef>
              <a:spcAft>
                <a:spcPts val="0"/>
              </a:spcAft>
              <a:buClr>
                <a:schemeClr val="dk1"/>
              </a:buClr>
              <a:buSzPts val="2400"/>
              <a:buFont typeface="Arial"/>
              <a:buChar char="•"/>
            </a:pPr>
            <a:r>
              <a:rPr b="0" i="0" lang="en-GB" sz="2400" u="none" cap="none" strike="noStrike">
                <a:solidFill>
                  <a:schemeClr val="dk1"/>
                </a:solidFill>
                <a:latin typeface="Calibri"/>
                <a:ea typeface="Calibri"/>
                <a:cs typeface="Calibri"/>
                <a:sym typeface="Calibri"/>
              </a:rPr>
              <a:t>Most of these are guidelines are generic suggestions regarding the coding style that need to be followed for betterment of understanding, readability of the code.</a:t>
            </a:r>
            <a:endParaRPr/>
          </a:p>
          <a:p>
            <a:pPr indent="-180000" lvl="0" marL="180000" marR="0" rtl="0" algn="l">
              <a:lnSpc>
                <a:spcPct val="120000"/>
              </a:lnSpc>
              <a:spcBef>
                <a:spcPts val="0"/>
              </a:spcBef>
              <a:spcAft>
                <a:spcPts val="0"/>
              </a:spcAft>
              <a:buClr>
                <a:schemeClr val="dk1"/>
              </a:buClr>
              <a:buSzPts val="2400"/>
              <a:buFont typeface="Arial"/>
              <a:buChar char="•"/>
            </a:pPr>
            <a:r>
              <a:rPr b="0" i="0" lang="en-GB" sz="2400" u="none" cap="none" strike="noStrike">
                <a:solidFill>
                  <a:schemeClr val="dk1"/>
                </a:solidFill>
                <a:latin typeface="Calibri"/>
                <a:ea typeface="Calibri"/>
                <a:cs typeface="Calibri"/>
                <a:sym typeface="Calibri"/>
              </a:rPr>
              <a:t>Helps in detecting errors in the early phases, thus reducing the extra cost incurred by the software project.</a:t>
            </a:r>
            <a:endParaRPr/>
          </a:p>
          <a:p>
            <a:pPr indent="-180000" lvl="0" marL="180000" marR="0" rtl="0" algn="l">
              <a:lnSpc>
                <a:spcPct val="120000"/>
              </a:lnSpc>
              <a:spcBef>
                <a:spcPts val="0"/>
              </a:spcBef>
              <a:spcAft>
                <a:spcPts val="0"/>
              </a:spcAft>
              <a:buClr>
                <a:schemeClr val="dk1"/>
              </a:buClr>
              <a:buSzPts val="2400"/>
              <a:buFont typeface="Arial"/>
              <a:buChar char="•"/>
            </a:pPr>
            <a:r>
              <a:rPr b="0" i="0" lang="en-GB" sz="2400" u="none" cap="none" strike="noStrike">
                <a:solidFill>
                  <a:schemeClr val="dk1"/>
                </a:solidFill>
                <a:latin typeface="Calibri"/>
                <a:ea typeface="Calibri"/>
                <a:cs typeface="Calibri"/>
                <a:sym typeface="Calibri"/>
              </a:rPr>
              <a:t>Increases readability and understandability thus it reduces the complexity of the code.</a:t>
            </a:r>
            <a:endParaRPr b="0" i="0" sz="2400" u="none" cap="none" strike="noStrike">
              <a:solidFill>
                <a:schemeClr val="dk1"/>
              </a:solidFill>
              <a:latin typeface="Calibri"/>
              <a:ea typeface="Calibri"/>
              <a:cs typeface="Calibri"/>
              <a:sym typeface="Calibri"/>
            </a:endParaRPr>
          </a:p>
          <a:p>
            <a:pPr indent="-180000" lvl="0" marL="180000" marR="0" rtl="0" algn="l">
              <a:lnSpc>
                <a:spcPct val="120000"/>
              </a:lnSpc>
              <a:spcBef>
                <a:spcPts val="0"/>
              </a:spcBef>
              <a:spcAft>
                <a:spcPts val="0"/>
              </a:spcAft>
              <a:buClr>
                <a:schemeClr val="dk1"/>
              </a:buClr>
              <a:buSzPts val="2400"/>
              <a:buFont typeface="Arial"/>
              <a:buChar char="•"/>
            </a:pPr>
            <a:r>
              <a:rPr b="0" i="0" lang="en-GB" sz="2400" u="none" cap="none" strike="noStrike">
                <a:solidFill>
                  <a:schemeClr val="dk1"/>
                </a:solidFill>
                <a:latin typeface="Calibri"/>
                <a:ea typeface="Calibri"/>
                <a:cs typeface="Calibri"/>
                <a:sym typeface="Calibri"/>
              </a:rPr>
              <a:t>It makes it simpler for others &amp; helps towards maintenance over the lifetime of the product. Eg.</a:t>
            </a:r>
            <a:endParaRPr b="0" i="0" sz="700" u="none" cap="none" strike="noStrike">
              <a:solidFill>
                <a:srgbClr val="000000"/>
              </a:solidFill>
              <a:latin typeface="Arial"/>
              <a:ea typeface="Arial"/>
              <a:cs typeface="Arial"/>
              <a:sym typeface="Arial"/>
            </a:endParaRPr>
          </a:p>
          <a:p>
            <a:pPr indent="-457200" lvl="0" marL="457200" marR="0" rtl="0" algn="l">
              <a:lnSpc>
                <a:spcPct val="100000"/>
              </a:lnSpc>
              <a:spcBef>
                <a:spcPts val="300"/>
              </a:spcBef>
              <a:spcAft>
                <a:spcPts val="0"/>
              </a:spcAft>
              <a:buClr>
                <a:srgbClr val="C00000"/>
              </a:buClr>
              <a:buSzPts val="2400"/>
              <a:buFont typeface="Calibri"/>
              <a:buAutoNum type="arabicPeriod"/>
            </a:pPr>
            <a:r>
              <a:rPr b="0" i="0" lang="en-GB" sz="2000" u="none" cap="none" strike="noStrike">
                <a:solidFill>
                  <a:srgbClr val="C00000"/>
                </a:solidFill>
                <a:latin typeface="Calibri"/>
                <a:ea typeface="Calibri"/>
                <a:cs typeface="Calibri"/>
                <a:sym typeface="Calibri"/>
              </a:rPr>
              <a:t>Code should be well documented</a:t>
            </a:r>
            <a:endParaRPr b="0" i="0" sz="2000" u="none" cap="none" strike="noStrike">
              <a:solidFill>
                <a:srgbClr val="000000"/>
              </a:solidFill>
              <a:latin typeface="Calibri"/>
              <a:ea typeface="Calibri"/>
              <a:cs typeface="Calibri"/>
              <a:sym typeface="Calibri"/>
            </a:endParaRPr>
          </a:p>
          <a:p>
            <a:pPr indent="-457200" lvl="0" marL="457200" marR="0" rtl="0" algn="l">
              <a:lnSpc>
                <a:spcPct val="100000"/>
              </a:lnSpc>
              <a:spcBef>
                <a:spcPts val="600"/>
              </a:spcBef>
              <a:spcAft>
                <a:spcPts val="0"/>
              </a:spcAft>
              <a:buClr>
                <a:srgbClr val="C00000"/>
              </a:buClr>
              <a:buSzPts val="2400"/>
              <a:buFont typeface="Calibri"/>
              <a:buAutoNum type="arabicPeriod"/>
            </a:pPr>
            <a:r>
              <a:rPr b="0" i="0" lang="en-GB" sz="2000" u="none" cap="none" strike="noStrike">
                <a:solidFill>
                  <a:srgbClr val="C00000"/>
                </a:solidFill>
                <a:latin typeface="Calibri"/>
                <a:ea typeface="Calibri"/>
                <a:cs typeface="Calibri"/>
                <a:sym typeface="Calibri"/>
              </a:rPr>
              <a:t>Indent code with spaces and lines</a:t>
            </a:r>
            <a:endParaRPr b="0" i="0" sz="2000" u="none" cap="none" strike="noStrike">
              <a:solidFill>
                <a:srgbClr val="000000"/>
              </a:solidFill>
              <a:latin typeface="Calibri"/>
              <a:ea typeface="Calibri"/>
              <a:cs typeface="Calibri"/>
              <a:sym typeface="Calibri"/>
            </a:endParaRPr>
          </a:p>
          <a:p>
            <a:pPr indent="-457200" lvl="0" marL="457200" marR="0" rtl="0" algn="l">
              <a:lnSpc>
                <a:spcPct val="100000"/>
              </a:lnSpc>
              <a:spcBef>
                <a:spcPts val="600"/>
              </a:spcBef>
              <a:spcAft>
                <a:spcPts val="0"/>
              </a:spcAft>
              <a:buClr>
                <a:srgbClr val="C00000"/>
              </a:buClr>
              <a:buSzPts val="2400"/>
              <a:buFont typeface="Calibri"/>
              <a:buAutoNum type="arabicPeriod"/>
            </a:pPr>
            <a:r>
              <a:rPr b="0" i="0" lang="en-GB" sz="2000" u="none" cap="none" strike="noStrike">
                <a:solidFill>
                  <a:srgbClr val="C00000"/>
                </a:solidFill>
                <a:latin typeface="Calibri"/>
                <a:ea typeface="Calibri"/>
                <a:cs typeface="Calibri"/>
                <a:sym typeface="Calibri"/>
              </a:rPr>
              <a:t>Keep the length of the functions small</a:t>
            </a:r>
            <a:endParaRPr b="0" i="0" sz="2000" u="none" cap="none" strike="noStrike">
              <a:solidFill>
                <a:srgbClr val="000000"/>
              </a:solidFill>
              <a:latin typeface="Calibri"/>
              <a:ea typeface="Calibri"/>
              <a:cs typeface="Calibri"/>
              <a:sym typeface="Calibri"/>
            </a:endParaRPr>
          </a:p>
          <a:p>
            <a:pPr indent="-457200" lvl="0" marL="457200" marR="0" rtl="0" algn="l">
              <a:lnSpc>
                <a:spcPct val="100000"/>
              </a:lnSpc>
              <a:spcBef>
                <a:spcPts val="600"/>
              </a:spcBef>
              <a:spcAft>
                <a:spcPts val="0"/>
              </a:spcAft>
              <a:buClr>
                <a:srgbClr val="C00000"/>
              </a:buClr>
              <a:buSzPts val="2400"/>
              <a:buFont typeface="Calibri"/>
              <a:buAutoNum type="arabicPeriod"/>
            </a:pPr>
            <a:r>
              <a:rPr b="0" i="0" lang="en-GB" sz="2000" u="none" cap="none" strike="noStrike">
                <a:solidFill>
                  <a:srgbClr val="C00000"/>
                </a:solidFill>
                <a:latin typeface="Calibri"/>
                <a:ea typeface="Calibri"/>
                <a:cs typeface="Calibri"/>
                <a:sym typeface="Calibri"/>
              </a:rPr>
              <a:t>Minimize using GOTO statements</a:t>
            </a:r>
            <a:endParaRPr/>
          </a:p>
          <a:p>
            <a:pPr indent="-457200" lvl="0" marL="457200" marR="0" rtl="0" algn="l">
              <a:lnSpc>
                <a:spcPct val="100000"/>
              </a:lnSpc>
              <a:spcBef>
                <a:spcPts val="600"/>
              </a:spcBef>
              <a:spcAft>
                <a:spcPts val="0"/>
              </a:spcAft>
              <a:buClr>
                <a:srgbClr val="C00000"/>
              </a:buClr>
              <a:buSzPts val="2400"/>
              <a:buFont typeface="Calibri"/>
              <a:buAutoNum type="arabicPeriod"/>
            </a:pPr>
            <a:r>
              <a:rPr b="0" i="0" lang="en-GB" sz="2000" u="none" cap="none" strike="noStrike">
                <a:solidFill>
                  <a:srgbClr val="C00000"/>
                </a:solidFill>
                <a:latin typeface="Calibri"/>
                <a:ea typeface="Calibri"/>
                <a:cs typeface="Calibri"/>
                <a:sym typeface="Calibri"/>
              </a:rPr>
              <a:t>Avoid using identifiers for multiple purposes</a:t>
            </a:r>
            <a:endParaRPr b="0" i="0" sz="2000" u="none" cap="none" strike="noStrike">
              <a:solidFill>
                <a:srgbClr val="000000"/>
              </a:solidFill>
              <a:latin typeface="Calibri"/>
              <a:ea typeface="Calibri"/>
              <a:cs typeface="Calibri"/>
              <a:sym typeface="Calibri"/>
            </a:endParaRPr>
          </a:p>
          <a:p>
            <a:pPr indent="-457200" lvl="0" marL="457200" marR="0" rtl="0" algn="l">
              <a:lnSpc>
                <a:spcPct val="100000"/>
              </a:lnSpc>
              <a:spcBef>
                <a:spcPts val="300"/>
              </a:spcBef>
              <a:spcAft>
                <a:spcPts val="0"/>
              </a:spcAft>
              <a:buClr>
                <a:srgbClr val="C00000"/>
              </a:buClr>
              <a:buSzPts val="2400"/>
              <a:buFont typeface="Calibri"/>
              <a:buAutoNum type="arabicPeriod"/>
            </a:pPr>
            <a:r>
              <a:rPr b="0" i="0" lang="en-GB" sz="2000" u="none" cap="none" strike="noStrike">
                <a:solidFill>
                  <a:srgbClr val="C00000"/>
                </a:solidFill>
                <a:latin typeface="Calibri"/>
                <a:ea typeface="Calibri"/>
                <a:cs typeface="Calibri"/>
                <a:sym typeface="Calibri"/>
              </a:rPr>
              <a:t>…………………</a:t>
            </a:r>
            <a:endParaRPr b="0" i="0" sz="20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01">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grpSp>
        <p:nvGrpSpPr>
          <p:cNvPr id="207" name="Google Shape;207;p11"/>
          <p:cNvGrpSpPr/>
          <p:nvPr/>
        </p:nvGrpSpPr>
        <p:grpSpPr>
          <a:xfrm>
            <a:off x="313844" y="349466"/>
            <a:ext cx="11518407" cy="6218388"/>
            <a:chOff x="313844" y="349466"/>
            <a:chExt cx="11518407" cy="6218388"/>
          </a:xfrm>
        </p:grpSpPr>
        <p:sp>
          <p:nvSpPr>
            <p:cNvPr id="208" name="Google Shape;208;p11"/>
            <p:cNvSpPr/>
            <p:nvPr/>
          </p:nvSpPr>
          <p:spPr>
            <a:xfrm>
              <a:off x="11786532" y="360726"/>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9" name="Google Shape;209;p11"/>
            <p:cNvSpPr/>
            <p:nvPr/>
          </p:nvSpPr>
          <p:spPr>
            <a:xfrm rot="5400000">
              <a:off x="11275944" y="-161122"/>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0" name="Google Shape;210;p11"/>
            <p:cNvSpPr/>
            <p:nvPr/>
          </p:nvSpPr>
          <p:spPr>
            <a:xfrm rot="5400000">
              <a:off x="824432" y="6011547"/>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1" name="Google Shape;211;p11"/>
            <p:cNvSpPr/>
            <p:nvPr/>
          </p:nvSpPr>
          <p:spPr>
            <a:xfrm rot="10800000">
              <a:off x="313844" y="5489699"/>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
          <p:cNvSpPr/>
          <p:nvPr/>
        </p:nvSpPr>
        <p:spPr>
          <a:xfrm>
            <a:off x="0" y="1500669"/>
            <a:ext cx="7716002" cy="95406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GB" sz="2800" u="none" cap="none" strike="noStrike">
                <a:solidFill>
                  <a:schemeClr val="accent2"/>
                </a:solidFill>
                <a:latin typeface="Calibri"/>
                <a:ea typeface="Calibri"/>
                <a:cs typeface="Calibri"/>
                <a:sym typeface="Calibri"/>
              </a:rPr>
              <a:t>Factors for coding </a:t>
            </a:r>
            <a:endParaRPr/>
          </a:p>
          <a:p>
            <a:pPr indent="0" lvl="0" marL="0" marR="0" rtl="0" algn="ctr">
              <a:lnSpc>
                <a:spcPct val="100000"/>
              </a:lnSpc>
              <a:spcBef>
                <a:spcPts val="0"/>
              </a:spcBef>
              <a:spcAft>
                <a:spcPts val="0"/>
              </a:spcAft>
              <a:buClr>
                <a:srgbClr val="000000"/>
              </a:buClr>
              <a:buSzPts val="2800"/>
              <a:buFont typeface="Arial"/>
              <a:buNone/>
            </a:pPr>
            <a:r>
              <a:rPr b="1" i="0" lang="en-GB" sz="2800" u="none" cap="none" strike="noStrike">
                <a:solidFill>
                  <a:srgbClr val="00B050"/>
                </a:solidFill>
                <a:latin typeface="Calibri"/>
                <a:ea typeface="Calibri"/>
                <a:cs typeface="Calibri"/>
                <a:sym typeface="Calibri"/>
              </a:rPr>
              <a:t>(Practical Considerations, Standards &amp; Guidelines)</a:t>
            </a:r>
            <a:endParaRPr b="0" i="0" sz="1400" u="none" cap="none" strike="noStrike">
              <a:solidFill>
                <a:srgbClr val="00B050"/>
              </a:solidFill>
              <a:latin typeface="Arial"/>
              <a:ea typeface="Arial"/>
              <a:cs typeface="Arial"/>
              <a:sym typeface="Arial"/>
            </a:endParaRPr>
          </a:p>
        </p:txBody>
      </p:sp>
      <p:pic>
        <p:nvPicPr>
          <p:cNvPr id="124" name="Google Shape;124;p2"/>
          <p:cNvPicPr preferRelativeResize="0"/>
          <p:nvPr/>
        </p:nvPicPr>
        <p:blipFill rotWithShape="1">
          <a:blip r:embed="rId3">
            <a:alphaModFix/>
          </a:blip>
          <a:srcRect b="0" l="0" r="0" t="0"/>
          <a:stretch/>
        </p:blipFill>
        <p:spPr>
          <a:xfrm>
            <a:off x="411286" y="2936885"/>
            <a:ext cx="4222860" cy="2755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3"/>
          <p:cNvSpPr txBox="1"/>
          <p:nvPr>
            <p:ph idx="4294967295" type="title"/>
          </p:nvPr>
        </p:nvSpPr>
        <p:spPr>
          <a:xfrm>
            <a:off x="124513" y="529019"/>
            <a:ext cx="10515600" cy="55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Font typeface="Calibri"/>
              <a:buNone/>
            </a:pPr>
            <a:r>
              <a:rPr b="1" lang="en-GB" sz="2400">
                <a:solidFill>
                  <a:schemeClr val="accent2"/>
                </a:solidFill>
                <a:latin typeface="Calibri"/>
                <a:ea typeface="Calibri"/>
                <a:cs typeface="Calibri"/>
                <a:sym typeface="Calibri"/>
              </a:rPr>
              <a:t>Practical Considerations for effective Coding</a:t>
            </a:r>
            <a:endParaRPr b="1" sz="2800">
              <a:solidFill>
                <a:schemeClr val="accent2"/>
              </a:solidFill>
              <a:latin typeface="Calibri"/>
              <a:ea typeface="Calibri"/>
              <a:cs typeface="Calibri"/>
              <a:sym typeface="Calibri"/>
            </a:endParaRPr>
          </a:p>
        </p:txBody>
      </p:sp>
      <p:sp>
        <p:nvSpPr>
          <p:cNvPr id="130" name="Google Shape;130;p3"/>
          <p:cNvSpPr txBox="1"/>
          <p:nvPr/>
        </p:nvSpPr>
        <p:spPr>
          <a:xfrm>
            <a:off x="198567" y="1268299"/>
            <a:ext cx="7224093" cy="5504783"/>
          </a:xfrm>
          <a:prstGeom prst="rect">
            <a:avLst/>
          </a:prstGeom>
          <a:noFill/>
          <a:ln>
            <a:noFill/>
          </a:ln>
        </p:spPr>
        <p:txBody>
          <a:bodyPr anchorCtr="0" anchor="t" bIns="45700" lIns="91425" spcFirstLastPara="1" rIns="91425" wrap="square" tIns="45700">
            <a:noAutofit/>
          </a:bodyPr>
          <a:lstStyle/>
          <a:p>
            <a:pPr indent="0" lvl="1" marL="0" marR="0" rtl="0" algn="l">
              <a:lnSpc>
                <a:spcPct val="120000"/>
              </a:lnSpc>
              <a:spcBef>
                <a:spcPts val="0"/>
              </a:spcBef>
              <a:spcAft>
                <a:spcPts val="0"/>
              </a:spcAft>
              <a:buClr>
                <a:srgbClr val="808080"/>
              </a:buClr>
              <a:buSzPts val="1920"/>
              <a:buFont typeface="Arial"/>
              <a:buNone/>
            </a:pPr>
            <a:r>
              <a:t/>
            </a:r>
            <a:endParaRPr b="1" i="0" sz="2400" u="none" cap="none" strike="noStrike">
              <a:solidFill>
                <a:schemeClr val="dk1"/>
              </a:solidFill>
              <a:latin typeface="Calibri"/>
              <a:ea typeface="Calibri"/>
              <a:cs typeface="Calibri"/>
              <a:sym typeface="Calibri"/>
            </a:endParaRPr>
          </a:p>
        </p:txBody>
      </p:sp>
      <p:pic>
        <p:nvPicPr>
          <p:cNvPr id="131" name="Google Shape;131;p3"/>
          <p:cNvPicPr preferRelativeResize="0"/>
          <p:nvPr/>
        </p:nvPicPr>
        <p:blipFill rotWithShape="1">
          <a:blip r:embed="rId3">
            <a:alphaModFix/>
          </a:blip>
          <a:srcRect b="0" l="0" r="0" t="0"/>
          <a:stretch/>
        </p:blipFill>
        <p:spPr>
          <a:xfrm>
            <a:off x="198567" y="1231202"/>
            <a:ext cx="8145214" cy="5515968"/>
          </a:xfrm>
          <a:prstGeom prst="rect">
            <a:avLst/>
          </a:prstGeom>
          <a:noFill/>
          <a:ln>
            <a:noFill/>
          </a:ln>
        </p:spPr>
      </p:pic>
      <p:pic>
        <p:nvPicPr>
          <p:cNvPr id="132" name="Google Shape;132;p3"/>
          <p:cNvPicPr preferRelativeResize="0"/>
          <p:nvPr/>
        </p:nvPicPr>
        <p:blipFill rotWithShape="1">
          <a:blip r:embed="rId4">
            <a:alphaModFix/>
          </a:blip>
          <a:srcRect b="0" l="0" r="0" t="0"/>
          <a:stretch/>
        </p:blipFill>
        <p:spPr>
          <a:xfrm flipH="1" rot="10800000">
            <a:off x="6589222" y="343792"/>
            <a:ext cx="1666875" cy="552450"/>
          </a:xfrm>
          <a:prstGeom prst="rect">
            <a:avLst/>
          </a:prstGeom>
          <a:noFill/>
          <a:ln>
            <a:noFill/>
          </a:ln>
        </p:spPr>
      </p:pic>
      <p:sp>
        <p:nvSpPr>
          <p:cNvPr id="133" name="Google Shape;133;p3"/>
          <p:cNvSpPr/>
          <p:nvPr/>
        </p:nvSpPr>
        <p:spPr>
          <a:xfrm>
            <a:off x="4236334" y="1268299"/>
            <a:ext cx="3750198" cy="699397"/>
          </a:xfrm>
          <a:prstGeom prst="roundRect">
            <a:avLst>
              <a:gd fmla="val 16667" name="adj"/>
            </a:avLst>
          </a:prstGeom>
          <a:solidFill>
            <a:srgbClr val="F4B081">
              <a:alpha val="49411"/>
            </a:srgb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4" name="Google Shape;134;p3"/>
          <p:cNvSpPr/>
          <p:nvPr/>
        </p:nvSpPr>
        <p:spPr>
          <a:xfrm>
            <a:off x="4005943" y="2307771"/>
            <a:ext cx="3875314" cy="638629"/>
          </a:xfrm>
          <a:prstGeom prst="roundRect">
            <a:avLst>
              <a:gd fmla="val 16667" name="adj"/>
            </a:avLst>
          </a:prstGeom>
          <a:solidFill>
            <a:srgbClr val="F4B081">
              <a:alpha val="49411"/>
            </a:srgb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5" name="Google Shape;135;p3"/>
          <p:cNvSpPr/>
          <p:nvPr/>
        </p:nvSpPr>
        <p:spPr>
          <a:xfrm>
            <a:off x="4468467" y="3526971"/>
            <a:ext cx="3787630" cy="437130"/>
          </a:xfrm>
          <a:prstGeom prst="roundRect">
            <a:avLst>
              <a:gd fmla="val 16667" name="adj"/>
            </a:avLst>
          </a:prstGeom>
          <a:solidFill>
            <a:srgbClr val="F4B081">
              <a:alpha val="49411"/>
            </a:srgb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6" name="Google Shape;136;p3"/>
          <p:cNvSpPr/>
          <p:nvPr/>
        </p:nvSpPr>
        <p:spPr>
          <a:xfrm>
            <a:off x="3964065" y="4409654"/>
            <a:ext cx="3458595" cy="437130"/>
          </a:xfrm>
          <a:prstGeom prst="roundRect">
            <a:avLst>
              <a:gd fmla="val 16667" name="adj"/>
            </a:avLst>
          </a:prstGeom>
          <a:solidFill>
            <a:srgbClr val="F4B081">
              <a:alpha val="49411"/>
            </a:srgb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7" name="Google Shape;137;p3"/>
          <p:cNvSpPr/>
          <p:nvPr/>
        </p:nvSpPr>
        <p:spPr>
          <a:xfrm>
            <a:off x="4107543" y="5237820"/>
            <a:ext cx="2989943" cy="437130"/>
          </a:xfrm>
          <a:prstGeom prst="roundRect">
            <a:avLst>
              <a:gd fmla="val 16667" name="adj"/>
            </a:avLst>
          </a:prstGeom>
          <a:solidFill>
            <a:srgbClr val="F4B081">
              <a:alpha val="49411"/>
            </a:srgb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8" name="Google Shape;138;p3"/>
          <p:cNvSpPr/>
          <p:nvPr/>
        </p:nvSpPr>
        <p:spPr>
          <a:xfrm>
            <a:off x="5101773" y="6045172"/>
            <a:ext cx="2989943" cy="638629"/>
          </a:xfrm>
          <a:prstGeom prst="roundRect">
            <a:avLst>
              <a:gd fmla="val 16667" name="adj"/>
            </a:avLst>
          </a:prstGeom>
          <a:solidFill>
            <a:srgbClr val="F4B081">
              <a:alpha val="49411"/>
            </a:srgb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4"/>
          <p:cNvSpPr txBox="1"/>
          <p:nvPr>
            <p:ph idx="4294967295" type="title"/>
          </p:nvPr>
        </p:nvSpPr>
        <p:spPr>
          <a:xfrm>
            <a:off x="124513" y="529019"/>
            <a:ext cx="10515600" cy="55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Font typeface="Calibri"/>
              <a:buNone/>
            </a:pPr>
            <a:r>
              <a:rPr b="1" lang="en-GB" sz="2400">
                <a:solidFill>
                  <a:schemeClr val="accent2"/>
                </a:solidFill>
                <a:latin typeface="Calibri"/>
                <a:ea typeface="Calibri"/>
                <a:cs typeface="Calibri"/>
                <a:sym typeface="Calibri"/>
              </a:rPr>
              <a:t>Coding Standards &amp; Guidelines Generics</a:t>
            </a:r>
            <a:endParaRPr b="1" sz="2800">
              <a:solidFill>
                <a:schemeClr val="accent2"/>
              </a:solidFill>
              <a:latin typeface="Calibri"/>
              <a:ea typeface="Calibri"/>
              <a:cs typeface="Calibri"/>
              <a:sym typeface="Calibri"/>
            </a:endParaRPr>
          </a:p>
        </p:txBody>
      </p:sp>
      <p:sp>
        <p:nvSpPr>
          <p:cNvPr id="144" name="Google Shape;144;p4"/>
          <p:cNvSpPr txBox="1"/>
          <p:nvPr/>
        </p:nvSpPr>
        <p:spPr>
          <a:xfrm>
            <a:off x="198567" y="1268299"/>
            <a:ext cx="7224093" cy="5504783"/>
          </a:xfrm>
          <a:prstGeom prst="rect">
            <a:avLst/>
          </a:prstGeom>
          <a:noFill/>
          <a:ln>
            <a:noFill/>
          </a:ln>
        </p:spPr>
        <p:txBody>
          <a:bodyPr anchorCtr="0" anchor="t" bIns="45700" lIns="91425" spcFirstLastPara="1" rIns="91425" wrap="square" tIns="45700">
            <a:noAutofit/>
          </a:bodyPr>
          <a:lstStyle/>
          <a:p>
            <a:pPr indent="0" lvl="1" marL="0" marR="0" rtl="0" algn="l">
              <a:lnSpc>
                <a:spcPct val="120000"/>
              </a:lnSpc>
              <a:spcBef>
                <a:spcPts val="0"/>
              </a:spcBef>
              <a:spcAft>
                <a:spcPts val="0"/>
              </a:spcAft>
              <a:buClr>
                <a:srgbClr val="808080"/>
              </a:buClr>
              <a:buSzPts val="1920"/>
              <a:buFont typeface="Arial"/>
              <a:buNone/>
            </a:pPr>
            <a:r>
              <a:t/>
            </a:r>
            <a:endParaRPr b="1" i="0" sz="2400" u="none" cap="none" strike="noStrike">
              <a:solidFill>
                <a:schemeClr val="dk1"/>
              </a:solidFill>
              <a:latin typeface="Calibri"/>
              <a:ea typeface="Calibri"/>
              <a:cs typeface="Calibri"/>
              <a:sym typeface="Calibri"/>
            </a:endParaRPr>
          </a:p>
        </p:txBody>
      </p:sp>
      <p:sp>
        <p:nvSpPr>
          <p:cNvPr id="145" name="Google Shape;145;p4"/>
          <p:cNvSpPr txBox="1"/>
          <p:nvPr/>
        </p:nvSpPr>
        <p:spPr>
          <a:xfrm>
            <a:off x="124513" y="1087819"/>
            <a:ext cx="12067500" cy="5356500"/>
          </a:xfrm>
          <a:prstGeom prst="rect">
            <a:avLst/>
          </a:prstGeom>
          <a:noFill/>
          <a:ln>
            <a:noFill/>
          </a:ln>
        </p:spPr>
        <p:txBody>
          <a:bodyPr anchorCtr="0" anchor="t" bIns="45700" lIns="91425" spcFirstLastPara="1" rIns="91425" wrap="square" tIns="45700">
            <a:spAutoFit/>
          </a:bodyPr>
          <a:lstStyle/>
          <a:p>
            <a:pPr indent="-180000" lvl="0" marL="180000" marR="0" rtl="0" algn="l">
              <a:lnSpc>
                <a:spcPct val="100000"/>
              </a:lnSpc>
              <a:spcBef>
                <a:spcPts val="0"/>
              </a:spcBef>
              <a:spcAft>
                <a:spcPts val="0"/>
              </a:spcAft>
              <a:buClr>
                <a:schemeClr val="dk1"/>
              </a:buClr>
              <a:buSzPts val="2400"/>
              <a:buFont typeface="Arial"/>
              <a:buChar char="•"/>
            </a:pPr>
            <a:r>
              <a:rPr b="0" i="0" lang="en-GB" sz="2400" u="none" cap="none" strike="noStrike">
                <a:solidFill>
                  <a:schemeClr val="dk1"/>
                </a:solidFill>
                <a:latin typeface="Calibri"/>
                <a:ea typeface="Calibri"/>
                <a:cs typeface="Calibri"/>
                <a:sym typeface="Calibri"/>
              </a:rPr>
              <a:t>Standards are rules which are mandatory to be followed while guidelines are </a:t>
            </a:r>
            <a:br>
              <a:rPr b="0" i="0" lang="en-GB" sz="2400" u="none" cap="none" strike="noStrike">
                <a:solidFill>
                  <a:schemeClr val="dk1"/>
                </a:solidFill>
                <a:latin typeface="Calibri"/>
                <a:ea typeface="Calibri"/>
                <a:cs typeface="Calibri"/>
                <a:sym typeface="Calibri"/>
              </a:rPr>
            </a:br>
            <a:r>
              <a:rPr b="0" i="0" lang="en-GB" sz="2400" u="none" cap="none" strike="noStrike">
                <a:solidFill>
                  <a:schemeClr val="dk1"/>
                </a:solidFill>
                <a:latin typeface="Calibri"/>
                <a:ea typeface="Calibri"/>
                <a:cs typeface="Calibri"/>
                <a:sym typeface="Calibri"/>
              </a:rPr>
              <a:t>recommended to be followed.</a:t>
            </a:r>
            <a:endParaRPr b="0" i="0" sz="1400" u="none" cap="none" strike="noStrike">
              <a:solidFill>
                <a:srgbClr val="000000"/>
              </a:solidFill>
              <a:latin typeface="Arial"/>
              <a:ea typeface="Arial"/>
              <a:cs typeface="Arial"/>
              <a:sym typeface="Arial"/>
            </a:endParaRPr>
          </a:p>
          <a:p>
            <a:pPr indent="-180000" lvl="0" marL="180000" marR="0" rtl="0" algn="l">
              <a:lnSpc>
                <a:spcPct val="120000"/>
              </a:lnSpc>
              <a:spcBef>
                <a:spcPts val="400"/>
              </a:spcBef>
              <a:spcAft>
                <a:spcPts val="0"/>
              </a:spcAft>
              <a:buClr>
                <a:schemeClr val="dk1"/>
              </a:buClr>
              <a:buSzPts val="2400"/>
              <a:buFont typeface="Arial"/>
              <a:buChar char="•"/>
            </a:pPr>
            <a:r>
              <a:rPr b="0" i="0" lang="en-GB" sz="2400" u="none" cap="none" strike="noStrike">
                <a:solidFill>
                  <a:schemeClr val="dk1"/>
                </a:solidFill>
                <a:latin typeface="Calibri"/>
                <a:ea typeface="Calibri"/>
                <a:cs typeface="Calibri"/>
                <a:sym typeface="Calibri"/>
              </a:rPr>
              <a:t>Significant literature use these two terminologies interchangeably</a:t>
            </a:r>
            <a:endParaRPr b="0" i="0" sz="2400" u="none" cap="none" strike="noStrike">
              <a:solidFill>
                <a:schemeClr val="dk1"/>
              </a:solidFill>
              <a:latin typeface="Calibri"/>
              <a:ea typeface="Calibri"/>
              <a:cs typeface="Calibri"/>
              <a:sym typeface="Calibri"/>
            </a:endParaRPr>
          </a:p>
          <a:p>
            <a:pPr indent="-180000" lvl="0" marL="180000" marR="0" rtl="0" algn="l">
              <a:lnSpc>
                <a:spcPct val="100000"/>
              </a:lnSpc>
              <a:spcBef>
                <a:spcPts val="400"/>
              </a:spcBef>
              <a:spcAft>
                <a:spcPts val="0"/>
              </a:spcAft>
              <a:buClr>
                <a:schemeClr val="dk1"/>
              </a:buClr>
              <a:buSzPts val="2400"/>
              <a:buFont typeface="Arial"/>
              <a:buChar char="•"/>
            </a:pPr>
            <a:r>
              <a:rPr b="0" i="0" lang="en-GB" sz="2400" u="none" cap="none" strike="noStrike">
                <a:solidFill>
                  <a:schemeClr val="dk1"/>
                </a:solidFill>
                <a:latin typeface="Calibri"/>
                <a:ea typeface="Calibri"/>
                <a:cs typeface="Calibri"/>
                <a:sym typeface="Calibri"/>
              </a:rPr>
              <a:t>There are rules which can be standards and guidelines. </a:t>
            </a:r>
            <a:endParaRPr/>
          </a:p>
          <a:p>
            <a:pPr indent="-180000" lvl="0" marL="180000" marR="0" rtl="0" algn="l">
              <a:lnSpc>
                <a:spcPct val="100000"/>
              </a:lnSpc>
              <a:spcBef>
                <a:spcPts val="400"/>
              </a:spcBef>
              <a:spcAft>
                <a:spcPts val="0"/>
              </a:spcAft>
              <a:buClr>
                <a:schemeClr val="dk1"/>
              </a:buClr>
              <a:buSzPts val="2400"/>
              <a:buFont typeface="Arial"/>
              <a:buChar char="•"/>
            </a:pPr>
            <a:r>
              <a:rPr b="0" i="0" lang="en-GB" sz="2400" u="none" cap="none" strike="noStrike">
                <a:solidFill>
                  <a:schemeClr val="dk1"/>
                </a:solidFill>
                <a:latin typeface="Calibri"/>
                <a:ea typeface="Calibri"/>
                <a:cs typeface="Calibri"/>
                <a:sym typeface="Calibri"/>
              </a:rPr>
              <a:t>These can be practiced as checklists and enforced as part of reviews</a:t>
            </a:r>
            <a:endParaRPr b="0" i="0" sz="1400" u="none" cap="none" strike="noStrike">
              <a:solidFill>
                <a:srgbClr val="000000"/>
              </a:solidFill>
              <a:latin typeface="Arial"/>
              <a:ea typeface="Arial"/>
              <a:cs typeface="Arial"/>
              <a:sym typeface="Arial"/>
            </a:endParaRPr>
          </a:p>
          <a:p>
            <a:pPr indent="-180000" lvl="0" marL="180000" marR="0" rtl="0" algn="l">
              <a:lnSpc>
                <a:spcPct val="120000"/>
              </a:lnSpc>
              <a:spcBef>
                <a:spcPts val="400"/>
              </a:spcBef>
              <a:spcAft>
                <a:spcPts val="0"/>
              </a:spcAft>
              <a:buClr>
                <a:schemeClr val="dk1"/>
              </a:buClr>
              <a:buSzPts val="2400"/>
              <a:buFont typeface="Arial"/>
              <a:buChar char="•"/>
            </a:pPr>
            <a:r>
              <a:rPr b="0" i="0" lang="en-GB" sz="2400" u="none" cap="none" strike="noStrike">
                <a:solidFill>
                  <a:schemeClr val="dk1"/>
                </a:solidFill>
                <a:latin typeface="Calibri"/>
                <a:ea typeface="Calibri"/>
                <a:cs typeface="Calibri"/>
                <a:sym typeface="Calibri"/>
              </a:rPr>
              <a:t>These could be specific for a language, company or a group</a:t>
            </a:r>
            <a:endParaRPr b="0" i="0" sz="1400" u="none" cap="none" strike="noStrike">
              <a:solidFill>
                <a:srgbClr val="000000"/>
              </a:solidFill>
              <a:latin typeface="Arial"/>
              <a:ea typeface="Arial"/>
              <a:cs typeface="Arial"/>
              <a:sym typeface="Arial"/>
            </a:endParaRPr>
          </a:p>
          <a:p>
            <a:pPr indent="-180000" lvl="0" marL="180000" marR="0" rtl="0" algn="l">
              <a:lnSpc>
                <a:spcPct val="120000"/>
              </a:lnSpc>
              <a:spcBef>
                <a:spcPts val="400"/>
              </a:spcBef>
              <a:spcAft>
                <a:spcPts val="0"/>
              </a:spcAft>
              <a:buClr>
                <a:schemeClr val="dk1"/>
              </a:buClr>
              <a:buSzPts val="2400"/>
              <a:buFont typeface="Arial"/>
              <a:buChar char="•"/>
            </a:pPr>
            <a:r>
              <a:rPr b="0" i="0" lang="en-GB" sz="2400" u="none" cap="none" strike="noStrike">
                <a:solidFill>
                  <a:schemeClr val="dk1"/>
                </a:solidFill>
                <a:latin typeface="Calibri"/>
                <a:ea typeface="Calibri"/>
                <a:cs typeface="Calibri"/>
                <a:sym typeface="Calibri"/>
              </a:rPr>
              <a:t>Some examples of </a:t>
            </a:r>
            <a:r>
              <a:rPr b="0" i="0" lang="en-GB" sz="2400" u="none" cap="none" strike="noStrike">
                <a:solidFill>
                  <a:srgbClr val="FF0000"/>
                </a:solidFill>
                <a:latin typeface="Calibri"/>
                <a:ea typeface="Calibri"/>
                <a:cs typeface="Calibri"/>
                <a:sym typeface="Calibri"/>
              </a:rPr>
              <a:t>Standards</a:t>
            </a:r>
            <a:r>
              <a:rPr b="0" i="0" lang="en-GB" sz="2400" u="none" cap="none" strike="noStrike">
                <a:solidFill>
                  <a:schemeClr val="dk1"/>
                </a:solidFill>
                <a:latin typeface="Calibri"/>
                <a:ea typeface="Calibri"/>
                <a:cs typeface="Calibri"/>
                <a:sym typeface="Calibri"/>
              </a:rPr>
              <a:t> and </a:t>
            </a:r>
            <a:r>
              <a:rPr b="0" i="0" lang="en-GB" sz="2400" u="none" cap="none" strike="noStrike">
                <a:solidFill>
                  <a:srgbClr val="0070C0"/>
                </a:solidFill>
                <a:latin typeface="Calibri"/>
                <a:ea typeface="Calibri"/>
                <a:cs typeface="Calibri"/>
                <a:sym typeface="Calibri"/>
              </a:rPr>
              <a:t>Guidelines</a:t>
            </a:r>
            <a:endParaRPr b="0" i="0" sz="1400" u="none" cap="none" strike="noStrike">
              <a:solidFill>
                <a:srgbClr val="000000"/>
              </a:solidFill>
              <a:latin typeface="Arial"/>
              <a:ea typeface="Arial"/>
              <a:cs typeface="Arial"/>
              <a:sym typeface="Arial"/>
            </a:endParaRPr>
          </a:p>
          <a:p>
            <a:pPr indent="-274320" lvl="1" marL="640080" marR="0" rtl="0" algn="l">
              <a:lnSpc>
                <a:spcPct val="110000"/>
              </a:lnSpc>
              <a:spcBef>
                <a:spcPts val="400"/>
              </a:spcBef>
              <a:spcAft>
                <a:spcPts val="0"/>
              </a:spcAft>
              <a:buClr>
                <a:srgbClr val="FF0000"/>
              </a:buClr>
              <a:buSzPts val="2400"/>
              <a:buFont typeface="Arial"/>
              <a:buChar char="•"/>
            </a:pPr>
            <a:r>
              <a:rPr b="0" i="0" lang="en-GB" sz="2400" u="none" cap="none" strike="noStrike">
                <a:solidFill>
                  <a:srgbClr val="FF0000"/>
                </a:solidFill>
                <a:latin typeface="Calibri"/>
                <a:ea typeface="Calibri"/>
                <a:cs typeface="Calibri"/>
                <a:sym typeface="Calibri"/>
              </a:rPr>
              <a:t>Standard headers for different modules</a:t>
            </a:r>
            <a:endParaRPr/>
          </a:p>
          <a:p>
            <a:pPr indent="-274320" lvl="1" marL="640080" marR="0" rtl="0" algn="l">
              <a:lnSpc>
                <a:spcPct val="110000"/>
              </a:lnSpc>
              <a:spcBef>
                <a:spcPts val="400"/>
              </a:spcBef>
              <a:spcAft>
                <a:spcPts val="0"/>
              </a:spcAft>
              <a:buClr>
                <a:srgbClr val="FF0000"/>
              </a:buClr>
              <a:buSzPts val="2400"/>
              <a:buFont typeface="Arial"/>
              <a:buChar char="•"/>
            </a:pPr>
            <a:r>
              <a:rPr b="0" i="0" lang="en-GB" sz="2400" u="none" cap="none" strike="noStrike">
                <a:solidFill>
                  <a:srgbClr val="FF0000"/>
                </a:solidFill>
                <a:latin typeface="Calibri"/>
                <a:ea typeface="Calibri"/>
                <a:cs typeface="Calibri"/>
                <a:sym typeface="Calibri"/>
              </a:rPr>
              <a:t>Naming Conventions for local and global variables and for constant identifiers should be as ….</a:t>
            </a:r>
            <a:endParaRPr b="0" i="0" sz="2400" u="none" cap="none" strike="noStrike">
              <a:solidFill>
                <a:srgbClr val="FF0000"/>
              </a:solidFill>
              <a:latin typeface="Calibri"/>
              <a:ea typeface="Calibri"/>
              <a:cs typeface="Calibri"/>
              <a:sym typeface="Calibri"/>
            </a:endParaRPr>
          </a:p>
          <a:p>
            <a:pPr indent="-274320" lvl="1" marL="640080" marR="0" rtl="0" algn="l">
              <a:lnSpc>
                <a:spcPct val="110000"/>
              </a:lnSpc>
              <a:spcBef>
                <a:spcPts val="400"/>
              </a:spcBef>
              <a:spcAft>
                <a:spcPts val="0"/>
              </a:spcAft>
              <a:buClr>
                <a:srgbClr val="0070C0"/>
              </a:buClr>
              <a:buSzPts val="2400"/>
              <a:buFont typeface="Arial"/>
              <a:buChar char="•"/>
            </a:pPr>
            <a:r>
              <a:rPr b="0" i="0" lang="en-GB" sz="2400" u="none" cap="none" strike="noStrike">
                <a:solidFill>
                  <a:srgbClr val="0070C0"/>
                </a:solidFill>
                <a:latin typeface="Calibri"/>
                <a:ea typeface="Calibri"/>
                <a:cs typeface="Calibri"/>
                <a:sym typeface="Calibri"/>
              </a:rPr>
              <a:t>One declaration per line</a:t>
            </a:r>
            <a:r>
              <a:rPr lang="en-GB"/>
              <a:t>.</a:t>
            </a:r>
            <a:endParaRPr b="0" i="0" sz="1400" u="none" cap="none" strike="noStrike">
              <a:solidFill>
                <a:srgbClr val="000000"/>
              </a:solidFill>
              <a:latin typeface="Arial"/>
              <a:ea typeface="Arial"/>
              <a:cs typeface="Arial"/>
              <a:sym typeface="Arial"/>
            </a:endParaRPr>
          </a:p>
          <a:p>
            <a:pPr indent="-274320" lvl="1" marL="640080" marR="0" rtl="0" algn="l">
              <a:lnSpc>
                <a:spcPct val="110000"/>
              </a:lnSpc>
              <a:spcBef>
                <a:spcPts val="400"/>
              </a:spcBef>
              <a:spcAft>
                <a:spcPts val="0"/>
              </a:spcAft>
              <a:buClr>
                <a:srgbClr val="0070C0"/>
              </a:buClr>
              <a:buSzPts val="2400"/>
              <a:buFont typeface="Arial"/>
              <a:buChar char="•"/>
            </a:pPr>
            <a:r>
              <a:rPr b="0" i="0" lang="en-GB" sz="2400" u="none" cap="none" strike="noStrike">
                <a:solidFill>
                  <a:srgbClr val="0070C0"/>
                </a:solidFill>
                <a:latin typeface="Calibri"/>
                <a:ea typeface="Calibri"/>
                <a:cs typeface="Calibri"/>
                <a:sym typeface="Calibri"/>
              </a:rPr>
              <a:t>Avoid magic numbers.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44">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5"/>
          <p:cNvSpPr txBox="1"/>
          <p:nvPr>
            <p:ph idx="4294967295" type="title"/>
          </p:nvPr>
        </p:nvSpPr>
        <p:spPr>
          <a:xfrm>
            <a:off x="124513" y="529019"/>
            <a:ext cx="10515600" cy="55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Font typeface="Calibri"/>
              <a:buNone/>
            </a:pPr>
            <a:r>
              <a:rPr b="1" lang="en-GB" sz="2400">
                <a:solidFill>
                  <a:schemeClr val="accent2"/>
                </a:solidFill>
                <a:latin typeface="Calibri"/>
                <a:ea typeface="Calibri"/>
                <a:cs typeface="Calibri"/>
                <a:sym typeface="Calibri"/>
              </a:rPr>
              <a:t>Coding Standards – </a:t>
            </a:r>
            <a:r>
              <a:rPr b="1" lang="en-GB" sz="2400">
                <a:solidFill>
                  <a:srgbClr val="385623"/>
                </a:solidFill>
                <a:latin typeface="Calibri"/>
                <a:ea typeface="Calibri"/>
                <a:cs typeface="Calibri"/>
                <a:sym typeface="Calibri"/>
              </a:rPr>
              <a:t>Mandatory to be followed</a:t>
            </a:r>
            <a:endParaRPr b="1" sz="2800">
              <a:solidFill>
                <a:srgbClr val="385623"/>
              </a:solidFill>
              <a:latin typeface="Calibri"/>
              <a:ea typeface="Calibri"/>
              <a:cs typeface="Calibri"/>
              <a:sym typeface="Calibri"/>
            </a:endParaRPr>
          </a:p>
        </p:txBody>
      </p:sp>
      <p:sp>
        <p:nvSpPr>
          <p:cNvPr id="151" name="Google Shape;151;p5"/>
          <p:cNvSpPr txBox="1"/>
          <p:nvPr/>
        </p:nvSpPr>
        <p:spPr>
          <a:xfrm>
            <a:off x="124513" y="676608"/>
            <a:ext cx="11269533" cy="5504783"/>
          </a:xfrm>
          <a:prstGeom prst="rect">
            <a:avLst/>
          </a:prstGeom>
          <a:noFill/>
          <a:ln>
            <a:noFill/>
          </a:ln>
        </p:spPr>
        <p:txBody>
          <a:bodyPr anchorCtr="0" anchor="t" bIns="45700" lIns="91425" spcFirstLastPara="1" rIns="91425" wrap="square" tIns="45700">
            <a:noAutofit/>
          </a:bodyPr>
          <a:lstStyle/>
          <a:p>
            <a:pPr indent="0" lvl="1" marL="0" marR="0" rtl="0" algn="l">
              <a:lnSpc>
                <a:spcPct val="120000"/>
              </a:lnSpc>
              <a:spcBef>
                <a:spcPts val="0"/>
              </a:spcBef>
              <a:spcAft>
                <a:spcPts val="0"/>
              </a:spcAft>
              <a:buClr>
                <a:srgbClr val="808080"/>
              </a:buClr>
              <a:buSzPts val="1920"/>
              <a:buFont typeface="Arial"/>
              <a:buNone/>
            </a:pPr>
            <a:r>
              <a:t/>
            </a:r>
            <a:endParaRPr b="1" i="0" sz="2400" u="none" cap="none" strike="noStrike">
              <a:solidFill>
                <a:schemeClr val="dk1"/>
              </a:solidFill>
              <a:latin typeface="Calibri"/>
              <a:ea typeface="Calibri"/>
              <a:cs typeface="Calibri"/>
              <a:sym typeface="Calibri"/>
            </a:endParaRPr>
          </a:p>
        </p:txBody>
      </p:sp>
      <p:sp>
        <p:nvSpPr>
          <p:cNvPr id="152" name="Google Shape;152;p5"/>
          <p:cNvSpPr txBox="1"/>
          <p:nvPr/>
        </p:nvSpPr>
        <p:spPr>
          <a:xfrm>
            <a:off x="124513" y="1087819"/>
            <a:ext cx="11942974" cy="5429138"/>
          </a:xfrm>
          <a:prstGeom prst="rect">
            <a:avLst/>
          </a:prstGeom>
          <a:noFill/>
          <a:ln>
            <a:noFill/>
          </a:ln>
        </p:spPr>
        <p:txBody>
          <a:bodyPr anchorCtr="0" anchor="t" bIns="45700" lIns="91425" spcFirstLastPara="1" rIns="91425" wrap="square" tIns="45700">
            <a:spAutoFit/>
          </a:bodyPr>
          <a:lstStyle/>
          <a:p>
            <a:pPr indent="-180000" lvl="0" marL="180000" marR="0" rtl="0" algn="l">
              <a:lnSpc>
                <a:spcPct val="110000"/>
              </a:lnSpc>
              <a:spcBef>
                <a:spcPts val="400"/>
              </a:spcBef>
              <a:spcAft>
                <a:spcPts val="0"/>
              </a:spcAft>
              <a:buClr>
                <a:schemeClr val="dk1"/>
              </a:buClr>
              <a:buSzPts val="2400"/>
              <a:buFont typeface="Arial"/>
              <a:buChar char="•"/>
            </a:pPr>
            <a:r>
              <a:rPr b="0" i="0" lang="en-GB" sz="2400" u="none" cap="none" strike="noStrike">
                <a:solidFill>
                  <a:schemeClr val="dk1"/>
                </a:solidFill>
                <a:latin typeface="Calibri"/>
                <a:ea typeface="Calibri"/>
                <a:cs typeface="Calibri"/>
                <a:sym typeface="Calibri"/>
              </a:rPr>
              <a:t>A coding standard provides a uniform appearance to the codes written by different </a:t>
            </a:r>
            <a:br>
              <a:rPr b="0" i="0" lang="en-GB" sz="2400" u="none" cap="none" strike="noStrike">
                <a:solidFill>
                  <a:schemeClr val="dk1"/>
                </a:solidFill>
                <a:latin typeface="Calibri"/>
                <a:ea typeface="Calibri"/>
                <a:cs typeface="Calibri"/>
                <a:sym typeface="Calibri"/>
              </a:rPr>
            </a:br>
            <a:r>
              <a:rPr b="0" i="0" lang="en-GB" sz="2400" u="none" cap="none" strike="noStrike">
                <a:solidFill>
                  <a:schemeClr val="dk1"/>
                </a:solidFill>
                <a:latin typeface="Calibri"/>
                <a:ea typeface="Calibri"/>
                <a:cs typeface="Calibri"/>
                <a:sym typeface="Calibri"/>
              </a:rPr>
              <a:t>engineers</a:t>
            </a:r>
            <a:endParaRPr/>
          </a:p>
          <a:p>
            <a:pPr indent="-180000" lvl="0" marL="180000" marR="0" rtl="0" algn="l">
              <a:lnSpc>
                <a:spcPct val="110000"/>
              </a:lnSpc>
              <a:spcBef>
                <a:spcPts val="400"/>
              </a:spcBef>
              <a:spcAft>
                <a:spcPts val="0"/>
              </a:spcAft>
              <a:buClr>
                <a:schemeClr val="dk1"/>
              </a:buClr>
              <a:buSzPts val="2400"/>
              <a:buFont typeface="Arial"/>
              <a:buChar char="•"/>
            </a:pPr>
            <a:r>
              <a:rPr b="0" i="0" lang="en-GB" sz="2400" u="none" cap="none" strike="noStrike">
                <a:solidFill>
                  <a:schemeClr val="dk1"/>
                </a:solidFill>
                <a:latin typeface="Calibri"/>
                <a:ea typeface="Calibri"/>
                <a:cs typeface="Calibri"/>
                <a:sym typeface="Calibri"/>
              </a:rPr>
              <a:t>Using coding standards, improves readability, maintainability and reduces complexity too</a:t>
            </a:r>
            <a:endParaRPr b="0" i="0" sz="1400" u="none" cap="none" strike="noStrike">
              <a:solidFill>
                <a:srgbClr val="000000"/>
              </a:solidFill>
              <a:latin typeface="Calibri"/>
              <a:ea typeface="Calibri"/>
              <a:cs typeface="Calibri"/>
              <a:sym typeface="Calibri"/>
            </a:endParaRPr>
          </a:p>
          <a:p>
            <a:pPr indent="-180000" lvl="0" marL="180000" marR="0" rtl="0" algn="l">
              <a:lnSpc>
                <a:spcPct val="110000"/>
              </a:lnSpc>
              <a:spcBef>
                <a:spcPts val="400"/>
              </a:spcBef>
              <a:spcAft>
                <a:spcPts val="0"/>
              </a:spcAft>
              <a:buClr>
                <a:schemeClr val="dk1"/>
              </a:buClr>
              <a:buSzPts val="2400"/>
              <a:buFont typeface="Arial"/>
              <a:buChar char="•"/>
            </a:pPr>
            <a:r>
              <a:rPr b="0" i="0" lang="en-GB" sz="2400" u="none" cap="none" strike="noStrike">
                <a:solidFill>
                  <a:schemeClr val="dk1"/>
                </a:solidFill>
                <a:latin typeface="Calibri"/>
                <a:ea typeface="Calibri"/>
                <a:cs typeface="Calibri"/>
                <a:sym typeface="Calibri"/>
              </a:rPr>
              <a:t>Some of the coding practices are part of coding standards like </a:t>
            </a:r>
            <a:endParaRPr/>
          </a:p>
          <a:p>
            <a:pPr indent="-179999" lvl="3" marL="432000" marR="0" rtl="0" algn="l">
              <a:lnSpc>
                <a:spcPct val="110000"/>
              </a:lnSpc>
              <a:spcBef>
                <a:spcPts val="400"/>
              </a:spcBef>
              <a:spcAft>
                <a:spcPts val="0"/>
              </a:spcAft>
              <a:buClr>
                <a:schemeClr val="dk1"/>
              </a:buClr>
              <a:buSzPts val="2400"/>
              <a:buFont typeface="Arial"/>
              <a:buChar char="•"/>
            </a:pPr>
            <a:r>
              <a:rPr b="0" i="0" lang="en-GB" sz="2400" u="none" cap="none" strike="noStrike">
                <a:solidFill>
                  <a:schemeClr val="dk1"/>
                </a:solidFill>
                <a:latin typeface="Calibri"/>
                <a:ea typeface="Calibri"/>
                <a:cs typeface="Calibri"/>
                <a:sym typeface="Calibri"/>
              </a:rPr>
              <a:t>Defensive programming</a:t>
            </a:r>
            <a:endParaRPr/>
          </a:p>
          <a:p>
            <a:pPr indent="-179999" lvl="3" marL="432000" marR="0" rtl="0" algn="l">
              <a:lnSpc>
                <a:spcPct val="110000"/>
              </a:lnSpc>
              <a:spcBef>
                <a:spcPts val="400"/>
              </a:spcBef>
              <a:spcAft>
                <a:spcPts val="0"/>
              </a:spcAft>
              <a:buClr>
                <a:schemeClr val="dk1"/>
              </a:buClr>
              <a:buSzPts val="2400"/>
              <a:buFont typeface="Arial"/>
              <a:buChar char="•"/>
            </a:pPr>
            <a:r>
              <a:rPr b="0" i="0" lang="en-GB" sz="2400" u="none" cap="none" strike="noStrike">
                <a:solidFill>
                  <a:schemeClr val="dk1"/>
                </a:solidFill>
                <a:latin typeface="Calibri"/>
                <a:ea typeface="Calibri"/>
                <a:cs typeface="Calibri"/>
                <a:sym typeface="Calibri"/>
              </a:rPr>
              <a:t>Secure programming</a:t>
            </a:r>
            <a:endParaRPr/>
          </a:p>
          <a:p>
            <a:pPr indent="-179999" lvl="3" marL="432000" marR="0" rtl="0" algn="l">
              <a:lnSpc>
                <a:spcPct val="110000"/>
              </a:lnSpc>
              <a:spcBef>
                <a:spcPts val="400"/>
              </a:spcBef>
              <a:spcAft>
                <a:spcPts val="0"/>
              </a:spcAft>
              <a:buClr>
                <a:schemeClr val="dk1"/>
              </a:buClr>
              <a:buSzPts val="2400"/>
              <a:buFont typeface="Arial"/>
              <a:buChar char="•"/>
            </a:pPr>
            <a:r>
              <a:rPr b="0" i="0" lang="en-GB" sz="2400" u="none" cap="none" strike="noStrike">
                <a:solidFill>
                  <a:schemeClr val="dk1"/>
                </a:solidFill>
                <a:latin typeface="Calibri"/>
                <a:ea typeface="Calibri"/>
                <a:cs typeface="Calibri"/>
                <a:sym typeface="Calibri"/>
              </a:rPr>
              <a:t>Testable programming</a:t>
            </a:r>
            <a:endParaRPr/>
          </a:p>
          <a:p>
            <a:pPr indent="-180000" lvl="0" marL="180000" marR="0" rtl="0" algn="l">
              <a:lnSpc>
                <a:spcPct val="110000"/>
              </a:lnSpc>
              <a:spcBef>
                <a:spcPts val="400"/>
              </a:spcBef>
              <a:spcAft>
                <a:spcPts val="0"/>
              </a:spcAft>
              <a:buClr>
                <a:schemeClr val="dk1"/>
              </a:buClr>
              <a:buSzPts val="2400"/>
              <a:buFont typeface="Arial"/>
              <a:buChar char="•"/>
            </a:pPr>
            <a:r>
              <a:rPr b="0" i="0" lang="en-GB" sz="2400" u="none" cap="none" strike="noStrike">
                <a:solidFill>
                  <a:schemeClr val="dk1"/>
                </a:solidFill>
                <a:latin typeface="Calibri"/>
                <a:ea typeface="Calibri"/>
                <a:cs typeface="Calibri"/>
                <a:sym typeface="Calibri"/>
              </a:rPr>
              <a:t>Thus some of the commonly occurring issues with code can be proactively addressed e.g. by having a standard like All “function/method return values” have to be handled will enable gracious handling.</a:t>
            </a:r>
            <a:endParaRPr/>
          </a:p>
          <a:p>
            <a:pPr indent="-180000" lvl="0" marL="180000" marR="0" rtl="0" algn="l">
              <a:lnSpc>
                <a:spcPct val="110000"/>
              </a:lnSpc>
              <a:spcBef>
                <a:spcPts val="400"/>
              </a:spcBef>
              <a:spcAft>
                <a:spcPts val="0"/>
              </a:spcAft>
              <a:buClr>
                <a:schemeClr val="dk1"/>
              </a:buClr>
              <a:buSzPts val="2400"/>
              <a:buFont typeface="Arial"/>
              <a:buChar char="•"/>
            </a:pPr>
            <a:r>
              <a:rPr b="0" i="0" lang="en-GB" sz="2400" u="none" cap="none" strike="noStrike">
                <a:solidFill>
                  <a:schemeClr val="dk1"/>
                </a:solidFill>
                <a:latin typeface="Calibri"/>
                <a:ea typeface="Calibri"/>
                <a:cs typeface="Calibri"/>
                <a:sym typeface="Calibri"/>
              </a:rPr>
              <a:t>It helps in code reuse</a:t>
            </a:r>
            <a:endParaRPr/>
          </a:p>
          <a:p>
            <a:pPr indent="-180000" lvl="0" marL="180000" marR="0" rtl="0" algn="l">
              <a:lnSpc>
                <a:spcPct val="110000"/>
              </a:lnSpc>
              <a:spcBef>
                <a:spcPts val="400"/>
              </a:spcBef>
              <a:spcAft>
                <a:spcPts val="0"/>
              </a:spcAft>
              <a:buClr>
                <a:schemeClr val="dk1"/>
              </a:buClr>
              <a:buSzPts val="2400"/>
              <a:buFont typeface="Arial"/>
              <a:buChar char="•"/>
            </a:pPr>
            <a:r>
              <a:rPr b="0" i="0" lang="en-GB" sz="2400" u="none" cap="none" strike="noStrike">
                <a:solidFill>
                  <a:schemeClr val="dk1"/>
                </a:solidFill>
                <a:latin typeface="Calibri"/>
                <a:ea typeface="Calibri"/>
                <a:cs typeface="Calibri"/>
                <a:sym typeface="Calibri"/>
              </a:rPr>
              <a:t>It promotes sound programming practices and increases efficiency of the programmers.  </a:t>
            </a:r>
            <a:endParaRPr b="0" i="0" sz="14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idx="4294967295" type="title"/>
          </p:nvPr>
        </p:nvSpPr>
        <p:spPr>
          <a:xfrm>
            <a:off x="124513" y="496888"/>
            <a:ext cx="10515600" cy="55721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Font typeface="Calibri"/>
              <a:buNone/>
            </a:pPr>
            <a:r>
              <a:rPr b="1" lang="en-GB" sz="2400">
                <a:solidFill>
                  <a:schemeClr val="accent2"/>
                </a:solidFill>
                <a:latin typeface="Calibri"/>
                <a:ea typeface="Calibri"/>
                <a:cs typeface="Calibri"/>
                <a:sym typeface="Calibri"/>
              </a:rPr>
              <a:t>Coding Standards – </a:t>
            </a:r>
            <a:r>
              <a:rPr b="1" lang="en-GB" sz="2400">
                <a:solidFill>
                  <a:srgbClr val="385623"/>
                </a:solidFill>
                <a:latin typeface="Calibri"/>
                <a:ea typeface="Calibri"/>
                <a:cs typeface="Calibri"/>
                <a:sym typeface="Calibri"/>
              </a:rPr>
              <a:t>Mandatory to be followed - Illustrations</a:t>
            </a:r>
            <a:endParaRPr b="1" sz="2800">
              <a:solidFill>
                <a:srgbClr val="385623"/>
              </a:solidFill>
              <a:latin typeface="Calibri"/>
              <a:ea typeface="Calibri"/>
              <a:cs typeface="Calibri"/>
              <a:sym typeface="Calibri"/>
            </a:endParaRPr>
          </a:p>
        </p:txBody>
      </p:sp>
      <p:sp>
        <p:nvSpPr>
          <p:cNvPr id="158" name="Google Shape;158;p26"/>
          <p:cNvSpPr txBox="1"/>
          <p:nvPr/>
        </p:nvSpPr>
        <p:spPr>
          <a:xfrm>
            <a:off x="246433" y="1235408"/>
            <a:ext cx="11269533" cy="5504783"/>
          </a:xfrm>
          <a:prstGeom prst="rect">
            <a:avLst/>
          </a:prstGeom>
          <a:noFill/>
          <a:ln>
            <a:noFill/>
          </a:ln>
        </p:spPr>
        <p:txBody>
          <a:bodyPr anchorCtr="0" anchor="t" bIns="45700" lIns="91425" spcFirstLastPara="1" rIns="91425" wrap="square" tIns="45700">
            <a:noAutofit/>
          </a:bodyPr>
          <a:lstStyle/>
          <a:p>
            <a:pPr indent="-457200" lvl="0" marL="457200" marR="0" rtl="0" algn="l">
              <a:lnSpc>
                <a:spcPct val="90000"/>
              </a:lnSpc>
              <a:spcBef>
                <a:spcPts val="0"/>
              </a:spcBef>
              <a:spcAft>
                <a:spcPts val="0"/>
              </a:spcAft>
              <a:buClr>
                <a:srgbClr val="C00000"/>
              </a:buClr>
              <a:buSzPts val="2400"/>
              <a:buFont typeface="Calibri"/>
              <a:buAutoNum type="arabicPeriod"/>
            </a:pPr>
            <a:r>
              <a:rPr b="0" i="0" lang="en-GB" sz="2400" u="none" cap="none" strike="noStrike">
                <a:solidFill>
                  <a:schemeClr val="dk1"/>
                </a:solidFill>
                <a:latin typeface="Calibri"/>
                <a:ea typeface="Calibri"/>
                <a:cs typeface="Calibri"/>
                <a:sym typeface="Calibri"/>
              </a:rPr>
              <a:t>Rules for usage of global about which type of data</a:t>
            </a:r>
            <a:endParaRPr b="0" i="0" sz="1400" u="none" cap="none" strike="noStrike">
              <a:solidFill>
                <a:schemeClr val="dk1"/>
              </a:solidFill>
              <a:latin typeface="Calibri"/>
              <a:ea typeface="Calibri"/>
              <a:cs typeface="Calibri"/>
              <a:sym typeface="Calibri"/>
            </a:endParaRPr>
          </a:p>
          <a:p>
            <a:pPr indent="-457200" lvl="0" marL="457200" marR="0" rtl="0" algn="l">
              <a:lnSpc>
                <a:spcPct val="90000"/>
              </a:lnSpc>
              <a:spcBef>
                <a:spcPts val="600"/>
              </a:spcBef>
              <a:spcAft>
                <a:spcPts val="0"/>
              </a:spcAft>
              <a:buClr>
                <a:srgbClr val="C00000"/>
              </a:buClr>
              <a:buSzPts val="2400"/>
              <a:buFont typeface="Calibri"/>
              <a:buAutoNum type="arabicPeriod"/>
            </a:pPr>
            <a:r>
              <a:rPr b="0" i="0" lang="en-GB" sz="2400" u="none" cap="none" strike="noStrike">
                <a:solidFill>
                  <a:schemeClr val="dk1"/>
                </a:solidFill>
                <a:latin typeface="Calibri"/>
                <a:ea typeface="Calibri"/>
                <a:cs typeface="Calibri"/>
                <a:sym typeface="Calibri"/>
              </a:rPr>
              <a:t>Standard headers for different modules containing </a:t>
            </a:r>
            <a:endParaRPr/>
          </a:p>
          <a:p>
            <a:pPr indent="-342900" lvl="1" marL="828000" marR="0" rtl="0" algn="l">
              <a:lnSpc>
                <a:spcPct val="120000"/>
              </a:lnSpc>
              <a:spcBef>
                <a:spcPts val="400"/>
              </a:spcBef>
              <a:spcAft>
                <a:spcPts val="0"/>
              </a:spcAft>
              <a:buClr>
                <a:srgbClr val="C00000"/>
              </a:buClr>
              <a:buSzPts val="2400"/>
              <a:buFont typeface="Noto Sans Symbols"/>
              <a:buChar char="▪"/>
            </a:pPr>
            <a:r>
              <a:rPr b="0" i="0" lang="en-GB" sz="2000" u="none" cap="none" strike="noStrike">
                <a:solidFill>
                  <a:schemeClr val="dk1"/>
                </a:solidFill>
                <a:latin typeface="Calibri"/>
                <a:ea typeface="Calibri"/>
                <a:cs typeface="Calibri"/>
                <a:sym typeface="Calibri"/>
              </a:rPr>
              <a:t>Name of the module</a:t>
            </a:r>
            <a:endParaRPr/>
          </a:p>
          <a:p>
            <a:pPr indent="-342900" lvl="1" marL="828000" marR="0" rtl="0" algn="l">
              <a:lnSpc>
                <a:spcPct val="120000"/>
              </a:lnSpc>
              <a:spcBef>
                <a:spcPts val="400"/>
              </a:spcBef>
              <a:spcAft>
                <a:spcPts val="0"/>
              </a:spcAft>
              <a:buClr>
                <a:srgbClr val="C00000"/>
              </a:buClr>
              <a:buSzPts val="2400"/>
              <a:buFont typeface="Noto Sans Symbols"/>
              <a:buChar char="▪"/>
            </a:pPr>
            <a:r>
              <a:rPr b="0" i="0" lang="en-GB" sz="2000" u="none" cap="none" strike="noStrike">
                <a:solidFill>
                  <a:schemeClr val="dk1"/>
                </a:solidFill>
                <a:latin typeface="Calibri"/>
                <a:ea typeface="Calibri"/>
                <a:cs typeface="Calibri"/>
                <a:sym typeface="Calibri"/>
              </a:rPr>
              <a:t>Date of module creation</a:t>
            </a:r>
            <a:endParaRPr/>
          </a:p>
          <a:p>
            <a:pPr indent="-342900" lvl="1" marL="828000" marR="0" rtl="0" algn="l">
              <a:lnSpc>
                <a:spcPct val="120000"/>
              </a:lnSpc>
              <a:spcBef>
                <a:spcPts val="400"/>
              </a:spcBef>
              <a:spcAft>
                <a:spcPts val="0"/>
              </a:spcAft>
              <a:buClr>
                <a:srgbClr val="C00000"/>
              </a:buClr>
              <a:buSzPts val="2400"/>
              <a:buFont typeface="Noto Sans Symbols"/>
              <a:buChar char="▪"/>
            </a:pPr>
            <a:r>
              <a:rPr b="0" i="0" lang="en-GB" sz="2000" u="none" cap="none" strike="noStrike">
                <a:solidFill>
                  <a:schemeClr val="dk1"/>
                </a:solidFill>
                <a:latin typeface="Calibri"/>
                <a:ea typeface="Calibri"/>
                <a:cs typeface="Calibri"/>
                <a:sym typeface="Calibri"/>
              </a:rPr>
              <a:t>Author of the module</a:t>
            </a:r>
            <a:endParaRPr/>
          </a:p>
          <a:p>
            <a:pPr indent="-342900" lvl="1" marL="828000" marR="0" rtl="0" algn="l">
              <a:lnSpc>
                <a:spcPct val="120000"/>
              </a:lnSpc>
              <a:spcBef>
                <a:spcPts val="400"/>
              </a:spcBef>
              <a:spcAft>
                <a:spcPts val="0"/>
              </a:spcAft>
              <a:buClr>
                <a:srgbClr val="C00000"/>
              </a:buClr>
              <a:buSzPts val="2400"/>
              <a:buFont typeface="Noto Sans Symbols"/>
              <a:buChar char="▪"/>
            </a:pPr>
            <a:r>
              <a:rPr b="0" i="0" lang="en-GB" sz="2000" u="none" cap="none" strike="noStrike">
                <a:solidFill>
                  <a:schemeClr val="dk1"/>
                </a:solidFill>
                <a:latin typeface="Calibri"/>
                <a:ea typeface="Calibri"/>
                <a:cs typeface="Calibri"/>
                <a:sym typeface="Calibri"/>
              </a:rPr>
              <a:t>Modification history</a:t>
            </a:r>
            <a:endParaRPr/>
          </a:p>
          <a:p>
            <a:pPr indent="-342900" lvl="1" marL="828000" marR="0" rtl="0" algn="l">
              <a:lnSpc>
                <a:spcPct val="120000"/>
              </a:lnSpc>
              <a:spcBef>
                <a:spcPts val="400"/>
              </a:spcBef>
              <a:spcAft>
                <a:spcPts val="0"/>
              </a:spcAft>
              <a:buClr>
                <a:srgbClr val="C00000"/>
              </a:buClr>
              <a:buSzPts val="2400"/>
              <a:buFont typeface="Noto Sans Symbols"/>
              <a:buChar char="▪"/>
            </a:pPr>
            <a:r>
              <a:rPr b="0" i="0" lang="en-GB" sz="2000" u="none" cap="none" strike="noStrike">
                <a:solidFill>
                  <a:schemeClr val="dk1"/>
                </a:solidFill>
                <a:latin typeface="Calibri"/>
                <a:ea typeface="Calibri"/>
                <a:cs typeface="Calibri"/>
                <a:sym typeface="Calibri"/>
              </a:rPr>
              <a:t>Synopsis of the module about what the module does</a:t>
            </a:r>
            <a:endParaRPr/>
          </a:p>
          <a:p>
            <a:pPr indent="-342900" lvl="1" marL="828000" marR="0" rtl="0" algn="l">
              <a:lnSpc>
                <a:spcPct val="120000"/>
              </a:lnSpc>
              <a:spcBef>
                <a:spcPts val="400"/>
              </a:spcBef>
              <a:spcAft>
                <a:spcPts val="0"/>
              </a:spcAft>
              <a:buClr>
                <a:srgbClr val="C00000"/>
              </a:buClr>
              <a:buSzPts val="2400"/>
              <a:buFont typeface="Noto Sans Symbols"/>
              <a:buChar char="▪"/>
            </a:pPr>
            <a:r>
              <a:rPr b="0" i="0" lang="en-GB" sz="2000" u="none" cap="none" strike="noStrike">
                <a:solidFill>
                  <a:schemeClr val="dk1"/>
                </a:solidFill>
                <a:latin typeface="Calibri"/>
                <a:ea typeface="Calibri"/>
                <a:cs typeface="Calibri"/>
                <a:sym typeface="Calibri"/>
              </a:rPr>
              <a:t>Different functions supported in the module along with their input output parameters</a:t>
            </a:r>
            <a:endParaRPr/>
          </a:p>
          <a:p>
            <a:pPr indent="-342900" lvl="1" marL="828000" marR="0" rtl="0" algn="l">
              <a:lnSpc>
                <a:spcPct val="120000"/>
              </a:lnSpc>
              <a:spcBef>
                <a:spcPts val="400"/>
              </a:spcBef>
              <a:spcAft>
                <a:spcPts val="0"/>
              </a:spcAft>
              <a:buClr>
                <a:srgbClr val="C00000"/>
              </a:buClr>
              <a:buSzPts val="2400"/>
              <a:buFont typeface="Noto Sans Symbols"/>
              <a:buChar char="▪"/>
            </a:pPr>
            <a:r>
              <a:rPr b="0" i="0" lang="en-GB" sz="2000" u="none" cap="none" strike="noStrike">
                <a:solidFill>
                  <a:schemeClr val="dk1"/>
                </a:solidFill>
                <a:latin typeface="Calibri"/>
                <a:ea typeface="Calibri"/>
                <a:cs typeface="Calibri"/>
                <a:sym typeface="Calibri"/>
              </a:rPr>
              <a:t>Global variables accessed or modified by the module</a:t>
            </a:r>
            <a:endParaRPr/>
          </a:p>
          <a:p>
            <a:pPr indent="-457200" lvl="0" marL="457200" marR="0" rtl="0" algn="l">
              <a:lnSpc>
                <a:spcPct val="90000"/>
              </a:lnSpc>
              <a:spcBef>
                <a:spcPts val="600"/>
              </a:spcBef>
              <a:spcAft>
                <a:spcPts val="0"/>
              </a:spcAft>
              <a:buClr>
                <a:srgbClr val="C00000"/>
              </a:buClr>
              <a:buSzPts val="2400"/>
              <a:buFont typeface="Calibri"/>
              <a:buAutoNum type="arabicPeriod"/>
            </a:pPr>
            <a:r>
              <a:rPr b="0" i="0" lang="en-GB" sz="2400" u="none" cap="none" strike="noStrike">
                <a:solidFill>
                  <a:schemeClr val="dk1"/>
                </a:solidFill>
                <a:latin typeface="Calibri"/>
                <a:ea typeface="Calibri"/>
                <a:cs typeface="Calibri"/>
                <a:sym typeface="Calibri"/>
              </a:rPr>
              <a:t>Naming convention for variables – one type of naming for local variables and one for global data</a:t>
            </a:r>
            <a:endParaRPr b="0" i="0" sz="1400" u="none" cap="none" strike="noStrike">
              <a:solidFill>
                <a:schemeClr val="dk1"/>
              </a:solidFill>
              <a:latin typeface="Calibri"/>
              <a:ea typeface="Calibri"/>
              <a:cs typeface="Calibri"/>
              <a:sym typeface="Calibri"/>
            </a:endParaRPr>
          </a:p>
          <a:p>
            <a:pPr indent="-457200" lvl="0" marL="457200" marR="0" rtl="0" algn="l">
              <a:lnSpc>
                <a:spcPct val="90000"/>
              </a:lnSpc>
              <a:spcBef>
                <a:spcPts val="600"/>
              </a:spcBef>
              <a:spcAft>
                <a:spcPts val="0"/>
              </a:spcAft>
              <a:buClr>
                <a:srgbClr val="C00000"/>
              </a:buClr>
              <a:buSzPts val="2400"/>
              <a:buFont typeface="Calibri"/>
              <a:buAutoNum type="arabicPeriod"/>
            </a:pPr>
            <a:r>
              <a:rPr b="0" i="0" lang="en-GB" sz="2400" u="none" cap="none" strike="noStrike">
                <a:solidFill>
                  <a:schemeClr val="dk1"/>
                </a:solidFill>
                <a:latin typeface="Calibri"/>
                <a:ea typeface="Calibri"/>
                <a:cs typeface="Calibri"/>
                <a:sym typeface="Calibri"/>
              </a:rPr>
              <a:t>Error return values and exception handling conventions like return 0 or -1</a:t>
            </a:r>
            <a:endParaRPr b="0" i="0" sz="1400" u="none" cap="none" strike="noStrike">
              <a:solidFill>
                <a:schemeClr val="dk1"/>
              </a:solidFill>
              <a:latin typeface="Calibri"/>
              <a:ea typeface="Calibri"/>
              <a:cs typeface="Calibri"/>
              <a:sym typeface="Calibri"/>
            </a:endParaRPr>
          </a:p>
          <a:p>
            <a:pPr indent="-457200" lvl="0" marL="457200" marR="0" rtl="0" algn="l">
              <a:lnSpc>
                <a:spcPct val="90000"/>
              </a:lnSpc>
              <a:spcBef>
                <a:spcPts val="600"/>
              </a:spcBef>
              <a:spcAft>
                <a:spcPts val="0"/>
              </a:spcAft>
              <a:buClr>
                <a:srgbClr val="C00000"/>
              </a:buClr>
              <a:buSzPts val="2400"/>
              <a:buFont typeface="Calibri"/>
              <a:buAutoNum type="arabicPeriod"/>
            </a:pPr>
            <a:r>
              <a:rPr b="0" i="0" lang="en-GB" sz="2400" u="none" cap="none" strike="noStrike">
                <a:solidFill>
                  <a:schemeClr val="dk1"/>
                </a:solidFill>
                <a:latin typeface="Calibri"/>
                <a:ea typeface="Calibri"/>
                <a:cs typeface="Calibri"/>
                <a:sym typeface="Calibri"/>
              </a:rPr>
              <a:t>…………………</a:t>
            </a:r>
            <a:endParaRPr b="0" i="0" sz="14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
                                            <p:txEl>
                                              <p:pRg end="5" st="5"/>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
                                            <p:txEl>
                                              <p:pRg end="6" st="6"/>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
                                            <p:txEl>
                                              <p:pRg end="7" st="7"/>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
                                            <p:txEl>
                                              <p:pRg end="8" st="8"/>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
                                            <p:txEl>
                                              <p:pRg end="9" st="9"/>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
                                            <p:txEl>
                                              <p:pRg end="10" st="1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7"/>
          <p:cNvSpPr txBox="1"/>
          <p:nvPr>
            <p:ph idx="4294967295" type="title"/>
          </p:nvPr>
        </p:nvSpPr>
        <p:spPr>
          <a:xfrm>
            <a:off x="124513" y="529019"/>
            <a:ext cx="10515600" cy="55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Font typeface="Calibri"/>
              <a:buNone/>
            </a:pPr>
            <a:r>
              <a:rPr b="1" lang="en-GB" sz="2400">
                <a:solidFill>
                  <a:schemeClr val="accent2"/>
                </a:solidFill>
                <a:latin typeface="Calibri"/>
                <a:ea typeface="Calibri"/>
                <a:cs typeface="Calibri"/>
                <a:sym typeface="Calibri"/>
              </a:rPr>
              <a:t>Coding Standard Practices : </a:t>
            </a:r>
            <a:r>
              <a:rPr b="1" lang="en-GB" sz="2400">
                <a:solidFill>
                  <a:srgbClr val="385623"/>
                </a:solidFill>
                <a:latin typeface="Calibri"/>
                <a:ea typeface="Calibri"/>
                <a:cs typeface="Calibri"/>
                <a:sym typeface="Calibri"/>
              </a:rPr>
              <a:t>Defensive Programming</a:t>
            </a:r>
            <a:endParaRPr b="1" sz="2800">
              <a:solidFill>
                <a:srgbClr val="385623"/>
              </a:solidFill>
              <a:latin typeface="Calibri"/>
              <a:ea typeface="Calibri"/>
              <a:cs typeface="Calibri"/>
              <a:sym typeface="Calibri"/>
            </a:endParaRPr>
          </a:p>
        </p:txBody>
      </p:sp>
      <p:sp>
        <p:nvSpPr>
          <p:cNvPr id="164" name="Google Shape;164;p7"/>
          <p:cNvSpPr txBox="1"/>
          <p:nvPr/>
        </p:nvSpPr>
        <p:spPr>
          <a:xfrm>
            <a:off x="198567" y="1268299"/>
            <a:ext cx="7224093" cy="5504783"/>
          </a:xfrm>
          <a:prstGeom prst="rect">
            <a:avLst/>
          </a:prstGeom>
          <a:noFill/>
          <a:ln>
            <a:noFill/>
          </a:ln>
        </p:spPr>
        <p:txBody>
          <a:bodyPr anchorCtr="0" anchor="t" bIns="45700" lIns="91425" spcFirstLastPara="1" rIns="91425" wrap="square" tIns="45700">
            <a:noAutofit/>
          </a:bodyPr>
          <a:lstStyle/>
          <a:p>
            <a:pPr indent="0" lvl="1" marL="0" marR="0" rtl="0" algn="l">
              <a:lnSpc>
                <a:spcPct val="120000"/>
              </a:lnSpc>
              <a:spcBef>
                <a:spcPts val="0"/>
              </a:spcBef>
              <a:spcAft>
                <a:spcPts val="0"/>
              </a:spcAft>
              <a:buClr>
                <a:srgbClr val="808080"/>
              </a:buClr>
              <a:buSzPts val="1920"/>
              <a:buFont typeface="Arial"/>
              <a:buNone/>
            </a:pPr>
            <a:r>
              <a:t/>
            </a:r>
            <a:endParaRPr b="1" i="0" sz="2400" u="none" cap="none" strike="noStrike">
              <a:solidFill>
                <a:schemeClr val="dk1"/>
              </a:solidFill>
              <a:latin typeface="Calibri"/>
              <a:ea typeface="Calibri"/>
              <a:cs typeface="Calibri"/>
              <a:sym typeface="Calibri"/>
            </a:endParaRPr>
          </a:p>
        </p:txBody>
      </p:sp>
      <p:sp>
        <p:nvSpPr>
          <p:cNvPr id="165" name="Google Shape;165;p7"/>
          <p:cNvSpPr txBox="1"/>
          <p:nvPr/>
        </p:nvSpPr>
        <p:spPr>
          <a:xfrm>
            <a:off x="124513" y="1087819"/>
            <a:ext cx="8689287" cy="563231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1" lang="en-GB" sz="2400" u="none" cap="none" strike="noStrike">
                <a:solidFill>
                  <a:srgbClr val="C00000"/>
                </a:solidFill>
                <a:latin typeface="Calibri"/>
                <a:ea typeface="Calibri"/>
                <a:cs typeface="Calibri"/>
                <a:sym typeface="Calibri"/>
              </a:rPr>
              <a:t>Murphy's Law - </a:t>
            </a:r>
            <a:r>
              <a:rPr b="0" i="0" lang="en-GB" sz="2400" u="none" cap="none" strike="noStrike">
                <a:solidFill>
                  <a:srgbClr val="C00000"/>
                </a:solidFill>
                <a:latin typeface="Calibri"/>
                <a:ea typeface="Calibri"/>
                <a:cs typeface="Calibri"/>
                <a:sym typeface="Calibri"/>
              </a:rPr>
              <a:t>If anything can go wrong, it will.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400"/>
              <a:buFont typeface="Arial"/>
              <a:buNone/>
            </a:pPr>
            <a:r>
              <a:rPr b="0" i="0" lang="en-GB" sz="2400" u="none" cap="none" strike="noStrike">
                <a:solidFill>
                  <a:schemeClr val="dk1"/>
                </a:solidFill>
                <a:latin typeface="Calibri"/>
                <a:ea typeface="Calibri"/>
                <a:cs typeface="Calibri"/>
                <a:sym typeface="Calibri"/>
              </a:rPr>
              <a:t>•    Redundant code is incorporated to check system state after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chemeClr val="dk1"/>
                </a:solidFill>
                <a:latin typeface="Calibri"/>
                <a:ea typeface="Calibri"/>
                <a:cs typeface="Calibri"/>
                <a:sym typeface="Calibri"/>
              </a:rPr>
              <a:t>      modifications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400"/>
              <a:buFont typeface="Arial"/>
              <a:buNone/>
            </a:pPr>
            <a:r>
              <a:rPr b="0" i="0" lang="en-GB" sz="2400" u="none" cap="none" strike="noStrike">
                <a:solidFill>
                  <a:schemeClr val="dk1"/>
                </a:solidFill>
                <a:latin typeface="Calibri"/>
                <a:ea typeface="Calibri"/>
                <a:cs typeface="Calibri"/>
                <a:sym typeface="Calibri"/>
              </a:rPr>
              <a:t>•    Implicit assumptions are tested explicitly</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2400"/>
              <a:buFont typeface="Arial"/>
              <a:buNone/>
            </a:pPr>
            <a:r>
              <a:rPr b="0" i="0" lang="en-GB" sz="2400" u="none" cap="none" strike="noStrike">
                <a:solidFill>
                  <a:schemeClr val="dk1"/>
                </a:solidFill>
                <a:latin typeface="Calibri"/>
                <a:ea typeface="Calibri"/>
                <a:cs typeface="Calibri"/>
                <a:sym typeface="Calibri"/>
              </a:rPr>
              <a:t>pid = fork ();</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2400"/>
              <a:buFont typeface="Arial"/>
              <a:buNone/>
            </a:pPr>
            <a:r>
              <a:rPr b="0" i="0" lang="en-GB" sz="2400" u="none" cap="none" strike="noStrike">
                <a:solidFill>
                  <a:schemeClr val="dk1"/>
                </a:solidFill>
                <a:latin typeface="Calibri"/>
                <a:ea typeface="Calibri"/>
                <a:cs typeface="Calibri"/>
                <a:sym typeface="Calibri"/>
              </a:rPr>
              <a:t>  if (pid == 0)</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2400"/>
              <a:buFont typeface="Arial"/>
              <a:buNone/>
            </a:pPr>
            <a:r>
              <a:rPr b="0" i="0" lang="en-GB" sz="24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2400"/>
              <a:buFont typeface="Arial"/>
              <a:buNone/>
            </a:pPr>
            <a:r>
              <a:rPr b="0" i="0" lang="en-GB" sz="2400" u="none" cap="none" strike="noStrike">
                <a:solidFill>
                  <a:schemeClr val="dk1"/>
                </a:solidFill>
                <a:latin typeface="Calibri"/>
                <a:ea typeface="Calibri"/>
                <a:cs typeface="Calibri"/>
                <a:sym typeface="Calibri"/>
              </a:rPr>
              <a:t>      /* child process … do your stuff */</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2400"/>
              <a:buFont typeface="Arial"/>
              <a:buNone/>
            </a:pPr>
            <a:r>
              <a:rPr b="0" i="0" lang="en-GB" sz="24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2400"/>
              <a:buFont typeface="Arial"/>
              <a:buNone/>
            </a:pPr>
            <a:r>
              <a:rPr b="1" i="0" lang="en-GB" sz="2400" u="none" cap="none" strike="noStrike">
                <a:solidFill>
                  <a:srgbClr val="0070C0"/>
                </a:solidFill>
                <a:latin typeface="Calibri"/>
                <a:ea typeface="Calibri"/>
                <a:cs typeface="Calibri"/>
                <a:sym typeface="Calibri"/>
              </a:rPr>
              <a:t>  else if (pid &lt; 0)</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2400"/>
              <a:buFont typeface="Arial"/>
              <a:buNone/>
            </a:pPr>
            <a:r>
              <a:rPr b="1" i="0" lang="en-GB" sz="2400" u="none" cap="none" strike="noStrike">
                <a:solidFill>
                  <a:srgbClr val="0070C0"/>
                </a:solidFill>
                <a:latin typeface="Calibri"/>
                <a:ea typeface="Calibri"/>
                <a:cs typeface="Calibri"/>
                <a:sym typeface="Calibri"/>
              </a:rPr>
              <a:t>    /* The fork failed.  Report failure.  */</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2400"/>
              <a:buFont typeface="Arial"/>
              <a:buNone/>
            </a:pPr>
            <a:r>
              <a:rPr b="0" i="0" lang="en-GB" sz="2400" u="none" cap="none" strike="noStrike">
                <a:solidFill>
                  <a:schemeClr val="dk1"/>
                </a:solidFill>
                <a:latin typeface="Calibri"/>
                <a:ea typeface="Calibri"/>
                <a:cs typeface="Calibri"/>
                <a:sym typeface="Calibri"/>
              </a:rPr>
              <a:t>else</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2400"/>
              <a:buFont typeface="Arial"/>
              <a:buNone/>
            </a:pPr>
            <a:r>
              <a:rPr b="0" i="0" lang="en-GB" sz="2400" u="none" cap="none" strike="noStrike">
                <a:solidFill>
                  <a:schemeClr val="dk1"/>
                </a:solidFill>
                <a:latin typeface="Calibri"/>
                <a:ea typeface="Calibri"/>
                <a:cs typeface="Calibri"/>
                <a:sym typeface="Calibri"/>
              </a:rPr>
              <a:t>    /* This is the parent process.. do your stuff */</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2400"/>
              <a:buFont typeface="Arial"/>
              <a:buNone/>
            </a:pPr>
            <a:r>
              <a:rPr b="0" i="0" lang="en-GB"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p:txBody>
      </p:sp>
      <p:sp>
        <p:nvSpPr>
          <p:cNvPr id="166" name="Google Shape;166;p7"/>
          <p:cNvSpPr/>
          <p:nvPr/>
        </p:nvSpPr>
        <p:spPr>
          <a:xfrm>
            <a:off x="198567" y="4678680"/>
            <a:ext cx="6385200" cy="911100"/>
          </a:xfrm>
          <a:prstGeom prst="rect">
            <a:avLst/>
          </a:prstGeom>
          <a:solidFill>
            <a:srgbClr val="AEABAB">
              <a:alpha val="29411"/>
            </a:srgb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8"/>
          <p:cNvSpPr txBox="1"/>
          <p:nvPr>
            <p:ph idx="4294967295" type="title"/>
          </p:nvPr>
        </p:nvSpPr>
        <p:spPr>
          <a:xfrm>
            <a:off x="124513" y="529019"/>
            <a:ext cx="10515600" cy="55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Font typeface="Calibri"/>
              <a:buNone/>
            </a:pPr>
            <a:r>
              <a:rPr b="1" lang="en-GB" sz="2400">
                <a:solidFill>
                  <a:schemeClr val="accent2"/>
                </a:solidFill>
                <a:latin typeface="Calibri"/>
                <a:ea typeface="Calibri"/>
                <a:cs typeface="Calibri"/>
                <a:sym typeface="Calibri"/>
              </a:rPr>
              <a:t>Coding Standard Practices : </a:t>
            </a:r>
            <a:r>
              <a:rPr b="1" lang="en-GB" sz="2400">
                <a:solidFill>
                  <a:srgbClr val="385623"/>
                </a:solidFill>
                <a:latin typeface="Calibri"/>
                <a:ea typeface="Calibri"/>
                <a:cs typeface="Calibri"/>
                <a:sym typeface="Calibri"/>
              </a:rPr>
              <a:t>Secure Programming</a:t>
            </a:r>
            <a:endParaRPr b="1" sz="2800">
              <a:solidFill>
                <a:srgbClr val="385623"/>
              </a:solidFill>
              <a:latin typeface="Calibri"/>
              <a:ea typeface="Calibri"/>
              <a:cs typeface="Calibri"/>
              <a:sym typeface="Calibri"/>
            </a:endParaRPr>
          </a:p>
        </p:txBody>
      </p:sp>
      <p:sp>
        <p:nvSpPr>
          <p:cNvPr id="172" name="Google Shape;172;p8"/>
          <p:cNvSpPr txBox="1"/>
          <p:nvPr/>
        </p:nvSpPr>
        <p:spPr>
          <a:xfrm>
            <a:off x="198567" y="1268299"/>
            <a:ext cx="7224093" cy="5504783"/>
          </a:xfrm>
          <a:prstGeom prst="rect">
            <a:avLst/>
          </a:prstGeom>
          <a:noFill/>
          <a:ln>
            <a:noFill/>
          </a:ln>
        </p:spPr>
        <p:txBody>
          <a:bodyPr anchorCtr="0" anchor="t" bIns="45700" lIns="91425" spcFirstLastPara="1" rIns="91425" wrap="square" tIns="45700">
            <a:noAutofit/>
          </a:bodyPr>
          <a:lstStyle/>
          <a:p>
            <a:pPr indent="0" lvl="1" marL="0" marR="0" rtl="0" algn="l">
              <a:lnSpc>
                <a:spcPct val="120000"/>
              </a:lnSpc>
              <a:spcBef>
                <a:spcPts val="0"/>
              </a:spcBef>
              <a:spcAft>
                <a:spcPts val="0"/>
              </a:spcAft>
              <a:buClr>
                <a:srgbClr val="808080"/>
              </a:buClr>
              <a:buSzPts val="1920"/>
              <a:buFont typeface="Arial"/>
              <a:buNone/>
            </a:pPr>
            <a:r>
              <a:t/>
            </a:r>
            <a:endParaRPr b="1" i="0" sz="2400" u="none" cap="none" strike="noStrike">
              <a:solidFill>
                <a:schemeClr val="dk1"/>
              </a:solidFill>
              <a:latin typeface="Calibri"/>
              <a:ea typeface="Calibri"/>
              <a:cs typeface="Calibri"/>
              <a:sym typeface="Calibri"/>
            </a:endParaRPr>
          </a:p>
        </p:txBody>
      </p:sp>
      <p:sp>
        <p:nvSpPr>
          <p:cNvPr id="173" name="Google Shape;173;p8"/>
          <p:cNvSpPr txBox="1"/>
          <p:nvPr/>
        </p:nvSpPr>
        <p:spPr>
          <a:xfrm>
            <a:off x="124513" y="1087819"/>
            <a:ext cx="9527487" cy="564891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0" i="0" lang="en-GB" sz="2400" u="none" cap="none" strike="noStrike">
                <a:solidFill>
                  <a:schemeClr val="dk1"/>
                </a:solidFill>
                <a:latin typeface="Calibri"/>
                <a:ea typeface="Calibri"/>
                <a:cs typeface="Calibri"/>
                <a:sym typeface="Calibri"/>
              </a:rPr>
              <a:t>Secure coding is the practice of developing computer software in a way that guards against the accidental introduction of security vulnerabilities</a:t>
            </a:r>
            <a:endParaRPr b="0" i="0" sz="1400" u="none" cap="none" strike="noStrike">
              <a:solidFill>
                <a:srgbClr val="000000"/>
              </a:solidFill>
              <a:latin typeface="Arial"/>
              <a:ea typeface="Arial"/>
              <a:cs typeface="Arial"/>
              <a:sym typeface="Arial"/>
            </a:endParaRPr>
          </a:p>
          <a:p>
            <a:pPr indent="0" lvl="0" marL="0" marR="0" rtl="0" algn="just">
              <a:lnSpc>
                <a:spcPct val="120000"/>
              </a:lnSpc>
              <a:spcBef>
                <a:spcPts val="1200"/>
              </a:spcBef>
              <a:spcAft>
                <a:spcPts val="0"/>
              </a:spcAft>
              <a:buClr>
                <a:srgbClr val="000000"/>
              </a:buClr>
              <a:buSzPts val="2400"/>
              <a:buFont typeface="Arial"/>
              <a:buNone/>
            </a:pPr>
            <a:r>
              <a:rPr b="0" i="0" lang="en-GB" sz="2400" u="none" cap="none" strike="noStrike">
                <a:solidFill>
                  <a:schemeClr val="dk1"/>
                </a:solidFill>
                <a:latin typeface="Calibri"/>
                <a:ea typeface="Calibri"/>
                <a:cs typeface="Calibri"/>
                <a:sym typeface="Calibri"/>
              </a:rPr>
              <a:t>Defects, bugs and logic flaws are consistently the primary cause of commonly exploited software vulnerabilities. Some of the approaches or practices which can avoid these are</a:t>
            </a:r>
            <a:endParaRPr b="0" i="0" sz="1400" u="none" cap="none" strike="noStrike">
              <a:solidFill>
                <a:srgbClr val="000000"/>
              </a:solidFill>
              <a:latin typeface="Arial"/>
              <a:ea typeface="Arial"/>
              <a:cs typeface="Arial"/>
              <a:sym typeface="Arial"/>
            </a:endParaRPr>
          </a:p>
          <a:p>
            <a:pPr indent="-342900" lvl="0" marL="342900" marR="0" rtl="0" algn="just">
              <a:lnSpc>
                <a:spcPct val="120000"/>
              </a:lnSpc>
              <a:spcBef>
                <a:spcPts val="600"/>
              </a:spcBef>
              <a:spcAft>
                <a:spcPts val="0"/>
              </a:spcAft>
              <a:buClr>
                <a:srgbClr val="FF0000"/>
              </a:buClr>
              <a:buSzPts val="2400"/>
              <a:buFont typeface="Calibri"/>
              <a:buAutoNum type="arabicPeriod"/>
            </a:pPr>
            <a:r>
              <a:rPr b="1" i="0" lang="en-GB" sz="2400" u="none" cap="none" strike="noStrike">
                <a:solidFill>
                  <a:srgbClr val="FF0000"/>
                </a:solidFill>
                <a:latin typeface="Calibri"/>
                <a:ea typeface="Calibri"/>
                <a:cs typeface="Calibri"/>
                <a:sym typeface="Calibri"/>
              </a:rPr>
              <a:t>Validate input</a:t>
            </a:r>
            <a:r>
              <a:rPr b="0" i="0" lang="en-GB" sz="2400" u="none" cap="none" strike="noStrike">
                <a:solidFill>
                  <a:schemeClr val="dk1"/>
                </a:solidFill>
                <a:latin typeface="Calibri"/>
                <a:ea typeface="Calibri"/>
                <a:cs typeface="Calibri"/>
                <a:sym typeface="Calibri"/>
              </a:rPr>
              <a:t>. Validate input from all untrusted data sources.</a:t>
            </a:r>
            <a:endParaRPr b="0" i="0" sz="1400" u="none" cap="none" strike="noStrike">
              <a:solidFill>
                <a:srgbClr val="000000"/>
              </a:solidFill>
              <a:latin typeface="Arial"/>
              <a:ea typeface="Arial"/>
              <a:cs typeface="Arial"/>
              <a:sym typeface="Arial"/>
            </a:endParaRPr>
          </a:p>
          <a:p>
            <a:pPr indent="-342900" lvl="0" marL="342900" marR="0" rtl="0" algn="just">
              <a:lnSpc>
                <a:spcPct val="120000"/>
              </a:lnSpc>
              <a:spcBef>
                <a:spcPts val="600"/>
              </a:spcBef>
              <a:spcAft>
                <a:spcPts val="0"/>
              </a:spcAft>
              <a:buClr>
                <a:srgbClr val="FF0000"/>
              </a:buClr>
              <a:buSzPts val="2400"/>
              <a:buFont typeface="Calibri"/>
              <a:buAutoNum type="arabicPeriod"/>
            </a:pPr>
            <a:r>
              <a:rPr b="1" i="0" lang="en-GB" sz="2400" u="none" cap="none" strike="noStrike">
                <a:solidFill>
                  <a:srgbClr val="FF0000"/>
                </a:solidFill>
                <a:latin typeface="Calibri"/>
                <a:ea typeface="Calibri"/>
                <a:cs typeface="Calibri"/>
                <a:sym typeface="Calibri"/>
              </a:rPr>
              <a:t>Heed compiler warnings</a:t>
            </a:r>
            <a:r>
              <a:rPr b="0" i="0" lang="en-GB" sz="2400" u="none" cap="none" strike="noStrike">
                <a:solidFill>
                  <a:schemeClr val="dk1"/>
                </a:solidFill>
                <a:latin typeface="Calibri"/>
                <a:ea typeface="Calibri"/>
                <a:cs typeface="Calibri"/>
                <a:sym typeface="Calibri"/>
              </a:rPr>
              <a:t>. Compile code using the highest warning level available for your compiler and eliminate warnings by modifying the code. Use static and dynamic analysis tools to detect and eliminate additional security flaws.</a:t>
            </a:r>
            <a:endParaRPr b="0" i="0" sz="1400" u="none" cap="none" strike="noStrike">
              <a:solidFill>
                <a:srgbClr val="000000"/>
              </a:solidFill>
              <a:latin typeface="Arial"/>
              <a:ea typeface="Arial"/>
              <a:cs typeface="Arial"/>
              <a:sym typeface="Arial"/>
            </a:endParaRPr>
          </a:p>
          <a:p>
            <a:pPr indent="-342900" lvl="0" marL="342900" marR="0" rtl="0" algn="just">
              <a:lnSpc>
                <a:spcPct val="120000"/>
              </a:lnSpc>
              <a:spcBef>
                <a:spcPts val="600"/>
              </a:spcBef>
              <a:spcAft>
                <a:spcPts val="0"/>
              </a:spcAft>
              <a:buClr>
                <a:srgbClr val="FF0000"/>
              </a:buClr>
              <a:buSzPts val="2400"/>
              <a:buFont typeface="Calibri"/>
              <a:buAutoNum type="arabicPeriod"/>
            </a:pPr>
            <a:r>
              <a:rPr b="1" i="0" lang="en-GB" sz="2400" u="none" cap="none" strike="noStrike">
                <a:solidFill>
                  <a:srgbClr val="FF0000"/>
                </a:solidFill>
                <a:latin typeface="Calibri"/>
                <a:ea typeface="Calibri"/>
                <a:cs typeface="Calibri"/>
                <a:sym typeface="Calibri"/>
              </a:rPr>
              <a:t>Default deny</a:t>
            </a:r>
            <a:r>
              <a:rPr b="0" i="0" lang="en-GB" sz="2400" u="none" cap="none" strike="noStrike">
                <a:solidFill>
                  <a:schemeClr val="dk1"/>
                </a:solidFill>
                <a:latin typeface="Calibri"/>
                <a:ea typeface="Calibri"/>
                <a:cs typeface="Calibri"/>
                <a:sym typeface="Calibri"/>
              </a:rPr>
              <a:t>. Access decisions are based on permission rather than exclusion or by default, access is denied &amp; identified ones are permitted.</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72">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9"/>
          <p:cNvSpPr txBox="1"/>
          <p:nvPr>
            <p:ph idx="4294967295" type="title"/>
          </p:nvPr>
        </p:nvSpPr>
        <p:spPr>
          <a:xfrm>
            <a:off x="124513" y="529019"/>
            <a:ext cx="10515600" cy="55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Font typeface="Calibri"/>
              <a:buNone/>
            </a:pPr>
            <a:r>
              <a:rPr b="1" lang="en-GB" sz="2400">
                <a:solidFill>
                  <a:schemeClr val="accent2"/>
                </a:solidFill>
                <a:latin typeface="Calibri"/>
                <a:ea typeface="Calibri"/>
                <a:cs typeface="Calibri"/>
                <a:sym typeface="Calibri"/>
              </a:rPr>
              <a:t>Coding Standard Practices : </a:t>
            </a:r>
            <a:r>
              <a:rPr b="1" lang="en-GB" sz="2400">
                <a:solidFill>
                  <a:srgbClr val="385623"/>
                </a:solidFill>
                <a:latin typeface="Calibri"/>
                <a:ea typeface="Calibri"/>
                <a:cs typeface="Calibri"/>
                <a:sym typeface="Calibri"/>
              </a:rPr>
              <a:t>Secure Programming</a:t>
            </a:r>
            <a:endParaRPr b="1" sz="2800">
              <a:solidFill>
                <a:srgbClr val="385623"/>
              </a:solidFill>
              <a:latin typeface="Calibri"/>
              <a:ea typeface="Calibri"/>
              <a:cs typeface="Calibri"/>
              <a:sym typeface="Calibri"/>
            </a:endParaRPr>
          </a:p>
        </p:txBody>
      </p:sp>
      <p:sp>
        <p:nvSpPr>
          <p:cNvPr id="179" name="Google Shape;179;p9"/>
          <p:cNvSpPr txBox="1"/>
          <p:nvPr/>
        </p:nvSpPr>
        <p:spPr>
          <a:xfrm>
            <a:off x="124513" y="1087819"/>
            <a:ext cx="9364800" cy="2951100"/>
          </a:xfrm>
          <a:prstGeom prst="rect">
            <a:avLst/>
          </a:prstGeom>
          <a:noFill/>
          <a:ln>
            <a:noFill/>
          </a:ln>
        </p:spPr>
        <p:txBody>
          <a:bodyPr anchorCtr="0" anchor="t" bIns="45700" lIns="91425" spcFirstLastPara="1" rIns="91425" wrap="square" tIns="45700">
            <a:spAutoFit/>
          </a:bodyPr>
          <a:lstStyle/>
          <a:p>
            <a:pPr indent="-360000" lvl="0" marL="360000" marR="0" rtl="0" algn="just">
              <a:lnSpc>
                <a:spcPct val="110000"/>
              </a:lnSpc>
              <a:spcBef>
                <a:spcPts val="0"/>
              </a:spcBef>
              <a:spcAft>
                <a:spcPts val="0"/>
              </a:spcAft>
              <a:buClr>
                <a:srgbClr val="FF0000"/>
              </a:buClr>
              <a:buSzPts val="2400"/>
              <a:buFont typeface="Calibri"/>
              <a:buAutoNum type="arabicPeriod" startAt="4"/>
            </a:pPr>
            <a:r>
              <a:rPr b="1" i="0" lang="en-GB" sz="2400" u="none" cap="none" strike="noStrike">
                <a:solidFill>
                  <a:srgbClr val="FF0000"/>
                </a:solidFill>
                <a:latin typeface="Calibri"/>
                <a:ea typeface="Calibri"/>
                <a:cs typeface="Calibri"/>
                <a:sym typeface="Calibri"/>
              </a:rPr>
              <a:t>Adhere to the principle of least privilege</a:t>
            </a:r>
            <a:r>
              <a:rPr b="0" i="0" lang="en-GB" sz="2400" u="none" cap="none" strike="noStrike">
                <a:solidFill>
                  <a:schemeClr val="dk1"/>
                </a:solidFill>
                <a:latin typeface="Calibri"/>
                <a:ea typeface="Calibri"/>
                <a:cs typeface="Calibri"/>
                <a:sym typeface="Calibri"/>
              </a:rPr>
              <a:t>. Every process should execute with the least set of privileges necessary to complete the job. Elevated permission should only be accessed for the least amount of time required to complete the privileged task. </a:t>
            </a:r>
            <a:endParaRPr b="0" i="0" sz="1400" u="none" cap="none" strike="noStrike">
              <a:solidFill>
                <a:srgbClr val="000000"/>
              </a:solidFill>
              <a:latin typeface="Arial"/>
              <a:ea typeface="Arial"/>
              <a:cs typeface="Arial"/>
              <a:sym typeface="Arial"/>
            </a:endParaRPr>
          </a:p>
          <a:p>
            <a:pPr indent="-342900" lvl="0" marL="342900" marR="0" rtl="0" algn="just">
              <a:lnSpc>
                <a:spcPct val="110000"/>
              </a:lnSpc>
              <a:spcBef>
                <a:spcPts val="400"/>
              </a:spcBef>
              <a:spcAft>
                <a:spcPts val="0"/>
              </a:spcAft>
              <a:buClr>
                <a:srgbClr val="FF0000"/>
              </a:buClr>
              <a:buSzPts val="2400"/>
              <a:buFont typeface="Calibri"/>
              <a:buAutoNum type="arabicPeriod" startAt="4"/>
            </a:pPr>
            <a:r>
              <a:rPr b="1" i="0" lang="en-GB" sz="2400" u="none" cap="none" strike="noStrike">
                <a:solidFill>
                  <a:srgbClr val="FF0000"/>
                </a:solidFill>
                <a:latin typeface="Calibri"/>
                <a:ea typeface="Calibri"/>
                <a:cs typeface="Calibri"/>
                <a:sym typeface="Calibri"/>
              </a:rPr>
              <a:t>Sanitize data sent to other systems</a:t>
            </a:r>
            <a:r>
              <a:rPr b="0" i="0" lang="en-GB" sz="2400" u="none" cap="none" strike="noStrike">
                <a:solidFill>
                  <a:schemeClr val="dk1"/>
                </a:solidFill>
                <a:latin typeface="Calibri"/>
                <a:ea typeface="Calibri"/>
                <a:cs typeface="Calibri"/>
                <a:sym typeface="Calibri"/>
              </a:rPr>
              <a:t>. Sanitize all data passed to complex subsystems such as command shells, relational databases, and commercial off-the-shelf (COTS) components.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2019-05-30T23:14:36Z</dcterms:created>
  <dc:creator>Prahallad Nith</dc:creator>
</cp:coreProperties>
</file>