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75" r:id="rId4"/>
    <p:sldId id="295" r:id="rId5"/>
    <p:sldId id="287" r:id="rId6"/>
    <p:sldId id="292" r:id="rId7"/>
    <p:sldId id="291" r:id="rId8"/>
    <p:sldId id="288" r:id="rId9"/>
    <p:sldId id="285" r:id="rId10"/>
    <p:sldId id="293" r:id="rId11"/>
    <p:sldId id="294" r:id="rId12"/>
    <p:sldId id="289" r:id="rId13"/>
    <p:sldId id="290"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81" d="100"/>
          <a:sy n="81" d="100"/>
        </p:scale>
        <p:origin x="102" y="312"/>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6</a:t>
            </a:fld>
            <a:endParaRPr lang="en-IN"/>
          </a:p>
        </p:txBody>
      </p:sp>
    </p:spTree>
    <p:extLst>
      <p:ext uri="{BB962C8B-B14F-4D97-AF65-F5344CB8AC3E}">
        <p14:creationId xmlns:p14="http://schemas.microsoft.com/office/powerpoint/2010/main" val="2245503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Implementation</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Implementation</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24-02-2021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24-02-2021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IMPLEMENTATION</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65153" y="529019"/>
            <a:ext cx="10515600" cy="558800"/>
          </a:xfrm>
        </p:spPr>
        <p:txBody>
          <a:bodyPr>
            <a:normAutofit/>
          </a:bodyPr>
          <a:lstStyle/>
          <a:p>
            <a:r>
              <a:rPr lang="en-IN" sz="2400" b="1" dirty="0">
                <a:solidFill>
                  <a:schemeClr val="accent2"/>
                </a:solidFill>
                <a:latin typeface="+mn-lt"/>
              </a:rPr>
              <a:t>Code Inspection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6" y="1087819"/>
            <a:ext cx="10758735" cy="4528612"/>
          </a:xfrm>
          <a:prstGeom prst="rect">
            <a:avLst/>
          </a:prstGeom>
          <a:noFill/>
        </p:spPr>
        <p:txBody>
          <a:bodyPr wrap="square" rtlCol="0">
            <a:spAutoFit/>
          </a:bodyPr>
          <a:lstStyle/>
          <a:p>
            <a:pPr marL="457200" indent="-457200">
              <a:spcBef>
                <a:spcPts val="600"/>
              </a:spcBef>
              <a:buFont typeface="Wingdings" panose="05000000000000000000" pitchFamily="2" charset="2"/>
              <a:buChar char="§"/>
            </a:pPr>
            <a:r>
              <a:rPr lang="en-US" sz="2400" dirty="0"/>
              <a:t>Software Inspection involves people examining the source representation with the aim of discovering anomalies and defects</a:t>
            </a:r>
          </a:p>
          <a:p>
            <a:pPr marL="457200" indent="-457200">
              <a:spcBef>
                <a:spcPts val="600"/>
              </a:spcBef>
              <a:buFont typeface="Wingdings" panose="05000000000000000000" pitchFamily="2" charset="2"/>
              <a:buChar char="§"/>
            </a:pPr>
            <a:r>
              <a:rPr lang="en-US" sz="2400" dirty="0"/>
              <a:t>Inspections can check conformance with a specification but not conformance with the customer’s real requirements</a:t>
            </a:r>
          </a:p>
          <a:p>
            <a:pPr marL="457200" indent="-457200">
              <a:spcBef>
                <a:spcPts val="600"/>
              </a:spcBef>
              <a:buFont typeface="Wingdings" panose="05000000000000000000" pitchFamily="2" charset="2"/>
              <a:buChar char="§"/>
            </a:pPr>
            <a:r>
              <a:rPr lang="en-US" sz="2400" dirty="0"/>
              <a:t>It’s a formalized approach to code/document reviews or peer reviews</a:t>
            </a:r>
          </a:p>
          <a:p>
            <a:pPr marL="457200" indent="-457200">
              <a:lnSpc>
                <a:spcPct val="150000"/>
              </a:lnSpc>
              <a:buFont typeface="Wingdings" panose="05000000000000000000" pitchFamily="2" charset="2"/>
              <a:buChar char="§"/>
            </a:pPr>
            <a:r>
              <a:rPr lang="en-US" sz="2400" dirty="0"/>
              <a:t>Preconditions</a:t>
            </a:r>
          </a:p>
          <a:p>
            <a:pPr marL="914400" lvl="1" indent="-457200">
              <a:lnSpc>
                <a:spcPct val="130000"/>
              </a:lnSpc>
              <a:buFont typeface="Wingdings" panose="05000000000000000000" pitchFamily="2" charset="2"/>
              <a:buChar char="§"/>
            </a:pPr>
            <a:r>
              <a:rPr lang="en-US" sz="2400" dirty="0"/>
              <a:t>A precise specification must be available.</a:t>
            </a:r>
          </a:p>
          <a:p>
            <a:pPr marL="914400" lvl="1" indent="-457200">
              <a:lnSpc>
                <a:spcPct val="130000"/>
              </a:lnSpc>
              <a:buFont typeface="Wingdings" panose="05000000000000000000" pitchFamily="2" charset="2"/>
              <a:buChar char="§"/>
            </a:pPr>
            <a:r>
              <a:rPr lang="en-US" sz="2400" dirty="0"/>
              <a:t>Team members must be familiar with the organization standards.</a:t>
            </a:r>
          </a:p>
          <a:p>
            <a:pPr marL="914400" lvl="1" indent="-457200">
              <a:lnSpc>
                <a:spcPct val="130000"/>
              </a:lnSpc>
              <a:buFont typeface="Wingdings" panose="05000000000000000000" pitchFamily="2" charset="2"/>
              <a:buChar char="§"/>
            </a:pPr>
            <a:r>
              <a:rPr lang="en-US" sz="2400" dirty="0"/>
              <a:t>Syntactically correct code or other system representations must be available. </a:t>
            </a:r>
          </a:p>
          <a:p>
            <a:pPr marL="914400" lvl="1" indent="-457200">
              <a:lnSpc>
                <a:spcPct val="130000"/>
              </a:lnSpc>
              <a:buFont typeface="Wingdings" panose="05000000000000000000" pitchFamily="2" charset="2"/>
              <a:buChar char="§"/>
            </a:pPr>
            <a:r>
              <a:rPr lang="en-US" sz="2400" dirty="0"/>
              <a:t>An error checklist should be prepared.</a:t>
            </a:r>
          </a:p>
        </p:txBody>
      </p:sp>
    </p:spTree>
    <p:extLst>
      <p:ext uri="{BB962C8B-B14F-4D97-AF65-F5344CB8AC3E}">
        <p14:creationId xmlns:p14="http://schemas.microsoft.com/office/powerpoint/2010/main" val="76844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65153" y="529019"/>
            <a:ext cx="10515600" cy="558800"/>
          </a:xfrm>
        </p:spPr>
        <p:txBody>
          <a:bodyPr>
            <a:normAutofit/>
          </a:bodyPr>
          <a:lstStyle/>
          <a:p>
            <a:r>
              <a:rPr lang="en-IN" sz="2400" b="1" dirty="0">
                <a:solidFill>
                  <a:schemeClr val="accent2"/>
                </a:solidFill>
                <a:latin typeface="+mn-lt"/>
              </a:rPr>
              <a:t>Code Inspection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65153" y="1010329"/>
            <a:ext cx="12026847" cy="5970865"/>
          </a:xfrm>
          <a:prstGeom prst="rect">
            <a:avLst/>
          </a:prstGeom>
          <a:noFill/>
        </p:spPr>
        <p:txBody>
          <a:bodyPr wrap="square" rtlCol="0">
            <a:spAutoFit/>
          </a:bodyPr>
          <a:lstStyle/>
          <a:p>
            <a:pPr>
              <a:spcBef>
                <a:spcPts val="500"/>
              </a:spcBef>
            </a:pPr>
            <a:r>
              <a:rPr lang="en-US" sz="2300" b="1" dirty="0"/>
              <a:t>Inspection Procedure</a:t>
            </a:r>
          </a:p>
          <a:p>
            <a:pPr marL="457200" indent="-457200">
              <a:spcBef>
                <a:spcPts val="500"/>
              </a:spcBef>
              <a:buFont typeface="Wingdings" panose="05000000000000000000" pitchFamily="2" charset="2"/>
              <a:buChar char="§"/>
            </a:pPr>
            <a:r>
              <a:rPr lang="en-US" sz="2200" dirty="0"/>
              <a:t>Inspection Planning – selecting team, location and having the code/documents</a:t>
            </a:r>
          </a:p>
          <a:p>
            <a:pPr marL="457200" indent="-457200">
              <a:spcBef>
                <a:spcPts val="500"/>
              </a:spcBef>
              <a:buFont typeface="Wingdings" panose="05000000000000000000" pitchFamily="2" charset="2"/>
              <a:buChar char="§"/>
            </a:pPr>
            <a:r>
              <a:rPr lang="en-US" sz="2200" dirty="0"/>
              <a:t>System overview presented to inspection team as part of preparation</a:t>
            </a:r>
          </a:p>
          <a:p>
            <a:pPr marL="457200" indent="-457200">
              <a:spcBef>
                <a:spcPts val="500"/>
              </a:spcBef>
              <a:buFont typeface="Wingdings" panose="05000000000000000000" pitchFamily="2" charset="2"/>
              <a:buChar char="§"/>
            </a:pPr>
            <a:r>
              <a:rPr lang="en-US" sz="2200" dirty="0"/>
              <a:t>Code and associated documents are distributed to inspection team in advance.</a:t>
            </a:r>
          </a:p>
          <a:p>
            <a:pPr marL="457200" indent="-457200">
              <a:spcBef>
                <a:spcPts val="500"/>
              </a:spcBef>
              <a:buFont typeface="Wingdings" panose="05000000000000000000" pitchFamily="2" charset="2"/>
              <a:buChar char="§"/>
            </a:pPr>
            <a:r>
              <a:rPr lang="en-US" sz="2200" dirty="0"/>
              <a:t>Individuals prepare where every inspector will inspect the item</a:t>
            </a:r>
          </a:p>
          <a:p>
            <a:pPr marL="457200" indent="-457200">
              <a:spcBef>
                <a:spcPts val="500"/>
              </a:spcBef>
              <a:buFont typeface="Wingdings" panose="05000000000000000000" pitchFamily="2" charset="2"/>
              <a:buChar char="§"/>
            </a:pPr>
            <a:r>
              <a:rPr lang="en-US" sz="2200" dirty="0"/>
              <a:t>On the specified Inspection logging meeting, Inspection takes place &amp; discovered errors are noted.</a:t>
            </a:r>
          </a:p>
          <a:p>
            <a:pPr marL="457200" indent="-457200">
              <a:spcBef>
                <a:spcPts val="500"/>
              </a:spcBef>
              <a:buFont typeface="Wingdings" panose="05000000000000000000" pitchFamily="2" charset="2"/>
              <a:buChar char="§"/>
            </a:pPr>
            <a:r>
              <a:rPr lang="en-US" sz="2200" dirty="0"/>
              <a:t>Owners identify modifications necessary, and make the modifications to repair errors discovered.</a:t>
            </a:r>
          </a:p>
          <a:p>
            <a:pPr marL="457200" indent="-457200">
              <a:spcBef>
                <a:spcPts val="500"/>
              </a:spcBef>
              <a:buFont typeface="Wingdings" panose="05000000000000000000" pitchFamily="2" charset="2"/>
              <a:buChar char="§"/>
            </a:pPr>
            <a:r>
              <a:rPr lang="en-US" sz="2200" dirty="0"/>
              <a:t>Re-inspection may or may not be required post the changes</a:t>
            </a:r>
          </a:p>
          <a:p>
            <a:pPr marL="457200" indent="-457200">
              <a:spcBef>
                <a:spcPts val="500"/>
              </a:spcBef>
              <a:buFont typeface="Wingdings" panose="05000000000000000000" pitchFamily="2" charset="2"/>
              <a:buChar char="§"/>
            </a:pPr>
            <a:r>
              <a:rPr lang="en-US" sz="2200" dirty="0"/>
              <a:t>All of these are documented and archived</a:t>
            </a:r>
          </a:p>
          <a:p>
            <a:pPr>
              <a:spcBef>
                <a:spcPts val="500"/>
              </a:spcBef>
            </a:pPr>
            <a:r>
              <a:rPr lang="en-US" sz="2300" b="1" dirty="0"/>
              <a:t>Inspection Checklist</a:t>
            </a:r>
          </a:p>
          <a:p>
            <a:pPr marL="457200" indent="-457200">
              <a:spcBef>
                <a:spcPts val="500"/>
              </a:spcBef>
              <a:buFont typeface="Wingdings" panose="05000000000000000000" pitchFamily="2" charset="2"/>
              <a:buChar char="§"/>
            </a:pPr>
            <a:r>
              <a:rPr lang="en-US" sz="2200" dirty="0"/>
              <a:t>Checklist of common errors should be used to drive the inspection.</a:t>
            </a:r>
          </a:p>
          <a:p>
            <a:pPr marL="457200" indent="-457200">
              <a:spcBef>
                <a:spcPts val="400"/>
              </a:spcBef>
              <a:buFont typeface="Wingdings" panose="05000000000000000000" pitchFamily="2" charset="2"/>
              <a:buChar char="§"/>
            </a:pPr>
            <a:r>
              <a:rPr lang="en-US" sz="2200" dirty="0"/>
              <a:t>Error checklists are programming/language dependent &amp; reflect the characteristic errors that are </a:t>
            </a:r>
            <a:br>
              <a:rPr lang="en-US" sz="2200" dirty="0"/>
            </a:br>
            <a:r>
              <a:rPr lang="en-US" sz="2200" dirty="0"/>
              <a:t>likely to arise in the language.</a:t>
            </a:r>
          </a:p>
          <a:p>
            <a:pPr marL="457200" indent="-457200">
              <a:spcBef>
                <a:spcPts val="500"/>
              </a:spcBef>
              <a:buFont typeface="Wingdings" panose="05000000000000000000" pitchFamily="2" charset="2"/>
              <a:buChar char="§"/>
            </a:pPr>
            <a:r>
              <a:rPr lang="en-US" sz="2200" dirty="0"/>
              <a:t>In general, the 'weaker' the type checking, the larger the checklist.</a:t>
            </a:r>
          </a:p>
          <a:p>
            <a:r>
              <a:rPr lang="en-US" sz="2200" dirty="0"/>
              <a:t>       Examples: Initialization, Constant naming, loop termination, array bounds, etc.</a:t>
            </a:r>
          </a:p>
        </p:txBody>
      </p:sp>
    </p:spTree>
    <p:extLst>
      <p:ext uri="{BB962C8B-B14F-4D97-AF65-F5344CB8AC3E}">
        <p14:creationId xmlns:p14="http://schemas.microsoft.com/office/powerpoint/2010/main" val="61033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65153" y="529019"/>
            <a:ext cx="10515600" cy="558800"/>
          </a:xfrm>
        </p:spPr>
        <p:txBody>
          <a:bodyPr>
            <a:normAutofit/>
          </a:bodyPr>
          <a:lstStyle/>
          <a:p>
            <a:r>
              <a:rPr lang="en-IN" sz="2400" b="1" dirty="0">
                <a:solidFill>
                  <a:schemeClr val="accent2"/>
                </a:solidFill>
                <a:latin typeface="+mn-lt"/>
              </a:rPr>
              <a:t>Unit Testing Tools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2" name="Picture 49">
            <a:extLst>
              <a:ext uri="{FF2B5EF4-FFF2-40B4-BE49-F238E27FC236}">
                <a16:creationId xmlns:a16="http://schemas.microsoft.com/office/drawing/2014/main" id="{9D1B5841-F411-42A9-AE17-933901C90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67" y="1268298"/>
            <a:ext cx="8762553" cy="52747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900491E5-A17C-47C5-A266-DC323A6183A4}"/>
              </a:ext>
            </a:extLst>
          </p:cNvPr>
          <p:cNvPicPr>
            <a:picLocks noChangeAspect="1"/>
          </p:cNvPicPr>
          <p:nvPr/>
        </p:nvPicPr>
        <p:blipFill>
          <a:blip r:embed="rId3"/>
          <a:stretch>
            <a:fillRect/>
          </a:stretch>
        </p:blipFill>
        <p:spPr>
          <a:xfrm flipV="1">
            <a:off x="9262974" y="105686"/>
            <a:ext cx="1666875" cy="552450"/>
          </a:xfrm>
          <a:prstGeom prst="rect">
            <a:avLst/>
          </a:prstGeom>
        </p:spPr>
      </p:pic>
      <p:sp>
        <p:nvSpPr>
          <p:cNvPr id="10" name="Speech Bubble: Rectangle 9">
            <a:extLst>
              <a:ext uri="{FF2B5EF4-FFF2-40B4-BE49-F238E27FC236}">
                <a16:creationId xmlns:a16="http://schemas.microsoft.com/office/drawing/2014/main" id="{7F476C03-0330-40ED-BC00-3717F9A412F6}"/>
              </a:ext>
            </a:extLst>
          </p:cNvPr>
          <p:cNvSpPr/>
          <p:nvPr/>
        </p:nvSpPr>
        <p:spPr>
          <a:xfrm>
            <a:off x="9140701" y="2105787"/>
            <a:ext cx="3051299" cy="4437252"/>
          </a:xfrm>
          <a:prstGeom prst="wedgeRectCallout">
            <a:avLst>
              <a:gd name="adj1" fmla="val -70602"/>
              <a:gd name="adj2" fmla="val -61441"/>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err="1">
                <a:solidFill>
                  <a:schemeClr val="tx1"/>
                </a:solidFill>
              </a:rPr>
              <a:t>NUnit</a:t>
            </a:r>
            <a:r>
              <a:rPr lang="en-IN" sz="2000" dirty="0">
                <a:solidFill>
                  <a:schemeClr val="tx1"/>
                </a:solidFill>
              </a:rPr>
              <a:t> is a unit testing framework based on .NET platform</a:t>
            </a:r>
          </a:p>
          <a:p>
            <a:pPr marL="637200" lvl="1" indent="-180000">
              <a:buFont typeface="Arial" panose="020B0604020202020204" pitchFamily="34" charset="0"/>
              <a:buChar char="•"/>
            </a:pPr>
            <a:r>
              <a:rPr lang="en-IN" sz="2000" dirty="0">
                <a:solidFill>
                  <a:schemeClr val="tx1"/>
                </a:solidFill>
              </a:rPr>
              <a:t>It’s a free tool and allows to write test scripts manually</a:t>
            </a:r>
          </a:p>
          <a:p>
            <a:pPr marL="637200" lvl="1" indent="-180000">
              <a:buFont typeface="Arial" panose="020B0604020202020204" pitchFamily="34" charset="0"/>
              <a:buChar char="•"/>
            </a:pPr>
            <a:r>
              <a:rPr lang="en-IN" sz="2000" dirty="0">
                <a:solidFill>
                  <a:schemeClr val="tx1"/>
                </a:solidFill>
              </a:rPr>
              <a:t>Supports data driven tests that can be run in parallel</a:t>
            </a:r>
          </a:p>
          <a:p>
            <a:pPr marL="637200" lvl="1" indent="-180000">
              <a:buFont typeface="Arial" panose="020B0604020202020204" pitchFamily="34" charset="0"/>
              <a:buChar char="•"/>
            </a:pPr>
            <a:r>
              <a:rPr lang="en-IN" sz="2000" dirty="0">
                <a:solidFill>
                  <a:schemeClr val="tx1"/>
                </a:solidFill>
              </a:rPr>
              <a:t>Uses console runner to load and execute tests</a:t>
            </a:r>
          </a:p>
          <a:p>
            <a:r>
              <a:rPr lang="en-IN" sz="2000" dirty="0">
                <a:solidFill>
                  <a:schemeClr val="tx1"/>
                </a:solidFill>
              </a:rPr>
              <a:t>Junit for Java would be another tool</a:t>
            </a:r>
          </a:p>
        </p:txBody>
      </p:sp>
      <p:sp>
        <p:nvSpPr>
          <p:cNvPr id="11" name="Speech Bubble: Rectangle 10">
            <a:extLst>
              <a:ext uri="{FF2B5EF4-FFF2-40B4-BE49-F238E27FC236}">
                <a16:creationId xmlns:a16="http://schemas.microsoft.com/office/drawing/2014/main" id="{D47E23F6-326A-47D5-9E02-FFC2CB8A14F9}"/>
              </a:ext>
            </a:extLst>
          </p:cNvPr>
          <p:cNvSpPr/>
          <p:nvPr/>
        </p:nvSpPr>
        <p:spPr>
          <a:xfrm>
            <a:off x="9475814" y="2472034"/>
            <a:ext cx="2609308" cy="2322636"/>
          </a:xfrm>
          <a:prstGeom prst="wedgeRectCallout">
            <a:avLst>
              <a:gd name="adj1" fmla="val -78370"/>
              <a:gd name="adj2" fmla="val 35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spcBef>
                <a:spcPts val="1200"/>
              </a:spcBef>
              <a:buFont typeface="Arial" panose="020B0604020202020204" pitchFamily="34" charset="0"/>
              <a:buChar char="•"/>
            </a:pPr>
            <a:r>
              <a:rPr lang="en-IN" sz="2000" dirty="0"/>
              <a:t>There are number of tools like </a:t>
            </a:r>
            <a:r>
              <a:rPr lang="en-IN" sz="2000" dirty="0" err="1"/>
              <a:t>CoCo</a:t>
            </a:r>
            <a:r>
              <a:rPr lang="en-IN" sz="2000" dirty="0"/>
              <a:t>, </a:t>
            </a:r>
            <a:r>
              <a:rPr lang="en-IN" sz="2000" dirty="0" err="1"/>
              <a:t>Cobertura,PureCoverage</a:t>
            </a:r>
            <a:r>
              <a:rPr lang="en-IN" sz="2000" dirty="0"/>
              <a:t> etc which look at statement coverage, branch coverage etc.</a:t>
            </a:r>
          </a:p>
        </p:txBody>
      </p:sp>
      <p:sp>
        <p:nvSpPr>
          <p:cNvPr id="9" name="Speech Bubble: Rectangle 8">
            <a:extLst>
              <a:ext uri="{FF2B5EF4-FFF2-40B4-BE49-F238E27FC236}">
                <a16:creationId xmlns:a16="http://schemas.microsoft.com/office/drawing/2014/main" id="{70C2CD3A-EA15-4270-90BF-13CF379A4138}"/>
              </a:ext>
            </a:extLst>
          </p:cNvPr>
          <p:cNvSpPr/>
          <p:nvPr/>
        </p:nvSpPr>
        <p:spPr>
          <a:xfrm>
            <a:off x="9234870" y="3223518"/>
            <a:ext cx="2862960" cy="3319521"/>
          </a:xfrm>
          <a:prstGeom prst="wedgeRectCallout">
            <a:avLst>
              <a:gd name="adj1" fmla="val -61286"/>
              <a:gd name="adj2" fmla="val 23809"/>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solidFill>
                  <a:schemeClr val="tx1"/>
                </a:solidFill>
              </a:rPr>
              <a:t>Eg. Salenium</a:t>
            </a:r>
          </a:p>
          <a:p>
            <a:pPr marL="180000" indent="-180000">
              <a:buFont typeface="Arial" panose="020B0604020202020204" pitchFamily="34" charset="0"/>
              <a:buChar char="•"/>
            </a:pPr>
            <a:r>
              <a:rPr lang="en-GB">
                <a:solidFill>
                  <a:schemeClr val="tx1"/>
                </a:solidFill>
              </a:rPr>
              <a:t>Primarily it is for automating web applications for testing purposes, but is certainly not limited to just that.</a:t>
            </a:r>
          </a:p>
          <a:p>
            <a:pPr marL="180000" indent="-180000">
              <a:buFont typeface="Arial" panose="020B0604020202020204" pitchFamily="34" charset="0"/>
              <a:buChar char="•"/>
            </a:pPr>
            <a:endParaRPr lang="en-GB">
              <a:solidFill>
                <a:schemeClr val="tx1"/>
              </a:solidFill>
            </a:endParaRPr>
          </a:p>
          <a:p>
            <a:pPr marL="180000" indent="-180000">
              <a:buFont typeface="Arial" panose="020B0604020202020204" pitchFamily="34" charset="0"/>
              <a:buChar char="•"/>
            </a:pPr>
            <a:r>
              <a:rPr lang="en-GB">
                <a:solidFill>
                  <a:schemeClr val="tx1"/>
                </a:solidFill>
              </a:rPr>
              <a:t>Boring web-based administration tasks can (and should) also be automated as well</a:t>
            </a:r>
            <a:endParaRPr lang="en-IN" dirty="0">
              <a:solidFill>
                <a:schemeClr val="tx1"/>
              </a:solidFill>
            </a:endParaRPr>
          </a:p>
        </p:txBody>
      </p:sp>
      <p:sp>
        <p:nvSpPr>
          <p:cNvPr id="4" name="Rectangle: Rounded Corners 3">
            <a:extLst>
              <a:ext uri="{FF2B5EF4-FFF2-40B4-BE49-F238E27FC236}">
                <a16:creationId xmlns:a16="http://schemas.microsoft.com/office/drawing/2014/main" id="{9DFE5D4D-4E36-446A-8373-E1C5E016F338}"/>
              </a:ext>
            </a:extLst>
          </p:cNvPr>
          <p:cNvSpPr/>
          <p:nvPr/>
        </p:nvSpPr>
        <p:spPr>
          <a:xfrm>
            <a:off x="5118265" y="1318161"/>
            <a:ext cx="3396343" cy="1698171"/>
          </a:xfrm>
          <a:prstGeom prst="roundRect">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24DD0FA-91C0-4BC7-9183-0520EC166956}"/>
              </a:ext>
            </a:extLst>
          </p:cNvPr>
          <p:cNvSpPr/>
          <p:nvPr/>
        </p:nvSpPr>
        <p:spPr>
          <a:xfrm>
            <a:off x="5455454" y="3233362"/>
            <a:ext cx="3225083" cy="1038014"/>
          </a:xfrm>
          <a:prstGeom prst="roundRect">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9C0EE79-067F-4D80-B34E-7ADEEAF8BC39}"/>
              </a:ext>
            </a:extLst>
          </p:cNvPr>
          <p:cNvSpPr/>
          <p:nvPr/>
        </p:nvSpPr>
        <p:spPr>
          <a:xfrm>
            <a:off x="4847573" y="5216061"/>
            <a:ext cx="4008328" cy="1234843"/>
          </a:xfrm>
          <a:prstGeom prst="roundRect">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7AD904A-CF77-4649-A7CF-A907A6C4DAA4}"/>
              </a:ext>
            </a:extLst>
          </p:cNvPr>
          <p:cNvSpPr/>
          <p:nvPr/>
        </p:nvSpPr>
        <p:spPr>
          <a:xfrm>
            <a:off x="4753403" y="4488407"/>
            <a:ext cx="3761205" cy="396744"/>
          </a:xfrm>
          <a:prstGeom prst="roundRect">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9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83DB2DB-3BB1-4C14-9051-118C7AC24495}"/>
              </a:ext>
            </a:extLst>
          </p:cNvPr>
          <p:cNvSpPr txBox="1">
            <a:spLocks/>
          </p:cNvSpPr>
          <p:nvPr/>
        </p:nvSpPr>
        <p:spPr>
          <a:xfrm>
            <a:off x="165153" y="529019"/>
            <a:ext cx="10515600"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accent2"/>
                </a:solidFill>
                <a:latin typeface="+mn-lt"/>
              </a:rPr>
              <a:t>Requirement Traceability Matrix</a:t>
            </a:r>
            <a:endParaRPr lang="en-US" sz="2800" b="1" dirty="0">
              <a:solidFill>
                <a:schemeClr val="accent2"/>
              </a:solidFill>
              <a:latin typeface="+mn-lt"/>
            </a:endParaRPr>
          </a:p>
        </p:txBody>
      </p:sp>
      <p:graphicFrame>
        <p:nvGraphicFramePr>
          <p:cNvPr id="3" name="Content Placeholder 3">
            <a:extLst>
              <a:ext uri="{FF2B5EF4-FFF2-40B4-BE49-F238E27FC236}">
                <a16:creationId xmlns:a16="http://schemas.microsoft.com/office/drawing/2014/main" id="{5A5853D3-92C4-4A10-9522-3238DCD5D1A8}"/>
              </a:ext>
            </a:extLst>
          </p:cNvPr>
          <p:cNvGraphicFramePr>
            <a:graphicFrameLocks/>
          </p:cNvGraphicFramePr>
          <p:nvPr/>
        </p:nvGraphicFramePr>
        <p:xfrm>
          <a:off x="395536" y="1772816"/>
          <a:ext cx="8568953" cy="4616516"/>
        </p:xfrm>
        <a:graphic>
          <a:graphicData uri="http://schemas.openxmlformats.org/drawingml/2006/table">
            <a:tbl>
              <a:tblPr firstRow="1" firstCol="1" bandRow="1">
                <a:tableStyleId>{5C22544A-7EE6-4342-B048-85BDC9FD1C3A}</a:tableStyleId>
              </a:tblPr>
              <a:tblGrid>
                <a:gridCol w="465741">
                  <a:extLst>
                    <a:ext uri="{9D8B030D-6E8A-4147-A177-3AD203B41FA5}">
                      <a16:colId xmlns:a16="http://schemas.microsoft.com/office/drawing/2014/main" val="573536978"/>
                    </a:ext>
                  </a:extLst>
                </a:gridCol>
                <a:gridCol w="830403">
                  <a:extLst>
                    <a:ext uri="{9D8B030D-6E8A-4147-A177-3AD203B41FA5}">
                      <a16:colId xmlns:a16="http://schemas.microsoft.com/office/drawing/2014/main" val="3245868701"/>
                    </a:ext>
                  </a:extLst>
                </a:gridCol>
                <a:gridCol w="1199129">
                  <a:extLst>
                    <a:ext uri="{9D8B030D-6E8A-4147-A177-3AD203B41FA5}">
                      <a16:colId xmlns:a16="http://schemas.microsoft.com/office/drawing/2014/main" val="552570486"/>
                    </a:ext>
                  </a:extLst>
                </a:gridCol>
                <a:gridCol w="1537175">
                  <a:extLst>
                    <a:ext uri="{9D8B030D-6E8A-4147-A177-3AD203B41FA5}">
                      <a16:colId xmlns:a16="http://schemas.microsoft.com/office/drawing/2014/main" val="963175051"/>
                    </a:ext>
                  </a:extLst>
                </a:gridCol>
                <a:gridCol w="864096">
                  <a:extLst>
                    <a:ext uri="{9D8B030D-6E8A-4147-A177-3AD203B41FA5}">
                      <a16:colId xmlns:a16="http://schemas.microsoft.com/office/drawing/2014/main" val="2447709796"/>
                    </a:ext>
                  </a:extLst>
                </a:gridCol>
                <a:gridCol w="1080120">
                  <a:extLst>
                    <a:ext uri="{9D8B030D-6E8A-4147-A177-3AD203B41FA5}">
                      <a16:colId xmlns:a16="http://schemas.microsoft.com/office/drawing/2014/main" val="3601816258"/>
                    </a:ext>
                  </a:extLst>
                </a:gridCol>
                <a:gridCol w="1224136">
                  <a:extLst>
                    <a:ext uri="{9D8B030D-6E8A-4147-A177-3AD203B41FA5}">
                      <a16:colId xmlns:a16="http://schemas.microsoft.com/office/drawing/2014/main" val="2818948911"/>
                    </a:ext>
                  </a:extLst>
                </a:gridCol>
                <a:gridCol w="1368153">
                  <a:extLst>
                    <a:ext uri="{9D8B030D-6E8A-4147-A177-3AD203B41FA5}">
                      <a16:colId xmlns:a16="http://schemas.microsoft.com/office/drawing/2014/main" val="936047939"/>
                    </a:ext>
                  </a:extLst>
                </a:gridCol>
              </a:tblGrid>
              <a:tr h="864096">
                <a:tc>
                  <a:txBody>
                    <a:bodyPr/>
                    <a:lstStyle/>
                    <a:p>
                      <a:r>
                        <a:rPr lang="en-US" sz="1800">
                          <a:effectLst/>
                        </a:rPr>
                        <a:t>Sl.</a:t>
                      </a:r>
                      <a:br>
                        <a:rPr lang="en-US" sz="1800">
                          <a:effectLst/>
                        </a:rPr>
                      </a:br>
                      <a:r>
                        <a:rPr lang="en-US" sz="1800">
                          <a:effectLst/>
                        </a:rPr>
                        <a:t>No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Req Id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Brief Desc</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Architecture Ref Section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Design Ref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Code File Ref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a:effectLst/>
                        </a:rPr>
                        <a:t>Unit Test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dirty="0">
                          <a:effectLst/>
                        </a:rPr>
                        <a:t>Function/</a:t>
                      </a:r>
                      <a:br>
                        <a:rPr lang="en-US" sz="1800" dirty="0">
                          <a:effectLst/>
                        </a:rPr>
                      </a:br>
                      <a:r>
                        <a:rPr lang="en-US" sz="1800" dirty="0">
                          <a:effectLst/>
                        </a:rPr>
                        <a:t>System test cases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3610601"/>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6517252"/>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0823849"/>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7588318"/>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7841068"/>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8680290"/>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7893506"/>
                  </a:ext>
                </a:extLst>
              </a:tr>
              <a:tr h="536060">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2596174"/>
                  </a:ext>
                </a:extLst>
              </a:tr>
            </a:tbl>
          </a:graphicData>
        </a:graphic>
      </p:graphicFrame>
      <p:sp>
        <p:nvSpPr>
          <p:cNvPr id="5" name="Rectangle 4">
            <a:extLst>
              <a:ext uri="{FF2B5EF4-FFF2-40B4-BE49-F238E27FC236}">
                <a16:creationId xmlns:a16="http://schemas.microsoft.com/office/drawing/2014/main" id="{53C6FEE2-002A-482D-919C-1A9E93FE9A51}"/>
              </a:ext>
            </a:extLst>
          </p:cNvPr>
          <p:cNvSpPr/>
          <p:nvPr/>
        </p:nvSpPr>
        <p:spPr>
          <a:xfrm>
            <a:off x="1403648" y="2708920"/>
            <a:ext cx="381642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Pre Filled by earlier Phase</a:t>
            </a:r>
            <a:endParaRPr kumimoji="0" lang="en-IN"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9B2C5FA-F37E-458E-9386-4A24099168BD}"/>
              </a:ext>
            </a:extLst>
          </p:cNvPr>
          <p:cNvSpPr/>
          <p:nvPr/>
        </p:nvSpPr>
        <p:spPr>
          <a:xfrm>
            <a:off x="7625567" y="2616587"/>
            <a:ext cx="1338922"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To be Filled </a:t>
            </a:r>
            <a:r>
              <a:rPr lang="en-US" dirty="0">
                <a:solidFill>
                  <a:prstClr val="white"/>
                </a:solidFill>
                <a:latin typeface="Calibri"/>
              </a:rPr>
              <a:t> in </a:t>
            </a:r>
            <a:r>
              <a:rPr kumimoji="0" lang="en-US" sz="1800" b="0" i="0" u="none" strike="noStrike" kern="1200" cap="none" spc="0" normalizeH="0" baseline="0" noProof="0" dirty="0">
                <a:ln>
                  <a:noFill/>
                </a:ln>
                <a:solidFill>
                  <a:prstClr val="white"/>
                </a:solidFill>
                <a:effectLst/>
                <a:uLnTx/>
                <a:uFillTx/>
                <a:latin typeface="Calibri"/>
                <a:ea typeface="+mn-ea"/>
                <a:cs typeface="+mn-cs"/>
              </a:rPr>
              <a:t> later</a:t>
            </a:r>
            <a:endParaRPr kumimoji="0" lang="en-IN"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45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7" y="1536180"/>
            <a:ext cx="8915798" cy="646331"/>
          </a:xfrm>
          <a:prstGeom prst="rect">
            <a:avLst/>
          </a:prstGeom>
        </p:spPr>
        <p:txBody>
          <a:bodyPr wrap="square">
            <a:spAutoFit/>
          </a:bodyPr>
          <a:lstStyle/>
          <a:p>
            <a:r>
              <a:rPr lang="en-US" sz="3600" b="1" dirty="0">
                <a:solidFill>
                  <a:schemeClr val="accent2"/>
                </a:solidFill>
              </a:rPr>
              <a:t>Managing Construction &amp; Tools</a:t>
            </a:r>
          </a:p>
        </p:txBody>
      </p:sp>
      <p:pic>
        <p:nvPicPr>
          <p:cNvPr id="4" name="Picture 3">
            <a:extLst>
              <a:ext uri="{FF2B5EF4-FFF2-40B4-BE49-F238E27FC236}">
                <a16:creationId xmlns:a16="http://schemas.microsoft.com/office/drawing/2014/main" id="{E19BD59D-47DC-4F1D-930F-E5F053DF3FB5}"/>
              </a:ext>
            </a:extLst>
          </p:cNvPr>
          <p:cNvPicPr>
            <a:picLocks noChangeAspect="1"/>
          </p:cNvPicPr>
          <p:nvPr/>
        </p:nvPicPr>
        <p:blipFill>
          <a:blip r:embed="rId2"/>
          <a:stretch>
            <a:fillRect/>
          </a:stretch>
        </p:blipFill>
        <p:spPr>
          <a:xfrm>
            <a:off x="853637" y="2566495"/>
            <a:ext cx="4222860" cy="2755325"/>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3716747" cy="558800"/>
          </a:xfrm>
        </p:spPr>
        <p:txBody>
          <a:bodyPr>
            <a:normAutofit/>
          </a:bodyPr>
          <a:lstStyle/>
          <a:p>
            <a:r>
              <a:rPr lang="en-IN" sz="2400" b="1" dirty="0">
                <a:solidFill>
                  <a:schemeClr val="accent2"/>
                </a:solidFill>
                <a:latin typeface="+mn-lt"/>
              </a:rPr>
              <a:t>Managing Construction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A71E1D99-DCCA-4AB9-87E4-055BC22B07A2}"/>
              </a:ext>
            </a:extLst>
          </p:cNvPr>
          <p:cNvPicPr>
            <a:picLocks noChangeAspect="1"/>
          </p:cNvPicPr>
          <p:nvPr/>
        </p:nvPicPr>
        <p:blipFill>
          <a:blip r:embed="rId2"/>
          <a:stretch>
            <a:fillRect/>
          </a:stretch>
        </p:blipFill>
        <p:spPr>
          <a:xfrm flipV="1">
            <a:off x="6589222" y="343792"/>
            <a:ext cx="1666875" cy="552450"/>
          </a:xfrm>
          <a:prstGeom prst="rect">
            <a:avLst/>
          </a:prstGeom>
        </p:spPr>
      </p:pic>
      <p:sp>
        <p:nvSpPr>
          <p:cNvPr id="8" name="Rectangle 2">
            <a:extLst>
              <a:ext uri="{FF2B5EF4-FFF2-40B4-BE49-F238E27FC236}">
                <a16:creationId xmlns:a16="http://schemas.microsoft.com/office/drawing/2014/main" id="{5FBD44D9-0FCB-4149-BCDB-A48A91ABFE70}"/>
              </a:ext>
            </a:extLst>
          </p:cNvPr>
          <p:cNvSpPr txBox="1">
            <a:spLocks noChangeArrowheads="1"/>
          </p:cNvSpPr>
          <p:nvPr/>
        </p:nvSpPr>
        <p:spPr>
          <a:xfrm>
            <a:off x="124513" y="1241140"/>
            <a:ext cx="10784161" cy="38414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spcBef>
                <a:spcPts val="600"/>
              </a:spcBef>
              <a:spcAft>
                <a:spcPts val="600"/>
              </a:spcAft>
            </a:pPr>
            <a:r>
              <a:rPr lang="en-US" sz="2400" dirty="0">
                <a:latin typeface="+mn-lt"/>
                <a:ea typeface="ＭＳ Ｐゴシック" panose="020B0600070205080204" pitchFamily="34" charset="-128"/>
              </a:rPr>
              <a:t>During the construction of a software, a number of key issues are critical to the</a:t>
            </a:r>
            <a:br>
              <a:rPr lang="en-US" sz="2400" dirty="0">
                <a:latin typeface="+mn-lt"/>
                <a:ea typeface="ＭＳ Ｐゴシック" panose="020B0600070205080204" pitchFamily="34" charset="-128"/>
              </a:rPr>
            </a:br>
            <a:r>
              <a:rPr lang="en-US" sz="2400" dirty="0">
                <a:latin typeface="+mn-lt"/>
                <a:ea typeface="ＭＳ Ｐゴシック" panose="020B0600070205080204" pitchFamily="34" charset="-128"/>
              </a:rPr>
              <a:t>overall integrity and functionality of the software solution</a:t>
            </a:r>
          </a:p>
          <a:p>
            <a:pPr marL="342900" indent="-342900">
              <a:lnSpc>
                <a:spcPct val="120000"/>
              </a:lnSpc>
              <a:spcBef>
                <a:spcPts val="600"/>
              </a:spcBef>
              <a:spcAft>
                <a:spcPts val="600"/>
              </a:spcAft>
              <a:buFont typeface="Wingdings" panose="05000000000000000000" pitchFamily="2" charset="2"/>
              <a:buChar char="§"/>
            </a:pPr>
            <a:r>
              <a:rPr lang="en-US" sz="2400" dirty="0">
                <a:latin typeface="+mn-lt"/>
                <a:ea typeface="ＭＳ Ｐゴシック" panose="020B0600070205080204" pitchFamily="34" charset="-128"/>
              </a:rPr>
              <a:t>Minimizing complexity</a:t>
            </a:r>
          </a:p>
          <a:p>
            <a:pPr marL="342900" indent="-342900">
              <a:lnSpc>
                <a:spcPct val="120000"/>
              </a:lnSpc>
              <a:spcBef>
                <a:spcPts val="600"/>
              </a:spcBef>
              <a:spcAft>
                <a:spcPts val="600"/>
              </a:spcAft>
              <a:buFont typeface="Wingdings" panose="05000000000000000000" pitchFamily="2" charset="2"/>
              <a:buChar char="§"/>
            </a:pPr>
            <a:r>
              <a:rPr lang="en-US" sz="2400" dirty="0">
                <a:latin typeface="+mn-lt"/>
                <a:ea typeface="ＭＳ Ｐゴシック" panose="020B0600070205080204" pitchFamily="34" charset="-128"/>
              </a:rPr>
              <a:t>Anticipating change</a:t>
            </a:r>
          </a:p>
          <a:p>
            <a:pPr marL="342900" indent="-342900">
              <a:lnSpc>
                <a:spcPct val="120000"/>
              </a:lnSpc>
              <a:spcBef>
                <a:spcPts val="600"/>
              </a:spcBef>
              <a:spcAft>
                <a:spcPts val="600"/>
              </a:spcAft>
              <a:buFont typeface="Wingdings" panose="05000000000000000000" pitchFamily="2" charset="2"/>
              <a:buChar char="§"/>
            </a:pPr>
            <a:r>
              <a:rPr lang="en-US" sz="2400" dirty="0">
                <a:latin typeface="+mn-lt"/>
                <a:ea typeface="ＭＳ Ｐゴシック" panose="020B0600070205080204" pitchFamily="34" charset="-128"/>
              </a:rPr>
              <a:t>Constructing software solutions for verification</a:t>
            </a:r>
          </a:p>
          <a:p>
            <a:pPr marL="342900" indent="-342900">
              <a:lnSpc>
                <a:spcPct val="120000"/>
              </a:lnSpc>
              <a:spcBef>
                <a:spcPts val="600"/>
              </a:spcBef>
              <a:spcAft>
                <a:spcPts val="600"/>
              </a:spcAft>
              <a:buFont typeface="Wingdings" panose="05000000000000000000" pitchFamily="2" charset="2"/>
              <a:buChar char="§"/>
            </a:pPr>
            <a:r>
              <a:rPr lang="en-US" sz="2400" dirty="0">
                <a:latin typeface="+mn-lt"/>
                <a:ea typeface="ＭＳ Ｐゴシック" panose="020B0600070205080204" pitchFamily="34" charset="-128"/>
              </a:rPr>
              <a:t>Constructing software using standards</a:t>
            </a:r>
          </a:p>
          <a:p>
            <a:pPr marL="342900" indent="-342900">
              <a:lnSpc>
                <a:spcPct val="120000"/>
              </a:lnSpc>
              <a:spcBef>
                <a:spcPts val="600"/>
              </a:spcBef>
              <a:spcAft>
                <a:spcPts val="600"/>
              </a:spcAft>
              <a:buFont typeface="Wingdings" panose="05000000000000000000" pitchFamily="2" charset="2"/>
              <a:buChar char="§"/>
            </a:pPr>
            <a:endParaRPr lang="en-US" sz="2400" dirty="0">
              <a:latin typeface="+mn-lt"/>
              <a:ea typeface="ＭＳ Ｐゴシック" panose="020B0600070205080204" pitchFamily="34" charset="-128"/>
            </a:endParaRPr>
          </a:p>
          <a:p>
            <a:pPr>
              <a:lnSpc>
                <a:spcPct val="120000"/>
              </a:lnSpc>
              <a:spcBef>
                <a:spcPts val="600"/>
              </a:spcBef>
              <a:spcAft>
                <a:spcPts val="600"/>
              </a:spcAft>
            </a:pPr>
            <a:r>
              <a:rPr lang="en-US" sz="2400" dirty="0">
                <a:latin typeface="+mn-lt"/>
                <a:ea typeface="ＭＳ Ｐゴシック" panose="020B0600070205080204" pitchFamily="34" charset="-128"/>
              </a:rPr>
              <a:t>We have looked at these during the construction</a:t>
            </a:r>
          </a:p>
          <a:p>
            <a:endParaRPr lang="en-US" sz="2400" dirty="0">
              <a:solidFill>
                <a:srgbClr val="C00000"/>
              </a:solidFill>
              <a:latin typeface="+mn-lt"/>
              <a:ea typeface="ＭＳ Ｐゴシック" panose="020B0600070205080204" pitchFamily="34" charset="-128"/>
            </a:endParaRPr>
          </a:p>
          <a:p>
            <a:endParaRPr lang="en-US" sz="2400" dirty="0">
              <a:solidFill>
                <a:srgbClr val="C00000"/>
              </a:solidFill>
              <a:latin typeface="+mn-lt"/>
              <a:ea typeface="ＭＳ Ｐゴシック" panose="020B0600070205080204" pitchFamily="34" charset="-128"/>
            </a:endParaRPr>
          </a:p>
          <a:p>
            <a:endParaRPr lang="en-US" sz="2400" dirty="0">
              <a:solidFill>
                <a:srgbClr val="C0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1057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3716747" cy="558800"/>
          </a:xfrm>
        </p:spPr>
        <p:txBody>
          <a:bodyPr>
            <a:normAutofit/>
          </a:bodyPr>
          <a:lstStyle/>
          <a:p>
            <a:r>
              <a:rPr lang="en-IN" sz="2400" b="1" dirty="0">
                <a:solidFill>
                  <a:schemeClr val="accent2"/>
                </a:solidFill>
                <a:latin typeface="+mn-lt"/>
              </a:rPr>
              <a:t>Managing Construction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A71E1D99-DCCA-4AB9-87E4-055BC22B07A2}"/>
              </a:ext>
            </a:extLst>
          </p:cNvPr>
          <p:cNvPicPr>
            <a:picLocks noChangeAspect="1"/>
          </p:cNvPicPr>
          <p:nvPr/>
        </p:nvPicPr>
        <p:blipFill>
          <a:blip r:embed="rId2"/>
          <a:stretch>
            <a:fillRect/>
          </a:stretch>
        </p:blipFill>
        <p:spPr>
          <a:xfrm flipV="1">
            <a:off x="6589222" y="343792"/>
            <a:ext cx="1666875" cy="552450"/>
          </a:xfrm>
          <a:prstGeom prst="rect">
            <a:avLst/>
          </a:prstGeom>
        </p:spPr>
      </p:pic>
      <p:sp>
        <p:nvSpPr>
          <p:cNvPr id="8" name="Rectangle 2">
            <a:extLst>
              <a:ext uri="{FF2B5EF4-FFF2-40B4-BE49-F238E27FC236}">
                <a16:creationId xmlns:a16="http://schemas.microsoft.com/office/drawing/2014/main" id="{5FBD44D9-0FCB-4149-BCDB-A48A91ABFE70}"/>
              </a:ext>
            </a:extLst>
          </p:cNvPr>
          <p:cNvSpPr txBox="1">
            <a:spLocks noChangeArrowheads="1"/>
          </p:cNvSpPr>
          <p:nvPr/>
        </p:nvSpPr>
        <p:spPr>
          <a:xfrm>
            <a:off x="124513" y="1241140"/>
            <a:ext cx="10784161" cy="6818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latin typeface="+mn-lt"/>
                <a:ea typeface="ＭＳ Ｐゴシック" panose="020B0600070205080204" pitchFamily="34" charset="-128"/>
              </a:rPr>
              <a:t>Management of Implementation would involve looking at it from two perspectives</a:t>
            </a:r>
          </a:p>
        </p:txBody>
      </p:sp>
      <p:sp>
        <p:nvSpPr>
          <p:cNvPr id="9" name="TextBox 8">
            <a:extLst>
              <a:ext uri="{FF2B5EF4-FFF2-40B4-BE49-F238E27FC236}">
                <a16:creationId xmlns:a16="http://schemas.microsoft.com/office/drawing/2014/main" id="{7D157598-DD51-4908-86DA-3756FCF42F72}"/>
              </a:ext>
            </a:extLst>
          </p:cNvPr>
          <p:cNvSpPr txBox="1"/>
          <p:nvPr/>
        </p:nvSpPr>
        <p:spPr>
          <a:xfrm>
            <a:off x="277611" y="2123631"/>
            <a:ext cx="3642693" cy="467164"/>
          </a:xfrm>
          <a:prstGeom prst="rect">
            <a:avLst/>
          </a:prstGeom>
          <a:solidFill>
            <a:srgbClr val="0087E1"/>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n-US" sz="2400" dirty="0"/>
              <a:t>Proceeding as planned?</a:t>
            </a:r>
          </a:p>
        </p:txBody>
      </p:sp>
      <p:sp>
        <p:nvSpPr>
          <p:cNvPr id="10" name="TextBox 9">
            <a:extLst>
              <a:ext uri="{FF2B5EF4-FFF2-40B4-BE49-F238E27FC236}">
                <a16:creationId xmlns:a16="http://schemas.microsoft.com/office/drawing/2014/main" id="{EEF9B55B-9AE6-4682-8A54-58862DC9C27A}"/>
              </a:ext>
            </a:extLst>
          </p:cNvPr>
          <p:cNvSpPr txBox="1"/>
          <p:nvPr/>
        </p:nvSpPr>
        <p:spPr>
          <a:xfrm>
            <a:off x="4349722" y="2129129"/>
            <a:ext cx="3650644" cy="461666"/>
          </a:xfrm>
          <a:prstGeom prst="rect">
            <a:avLst/>
          </a:prstGeom>
          <a:solidFill>
            <a:srgbClr val="0087E1"/>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n-US" sz="2400" dirty="0"/>
              <a:t>Technical quality?</a:t>
            </a:r>
          </a:p>
        </p:txBody>
      </p:sp>
      <p:sp>
        <p:nvSpPr>
          <p:cNvPr id="13" name="Text Box 91">
            <a:extLst>
              <a:ext uri="{FF2B5EF4-FFF2-40B4-BE49-F238E27FC236}">
                <a16:creationId xmlns:a16="http://schemas.microsoft.com/office/drawing/2014/main" id="{AE776E22-F057-416A-B449-2ACED30EA901}"/>
              </a:ext>
            </a:extLst>
          </p:cNvPr>
          <p:cNvSpPr txBox="1">
            <a:spLocks noChangeArrowheads="1"/>
          </p:cNvSpPr>
          <p:nvPr/>
        </p:nvSpPr>
        <p:spPr bwMode="auto">
          <a:xfrm>
            <a:off x="277611" y="2673559"/>
            <a:ext cx="3642693" cy="1200329"/>
          </a:xfrm>
          <a:prstGeom prst="rect">
            <a:avLst/>
          </a:prstGeom>
          <a:solidFill>
            <a:srgbClr val="00CCFF">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b="1" dirty="0">
                <a:latin typeface="+mn-lt"/>
              </a:rPr>
              <a:t>Typical measures: effort expenditure and rate of completion</a:t>
            </a:r>
          </a:p>
        </p:txBody>
      </p:sp>
      <p:sp>
        <p:nvSpPr>
          <p:cNvPr id="20" name="Text Box 102">
            <a:extLst>
              <a:ext uri="{FF2B5EF4-FFF2-40B4-BE49-F238E27FC236}">
                <a16:creationId xmlns:a16="http://schemas.microsoft.com/office/drawing/2014/main" id="{718C854E-09D7-4FD5-B2A7-06EC928615D0}"/>
              </a:ext>
            </a:extLst>
          </p:cNvPr>
          <p:cNvSpPr txBox="1">
            <a:spLocks noChangeArrowheads="1"/>
          </p:cNvSpPr>
          <p:nvPr/>
        </p:nvSpPr>
        <p:spPr bwMode="auto">
          <a:xfrm>
            <a:off x="277611" y="4075605"/>
            <a:ext cx="3642693" cy="1200329"/>
          </a:xfrm>
          <a:prstGeom prst="rect">
            <a:avLst/>
          </a:prstGeom>
          <a:solidFill>
            <a:srgbClr val="00CCFF">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b="1" dirty="0">
                <a:latin typeface="+mn-lt"/>
              </a:rPr>
              <a:t>Adjustments to plan based on milestones beaten, met or missed </a:t>
            </a:r>
          </a:p>
        </p:txBody>
      </p:sp>
      <p:sp>
        <p:nvSpPr>
          <p:cNvPr id="21" name="Text Box 103">
            <a:extLst>
              <a:ext uri="{FF2B5EF4-FFF2-40B4-BE49-F238E27FC236}">
                <a16:creationId xmlns:a16="http://schemas.microsoft.com/office/drawing/2014/main" id="{BC39EB2D-AE2E-429C-AE94-0A39B84F5EAC}"/>
              </a:ext>
            </a:extLst>
          </p:cNvPr>
          <p:cNvSpPr txBox="1">
            <a:spLocks noChangeArrowheads="1"/>
          </p:cNvSpPr>
          <p:nvPr/>
        </p:nvSpPr>
        <p:spPr bwMode="auto">
          <a:xfrm>
            <a:off x="4377170" y="2664146"/>
            <a:ext cx="3623196" cy="1569660"/>
          </a:xfrm>
          <a:prstGeom prst="rect">
            <a:avLst/>
          </a:prstGeom>
          <a:solidFill>
            <a:srgbClr val="00CCFF">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b="1" dirty="0">
                <a:latin typeface="+mn-lt"/>
              </a:rPr>
              <a:t>Typical measures: Lines of code developed, number of defects found in testing etc.  </a:t>
            </a:r>
          </a:p>
        </p:txBody>
      </p:sp>
      <p:sp>
        <p:nvSpPr>
          <p:cNvPr id="22" name="Text Box 104">
            <a:extLst>
              <a:ext uri="{FF2B5EF4-FFF2-40B4-BE49-F238E27FC236}">
                <a16:creationId xmlns:a16="http://schemas.microsoft.com/office/drawing/2014/main" id="{58EAADBB-EA43-46A6-8B6C-AAE712721566}"/>
              </a:ext>
            </a:extLst>
          </p:cNvPr>
          <p:cNvSpPr txBox="1">
            <a:spLocks noChangeArrowheads="1"/>
          </p:cNvSpPr>
          <p:nvPr/>
        </p:nvSpPr>
        <p:spPr bwMode="auto">
          <a:xfrm>
            <a:off x="4377169" y="4360293"/>
            <a:ext cx="3623196" cy="1200329"/>
          </a:xfrm>
          <a:prstGeom prst="rect">
            <a:avLst/>
          </a:prstGeom>
          <a:solidFill>
            <a:srgbClr val="00CCFF">
              <a:alpha val="50195"/>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b="1" dirty="0">
                <a:latin typeface="+mn-lt"/>
              </a:rPr>
              <a:t>Can be useful when adjusting the construction plans and processes</a:t>
            </a:r>
          </a:p>
        </p:txBody>
      </p:sp>
    </p:spTree>
    <p:extLst>
      <p:ext uri="{BB962C8B-B14F-4D97-AF65-F5344CB8AC3E}">
        <p14:creationId xmlns:p14="http://schemas.microsoft.com/office/powerpoint/2010/main" val="14186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6195264" cy="558800"/>
          </a:xfrm>
        </p:spPr>
        <p:txBody>
          <a:bodyPr>
            <a:normAutofit/>
          </a:bodyPr>
          <a:lstStyle/>
          <a:p>
            <a:r>
              <a:rPr lang="en-IN" sz="2400" b="1" dirty="0">
                <a:solidFill>
                  <a:schemeClr val="accent2"/>
                </a:solidFill>
                <a:latin typeface="+mn-lt"/>
              </a:rPr>
              <a:t>Managing Construction : </a:t>
            </a:r>
            <a:r>
              <a:rPr lang="en-IN" sz="2400" b="1" dirty="0">
                <a:latin typeface="+mn-lt"/>
              </a:rPr>
              <a:t>Construction Quality</a:t>
            </a:r>
            <a:endParaRPr lang="en-US" sz="28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A71E1D99-DCCA-4AB9-87E4-055BC22B07A2}"/>
              </a:ext>
            </a:extLst>
          </p:cNvPr>
          <p:cNvPicPr>
            <a:picLocks noChangeAspect="1"/>
          </p:cNvPicPr>
          <p:nvPr/>
        </p:nvPicPr>
        <p:blipFill>
          <a:blip r:embed="rId2"/>
          <a:stretch>
            <a:fillRect/>
          </a:stretch>
        </p:blipFill>
        <p:spPr>
          <a:xfrm flipV="1">
            <a:off x="8834711" y="378516"/>
            <a:ext cx="1666875" cy="552450"/>
          </a:xfrm>
          <a:prstGeom prst="rect">
            <a:avLst/>
          </a:prstGeom>
        </p:spPr>
      </p:pic>
      <p:sp>
        <p:nvSpPr>
          <p:cNvPr id="8" name="Rectangle 2">
            <a:extLst>
              <a:ext uri="{FF2B5EF4-FFF2-40B4-BE49-F238E27FC236}">
                <a16:creationId xmlns:a16="http://schemas.microsoft.com/office/drawing/2014/main" id="{5FBD44D9-0FCB-4149-BCDB-A48A91ABFE70}"/>
              </a:ext>
            </a:extLst>
          </p:cNvPr>
          <p:cNvSpPr txBox="1">
            <a:spLocks noChangeArrowheads="1"/>
          </p:cNvSpPr>
          <p:nvPr/>
        </p:nvSpPr>
        <p:spPr>
          <a:xfrm>
            <a:off x="124513" y="1138250"/>
            <a:ext cx="11746358" cy="56067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400"/>
              </a:spcBef>
            </a:pPr>
            <a:r>
              <a:rPr lang="en-US" sz="2400" dirty="0">
                <a:latin typeface="+mn-lt"/>
                <a:ea typeface="ＭＳ Ｐゴシック" panose="020B0600070205080204" pitchFamily="34" charset="-128"/>
              </a:rPr>
              <a:t>The measures and measurements which help in understanding the quality would be </a:t>
            </a:r>
            <a:br>
              <a:rPr lang="en-US" sz="2400" dirty="0">
                <a:latin typeface="+mn-lt"/>
                <a:ea typeface="ＭＳ Ｐゴシック" panose="020B0600070205080204" pitchFamily="34" charset="-128"/>
              </a:rPr>
            </a:br>
            <a:r>
              <a:rPr lang="en-US" sz="2400" dirty="0">
                <a:latin typeface="+mn-lt"/>
                <a:ea typeface="ＭＳ Ｐゴシック" panose="020B0600070205080204" pitchFamily="34" charset="-128"/>
              </a:rPr>
              <a:t>in terms of “Productivity &amp; Progress with respect to the plans” and “Code quality”</a:t>
            </a:r>
          </a:p>
          <a:p>
            <a:pPr marL="396000" indent="-396000">
              <a:lnSpc>
                <a:spcPct val="120000"/>
              </a:lnSpc>
              <a:spcBef>
                <a:spcPts val="400"/>
              </a:spcBef>
              <a:buFont typeface="+mj-lt"/>
              <a:buAutoNum type="arabicPeriod"/>
            </a:pPr>
            <a:r>
              <a:rPr lang="en-US" sz="2400" dirty="0">
                <a:latin typeface="+mn-lt"/>
                <a:ea typeface="ＭＳ Ｐゴシック" panose="020B0600070205080204" pitchFamily="34" charset="-128"/>
              </a:rPr>
              <a:t>Development Progress and productivity metrics (Proceeding as Planned)</a:t>
            </a:r>
          </a:p>
          <a:p>
            <a:pPr marL="365760" indent="-365760">
              <a:lnSpc>
                <a:spcPct val="100000"/>
              </a:lnSpc>
              <a:spcBef>
                <a:spcPts val="400"/>
              </a:spcBef>
            </a:pPr>
            <a:r>
              <a:rPr lang="en-US" sz="2400" dirty="0">
                <a:latin typeface="+mn-lt"/>
                <a:ea typeface="ＭＳ Ｐゴシック" panose="020B0600070205080204" pitchFamily="34" charset="-128"/>
              </a:rPr>
              <a:t>	</a:t>
            </a:r>
            <a:r>
              <a:rPr lang="en-US" sz="2400" dirty="0">
                <a:solidFill>
                  <a:srgbClr val="C00000"/>
                </a:solidFill>
                <a:latin typeface="+mn-lt"/>
                <a:ea typeface="ＭＳ Ｐゴシック" panose="020B0600070205080204" pitchFamily="34" charset="-128"/>
              </a:rPr>
              <a:t>Measures for this would be number of active days spent, assignment scope completed, productivity, efficiency, code churn etc.</a:t>
            </a:r>
          </a:p>
          <a:p>
            <a:pPr marL="365760" indent="-365760">
              <a:lnSpc>
                <a:spcPct val="120000"/>
              </a:lnSpc>
              <a:spcBef>
                <a:spcPts val="400"/>
              </a:spcBef>
            </a:pPr>
            <a:r>
              <a:rPr lang="en-US" sz="2400" dirty="0">
                <a:latin typeface="+mn-lt"/>
                <a:ea typeface="ＭＳ Ｐゴシック" panose="020B0600070205080204" pitchFamily="34" charset="-128"/>
              </a:rPr>
              <a:t>	</a:t>
            </a:r>
            <a:r>
              <a:rPr lang="en-US" sz="2400" dirty="0">
                <a:solidFill>
                  <a:srgbClr val="0070C0"/>
                </a:solidFill>
                <a:latin typeface="+mn-lt"/>
                <a:ea typeface="ＭＳ Ｐゴシック" panose="020B0600070205080204" pitchFamily="34" charset="-128"/>
              </a:rPr>
              <a:t>Metrics could be in terms of LoC/effort days, LoC generated/purged etc.</a:t>
            </a:r>
          </a:p>
          <a:p>
            <a:pPr marL="396000" indent="-396000">
              <a:lnSpc>
                <a:spcPct val="100000"/>
              </a:lnSpc>
              <a:spcBef>
                <a:spcPts val="800"/>
              </a:spcBef>
              <a:buFont typeface="+mj-lt"/>
              <a:buAutoNum type="arabicPeriod" startAt="2"/>
            </a:pPr>
            <a:r>
              <a:rPr lang="en-US" sz="2400" dirty="0">
                <a:latin typeface="+mn-lt"/>
                <a:ea typeface="ＭＳ Ｐゴシック" panose="020B0600070205080204" pitchFamily="34" charset="-128"/>
              </a:rPr>
              <a:t>How easy is the system to debug, troubleshoot, maintain, integrate and, extend with new functionality (Technical Quality)</a:t>
            </a:r>
          </a:p>
          <a:p>
            <a:pPr marL="365760" indent="-365760">
              <a:lnSpc>
                <a:spcPct val="100000"/>
              </a:lnSpc>
              <a:spcBef>
                <a:spcPts val="600"/>
              </a:spcBef>
            </a:pPr>
            <a:r>
              <a:rPr lang="en-US" sz="2400" dirty="0">
                <a:latin typeface="+mn-lt"/>
                <a:ea typeface="ＭＳ Ｐゴシック" panose="020B0600070205080204" pitchFamily="34" charset="-128"/>
              </a:rPr>
              <a:t>	</a:t>
            </a:r>
            <a:r>
              <a:rPr lang="en-US" sz="2400" dirty="0">
                <a:solidFill>
                  <a:srgbClr val="C00000"/>
                </a:solidFill>
                <a:latin typeface="+mn-lt"/>
                <a:ea typeface="ＭＳ Ｐゴシック" panose="020B0600070205080204" pitchFamily="34" charset="-128"/>
              </a:rPr>
              <a:t>Measures for this would be obtained from static code analysis which would include Lines of Code (LOC), code complexity, Instruction Path Length etc.</a:t>
            </a:r>
          </a:p>
          <a:p>
            <a:pPr marL="365760" indent="-365760">
              <a:lnSpc>
                <a:spcPct val="120000"/>
              </a:lnSpc>
              <a:spcBef>
                <a:spcPts val="400"/>
              </a:spcBef>
            </a:pPr>
            <a:r>
              <a:rPr lang="en-US" sz="2400" dirty="0">
                <a:latin typeface="+mn-lt"/>
                <a:ea typeface="ＭＳ Ｐゴシック" panose="020B0600070205080204" pitchFamily="34" charset="-128"/>
              </a:rPr>
              <a:t>      </a:t>
            </a:r>
            <a:r>
              <a:rPr lang="en-US" sz="2400" dirty="0">
                <a:solidFill>
                  <a:srgbClr val="0070C0"/>
                </a:solidFill>
                <a:latin typeface="+mn-lt"/>
                <a:ea typeface="ＭＳ Ｐゴシック" panose="020B0600070205080204" pitchFamily="34" charset="-128"/>
              </a:rPr>
              <a:t>Metrics would be in terms of No of review errors/</a:t>
            </a:r>
            <a:r>
              <a:rPr lang="en-US" sz="2400" dirty="0" err="1">
                <a:solidFill>
                  <a:srgbClr val="0070C0"/>
                </a:solidFill>
                <a:latin typeface="+mn-lt"/>
                <a:ea typeface="ＭＳ Ｐゴシック" panose="020B0600070205080204" pitchFamily="34" charset="-128"/>
              </a:rPr>
              <a:t>KLoC</a:t>
            </a:r>
            <a:r>
              <a:rPr lang="en-US" sz="2400" dirty="0">
                <a:solidFill>
                  <a:srgbClr val="0070C0"/>
                </a:solidFill>
                <a:latin typeface="+mn-lt"/>
                <a:ea typeface="ＭＳ Ｐゴシック" panose="020B0600070205080204" pitchFamily="34" charset="-128"/>
              </a:rPr>
              <a:t> (1000 LoC) etc.</a:t>
            </a:r>
          </a:p>
          <a:p>
            <a:pPr>
              <a:lnSpc>
                <a:spcPct val="120000"/>
              </a:lnSpc>
              <a:spcBef>
                <a:spcPts val="400"/>
              </a:spcBef>
            </a:pPr>
            <a:r>
              <a:rPr lang="en-US" sz="2400" dirty="0">
                <a:latin typeface="+mn-lt"/>
                <a:ea typeface="ＭＳ Ｐゴシック" panose="020B0600070205080204" pitchFamily="34" charset="-128"/>
              </a:rPr>
              <a:t>Measurements should typically be deployed to only answer business questions. </a:t>
            </a:r>
          </a:p>
          <a:p>
            <a:endParaRPr 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32080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EBF784-A699-4A39-AC3F-42F5E1F963E9}"/>
              </a:ext>
            </a:extLst>
          </p:cNvPr>
          <p:cNvPicPr>
            <a:picLocks noChangeAspect="1"/>
          </p:cNvPicPr>
          <p:nvPr/>
        </p:nvPicPr>
        <p:blipFill>
          <a:blip r:embed="rId3"/>
          <a:stretch>
            <a:fillRect/>
          </a:stretch>
        </p:blipFill>
        <p:spPr>
          <a:xfrm>
            <a:off x="7359416" y="1506390"/>
            <a:ext cx="4724400" cy="3290047"/>
          </a:xfrm>
          <a:prstGeom prst="rect">
            <a:avLst/>
          </a:prstGeom>
        </p:spPr>
      </p:pic>
      <p:sp>
        <p:nvSpPr>
          <p:cNvPr id="8" name="Rectangle 2">
            <a:extLst>
              <a:ext uri="{FF2B5EF4-FFF2-40B4-BE49-F238E27FC236}">
                <a16:creationId xmlns:a16="http://schemas.microsoft.com/office/drawing/2014/main" id="{5FBD44D9-0FCB-4149-BCDB-A48A91ABFE70}"/>
              </a:ext>
            </a:extLst>
          </p:cNvPr>
          <p:cNvSpPr txBox="1">
            <a:spLocks noChangeArrowheads="1"/>
          </p:cNvSpPr>
          <p:nvPr/>
        </p:nvSpPr>
        <p:spPr>
          <a:xfrm>
            <a:off x="54092" y="1054215"/>
            <a:ext cx="12083816" cy="56067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65760" indent="-365760">
              <a:lnSpc>
                <a:spcPct val="110000"/>
              </a:lnSpc>
              <a:spcBef>
                <a:spcPts val="600"/>
              </a:spcBef>
              <a:buFont typeface="+mj-lt"/>
              <a:buAutoNum type="arabicPeriod"/>
            </a:pPr>
            <a:r>
              <a:rPr lang="en-US" sz="2300" b="1" dirty="0">
                <a:solidFill>
                  <a:srgbClr val="0070C0"/>
                </a:solidFill>
                <a:latin typeface="+mn-lt"/>
                <a:ea typeface="ＭＳ Ｐゴシック" panose="020B0600070205080204" pitchFamily="34" charset="-128"/>
              </a:rPr>
              <a:t>Sprint Burndown </a:t>
            </a:r>
            <a:r>
              <a:rPr lang="en-US" sz="2300" dirty="0">
                <a:latin typeface="+mn-lt"/>
                <a:ea typeface="ＭＳ Ｐゴシック" panose="020B0600070205080204" pitchFamily="34" charset="-128"/>
              </a:rPr>
              <a:t>as seen graphically is a key metric communicating the completion of work throughout the sprint based on story points. </a:t>
            </a:r>
            <a:br>
              <a:rPr lang="en-US" sz="2300" dirty="0">
                <a:latin typeface="+mn-lt"/>
                <a:ea typeface="ＭＳ Ｐゴシック" panose="020B0600070205080204" pitchFamily="34" charset="-128"/>
              </a:rPr>
            </a:br>
            <a:r>
              <a:rPr lang="en-US" sz="2300" dirty="0">
                <a:latin typeface="+mn-lt"/>
                <a:ea typeface="ＭＳ Ｐゴシック" panose="020B0600070205080204" pitchFamily="34" charset="-128"/>
              </a:rPr>
              <a:t>The goal of the team is to consistently deliver all work,</a:t>
            </a:r>
            <a:br>
              <a:rPr lang="en-US" sz="2300" dirty="0">
                <a:latin typeface="+mn-lt"/>
                <a:ea typeface="ＭＳ Ｐゴシック" panose="020B0600070205080204" pitchFamily="34" charset="-128"/>
              </a:rPr>
            </a:br>
            <a:r>
              <a:rPr lang="en-US" sz="2300" dirty="0">
                <a:latin typeface="+mn-lt"/>
                <a:ea typeface="ＭＳ Ｐゴシック" panose="020B0600070205080204" pitchFamily="34" charset="-128"/>
              </a:rPr>
              <a:t>according to the forecast</a:t>
            </a:r>
          </a:p>
          <a:p>
            <a:pPr marL="365760" indent="-365760">
              <a:lnSpc>
                <a:spcPct val="110000"/>
              </a:lnSpc>
              <a:spcBef>
                <a:spcPts val="600"/>
              </a:spcBef>
              <a:buFont typeface="+mj-lt"/>
              <a:buAutoNum type="arabicPeriod" startAt="2"/>
            </a:pPr>
            <a:r>
              <a:rPr lang="en-US" sz="2300" b="1" dirty="0">
                <a:solidFill>
                  <a:srgbClr val="0070C0"/>
                </a:solidFill>
                <a:latin typeface="+mn-lt"/>
                <a:ea typeface="ＭＳ Ｐゴシック" panose="020B0600070205080204" pitchFamily="34" charset="-128"/>
              </a:rPr>
              <a:t>Team Velocity metric </a:t>
            </a:r>
            <a:r>
              <a:rPr lang="en-US" sz="2300" dirty="0">
                <a:latin typeface="+mn-lt"/>
                <a:ea typeface="ＭＳ Ｐゴシック" panose="020B0600070205080204" pitchFamily="34" charset="-128"/>
              </a:rPr>
              <a:t>accounts for the “amount” of software </a:t>
            </a:r>
            <a:br>
              <a:rPr lang="en-US" sz="2300" dirty="0">
                <a:latin typeface="+mn-lt"/>
                <a:ea typeface="ＭＳ Ｐゴシック" panose="020B0600070205080204" pitchFamily="34" charset="-128"/>
              </a:rPr>
            </a:br>
            <a:r>
              <a:rPr lang="en-US" sz="2300" dirty="0">
                <a:latin typeface="+mn-lt"/>
                <a:ea typeface="ＭＳ Ｐゴシック" panose="020B0600070205080204" pitchFamily="34" charset="-128"/>
              </a:rPr>
              <a:t>or stories the team completes during a sprint. It can be </a:t>
            </a:r>
            <a:br>
              <a:rPr lang="en-US" sz="2300" dirty="0">
                <a:latin typeface="+mn-lt"/>
                <a:ea typeface="ＭＳ Ｐゴシック" panose="020B0600070205080204" pitchFamily="34" charset="-128"/>
              </a:rPr>
            </a:br>
            <a:r>
              <a:rPr lang="en-US" sz="2300" dirty="0">
                <a:latin typeface="+mn-lt"/>
                <a:ea typeface="ＭＳ Ｐゴシック" panose="020B0600070205080204" pitchFamily="34" charset="-128"/>
              </a:rPr>
              <a:t>measured in story points or hours, and you can use this </a:t>
            </a:r>
            <a:br>
              <a:rPr lang="en-US" sz="2300" dirty="0">
                <a:latin typeface="+mn-lt"/>
                <a:ea typeface="ＭＳ Ｐゴシック" panose="020B0600070205080204" pitchFamily="34" charset="-128"/>
              </a:rPr>
            </a:br>
            <a:r>
              <a:rPr lang="en-US" sz="2300" dirty="0">
                <a:latin typeface="+mn-lt"/>
                <a:ea typeface="ＭＳ Ｐゴシック" panose="020B0600070205080204" pitchFamily="34" charset="-128"/>
              </a:rPr>
              <a:t>metric for estimation and planning.</a:t>
            </a:r>
          </a:p>
          <a:p>
            <a:pPr marL="365760" indent="-365760">
              <a:lnSpc>
                <a:spcPct val="110000"/>
              </a:lnSpc>
              <a:spcBef>
                <a:spcPts val="600"/>
              </a:spcBef>
              <a:buFont typeface="+mj-lt"/>
              <a:buAutoNum type="arabicPeriod" startAt="2"/>
            </a:pPr>
            <a:r>
              <a:rPr lang="en-US" sz="2300" b="1" dirty="0">
                <a:solidFill>
                  <a:srgbClr val="0070C0"/>
                </a:solidFill>
                <a:latin typeface="+mn-lt"/>
                <a:ea typeface="ＭＳ Ｐゴシック" panose="020B0600070205080204" pitchFamily="34" charset="-128"/>
              </a:rPr>
              <a:t>Throughput</a:t>
            </a:r>
            <a:r>
              <a:rPr lang="en-US" sz="2300" dirty="0">
                <a:latin typeface="+mn-lt"/>
                <a:ea typeface="ＭＳ Ｐゴシック" panose="020B0600070205080204" pitchFamily="34" charset="-128"/>
              </a:rPr>
              <a:t> indicates the total value-added work output by </a:t>
            </a:r>
            <a:br>
              <a:rPr lang="en-US" sz="2300" dirty="0">
                <a:latin typeface="+mn-lt"/>
                <a:ea typeface="ＭＳ Ｐゴシック" panose="020B0600070205080204" pitchFamily="34" charset="-128"/>
              </a:rPr>
            </a:br>
            <a:r>
              <a:rPr lang="en-US" sz="2300" dirty="0">
                <a:latin typeface="+mn-lt"/>
                <a:ea typeface="ＭＳ Ｐゴシック" panose="020B0600070205080204" pitchFamily="34" charset="-128"/>
              </a:rPr>
              <a:t>the team. It is typically represented by the units of work (tickets) the team has completed within a set period of time.</a:t>
            </a:r>
          </a:p>
          <a:p>
            <a:pPr marL="365760" indent="-365760">
              <a:lnSpc>
                <a:spcPct val="110000"/>
              </a:lnSpc>
              <a:spcBef>
                <a:spcPts val="600"/>
              </a:spcBef>
              <a:buFont typeface="+mj-lt"/>
              <a:buAutoNum type="arabicPeriod" startAt="2"/>
            </a:pPr>
            <a:r>
              <a:rPr lang="en-US" sz="2300" b="1" dirty="0">
                <a:solidFill>
                  <a:srgbClr val="0070C0"/>
                </a:solidFill>
                <a:latin typeface="+mn-lt"/>
                <a:ea typeface="ＭＳ Ｐゴシック" panose="020B0600070205080204" pitchFamily="34" charset="-128"/>
              </a:rPr>
              <a:t>Cycle Time </a:t>
            </a:r>
            <a:r>
              <a:rPr lang="en-US" sz="2300" dirty="0">
                <a:latin typeface="+mn-lt"/>
                <a:ea typeface="ＭＳ Ｐゴシック" panose="020B0600070205080204" pitchFamily="34" charset="-128"/>
              </a:rPr>
              <a:t>stands for the total time that elapses from the moment when the work is started on an item (e.g., ticket, bug, task) until its completion.</a:t>
            </a:r>
          </a:p>
          <a:p>
            <a:pPr>
              <a:lnSpc>
                <a:spcPct val="100000"/>
              </a:lnSpc>
              <a:spcBef>
                <a:spcPts val="0"/>
              </a:spcBef>
            </a:pPr>
            <a:r>
              <a:rPr lang="en-US" sz="2300" b="1" dirty="0">
                <a:solidFill>
                  <a:srgbClr val="0070C0"/>
                </a:solidFill>
                <a:latin typeface="+mn-lt"/>
                <a:ea typeface="ＭＳ Ｐゴシック" panose="020B0600070205080204" pitchFamily="34" charset="-128"/>
              </a:rPr>
              <a:t>     … Escaped Defects, True test coverage </a:t>
            </a:r>
          </a:p>
        </p:txBody>
      </p:sp>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709499"/>
            <a:ext cx="11378223" cy="558800"/>
          </a:xfrm>
        </p:spPr>
        <p:txBody>
          <a:bodyPr>
            <a:normAutofit fontScale="90000"/>
          </a:bodyPr>
          <a:lstStyle/>
          <a:p>
            <a:r>
              <a:rPr lang="en-IN" sz="2400" b="1" dirty="0">
                <a:solidFill>
                  <a:schemeClr val="accent2"/>
                </a:solidFill>
                <a:latin typeface="+mn-lt"/>
              </a:rPr>
              <a:t>Managing Construction : </a:t>
            </a:r>
            <a:r>
              <a:rPr lang="en-US" sz="2400" b="1" dirty="0">
                <a:solidFill>
                  <a:srgbClr val="C00000"/>
                </a:solidFill>
                <a:latin typeface="+mn-lt"/>
                <a:ea typeface="ＭＳ Ｐゴシック" panose="020B0600070205080204" pitchFamily="34" charset="-128"/>
              </a:rPr>
              <a:t>Quality  for an Agile Scrum Project would be ..</a:t>
            </a:r>
            <a:br>
              <a:rPr lang="en-US" sz="2400" b="1" dirty="0">
                <a:solidFill>
                  <a:srgbClr val="C00000"/>
                </a:solidFill>
                <a:latin typeface="+mn-lt"/>
                <a:ea typeface="ＭＳ Ｐゴシック" panose="020B0600070205080204" pitchFamily="34" charset="-128"/>
              </a:rPr>
            </a:b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Tree>
    <p:extLst>
      <p:ext uri="{BB962C8B-B14F-4D97-AF65-F5344CB8AC3E}">
        <p14:creationId xmlns:p14="http://schemas.microsoft.com/office/powerpoint/2010/main" val="86074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7607376" cy="558800"/>
          </a:xfrm>
        </p:spPr>
        <p:txBody>
          <a:bodyPr>
            <a:normAutofit/>
          </a:bodyPr>
          <a:lstStyle/>
          <a:p>
            <a:r>
              <a:rPr lang="en-IN" sz="2400" b="1" dirty="0">
                <a:solidFill>
                  <a:schemeClr val="accent2"/>
                </a:solidFill>
                <a:latin typeface="+mn-lt"/>
              </a:rPr>
              <a:t>Managing Construction : </a:t>
            </a:r>
            <a:r>
              <a:rPr lang="en-US" sz="2400" b="1" dirty="0">
                <a:solidFill>
                  <a:srgbClr val="C00000"/>
                </a:solidFill>
                <a:latin typeface="+mn-lt"/>
                <a:ea typeface="ＭＳ Ｐゴシック" panose="020B0600070205080204" pitchFamily="34" charset="-128"/>
              </a:rPr>
              <a:t>Construction Technical Quality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A71E1D99-DCCA-4AB9-87E4-055BC22B07A2}"/>
              </a:ext>
            </a:extLst>
          </p:cNvPr>
          <p:cNvPicPr>
            <a:picLocks noChangeAspect="1"/>
          </p:cNvPicPr>
          <p:nvPr/>
        </p:nvPicPr>
        <p:blipFill>
          <a:blip r:embed="rId2"/>
          <a:stretch>
            <a:fillRect/>
          </a:stretch>
        </p:blipFill>
        <p:spPr>
          <a:xfrm flipV="1">
            <a:off x="8776837" y="255969"/>
            <a:ext cx="1666875" cy="552450"/>
          </a:xfrm>
          <a:prstGeom prst="rect">
            <a:avLst/>
          </a:prstGeom>
        </p:spPr>
      </p:pic>
      <p:sp>
        <p:nvSpPr>
          <p:cNvPr id="8" name="Rectangle 2">
            <a:extLst>
              <a:ext uri="{FF2B5EF4-FFF2-40B4-BE49-F238E27FC236}">
                <a16:creationId xmlns:a16="http://schemas.microsoft.com/office/drawing/2014/main" id="{5FBD44D9-0FCB-4149-BCDB-A48A91ABFE70}"/>
              </a:ext>
            </a:extLst>
          </p:cNvPr>
          <p:cNvSpPr txBox="1">
            <a:spLocks noChangeArrowheads="1"/>
          </p:cNvSpPr>
          <p:nvPr/>
        </p:nvSpPr>
        <p:spPr>
          <a:xfrm>
            <a:off x="124513" y="1166316"/>
            <a:ext cx="6796593" cy="732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400" dirty="0">
                <a:latin typeface="+mn-lt"/>
                <a:ea typeface="ＭＳ Ｐゴシック" panose="020B0600070205080204" pitchFamily="34" charset="-128"/>
              </a:rPr>
              <a:t>Activities for ensuring construction quality include: </a:t>
            </a:r>
          </a:p>
          <a:p>
            <a:endParaRPr lang="en-US" sz="2400" dirty="0">
              <a:latin typeface="+mn-lt"/>
              <a:ea typeface="ＭＳ Ｐゴシック" panose="020B0600070205080204" pitchFamily="34" charset="-128"/>
            </a:endParaRPr>
          </a:p>
        </p:txBody>
      </p:sp>
      <p:pic>
        <p:nvPicPr>
          <p:cNvPr id="24" name="Picture 11">
            <a:extLst>
              <a:ext uri="{FF2B5EF4-FFF2-40B4-BE49-F238E27FC236}">
                <a16:creationId xmlns:a16="http://schemas.microsoft.com/office/drawing/2014/main" id="{B35C1EB9-BD1F-4FB2-AFFC-BBB583E3A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567" y="2856608"/>
            <a:ext cx="2257425" cy="3448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AutoShape 9">
            <a:extLst>
              <a:ext uri="{FF2B5EF4-FFF2-40B4-BE49-F238E27FC236}">
                <a16:creationId xmlns:a16="http://schemas.microsoft.com/office/drawing/2014/main" id="{14908A51-8809-471D-8721-65B121AA51BA}"/>
              </a:ext>
            </a:extLst>
          </p:cNvPr>
          <p:cNvSpPr>
            <a:spLocks noChangeArrowheads="1"/>
          </p:cNvSpPr>
          <p:nvPr/>
        </p:nvSpPr>
        <p:spPr bwMode="auto">
          <a:xfrm>
            <a:off x="198566" y="4380608"/>
            <a:ext cx="2890073" cy="2392474"/>
          </a:xfrm>
          <a:prstGeom prst="wedgeRoundRectCallout">
            <a:avLst>
              <a:gd name="adj1" fmla="val 58860"/>
              <a:gd name="adj2" fmla="val 13629"/>
              <a:gd name="adj3" fmla="val 16667"/>
            </a:avLst>
          </a:prstGeom>
          <a:solidFill>
            <a:srgbClr val="3366FF">
              <a:alpha val="21960"/>
            </a:srgb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dirty="0">
                <a:latin typeface="Calibri" panose="020F0502020204030204" pitchFamily="34" charset="0"/>
              </a:rPr>
              <a:t>Code being tested or reviewed is executed one statement at a time, and the debugger shows the values of variables &amp; the flow of control as each statement executes</a:t>
            </a:r>
          </a:p>
        </p:txBody>
      </p:sp>
      <p:sp>
        <p:nvSpPr>
          <p:cNvPr id="26" name="AutoShape 7">
            <a:extLst>
              <a:ext uri="{FF2B5EF4-FFF2-40B4-BE49-F238E27FC236}">
                <a16:creationId xmlns:a16="http://schemas.microsoft.com/office/drawing/2014/main" id="{B3415616-22C2-4C36-8687-B2E55463113A}"/>
              </a:ext>
            </a:extLst>
          </p:cNvPr>
          <p:cNvSpPr>
            <a:spLocks noChangeArrowheads="1"/>
          </p:cNvSpPr>
          <p:nvPr/>
        </p:nvSpPr>
        <p:spPr bwMode="auto">
          <a:xfrm>
            <a:off x="124513" y="2001181"/>
            <a:ext cx="2964126" cy="2227027"/>
          </a:xfrm>
          <a:prstGeom prst="wedgeRoundRectCallout">
            <a:avLst>
              <a:gd name="adj1" fmla="val 57502"/>
              <a:gd name="adj2" fmla="val 42139"/>
              <a:gd name="adj3" fmla="val 16667"/>
            </a:avLst>
          </a:prstGeom>
          <a:solidFill>
            <a:srgbClr val="3366FF">
              <a:alpha val="21960"/>
            </a:srgb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dirty="0">
                <a:latin typeface="Calibri" panose="020F0502020204030204" pitchFamily="34" charset="0"/>
              </a:rPr>
              <a:t>The process of writing code (in a framework or test harness) that will call the methods or functions in the code module under test and check the results</a:t>
            </a:r>
          </a:p>
        </p:txBody>
      </p:sp>
      <p:sp>
        <p:nvSpPr>
          <p:cNvPr id="27" name="AutoShape 8">
            <a:extLst>
              <a:ext uri="{FF2B5EF4-FFF2-40B4-BE49-F238E27FC236}">
                <a16:creationId xmlns:a16="http://schemas.microsoft.com/office/drawing/2014/main" id="{56C18039-5C5B-4CCC-BEA0-F5D6AE35B86A}"/>
              </a:ext>
            </a:extLst>
          </p:cNvPr>
          <p:cNvSpPr>
            <a:spLocks noChangeArrowheads="1"/>
          </p:cNvSpPr>
          <p:nvPr/>
        </p:nvSpPr>
        <p:spPr bwMode="auto">
          <a:xfrm>
            <a:off x="6058740" y="4393464"/>
            <a:ext cx="3113597" cy="2392473"/>
          </a:xfrm>
          <a:prstGeom prst="wedgeRoundRectCallout">
            <a:avLst>
              <a:gd name="adj1" fmla="val -70282"/>
              <a:gd name="adj2" fmla="val -30250"/>
              <a:gd name="adj3" fmla="val 16667"/>
            </a:avLst>
          </a:prstGeom>
          <a:solidFill>
            <a:schemeClr val="accent4">
              <a:alpha val="21960"/>
            </a:scheme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dirty="0">
                <a:latin typeface="Calibri" panose="020F0502020204030204" pitchFamily="34" charset="0"/>
              </a:rPr>
              <a:t>The practice of designing and building the test harness before writing the code that will be tested. Balances developers tendency to write tests to match their code</a:t>
            </a:r>
          </a:p>
        </p:txBody>
      </p:sp>
      <p:sp>
        <p:nvSpPr>
          <p:cNvPr id="23" name="AutoShape 6">
            <a:extLst>
              <a:ext uri="{FF2B5EF4-FFF2-40B4-BE49-F238E27FC236}">
                <a16:creationId xmlns:a16="http://schemas.microsoft.com/office/drawing/2014/main" id="{4DD4AA9C-7950-4986-981F-5E1FF54A5E81}"/>
              </a:ext>
            </a:extLst>
          </p:cNvPr>
          <p:cNvSpPr>
            <a:spLocks noChangeArrowheads="1"/>
          </p:cNvSpPr>
          <p:nvPr/>
        </p:nvSpPr>
        <p:spPr bwMode="auto">
          <a:xfrm>
            <a:off x="5989766" y="2032756"/>
            <a:ext cx="3182571" cy="2163875"/>
          </a:xfrm>
          <a:prstGeom prst="wedgeRoundRectCallout">
            <a:avLst>
              <a:gd name="adj1" fmla="val -67523"/>
              <a:gd name="adj2" fmla="val -78"/>
              <a:gd name="adj3" fmla="val 16667"/>
            </a:avLst>
          </a:prstGeom>
          <a:solidFill>
            <a:schemeClr val="accent4">
              <a:alpha val="21960"/>
            </a:scheme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dirty="0">
                <a:latin typeface="Calibri" panose="020F0502020204030204" pitchFamily="34" charset="0"/>
              </a:rPr>
              <a:t>formal name for a common and informal process where the developer shows the</a:t>
            </a:r>
          </a:p>
          <a:p>
            <a:r>
              <a:rPr lang="en-US" sz="2000" dirty="0">
                <a:latin typeface="Calibri" panose="020F0502020204030204" pitchFamily="34" charset="0"/>
              </a:rPr>
              <a:t>code to other developers, looking for advice or comment </a:t>
            </a:r>
          </a:p>
        </p:txBody>
      </p:sp>
    </p:spTree>
    <p:extLst>
      <p:ext uri="{BB962C8B-B14F-4D97-AF65-F5344CB8AC3E}">
        <p14:creationId xmlns:p14="http://schemas.microsoft.com/office/powerpoint/2010/main" val="32560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6878171" cy="558800"/>
          </a:xfrm>
        </p:spPr>
        <p:txBody>
          <a:bodyPr>
            <a:normAutofit/>
          </a:bodyPr>
          <a:lstStyle/>
          <a:p>
            <a:r>
              <a:rPr lang="en-IN" sz="2400" b="1" dirty="0">
                <a:solidFill>
                  <a:schemeClr val="accent2"/>
                </a:solidFill>
                <a:latin typeface="+mn-lt"/>
              </a:rPr>
              <a:t>Managing Construction</a:t>
            </a:r>
            <a:r>
              <a:rPr lang="en-IN" sz="2800" b="1" dirty="0">
                <a:solidFill>
                  <a:schemeClr val="accent2"/>
                </a:solidFill>
                <a:latin typeface="+mn-lt"/>
              </a:rPr>
              <a:t> : </a:t>
            </a:r>
            <a:r>
              <a:rPr lang="en-US" sz="2400" b="1" dirty="0">
                <a:solidFill>
                  <a:srgbClr val="C00000"/>
                </a:solidFill>
                <a:latin typeface="+mn-lt"/>
                <a:ea typeface="ＭＳ Ｐゴシック" panose="020B0600070205080204" pitchFamily="34" charset="-128"/>
              </a:rPr>
              <a:t>Construction Quality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A71E1D99-DCCA-4AB9-87E4-055BC22B07A2}"/>
              </a:ext>
            </a:extLst>
          </p:cNvPr>
          <p:cNvPicPr>
            <a:picLocks noChangeAspect="1"/>
          </p:cNvPicPr>
          <p:nvPr/>
        </p:nvPicPr>
        <p:blipFill>
          <a:blip r:embed="rId2"/>
          <a:stretch>
            <a:fillRect/>
          </a:stretch>
        </p:blipFill>
        <p:spPr>
          <a:xfrm flipV="1">
            <a:off x="8857860" y="255969"/>
            <a:ext cx="1666875" cy="552450"/>
          </a:xfrm>
          <a:prstGeom prst="rect">
            <a:avLst/>
          </a:prstGeom>
        </p:spPr>
      </p:pic>
      <p:sp>
        <p:nvSpPr>
          <p:cNvPr id="8" name="Rectangle 2">
            <a:extLst>
              <a:ext uri="{FF2B5EF4-FFF2-40B4-BE49-F238E27FC236}">
                <a16:creationId xmlns:a16="http://schemas.microsoft.com/office/drawing/2014/main" id="{5FBD44D9-0FCB-4149-BCDB-A48A91ABFE70}"/>
              </a:ext>
            </a:extLst>
          </p:cNvPr>
          <p:cNvSpPr txBox="1">
            <a:spLocks noChangeArrowheads="1"/>
          </p:cNvSpPr>
          <p:nvPr/>
        </p:nvSpPr>
        <p:spPr>
          <a:xfrm>
            <a:off x="103767" y="1106273"/>
            <a:ext cx="7733947" cy="732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400" dirty="0">
                <a:latin typeface="+mn-lt"/>
                <a:ea typeface="ＭＳ Ｐゴシック" panose="020B0600070205080204" pitchFamily="34" charset="-128"/>
              </a:rPr>
              <a:t>Activities for ensuring construction quality include: (Contd.) </a:t>
            </a:r>
          </a:p>
          <a:p>
            <a:endParaRPr lang="en-US" sz="2400" dirty="0">
              <a:latin typeface="+mn-lt"/>
              <a:ea typeface="ＭＳ Ｐゴシック" panose="020B0600070205080204" pitchFamily="34" charset="-128"/>
            </a:endParaRPr>
          </a:p>
        </p:txBody>
      </p:sp>
      <p:sp>
        <p:nvSpPr>
          <p:cNvPr id="6" name="AutoShape 8">
            <a:extLst>
              <a:ext uri="{FF2B5EF4-FFF2-40B4-BE49-F238E27FC236}">
                <a16:creationId xmlns:a16="http://schemas.microsoft.com/office/drawing/2014/main" id="{77FC48D5-65BB-484A-885D-6A13900075BE}"/>
              </a:ext>
            </a:extLst>
          </p:cNvPr>
          <p:cNvSpPr>
            <a:spLocks noChangeArrowheads="1"/>
          </p:cNvSpPr>
          <p:nvPr/>
        </p:nvSpPr>
        <p:spPr bwMode="auto">
          <a:xfrm>
            <a:off x="220160" y="2506574"/>
            <a:ext cx="2286000" cy="1430823"/>
          </a:xfrm>
          <a:prstGeom prst="wedgeRoundRectCallout">
            <a:avLst>
              <a:gd name="adj1" fmla="val 74389"/>
              <a:gd name="adj2" fmla="val 27114"/>
              <a:gd name="adj3" fmla="val 16667"/>
            </a:avLst>
          </a:prstGeom>
          <a:solidFill>
            <a:schemeClr val="accent4">
              <a:alpha val="21960"/>
            </a:scheme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dirty="0">
                <a:latin typeface="Calibri" panose="020F0502020204030204" pitchFamily="34" charset="0"/>
              </a:rPr>
              <a:t>The process of analyzing code to locate a known defect</a:t>
            </a:r>
          </a:p>
        </p:txBody>
      </p:sp>
      <p:sp>
        <p:nvSpPr>
          <p:cNvPr id="9" name="AutoShape 9">
            <a:extLst>
              <a:ext uri="{FF2B5EF4-FFF2-40B4-BE49-F238E27FC236}">
                <a16:creationId xmlns:a16="http://schemas.microsoft.com/office/drawing/2014/main" id="{EC7ACB3B-3F9B-4B3C-8C4F-64FAAE1D54A2}"/>
              </a:ext>
            </a:extLst>
          </p:cNvPr>
          <p:cNvSpPr>
            <a:spLocks noChangeArrowheads="1"/>
          </p:cNvSpPr>
          <p:nvPr/>
        </p:nvSpPr>
        <p:spPr bwMode="auto">
          <a:xfrm>
            <a:off x="5815477" y="4129214"/>
            <a:ext cx="2590800" cy="1761013"/>
          </a:xfrm>
          <a:prstGeom prst="wedgeRoundRectCallout">
            <a:avLst>
              <a:gd name="adj1" fmla="val -71875"/>
              <a:gd name="adj2" fmla="val -10157"/>
              <a:gd name="adj3" fmla="val 16667"/>
            </a:avLst>
          </a:prstGeom>
          <a:solidFill>
            <a:srgbClr val="3366FF">
              <a:alpha val="21960"/>
            </a:srgb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a:latin typeface="Calibri" panose="020F0502020204030204" pitchFamily="34" charset="0"/>
              </a:rPr>
              <a:t>A formal process of peer review. Developer presents code for review to code inspectors</a:t>
            </a:r>
          </a:p>
        </p:txBody>
      </p:sp>
      <p:pic>
        <p:nvPicPr>
          <p:cNvPr id="12" name="Picture 11">
            <a:extLst>
              <a:ext uri="{FF2B5EF4-FFF2-40B4-BE49-F238E27FC236}">
                <a16:creationId xmlns:a16="http://schemas.microsoft.com/office/drawing/2014/main" id="{668FF6BC-B20B-4AF9-A176-1CD85353E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702" y="1875265"/>
            <a:ext cx="2238375" cy="48978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0">
            <a:extLst>
              <a:ext uri="{FF2B5EF4-FFF2-40B4-BE49-F238E27FC236}">
                <a16:creationId xmlns:a16="http://schemas.microsoft.com/office/drawing/2014/main" id="{94BA663C-40F0-4B9B-97C1-9906501D5401}"/>
              </a:ext>
            </a:extLst>
          </p:cNvPr>
          <p:cNvSpPr>
            <a:spLocks noChangeArrowheads="1"/>
          </p:cNvSpPr>
          <p:nvPr/>
        </p:nvSpPr>
        <p:spPr bwMode="auto">
          <a:xfrm>
            <a:off x="124513" y="4243534"/>
            <a:ext cx="2590800" cy="2421393"/>
          </a:xfrm>
          <a:prstGeom prst="wedgeRoundRectCallout">
            <a:avLst>
              <a:gd name="adj1" fmla="val 63356"/>
              <a:gd name="adj2" fmla="val 26991"/>
              <a:gd name="adj3" fmla="val 16667"/>
            </a:avLst>
          </a:prstGeom>
          <a:solidFill>
            <a:schemeClr val="accent4">
              <a:alpha val="21960"/>
            </a:scheme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a:latin typeface="Calibri" panose="020F0502020204030204" pitchFamily="34" charset="0"/>
              </a:rPr>
              <a:t>Any process or tool that examines the code without executing it. E.g., peer review and code Inspections, static analysis tools </a:t>
            </a:r>
          </a:p>
        </p:txBody>
      </p:sp>
      <p:sp>
        <p:nvSpPr>
          <p:cNvPr id="4" name="AutoShape 7">
            <a:extLst>
              <a:ext uri="{FF2B5EF4-FFF2-40B4-BE49-F238E27FC236}">
                <a16:creationId xmlns:a16="http://schemas.microsoft.com/office/drawing/2014/main" id="{0D0FD383-639E-4C8F-B83F-A86EF0802E40}"/>
              </a:ext>
            </a:extLst>
          </p:cNvPr>
          <p:cNvSpPr>
            <a:spLocks noChangeArrowheads="1"/>
          </p:cNvSpPr>
          <p:nvPr/>
        </p:nvSpPr>
        <p:spPr bwMode="auto">
          <a:xfrm>
            <a:off x="5720227" y="1956257"/>
            <a:ext cx="2743200" cy="1981140"/>
          </a:xfrm>
          <a:prstGeom prst="wedgeRoundRectCallout">
            <a:avLst>
              <a:gd name="adj1" fmla="val -70662"/>
              <a:gd name="adj2" fmla="val -22419"/>
              <a:gd name="adj3" fmla="val 16667"/>
            </a:avLst>
          </a:prstGeom>
          <a:solidFill>
            <a:srgbClr val="3366FF">
              <a:alpha val="21960"/>
            </a:srgbClr>
          </a:solidFill>
          <a:ln w="9525">
            <a:solidFill>
              <a:schemeClr val="tx1"/>
            </a:solidFill>
            <a:miter lim="800000"/>
            <a:headEnd/>
            <a:tailEnd/>
          </a:ln>
        </p:spPr>
        <p:txBody>
          <a:bodyPr lIns="36000" tIns="36000" rIns="36000" bIns="360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dirty="0">
                <a:latin typeface="Calibri" panose="020F0502020204030204" pitchFamily="34" charset="0"/>
              </a:rPr>
              <a:t>Two developers work on same code, with one focusing on function logic and another on syntax and accuracy</a:t>
            </a:r>
          </a:p>
        </p:txBody>
      </p:sp>
    </p:spTree>
    <p:extLst>
      <p:ext uri="{BB962C8B-B14F-4D97-AF65-F5344CB8AC3E}">
        <p14:creationId xmlns:p14="http://schemas.microsoft.com/office/powerpoint/2010/main" val="402993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65153" y="529019"/>
            <a:ext cx="10515600" cy="558800"/>
          </a:xfrm>
        </p:spPr>
        <p:txBody>
          <a:bodyPr>
            <a:normAutofit/>
          </a:bodyPr>
          <a:lstStyle/>
          <a:p>
            <a:r>
              <a:rPr lang="en-IN" sz="2400" b="1" dirty="0">
                <a:solidFill>
                  <a:schemeClr val="accent2"/>
                </a:solidFill>
                <a:latin typeface="+mn-lt"/>
              </a:rPr>
              <a:t>Code Review</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65153" y="1268299"/>
            <a:ext cx="9862074" cy="5759718"/>
          </a:xfrm>
          <a:prstGeom prst="rect">
            <a:avLst/>
          </a:prstGeom>
          <a:noFill/>
        </p:spPr>
        <p:txBody>
          <a:bodyPr wrap="square" rtlCol="0">
            <a:spAutoFit/>
          </a:bodyPr>
          <a:lstStyle/>
          <a:p>
            <a:r>
              <a:rPr lang="en-US" sz="2400" dirty="0"/>
              <a:t>Code Review, or Peer Code Review, is the act of consciously and systematically convening with one's fellow programmers to check each other's code for mistakes</a:t>
            </a:r>
          </a:p>
          <a:p>
            <a:pPr marL="457200" indent="-457200">
              <a:lnSpc>
                <a:spcPct val="150000"/>
              </a:lnSpc>
              <a:buFont typeface="Wingdings" panose="05000000000000000000" pitchFamily="2" charset="2"/>
              <a:buChar char="§"/>
            </a:pPr>
            <a:r>
              <a:rPr lang="en-US" sz="2400" dirty="0"/>
              <a:t>Two heads are much better than one!</a:t>
            </a:r>
          </a:p>
          <a:p>
            <a:pPr marL="457200" indent="-457200">
              <a:lnSpc>
                <a:spcPct val="150000"/>
              </a:lnSpc>
              <a:buFont typeface="Wingdings" panose="05000000000000000000" pitchFamily="2" charset="2"/>
              <a:buChar char="§"/>
            </a:pPr>
            <a:r>
              <a:rPr lang="en-US" sz="2400" dirty="0"/>
              <a:t>What to review for?</a:t>
            </a:r>
          </a:p>
          <a:p>
            <a:pPr marL="914400" lvl="1" indent="-457200">
              <a:lnSpc>
                <a:spcPct val="130000"/>
              </a:lnSpc>
              <a:buFont typeface="Wingdings" panose="05000000000000000000" pitchFamily="2" charset="2"/>
              <a:buChar char="§"/>
            </a:pPr>
            <a:r>
              <a:rPr lang="en-US" sz="2400" dirty="0"/>
              <a:t>Correctness</a:t>
            </a:r>
          </a:p>
          <a:p>
            <a:pPr marL="914400" lvl="1" indent="-457200">
              <a:lnSpc>
                <a:spcPct val="130000"/>
              </a:lnSpc>
              <a:buFont typeface="Wingdings" panose="05000000000000000000" pitchFamily="2" charset="2"/>
              <a:buChar char="§"/>
            </a:pPr>
            <a:r>
              <a:rPr lang="en-US" sz="2400" dirty="0"/>
              <a:t>Error handling</a:t>
            </a:r>
          </a:p>
          <a:p>
            <a:pPr marL="914400" lvl="1" indent="-457200">
              <a:lnSpc>
                <a:spcPct val="130000"/>
              </a:lnSpc>
              <a:buFont typeface="Wingdings" panose="05000000000000000000" pitchFamily="2" charset="2"/>
              <a:buChar char="§"/>
            </a:pPr>
            <a:r>
              <a:rPr lang="en-US" sz="2400" dirty="0"/>
              <a:t>Readability </a:t>
            </a:r>
          </a:p>
          <a:p>
            <a:pPr marL="914400" lvl="1" indent="-457200">
              <a:lnSpc>
                <a:spcPct val="130000"/>
              </a:lnSpc>
              <a:buFont typeface="Wingdings" panose="05000000000000000000" pitchFamily="2" charset="2"/>
              <a:buChar char="§"/>
            </a:pPr>
            <a:r>
              <a:rPr lang="en-US" sz="2400" dirty="0"/>
              <a:t>Coding standards / Coding guidelines</a:t>
            </a:r>
          </a:p>
          <a:p>
            <a:pPr marL="914400" lvl="1" indent="-457200">
              <a:lnSpc>
                <a:spcPct val="130000"/>
              </a:lnSpc>
              <a:buFont typeface="Wingdings" panose="05000000000000000000" pitchFamily="2" charset="2"/>
              <a:buChar char="§"/>
            </a:pPr>
            <a:r>
              <a:rPr lang="en-US" sz="2400" dirty="0"/>
              <a:t>Optimization</a:t>
            </a:r>
          </a:p>
          <a:p>
            <a:pPr marL="457200" indent="-457200">
              <a:lnSpc>
                <a:spcPct val="150000"/>
              </a:lnSpc>
              <a:buFont typeface="Wingdings" panose="05000000000000000000" pitchFamily="2" charset="2"/>
              <a:buChar char="§"/>
            </a:pPr>
            <a:r>
              <a:rPr lang="en-US" sz="2400" dirty="0"/>
              <a:t>Use Review checklists</a:t>
            </a:r>
          </a:p>
          <a:p>
            <a:pPr marL="457200" indent="-457200">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313638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4546</TotalTime>
  <Words>1173</Words>
  <Application>Microsoft Office PowerPoint</Application>
  <PresentationFormat>Widescreen</PresentationFormat>
  <Paragraphs>159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Managing Construction</vt:lpstr>
      <vt:lpstr>Managing Construction</vt:lpstr>
      <vt:lpstr>Managing Construction : Construction Quality</vt:lpstr>
      <vt:lpstr>Managing Construction : Quality  for an Agile Scrum Project would be .. </vt:lpstr>
      <vt:lpstr>Managing Construction : Construction Technical Quality </vt:lpstr>
      <vt:lpstr>Managing Construction : Construction Quality </vt:lpstr>
      <vt:lpstr>Code Review</vt:lpstr>
      <vt:lpstr>Code Inspection</vt:lpstr>
      <vt:lpstr>Code Inspection</vt:lpstr>
      <vt:lpstr>Unit Testing Tools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360</cp:revision>
  <dcterms:created xsi:type="dcterms:W3CDTF">2019-05-30T23:14:36Z</dcterms:created>
  <dcterms:modified xsi:type="dcterms:W3CDTF">2021-02-24T02:02:01Z</dcterms:modified>
</cp:coreProperties>
</file>