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jR4DgvOr04S5ja9xRwUFmUCIN4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65760" lvl="0" marL="792000" rtl="0" algn="l">
              <a:lnSpc>
                <a:spcPct val="120000"/>
              </a:lnSpc>
              <a:spcBef>
                <a:spcPts val="0"/>
              </a:spcBef>
              <a:spcAft>
                <a:spcPts val="0"/>
              </a:spcAft>
              <a:buClr>
                <a:srgbClr val="C00000"/>
              </a:buClr>
              <a:buSzPts val="1200"/>
              <a:buFont typeface="Noto Sans Symbols"/>
              <a:buChar char="▪"/>
            </a:pPr>
            <a:r>
              <a:rPr lang="en-US" sz="1200">
                <a:latin typeface="Calibri"/>
                <a:ea typeface="Calibri"/>
                <a:cs typeface="Calibri"/>
                <a:sym typeface="Calibri"/>
              </a:rPr>
              <a:t>Delivery management</a:t>
            </a:r>
            <a:endParaRPr/>
          </a:p>
          <a:p>
            <a:pPr indent="-365760" lvl="0" marL="79200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Defect tracking and</a:t>
            </a:r>
            <a:endParaRPr/>
          </a:p>
          <a:p>
            <a:pPr indent="-365760" lvl="0" marL="79200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Change management </a:t>
            </a:r>
            <a:endParaRPr/>
          </a:p>
          <a:p>
            <a:pPr indent="0" lvl="0" marL="0" rtl="0" algn="l">
              <a:lnSpc>
                <a:spcPct val="120000"/>
              </a:lnSpc>
              <a:spcBef>
                <a:spcPts val="800"/>
              </a:spcBef>
              <a:spcAft>
                <a:spcPts val="0"/>
              </a:spcAft>
              <a:buSzPts val="1400"/>
              <a:buNone/>
            </a:pPr>
            <a:r>
              <a:rPr lang="en-US" sz="1200">
                <a:latin typeface="Calibri"/>
                <a:ea typeface="Calibri"/>
                <a:cs typeface="Calibri"/>
                <a:sym typeface="Calibri"/>
              </a:rPr>
              <a:t>are generically looked at as configuration management. </a:t>
            </a:r>
            <a:endParaRPr/>
          </a:p>
          <a:p>
            <a:pPr indent="0" lvl="0" marL="0" rtl="0" algn="l">
              <a:lnSpc>
                <a:spcPct val="120000"/>
              </a:lnSpc>
              <a:spcBef>
                <a:spcPts val="800"/>
              </a:spcBef>
              <a:spcAft>
                <a:spcPts val="0"/>
              </a:spcAft>
              <a:buSzPts val="1400"/>
              <a:buNone/>
            </a:pPr>
            <a:r>
              <a:rPr lang="en-US" sz="1200">
                <a:latin typeface="Calibri"/>
                <a:ea typeface="Calibri"/>
                <a:cs typeface="Calibri"/>
                <a:sym typeface="Calibri"/>
              </a:rPr>
              <a:t>Standards (approved by ANSI)</a:t>
            </a:r>
            <a:endParaRPr/>
          </a:p>
          <a:p>
            <a:pPr indent="-365760" lvl="0" marL="36576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IEEE 828: Software Configuration Management Plans</a:t>
            </a:r>
            <a:endParaRPr/>
          </a:p>
          <a:p>
            <a:pPr indent="-365760" lvl="0" marL="36576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IEEE 1042: Guide to Software Configuration Management</a:t>
            </a:r>
            <a:endParaRPr/>
          </a:p>
          <a:p>
            <a:pPr indent="0" lvl="0" marL="0" rtl="0" algn="l">
              <a:lnSpc>
                <a:spcPct val="100000"/>
              </a:lnSpc>
              <a:spcBef>
                <a:spcPts val="400"/>
              </a:spcBef>
              <a:spcAft>
                <a:spcPts val="0"/>
              </a:spcAft>
              <a:buSzPts val="1400"/>
              <a:buNone/>
            </a:pPr>
            <a:r>
              <a:t/>
            </a:r>
            <a:endParaRPr/>
          </a:p>
        </p:txBody>
      </p:sp>
      <p:sp>
        <p:nvSpPr>
          <p:cNvPr id="128" name="Google Shape;12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65760" lvl="0" marL="792000" rtl="0" algn="l">
              <a:lnSpc>
                <a:spcPct val="120000"/>
              </a:lnSpc>
              <a:spcBef>
                <a:spcPts val="0"/>
              </a:spcBef>
              <a:spcAft>
                <a:spcPts val="0"/>
              </a:spcAft>
              <a:buClr>
                <a:srgbClr val="C00000"/>
              </a:buClr>
              <a:buSzPts val="1200"/>
              <a:buFont typeface="Noto Sans Symbols"/>
              <a:buChar char="▪"/>
            </a:pPr>
            <a:r>
              <a:rPr lang="en-US" sz="1200">
                <a:latin typeface="Calibri"/>
                <a:ea typeface="Calibri"/>
                <a:cs typeface="Calibri"/>
                <a:sym typeface="Calibri"/>
              </a:rPr>
              <a:t>Defect tracking</a:t>
            </a:r>
            <a:endParaRPr/>
          </a:p>
          <a:p>
            <a:pPr indent="-365760" lvl="0" marL="79200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Change management and </a:t>
            </a:r>
            <a:endParaRPr/>
          </a:p>
          <a:p>
            <a:pPr indent="-365760" lvl="0" marL="79200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Managing software configurations </a:t>
            </a:r>
            <a:endParaRPr/>
          </a:p>
          <a:p>
            <a:pPr indent="0" lvl="0" marL="0" rtl="0" algn="l">
              <a:lnSpc>
                <a:spcPct val="120000"/>
              </a:lnSpc>
              <a:spcBef>
                <a:spcPts val="800"/>
              </a:spcBef>
              <a:spcAft>
                <a:spcPts val="0"/>
              </a:spcAft>
              <a:buSzPts val="1400"/>
              <a:buNone/>
            </a:pPr>
            <a:r>
              <a:rPr lang="en-US" sz="1200">
                <a:latin typeface="Calibri"/>
                <a:ea typeface="Calibri"/>
                <a:cs typeface="Calibri"/>
                <a:sym typeface="Calibri"/>
              </a:rPr>
              <a:t>are generically looked at as configuration management. </a:t>
            </a:r>
            <a:endParaRPr/>
          </a:p>
          <a:p>
            <a:pPr indent="0" lvl="0" marL="0" rtl="0" algn="l">
              <a:lnSpc>
                <a:spcPct val="120000"/>
              </a:lnSpc>
              <a:spcBef>
                <a:spcPts val="800"/>
              </a:spcBef>
              <a:spcAft>
                <a:spcPts val="0"/>
              </a:spcAft>
              <a:buSzPts val="1400"/>
              <a:buNone/>
            </a:pPr>
            <a:r>
              <a:rPr lang="en-US" sz="1200">
                <a:latin typeface="Calibri"/>
                <a:ea typeface="Calibri"/>
                <a:cs typeface="Calibri"/>
                <a:sym typeface="Calibri"/>
              </a:rPr>
              <a:t>Standards (approved by ANSI)</a:t>
            </a:r>
            <a:endParaRPr/>
          </a:p>
          <a:p>
            <a:pPr indent="-365760" lvl="0" marL="36576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IEEE 828: Software Configuration Management Plans</a:t>
            </a:r>
            <a:endParaRPr/>
          </a:p>
          <a:p>
            <a:pPr indent="-365760" lvl="0" marL="365760" rtl="0" algn="l">
              <a:lnSpc>
                <a:spcPct val="120000"/>
              </a:lnSpc>
              <a:spcBef>
                <a:spcPts val="800"/>
              </a:spcBef>
              <a:spcAft>
                <a:spcPts val="0"/>
              </a:spcAft>
              <a:buClr>
                <a:srgbClr val="C00000"/>
              </a:buClr>
              <a:buSzPts val="1200"/>
              <a:buFont typeface="Noto Sans Symbols"/>
              <a:buChar char="▪"/>
            </a:pPr>
            <a:r>
              <a:rPr lang="en-US" sz="1200">
                <a:latin typeface="Calibri"/>
                <a:ea typeface="Calibri"/>
                <a:cs typeface="Calibri"/>
                <a:sym typeface="Calibri"/>
              </a:rPr>
              <a:t>IEEE 1042: Guide to Software Configuration Management</a:t>
            </a:r>
            <a:endParaRPr/>
          </a:p>
          <a:p>
            <a:pPr indent="0" lvl="0" marL="0" rtl="0" algn="l">
              <a:lnSpc>
                <a:spcPct val="100000"/>
              </a:lnSpc>
              <a:spcBef>
                <a:spcPts val="400"/>
              </a:spcBef>
              <a:spcAft>
                <a:spcPts val="0"/>
              </a:spcAft>
              <a:buSzPts val="1400"/>
              <a:buNone/>
            </a:pPr>
            <a:r>
              <a:t/>
            </a:r>
            <a:endParaRPr/>
          </a:p>
        </p:txBody>
      </p:sp>
      <p:sp>
        <p:nvSpPr>
          <p:cNvPr id="136" name="Google Shape;1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mailto:phalachandra@pes.edu"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14"/>
          <p:cNvPicPr preferRelativeResize="0"/>
          <p:nvPr/>
        </p:nvPicPr>
        <p:blipFill rotWithShape="1">
          <a:blip r:embed="rId2">
            <a:alphaModFix/>
          </a:blip>
          <a:srcRect b="0" l="0" r="0" t="0"/>
          <a:stretch/>
        </p:blipFill>
        <p:spPr>
          <a:xfrm>
            <a:off x="11158057" y="133515"/>
            <a:ext cx="932769" cy="1402202"/>
          </a:xfrm>
          <a:prstGeom prst="rect">
            <a:avLst/>
          </a:prstGeom>
          <a:noFill/>
          <a:ln>
            <a:noFill/>
          </a:ln>
        </p:spPr>
      </p:pic>
      <p:sp>
        <p:nvSpPr>
          <p:cNvPr id="20" name="Google Shape;20;p14"/>
          <p:cNvSpPr/>
          <p:nvPr/>
        </p:nvSpPr>
        <p:spPr>
          <a:xfrm>
            <a:off x="289993" y="1234181"/>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SOFTWARE ENGINEERING </a:t>
            </a:r>
            <a:endParaRPr b="0" i="0" sz="1400" u="none" cap="none" strike="noStrike">
              <a:solidFill>
                <a:srgbClr val="000000"/>
              </a:solidFill>
              <a:latin typeface="Arial"/>
              <a:ea typeface="Arial"/>
              <a:cs typeface="Arial"/>
              <a:sym typeface="Arial"/>
            </a:endParaRPr>
          </a:p>
        </p:txBody>
      </p:sp>
      <p:grpSp>
        <p:nvGrpSpPr>
          <p:cNvPr id="21" name="Google Shape;21;p14"/>
          <p:cNvGrpSpPr/>
          <p:nvPr/>
        </p:nvGrpSpPr>
        <p:grpSpPr>
          <a:xfrm>
            <a:off x="415018" y="5058775"/>
            <a:ext cx="1066895" cy="1078155"/>
            <a:chOff x="313844" y="5489699"/>
            <a:chExt cx="1066895" cy="1078155"/>
          </a:xfrm>
        </p:grpSpPr>
        <p:sp>
          <p:nvSpPr>
            <p:cNvPr id="22" name="Google Shape;22;p14"/>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4"/>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24" name="Google Shape;24;p14"/>
          <p:cNvCxnSpPr/>
          <p:nvPr/>
        </p:nvCxnSpPr>
        <p:spPr>
          <a:xfrm flipH="1" rot="10800000">
            <a:off x="3200" y="2094443"/>
            <a:ext cx="6332283" cy="1"/>
          </a:xfrm>
          <a:prstGeom prst="straightConnector1">
            <a:avLst/>
          </a:prstGeom>
          <a:noFill/>
          <a:ln cap="flat" cmpd="sng" w="38100">
            <a:solidFill>
              <a:srgbClr val="DFA267"/>
            </a:solidFill>
            <a:prstDash val="solid"/>
            <a:miter lim="800000"/>
            <a:headEnd len="sm" w="sm" type="none"/>
            <a:tailEnd len="sm" w="sm" type="none"/>
          </a:ln>
        </p:spPr>
      </p:cxnSp>
      <p:sp>
        <p:nvSpPr>
          <p:cNvPr id="25" name="Google Shape;25;p14"/>
          <p:cNvSpPr/>
          <p:nvPr/>
        </p:nvSpPr>
        <p:spPr>
          <a:xfrm>
            <a:off x="508014" y="5239098"/>
            <a:ext cx="749721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Phalachandra H.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
        <p:nvSpPr>
          <p:cNvPr id="26" name="Google Shape;26;p14"/>
          <p:cNvSpPr txBox="1"/>
          <p:nvPr/>
        </p:nvSpPr>
        <p:spPr>
          <a:xfrm>
            <a:off x="326749" y="6142419"/>
            <a:ext cx="8055251" cy="7155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50"/>
              <a:buFont typeface="Arial"/>
              <a:buNone/>
            </a:pPr>
            <a:r>
              <a:rPr b="1" i="0" lang="en-US" sz="1050" u="none" cap="none" strike="noStrike">
                <a:solidFill>
                  <a:srgbClr val="7F7F7F"/>
                </a:solidFill>
                <a:latin typeface="Calibri"/>
                <a:ea typeface="Calibri"/>
                <a:cs typeface="Calibri"/>
                <a:sym typeface="Calibri"/>
              </a:rPr>
              <a:t>Acknowledgements: </a:t>
            </a:r>
            <a:r>
              <a:rPr b="1" i="0" lang="en-US" sz="1000" u="none" cap="none" strike="noStrik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8" name="Google Shape;9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25"/>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7" name="Shape 27"/>
        <p:cNvGrpSpPr/>
        <p:nvPr/>
      </p:nvGrpSpPr>
      <p:grpSpPr>
        <a:xfrm>
          <a:off x="0" y="0"/>
          <a:ext cx="0" cy="0"/>
          <a:chOff x="0" y="0"/>
          <a:chExt cx="0" cy="0"/>
        </a:xfrm>
      </p:grpSpPr>
      <p:sp>
        <p:nvSpPr>
          <p:cNvPr id="28" name="Google Shape;2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15"/>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cxnSp>
        <p:nvCxnSpPr>
          <p:cNvPr id="31" name="Google Shape;31;p15"/>
          <p:cNvCxnSpPr/>
          <p:nvPr/>
        </p:nvCxnSpPr>
        <p:spPr>
          <a:xfrm flipH="1" rot="10800000">
            <a:off x="0" y="1380670"/>
            <a:ext cx="6578936" cy="1"/>
          </a:xfrm>
          <a:prstGeom prst="straightConnector1">
            <a:avLst/>
          </a:prstGeom>
          <a:noFill/>
          <a:ln cap="flat" cmpd="sng" w="38100">
            <a:solidFill>
              <a:srgbClr val="DFA267"/>
            </a:solidFill>
            <a:prstDash val="solid"/>
            <a:miter lim="800000"/>
            <a:headEnd len="sm" w="sm" type="none"/>
            <a:tailEnd len="sm" w="sm" type="none"/>
          </a:ln>
        </p:spPr>
      </p:cxnSp>
      <p:sp>
        <p:nvSpPr>
          <p:cNvPr id="32" name="Google Shape;32;p15"/>
          <p:cNvSpPr txBox="1"/>
          <p:nvPr/>
        </p:nvSpPr>
        <p:spPr>
          <a:xfrm>
            <a:off x="174266" y="433940"/>
            <a:ext cx="896973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SOFTWARE CONFIGURATION MANAGEMENT</a:t>
            </a:r>
            <a:endParaRPr b="0" i="0" sz="1400" u="none" cap="none" strike="noStrike">
              <a:solidFill>
                <a:srgbClr val="000000"/>
              </a:solidFill>
              <a:latin typeface="Arial"/>
              <a:ea typeface="Arial"/>
              <a:cs typeface="Arial"/>
              <a:sym typeface="Arial"/>
            </a:endParaRPr>
          </a:p>
        </p:txBody>
      </p:sp>
      <p:grpSp>
        <p:nvGrpSpPr>
          <p:cNvPr id="33" name="Google Shape;33;p15"/>
          <p:cNvGrpSpPr/>
          <p:nvPr/>
        </p:nvGrpSpPr>
        <p:grpSpPr>
          <a:xfrm>
            <a:off x="292403" y="5543111"/>
            <a:ext cx="545797" cy="1078155"/>
            <a:chOff x="313844" y="5489699"/>
            <a:chExt cx="1066895" cy="1078155"/>
          </a:xfrm>
        </p:grpSpPr>
        <p:sp>
          <p:nvSpPr>
            <p:cNvPr id="34" name="Google Shape;34;p15"/>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5"/>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 name="Google Shape;36;p15"/>
          <p:cNvSpPr/>
          <p:nvPr/>
        </p:nvSpPr>
        <p:spPr>
          <a:xfrm>
            <a:off x="484043" y="5674609"/>
            <a:ext cx="541210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Phalachandra H.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7" name="Shape 37"/>
        <p:cNvGrpSpPr/>
        <p:nvPr/>
      </p:nvGrpSpPr>
      <p:grpSpPr>
        <a:xfrm>
          <a:off x="0" y="0"/>
          <a:ext cx="0" cy="0"/>
          <a:chOff x="0" y="0"/>
          <a:chExt cx="0" cy="0"/>
        </a:xfrm>
      </p:grpSpPr>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1" name="Google Shape;41;p16"/>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
        <p:nvSpPr>
          <p:cNvPr id="42" name="Google Shape;42;p16"/>
          <p:cNvSpPr/>
          <p:nvPr/>
        </p:nvSpPr>
        <p:spPr>
          <a:xfrm>
            <a:off x="133098" y="0"/>
            <a:ext cx="6133672"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SOFTWARE CONFIGURATION MANAGEMENT</a:t>
            </a:r>
            <a:endParaRPr b="0" i="0" sz="1400" u="none" cap="none" strike="noStrike">
              <a:solidFill>
                <a:srgbClr val="000000"/>
              </a:solidFill>
              <a:latin typeface="Arial"/>
              <a:ea typeface="Arial"/>
              <a:cs typeface="Arial"/>
              <a:sym typeface="Arial"/>
            </a:endParaRPr>
          </a:p>
        </p:txBody>
      </p:sp>
      <p:cxnSp>
        <p:nvCxnSpPr>
          <p:cNvPr id="43" name="Google Shape;43;p16"/>
          <p:cNvCxnSpPr/>
          <p:nvPr/>
        </p:nvCxnSpPr>
        <p:spPr>
          <a:xfrm>
            <a:off x="18587"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4" name="Shape 44"/>
        <p:cNvGrpSpPr/>
        <p:nvPr/>
      </p:nvGrpSpPr>
      <p:grpSpPr>
        <a:xfrm>
          <a:off x="0" y="0"/>
          <a:ext cx="0" cy="0"/>
          <a:chOff x="0" y="0"/>
          <a:chExt cx="0" cy="0"/>
        </a:xfrm>
      </p:grpSpPr>
      <p:sp>
        <p:nvSpPr>
          <p:cNvPr id="45" name="Google Shape;4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17"/>
          <p:cNvPicPr preferRelativeResize="0"/>
          <p:nvPr/>
        </p:nvPicPr>
        <p:blipFill rotWithShape="1">
          <a:blip r:embed="rId2">
            <a:alphaModFix/>
          </a:blip>
          <a:srcRect b="0" l="0" r="0" t="0"/>
          <a:stretch/>
        </p:blipFill>
        <p:spPr>
          <a:xfrm>
            <a:off x="1483852" y="1785280"/>
            <a:ext cx="2371550" cy="3554276"/>
          </a:xfrm>
          <a:prstGeom prst="rect">
            <a:avLst/>
          </a:prstGeom>
          <a:noFill/>
          <a:ln>
            <a:noFill/>
          </a:ln>
        </p:spPr>
      </p:pic>
      <p:cxnSp>
        <p:nvCxnSpPr>
          <p:cNvPr id="49" name="Google Shape;49;p17"/>
          <p:cNvCxnSpPr/>
          <p:nvPr/>
        </p:nvCxnSpPr>
        <p:spPr>
          <a:xfrm flipH="1" rot="10800000">
            <a:off x="4587993" y="2763967"/>
            <a:ext cx="4581449" cy="1"/>
          </a:xfrm>
          <a:prstGeom prst="straightConnector1">
            <a:avLst/>
          </a:prstGeom>
          <a:noFill/>
          <a:ln cap="flat" cmpd="sng" w="38100">
            <a:solidFill>
              <a:srgbClr val="DFA267"/>
            </a:solidFill>
            <a:prstDash val="solid"/>
            <a:miter lim="800000"/>
            <a:headEnd len="sm" w="sm" type="none"/>
            <a:tailEnd len="sm" w="sm" type="none"/>
          </a:ln>
        </p:spPr>
      </p:cxnSp>
      <p:sp>
        <p:nvSpPr>
          <p:cNvPr id="50" name="Google Shape;50;p17"/>
          <p:cNvSpPr txBox="1"/>
          <p:nvPr/>
        </p:nvSpPr>
        <p:spPr>
          <a:xfrm>
            <a:off x="4493863" y="1965255"/>
            <a:ext cx="22274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4B350"/>
                </a:solidFill>
                <a:latin typeface="Calibri"/>
                <a:ea typeface="Calibri"/>
                <a:cs typeface="Calibri"/>
                <a:sym typeface="Calibri"/>
              </a:rPr>
              <a:t>THANK YOU</a:t>
            </a:r>
            <a:endParaRPr b="1" i="0" sz="1800" u="none" cap="none" strike="noStrike">
              <a:solidFill>
                <a:srgbClr val="F4B350"/>
              </a:solidFill>
              <a:latin typeface="Calibri"/>
              <a:ea typeface="Calibri"/>
              <a:cs typeface="Calibri"/>
              <a:sym typeface="Calibri"/>
            </a:endParaRPr>
          </a:p>
        </p:txBody>
      </p:sp>
      <p:sp>
        <p:nvSpPr>
          <p:cNvPr id="51" name="Google Shape;51;p17"/>
          <p:cNvSpPr/>
          <p:nvPr/>
        </p:nvSpPr>
        <p:spPr>
          <a:xfrm>
            <a:off x="4587993" y="2890391"/>
            <a:ext cx="7497214"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Phalachandra H.L.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sng" cap="none" strike="noStrike">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b="0" i="0" sz="2000" u="sng" cap="none" strike="noStrike">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8"/>
          <p:cNvSpPr txBox="1"/>
          <p:nvPr>
            <p:ph type="title"/>
          </p:nvPr>
        </p:nvSpPr>
        <p:spPr>
          <a:xfrm>
            <a:off x="263434" y="344087"/>
            <a:ext cx="10515600" cy="5579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Calibri"/>
              <a:buNone/>
              <a:defRPr b="1"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 type="body"/>
          </p:nvPr>
        </p:nvSpPr>
        <p:spPr>
          <a:xfrm>
            <a:off x="416159" y="145354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18"/>
          <p:cNvPicPr preferRelativeResize="0"/>
          <p:nvPr/>
        </p:nvPicPr>
        <p:blipFill rotWithShape="1">
          <a:blip r:embed="rId2">
            <a:alphaModFix/>
          </a:blip>
          <a:srcRect b="0" l="0" r="0" t="0"/>
          <a:stretch/>
        </p:blipFill>
        <p:spPr>
          <a:xfrm>
            <a:off x="11084484" y="136525"/>
            <a:ext cx="932769" cy="1402202"/>
          </a:xfrm>
          <a:prstGeom prst="rect">
            <a:avLst/>
          </a:prstGeom>
          <a:noFill/>
          <a:ln>
            <a:noFill/>
          </a:ln>
        </p:spPr>
      </p:pic>
      <p:cxnSp>
        <p:nvCxnSpPr>
          <p:cNvPr id="59" name="Google Shape;59;p18"/>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9"/>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p19"/>
          <p:cNvPicPr preferRelativeResize="0"/>
          <p:nvPr/>
        </p:nvPicPr>
        <p:blipFill rotWithShape="1">
          <a:blip r:embed="rId2">
            <a:alphaModFix/>
          </a:blip>
          <a:srcRect b="0" l="0" r="0" t="0"/>
          <a:stretch/>
        </p:blipFill>
        <p:spPr>
          <a:xfrm>
            <a:off x="11000401" y="185738"/>
            <a:ext cx="932769"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1"/>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p21"/>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22"/>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p:nvPr/>
        </p:nvSpPr>
        <p:spPr>
          <a:xfrm>
            <a:off x="288542" y="2306201"/>
            <a:ext cx="885545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2"/>
                </a:solidFill>
                <a:latin typeface="Calibri"/>
                <a:ea typeface="Calibri"/>
                <a:cs typeface="Calibri"/>
                <a:sym typeface="Calibri"/>
              </a:rPr>
              <a:t>SOFTWARE CONFIGURATION MANAGEMENT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Software Configuration Management Plan</a:t>
            </a:r>
            <a:endParaRPr b="1" sz="2800">
              <a:solidFill>
                <a:schemeClr val="accent2"/>
              </a:solidFill>
              <a:latin typeface="Calibri"/>
              <a:ea typeface="Calibri"/>
              <a:cs typeface="Calibri"/>
              <a:sym typeface="Calibri"/>
            </a:endParaRPr>
          </a:p>
        </p:txBody>
      </p:sp>
      <p:sp>
        <p:nvSpPr>
          <p:cNvPr id="182" name="Google Shape;182;p10"/>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83" name="Google Shape;183;p10"/>
          <p:cNvSpPr txBox="1"/>
          <p:nvPr/>
        </p:nvSpPr>
        <p:spPr>
          <a:xfrm>
            <a:off x="198566" y="1268299"/>
            <a:ext cx="11157691" cy="5749418"/>
          </a:xfrm>
          <a:prstGeom prst="rect">
            <a:avLst/>
          </a:prstGeom>
          <a:noFill/>
          <a:ln>
            <a:noFill/>
          </a:ln>
        </p:spPr>
        <p:txBody>
          <a:bodyPr anchorCtr="0" anchor="t" bIns="45700" lIns="91425" spcFirstLastPara="1" rIns="548625" wrap="square" tIns="45700">
            <a:noAutofit/>
          </a:bodyPr>
          <a:lstStyle/>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Defines the </a:t>
            </a:r>
            <a:r>
              <a:rPr b="0" i="1" lang="en-US" sz="2400" u="none" cap="none" strike="noStrike">
                <a:solidFill>
                  <a:srgbClr val="0070C0"/>
                </a:solidFill>
                <a:latin typeface="Calibri"/>
                <a:ea typeface="Calibri"/>
                <a:cs typeface="Calibri"/>
                <a:sym typeface="Calibri"/>
              </a:rPr>
              <a:t>CI</a:t>
            </a:r>
            <a:r>
              <a:rPr b="0" i="1" lang="en-US" sz="2400" u="none" cap="none" strike="noStrike">
                <a:solidFill>
                  <a:schemeClr val="dk1"/>
                </a:solidFill>
                <a:latin typeface="Calibri"/>
                <a:ea typeface="Calibri"/>
                <a:cs typeface="Calibri"/>
                <a:sym typeface="Calibri"/>
              </a:rPr>
              <a:t>s</a:t>
            </a:r>
            <a:r>
              <a:rPr b="0" i="0" lang="en-US" sz="2400" u="none" cap="none" strike="noStrike">
                <a:solidFill>
                  <a:schemeClr val="dk1"/>
                </a:solidFill>
                <a:latin typeface="Calibri"/>
                <a:ea typeface="Calibri"/>
                <a:cs typeface="Calibri"/>
                <a:sym typeface="Calibri"/>
              </a:rPr>
              <a:t> which need to be managed and a </a:t>
            </a:r>
            <a:r>
              <a:rPr b="0" i="0" lang="en-US" sz="2400" u="none" cap="none" strike="noStrike">
                <a:solidFill>
                  <a:srgbClr val="0070C0"/>
                </a:solidFill>
                <a:latin typeface="Calibri"/>
                <a:ea typeface="Calibri"/>
                <a:cs typeface="Calibri"/>
                <a:sym typeface="Calibri"/>
              </a:rPr>
              <a:t>naming scheme</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Defines </a:t>
            </a:r>
            <a:r>
              <a:rPr b="0" i="1" lang="en-US" sz="2400" u="none" cap="none" strike="noStrike">
                <a:solidFill>
                  <a:srgbClr val="0070C0"/>
                </a:solidFill>
                <a:latin typeface="Calibri"/>
                <a:ea typeface="Calibri"/>
                <a:cs typeface="Calibri"/>
                <a:sym typeface="Calibri"/>
              </a:rPr>
              <a:t>who takes responsibility</a:t>
            </a:r>
            <a:r>
              <a:rPr b="0" i="0" lang="en-US" sz="2400" u="none" cap="none" strike="noStrike">
                <a:solidFill>
                  <a:srgbClr val="0070C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the CM procedures and the creation of baselines.</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Defines </a:t>
            </a:r>
            <a:r>
              <a:rPr b="1" i="1" lang="en-US" sz="2400" u="none" cap="none" strike="noStrike">
                <a:solidFill>
                  <a:srgbClr val="C00000"/>
                </a:solidFill>
                <a:latin typeface="Calibri"/>
                <a:ea typeface="Calibri"/>
                <a:cs typeface="Calibri"/>
                <a:sym typeface="Calibri"/>
              </a:rPr>
              <a:t>policies </a:t>
            </a:r>
            <a:r>
              <a:rPr b="0" i="1" lang="en-US" sz="2400" u="none" cap="none" strike="noStrike">
                <a:solidFill>
                  <a:schemeClr val="dk1"/>
                </a:solidFill>
                <a:latin typeface="Calibri"/>
                <a:ea typeface="Calibri"/>
                <a:cs typeface="Calibri"/>
                <a:sym typeface="Calibri"/>
              </a:rPr>
              <a:t>for</a:t>
            </a:r>
            <a:r>
              <a:rPr b="0" i="1" lang="en-US" sz="2400" u="none" cap="none" strike="noStrike">
                <a:solidFill>
                  <a:srgbClr val="0070C0"/>
                </a:solidFill>
                <a:latin typeface="Calibri"/>
                <a:ea typeface="Calibri"/>
                <a:cs typeface="Calibri"/>
                <a:sym typeface="Calibri"/>
              </a:rPr>
              <a:t> </a:t>
            </a:r>
            <a:r>
              <a:rPr b="1" i="1" lang="en-US" sz="2400" u="none" cap="none" strike="noStrike">
                <a:solidFill>
                  <a:srgbClr val="0070C0"/>
                </a:solidFill>
                <a:latin typeface="Calibri"/>
                <a:ea typeface="Calibri"/>
                <a:cs typeface="Calibri"/>
                <a:sym typeface="Calibri"/>
              </a:rPr>
              <a:t>change</a:t>
            </a:r>
            <a:r>
              <a:rPr b="1" i="0" lang="en-US" sz="2400" u="none" cap="none" strike="noStrike">
                <a:solidFill>
                  <a:srgbClr val="0070C0"/>
                </a:solidFill>
                <a:latin typeface="Calibri"/>
                <a:ea typeface="Calibri"/>
                <a:cs typeface="Calibri"/>
                <a:sym typeface="Calibri"/>
              </a:rPr>
              <a:t> </a:t>
            </a:r>
            <a:r>
              <a:rPr b="1" i="1" lang="en-US" sz="2400" u="none" cap="none" strike="noStrike">
                <a:solidFill>
                  <a:srgbClr val="0070C0"/>
                </a:solidFill>
                <a:latin typeface="Calibri"/>
                <a:ea typeface="Calibri"/>
                <a:cs typeface="Calibri"/>
                <a:sym typeface="Calibri"/>
              </a:rPr>
              <a:t>control</a:t>
            </a:r>
            <a:r>
              <a:rPr b="1"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and </a:t>
            </a:r>
            <a:r>
              <a:rPr b="1" i="0" lang="en-US" sz="2400" u="none" cap="none" strike="noStrike">
                <a:solidFill>
                  <a:srgbClr val="0070C0"/>
                </a:solidFill>
                <a:latin typeface="Calibri"/>
                <a:ea typeface="Calibri"/>
                <a:cs typeface="Calibri"/>
                <a:sym typeface="Calibri"/>
              </a:rPr>
              <a:t>version management</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Describes the </a:t>
            </a:r>
            <a:r>
              <a:rPr b="0" i="1" lang="en-US" sz="2400" u="none" cap="none" strike="noStrike">
                <a:solidFill>
                  <a:srgbClr val="0070C0"/>
                </a:solidFill>
                <a:latin typeface="Calibri"/>
                <a:ea typeface="Calibri"/>
                <a:cs typeface="Calibri"/>
                <a:sym typeface="Calibri"/>
              </a:rPr>
              <a:t>tools</a:t>
            </a:r>
            <a:r>
              <a:rPr b="0" i="0" lang="en-US" sz="2400" u="none" cap="none" strike="noStrike">
                <a:solidFill>
                  <a:srgbClr val="0070C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which should be used to assist the CM process and any limitations on their use.</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Defines the </a:t>
            </a:r>
            <a:r>
              <a:rPr b="0" i="1" lang="en-US" sz="2400" u="none" cap="none" strike="noStrike">
                <a:solidFill>
                  <a:srgbClr val="0070C0"/>
                </a:solidFill>
                <a:latin typeface="Calibri"/>
                <a:ea typeface="Calibri"/>
                <a:cs typeface="Calibri"/>
                <a:sym typeface="Calibri"/>
              </a:rPr>
              <a:t>configuration management database</a:t>
            </a:r>
            <a:r>
              <a:rPr b="0" i="0" lang="en-US" sz="2400" u="none" cap="none" strike="noStrike">
                <a:solidFill>
                  <a:srgbClr val="0070C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used to record configuration information.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idx="4294967295" type="title"/>
          </p:nvPr>
        </p:nvSpPr>
        <p:spPr>
          <a:xfrm>
            <a:off x="73653" y="4987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 Configuration Management Activities</a:t>
            </a:r>
            <a:endParaRPr b="1" sz="2800">
              <a:solidFill>
                <a:schemeClr val="accent2"/>
              </a:solidFill>
              <a:latin typeface="Calibri"/>
              <a:ea typeface="Calibri"/>
              <a:cs typeface="Calibri"/>
              <a:sym typeface="Calibri"/>
            </a:endParaRPr>
          </a:p>
        </p:txBody>
      </p:sp>
      <p:sp>
        <p:nvSpPr>
          <p:cNvPr id="189" name="Google Shape;189;p11"/>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pic>
        <p:nvPicPr>
          <p:cNvPr id="190" name="Google Shape;190;p11"/>
          <p:cNvPicPr preferRelativeResize="0"/>
          <p:nvPr/>
        </p:nvPicPr>
        <p:blipFill rotWithShape="1">
          <a:blip r:embed="rId3">
            <a:alphaModFix/>
          </a:blip>
          <a:srcRect b="0" l="0" r="0" t="0"/>
          <a:stretch/>
        </p:blipFill>
        <p:spPr>
          <a:xfrm>
            <a:off x="7547674" y="1555881"/>
            <a:ext cx="4280349" cy="4929617"/>
          </a:xfrm>
          <a:prstGeom prst="rect">
            <a:avLst/>
          </a:prstGeom>
          <a:noFill/>
          <a:ln>
            <a:noFill/>
          </a:ln>
        </p:spPr>
      </p:pic>
      <p:sp>
        <p:nvSpPr>
          <p:cNvPr id="191" name="Google Shape;191;p11"/>
          <p:cNvSpPr txBox="1"/>
          <p:nvPr/>
        </p:nvSpPr>
        <p:spPr>
          <a:xfrm>
            <a:off x="198567" y="1097962"/>
            <a:ext cx="7829556" cy="5892855"/>
          </a:xfrm>
          <a:prstGeom prst="rect">
            <a:avLst/>
          </a:prstGeom>
          <a:noFill/>
          <a:ln>
            <a:noFill/>
          </a:ln>
        </p:spPr>
        <p:txBody>
          <a:bodyPr anchorCtr="0" anchor="t" bIns="45700" lIns="91425" spcFirstLastPara="1" rIns="91425" wrap="square" tIns="45700">
            <a:spAutoFit/>
          </a:bodyPr>
          <a:lstStyle/>
          <a:p>
            <a:pPr indent="-457200" lvl="1" marL="457200" marR="0" rtl="0" algn="l">
              <a:lnSpc>
                <a:spcPct val="120000"/>
              </a:lnSpc>
              <a:spcBef>
                <a:spcPts val="4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Configuration item identification </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Configuration Management Directories</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Baselining</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Branch management</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Version Management</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Build Management</a:t>
            </a:r>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Install</a:t>
            </a:r>
            <a:endParaRPr b="1" i="0" sz="2300" u="none" cap="none" strike="noStrike">
              <a:solidFill>
                <a:schemeClr val="dk1"/>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Change Management</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Promotion management </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Release management</a:t>
            </a:r>
            <a:endParaRPr b="0" i="0" sz="2300" u="none" cap="none" strike="noStrike">
              <a:solidFill>
                <a:srgbClr val="000000"/>
              </a:solidFill>
              <a:latin typeface="Calibri"/>
              <a:ea typeface="Calibri"/>
              <a:cs typeface="Calibri"/>
              <a:sym typeface="Calibri"/>
            </a:endParaRPr>
          </a:p>
          <a:p>
            <a:pPr indent="-457200" lvl="1" marL="457200" marR="0" rtl="0" algn="l">
              <a:lnSpc>
                <a:spcPct val="120000"/>
              </a:lnSpc>
              <a:spcBef>
                <a:spcPts val="800"/>
              </a:spcBef>
              <a:spcAft>
                <a:spcPts val="400"/>
              </a:spcAft>
              <a:buClr>
                <a:srgbClr val="C00000"/>
              </a:buClr>
              <a:buSzPts val="2300"/>
              <a:buFont typeface="Calibri"/>
              <a:buAutoNum type="arabicPeriod"/>
            </a:pPr>
            <a:r>
              <a:rPr b="1" i="0" lang="en-US" sz="2300" u="none" cap="none" strike="noStrike">
                <a:solidFill>
                  <a:schemeClr val="dk1"/>
                </a:solidFill>
                <a:latin typeface="Calibri"/>
                <a:ea typeface="Calibri"/>
                <a:cs typeface="Calibri"/>
                <a:sym typeface="Calibri"/>
              </a:rPr>
              <a:t>Defect Management</a:t>
            </a:r>
            <a:endParaRPr b="0" i="0" sz="23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12"/>
          <p:cNvGrpSpPr/>
          <p:nvPr/>
        </p:nvGrpSpPr>
        <p:grpSpPr>
          <a:xfrm>
            <a:off x="313844" y="349466"/>
            <a:ext cx="11518407" cy="6218388"/>
            <a:chOff x="313844" y="349466"/>
            <a:chExt cx="11518407" cy="6218388"/>
          </a:xfrm>
        </p:grpSpPr>
        <p:sp>
          <p:nvSpPr>
            <p:cNvPr id="197" name="Google Shape;197;p12"/>
            <p:cNvSpPr/>
            <p:nvPr/>
          </p:nvSpPr>
          <p:spPr>
            <a:xfrm>
              <a:off x="11786532" y="360726"/>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12"/>
            <p:cNvSpPr/>
            <p:nvPr/>
          </p:nvSpPr>
          <p:spPr>
            <a:xfrm rot="5400000">
              <a:off x="11275944" y="-161122"/>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1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1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p:nvPr/>
        </p:nvSpPr>
        <p:spPr>
          <a:xfrm>
            <a:off x="186837" y="1416245"/>
            <a:ext cx="1038071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2"/>
                </a:solidFill>
                <a:latin typeface="Calibri"/>
                <a:ea typeface="Calibri"/>
                <a:cs typeface="Calibri"/>
                <a:sym typeface="Calibri"/>
              </a:rPr>
              <a:t>INTRODUCTION TO SCM</a:t>
            </a:r>
            <a:endParaRPr b="0" i="0" sz="1400" u="none" cap="none" strike="noStrike">
              <a:solidFill>
                <a:srgbClr val="000000"/>
              </a:solidFill>
              <a:latin typeface="Arial"/>
              <a:ea typeface="Arial"/>
              <a:cs typeface="Arial"/>
              <a:sym typeface="Arial"/>
            </a:endParaRPr>
          </a:p>
        </p:txBody>
      </p:sp>
      <p:pic>
        <p:nvPicPr>
          <p:cNvPr id="124" name="Google Shape;124;p2"/>
          <p:cNvPicPr preferRelativeResize="0"/>
          <p:nvPr/>
        </p:nvPicPr>
        <p:blipFill rotWithShape="1">
          <a:blip r:embed="rId3">
            <a:alphaModFix/>
          </a:blip>
          <a:srcRect b="0" l="0" r="0" t="0"/>
          <a:stretch/>
        </p:blipFill>
        <p:spPr>
          <a:xfrm>
            <a:off x="488281" y="2414943"/>
            <a:ext cx="5431255" cy="28947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idx="4294967295" type="title"/>
          </p:nvPr>
        </p:nvSpPr>
        <p:spPr>
          <a:xfrm>
            <a:off x="198567" y="470373"/>
            <a:ext cx="10515600" cy="5778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Context</a:t>
            </a:r>
            <a:endParaRPr/>
          </a:p>
        </p:txBody>
      </p:sp>
      <p:sp>
        <p:nvSpPr>
          <p:cNvPr id="131" name="Google Shape;131;p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32" name="Google Shape;132;p3"/>
          <p:cNvSpPr txBox="1"/>
          <p:nvPr/>
        </p:nvSpPr>
        <p:spPr>
          <a:xfrm>
            <a:off x="198566" y="1048223"/>
            <a:ext cx="11993433" cy="5809777"/>
          </a:xfrm>
          <a:prstGeom prst="rect">
            <a:avLst/>
          </a:prstGeom>
          <a:noFill/>
          <a:ln>
            <a:noFill/>
          </a:ln>
        </p:spPr>
        <p:txBody>
          <a:bodyPr anchorCtr="0" anchor="t" bIns="45700" lIns="91425" spcFirstLastPara="1" rIns="91425" wrap="square" tIns="45700">
            <a:noAutofit/>
          </a:bodyPr>
          <a:lstStyle/>
          <a:p>
            <a:pPr indent="-365760" lvl="0" marL="365760" marR="0" rtl="0" algn="l">
              <a:lnSpc>
                <a:spcPct val="110000"/>
              </a:lnSpc>
              <a:spcBef>
                <a:spcPts val="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All the software  (code) constructed as part of Implementation will need to be</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reliably and effectively converted to executable code (Build), which can be tested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and then released to the Customers.</a:t>
            </a:r>
            <a:endParaRPr b="0" i="0" sz="1400" u="none" cap="none" strike="noStrike">
              <a:solidFill>
                <a:srgbClr val="000000"/>
              </a:solidFill>
              <a:latin typeface="Arial"/>
              <a:ea typeface="Arial"/>
              <a:cs typeface="Arial"/>
              <a:sym typeface="Arial"/>
            </a:endParaRPr>
          </a:p>
          <a:p>
            <a:pPr indent="-365760" lvl="0" marL="365760" marR="0" rtl="0" algn="l">
              <a:lnSpc>
                <a:spcPct val="11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Given that software engineering is for large projects, with a large number of people working concurrently on generating documentation and code for the product, located at different physical (even geographical) locations, there is a need for approaches or engineering processes which will support</a:t>
            </a:r>
            <a:endParaRPr b="0" i="0" sz="1400" u="none" cap="none" strike="noStrike">
              <a:solidFill>
                <a:srgbClr val="000000"/>
              </a:solidFill>
              <a:latin typeface="Arial"/>
              <a:ea typeface="Arial"/>
              <a:cs typeface="Arial"/>
              <a:sym typeface="Arial"/>
            </a:endParaRPr>
          </a:p>
          <a:p>
            <a:pPr indent="-365760" lvl="0" marL="79200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Administering or managing the Code line, Branching, Merging or Integration and Version control of the source code</a:t>
            </a:r>
            <a:endParaRPr b="0" i="0" sz="1400" u="none" cap="none" strike="noStrike">
              <a:solidFill>
                <a:srgbClr val="000000"/>
              </a:solidFill>
              <a:latin typeface="Arial"/>
              <a:ea typeface="Arial"/>
              <a:cs typeface="Arial"/>
              <a:sym typeface="Arial"/>
            </a:endParaRPr>
          </a:p>
          <a:p>
            <a:pPr indent="-365760" lvl="0" marL="79200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Building the Integrated or Merged code or software</a:t>
            </a:r>
            <a:endParaRPr b="0" i="0" sz="1400" u="none" cap="none" strike="noStrike">
              <a:solidFill>
                <a:srgbClr val="000000"/>
              </a:solidFill>
              <a:latin typeface="Arial"/>
              <a:ea typeface="Arial"/>
              <a:cs typeface="Arial"/>
              <a:sym typeface="Arial"/>
            </a:endParaRPr>
          </a:p>
          <a:p>
            <a:pPr indent="-365760" lvl="0" marL="79200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Packaging the built software</a:t>
            </a:r>
            <a:endParaRPr b="0" i="0" sz="1400" u="none" cap="none" strike="noStrike">
              <a:solidFill>
                <a:srgbClr val="000000"/>
              </a:solidFill>
              <a:latin typeface="Arial"/>
              <a:ea typeface="Arial"/>
              <a:cs typeface="Arial"/>
              <a:sym typeface="Arial"/>
            </a:endParaRPr>
          </a:p>
          <a:p>
            <a:pPr indent="-365760" lvl="0" marL="79200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Change Management</a:t>
            </a:r>
            <a:endParaRPr b="0" i="0" sz="1400" u="none" cap="none" strike="noStrike">
              <a:solidFill>
                <a:srgbClr val="000000"/>
              </a:solidFill>
              <a:latin typeface="Arial"/>
              <a:ea typeface="Arial"/>
              <a:cs typeface="Arial"/>
              <a:sym typeface="Arial"/>
            </a:endParaRPr>
          </a:p>
          <a:p>
            <a:pPr indent="0" lvl="0" marL="426240" marR="0" rtl="0" algn="l">
              <a:lnSpc>
                <a:spcPct val="110000"/>
              </a:lnSpc>
              <a:spcBef>
                <a:spcPts val="400"/>
              </a:spcBef>
              <a:spcAft>
                <a:spcPts val="0"/>
              </a:spcAft>
              <a:buClr>
                <a:srgbClr val="C00000"/>
              </a:buClr>
              <a:buSzPts val="2400"/>
              <a:buFont typeface="Calibri"/>
              <a:buNone/>
            </a:pPr>
            <a:r>
              <a:rPr b="0" i="0" lang="en-US" sz="2400" u="none" cap="none" strike="noStrike">
                <a:solidFill>
                  <a:schemeClr val="dk1"/>
                </a:solidFill>
                <a:latin typeface="Calibri"/>
                <a:ea typeface="Calibri"/>
                <a:cs typeface="Calibri"/>
                <a:sym typeface="Calibri"/>
              </a:rPr>
              <a:t>Generically activities involving all of the above activities (and few more discussed later) are typically considered for discussion as part of software configuration management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idx="4294967295" type="title"/>
          </p:nvPr>
        </p:nvSpPr>
        <p:spPr>
          <a:xfrm>
            <a:off x="144662" y="470373"/>
            <a:ext cx="11567160" cy="5778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What is Software Configuration Management</a:t>
            </a:r>
            <a:endParaRPr/>
          </a:p>
        </p:txBody>
      </p:sp>
      <p:sp>
        <p:nvSpPr>
          <p:cNvPr id="139" name="Google Shape;139;p4"/>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40" name="Google Shape;140;p4"/>
          <p:cNvSpPr txBox="1"/>
          <p:nvPr/>
        </p:nvSpPr>
        <p:spPr>
          <a:xfrm>
            <a:off x="144662" y="1264470"/>
            <a:ext cx="11671216" cy="5809777"/>
          </a:xfrm>
          <a:prstGeom prst="rect">
            <a:avLst/>
          </a:prstGeom>
          <a:noFill/>
          <a:ln>
            <a:noFill/>
          </a:ln>
        </p:spPr>
        <p:txBody>
          <a:bodyPr anchorCtr="0" anchor="t" bIns="45700" lIns="91425" spcFirstLastPara="1" rIns="91425" wrap="square" tIns="45700">
            <a:noAutofit/>
          </a:bodyPr>
          <a:lstStyle/>
          <a:p>
            <a:pPr indent="-365760" lvl="0" marL="365760" marR="0" rtl="0" algn="l">
              <a:lnSpc>
                <a:spcPct val="120000"/>
              </a:lnSpc>
              <a:spcBef>
                <a:spcPts val="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Software Configuration Management is a process to systematically organize,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manage and control the changes in the documents, code and other entities which are outcomes of different phases of the Software Engineering process for the software product under consideration.</a:t>
            </a:r>
            <a:endParaRPr b="0" i="0" sz="1400" u="none" cap="none" strike="noStrike">
              <a:solidFill>
                <a:srgbClr val="000000"/>
              </a:solidFill>
              <a:latin typeface="Arial"/>
              <a:ea typeface="Arial"/>
              <a:cs typeface="Arial"/>
              <a:sym typeface="Arial"/>
            </a:endParaRPr>
          </a:p>
          <a:p>
            <a:pPr indent="-365760" lvl="0" marL="365760" marR="0" rtl="0" algn="l">
              <a:lnSpc>
                <a:spcPct val="120000"/>
              </a:lnSpc>
              <a:spcBef>
                <a:spcPts val="8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The primary goal is to increase productivity by increased and planned coordination among the programmers in a team and eliminates confusion and mistakes</a:t>
            </a:r>
            <a:endParaRPr b="0" i="0" sz="1400" u="none" cap="none" strike="noStrike">
              <a:solidFill>
                <a:srgbClr val="000000"/>
              </a:solidFill>
              <a:latin typeface="Arial"/>
              <a:ea typeface="Arial"/>
              <a:cs typeface="Arial"/>
              <a:sym typeface="Arial"/>
            </a:endParaRPr>
          </a:p>
          <a:p>
            <a:pPr indent="-365760" lvl="0" marL="365760" marR="0" rtl="0" algn="l">
              <a:lnSpc>
                <a:spcPct val="120000"/>
              </a:lnSpc>
              <a:spcBef>
                <a:spcPts val="8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SCM involves identifying individual elements &amp; configurations, tracking changes, version selection, control and baselining.</a:t>
            </a:r>
            <a:endParaRPr b="0" i="0" sz="1400" u="none" cap="none" strike="noStrike">
              <a:solidFill>
                <a:srgbClr val="000000"/>
              </a:solidFill>
              <a:latin typeface="Arial"/>
              <a:ea typeface="Arial"/>
              <a:cs typeface="Arial"/>
              <a:sym typeface="Arial"/>
            </a:endParaRPr>
          </a:p>
          <a:p>
            <a:pPr indent="-365760" lvl="0" marL="365760" marR="0" rtl="0" algn="l">
              <a:lnSpc>
                <a:spcPct val="120000"/>
              </a:lnSpc>
              <a:spcBef>
                <a:spcPts val="8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This helps in avoiding configuration related problems, effective management of simultaneous updating of source files, build management, defect tracking</a:t>
            </a:r>
            <a:endParaRPr b="0" i="0" sz="1400" u="none" cap="none" strike="noStrike">
              <a:solidFill>
                <a:srgbClr val="000000"/>
              </a:solidFill>
              <a:latin typeface="Arial"/>
              <a:ea typeface="Arial"/>
              <a:cs typeface="Arial"/>
              <a:sym typeface="Arial"/>
            </a:endParaRPr>
          </a:p>
          <a:p>
            <a:pPr indent="-213358" lvl="0" marL="365760" marR="0" rtl="0" algn="l">
              <a:lnSpc>
                <a:spcPct val="120000"/>
              </a:lnSpc>
              <a:spcBef>
                <a:spcPts val="800"/>
              </a:spcBef>
              <a:spcAft>
                <a:spcPts val="0"/>
              </a:spcAft>
              <a:buClr>
                <a:srgbClr val="C00000"/>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b="0" l="0" r="0" t="0"/>
          <a:stretch/>
        </p:blipFill>
        <p:spPr>
          <a:xfrm>
            <a:off x="6794090" y="2487561"/>
            <a:ext cx="5397909" cy="4285521"/>
          </a:xfrm>
          <a:prstGeom prst="rect">
            <a:avLst/>
          </a:prstGeom>
          <a:noFill/>
          <a:ln>
            <a:noFill/>
          </a:ln>
        </p:spPr>
      </p:pic>
      <p:sp>
        <p:nvSpPr>
          <p:cNvPr id="146" name="Google Shape;146;p5"/>
          <p:cNvSpPr txBox="1"/>
          <p:nvPr>
            <p:ph idx="4294967295" type="title"/>
          </p:nvPr>
        </p:nvSpPr>
        <p:spPr>
          <a:xfrm>
            <a:off x="126089" y="445278"/>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300"/>
              <a:buFont typeface="Calibri"/>
              <a:buNone/>
            </a:pPr>
            <a:r>
              <a:rPr b="1" lang="en-US" sz="2300">
                <a:solidFill>
                  <a:schemeClr val="accent2"/>
                </a:solidFill>
                <a:latin typeface="Calibri"/>
                <a:ea typeface="Calibri"/>
                <a:cs typeface="Calibri"/>
                <a:sym typeface="Calibri"/>
              </a:rPr>
              <a:t>Why SCM</a:t>
            </a:r>
            <a:endParaRPr b="1" sz="2300">
              <a:solidFill>
                <a:schemeClr val="accent2"/>
              </a:solidFill>
              <a:latin typeface="Calibri"/>
              <a:ea typeface="Calibri"/>
              <a:cs typeface="Calibri"/>
              <a:sym typeface="Calibri"/>
            </a:endParaRPr>
          </a:p>
        </p:txBody>
      </p:sp>
      <p:sp>
        <p:nvSpPr>
          <p:cNvPr id="147" name="Google Shape;147;p5"/>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48" name="Google Shape;148;p5"/>
          <p:cNvSpPr txBox="1"/>
          <p:nvPr/>
        </p:nvSpPr>
        <p:spPr>
          <a:xfrm>
            <a:off x="108956" y="1183381"/>
            <a:ext cx="12083043" cy="5589701"/>
          </a:xfrm>
          <a:prstGeom prst="rect">
            <a:avLst/>
          </a:prstGeom>
          <a:noFill/>
          <a:ln>
            <a:noFill/>
          </a:ln>
        </p:spPr>
        <p:txBody>
          <a:bodyPr anchorCtr="0" anchor="t" bIns="45700" lIns="91425" spcFirstLastPara="1" rIns="5486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Software engineering in large products/projects with multiple people potentially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across different locations need to be reliably managed for</a:t>
            </a:r>
            <a:endParaRPr b="0" i="0" sz="1400" u="none" cap="none" strike="noStrike">
              <a:solidFill>
                <a:srgbClr val="000000"/>
              </a:solidFill>
              <a:latin typeface="Arial"/>
              <a:ea typeface="Arial"/>
              <a:cs typeface="Arial"/>
              <a:sym typeface="Arial"/>
            </a:endParaRPr>
          </a:p>
          <a:p>
            <a:pPr indent="-365760" lvl="0" marL="365760" marR="0" rtl="0" algn="just">
              <a:lnSpc>
                <a:spcPct val="100000"/>
              </a:lnSpc>
              <a:spcBef>
                <a:spcPts val="8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multiple people concurrently working on the same piece of software &amp; continuously updating the same</a:t>
            </a:r>
            <a:endParaRPr b="0" i="0" sz="1400" u="none" cap="none" strike="noStrike">
              <a:solidFill>
                <a:srgbClr val="000000"/>
              </a:solidFill>
              <a:latin typeface="Arial"/>
              <a:ea typeface="Arial"/>
              <a:cs typeface="Arial"/>
              <a:sym typeface="Arial"/>
            </a:endParaRPr>
          </a:p>
          <a:p>
            <a:pPr indent="-365760" lvl="0" marL="365760" marR="0" rtl="0" algn="just">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work on more than one version of the software</a:t>
            </a:r>
            <a:endParaRPr b="0" i="0" sz="1400" u="none" cap="none" strike="noStrike">
              <a:solidFill>
                <a:srgbClr val="000000"/>
              </a:solidFill>
              <a:latin typeface="Arial"/>
              <a:ea typeface="Arial"/>
              <a:cs typeface="Arial"/>
              <a:sym typeface="Arial"/>
            </a:endParaRPr>
          </a:p>
          <a:p>
            <a:pPr indent="-365760" lvl="0" marL="365760" marR="0" rtl="0" algn="just">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working on released systems</a:t>
            </a:r>
            <a:endParaRPr b="0" i="0" sz="1400" u="none" cap="none" strike="noStrike">
              <a:solidFill>
                <a:srgbClr val="000000"/>
              </a:solidFill>
              <a:latin typeface="Arial"/>
              <a:ea typeface="Arial"/>
              <a:cs typeface="Arial"/>
              <a:sym typeface="Arial"/>
            </a:endParaRPr>
          </a:p>
          <a:p>
            <a:pPr indent="-365760" lvl="0" marL="36576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changes in configuration items due to changes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to user requirements, budget, schedule etc.</a:t>
            </a:r>
            <a:endParaRPr b="0" i="0" sz="1400" u="none" cap="none" strike="noStrike">
              <a:solidFill>
                <a:srgbClr val="000000"/>
              </a:solidFill>
              <a:latin typeface="Arial"/>
              <a:ea typeface="Arial"/>
              <a:cs typeface="Arial"/>
              <a:sym typeface="Arial"/>
            </a:endParaRPr>
          </a:p>
          <a:p>
            <a:pPr indent="-365760" lvl="0" marL="36576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custom configured systems (different functionality)</a:t>
            </a:r>
            <a:endParaRPr b="0" i="0" sz="1400" u="none" cap="none" strike="noStrike">
              <a:solidFill>
                <a:srgbClr val="000000"/>
              </a:solidFill>
              <a:latin typeface="Arial"/>
              <a:ea typeface="Arial"/>
              <a:cs typeface="Arial"/>
              <a:sym typeface="Arial"/>
            </a:endParaRPr>
          </a:p>
          <a:p>
            <a:pPr indent="-365760" lvl="0" marL="36576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Code/software which must run on different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machines and OS’s</a:t>
            </a:r>
            <a:r>
              <a:rPr b="0" i="0" lang="en-US" sz="1400" u="none" cap="none" strike="noStrike">
                <a:solidFill>
                  <a:srgbClr val="000000"/>
                </a:solidFill>
                <a:latin typeface="Arial"/>
                <a:ea typeface="Arial"/>
                <a:cs typeface="Arial"/>
                <a:sym typeface="Arial"/>
              </a:rPr>
              <a:t> </a:t>
            </a:r>
            <a:endParaRPr/>
          </a:p>
          <a:p>
            <a:pPr indent="-365760" lvl="0" marL="36576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Coordination among stakeholders</a:t>
            </a:r>
            <a:endParaRPr b="0" i="0" sz="1400" u="none" cap="none" strike="noStrike">
              <a:solidFill>
                <a:srgbClr val="000000"/>
              </a:solidFill>
              <a:latin typeface="Arial"/>
              <a:ea typeface="Arial"/>
              <a:cs typeface="Arial"/>
              <a:sym typeface="Arial"/>
            </a:endParaRPr>
          </a:p>
          <a:p>
            <a:pPr indent="-365760" lvl="0" marL="365760" marR="0" rtl="0" algn="l">
              <a:lnSpc>
                <a:spcPct val="100000"/>
              </a:lnSpc>
              <a:spcBef>
                <a:spcPts val="400"/>
              </a:spcBef>
              <a:spcAft>
                <a:spcPts val="0"/>
              </a:spcAft>
              <a:buClr>
                <a:srgbClr val="C00000"/>
              </a:buClr>
              <a:buSzPts val="2400"/>
              <a:buFont typeface="Noto Sans Symbols"/>
              <a:buChar char="▪"/>
            </a:pPr>
            <a:r>
              <a:rPr b="0" i="0" lang="en-US" sz="2400" u="none" cap="none" strike="noStrike">
                <a:solidFill>
                  <a:schemeClr val="dk1"/>
                </a:solidFill>
                <a:latin typeface="Calibri"/>
                <a:ea typeface="Calibri"/>
                <a:cs typeface="Calibri"/>
                <a:sym typeface="Calibri"/>
              </a:rPr>
              <a:t>Controlling the costs involved in making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changes to a system</a:t>
            </a:r>
            <a:endParaRPr b="0" i="0" sz="1400" u="none" cap="none" strike="noStrike">
              <a:solidFill>
                <a:srgbClr val="000000"/>
              </a:solidFill>
              <a:latin typeface="Arial"/>
              <a:ea typeface="Arial"/>
              <a:cs typeface="Arial"/>
              <a:sym typeface="Arial"/>
            </a:endParaRPr>
          </a:p>
          <a:p>
            <a:pPr indent="-213358" lvl="0" marL="365760" marR="0" rtl="0" algn="just">
              <a:lnSpc>
                <a:spcPct val="100000"/>
              </a:lnSpc>
              <a:spcBef>
                <a:spcPts val="400"/>
              </a:spcBef>
              <a:spcAft>
                <a:spcPts val="0"/>
              </a:spcAft>
              <a:buClr>
                <a:srgbClr val="C00000"/>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0" lvl="0" marL="0" marR="0" rtl="0" algn="l">
              <a:lnSpc>
                <a:spcPct val="130000"/>
              </a:lnSpc>
              <a:spcBef>
                <a:spcPts val="6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idx="4294967295" type="title"/>
          </p:nvPr>
        </p:nvSpPr>
        <p:spPr>
          <a:xfrm>
            <a:off x="151067" y="459750"/>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SCM in Scrum-Agile Approach</a:t>
            </a:r>
            <a:endParaRPr b="1" sz="2800">
              <a:solidFill>
                <a:schemeClr val="accent2"/>
              </a:solidFill>
              <a:latin typeface="Calibri"/>
              <a:ea typeface="Calibri"/>
              <a:cs typeface="Calibri"/>
              <a:sym typeface="Calibri"/>
            </a:endParaRPr>
          </a:p>
        </p:txBody>
      </p:sp>
      <p:sp>
        <p:nvSpPr>
          <p:cNvPr id="154" name="Google Shape;154;p6"/>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55" name="Google Shape;155;p6"/>
          <p:cNvSpPr txBox="1"/>
          <p:nvPr/>
        </p:nvSpPr>
        <p:spPr>
          <a:xfrm>
            <a:off x="151067" y="1179809"/>
            <a:ext cx="11180199" cy="4770496"/>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SCM is the responsibility of the  'whole team’ and will need to be automated as much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as possible and educated to the Scrum practitioners.</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Typically, the definitive versions of components are held in a shared project repository.</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Developers copy them into their own workspace, make changes to the code and then use system-building tools to create a new system on their own computer for testing. </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Once they are happy with the changes made, they return the modified components to the project repository.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This makes the modified components available to other team members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800"/>
              <a:buFont typeface="Calibri"/>
              <a:buNone/>
            </a:pPr>
            <a:r>
              <a:rPr b="1" lang="en-US" sz="2800">
                <a:solidFill>
                  <a:schemeClr val="accent2"/>
                </a:solidFill>
                <a:latin typeface="Calibri"/>
                <a:ea typeface="Calibri"/>
                <a:cs typeface="Calibri"/>
                <a:sym typeface="Calibri"/>
              </a:rPr>
              <a:t>Benefits of SCM</a:t>
            </a:r>
            <a:endParaRPr/>
          </a:p>
        </p:txBody>
      </p:sp>
      <p:sp>
        <p:nvSpPr>
          <p:cNvPr id="161" name="Google Shape;161;p7"/>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62" name="Google Shape;162;p7"/>
          <p:cNvSpPr txBox="1"/>
          <p:nvPr/>
        </p:nvSpPr>
        <p:spPr>
          <a:xfrm>
            <a:off x="228030" y="1105072"/>
            <a:ext cx="11963970" cy="56322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The effective use of an SCM system also: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Permits the orderly development of software configuration items.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Ensures the orderly release and implementation of new or revised software products.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Ensures that only approved changes to both new and existing software products are implemented and deployed.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Ensures that the software changes that are implemented are in accordance with approved specifications.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Ensures that the documentation accurately reflects updates.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Evaluates and communicates the impact of changes.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Prevents unauthorized changes from being made.</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Configuration Management Roles</a:t>
            </a:r>
            <a:endParaRPr b="1" sz="2800">
              <a:solidFill>
                <a:schemeClr val="accent2"/>
              </a:solidFill>
              <a:latin typeface="Calibri"/>
              <a:ea typeface="Calibri"/>
              <a:cs typeface="Calibri"/>
              <a:sym typeface="Calibri"/>
            </a:endParaRPr>
          </a:p>
        </p:txBody>
      </p:sp>
      <p:sp>
        <p:nvSpPr>
          <p:cNvPr id="168" name="Google Shape;168;p8"/>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69" name="Google Shape;169;p8"/>
          <p:cNvSpPr txBox="1"/>
          <p:nvPr/>
        </p:nvSpPr>
        <p:spPr>
          <a:xfrm>
            <a:off x="198567" y="1117600"/>
            <a:ext cx="9161540" cy="5740400"/>
          </a:xfrm>
          <a:prstGeom prst="rect">
            <a:avLst/>
          </a:prstGeom>
          <a:noFill/>
          <a:ln>
            <a:noFill/>
          </a:ln>
        </p:spPr>
        <p:txBody>
          <a:bodyPr anchorCtr="0" anchor="t" bIns="45700" lIns="91425" spcFirstLastPara="1" rIns="0" wrap="square" tIns="45700">
            <a:noAutofit/>
          </a:bodyPr>
          <a:lstStyle/>
          <a:p>
            <a:pPr indent="0" lvl="0" marL="114300" marR="0" rtl="0" algn="l">
              <a:lnSpc>
                <a:spcPct val="100000"/>
              </a:lnSpc>
              <a:spcBef>
                <a:spcPts val="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Configuration Manager</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Responsible for identifying configuration items. </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Defining the procedures for creating and promotions and releases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0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Change Control Board (CCB) member</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3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Responsible for approving or rejecting change requests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00"/>
              </a:spcBef>
              <a:spcAft>
                <a:spcPts val="0"/>
              </a:spcAft>
              <a:buClr>
                <a:srgbClr val="000000"/>
              </a:buClr>
              <a:buSzPts val="2400"/>
              <a:buFont typeface="Arial"/>
              <a:buNone/>
            </a:pPr>
            <a:r>
              <a:rPr b="1" i="0" lang="en-US" sz="2400" u="none" cap="none" strike="noStrike">
                <a:solidFill>
                  <a:srgbClr val="0070C0"/>
                </a:solidFill>
                <a:latin typeface="Calibri"/>
                <a:ea typeface="Calibri"/>
                <a:cs typeface="Calibri"/>
                <a:sym typeface="Calibri"/>
              </a:rPr>
              <a:t>Developer</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3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Creates versions triggered by change requests or the normal activities of development</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Checks in changes &amp; resolves conflicts</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30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Auditor</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3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Responsible for validating the processes followed for selection and evaluation of promotions for release</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Ensures the consistency and completeness of the release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Software Configuration Management Planning</a:t>
            </a:r>
            <a:endParaRPr b="1" sz="2800">
              <a:solidFill>
                <a:schemeClr val="accent2"/>
              </a:solidFill>
              <a:latin typeface="Calibri"/>
              <a:ea typeface="Calibri"/>
              <a:cs typeface="Calibri"/>
              <a:sym typeface="Calibri"/>
            </a:endParaRPr>
          </a:p>
        </p:txBody>
      </p:sp>
      <p:sp>
        <p:nvSpPr>
          <p:cNvPr id="175" name="Google Shape;175;p9"/>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76" name="Google Shape;176;p9"/>
          <p:cNvSpPr txBox="1"/>
          <p:nvPr/>
        </p:nvSpPr>
        <p:spPr>
          <a:xfrm>
            <a:off x="198567" y="1108582"/>
            <a:ext cx="9977820" cy="5749418"/>
          </a:xfrm>
          <a:prstGeom prst="rect">
            <a:avLst/>
          </a:prstGeom>
          <a:noFill/>
          <a:ln>
            <a:noFill/>
          </a:ln>
        </p:spPr>
        <p:txBody>
          <a:bodyPr anchorCtr="0" anchor="t" bIns="45700" lIns="91425" spcFirstLastPara="1" rIns="548625" wrap="square" tIns="45700">
            <a:noAutofit/>
          </a:bodyPr>
          <a:lstStyle/>
          <a:p>
            <a:pPr indent="-360000" lvl="0" marL="360000" marR="0" rtl="0" algn="l">
              <a:lnSpc>
                <a:spcPct val="12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Software Configuration Planning is done by a configuration Manager who would do this as a dedicated or part time role </a:t>
            </a:r>
            <a:endParaRPr b="0" i="0" sz="1400" u="none" cap="none" strike="noStrike">
              <a:solidFill>
                <a:srgbClr val="000000"/>
              </a:solidFill>
              <a:latin typeface="Arial"/>
              <a:ea typeface="Arial"/>
              <a:cs typeface="Arial"/>
              <a:sym typeface="Arial"/>
            </a:endParaRPr>
          </a:p>
          <a:p>
            <a:pPr indent="-360000" lvl="0" marL="360000" marR="0" rtl="0" algn="l">
              <a:lnSpc>
                <a:spcPct val="120000"/>
              </a:lnSpc>
              <a:spcBef>
                <a:spcPts val="6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Software configuration management planning starts during the early phases of a project. </a:t>
            </a:r>
            <a:endParaRPr b="0" i="0" sz="1400" u="none" cap="none" strike="noStrike">
              <a:solidFill>
                <a:srgbClr val="000000"/>
              </a:solidFill>
              <a:latin typeface="Arial"/>
              <a:ea typeface="Arial"/>
              <a:cs typeface="Arial"/>
              <a:sym typeface="Arial"/>
            </a:endParaRPr>
          </a:p>
          <a:p>
            <a:pPr indent="-360000" lvl="0" marL="360000" marR="0" rtl="0" algn="l">
              <a:lnSpc>
                <a:spcPct val="120000"/>
              </a:lnSpc>
              <a:spcBef>
                <a:spcPts val="12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The outcome of the SCM planning phase is the </a:t>
            </a:r>
            <a:r>
              <a:rPr b="0" i="0" lang="en-US" sz="2400" u="none" cap="none" strike="noStrike">
                <a:solidFill>
                  <a:srgbClr val="0070C0"/>
                </a:solidFill>
                <a:latin typeface="Calibri"/>
                <a:ea typeface="Calibri"/>
                <a:cs typeface="Calibri"/>
                <a:sym typeface="Calibri"/>
              </a:rPr>
              <a:t>Software Configuration Management Plan (SCMP)</a:t>
            </a:r>
            <a:endParaRPr b="0" i="0" sz="1400" u="none" cap="none" strike="noStrike">
              <a:solidFill>
                <a:srgbClr val="000000"/>
              </a:solidFill>
              <a:latin typeface="Arial"/>
              <a:ea typeface="Arial"/>
              <a:cs typeface="Arial"/>
              <a:sym typeface="Arial"/>
            </a:endParaRPr>
          </a:p>
          <a:p>
            <a:pPr indent="-360000" lvl="0" marL="360000" marR="0" rtl="0" algn="l">
              <a:lnSpc>
                <a:spcPct val="120000"/>
              </a:lnSpc>
              <a:spcBef>
                <a:spcPts val="120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The SCMP can either follow a public standard like the IEEE 828, or an internal (e.g. company specific) standard.</a:t>
            </a:r>
            <a:endParaRPr b="0" i="0" sz="1400" u="none" cap="none" strike="noStrike">
              <a:solidFill>
                <a:srgbClr val="000000"/>
              </a:solidFill>
              <a:latin typeface="Arial"/>
              <a:ea typeface="Arial"/>
              <a:cs typeface="Arial"/>
              <a:sym typeface="Arial"/>
            </a:endParaRPr>
          </a:p>
          <a:p>
            <a:pPr indent="-207600" lvl="0" marL="360000" marR="0" rtl="0" algn="l">
              <a:lnSpc>
                <a:spcPct val="120000"/>
              </a:lnSpc>
              <a:spcBef>
                <a:spcPts val="1200"/>
              </a:spcBef>
              <a:spcAft>
                <a:spcPts val="0"/>
              </a:spcAft>
              <a:buClr>
                <a:schemeClr val="dk1"/>
              </a:buClr>
              <a:buSzPts val="2400"/>
              <a:buFont typeface="Calibri"/>
              <a:buNone/>
            </a:pPr>
            <a:r>
              <a:t/>
            </a:r>
            <a:endParaRPr b="0" i="0" sz="2400" u="none" cap="none" strike="noStrike">
              <a:solidFill>
                <a:srgbClr val="0070C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2019-05-30T23:14:36Z</dcterms:created>
  <dc:creator>Prahallad Nith</dc:creator>
</cp:coreProperties>
</file>