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W2eJcP8g1r1D5AjXUeyawRuaK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11"/>
          <p:cNvPicPr preferRelativeResize="0"/>
          <p:nvPr/>
        </p:nvPicPr>
        <p:blipFill rotWithShape="1">
          <a:blip r:embed="rId2">
            <a:alphaModFix/>
          </a:blip>
          <a:srcRect/>
          <a:stretch/>
        </p:blipFill>
        <p:spPr>
          <a:xfrm>
            <a:off x="11158057" y="133515"/>
            <a:ext cx="932769" cy="1402202"/>
          </a:xfrm>
          <a:prstGeom prst="rect">
            <a:avLst/>
          </a:prstGeom>
          <a:noFill/>
          <a:ln>
            <a:noFill/>
          </a:ln>
        </p:spPr>
      </p:pic>
      <p:sp>
        <p:nvSpPr>
          <p:cNvPr id="20" name="Google Shape;20;p11"/>
          <p:cNvSpPr/>
          <p:nvPr/>
        </p:nvSpPr>
        <p:spPr>
          <a:xfrm>
            <a:off x="289993" y="1234181"/>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rgbClr val="0070C0"/>
                </a:solidFill>
                <a:latin typeface="Calibri"/>
                <a:ea typeface="Calibri"/>
                <a:cs typeface="Calibri"/>
                <a:sym typeface="Calibri"/>
              </a:rPr>
              <a:t>SOFTWARE ENGINEERING </a:t>
            </a:r>
            <a:endParaRPr/>
          </a:p>
        </p:txBody>
      </p:sp>
      <p:grpSp>
        <p:nvGrpSpPr>
          <p:cNvPr id="21" name="Google Shape;21;p11"/>
          <p:cNvGrpSpPr/>
          <p:nvPr/>
        </p:nvGrpSpPr>
        <p:grpSpPr>
          <a:xfrm>
            <a:off x="415018" y="5058775"/>
            <a:ext cx="1066895" cy="1078155"/>
            <a:chOff x="313844" y="5489699"/>
            <a:chExt cx="1066895" cy="1078155"/>
          </a:xfrm>
        </p:grpSpPr>
        <p:sp>
          <p:nvSpPr>
            <p:cNvPr id="22" name="Google Shape;22;p11"/>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1"/>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1"/>
          <p:cNvCxnSpPr/>
          <p:nvPr/>
        </p:nvCxnSpPr>
        <p:spPr>
          <a:xfrm rot="10800000" flipH="1">
            <a:off x="3200" y="2094443"/>
            <a:ext cx="6332283"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1"/>
          <p:cNvSpPr/>
          <p:nvPr/>
        </p:nvSpPr>
        <p:spPr>
          <a:xfrm>
            <a:off x="508014" y="5239098"/>
            <a:ext cx="749721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Prof. Phalachandra H. L</a:t>
            </a:r>
            <a:endParaRPr/>
          </a:p>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lang="en-US" sz="2000" b="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p:txBody>
      </p:sp>
      <p:sp>
        <p:nvSpPr>
          <p:cNvPr id="26" name="Google Shape;26;p11"/>
          <p:cNvSpPr txBox="1"/>
          <p:nvPr/>
        </p:nvSpPr>
        <p:spPr>
          <a:xfrm>
            <a:off x="326749" y="6142419"/>
            <a:ext cx="8055251" cy="7155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a:solidFill>
                  <a:srgbClr val="7F7F7F"/>
                </a:solidFill>
                <a:latin typeface="Calibri"/>
                <a:ea typeface="Calibri"/>
                <a:cs typeface="Calibri"/>
                <a:sym typeface="Calibri"/>
              </a:rPr>
              <a:t>Acknowledgements: </a:t>
            </a:r>
            <a:r>
              <a:rPr lang="en-US" sz="1000" b="1" u="non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1" name="Google Shape;9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8" name="Google Shape;9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9" name="Google Shape;9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759542" y="11819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12"/>
          <p:cNvPicPr preferRelativeResize="0"/>
          <p:nvPr/>
        </p:nvPicPr>
        <p:blipFill rotWithShape="1">
          <a:blip r:embed="rId2">
            <a:alphaModFix/>
          </a:blip>
          <a:srcRect/>
          <a:stretch/>
        </p:blipFill>
        <p:spPr>
          <a:xfrm>
            <a:off x="11073974" y="136525"/>
            <a:ext cx="932769" cy="1402202"/>
          </a:xfrm>
          <a:prstGeom prst="rect">
            <a:avLst/>
          </a:prstGeom>
          <a:noFill/>
          <a:ln>
            <a:noFill/>
          </a:ln>
        </p:spPr>
      </p:pic>
      <p:cxnSp>
        <p:nvCxnSpPr>
          <p:cNvPr id="31" name="Google Shape;31;p12"/>
          <p:cNvCxnSpPr/>
          <p:nvPr/>
        </p:nvCxnSpPr>
        <p:spPr>
          <a:xfrm rot="10800000" flipH="1">
            <a:off x="0" y="1380670"/>
            <a:ext cx="6578936" cy="1"/>
          </a:xfrm>
          <a:prstGeom prst="straightConnector1">
            <a:avLst/>
          </a:prstGeom>
          <a:noFill/>
          <a:ln w="38100" cap="flat" cmpd="sng">
            <a:solidFill>
              <a:srgbClr val="DFA267"/>
            </a:solidFill>
            <a:prstDash val="solid"/>
            <a:miter lim="800000"/>
            <a:headEnd type="none" w="sm" len="sm"/>
            <a:tailEnd type="none" w="sm" len="sm"/>
          </a:ln>
        </p:spPr>
      </p:cxnSp>
      <p:sp>
        <p:nvSpPr>
          <p:cNvPr id="32" name="Google Shape;32;p12"/>
          <p:cNvSpPr txBox="1"/>
          <p:nvPr/>
        </p:nvSpPr>
        <p:spPr>
          <a:xfrm>
            <a:off x="174266" y="433940"/>
            <a:ext cx="896973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a:solidFill>
                  <a:srgbClr val="0070C0"/>
                </a:solidFill>
                <a:latin typeface="Calibri"/>
                <a:ea typeface="Calibri"/>
                <a:cs typeface="Calibri"/>
                <a:sym typeface="Calibri"/>
              </a:rPr>
              <a:t>SOFTWARE CONFIGURATION MANAGEMENT</a:t>
            </a:r>
            <a:endParaRPr/>
          </a:p>
        </p:txBody>
      </p:sp>
      <p:grpSp>
        <p:nvGrpSpPr>
          <p:cNvPr id="33" name="Google Shape;33;p12"/>
          <p:cNvGrpSpPr/>
          <p:nvPr/>
        </p:nvGrpSpPr>
        <p:grpSpPr>
          <a:xfrm>
            <a:off x="292403" y="5543111"/>
            <a:ext cx="545797" cy="1078155"/>
            <a:chOff x="313844" y="5489699"/>
            <a:chExt cx="1066895" cy="1078155"/>
          </a:xfrm>
        </p:grpSpPr>
        <p:sp>
          <p:nvSpPr>
            <p:cNvPr id="34" name="Google Shape;34;p1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1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6" name="Google Shape;36;p12"/>
          <p:cNvSpPr/>
          <p:nvPr/>
        </p:nvSpPr>
        <p:spPr>
          <a:xfrm>
            <a:off x="484043" y="5674609"/>
            <a:ext cx="541210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Dr. Phalachandra H. L</a:t>
            </a:r>
            <a:endParaRPr/>
          </a:p>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lang="en-US" sz="2000" b="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7"/>
        <p:cNvGrpSpPr/>
        <p:nvPr/>
      </p:nvGrpSpPr>
      <p:grpSpPr>
        <a:xfrm>
          <a:off x="0" y="0"/>
          <a:ext cx="0" cy="0"/>
          <a:chOff x="0" y="0"/>
          <a:chExt cx="0" cy="0"/>
        </a:xfrm>
      </p:grpSpPr>
      <p:sp>
        <p:nvSpPr>
          <p:cNvPr id="38" name="Google Shape;3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3"/>
          <p:cNvPicPr preferRelativeResize="0"/>
          <p:nvPr/>
        </p:nvPicPr>
        <p:blipFill rotWithShape="1">
          <a:blip r:embed="rId2">
            <a:alphaModFix/>
          </a:blip>
          <a:srcRect/>
          <a:stretch/>
        </p:blipFill>
        <p:spPr>
          <a:xfrm>
            <a:off x="11052953" y="136525"/>
            <a:ext cx="932769" cy="1402202"/>
          </a:xfrm>
          <a:prstGeom prst="rect">
            <a:avLst/>
          </a:prstGeom>
          <a:noFill/>
          <a:ln>
            <a:noFill/>
          </a:ln>
        </p:spPr>
      </p:pic>
      <p:sp>
        <p:nvSpPr>
          <p:cNvPr id="42" name="Google Shape;42;p13"/>
          <p:cNvSpPr/>
          <p:nvPr/>
        </p:nvSpPr>
        <p:spPr>
          <a:xfrm>
            <a:off x="222306" y="0"/>
            <a:ext cx="6133672" cy="58907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a:solidFill>
                  <a:srgbClr val="0070C0"/>
                </a:solidFill>
                <a:latin typeface="Calibri"/>
                <a:ea typeface="Calibri"/>
                <a:cs typeface="Calibri"/>
                <a:sym typeface="Calibri"/>
              </a:rPr>
              <a:t>SOFTWARE CONFIGURATION MANAGEMENT</a:t>
            </a:r>
            <a:endParaRPr/>
          </a:p>
        </p:txBody>
      </p:sp>
      <p:cxnSp>
        <p:nvCxnSpPr>
          <p:cNvPr id="43" name="Google Shape;43;p13"/>
          <p:cNvCxnSpPr/>
          <p:nvPr/>
        </p:nvCxnSpPr>
        <p:spPr>
          <a:xfrm>
            <a:off x="18587" y="1087663"/>
            <a:ext cx="5817437"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8" name="Google Shape;48;p14"/>
          <p:cNvPicPr preferRelativeResize="0"/>
          <p:nvPr/>
        </p:nvPicPr>
        <p:blipFill rotWithShape="1">
          <a:blip r:embed="rId2">
            <a:alphaModFix/>
          </a:blip>
          <a:srcRect/>
          <a:stretch/>
        </p:blipFill>
        <p:spPr>
          <a:xfrm>
            <a:off x="1483852" y="1785280"/>
            <a:ext cx="2371550" cy="3554276"/>
          </a:xfrm>
          <a:prstGeom prst="rect">
            <a:avLst/>
          </a:prstGeom>
          <a:noFill/>
          <a:ln>
            <a:noFill/>
          </a:ln>
        </p:spPr>
      </p:pic>
      <p:cxnSp>
        <p:nvCxnSpPr>
          <p:cNvPr id="49" name="Google Shape;49;p14"/>
          <p:cNvCxnSpPr/>
          <p:nvPr/>
        </p:nvCxnSpPr>
        <p:spPr>
          <a:xfrm rot="10800000" flipH="1">
            <a:off x="4587993" y="276396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50" name="Google Shape;50;p14"/>
          <p:cNvSpPr txBox="1"/>
          <p:nvPr/>
        </p:nvSpPr>
        <p:spPr>
          <a:xfrm>
            <a:off x="4493863" y="1965255"/>
            <a:ext cx="222746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1" name="Google Shape;51;p14"/>
          <p:cNvSpPr/>
          <p:nvPr/>
        </p:nvSpPr>
        <p:spPr>
          <a:xfrm>
            <a:off x="4587993" y="2890391"/>
            <a:ext cx="7497214"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Prof. Phalachandra H.L.</a:t>
            </a:r>
            <a:endParaRPr/>
          </a:p>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lang="en-US" sz="2000" b="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3434" y="344087"/>
            <a:ext cx="10515600" cy="5579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Calibri"/>
              <a:buNone/>
              <a:defRPr sz="3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416159" y="145354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5"/>
          <p:cNvPicPr preferRelativeResize="0"/>
          <p:nvPr/>
        </p:nvPicPr>
        <p:blipFill rotWithShape="1">
          <a:blip r:embed="rId2">
            <a:alphaModFix/>
          </a:blip>
          <a:srcRect/>
          <a:stretch/>
        </p:blipFill>
        <p:spPr>
          <a:xfrm>
            <a:off x="11084484" y="136525"/>
            <a:ext cx="932769" cy="1402202"/>
          </a:xfrm>
          <a:prstGeom prst="rect">
            <a:avLst/>
          </a:prstGeom>
          <a:noFill/>
          <a:ln>
            <a:noFill/>
          </a:ln>
        </p:spPr>
      </p:pic>
      <p:cxnSp>
        <p:nvCxnSpPr>
          <p:cNvPr id="59" name="Google Shape;59;p15"/>
          <p:cNvCxnSpPr/>
          <p:nvPr/>
        </p:nvCxnSpPr>
        <p:spPr>
          <a:xfrm>
            <a:off x="-8308" y="1209922"/>
            <a:ext cx="8300052"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59542" y="11819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7" name="Google Shape;67;p16"/>
          <p:cNvPicPr preferRelativeResize="0"/>
          <p:nvPr/>
        </p:nvPicPr>
        <p:blipFill rotWithShape="1">
          <a:blip r:embed="rId2">
            <a:alphaModFix/>
          </a:blip>
          <a:srcRect/>
          <a:stretch/>
        </p:blipFill>
        <p:spPr>
          <a:xfrm>
            <a:off x="11000401" y="185738"/>
            <a:ext cx="932769"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759542" y="11819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2" name="Google Shape;82;p18"/>
          <p:cNvPicPr preferRelativeResize="0"/>
          <p:nvPr/>
        </p:nvPicPr>
        <p:blipFill rotWithShape="1">
          <a:blip r:embed="rId2">
            <a:alphaModFix/>
          </a:blip>
          <a:srcRect/>
          <a:stretch/>
        </p:blipFill>
        <p:spPr>
          <a:xfrm>
            <a:off x="11052953" y="136525"/>
            <a:ext cx="932769"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3"/>
        <p:cNvGrpSpPr/>
        <p:nvPr/>
      </p:nvGrpSpPr>
      <p:grpSpPr>
        <a:xfrm>
          <a:off x="0" y="0"/>
          <a:ext cx="0" cy="0"/>
          <a:chOff x="0" y="0"/>
          <a:chExt cx="0" cy="0"/>
        </a:xfrm>
      </p:grpSpPr>
      <p:sp>
        <p:nvSpPr>
          <p:cNvPr id="84" name="Google Shape;8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19"/>
          <p:cNvPicPr preferRelativeResize="0"/>
          <p:nvPr/>
        </p:nvPicPr>
        <p:blipFill rotWithShape="1">
          <a:blip r:embed="rId2">
            <a:alphaModFix/>
          </a:blip>
          <a:srcRect/>
          <a:stretch/>
        </p:blipFill>
        <p:spPr>
          <a:xfrm>
            <a:off x="11073974" y="136525"/>
            <a:ext cx="932769" cy="14022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759542" y="118192"/>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
          <p:cNvSpPr/>
          <p:nvPr/>
        </p:nvSpPr>
        <p:spPr>
          <a:xfrm>
            <a:off x="288542" y="2306201"/>
            <a:ext cx="88554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a:solidFill>
                  <a:schemeClr val="accent2"/>
                </a:solidFill>
                <a:latin typeface="Calibri"/>
                <a:ea typeface="Calibri"/>
                <a:cs typeface="Calibri"/>
                <a:sym typeface="Calibri"/>
              </a:rPr>
              <a:t>SOFTWARE CONFIGURATION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idx="4294967295"/>
          </p:nvPr>
        </p:nvSpPr>
        <p:spPr>
          <a:xfrm>
            <a:off x="130803" y="496684"/>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 Configuration Management Activities (Recap)</a:t>
            </a:r>
            <a:endParaRPr sz="2800" b="1">
              <a:solidFill>
                <a:schemeClr val="accent2"/>
              </a:solidFill>
              <a:latin typeface="Calibri"/>
              <a:ea typeface="Calibri"/>
              <a:cs typeface="Calibri"/>
              <a:sym typeface="Calibri"/>
            </a:endParaRPr>
          </a:p>
        </p:txBody>
      </p:sp>
      <p:sp>
        <p:nvSpPr>
          <p:cNvPr id="124" name="Google Shape;124;p3"/>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25" name="Google Shape;125;p3"/>
          <p:cNvSpPr txBox="1"/>
          <p:nvPr/>
        </p:nvSpPr>
        <p:spPr>
          <a:xfrm>
            <a:off x="198567" y="1097962"/>
            <a:ext cx="7829556" cy="5689722"/>
          </a:xfrm>
          <a:prstGeom prst="rect">
            <a:avLst/>
          </a:prstGeom>
          <a:noFill/>
          <a:ln>
            <a:noFill/>
          </a:ln>
        </p:spPr>
        <p:txBody>
          <a:bodyPr spcFirstLastPara="1" wrap="square" lIns="91425" tIns="45700" rIns="91425" bIns="45700" anchor="t" anchorCtr="0">
            <a:spAutoFit/>
          </a:bodyPr>
          <a:lstStyle/>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Configuration item identification </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Configuration Management Directories</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Baselining</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Branch management</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Version Management</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Build Management</a:t>
            </a: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dirty="0">
                <a:solidFill>
                  <a:schemeClr val="dk1"/>
                </a:solidFill>
                <a:latin typeface="Calibri" panose="020F0502020204030204" pitchFamily="34" charset="0"/>
                <a:cs typeface="Calibri" panose="020F0502020204030204" pitchFamily="34" charset="0"/>
                <a:sym typeface="Calibri"/>
              </a:rPr>
              <a:t>Install Management</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Change Management</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Promotion management </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Release management</a:t>
            </a:r>
            <a:endParaRPr sz="2200" dirty="0">
              <a:latin typeface="Calibri" panose="020F0502020204030204" pitchFamily="34" charset="0"/>
              <a:cs typeface="Calibri" panose="020F0502020204030204" pitchFamily="34" charset="0"/>
            </a:endParaRPr>
          </a:p>
          <a:p>
            <a:pPr marL="457200" marR="0" lvl="1" indent="-457200" algn="l" rtl="0">
              <a:lnSpc>
                <a:spcPct val="120000"/>
              </a:lnSpc>
              <a:spcBef>
                <a:spcPts val="400"/>
              </a:spcBef>
              <a:spcAft>
                <a:spcPts val="400"/>
              </a:spcAft>
              <a:buClr>
                <a:srgbClr val="C00000"/>
              </a:buClr>
              <a:buSzPts val="2300"/>
              <a:buFont typeface="Calibri"/>
              <a:buAutoNum type="arabicPeriod"/>
            </a:pPr>
            <a:r>
              <a:rPr lang="en-US" sz="2200" b="1" i="0" u="none" strike="noStrike" cap="none" dirty="0">
                <a:solidFill>
                  <a:schemeClr val="dk1"/>
                </a:solidFill>
                <a:latin typeface="Calibri" panose="020F0502020204030204" pitchFamily="34" charset="0"/>
                <a:ea typeface="Calibri"/>
                <a:cs typeface="Calibri" panose="020F0502020204030204" pitchFamily="34" charset="0"/>
                <a:sym typeface="Calibri"/>
              </a:rPr>
              <a:t>Defect Management</a:t>
            </a:r>
            <a:endParaRPr sz="22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p:nvPr/>
        </p:nvSpPr>
        <p:spPr>
          <a:xfrm>
            <a:off x="186836" y="1416245"/>
            <a:ext cx="11319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Calibri"/>
                <a:ea typeface="Calibri"/>
                <a:cs typeface="Calibri"/>
                <a:sym typeface="Calibri"/>
              </a:rPr>
              <a:t>Some of the basic activities and structures of SCM</a:t>
            </a:r>
            <a:endParaRPr/>
          </a:p>
        </p:txBody>
      </p:sp>
      <p:pic>
        <p:nvPicPr>
          <p:cNvPr id="131" name="Google Shape;131;p2"/>
          <p:cNvPicPr preferRelativeResize="0"/>
          <p:nvPr/>
        </p:nvPicPr>
        <p:blipFill rotWithShape="1">
          <a:blip r:embed="rId3">
            <a:alphaModFix/>
          </a:blip>
          <a:srcRect/>
          <a:stretch/>
        </p:blipFill>
        <p:spPr>
          <a:xfrm>
            <a:off x="488281" y="2414943"/>
            <a:ext cx="5431255" cy="28947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idx="4294967295"/>
          </p:nvPr>
        </p:nvSpPr>
        <p:spPr>
          <a:xfrm>
            <a:off x="121077" y="462483"/>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 1. Configuration Items</a:t>
            </a:r>
            <a:endParaRPr sz="2800" b="1">
              <a:solidFill>
                <a:schemeClr val="accent2"/>
              </a:solidFill>
              <a:latin typeface="Calibri"/>
              <a:ea typeface="Calibri"/>
              <a:cs typeface="Calibri"/>
              <a:sym typeface="Calibri"/>
            </a:endParaRPr>
          </a:p>
        </p:txBody>
      </p:sp>
      <p:sp>
        <p:nvSpPr>
          <p:cNvPr id="137" name="Google Shape;137;p4"/>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38" name="Google Shape;138;p4"/>
          <p:cNvSpPr txBox="1"/>
          <p:nvPr/>
        </p:nvSpPr>
        <p:spPr>
          <a:xfrm>
            <a:off x="228030" y="1021283"/>
            <a:ext cx="9738930" cy="5836717"/>
          </a:xfrm>
          <a:prstGeom prst="rect">
            <a:avLst/>
          </a:prstGeom>
          <a:noFill/>
          <a:ln>
            <a:noFill/>
          </a:ln>
        </p:spPr>
        <p:txBody>
          <a:bodyPr spcFirstLastPara="1" wrap="square" lIns="91425" tIns="45700" rIns="0" bIns="45700" anchor="t" anchorCtr="0">
            <a:noAutofit/>
          </a:bodyPr>
          <a:lstStyle/>
          <a:p>
            <a:pPr marL="0" marR="0" lvl="0" indent="0" algn="l" rtl="0">
              <a:lnSpc>
                <a:spcPct val="120000"/>
              </a:lnSpc>
              <a:spcBef>
                <a:spcPts val="0"/>
              </a:spcBef>
              <a:spcAft>
                <a:spcPts val="0"/>
              </a:spcAft>
              <a:buNone/>
            </a:pPr>
            <a:r>
              <a:rPr lang="en-US" sz="2400" b="1">
                <a:solidFill>
                  <a:srgbClr val="0070C0"/>
                </a:solidFill>
                <a:latin typeface="Calibri"/>
                <a:ea typeface="Calibri"/>
                <a:cs typeface="Calibri"/>
                <a:sym typeface="Calibri"/>
              </a:rPr>
              <a:t>Definition : </a:t>
            </a:r>
            <a:r>
              <a:rPr lang="en-US" sz="2400">
                <a:solidFill>
                  <a:schemeClr val="dk1"/>
                </a:solidFill>
                <a:latin typeface="Calibri"/>
                <a:ea typeface="Calibri"/>
                <a:cs typeface="Calibri"/>
                <a:sym typeface="Calibri"/>
              </a:rPr>
              <a:t>Any independent or aggregation of hardware, software, or both, that is designated for configuration management and treated as a single entity in the configuration management process”</a:t>
            </a:r>
            <a:endParaRPr sz="2400">
              <a:solidFill>
                <a:schemeClr val="dk1"/>
              </a:solidFill>
              <a:latin typeface="Calibri"/>
              <a:ea typeface="Calibri"/>
              <a:cs typeface="Calibri"/>
              <a:sym typeface="Calibri"/>
            </a:endParaRPr>
          </a:p>
          <a:p>
            <a:pPr marL="360000" marR="0" lvl="0" indent="-342900" algn="l" rtl="0">
              <a:spcBef>
                <a:spcPts val="7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Software configuration items could be</a:t>
            </a:r>
            <a:endParaRPr/>
          </a:p>
          <a:p>
            <a:pPr marL="720000" marR="0" lvl="1" indent="-274319" algn="l" rtl="0">
              <a:spcBef>
                <a:spcPts val="9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all type of code files</a:t>
            </a:r>
            <a:endParaRPr/>
          </a:p>
          <a:p>
            <a:pPr marL="720000" marR="0" lvl="1" indent="-274319" algn="l" rtl="0">
              <a:spcBef>
                <a:spcPts val="6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drivers for tests</a:t>
            </a:r>
            <a:endParaRPr/>
          </a:p>
          <a:p>
            <a:pPr marL="720000" marR="0" lvl="1" indent="-274319" algn="l" rtl="0">
              <a:spcBef>
                <a:spcPts val="6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Requirement, analysis, design, test &amp;  other non-temporary documents</a:t>
            </a:r>
            <a:endParaRPr/>
          </a:p>
          <a:p>
            <a:pPr marL="720000" marR="0" lvl="1" indent="-274319" algn="l" rtl="0">
              <a:spcBef>
                <a:spcPts val="6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user or developer manuals</a:t>
            </a:r>
            <a:endParaRPr/>
          </a:p>
          <a:p>
            <a:pPr marL="720000" marR="0" lvl="1" indent="-274319" algn="l" rtl="0">
              <a:spcBef>
                <a:spcPts val="6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system configurations (e.g. version of compiler used) .. Etc.</a:t>
            </a:r>
            <a:endParaRPr/>
          </a:p>
          <a:p>
            <a:pPr marL="360000" marR="0" lvl="0" indent="-342900" algn="l" rtl="0">
              <a:lnSpc>
                <a:spcPct val="110000"/>
              </a:lnSpc>
              <a:spcBef>
                <a:spcPts val="3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Systems can have software and hardware configuration items (CPUs ..)</a:t>
            </a:r>
            <a:endParaRPr/>
          </a:p>
          <a:p>
            <a:pPr marL="360000" marR="0" lvl="0" indent="-342900" algn="l" rtl="0">
              <a:lnSpc>
                <a:spcPct val="110000"/>
              </a:lnSpc>
              <a:spcBef>
                <a:spcPts val="6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Large projects typically produce thousands of entities (files, documents, data ...) which are uniquely identified and can potentially be brought under configuration management control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idx="4294967295"/>
          </p:nvPr>
        </p:nvSpPr>
        <p:spPr>
          <a:xfrm>
            <a:off x="150540" y="484280"/>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 1. Configuration Items (Cont.)</a:t>
            </a:r>
            <a:endParaRPr sz="2800" b="1">
              <a:solidFill>
                <a:schemeClr val="accent2"/>
              </a:solidFill>
              <a:latin typeface="Calibri"/>
              <a:ea typeface="Calibri"/>
              <a:cs typeface="Calibri"/>
              <a:sym typeface="Calibri"/>
            </a:endParaRPr>
          </a:p>
        </p:txBody>
      </p:sp>
      <p:sp>
        <p:nvSpPr>
          <p:cNvPr id="144" name="Google Shape;144;p5"/>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45" name="Google Shape;145;p5"/>
          <p:cNvSpPr txBox="1"/>
          <p:nvPr/>
        </p:nvSpPr>
        <p:spPr>
          <a:xfrm>
            <a:off x="150540" y="1102331"/>
            <a:ext cx="10241850" cy="5836717"/>
          </a:xfrm>
          <a:prstGeom prst="rect">
            <a:avLst/>
          </a:prstGeom>
          <a:noFill/>
          <a:ln>
            <a:noFill/>
          </a:ln>
        </p:spPr>
        <p:txBody>
          <a:bodyPr spcFirstLastPara="1" wrap="square" lIns="91425" tIns="45700" rIns="0" bIns="45700" anchor="t" anchorCtr="0">
            <a:noAutofit/>
          </a:bodyPr>
          <a:lstStyle/>
          <a:p>
            <a:pPr marL="0" marR="0" lvl="0" indent="0" algn="l" rtl="0">
              <a:spcBef>
                <a:spcPts val="0"/>
              </a:spcBef>
              <a:spcAft>
                <a:spcPts val="0"/>
              </a:spcAft>
              <a:buNone/>
            </a:pPr>
            <a:r>
              <a:rPr lang="en-US" sz="2400" b="1">
                <a:solidFill>
                  <a:srgbClr val="0070C0"/>
                </a:solidFill>
                <a:latin typeface="Calibri"/>
                <a:ea typeface="Calibri"/>
                <a:cs typeface="Calibri"/>
                <a:sym typeface="Calibri"/>
              </a:rPr>
              <a:t>Challenges associated with configuration Items : </a:t>
            </a:r>
            <a:endParaRPr/>
          </a:p>
          <a:p>
            <a:pPr marL="17100" marR="0" lvl="0" indent="0" algn="l" rtl="0">
              <a:spcBef>
                <a:spcPts val="300"/>
              </a:spcBef>
              <a:spcAft>
                <a:spcPts val="0"/>
              </a:spcAft>
              <a:buNone/>
            </a:pPr>
            <a:r>
              <a:rPr lang="en-US" sz="2400">
                <a:solidFill>
                  <a:schemeClr val="dk1"/>
                </a:solidFill>
                <a:latin typeface="Calibri"/>
                <a:ea typeface="Calibri"/>
                <a:cs typeface="Calibri"/>
                <a:sym typeface="Calibri"/>
              </a:rPr>
              <a:t>Since not all entities in an project needs to be under configuration management, this leads to two challenges</a:t>
            </a:r>
            <a:endParaRPr/>
          </a:p>
          <a:p>
            <a:pPr marL="288000" marR="0" lvl="0" indent="-288000" algn="l" rtl="0">
              <a:spcBef>
                <a:spcPts val="600"/>
              </a:spcBef>
              <a:spcAft>
                <a:spcPts val="0"/>
              </a:spcAft>
              <a:buClr>
                <a:srgbClr val="C00000"/>
              </a:buClr>
              <a:buSzPts val="2400"/>
              <a:buFont typeface="Calibri"/>
              <a:buAutoNum type="arabicPeriod"/>
            </a:pPr>
            <a:r>
              <a:rPr lang="en-US" sz="2400" b="1">
                <a:solidFill>
                  <a:srgbClr val="C00000"/>
                </a:solidFill>
                <a:latin typeface="Calibri"/>
                <a:ea typeface="Calibri"/>
                <a:cs typeface="Calibri"/>
                <a:sym typeface="Calibri"/>
              </a:rPr>
              <a:t>What are those items which need to be in Configuration Control (Selection)</a:t>
            </a:r>
            <a:br>
              <a:rPr lang="en-US" sz="2400" b="1">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Some items must be maintained for the lifetime of the software. </a:t>
            </a:r>
            <a:endParaRPr/>
          </a:p>
          <a:p>
            <a:pPr marL="612000" marR="0" lvl="1" indent="-251999"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Selecting the right configuration items is a skill that takes practice</a:t>
            </a:r>
            <a:endParaRPr/>
          </a:p>
          <a:p>
            <a:pPr marL="900000" marR="0" lvl="2" indent="-252000" algn="l" rtl="0">
              <a:spcBef>
                <a:spcPts val="3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Very similar to object modeling</a:t>
            </a:r>
            <a:endParaRPr/>
          </a:p>
          <a:p>
            <a:pPr marL="900000" marR="0" lvl="2" indent="-2520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Use techniques similar to object modeling for finding CIs!</a:t>
            </a:r>
            <a:endParaRPr/>
          </a:p>
          <a:p>
            <a:pPr marL="1080000" marR="0" lvl="3" indent="-179999"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Find the CIs</a:t>
            </a:r>
            <a:endParaRPr/>
          </a:p>
          <a:p>
            <a:pPr marL="1080000" marR="0" lvl="3" indent="-179999" algn="l" rtl="0">
              <a:spcBef>
                <a:spcPts val="3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Find relationships between CIs drivers for tests</a:t>
            </a:r>
            <a:endParaRPr/>
          </a:p>
          <a:p>
            <a:pPr marL="288000" marR="0" lvl="0" indent="-288000" algn="l" rtl="0">
              <a:lnSpc>
                <a:spcPct val="130000"/>
              </a:lnSpc>
              <a:spcBef>
                <a:spcPts val="0"/>
              </a:spcBef>
              <a:spcAft>
                <a:spcPts val="0"/>
              </a:spcAft>
              <a:buClr>
                <a:srgbClr val="C00000"/>
              </a:buClr>
              <a:buSzPts val="2400"/>
              <a:buFont typeface="Calibri"/>
              <a:buAutoNum type="arabicPeriod"/>
            </a:pPr>
            <a:r>
              <a:rPr lang="en-US" sz="2400" b="1">
                <a:solidFill>
                  <a:srgbClr val="C00000"/>
                </a:solidFill>
                <a:latin typeface="Calibri"/>
                <a:ea typeface="Calibri"/>
                <a:cs typeface="Calibri"/>
                <a:sym typeface="Calibri"/>
              </a:rPr>
              <a:t>When do you start to place entities under configuration control?</a:t>
            </a:r>
            <a:endParaRPr/>
          </a:p>
          <a:p>
            <a:pPr marL="288000" marR="0" lvl="2"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Considerations on when to start:</a:t>
            </a:r>
            <a:endParaRPr/>
          </a:p>
          <a:p>
            <a:pPr marL="612000" marR="0" lvl="1" indent="-251999" algn="l" rtl="0">
              <a:spcBef>
                <a:spcPts val="3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Starting with CIs too early introduces too much bureaucracy</a:t>
            </a:r>
            <a:endParaRPr/>
          </a:p>
          <a:p>
            <a:pPr marL="612000" marR="0" lvl="1" indent="-251999"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Starting with CIs too late introduces chaos</a:t>
            </a:r>
            <a:endParaRPr/>
          </a:p>
          <a:p>
            <a:pPr marL="1080000" marR="0" lvl="3" indent="-27599"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idx="4294967295"/>
          </p:nvPr>
        </p:nvSpPr>
        <p:spPr>
          <a:xfrm>
            <a:off x="220150" y="493722"/>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2. SCM Directories - Code as an CI</a:t>
            </a:r>
            <a:endParaRPr sz="2400" b="1">
              <a:solidFill>
                <a:schemeClr val="accent2"/>
              </a:solidFill>
              <a:latin typeface="Calibri"/>
              <a:ea typeface="Calibri"/>
              <a:cs typeface="Calibri"/>
              <a:sym typeface="Calibri"/>
            </a:endParaRPr>
          </a:p>
        </p:txBody>
      </p:sp>
      <p:sp>
        <p:nvSpPr>
          <p:cNvPr id="151" name="Google Shape;151;p6"/>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52" name="Google Shape;152;p6"/>
          <p:cNvSpPr txBox="1"/>
          <p:nvPr/>
        </p:nvSpPr>
        <p:spPr>
          <a:xfrm>
            <a:off x="198567" y="1144790"/>
            <a:ext cx="9205530" cy="5628291"/>
          </a:xfrm>
          <a:prstGeom prst="rect">
            <a:avLst/>
          </a:prstGeom>
          <a:noFill/>
          <a:ln>
            <a:noFill/>
          </a:ln>
        </p:spPr>
        <p:txBody>
          <a:bodyPr spcFirstLastPara="1" wrap="square" lIns="91425" tIns="45700" rIns="0" bIns="45700" anchor="t" anchorCtr="0">
            <a:noAutofit/>
          </a:bodyPr>
          <a:lstStyle/>
          <a:p>
            <a:pPr marL="900000" marR="0" lvl="3"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53" name="Google Shape;153;p6"/>
          <p:cNvSpPr txBox="1"/>
          <p:nvPr/>
        </p:nvSpPr>
        <p:spPr>
          <a:xfrm>
            <a:off x="213360" y="1160029"/>
            <a:ext cx="8804516" cy="56504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400" b="1">
                <a:solidFill>
                  <a:srgbClr val="0070C0"/>
                </a:solidFill>
                <a:latin typeface="Calibri"/>
                <a:ea typeface="Calibri"/>
                <a:cs typeface="Calibri"/>
                <a:sym typeface="Calibri"/>
              </a:rPr>
              <a:t>Programmer’s Directory (IEEE: Dynamic Library)</a:t>
            </a:r>
            <a:endParaRPr/>
          </a:p>
          <a:p>
            <a:pPr marL="702900" marR="0" lvl="1" indent="-342900" algn="just" rtl="0">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Library for holding newly created or modified software entities. </a:t>
            </a:r>
            <a:endParaRPr/>
          </a:p>
          <a:p>
            <a:pPr marL="702900" marR="0" lvl="1" indent="-342900" algn="just" rtl="0">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The programmer’s workspace is controlled by the programmer only.</a:t>
            </a:r>
            <a:endParaRPr/>
          </a:p>
          <a:p>
            <a:pPr marL="0" marR="0" lvl="0" indent="0" algn="l" rtl="0">
              <a:lnSpc>
                <a:spcPct val="110000"/>
              </a:lnSpc>
              <a:spcBef>
                <a:spcPts val="0"/>
              </a:spcBef>
              <a:spcAft>
                <a:spcPts val="0"/>
              </a:spcAft>
              <a:buNone/>
            </a:pPr>
            <a:r>
              <a:rPr lang="en-US" sz="2400" b="1">
                <a:solidFill>
                  <a:srgbClr val="0070C0"/>
                </a:solidFill>
                <a:latin typeface="Calibri"/>
                <a:ea typeface="Calibri"/>
                <a:cs typeface="Calibri"/>
                <a:sym typeface="Calibri"/>
              </a:rPr>
              <a:t>Master Directory (IEEE: Controlled Library)</a:t>
            </a:r>
            <a:endParaRPr/>
          </a:p>
          <a:p>
            <a:pPr marL="702900" marR="0" lvl="1" indent="-342900" algn="just" rtl="0">
              <a:lnSpc>
                <a:spcPct val="120000"/>
              </a:lnSpc>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Manages the current baseline(s) and for controlling changes made to them. </a:t>
            </a:r>
            <a:endParaRPr/>
          </a:p>
          <a:p>
            <a:pPr marL="702900" marR="0" lvl="1" indent="-342900" algn="just" rtl="0">
              <a:lnSpc>
                <a:spcPct val="120000"/>
              </a:lnSpc>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Entry is controlled, usually after verification. </a:t>
            </a:r>
            <a:endParaRPr/>
          </a:p>
          <a:p>
            <a:pPr marL="702900" marR="0" lvl="1" indent="-342900" algn="just" rtl="0">
              <a:lnSpc>
                <a:spcPct val="120000"/>
              </a:lnSpc>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Changes must be authorized.</a:t>
            </a:r>
            <a:endParaRPr/>
          </a:p>
          <a:p>
            <a:pPr marL="0" marR="0" lvl="0" indent="0" algn="l" rtl="0">
              <a:lnSpc>
                <a:spcPct val="110000"/>
              </a:lnSpc>
              <a:spcBef>
                <a:spcPts val="0"/>
              </a:spcBef>
              <a:spcAft>
                <a:spcPts val="0"/>
              </a:spcAft>
              <a:buNone/>
            </a:pPr>
            <a:r>
              <a:rPr lang="en-US" sz="2400" b="1">
                <a:solidFill>
                  <a:srgbClr val="0070C0"/>
                </a:solidFill>
                <a:latin typeface="Calibri"/>
                <a:ea typeface="Calibri"/>
                <a:cs typeface="Calibri"/>
                <a:sym typeface="Calibri"/>
              </a:rPr>
              <a:t>Software Repository (IEEE: Static Library)</a:t>
            </a:r>
            <a:endParaRPr/>
          </a:p>
          <a:p>
            <a:pPr marL="702900" marR="0" lvl="1" indent="-342900" algn="just" rtl="0">
              <a:lnSpc>
                <a:spcPct val="120000"/>
              </a:lnSpc>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Archive for the various baselines released for general use. </a:t>
            </a:r>
            <a:endParaRPr/>
          </a:p>
          <a:p>
            <a:pPr marL="702900" marR="0" lvl="1" indent="-342900" algn="just" rtl="0">
              <a:lnSpc>
                <a:spcPct val="120000"/>
              </a:lnSpc>
              <a:spcBef>
                <a:spcPts val="30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Copies of these baselines may be made available to requesting organizations.</a:t>
            </a:r>
            <a:endParaRPr/>
          </a:p>
        </p:txBody>
      </p:sp>
      <p:pic>
        <p:nvPicPr>
          <p:cNvPr id="154" name="Google Shape;154;p6"/>
          <p:cNvPicPr preferRelativeResize="0"/>
          <p:nvPr/>
        </p:nvPicPr>
        <p:blipFill rotWithShape="1">
          <a:blip r:embed="rId3">
            <a:alphaModFix/>
          </a:blip>
          <a:srcRect/>
          <a:stretch/>
        </p:blipFill>
        <p:spPr>
          <a:xfrm>
            <a:off x="9017876" y="684010"/>
            <a:ext cx="3143250" cy="61417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idx="4294967295"/>
          </p:nvPr>
        </p:nvSpPr>
        <p:spPr>
          <a:xfrm>
            <a:off x="230756" y="471686"/>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3. Baselines</a:t>
            </a:r>
            <a:endParaRPr sz="2800" b="1">
              <a:solidFill>
                <a:schemeClr val="accent2"/>
              </a:solidFill>
              <a:latin typeface="Calibri"/>
              <a:ea typeface="Calibri"/>
              <a:cs typeface="Calibri"/>
              <a:sym typeface="Calibri"/>
            </a:endParaRPr>
          </a:p>
        </p:txBody>
      </p:sp>
      <p:sp>
        <p:nvSpPr>
          <p:cNvPr id="160" name="Google Shape;160;p7"/>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61" name="Google Shape;161;p7"/>
          <p:cNvSpPr txBox="1"/>
          <p:nvPr/>
        </p:nvSpPr>
        <p:spPr>
          <a:xfrm>
            <a:off x="353961" y="1144790"/>
            <a:ext cx="10902262" cy="5628291"/>
          </a:xfrm>
          <a:prstGeom prst="rect">
            <a:avLst/>
          </a:prstGeom>
          <a:noFill/>
          <a:ln>
            <a:noFill/>
          </a:ln>
        </p:spPr>
        <p:txBody>
          <a:bodyPr spcFirstLastPara="1" wrap="square" lIns="91425" tIns="45700" rIns="0" bIns="45700" anchor="t" anchorCtr="0">
            <a:noAutofit/>
          </a:bodyPr>
          <a:lstStyle/>
          <a:p>
            <a:pPr marL="0" marR="0" lvl="0" indent="0" algn="l" rtl="0">
              <a:lnSpc>
                <a:spcPct val="120000"/>
              </a:lnSpc>
              <a:spcBef>
                <a:spcPts val="0"/>
              </a:spcBef>
              <a:spcAft>
                <a:spcPts val="0"/>
              </a:spcAft>
              <a:buNone/>
            </a:pPr>
            <a:r>
              <a:rPr lang="en-US" sz="2400" b="1">
                <a:solidFill>
                  <a:srgbClr val="0070C0"/>
                </a:solidFill>
                <a:latin typeface="Calibri"/>
                <a:ea typeface="Calibri"/>
                <a:cs typeface="Calibri"/>
                <a:sym typeface="Calibri"/>
              </a:rPr>
              <a:t>Definition : </a:t>
            </a:r>
            <a:r>
              <a:rPr lang="en-US" sz="2400">
                <a:solidFill>
                  <a:schemeClr val="dk1"/>
                </a:solidFill>
                <a:latin typeface="Calibri"/>
                <a:ea typeface="Calibri"/>
                <a:cs typeface="Calibri"/>
                <a:sym typeface="Calibri"/>
              </a:rPr>
              <a:t>A specification or product that has been formally reviewed and agreed to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by responsible management, that thereafter serves as the basis for further development, and can only be changed through formal change control procedures</a:t>
            </a:r>
            <a:endParaRPr/>
          </a:p>
          <a:p>
            <a:pPr marL="0" marR="0" lvl="0" indent="0" algn="l" rtl="0">
              <a:lnSpc>
                <a:spcPct val="120000"/>
              </a:lnSpc>
              <a:spcBef>
                <a:spcPts val="800"/>
              </a:spcBef>
              <a:spcAft>
                <a:spcPts val="0"/>
              </a:spcAft>
              <a:buNone/>
            </a:pPr>
            <a:r>
              <a:rPr lang="en-US" sz="2400">
                <a:solidFill>
                  <a:schemeClr val="dk1"/>
                </a:solidFill>
                <a:latin typeface="Calibri"/>
                <a:ea typeface="Calibri"/>
                <a:cs typeface="Calibri"/>
                <a:sym typeface="Calibri"/>
              </a:rPr>
              <a:t>As systems are developed, a series of baselines are developed, usually after a review (analysis review, design review, code review, system testing, client acceptance, ...)</a:t>
            </a:r>
            <a:endParaRPr/>
          </a:p>
          <a:p>
            <a:pPr marL="0" marR="0" lvl="0" indent="0" algn="l" rtl="0">
              <a:spcBef>
                <a:spcPts val="800"/>
              </a:spcBef>
              <a:spcAft>
                <a:spcPts val="0"/>
              </a:spcAft>
              <a:buNone/>
            </a:pPr>
            <a:r>
              <a:rPr lang="en-US" sz="2400">
                <a:solidFill>
                  <a:schemeClr val="dk1"/>
                </a:solidFill>
                <a:latin typeface="Calibri"/>
                <a:ea typeface="Calibri"/>
                <a:cs typeface="Calibri"/>
                <a:sym typeface="Calibri"/>
              </a:rPr>
              <a:t>Examples: </a:t>
            </a:r>
            <a:endParaRPr/>
          </a:p>
          <a:p>
            <a:pPr marL="0" marR="0" lvl="0" indent="0" algn="l" rtl="0">
              <a:lnSpc>
                <a:spcPct val="120000"/>
              </a:lnSpc>
              <a:spcBef>
                <a:spcPts val="400"/>
              </a:spcBef>
              <a:spcAft>
                <a:spcPts val="0"/>
              </a:spcAft>
              <a:buNone/>
            </a:pPr>
            <a:r>
              <a:rPr lang="en-US" sz="2400" b="1">
                <a:solidFill>
                  <a:schemeClr val="dk1"/>
                </a:solidFill>
                <a:latin typeface="Calibri"/>
                <a:ea typeface="Calibri"/>
                <a:cs typeface="Calibri"/>
                <a:sym typeface="Calibri"/>
              </a:rPr>
              <a:t>Baseline A: </a:t>
            </a:r>
            <a:r>
              <a:rPr lang="en-US" sz="2400">
                <a:solidFill>
                  <a:schemeClr val="dk1"/>
                </a:solidFill>
                <a:latin typeface="Calibri"/>
                <a:ea typeface="Calibri"/>
                <a:cs typeface="Calibri"/>
                <a:sym typeface="Calibri"/>
              </a:rPr>
              <a:t>All the API have completely been defined; the bodies of the methods are empty.</a:t>
            </a:r>
            <a:endParaRPr/>
          </a:p>
          <a:p>
            <a:pPr marL="0" marR="0" lvl="0" indent="0" algn="l" rtl="0">
              <a:spcBef>
                <a:spcPts val="800"/>
              </a:spcBef>
              <a:spcAft>
                <a:spcPts val="0"/>
              </a:spcAft>
              <a:buNone/>
            </a:pPr>
            <a:r>
              <a:rPr lang="en-US" sz="2400" b="1">
                <a:solidFill>
                  <a:schemeClr val="dk1"/>
                </a:solidFill>
                <a:latin typeface="Calibri"/>
                <a:ea typeface="Calibri"/>
                <a:cs typeface="Calibri"/>
                <a:sym typeface="Calibri"/>
              </a:rPr>
              <a:t>Baseline B: </a:t>
            </a:r>
            <a:r>
              <a:rPr lang="en-US" sz="2400">
                <a:solidFill>
                  <a:schemeClr val="dk1"/>
                </a:solidFill>
                <a:latin typeface="Calibri"/>
                <a:ea typeface="Calibri"/>
                <a:cs typeface="Calibri"/>
                <a:sym typeface="Calibri"/>
              </a:rPr>
              <a:t>All data access methods are implemented and tested.</a:t>
            </a:r>
            <a:endParaRPr/>
          </a:p>
          <a:p>
            <a:pPr marL="1080000" marR="0" lvl="3" indent="-27599"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idx="4294967295"/>
          </p:nvPr>
        </p:nvSpPr>
        <p:spPr>
          <a:xfrm>
            <a:off x="209640" y="483212"/>
            <a:ext cx="8584059" cy="55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Calibri"/>
              <a:buNone/>
            </a:pPr>
            <a:r>
              <a:rPr lang="en-US" sz="2400" b="1">
                <a:solidFill>
                  <a:schemeClr val="accent2"/>
                </a:solidFill>
                <a:latin typeface="Calibri"/>
                <a:ea typeface="Calibri"/>
                <a:cs typeface="Calibri"/>
                <a:sym typeface="Calibri"/>
              </a:rPr>
              <a:t>3. Baselines (Cont.)</a:t>
            </a:r>
            <a:endParaRPr sz="2400" b="1">
              <a:solidFill>
                <a:schemeClr val="accent2"/>
              </a:solidFill>
              <a:latin typeface="Calibri"/>
              <a:ea typeface="Calibri"/>
              <a:cs typeface="Calibri"/>
              <a:sym typeface="Calibri"/>
            </a:endParaRPr>
          </a:p>
        </p:txBody>
      </p:sp>
      <p:sp>
        <p:nvSpPr>
          <p:cNvPr id="167" name="Google Shape;167;p8"/>
          <p:cNvSpPr txBox="1"/>
          <p:nvPr/>
        </p:nvSpPr>
        <p:spPr>
          <a:xfrm>
            <a:off x="198567" y="1268299"/>
            <a:ext cx="7224093" cy="5504783"/>
          </a:xfrm>
          <a:prstGeom prst="rect">
            <a:avLst/>
          </a:prstGeom>
          <a:noFill/>
          <a:ln>
            <a:noFill/>
          </a:ln>
        </p:spPr>
        <p:txBody>
          <a:bodyPr spcFirstLastPara="1" wrap="square" lIns="91425" tIns="45700" rIns="91425" bIns="45700" anchor="t" anchorCtr="0">
            <a:noAutofit/>
          </a:bodyPr>
          <a:lstStyle/>
          <a:p>
            <a:pPr marL="0" marR="0" lvl="1" indent="0" algn="l" rtl="0">
              <a:lnSpc>
                <a:spcPct val="120000"/>
              </a:lnSpc>
              <a:spcBef>
                <a:spcPts val="0"/>
              </a:spcBef>
              <a:spcAft>
                <a:spcPts val="0"/>
              </a:spcAft>
              <a:buClr>
                <a:srgbClr val="808080"/>
              </a:buClr>
              <a:buSzPts val="1920"/>
              <a:buFont typeface="Arial"/>
              <a:buNone/>
            </a:pPr>
            <a:endParaRPr sz="2400" b="1" i="0" u="none" strike="noStrike" cap="none">
              <a:solidFill>
                <a:schemeClr val="dk1"/>
              </a:solidFill>
              <a:latin typeface="Calibri"/>
              <a:ea typeface="Calibri"/>
              <a:cs typeface="Calibri"/>
              <a:sym typeface="Calibri"/>
            </a:endParaRPr>
          </a:p>
        </p:txBody>
      </p:sp>
      <p:sp>
        <p:nvSpPr>
          <p:cNvPr id="168" name="Google Shape;168;p8"/>
          <p:cNvSpPr txBox="1"/>
          <p:nvPr/>
        </p:nvSpPr>
        <p:spPr>
          <a:xfrm>
            <a:off x="198567" y="1144790"/>
            <a:ext cx="9205530" cy="5628291"/>
          </a:xfrm>
          <a:prstGeom prst="rect">
            <a:avLst/>
          </a:prstGeom>
          <a:noFill/>
          <a:ln>
            <a:noFill/>
          </a:ln>
        </p:spPr>
        <p:txBody>
          <a:bodyPr spcFirstLastPara="1" wrap="square" lIns="91425" tIns="45700" rIns="0" bIns="45700" anchor="t" anchorCtr="0">
            <a:noAutofit/>
          </a:bodyPr>
          <a:lstStyle/>
          <a:p>
            <a:pPr marL="900000" marR="0" lvl="3"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69" name="Google Shape;169;p8"/>
          <p:cNvSpPr txBox="1"/>
          <p:nvPr/>
        </p:nvSpPr>
        <p:spPr>
          <a:xfrm>
            <a:off x="5813950" y="3792934"/>
            <a:ext cx="33276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a:solidFill>
                  <a:schemeClr val="dk1"/>
                </a:solidFill>
                <a:latin typeface="Calibri"/>
                <a:ea typeface="Calibri"/>
                <a:cs typeface="Calibri"/>
                <a:sym typeface="Calibri"/>
              </a:rPr>
              <a:t>Official Release </a:t>
            </a:r>
            <a:r>
              <a:rPr lang="en-US" sz="2400">
                <a:solidFill>
                  <a:schemeClr val="accent2"/>
                </a:solidFill>
                <a:latin typeface="Calibri"/>
                <a:ea typeface="Calibri"/>
                <a:cs typeface="Calibri"/>
                <a:sym typeface="Calibri"/>
              </a:rPr>
              <a:t>(Product)</a:t>
            </a:r>
            <a:endParaRPr/>
          </a:p>
        </p:txBody>
      </p:sp>
      <p:cxnSp>
        <p:nvCxnSpPr>
          <p:cNvPr id="170" name="Google Shape;170;p8"/>
          <p:cNvCxnSpPr/>
          <p:nvPr/>
        </p:nvCxnSpPr>
        <p:spPr>
          <a:xfrm>
            <a:off x="1573539" y="1329526"/>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71" name="Google Shape;171;p8"/>
          <p:cNvCxnSpPr/>
          <p:nvPr/>
        </p:nvCxnSpPr>
        <p:spPr>
          <a:xfrm>
            <a:off x="277724" y="1329526"/>
            <a:ext cx="3962205" cy="0"/>
          </a:xfrm>
          <a:prstGeom prst="straightConnector1">
            <a:avLst/>
          </a:prstGeom>
          <a:noFill/>
          <a:ln w="12700" cap="flat" cmpd="sng">
            <a:solidFill>
              <a:schemeClr val="dk1"/>
            </a:solidFill>
            <a:prstDash val="solid"/>
            <a:round/>
            <a:headEnd type="none" w="med" len="med"/>
            <a:tailEnd type="triangle" w="med" len="med"/>
          </a:ln>
        </p:spPr>
      </p:cxnSp>
      <p:cxnSp>
        <p:nvCxnSpPr>
          <p:cNvPr id="172" name="Google Shape;172;p8"/>
          <p:cNvCxnSpPr/>
          <p:nvPr/>
        </p:nvCxnSpPr>
        <p:spPr>
          <a:xfrm>
            <a:off x="2105645" y="2243926"/>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73" name="Google Shape;173;p8"/>
          <p:cNvCxnSpPr/>
          <p:nvPr/>
        </p:nvCxnSpPr>
        <p:spPr>
          <a:xfrm>
            <a:off x="658846" y="2243926"/>
            <a:ext cx="3962205" cy="0"/>
          </a:xfrm>
          <a:prstGeom prst="straightConnector1">
            <a:avLst/>
          </a:prstGeom>
          <a:noFill/>
          <a:ln w="12700" cap="flat" cmpd="sng">
            <a:solidFill>
              <a:schemeClr val="dk1"/>
            </a:solidFill>
            <a:prstDash val="solid"/>
            <a:round/>
            <a:headEnd type="none" w="med" len="med"/>
            <a:tailEnd type="triangle" w="med" len="med"/>
          </a:ln>
        </p:spPr>
      </p:cxnSp>
      <p:cxnSp>
        <p:nvCxnSpPr>
          <p:cNvPr id="174" name="Google Shape;174;p8"/>
          <p:cNvCxnSpPr/>
          <p:nvPr/>
        </p:nvCxnSpPr>
        <p:spPr>
          <a:xfrm>
            <a:off x="1268642" y="3158326"/>
            <a:ext cx="3962205" cy="0"/>
          </a:xfrm>
          <a:prstGeom prst="straightConnector1">
            <a:avLst/>
          </a:prstGeom>
          <a:noFill/>
          <a:ln w="12700" cap="flat" cmpd="sng">
            <a:solidFill>
              <a:schemeClr val="dk1"/>
            </a:solidFill>
            <a:prstDash val="solid"/>
            <a:round/>
            <a:headEnd type="none" w="med" len="med"/>
            <a:tailEnd type="triangle" w="med" len="med"/>
          </a:ln>
        </p:spPr>
      </p:cxnSp>
      <p:cxnSp>
        <p:nvCxnSpPr>
          <p:cNvPr id="175" name="Google Shape;175;p8"/>
          <p:cNvCxnSpPr/>
          <p:nvPr/>
        </p:nvCxnSpPr>
        <p:spPr>
          <a:xfrm>
            <a:off x="2639216" y="3158326"/>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76" name="Google Shape;176;p8"/>
          <p:cNvCxnSpPr/>
          <p:nvPr/>
        </p:nvCxnSpPr>
        <p:spPr>
          <a:xfrm>
            <a:off x="1800747" y="4072726"/>
            <a:ext cx="3963670" cy="0"/>
          </a:xfrm>
          <a:prstGeom prst="straightConnector1">
            <a:avLst/>
          </a:prstGeom>
          <a:noFill/>
          <a:ln w="12700" cap="flat" cmpd="sng">
            <a:solidFill>
              <a:schemeClr val="dk1"/>
            </a:solidFill>
            <a:prstDash val="solid"/>
            <a:round/>
            <a:headEnd type="none" w="med" len="med"/>
            <a:tailEnd type="triangle" w="med" len="med"/>
          </a:ln>
        </p:spPr>
      </p:cxnSp>
      <p:sp>
        <p:nvSpPr>
          <p:cNvPr id="177" name="Google Shape;177;p8"/>
          <p:cNvSpPr txBox="1"/>
          <p:nvPr/>
        </p:nvSpPr>
        <p:spPr>
          <a:xfrm>
            <a:off x="4237920" y="1113247"/>
            <a:ext cx="3605539"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a:solidFill>
                  <a:schemeClr val="accent2"/>
                </a:solidFill>
                <a:latin typeface="Calibri"/>
                <a:ea typeface="Calibri"/>
                <a:cs typeface="Calibri"/>
                <a:sym typeface="Calibri"/>
              </a:rPr>
              <a:t>Baseline A (developmental)</a:t>
            </a:r>
            <a:endParaRPr sz="2400" b="0">
              <a:solidFill>
                <a:schemeClr val="dk1"/>
              </a:solidFill>
              <a:latin typeface="Calibri"/>
              <a:ea typeface="Calibri"/>
              <a:cs typeface="Calibri"/>
              <a:sym typeface="Calibri"/>
            </a:endParaRPr>
          </a:p>
        </p:txBody>
      </p:sp>
      <p:sp>
        <p:nvSpPr>
          <p:cNvPr id="178" name="Google Shape;178;p8"/>
          <p:cNvSpPr txBox="1"/>
          <p:nvPr/>
        </p:nvSpPr>
        <p:spPr>
          <a:xfrm>
            <a:off x="4654641" y="1998026"/>
            <a:ext cx="493051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a:solidFill>
                  <a:schemeClr val="accent2"/>
                </a:solidFill>
                <a:latin typeface="Calibri"/>
                <a:ea typeface="Calibri"/>
                <a:cs typeface="Calibri"/>
                <a:sym typeface="Calibri"/>
              </a:rPr>
              <a:t>Baseline B (functional, first prototype)</a:t>
            </a:r>
            <a:endParaRPr sz="2400" b="0">
              <a:solidFill>
                <a:schemeClr val="dk1"/>
              </a:solidFill>
              <a:latin typeface="Calibri"/>
              <a:ea typeface="Calibri"/>
              <a:cs typeface="Calibri"/>
              <a:sym typeface="Calibri"/>
            </a:endParaRPr>
          </a:p>
        </p:txBody>
      </p:sp>
      <p:sp>
        <p:nvSpPr>
          <p:cNvPr id="179" name="Google Shape;179;p8"/>
          <p:cNvSpPr txBox="1"/>
          <p:nvPr/>
        </p:nvSpPr>
        <p:spPr>
          <a:xfrm>
            <a:off x="5256314" y="2881212"/>
            <a:ext cx="422801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a:solidFill>
                  <a:schemeClr val="accent2"/>
                </a:solidFill>
                <a:latin typeface="Calibri"/>
                <a:ea typeface="Calibri"/>
                <a:cs typeface="Calibri"/>
                <a:sym typeface="Calibri"/>
              </a:rPr>
              <a:t>Baseline C (functional, beta test)</a:t>
            </a:r>
            <a:endParaRPr sz="2400" b="0">
              <a:solidFill>
                <a:schemeClr val="dk1"/>
              </a:solidFill>
              <a:latin typeface="Calibri"/>
              <a:ea typeface="Calibri"/>
              <a:cs typeface="Calibri"/>
              <a:sym typeface="Calibri"/>
            </a:endParaRPr>
          </a:p>
        </p:txBody>
      </p:sp>
      <p:cxnSp>
        <p:nvCxnSpPr>
          <p:cNvPr id="180" name="Google Shape;180;p8"/>
          <p:cNvCxnSpPr/>
          <p:nvPr/>
        </p:nvCxnSpPr>
        <p:spPr>
          <a:xfrm>
            <a:off x="192400" y="4475223"/>
            <a:ext cx="7505175" cy="0"/>
          </a:xfrm>
          <a:prstGeom prst="straightConnector1">
            <a:avLst/>
          </a:prstGeom>
          <a:noFill/>
          <a:ln w="28575" cap="flat" cmpd="sng">
            <a:solidFill>
              <a:srgbClr val="0070C0"/>
            </a:solidFill>
            <a:prstDash val="solid"/>
            <a:round/>
            <a:headEnd type="none" w="med" len="med"/>
            <a:tailEnd type="triangle" w="med" len="med"/>
          </a:ln>
        </p:spPr>
      </p:cxnSp>
      <p:sp>
        <p:nvSpPr>
          <p:cNvPr id="181" name="Google Shape;181;p8"/>
          <p:cNvSpPr txBox="1"/>
          <p:nvPr/>
        </p:nvSpPr>
        <p:spPr>
          <a:xfrm>
            <a:off x="7701944" y="4256790"/>
            <a:ext cx="805029"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Time</a:t>
            </a:r>
            <a:endParaRPr/>
          </a:p>
        </p:txBody>
      </p:sp>
      <p:cxnSp>
        <p:nvCxnSpPr>
          <p:cNvPr id="182" name="Google Shape;182;p8"/>
          <p:cNvCxnSpPr/>
          <p:nvPr/>
        </p:nvCxnSpPr>
        <p:spPr>
          <a:xfrm>
            <a:off x="2476505" y="1323176"/>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83" name="Google Shape;183;p8"/>
          <p:cNvCxnSpPr/>
          <p:nvPr/>
        </p:nvCxnSpPr>
        <p:spPr>
          <a:xfrm>
            <a:off x="4304426" y="3158135"/>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84" name="Google Shape;184;p8"/>
          <p:cNvCxnSpPr/>
          <p:nvPr/>
        </p:nvCxnSpPr>
        <p:spPr>
          <a:xfrm>
            <a:off x="4020051" y="2247292"/>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85" name="Google Shape;185;p8"/>
          <p:cNvCxnSpPr/>
          <p:nvPr/>
        </p:nvCxnSpPr>
        <p:spPr>
          <a:xfrm>
            <a:off x="3511399" y="1331400"/>
            <a:ext cx="0" cy="914400"/>
          </a:xfrm>
          <a:prstGeom prst="straightConnector1">
            <a:avLst/>
          </a:prstGeom>
          <a:noFill/>
          <a:ln w="12700" cap="flat" cmpd="sng">
            <a:solidFill>
              <a:schemeClr val="dk1"/>
            </a:solidFill>
            <a:prstDash val="solid"/>
            <a:round/>
            <a:headEnd type="none" w="med" len="med"/>
            <a:tailEnd type="triangle" w="med" len="med"/>
          </a:ln>
        </p:spPr>
      </p:cxnSp>
      <p:cxnSp>
        <p:nvCxnSpPr>
          <p:cNvPr id="186" name="Google Shape;186;p8"/>
          <p:cNvCxnSpPr/>
          <p:nvPr/>
        </p:nvCxnSpPr>
        <p:spPr>
          <a:xfrm>
            <a:off x="2998350" y="1337559"/>
            <a:ext cx="0" cy="914400"/>
          </a:xfrm>
          <a:prstGeom prst="straightConnector1">
            <a:avLst/>
          </a:prstGeom>
          <a:noFill/>
          <a:ln w="12700" cap="flat" cmpd="sng">
            <a:solidFill>
              <a:schemeClr val="dk1"/>
            </a:solidFill>
            <a:prstDash val="solid"/>
            <a:round/>
            <a:headEnd type="none" w="med" len="med"/>
            <a:tailEnd type="triangle" w="med" len="med"/>
          </a:ln>
        </p:spPr>
      </p:cxnSp>
      <p:sp>
        <p:nvSpPr>
          <p:cNvPr id="187" name="Google Shape;187;p8"/>
          <p:cNvSpPr txBox="1"/>
          <p:nvPr/>
        </p:nvSpPr>
        <p:spPr>
          <a:xfrm>
            <a:off x="4006995" y="1447873"/>
            <a:ext cx="4723609"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All changes relative to baseline A</a:t>
            </a:r>
            <a:endParaRPr/>
          </a:p>
        </p:txBody>
      </p:sp>
      <p:sp>
        <p:nvSpPr>
          <p:cNvPr id="188" name="Google Shape;188;p8"/>
          <p:cNvSpPr txBox="1"/>
          <p:nvPr/>
        </p:nvSpPr>
        <p:spPr>
          <a:xfrm>
            <a:off x="4305220" y="2352423"/>
            <a:ext cx="4866089"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All changes relative to baseline B</a:t>
            </a:r>
            <a:endParaRPr/>
          </a:p>
        </p:txBody>
      </p:sp>
      <p:sp>
        <p:nvSpPr>
          <p:cNvPr id="189" name="Google Shape;189;p8"/>
          <p:cNvSpPr txBox="1"/>
          <p:nvPr/>
        </p:nvSpPr>
        <p:spPr>
          <a:xfrm>
            <a:off x="5053676" y="3221305"/>
            <a:ext cx="4660099"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All changes relative to baseline C</a:t>
            </a:r>
            <a:endParaRPr/>
          </a:p>
        </p:txBody>
      </p:sp>
      <p:sp>
        <p:nvSpPr>
          <p:cNvPr id="190" name="Google Shape;190;p8"/>
          <p:cNvSpPr txBox="1"/>
          <p:nvPr/>
        </p:nvSpPr>
        <p:spPr>
          <a:xfrm>
            <a:off x="104754" y="4781056"/>
            <a:ext cx="6096000"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00000"/>
                </a:solidFill>
                <a:latin typeface="Calibri"/>
                <a:ea typeface="Calibri"/>
                <a:cs typeface="Calibri"/>
                <a:sym typeface="Calibri"/>
              </a:rPr>
              <a:t>Are baselines tied to project milestones?</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Many are, but is not mandatory</a:t>
            </a:r>
            <a:endParaRPr/>
          </a:p>
          <a:p>
            <a:pPr marL="457200" marR="0" lvl="1" indent="0" algn="l" rtl="0">
              <a:spcBef>
                <a:spcPts val="1200"/>
              </a:spcBef>
              <a:spcAft>
                <a:spcPts val="0"/>
              </a:spcAft>
              <a:buNone/>
            </a:pPr>
            <a:r>
              <a:rPr lang="en-US" sz="2400" b="0" i="0" u="none" strike="noStrike" cap="none">
                <a:solidFill>
                  <a:schemeClr val="dk1"/>
                </a:solidFill>
                <a:latin typeface="Calibri"/>
                <a:ea typeface="Calibri"/>
                <a:cs typeface="Calibri"/>
                <a:sym typeface="Calibri"/>
              </a:rPr>
              <a:t>There are many naming schemes for baselines (1.0, 6.01a, ...)</a:t>
            </a:r>
            <a:endParaRPr/>
          </a:p>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9"/>
          <p:cNvGrpSpPr/>
          <p:nvPr/>
        </p:nvGrpSpPr>
        <p:grpSpPr>
          <a:xfrm>
            <a:off x="313844" y="349466"/>
            <a:ext cx="11518407" cy="6218388"/>
            <a:chOff x="313844" y="349466"/>
            <a:chExt cx="11518407" cy="6218388"/>
          </a:xfrm>
        </p:grpSpPr>
        <p:sp>
          <p:nvSpPr>
            <p:cNvPr id="196" name="Google Shape;196;p9"/>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9"/>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Widescreen</PresentationFormat>
  <Paragraphs>66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Noto Sans Symbols</vt:lpstr>
      <vt:lpstr>Office Theme</vt:lpstr>
      <vt:lpstr>PowerPoint Presentation</vt:lpstr>
      <vt:lpstr> Configuration Management Activities (Recap)</vt:lpstr>
      <vt:lpstr>PowerPoint Presentation</vt:lpstr>
      <vt:lpstr> 1. Configuration Items</vt:lpstr>
      <vt:lpstr> 1. Configuration Items (Cont.)</vt:lpstr>
      <vt:lpstr>2. SCM Directories - Code as an CI</vt:lpstr>
      <vt:lpstr>3. Baselines</vt:lpstr>
      <vt:lpstr>3. Baselines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1</cp:revision>
  <dcterms:created xsi:type="dcterms:W3CDTF">2019-05-30T23:14:36Z</dcterms:created>
  <dcterms:modified xsi:type="dcterms:W3CDTF">2021-03-01T17:24:51Z</dcterms:modified>
</cp:coreProperties>
</file>