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 roundtripDataSignature="AMtx7mj6qnoB9iBJUPvFOCmpDVt3DGUm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mailto:phalachandra@pes.edu"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9" name="Google Shape;19;p17"/>
          <p:cNvPicPr preferRelativeResize="0"/>
          <p:nvPr/>
        </p:nvPicPr>
        <p:blipFill rotWithShape="1">
          <a:blip r:embed="rId2">
            <a:alphaModFix/>
          </a:blip>
          <a:srcRect b="0" l="0" r="0" t="0"/>
          <a:stretch/>
        </p:blipFill>
        <p:spPr>
          <a:xfrm>
            <a:off x="11158057" y="133515"/>
            <a:ext cx="932769" cy="1402202"/>
          </a:xfrm>
          <a:prstGeom prst="rect">
            <a:avLst/>
          </a:prstGeom>
          <a:noFill/>
          <a:ln>
            <a:noFill/>
          </a:ln>
        </p:spPr>
      </p:pic>
      <p:sp>
        <p:nvSpPr>
          <p:cNvPr id="20" name="Google Shape;20;p17"/>
          <p:cNvSpPr/>
          <p:nvPr/>
        </p:nvSpPr>
        <p:spPr>
          <a:xfrm>
            <a:off x="289993" y="1234181"/>
            <a:ext cx="74972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rgbClr val="0070C0"/>
                </a:solidFill>
                <a:latin typeface="Calibri"/>
                <a:ea typeface="Calibri"/>
                <a:cs typeface="Calibri"/>
                <a:sym typeface="Calibri"/>
              </a:rPr>
              <a:t>SOFTWARE ENGINEERING </a:t>
            </a:r>
            <a:endParaRPr/>
          </a:p>
        </p:txBody>
      </p:sp>
      <p:grpSp>
        <p:nvGrpSpPr>
          <p:cNvPr id="21" name="Google Shape;21;p17"/>
          <p:cNvGrpSpPr/>
          <p:nvPr/>
        </p:nvGrpSpPr>
        <p:grpSpPr>
          <a:xfrm>
            <a:off x="415018" y="5058775"/>
            <a:ext cx="1066895" cy="1078155"/>
            <a:chOff x="313844" y="5489699"/>
            <a:chExt cx="1066895" cy="1078155"/>
          </a:xfrm>
        </p:grpSpPr>
        <p:sp>
          <p:nvSpPr>
            <p:cNvPr id="22" name="Google Shape;22;p17"/>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 name="Google Shape;23;p17"/>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4" name="Google Shape;24;p17"/>
          <p:cNvCxnSpPr/>
          <p:nvPr/>
        </p:nvCxnSpPr>
        <p:spPr>
          <a:xfrm flipH="1" rot="10800000">
            <a:off x="3200" y="2094443"/>
            <a:ext cx="6332283" cy="1"/>
          </a:xfrm>
          <a:prstGeom prst="straightConnector1">
            <a:avLst/>
          </a:prstGeom>
          <a:noFill/>
          <a:ln cap="flat" cmpd="sng" w="38100">
            <a:solidFill>
              <a:srgbClr val="DFA267"/>
            </a:solidFill>
            <a:prstDash val="solid"/>
            <a:miter lim="800000"/>
            <a:headEnd len="sm" w="sm" type="none"/>
            <a:tailEnd len="sm" w="sm" type="none"/>
          </a:ln>
        </p:spPr>
      </p:cxnSp>
      <p:sp>
        <p:nvSpPr>
          <p:cNvPr id="25" name="Google Shape;25;p17"/>
          <p:cNvSpPr/>
          <p:nvPr/>
        </p:nvSpPr>
        <p:spPr>
          <a:xfrm>
            <a:off x="508014" y="5239098"/>
            <a:ext cx="749721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Prof. Phalachandra H. L</a:t>
            </a:r>
            <a:endParaRPr/>
          </a:p>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Department of Computer Science </a:t>
            </a:r>
            <a:r>
              <a:rPr b="0" lang="en-US" sz="2000">
                <a:solidFill>
                  <a:schemeClr val="dk1"/>
                </a:solidFill>
                <a:latin typeface="Calibri"/>
                <a:ea typeface="Calibri"/>
                <a:cs typeface="Calibri"/>
                <a:sym typeface="Calibri"/>
              </a:rPr>
              <a:t>and Engineering</a:t>
            </a:r>
            <a:endParaRPr sz="2000">
              <a:solidFill>
                <a:schemeClr val="dk1"/>
              </a:solidFill>
              <a:latin typeface="Calibri"/>
              <a:ea typeface="Calibri"/>
              <a:cs typeface="Calibri"/>
              <a:sym typeface="Calibri"/>
            </a:endParaRPr>
          </a:p>
        </p:txBody>
      </p:sp>
      <p:sp>
        <p:nvSpPr>
          <p:cNvPr id="26" name="Google Shape;26;p17"/>
          <p:cNvSpPr txBox="1"/>
          <p:nvPr/>
        </p:nvSpPr>
        <p:spPr>
          <a:xfrm>
            <a:off x="326749" y="6142419"/>
            <a:ext cx="8055251" cy="7155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050" u="none">
                <a:solidFill>
                  <a:srgbClr val="7F7F7F"/>
                </a:solidFill>
                <a:latin typeface="Calibri"/>
                <a:ea typeface="Calibri"/>
                <a:cs typeface="Calibri"/>
                <a:sym typeface="Calibri"/>
              </a:rPr>
              <a:t>Acknowledgements: </a:t>
            </a:r>
            <a:r>
              <a:rPr b="1" lang="en-US" sz="1000" u="none">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1" name="Google Shape;9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2" name="Google Shape;9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5" name="Shape 95"/>
        <p:cNvGrpSpPr/>
        <p:nvPr/>
      </p:nvGrpSpPr>
      <p:grpSpPr>
        <a:xfrm>
          <a:off x="0" y="0"/>
          <a:ext cx="0" cy="0"/>
          <a:chOff x="0" y="0"/>
          <a:chExt cx="0" cy="0"/>
        </a:xfrm>
      </p:grpSpPr>
      <p:sp>
        <p:nvSpPr>
          <p:cNvPr id="96" name="Google Shape;9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8" name="Google Shape;9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9" name="Google Shape;9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28"/>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27" name="Shape 27"/>
        <p:cNvGrpSpPr/>
        <p:nvPr/>
      </p:nvGrpSpPr>
      <p:grpSpPr>
        <a:xfrm>
          <a:off x="0" y="0"/>
          <a:ext cx="0" cy="0"/>
          <a:chOff x="0" y="0"/>
          <a:chExt cx="0" cy="0"/>
        </a:xfrm>
      </p:grpSpPr>
      <p:sp>
        <p:nvSpPr>
          <p:cNvPr id="28" name="Google Shape;2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18"/>
          <p:cNvPicPr preferRelativeResize="0"/>
          <p:nvPr/>
        </p:nvPicPr>
        <p:blipFill rotWithShape="1">
          <a:blip r:embed="rId2">
            <a:alphaModFix/>
          </a:blip>
          <a:srcRect b="0" l="0" r="0" t="0"/>
          <a:stretch/>
        </p:blipFill>
        <p:spPr>
          <a:xfrm>
            <a:off x="11073974" y="136525"/>
            <a:ext cx="932769" cy="1402202"/>
          </a:xfrm>
          <a:prstGeom prst="rect">
            <a:avLst/>
          </a:prstGeom>
          <a:noFill/>
          <a:ln>
            <a:noFill/>
          </a:ln>
        </p:spPr>
      </p:pic>
      <p:cxnSp>
        <p:nvCxnSpPr>
          <p:cNvPr id="31" name="Google Shape;31;p18"/>
          <p:cNvCxnSpPr/>
          <p:nvPr/>
        </p:nvCxnSpPr>
        <p:spPr>
          <a:xfrm flipH="1" rot="10800000">
            <a:off x="0" y="1380670"/>
            <a:ext cx="6578936" cy="1"/>
          </a:xfrm>
          <a:prstGeom prst="straightConnector1">
            <a:avLst/>
          </a:prstGeom>
          <a:noFill/>
          <a:ln cap="flat" cmpd="sng" w="38100">
            <a:solidFill>
              <a:srgbClr val="DFA267"/>
            </a:solidFill>
            <a:prstDash val="solid"/>
            <a:miter lim="800000"/>
            <a:headEnd len="sm" w="sm" type="none"/>
            <a:tailEnd len="sm" w="sm" type="none"/>
          </a:ln>
        </p:spPr>
      </p:cxnSp>
      <p:sp>
        <p:nvSpPr>
          <p:cNvPr id="32" name="Google Shape;32;p18"/>
          <p:cNvSpPr txBox="1"/>
          <p:nvPr/>
        </p:nvSpPr>
        <p:spPr>
          <a:xfrm>
            <a:off x="174266" y="433940"/>
            <a:ext cx="89697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cap="none">
                <a:solidFill>
                  <a:srgbClr val="0070C0"/>
                </a:solidFill>
                <a:latin typeface="Calibri"/>
                <a:ea typeface="Calibri"/>
                <a:cs typeface="Calibri"/>
                <a:sym typeface="Calibri"/>
              </a:rPr>
              <a:t>SOFTWARE CONFIGURATION MANAGEMENT</a:t>
            </a:r>
            <a:endParaRPr/>
          </a:p>
        </p:txBody>
      </p:sp>
      <p:grpSp>
        <p:nvGrpSpPr>
          <p:cNvPr id="33" name="Google Shape;33;p18"/>
          <p:cNvGrpSpPr/>
          <p:nvPr/>
        </p:nvGrpSpPr>
        <p:grpSpPr>
          <a:xfrm>
            <a:off x="292403" y="5543111"/>
            <a:ext cx="545797" cy="1078155"/>
            <a:chOff x="313844" y="5489699"/>
            <a:chExt cx="1066895" cy="1078155"/>
          </a:xfrm>
        </p:grpSpPr>
        <p:sp>
          <p:nvSpPr>
            <p:cNvPr id="34" name="Google Shape;34;p18"/>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18"/>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6" name="Google Shape;36;p18"/>
          <p:cNvSpPr/>
          <p:nvPr/>
        </p:nvSpPr>
        <p:spPr>
          <a:xfrm>
            <a:off x="484043" y="5674609"/>
            <a:ext cx="541210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Dr. Phalachandra H. L</a:t>
            </a:r>
            <a:endParaRPr/>
          </a:p>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Department of Computer Science </a:t>
            </a:r>
            <a:r>
              <a:rPr b="0" lang="en-US" sz="2000">
                <a:solidFill>
                  <a:schemeClr val="dk1"/>
                </a:solidFill>
                <a:latin typeface="Calibri"/>
                <a:ea typeface="Calibri"/>
                <a:cs typeface="Calibri"/>
                <a:sym typeface="Calibri"/>
              </a:rPr>
              <a:t>and Engineering</a:t>
            </a:r>
            <a:endParaRPr sz="20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7" name="Shape 37"/>
        <p:cNvGrpSpPr/>
        <p:nvPr/>
      </p:nvGrpSpPr>
      <p:grpSpPr>
        <a:xfrm>
          <a:off x="0" y="0"/>
          <a:ext cx="0" cy="0"/>
          <a:chOff x="0" y="0"/>
          <a:chExt cx="0" cy="0"/>
        </a:xfrm>
      </p:grpSpPr>
      <p:sp>
        <p:nvSpPr>
          <p:cNvPr id="38" name="Google Shape;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1" name="Google Shape;41;p19"/>
          <p:cNvPicPr preferRelativeResize="0"/>
          <p:nvPr/>
        </p:nvPicPr>
        <p:blipFill rotWithShape="1">
          <a:blip r:embed="rId2">
            <a:alphaModFix/>
          </a:blip>
          <a:srcRect b="0" l="0" r="0" t="0"/>
          <a:stretch/>
        </p:blipFill>
        <p:spPr>
          <a:xfrm>
            <a:off x="11052953" y="136525"/>
            <a:ext cx="932769" cy="1402202"/>
          </a:xfrm>
          <a:prstGeom prst="rect">
            <a:avLst/>
          </a:prstGeom>
          <a:noFill/>
          <a:ln>
            <a:noFill/>
          </a:ln>
        </p:spPr>
      </p:pic>
      <p:sp>
        <p:nvSpPr>
          <p:cNvPr id="42" name="Google Shape;42;p19"/>
          <p:cNvSpPr/>
          <p:nvPr/>
        </p:nvSpPr>
        <p:spPr>
          <a:xfrm>
            <a:off x="222306" y="0"/>
            <a:ext cx="6133672"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cap="none">
                <a:solidFill>
                  <a:srgbClr val="0070C0"/>
                </a:solidFill>
                <a:latin typeface="Calibri"/>
                <a:ea typeface="Calibri"/>
                <a:cs typeface="Calibri"/>
                <a:sym typeface="Calibri"/>
              </a:rPr>
              <a:t>SOFTWARE CONFIGURATION MANAGEMENT</a:t>
            </a:r>
            <a:endParaRPr/>
          </a:p>
        </p:txBody>
      </p:sp>
      <p:cxnSp>
        <p:nvCxnSpPr>
          <p:cNvPr id="43" name="Google Shape;43;p19"/>
          <p:cNvCxnSpPr/>
          <p:nvPr/>
        </p:nvCxnSpPr>
        <p:spPr>
          <a:xfrm>
            <a:off x="18587" y="1087663"/>
            <a:ext cx="5817437"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44" name="Shape 44"/>
        <p:cNvGrpSpPr/>
        <p:nvPr/>
      </p:nvGrpSpPr>
      <p:grpSpPr>
        <a:xfrm>
          <a:off x="0" y="0"/>
          <a:ext cx="0" cy="0"/>
          <a:chOff x="0" y="0"/>
          <a:chExt cx="0" cy="0"/>
        </a:xfrm>
      </p:grpSpPr>
      <p:sp>
        <p:nvSpPr>
          <p:cNvPr id="45" name="Google Shape;4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p20"/>
          <p:cNvPicPr preferRelativeResize="0"/>
          <p:nvPr/>
        </p:nvPicPr>
        <p:blipFill rotWithShape="1">
          <a:blip r:embed="rId2">
            <a:alphaModFix/>
          </a:blip>
          <a:srcRect b="0" l="0" r="0" t="0"/>
          <a:stretch/>
        </p:blipFill>
        <p:spPr>
          <a:xfrm>
            <a:off x="1483852" y="1785280"/>
            <a:ext cx="2371550" cy="3554276"/>
          </a:xfrm>
          <a:prstGeom prst="rect">
            <a:avLst/>
          </a:prstGeom>
          <a:noFill/>
          <a:ln>
            <a:noFill/>
          </a:ln>
        </p:spPr>
      </p:pic>
      <p:cxnSp>
        <p:nvCxnSpPr>
          <p:cNvPr id="49" name="Google Shape;49;p20"/>
          <p:cNvCxnSpPr/>
          <p:nvPr/>
        </p:nvCxnSpPr>
        <p:spPr>
          <a:xfrm flipH="1" rot="10800000">
            <a:off x="4587993" y="2763967"/>
            <a:ext cx="4581449" cy="1"/>
          </a:xfrm>
          <a:prstGeom prst="straightConnector1">
            <a:avLst/>
          </a:prstGeom>
          <a:noFill/>
          <a:ln cap="flat" cmpd="sng" w="38100">
            <a:solidFill>
              <a:srgbClr val="DFA267"/>
            </a:solidFill>
            <a:prstDash val="solid"/>
            <a:miter lim="800000"/>
            <a:headEnd len="sm" w="sm" type="none"/>
            <a:tailEnd len="sm" w="sm" type="none"/>
          </a:ln>
        </p:spPr>
      </p:cxnSp>
      <p:sp>
        <p:nvSpPr>
          <p:cNvPr id="50" name="Google Shape;50;p20"/>
          <p:cNvSpPr txBox="1"/>
          <p:nvPr/>
        </p:nvSpPr>
        <p:spPr>
          <a:xfrm>
            <a:off x="4493863" y="1965255"/>
            <a:ext cx="222746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4B350"/>
                </a:solidFill>
                <a:latin typeface="Calibri"/>
                <a:ea typeface="Calibri"/>
                <a:cs typeface="Calibri"/>
                <a:sym typeface="Calibri"/>
              </a:rPr>
              <a:t>THANK YOU</a:t>
            </a:r>
            <a:endParaRPr b="1" sz="1800">
              <a:solidFill>
                <a:srgbClr val="F4B350"/>
              </a:solidFill>
              <a:latin typeface="Calibri"/>
              <a:ea typeface="Calibri"/>
              <a:cs typeface="Calibri"/>
              <a:sym typeface="Calibri"/>
            </a:endParaRPr>
          </a:p>
        </p:txBody>
      </p:sp>
      <p:sp>
        <p:nvSpPr>
          <p:cNvPr id="51" name="Google Shape;51;p20"/>
          <p:cNvSpPr/>
          <p:nvPr/>
        </p:nvSpPr>
        <p:spPr>
          <a:xfrm>
            <a:off x="4587993" y="2890391"/>
            <a:ext cx="7497214"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Prof. Phalachandra H.L.</a:t>
            </a:r>
            <a:endParaRPr/>
          </a:p>
          <a:p>
            <a:pPr indent="0" lvl="0" marL="0" marR="0" rtl="0" algn="l">
              <a:lnSpc>
                <a:spcPct val="10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Department of Computer Science </a:t>
            </a:r>
            <a:r>
              <a:rPr b="0" lang="en-US" sz="2000">
                <a:solidFill>
                  <a:schemeClr val="dk1"/>
                </a:solidFill>
                <a:latin typeface="Calibri"/>
                <a:ea typeface="Calibri"/>
                <a:cs typeface="Calibri"/>
                <a:sym typeface="Calibri"/>
              </a:rPr>
              <a:t>and Engineering</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lang="en-US" sz="2000" u="sng">
                <a:solidFill>
                  <a:schemeClr val="dk1"/>
                </a:solidFill>
                <a:latin typeface="Calibri"/>
                <a:ea typeface="Calibri"/>
                <a:cs typeface="Calibri"/>
                <a:sym typeface="Calibri"/>
                <a:hlinkClick r:id="rId3">
                  <a:extLst>
                    <a:ext uri="{A12FA001-AC4F-418D-AE19-62706E023703}">
                      <ahyp:hlinkClr val="tx"/>
                    </a:ext>
                  </a:extLst>
                </a:hlinkClick>
              </a:rPr>
              <a:t>phalachandra@pes.edu</a:t>
            </a:r>
            <a:endParaRPr sz="2000" u="sng">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21"/>
          <p:cNvSpPr txBox="1"/>
          <p:nvPr>
            <p:ph type="title"/>
          </p:nvPr>
        </p:nvSpPr>
        <p:spPr>
          <a:xfrm>
            <a:off x="263434" y="344087"/>
            <a:ext cx="10515600" cy="5579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Calibri"/>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1"/>
          <p:cNvSpPr txBox="1"/>
          <p:nvPr>
            <p:ph idx="1" type="body"/>
          </p:nvPr>
        </p:nvSpPr>
        <p:spPr>
          <a:xfrm>
            <a:off x="416159" y="145354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8" name="Google Shape;58;p21"/>
          <p:cNvPicPr preferRelativeResize="0"/>
          <p:nvPr/>
        </p:nvPicPr>
        <p:blipFill rotWithShape="1">
          <a:blip r:embed="rId2">
            <a:alphaModFix/>
          </a:blip>
          <a:srcRect b="0" l="0" r="0" t="0"/>
          <a:stretch/>
        </p:blipFill>
        <p:spPr>
          <a:xfrm>
            <a:off x="11084484" y="136525"/>
            <a:ext cx="932769" cy="1402202"/>
          </a:xfrm>
          <a:prstGeom prst="rect">
            <a:avLst/>
          </a:prstGeom>
          <a:noFill/>
          <a:ln>
            <a:noFill/>
          </a:ln>
        </p:spPr>
      </p:pic>
      <p:cxnSp>
        <p:nvCxnSpPr>
          <p:cNvPr id="59" name="Google Shape;59;p21"/>
          <p:cNvCxnSpPr/>
          <p:nvPr/>
        </p:nvCxnSpPr>
        <p:spPr>
          <a:xfrm>
            <a:off x="-8308" y="1209922"/>
            <a:ext cx="8300052"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22"/>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7" name="Google Shape;67;p22"/>
          <p:cNvPicPr preferRelativeResize="0"/>
          <p:nvPr/>
        </p:nvPicPr>
        <p:blipFill rotWithShape="1">
          <a:blip r:embed="rId2">
            <a:alphaModFix/>
          </a:blip>
          <a:srcRect b="0" l="0" r="0" t="0"/>
          <a:stretch/>
        </p:blipFill>
        <p:spPr>
          <a:xfrm>
            <a:off x="11000401" y="185738"/>
            <a:ext cx="932769" cy="140220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24"/>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2" name="Google Shape;82;p24"/>
          <p:cNvPicPr preferRelativeResize="0"/>
          <p:nvPr/>
        </p:nvPicPr>
        <p:blipFill rotWithShape="1">
          <a:blip r:embed="rId2">
            <a:alphaModFix/>
          </a:blip>
          <a:srcRect b="0" l="0" r="0" t="0"/>
          <a:stretch/>
        </p:blipFill>
        <p:spPr>
          <a:xfrm>
            <a:off x="11052953" y="136525"/>
            <a:ext cx="932769" cy="140220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3" name="Shape 83"/>
        <p:cNvGrpSpPr/>
        <p:nvPr/>
      </p:nvGrpSpPr>
      <p:grpSpPr>
        <a:xfrm>
          <a:off x="0" y="0"/>
          <a:ext cx="0" cy="0"/>
          <a:chOff x="0" y="0"/>
          <a:chExt cx="0" cy="0"/>
        </a:xfrm>
      </p:grpSpPr>
      <p:sp>
        <p:nvSpPr>
          <p:cNvPr id="84" name="Google Shape;8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7" name="Google Shape;87;p25"/>
          <p:cNvPicPr preferRelativeResize="0"/>
          <p:nvPr/>
        </p:nvPicPr>
        <p:blipFill rotWithShape="1">
          <a:blip r:embed="rId2">
            <a:alphaModFix/>
          </a:blip>
          <a:srcRect b="0" l="0" r="0" t="0"/>
          <a:stretch/>
        </p:blipFill>
        <p:spPr>
          <a:xfrm>
            <a:off x="11073974" y="136525"/>
            <a:ext cx="932769" cy="140220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759542" y="118192"/>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p:nvPr/>
        </p:nvSpPr>
        <p:spPr>
          <a:xfrm>
            <a:off x="288542" y="2306201"/>
            <a:ext cx="88554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cap="none">
                <a:solidFill>
                  <a:schemeClr val="accent2"/>
                </a:solidFill>
                <a:latin typeface="Calibri"/>
                <a:ea typeface="Calibri"/>
                <a:cs typeface="Calibri"/>
                <a:sym typeface="Calibri"/>
              </a:rPr>
              <a:t>SOFTWARE CONFIGURATION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idx="4294967295" type="title"/>
          </p:nvPr>
        </p:nvSpPr>
        <p:spPr>
          <a:xfrm>
            <a:off x="228030" y="5462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6. Build Management - 2</a:t>
            </a:r>
            <a:endParaRPr b="1" sz="2800">
              <a:solidFill>
                <a:schemeClr val="accent2"/>
              </a:solidFill>
              <a:latin typeface="Calibri"/>
              <a:ea typeface="Calibri"/>
              <a:cs typeface="Calibri"/>
              <a:sym typeface="Calibri"/>
            </a:endParaRPr>
          </a:p>
        </p:txBody>
      </p:sp>
      <p:sp>
        <p:nvSpPr>
          <p:cNvPr id="182" name="Google Shape;182;p10"/>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83" name="Google Shape;183;p10"/>
          <p:cNvSpPr txBox="1"/>
          <p:nvPr/>
        </p:nvSpPr>
        <p:spPr>
          <a:xfrm>
            <a:off x="94398" y="1217249"/>
            <a:ext cx="11452560" cy="5504783"/>
          </a:xfrm>
          <a:prstGeom prst="rect">
            <a:avLst/>
          </a:prstGeom>
          <a:noFill/>
          <a:ln>
            <a:noFill/>
          </a:ln>
        </p:spPr>
        <p:txBody>
          <a:bodyPr anchorCtr="0" anchor="t" bIns="45700" lIns="91425" spcFirstLastPara="1" rIns="0" wrap="square" tIns="45700">
            <a:noAutofit/>
          </a:bodyPr>
          <a:lstStyle/>
          <a:p>
            <a:pPr indent="-285750" lvl="0" marL="393750" marR="0" rtl="0" algn="l">
              <a:lnSpc>
                <a:spcPct val="12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process of build involves compilation of the various files, in the correct order</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and linking all the libraries in the appropriate order. </a:t>
            </a:r>
            <a:endParaRPr/>
          </a:p>
          <a:p>
            <a:pPr indent="-285750" lvl="0" marL="393750" marR="0" rtl="0" algn="just">
              <a:lnSpc>
                <a:spcPct val="120000"/>
              </a:lnSpc>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If the source code in a particular file has not changed then it may not need to be recompiled (may not rather than need not because it may itself depend on other files that have changed). </a:t>
            </a:r>
            <a:endParaRPr/>
          </a:p>
          <a:p>
            <a:pPr indent="-285750" lvl="0" marL="393750" marR="0" rtl="0" algn="just">
              <a:lnSpc>
                <a:spcPct val="120000"/>
              </a:lnSpc>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Sophisticated build utilities and linkers attempt to refrain from recompiling code that does not need it, to shorten the time required to complete the build. </a:t>
            </a:r>
            <a:endParaRPr/>
          </a:p>
          <a:p>
            <a:pPr indent="-285750" lvl="0" marL="393750" marR="0" rtl="0" algn="just">
              <a:lnSpc>
                <a:spcPct val="120000"/>
              </a:lnSpc>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Build automation involves scripting the process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idx="4294967295" type="title"/>
          </p:nvPr>
        </p:nvSpPr>
        <p:spPr>
          <a:xfrm>
            <a:off x="228030" y="5462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6. Build Management - 3</a:t>
            </a:r>
            <a:endParaRPr b="1" sz="2800">
              <a:solidFill>
                <a:schemeClr val="accent2"/>
              </a:solidFill>
              <a:latin typeface="Calibri"/>
              <a:ea typeface="Calibri"/>
              <a:cs typeface="Calibri"/>
              <a:sym typeface="Calibri"/>
            </a:endParaRPr>
          </a:p>
        </p:txBody>
      </p:sp>
      <p:sp>
        <p:nvSpPr>
          <p:cNvPr id="189" name="Google Shape;189;p11"/>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90" name="Google Shape;190;p11"/>
          <p:cNvSpPr txBox="1"/>
          <p:nvPr/>
        </p:nvSpPr>
        <p:spPr>
          <a:xfrm>
            <a:off x="94398" y="1217249"/>
            <a:ext cx="10793342" cy="5504783"/>
          </a:xfrm>
          <a:prstGeom prst="rect">
            <a:avLst/>
          </a:prstGeom>
          <a:noFill/>
          <a:ln>
            <a:noFill/>
          </a:ln>
        </p:spPr>
        <p:txBody>
          <a:bodyPr anchorCtr="0" anchor="t" bIns="45700" lIns="91425" spcFirstLastPara="1" rIns="0" wrap="square" tIns="45700">
            <a:noAutofit/>
          </a:bodyPr>
          <a:lstStyle/>
          <a:p>
            <a:pPr indent="-457200" lvl="0" marL="565200" marR="0" rtl="0" algn="just">
              <a:lnSpc>
                <a:spcPct val="12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Build Process</a:t>
            </a:r>
            <a:endParaRPr/>
          </a:p>
          <a:p>
            <a:pPr indent="0" lvl="1" marL="565200" marR="0" rtl="0" algn="just">
              <a:spcBef>
                <a:spcPts val="600"/>
              </a:spcBef>
              <a:spcAft>
                <a:spcPts val="0"/>
              </a:spcAft>
              <a:buNone/>
            </a:pPr>
            <a:r>
              <a:rPr b="0" i="0" lang="en-US" sz="2400" u="none" cap="none" strike="noStrike">
                <a:solidFill>
                  <a:schemeClr val="dk1"/>
                </a:solidFill>
                <a:latin typeface="Calibri"/>
                <a:ea typeface="Calibri"/>
                <a:cs typeface="Calibri"/>
                <a:sym typeface="Calibri"/>
              </a:rPr>
              <a:t>This consists of </a:t>
            </a:r>
            <a:endParaRPr/>
          </a:p>
          <a:p>
            <a:pPr indent="-342900" lvl="1" marL="908100" marR="0" rtl="0" algn="just">
              <a:lnSpc>
                <a:spcPct val="120000"/>
              </a:lnSpc>
              <a:spcBef>
                <a:spcPts val="12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Fetching the code from the source control repository</a:t>
            </a:r>
            <a:endParaRPr/>
          </a:p>
          <a:p>
            <a:pPr indent="-342900" lvl="1" marL="908100" marR="0" rtl="0" algn="just">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Compiling the code and checking the dependencies/modules</a:t>
            </a:r>
            <a:endParaRPr/>
          </a:p>
          <a:p>
            <a:pPr indent="-342900" lvl="1" marL="908100" marR="0" rtl="0" algn="just">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Linking the libraries, code, files, etc. accordingly.</a:t>
            </a:r>
            <a:endParaRPr/>
          </a:p>
          <a:p>
            <a:pPr indent="-342900" lvl="1" marL="908100" marR="0" rtl="0" algn="just">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Running the automated/manual unit tests</a:t>
            </a:r>
            <a:endParaRPr/>
          </a:p>
          <a:p>
            <a:pPr indent="-342900" lvl="1" marL="908100" marR="0" rtl="0" algn="just">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Once successfully passed, Build the artefacts and store them.</a:t>
            </a:r>
            <a:endParaRPr/>
          </a:p>
          <a:p>
            <a:pPr indent="-342900" lvl="1" marL="908100" marR="0" rtl="0" algn="just">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Archive the build logs.</a:t>
            </a:r>
            <a:endParaRPr/>
          </a:p>
          <a:p>
            <a:pPr indent="-342900" lvl="1" marL="908100" marR="0" rtl="0" algn="just">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Send the notification emails.</a:t>
            </a:r>
            <a:endParaRPr/>
          </a:p>
          <a:p>
            <a:pPr indent="-342900" lvl="1" marL="908100" marR="0" rtl="0" algn="just">
              <a:lnSpc>
                <a:spcPct val="12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Typically this may lead to a version number change</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idx="4294967295" type="title"/>
          </p:nvPr>
        </p:nvSpPr>
        <p:spPr>
          <a:xfrm>
            <a:off x="228030" y="5462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6. Build Management - 4</a:t>
            </a:r>
            <a:endParaRPr b="1" sz="2800">
              <a:solidFill>
                <a:schemeClr val="accent2"/>
              </a:solidFill>
              <a:latin typeface="Calibri"/>
              <a:ea typeface="Calibri"/>
              <a:cs typeface="Calibri"/>
              <a:sym typeface="Calibri"/>
            </a:endParaRPr>
          </a:p>
        </p:txBody>
      </p:sp>
      <p:sp>
        <p:nvSpPr>
          <p:cNvPr id="196" name="Google Shape;196;p12"/>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97" name="Google Shape;197;p12"/>
          <p:cNvSpPr txBox="1"/>
          <p:nvPr/>
        </p:nvSpPr>
        <p:spPr>
          <a:xfrm>
            <a:off x="94398" y="1217249"/>
            <a:ext cx="8584060" cy="5504783"/>
          </a:xfrm>
          <a:prstGeom prst="rect">
            <a:avLst/>
          </a:prstGeom>
          <a:noFill/>
          <a:ln>
            <a:noFill/>
          </a:ln>
        </p:spPr>
        <p:txBody>
          <a:bodyPr anchorCtr="0" anchor="t" bIns="45700" lIns="91425" spcFirstLastPara="1" rIns="0" wrap="square" tIns="45700">
            <a:noAutofit/>
          </a:bodyPr>
          <a:lstStyle/>
          <a:p>
            <a:pPr indent="-457200" lvl="0" marL="565200" marR="0" rtl="0" algn="just">
              <a:lnSpc>
                <a:spcPct val="120000"/>
              </a:lnSpc>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Types of Builds:</a:t>
            </a:r>
            <a:endParaRPr/>
          </a:p>
          <a:p>
            <a:pPr indent="-342900" lvl="1" marL="908100" marR="0" rtl="0" algn="just">
              <a:lnSpc>
                <a:spcPct val="12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Full Build</a:t>
            </a:r>
            <a:endParaRPr/>
          </a:p>
          <a:p>
            <a:pPr indent="-342900" lvl="1" marL="908100" marR="0" rtl="0" algn="just">
              <a:lnSpc>
                <a:spcPct val="12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Incremental Build – Optimized Build</a:t>
            </a:r>
            <a:endParaRPr/>
          </a:p>
          <a:p>
            <a:pPr indent="0" lvl="0" marL="108000" marR="0" rtl="0" algn="just">
              <a:lnSpc>
                <a:spcPct val="120000"/>
              </a:lnSpc>
              <a:spcBef>
                <a:spcPts val="1200"/>
              </a:spcBef>
              <a:spcAft>
                <a:spcPts val="0"/>
              </a:spcAft>
              <a:buNone/>
            </a:pPr>
            <a:r>
              <a:rPr b="1" lang="en-US" sz="2400">
                <a:solidFill>
                  <a:schemeClr val="dk1"/>
                </a:solidFill>
                <a:latin typeface="Calibri"/>
                <a:ea typeface="Calibri"/>
                <a:cs typeface="Calibri"/>
                <a:sym typeface="Calibri"/>
              </a:rPr>
              <a:t>3.  Build Triggers:</a:t>
            </a:r>
            <a:endParaRPr/>
          </a:p>
          <a:p>
            <a:pPr indent="-342900" lvl="1" marL="908100" marR="0" rtl="0" algn="just">
              <a:lnSpc>
                <a:spcPct val="12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Manual Build Trigger</a:t>
            </a:r>
            <a:endParaRPr/>
          </a:p>
          <a:p>
            <a:pPr indent="-342900" lvl="1" marL="908100" marR="0" rtl="0" algn="just">
              <a:lnSpc>
                <a:spcPct val="12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Scheduled Build Trigger</a:t>
            </a:r>
            <a:endParaRPr/>
          </a:p>
          <a:p>
            <a:pPr indent="-342900" lvl="1" marL="908100" marR="0" rtl="0" algn="just">
              <a:lnSpc>
                <a:spcPct val="12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Source code repository Build Trigger</a:t>
            </a:r>
            <a:endParaRPr/>
          </a:p>
          <a:p>
            <a:pPr indent="-342900" lvl="1" marL="908100" marR="0" rtl="0" algn="just">
              <a:lnSpc>
                <a:spcPct val="12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Post Process Build Trigger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idx="4294967295" type="title"/>
          </p:nvPr>
        </p:nvSpPr>
        <p:spPr>
          <a:xfrm>
            <a:off x="228030" y="5462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7. Install Management - 1</a:t>
            </a:r>
            <a:endParaRPr b="1" sz="2800">
              <a:solidFill>
                <a:schemeClr val="accent2"/>
              </a:solidFill>
              <a:latin typeface="Calibri"/>
              <a:ea typeface="Calibri"/>
              <a:cs typeface="Calibri"/>
              <a:sym typeface="Calibri"/>
            </a:endParaRPr>
          </a:p>
        </p:txBody>
      </p:sp>
      <p:sp>
        <p:nvSpPr>
          <p:cNvPr id="203" name="Google Shape;203;p13"/>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04" name="Google Shape;204;p13"/>
          <p:cNvSpPr txBox="1"/>
          <p:nvPr/>
        </p:nvSpPr>
        <p:spPr>
          <a:xfrm>
            <a:off x="0" y="1228434"/>
            <a:ext cx="8812089" cy="5686888"/>
          </a:xfrm>
          <a:prstGeom prst="rect">
            <a:avLst/>
          </a:prstGeom>
          <a:noFill/>
          <a:ln>
            <a:noFill/>
          </a:ln>
        </p:spPr>
        <p:txBody>
          <a:bodyPr anchorCtr="0" anchor="t" bIns="45700" lIns="91425" spcFirstLastPara="1" rIns="0" wrap="square" tIns="45700">
            <a:noAutofit/>
          </a:bodyPr>
          <a:lstStyle/>
          <a:p>
            <a:pPr indent="-285750" lvl="0" marL="393750" marR="0" rtl="0" algn="just">
              <a:lnSpc>
                <a:spcPct val="12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Software installation is the first interaction developers have with their new user. </a:t>
            </a:r>
            <a:endParaRPr/>
          </a:p>
          <a:p>
            <a:pPr indent="-285750" lvl="0" marL="393750" marR="0" rtl="0" algn="just">
              <a:lnSpc>
                <a:spcPct val="120000"/>
              </a:lnSpc>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Its impactful in terms of being the brief period of opportunity and if the installation fails, it is likely that your user, short of attention-span and patience, will set a negative perception</a:t>
            </a:r>
            <a:endParaRPr/>
          </a:p>
          <a:p>
            <a:pPr indent="-285750" lvl="0" marL="393750" marR="0" rtl="0" algn="just">
              <a:lnSpc>
                <a:spcPct val="120000"/>
              </a:lnSpc>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This process could involve placing multiple files containing executable code, downloading or copying from a repository or drives more detailed executable files, images, libraries, configuration files developed by different developers, from the internet.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idx="4294967295" type="title"/>
          </p:nvPr>
        </p:nvSpPr>
        <p:spPr>
          <a:xfrm>
            <a:off x="228030" y="54627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7. Install Management - 2</a:t>
            </a:r>
            <a:endParaRPr b="1" sz="2800">
              <a:solidFill>
                <a:schemeClr val="accent2"/>
              </a:solidFill>
              <a:latin typeface="Calibri"/>
              <a:ea typeface="Calibri"/>
              <a:cs typeface="Calibri"/>
              <a:sym typeface="Calibri"/>
            </a:endParaRPr>
          </a:p>
        </p:txBody>
      </p:sp>
      <p:sp>
        <p:nvSpPr>
          <p:cNvPr id="210" name="Google Shape;210;p14"/>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211" name="Google Shape;211;p14"/>
          <p:cNvSpPr txBox="1"/>
          <p:nvPr/>
        </p:nvSpPr>
        <p:spPr>
          <a:xfrm>
            <a:off x="0" y="1190334"/>
            <a:ext cx="8401050" cy="5686888"/>
          </a:xfrm>
          <a:prstGeom prst="rect">
            <a:avLst/>
          </a:prstGeom>
          <a:noFill/>
          <a:ln>
            <a:noFill/>
          </a:ln>
        </p:spPr>
        <p:txBody>
          <a:bodyPr anchorCtr="0" anchor="t" bIns="45700" lIns="91425" spcFirstLastPara="1" rIns="0" wrap="square" tIns="45700">
            <a:noAutofit/>
          </a:bodyPr>
          <a:lstStyle/>
          <a:p>
            <a:pPr indent="-285750" lvl="0" marL="393750" marR="0" rtl="0" algn="just">
              <a:lnSpc>
                <a:spcPct val="12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Software installation can also involve interaction with OS functions for validating the resources needed, permissions, versions, identifiers to ensure enforcement of licences and registration. </a:t>
            </a:r>
            <a:endParaRPr/>
          </a:p>
          <a:p>
            <a:pPr indent="-285750" lvl="0" marL="393750" marR="0" rtl="0" algn="just">
              <a:lnSpc>
                <a:spcPct val="120000"/>
              </a:lnSpc>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This may also involve customizations for localizations </a:t>
            </a:r>
            <a:endParaRPr/>
          </a:p>
          <a:p>
            <a:pPr indent="-285750" lvl="0" marL="393750" marR="0" rtl="0" algn="just">
              <a:lnSpc>
                <a:spcPct val="120000"/>
              </a:lnSpc>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Given that Installation involves complex detailed steps, this leads to the need automation and usage of tools like Zip/tar/Shell Scripts in a trivial state to InstallAware, InstallShield, Jenkins, Vagrant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15"/>
          <p:cNvGrpSpPr/>
          <p:nvPr/>
        </p:nvGrpSpPr>
        <p:grpSpPr>
          <a:xfrm>
            <a:off x="313844" y="349466"/>
            <a:ext cx="11518407" cy="6218388"/>
            <a:chOff x="313844" y="349466"/>
            <a:chExt cx="11518407" cy="6218388"/>
          </a:xfrm>
        </p:grpSpPr>
        <p:sp>
          <p:nvSpPr>
            <p:cNvPr id="217" name="Google Shape;217;p15"/>
            <p:cNvSpPr/>
            <p:nvPr/>
          </p:nvSpPr>
          <p:spPr>
            <a:xfrm>
              <a:off x="11786532" y="360726"/>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5"/>
            <p:cNvSpPr/>
            <p:nvPr/>
          </p:nvSpPr>
          <p:spPr>
            <a:xfrm rot="5400000">
              <a:off x="11275944" y="-161122"/>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5"/>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15"/>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p:nvPr/>
        </p:nvSpPr>
        <p:spPr>
          <a:xfrm>
            <a:off x="186836" y="1416245"/>
            <a:ext cx="113193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2"/>
                </a:solidFill>
                <a:latin typeface="Calibri"/>
                <a:ea typeface="Calibri"/>
                <a:cs typeface="Calibri"/>
                <a:sym typeface="Calibri"/>
              </a:rPr>
              <a:t>Branch, Version, Build and Install Management</a:t>
            </a:r>
            <a:endParaRPr/>
          </a:p>
        </p:txBody>
      </p:sp>
      <p:pic>
        <p:nvPicPr>
          <p:cNvPr id="124" name="Google Shape;124;p2"/>
          <p:cNvPicPr preferRelativeResize="0"/>
          <p:nvPr/>
        </p:nvPicPr>
        <p:blipFill rotWithShape="1">
          <a:blip r:embed="rId3">
            <a:alphaModFix/>
          </a:blip>
          <a:srcRect b="0" l="0" r="0" t="0"/>
          <a:stretch/>
        </p:blipFill>
        <p:spPr>
          <a:xfrm>
            <a:off x="488281" y="2414943"/>
            <a:ext cx="5431255" cy="28947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idx="4294967295" type="title"/>
          </p:nvPr>
        </p:nvSpPr>
        <p:spPr>
          <a:xfrm>
            <a:off x="130803" y="496684"/>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 Configuration Management Activities (Recap)</a:t>
            </a:r>
            <a:endParaRPr b="1" sz="2800">
              <a:solidFill>
                <a:schemeClr val="accent2"/>
              </a:solidFill>
              <a:latin typeface="Calibri"/>
              <a:ea typeface="Calibri"/>
              <a:cs typeface="Calibri"/>
              <a:sym typeface="Calibri"/>
            </a:endParaRPr>
          </a:p>
        </p:txBody>
      </p:sp>
      <p:sp>
        <p:nvSpPr>
          <p:cNvPr id="130" name="Google Shape;130;p3"/>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31" name="Google Shape;131;p3"/>
          <p:cNvSpPr txBox="1"/>
          <p:nvPr/>
        </p:nvSpPr>
        <p:spPr>
          <a:xfrm>
            <a:off x="198567" y="1097962"/>
            <a:ext cx="7829556" cy="5560112"/>
          </a:xfrm>
          <a:prstGeom prst="rect">
            <a:avLst/>
          </a:prstGeom>
          <a:noFill/>
          <a:ln>
            <a:noFill/>
          </a:ln>
        </p:spPr>
        <p:txBody>
          <a:bodyPr anchorCtr="0" anchor="t" bIns="45700" lIns="91425" spcFirstLastPara="1" rIns="91425" wrap="square" tIns="45700">
            <a:spAutoFit/>
          </a:bodyPr>
          <a:lstStyle/>
          <a:p>
            <a:pPr indent="-457200" lvl="1" marL="457200" marR="0" rtl="0" algn="l">
              <a:lnSpc>
                <a:spcPct val="120000"/>
              </a:lnSpc>
              <a:spcBef>
                <a:spcPts val="0"/>
              </a:spcBef>
              <a:spcAft>
                <a:spcPts val="0"/>
              </a:spcAft>
              <a:buClr>
                <a:srgbClr val="C00000"/>
              </a:buClr>
              <a:buSzPts val="2200"/>
              <a:buFont typeface="Calibri"/>
              <a:buAutoNum type="arabicPeriod"/>
            </a:pPr>
            <a:r>
              <a:rPr b="1" i="0" lang="en-US" sz="2200" u="none" cap="none" strike="noStrike">
                <a:solidFill>
                  <a:srgbClr val="00B050"/>
                </a:solidFill>
                <a:latin typeface="Calibri"/>
                <a:ea typeface="Calibri"/>
                <a:cs typeface="Calibri"/>
                <a:sym typeface="Calibri"/>
              </a:rPr>
              <a:t>Configuration item identification </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rgbClr val="00B050"/>
                </a:solidFill>
                <a:latin typeface="Calibri"/>
                <a:ea typeface="Calibri"/>
                <a:cs typeface="Calibri"/>
                <a:sym typeface="Calibri"/>
              </a:rPr>
              <a:t>Configuration Management Directories</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rgbClr val="00B050"/>
                </a:solidFill>
                <a:latin typeface="Calibri"/>
                <a:ea typeface="Calibri"/>
                <a:cs typeface="Calibri"/>
                <a:sym typeface="Calibri"/>
              </a:rPr>
              <a:t>Baselining</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chemeClr val="dk1"/>
                </a:solidFill>
                <a:latin typeface="Calibri"/>
                <a:ea typeface="Calibri"/>
                <a:cs typeface="Calibri"/>
                <a:sym typeface="Calibri"/>
              </a:rPr>
              <a:t>Branch management</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chemeClr val="dk1"/>
                </a:solidFill>
                <a:latin typeface="Calibri"/>
                <a:ea typeface="Calibri"/>
                <a:cs typeface="Calibri"/>
                <a:sym typeface="Calibri"/>
              </a:rPr>
              <a:t>Version Management</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chemeClr val="dk1"/>
                </a:solidFill>
                <a:latin typeface="Calibri"/>
                <a:ea typeface="Calibri"/>
                <a:cs typeface="Calibri"/>
                <a:sym typeface="Calibri"/>
              </a:rPr>
              <a:t>Build Management</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chemeClr val="dk1"/>
                </a:solidFill>
                <a:latin typeface="Calibri"/>
                <a:ea typeface="Calibri"/>
                <a:cs typeface="Calibri"/>
                <a:sym typeface="Calibri"/>
              </a:rPr>
              <a:t>Install Management</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chemeClr val="dk1"/>
                </a:solidFill>
                <a:latin typeface="Calibri"/>
                <a:ea typeface="Calibri"/>
                <a:cs typeface="Calibri"/>
                <a:sym typeface="Calibri"/>
              </a:rPr>
              <a:t>Change Management</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chemeClr val="dk1"/>
                </a:solidFill>
                <a:latin typeface="Calibri"/>
                <a:ea typeface="Calibri"/>
                <a:cs typeface="Calibri"/>
                <a:sym typeface="Calibri"/>
              </a:rPr>
              <a:t>Promotion management </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chemeClr val="dk1"/>
                </a:solidFill>
                <a:latin typeface="Calibri"/>
                <a:ea typeface="Calibri"/>
                <a:cs typeface="Calibri"/>
                <a:sym typeface="Calibri"/>
              </a:rPr>
              <a:t>Release management</a:t>
            </a:r>
            <a:endParaRPr/>
          </a:p>
          <a:p>
            <a:pPr indent="-457200" lvl="1" marL="457200" marR="0" rtl="0" algn="l">
              <a:lnSpc>
                <a:spcPct val="120000"/>
              </a:lnSpc>
              <a:spcBef>
                <a:spcPts val="800"/>
              </a:spcBef>
              <a:spcAft>
                <a:spcPts val="0"/>
              </a:spcAft>
              <a:buClr>
                <a:srgbClr val="C00000"/>
              </a:buClr>
              <a:buSzPts val="2200"/>
              <a:buFont typeface="Calibri"/>
              <a:buAutoNum type="arabicPeriod"/>
            </a:pPr>
            <a:r>
              <a:rPr b="1" i="0" lang="en-US" sz="2200" u="none" cap="none" strike="noStrike">
                <a:solidFill>
                  <a:schemeClr val="dk1"/>
                </a:solidFill>
                <a:latin typeface="Calibri"/>
                <a:ea typeface="Calibri"/>
                <a:cs typeface="Calibri"/>
                <a:sym typeface="Calibri"/>
              </a:rPr>
              <a:t>Defect Management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idx="4294967295" type="title"/>
          </p:nvPr>
        </p:nvSpPr>
        <p:spPr>
          <a:xfrm>
            <a:off x="219757" y="478060"/>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4. Branch Management</a:t>
            </a:r>
            <a:endParaRPr b="1" sz="2800">
              <a:solidFill>
                <a:schemeClr val="accent2"/>
              </a:solidFill>
              <a:latin typeface="Calibri"/>
              <a:ea typeface="Calibri"/>
              <a:cs typeface="Calibri"/>
              <a:sym typeface="Calibri"/>
            </a:endParaRPr>
          </a:p>
        </p:txBody>
      </p:sp>
      <p:sp>
        <p:nvSpPr>
          <p:cNvPr id="137" name="Google Shape;137;p4"/>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38" name="Google Shape;138;p4"/>
          <p:cNvSpPr txBox="1"/>
          <p:nvPr/>
        </p:nvSpPr>
        <p:spPr>
          <a:xfrm>
            <a:off x="228029" y="1105072"/>
            <a:ext cx="11963971" cy="586314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codeline is a progression of the set of source files, and other artifacts, which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make up software components as they change over time</a:t>
            </a:r>
            <a:endParaRPr/>
          </a:p>
          <a:p>
            <a:pPr indent="-342900" lvl="0" marL="342900" marR="0" rtl="0" algn="l">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branch is a copy or clone of all, or at least a portion of the source code (or a code line) within the repository. </a:t>
            </a:r>
            <a:endParaRPr/>
          </a:p>
          <a:p>
            <a:pPr indent="-342900" lvl="0" marL="342900" marR="0" rtl="0" algn="l">
              <a:spcBef>
                <a:spcPts val="6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Code branching is done to reasons like</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supporting concurrent development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capturing of solution configurations</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supporting multiple versions of a solution </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to enable developers to experiment in isolation enabling working without impact to others in parallel.</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Branching helps in his keeping the overall product stable in situations as above.</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Merging is bringing back and integrating the changes done in branches so all users of the branch can see.</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Frequent merging from the related branched code lines into the working branch helps decreasing the likelihood and complexity of a merge conflict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idx="4294967295" type="title"/>
          </p:nvPr>
        </p:nvSpPr>
        <p:spPr>
          <a:xfrm>
            <a:off x="211414" y="52254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4. Branch Management</a:t>
            </a:r>
            <a:endParaRPr b="1" sz="2800">
              <a:solidFill>
                <a:schemeClr val="accent2"/>
              </a:solidFill>
              <a:latin typeface="Calibri"/>
              <a:ea typeface="Calibri"/>
              <a:cs typeface="Calibri"/>
              <a:sym typeface="Calibri"/>
            </a:endParaRPr>
          </a:p>
        </p:txBody>
      </p:sp>
      <p:sp>
        <p:nvSpPr>
          <p:cNvPr id="144" name="Google Shape;144;p5"/>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45" name="Google Shape;145;p5"/>
          <p:cNvSpPr txBox="1"/>
          <p:nvPr/>
        </p:nvSpPr>
        <p:spPr>
          <a:xfrm>
            <a:off x="198567" y="1143661"/>
            <a:ext cx="10858316" cy="406419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2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There can be many branching strategies available which may be applied in combination.</a:t>
            </a:r>
            <a:endParaRPr/>
          </a:p>
          <a:p>
            <a:pPr indent="-342900" lvl="1" marL="800100" marR="0" rtl="0" algn="l">
              <a:spcBef>
                <a:spcPts val="9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Single branch (trunk based)</a:t>
            </a:r>
            <a:endParaRPr/>
          </a:p>
          <a:p>
            <a:pPr indent="-342900" lvl="1" marL="800100" marR="0" rtl="0" algn="l">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Branch by customer/organization</a:t>
            </a:r>
            <a:endParaRPr/>
          </a:p>
          <a:p>
            <a:pPr indent="-342900" lvl="1" marL="800100" marR="0" rtl="0" algn="l">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Branch by developer/workspace</a:t>
            </a:r>
            <a:endParaRPr/>
          </a:p>
          <a:p>
            <a:pPr indent="-342900" lvl="1" marL="800100" marR="0" rtl="0" algn="l">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Branch by module/component</a:t>
            </a:r>
            <a:endParaRPr/>
          </a:p>
          <a:p>
            <a:pPr indent="-342900" lvl="1" marL="800100" marR="0" rtl="0" algn="l">
              <a:spcBef>
                <a:spcPts val="6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t>
            </a:r>
            <a:endParaRPr/>
          </a:p>
          <a:p>
            <a:pPr indent="-342900" lvl="0" marL="342900" marR="0" rtl="0" algn="l">
              <a:spcBef>
                <a:spcPts val="6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Branching management entails having a well defined branching policy, having an owner for the code lines and use branches for release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idx="4294967295" type="title"/>
          </p:nvPr>
        </p:nvSpPr>
        <p:spPr>
          <a:xfrm>
            <a:off x="218127" y="483411"/>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4. Branch and Version Management</a:t>
            </a:r>
            <a:endParaRPr b="1" sz="2800">
              <a:solidFill>
                <a:schemeClr val="accent2"/>
              </a:solidFill>
              <a:latin typeface="Calibri"/>
              <a:ea typeface="Calibri"/>
              <a:cs typeface="Calibri"/>
              <a:sym typeface="Calibri"/>
            </a:endParaRPr>
          </a:p>
        </p:txBody>
      </p:sp>
      <p:sp>
        <p:nvSpPr>
          <p:cNvPr id="151" name="Google Shape;151;p6"/>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52" name="Google Shape;152;p6"/>
          <p:cNvSpPr txBox="1"/>
          <p:nvPr/>
        </p:nvSpPr>
        <p:spPr>
          <a:xfrm>
            <a:off x="144387" y="1132398"/>
            <a:ext cx="945783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following examples showcases some of branching and the process of keeping track of different versions of software components and the systems in which these components are used</a:t>
            </a:r>
            <a:endParaRPr/>
          </a:p>
        </p:txBody>
      </p:sp>
      <p:pic>
        <p:nvPicPr>
          <p:cNvPr id="153" name="Google Shape;153;p6"/>
          <p:cNvPicPr preferRelativeResize="0"/>
          <p:nvPr/>
        </p:nvPicPr>
        <p:blipFill rotWithShape="1">
          <a:blip r:embed="rId3">
            <a:alphaModFix/>
          </a:blip>
          <a:srcRect b="0" l="0" r="0" t="0"/>
          <a:stretch/>
        </p:blipFill>
        <p:spPr>
          <a:xfrm>
            <a:off x="21316" y="2453250"/>
            <a:ext cx="4498743" cy="4319832"/>
          </a:xfrm>
          <a:prstGeom prst="rect">
            <a:avLst/>
          </a:prstGeom>
          <a:noFill/>
          <a:ln>
            <a:noFill/>
          </a:ln>
        </p:spPr>
      </p:pic>
      <p:pic>
        <p:nvPicPr>
          <p:cNvPr descr="C:\Users\USER\Desktop\che2.PNG" id="154" name="Google Shape;154;p6"/>
          <p:cNvPicPr preferRelativeResize="0"/>
          <p:nvPr/>
        </p:nvPicPr>
        <p:blipFill rotWithShape="1">
          <a:blip r:embed="rId4">
            <a:alphaModFix/>
          </a:blip>
          <a:srcRect b="0" l="0" r="0" t="0"/>
          <a:stretch/>
        </p:blipFill>
        <p:spPr>
          <a:xfrm>
            <a:off x="4165489" y="2408925"/>
            <a:ext cx="5499212" cy="44830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idx="4294967295" type="title"/>
          </p:nvPr>
        </p:nvSpPr>
        <p:spPr>
          <a:xfrm>
            <a:off x="226440" y="515105"/>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5. Version Management</a:t>
            </a:r>
            <a:endParaRPr b="1" sz="2800">
              <a:solidFill>
                <a:schemeClr val="accent2"/>
              </a:solidFill>
              <a:latin typeface="Calibri"/>
              <a:ea typeface="Calibri"/>
              <a:cs typeface="Calibri"/>
              <a:sym typeface="Calibri"/>
            </a:endParaRPr>
          </a:p>
        </p:txBody>
      </p:sp>
      <p:sp>
        <p:nvSpPr>
          <p:cNvPr id="160" name="Google Shape;160;p7"/>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61" name="Google Shape;161;p7"/>
          <p:cNvSpPr txBox="1"/>
          <p:nvPr/>
        </p:nvSpPr>
        <p:spPr>
          <a:xfrm>
            <a:off x="198567" y="1105072"/>
            <a:ext cx="4125239" cy="545809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400">
                <a:solidFill>
                  <a:schemeClr val="dk1"/>
                </a:solidFill>
                <a:latin typeface="Calibri"/>
                <a:ea typeface="Calibri"/>
                <a:cs typeface="Calibri"/>
                <a:sym typeface="Calibri"/>
              </a:rPr>
              <a:t>Version management is the process of keeping track of different versions of software components and the systems in which these components are used. Typically tools like Git are used for version management of source code</a:t>
            </a:r>
            <a:endParaRPr/>
          </a:p>
          <a:p>
            <a:pPr indent="-342900" lvl="0" marL="342900" marR="0" rtl="0" algn="just">
              <a:lnSpc>
                <a:spcPct val="120000"/>
              </a:lnSpc>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Changes to a version are usually identified by a number, termed the "revision number"</a:t>
            </a:r>
            <a:endParaRPr sz="2400">
              <a:solidFill>
                <a:schemeClr val="dk1"/>
              </a:solidFill>
              <a:latin typeface="Calibri"/>
              <a:ea typeface="Calibri"/>
              <a:cs typeface="Calibri"/>
              <a:sym typeface="Calibri"/>
            </a:endParaRPr>
          </a:p>
        </p:txBody>
      </p:sp>
      <p:pic>
        <p:nvPicPr>
          <p:cNvPr id="162" name="Google Shape;162;p7"/>
          <p:cNvPicPr preferRelativeResize="0"/>
          <p:nvPr/>
        </p:nvPicPr>
        <p:blipFill rotWithShape="1">
          <a:blip r:embed="rId3">
            <a:alphaModFix/>
          </a:blip>
          <a:srcRect b="0" l="0" r="0" t="0"/>
          <a:stretch/>
        </p:blipFill>
        <p:spPr>
          <a:xfrm>
            <a:off x="4476260" y="1288593"/>
            <a:ext cx="5236391" cy="46478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4294967295" type="title"/>
          </p:nvPr>
        </p:nvSpPr>
        <p:spPr>
          <a:xfrm>
            <a:off x="228200" y="49372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5. Key Features of Version control System</a:t>
            </a:r>
            <a:endParaRPr b="1" sz="2800">
              <a:solidFill>
                <a:schemeClr val="accent2"/>
              </a:solidFill>
              <a:latin typeface="Calibri"/>
              <a:ea typeface="Calibri"/>
              <a:cs typeface="Calibri"/>
              <a:sym typeface="Calibri"/>
            </a:endParaRPr>
          </a:p>
        </p:txBody>
      </p:sp>
      <p:sp>
        <p:nvSpPr>
          <p:cNvPr id="168" name="Google Shape;168;p8"/>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69" name="Google Shape;169;p8"/>
          <p:cNvSpPr txBox="1"/>
          <p:nvPr/>
        </p:nvSpPr>
        <p:spPr>
          <a:xfrm>
            <a:off x="198567" y="1105072"/>
            <a:ext cx="7912359" cy="502105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All changes are attributable or traceable</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Change history is recorded so every thing can be tracked and  reverting back if needed is easier</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Better conflict resolution</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Easier code maintenance and code quality monitoring</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Less software regression</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Better organization and a better communication</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idx="4294967295" type="title"/>
          </p:nvPr>
        </p:nvSpPr>
        <p:spPr>
          <a:xfrm>
            <a:off x="233890" y="503742"/>
            <a:ext cx="8584059" cy="558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Font typeface="Calibri"/>
              <a:buNone/>
            </a:pPr>
            <a:r>
              <a:rPr b="1" lang="en-US" sz="2400">
                <a:solidFill>
                  <a:schemeClr val="accent2"/>
                </a:solidFill>
                <a:latin typeface="Calibri"/>
                <a:ea typeface="Calibri"/>
                <a:cs typeface="Calibri"/>
                <a:sym typeface="Calibri"/>
              </a:rPr>
              <a:t>6. Build Management - 1</a:t>
            </a:r>
            <a:endParaRPr b="1" sz="2800">
              <a:solidFill>
                <a:schemeClr val="accent2"/>
              </a:solidFill>
              <a:latin typeface="Calibri"/>
              <a:ea typeface="Calibri"/>
              <a:cs typeface="Calibri"/>
              <a:sym typeface="Calibri"/>
            </a:endParaRPr>
          </a:p>
        </p:txBody>
      </p:sp>
      <p:sp>
        <p:nvSpPr>
          <p:cNvPr id="175" name="Google Shape;175;p9"/>
          <p:cNvSpPr txBox="1"/>
          <p:nvPr/>
        </p:nvSpPr>
        <p:spPr>
          <a:xfrm>
            <a:off x="198567" y="1268299"/>
            <a:ext cx="7224093" cy="5504783"/>
          </a:xfrm>
          <a:prstGeom prst="rect">
            <a:avLst/>
          </a:prstGeom>
          <a:noFill/>
          <a:ln>
            <a:noFill/>
          </a:ln>
        </p:spPr>
        <p:txBody>
          <a:bodyPr anchorCtr="0" anchor="t" bIns="45700" lIns="91425" spcFirstLastPara="1" rIns="91425" wrap="square" tIns="45700">
            <a:noAutofit/>
          </a:bodyPr>
          <a:lstStyle/>
          <a:p>
            <a:pPr indent="0" lvl="1" marL="0" marR="0" rtl="0" algn="l">
              <a:lnSpc>
                <a:spcPct val="120000"/>
              </a:lnSpc>
              <a:spcBef>
                <a:spcPts val="0"/>
              </a:spcBef>
              <a:spcAft>
                <a:spcPts val="0"/>
              </a:spcAft>
              <a:buClr>
                <a:srgbClr val="808080"/>
              </a:buClr>
              <a:buSzPts val="1920"/>
              <a:buFont typeface="Arial"/>
              <a:buNone/>
            </a:pPr>
            <a:r>
              <a:t/>
            </a:r>
            <a:endParaRPr b="1" i="0" sz="2400" u="none" cap="none" strike="noStrike">
              <a:solidFill>
                <a:schemeClr val="dk1"/>
              </a:solidFill>
              <a:latin typeface="Calibri"/>
              <a:ea typeface="Calibri"/>
              <a:cs typeface="Calibri"/>
              <a:sym typeface="Calibri"/>
            </a:endParaRPr>
          </a:p>
        </p:txBody>
      </p:sp>
      <p:sp>
        <p:nvSpPr>
          <p:cNvPr id="176" name="Google Shape;176;p9"/>
          <p:cNvSpPr txBox="1"/>
          <p:nvPr/>
        </p:nvSpPr>
        <p:spPr>
          <a:xfrm>
            <a:off x="94397" y="1217249"/>
            <a:ext cx="10623221" cy="5504783"/>
          </a:xfrm>
          <a:prstGeom prst="rect">
            <a:avLst/>
          </a:prstGeom>
          <a:noFill/>
          <a:ln>
            <a:noFill/>
          </a:ln>
        </p:spPr>
        <p:txBody>
          <a:bodyPr anchorCtr="0" anchor="t" bIns="45700" lIns="91425" spcFirstLastPara="1" rIns="0" wrap="square" tIns="45700">
            <a:noAutofit/>
          </a:bodyPr>
          <a:lstStyle/>
          <a:p>
            <a:pPr indent="-285750" lvl="0" marL="393750" marR="0" rtl="0" algn="just">
              <a:lnSpc>
                <a:spcPct val="12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Build management is actually a process of creating the application program for a software release by taking all the relevant source code files and libraries and compiling and linking them to create build artefacts, such as binaries or executable program etc.</a:t>
            </a:r>
            <a:endParaRPr sz="2400">
              <a:solidFill>
                <a:schemeClr val="dk1"/>
              </a:solidFill>
              <a:latin typeface="Calibri"/>
              <a:ea typeface="Calibri"/>
              <a:cs typeface="Calibri"/>
              <a:sym typeface="Calibri"/>
            </a:endParaRPr>
          </a:p>
          <a:p>
            <a:pPr indent="-285750" lvl="0" marL="393750" marR="0" rtl="0" algn="just">
              <a:lnSpc>
                <a:spcPct val="120000"/>
              </a:lnSpc>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This could involve collecting all the components making up an product component which can be released and performing all the tasks of compile, link and sanity test the binary. </a:t>
            </a:r>
            <a:endParaRPr/>
          </a:p>
          <a:p>
            <a:pPr indent="-285750" lvl="0" marL="393750" marR="0" rtl="0" algn="just">
              <a:lnSpc>
                <a:spcPct val="120000"/>
              </a:lnSpc>
              <a:spcBef>
                <a:spcPts val="12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Build is typically done using tools like the basic Make, Apache Ant, MS Build, Maven etc. which help in building software components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2019-05-30T23:14:36Z</dcterms:created>
  <dc:creator>Prahallad Nith</dc:creator>
</cp:coreProperties>
</file>