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6" r:id="rId3"/>
    <p:sldId id="297" r:id="rId4"/>
    <p:sldId id="534" r:id="rId5"/>
    <p:sldId id="535" r:id="rId6"/>
    <p:sldId id="536" r:id="rId7"/>
    <p:sldId id="542" r:id="rId8"/>
    <p:sldId id="343" r:id="rId9"/>
    <p:sldId id="543" r:id="rId10"/>
    <p:sldId id="340" r:id="rId11"/>
    <p:sldId id="299" r:id="rId12"/>
    <p:sldId id="541" r:id="rId13"/>
    <p:sldId id="30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DBA53"/>
    <a:srgbClr val="10B9A7"/>
    <a:srgbClr val="FB85ED"/>
    <a:srgbClr val="E4F919"/>
    <a:srgbClr val="F4B350"/>
    <a:srgbClr val="DFA267"/>
    <a:srgbClr val="FED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72" autoAdjust="0"/>
    <p:restoredTop sz="88344" autoAdjust="0"/>
  </p:normalViewPr>
  <p:slideViewPr>
    <p:cSldViewPr snapToGrid="0">
      <p:cViewPr varScale="1">
        <p:scale>
          <a:sx n="62" d="100"/>
          <a:sy n="62" d="100"/>
        </p:scale>
        <p:origin x="204" y="78"/>
      </p:cViewPr>
      <p:guideLst>
        <p:guide orient="horz" pos="2160"/>
        <p:guide pos="3840"/>
      </p:guideLst>
    </p:cSldViewPr>
  </p:slideViewPr>
  <p:notesTextViewPr>
    <p:cViewPr>
      <p:scale>
        <a:sx n="3" d="2"/>
        <a:sy n="3" d="2"/>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06-03-2021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For example: If the operating system is OS 10.9.2. This means minor release 2 of major release 9 of OS 10. </a:t>
            </a:r>
          </a:p>
        </p:txBody>
      </p:sp>
      <p:sp>
        <p:nvSpPr>
          <p:cNvPr id="4" name="Slide Number Placeholder 3"/>
          <p:cNvSpPr>
            <a:spLocks noGrp="1"/>
          </p:cNvSpPr>
          <p:nvPr>
            <p:ph type="sldNum" sz="quarter" idx="5"/>
          </p:nvPr>
        </p:nvSpPr>
        <p:spPr/>
        <p:txBody>
          <a:bodyPr/>
          <a:lstStyle/>
          <a:p>
            <a:fld id="{8871DB59-503D-40F0-9CF4-140C9C261592}" type="slidenum">
              <a:rPr lang="en-IN" smtClean="0"/>
              <a:t>9</a:t>
            </a:fld>
            <a:endParaRPr lang="en-IN"/>
          </a:p>
        </p:txBody>
      </p:sp>
    </p:spTree>
    <p:extLst>
      <p:ext uri="{BB962C8B-B14F-4D97-AF65-F5344CB8AC3E}">
        <p14:creationId xmlns:p14="http://schemas.microsoft.com/office/powerpoint/2010/main" val="167555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For example: If the operating system is OS 10.9.2. This means minor release 2 of major release 9 of OS 10. </a:t>
            </a:r>
          </a:p>
        </p:txBody>
      </p:sp>
      <p:sp>
        <p:nvSpPr>
          <p:cNvPr id="4" name="Slide Number Placeholder 3"/>
          <p:cNvSpPr>
            <a:spLocks noGrp="1"/>
          </p:cNvSpPr>
          <p:nvPr>
            <p:ph type="sldNum" sz="quarter" idx="5"/>
          </p:nvPr>
        </p:nvSpPr>
        <p:spPr/>
        <p:txBody>
          <a:bodyPr/>
          <a:lstStyle/>
          <a:p>
            <a:fld id="{8871DB59-503D-40F0-9CF4-140C9C261592}" type="slidenum">
              <a:rPr lang="en-IN" smtClean="0"/>
              <a:t>10</a:t>
            </a:fld>
            <a:endParaRPr lang="en-IN"/>
          </a:p>
        </p:txBody>
      </p:sp>
    </p:spTree>
    <p:extLst>
      <p:ext uri="{BB962C8B-B14F-4D97-AF65-F5344CB8AC3E}">
        <p14:creationId xmlns:p14="http://schemas.microsoft.com/office/powerpoint/2010/main" val="1280444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Dr.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174266" y="433940"/>
            <a:ext cx="8969734" cy="646331"/>
          </a:xfrm>
          <a:prstGeom prst="rect">
            <a:avLst/>
          </a:prstGeom>
          <a:noFill/>
        </p:spPr>
        <p:txBody>
          <a:bodyPr wrap="square" rtlCol="0">
            <a:spAutoFit/>
          </a:bodyPr>
          <a:lstStyle/>
          <a:p>
            <a:pPr algn="l"/>
            <a:r>
              <a:rPr lang="en-US" sz="3600" b="1" cap="all" baseline="0" dirty="0">
                <a:solidFill>
                  <a:srgbClr val="0070C0"/>
                </a:solidFill>
                <a:latin typeface="+mn-lt"/>
              </a:rPr>
              <a:t>Software Configuration Management</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Dr.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222306" y="0"/>
            <a:ext cx="6133672" cy="589072"/>
          </a:xfrm>
          <a:prstGeom prst="rect">
            <a:avLst/>
          </a:prstGeom>
        </p:spPr>
        <p:txBody>
          <a:bodyPr wrap="square">
            <a:spAutoFit/>
          </a:bodyPr>
          <a:lstStyle/>
          <a:p>
            <a:pPr>
              <a:lnSpc>
                <a:spcPct val="150000"/>
              </a:lnSpc>
            </a:pPr>
            <a:r>
              <a:rPr lang="en-IN" sz="2400" b="1" cap="all" dirty="0">
                <a:solidFill>
                  <a:srgbClr val="0070C0"/>
                </a:solidFill>
                <a:latin typeface="+mn-lt"/>
              </a:rPr>
              <a:t>SOFTWARE Configuration Management</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06-03-2021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759542" y="118192"/>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06-03-2021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2" y="2306201"/>
            <a:ext cx="8855457" cy="646331"/>
          </a:xfrm>
          <a:prstGeom prst="rect">
            <a:avLst/>
          </a:prstGeom>
        </p:spPr>
        <p:txBody>
          <a:bodyPr wrap="square">
            <a:spAutoFit/>
          </a:bodyPr>
          <a:lstStyle/>
          <a:p>
            <a:r>
              <a:rPr lang="en-US" sz="3600" b="1" cap="all" dirty="0">
                <a:solidFill>
                  <a:schemeClr val="accent2"/>
                </a:solidFill>
              </a:rPr>
              <a:t>SOFTWARE CONFIGURATION MANAGEMENT</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49253" y="497230"/>
            <a:ext cx="8584059" cy="558800"/>
          </a:xfrm>
        </p:spPr>
        <p:txBody>
          <a:bodyPr>
            <a:normAutofit/>
          </a:bodyPr>
          <a:lstStyle/>
          <a:p>
            <a:r>
              <a:rPr lang="en-IN" sz="2400" b="1" dirty="0">
                <a:solidFill>
                  <a:schemeClr val="accent2"/>
                </a:solidFill>
                <a:latin typeface="+mn-lt"/>
              </a:rPr>
              <a:t>10. Release Management : Patches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TextBox 5">
            <a:extLst>
              <a:ext uri="{FF2B5EF4-FFF2-40B4-BE49-F238E27FC236}">
                <a16:creationId xmlns:a16="http://schemas.microsoft.com/office/drawing/2014/main" id="{E2B298EF-4279-4AF6-BCCF-45B1D5657185}"/>
              </a:ext>
            </a:extLst>
          </p:cNvPr>
          <p:cNvSpPr txBox="1"/>
          <p:nvPr/>
        </p:nvSpPr>
        <p:spPr>
          <a:xfrm>
            <a:off x="249253" y="1268299"/>
            <a:ext cx="11753388" cy="5003292"/>
          </a:xfrm>
          <a:prstGeom prst="rect">
            <a:avLst/>
          </a:prstGeom>
          <a:noFill/>
        </p:spPr>
        <p:txBody>
          <a:bodyPr wrap="square" numCol="1" spcCol="274320">
            <a:noAutofit/>
          </a:bodyPr>
          <a:lstStyle/>
          <a:p>
            <a:pPr marL="365760" lvl="1" indent="-365760">
              <a:spcBef>
                <a:spcPts val="400"/>
              </a:spcBef>
              <a:spcAft>
                <a:spcPts val="400"/>
              </a:spcAft>
              <a:buFont typeface="Wingdings" panose="05000000000000000000" pitchFamily="2" charset="2"/>
              <a:buChar char="§"/>
            </a:pPr>
            <a:r>
              <a:rPr lang="en-US" sz="2400" dirty="0"/>
              <a:t>A patch is a set of changes to a computer program or its supporting data</a:t>
            </a:r>
            <a:br>
              <a:rPr lang="en-US" sz="2400" dirty="0"/>
            </a:br>
            <a:r>
              <a:rPr lang="en-US" sz="2400" dirty="0"/>
              <a:t>designed to update, fix, or improve it. </a:t>
            </a:r>
          </a:p>
          <a:p>
            <a:pPr marL="365760" lvl="1" indent="-365760">
              <a:spcBef>
                <a:spcPts val="400"/>
              </a:spcBef>
              <a:spcAft>
                <a:spcPts val="400"/>
              </a:spcAft>
              <a:buFont typeface="Wingdings" panose="05000000000000000000" pitchFamily="2" charset="2"/>
              <a:buChar char="§"/>
            </a:pPr>
            <a:r>
              <a:rPr lang="en-US" sz="2400" dirty="0"/>
              <a:t>This includes fixing security vulnerabilities and fixing other bugs (for bug fixes.)</a:t>
            </a:r>
          </a:p>
          <a:p>
            <a:pPr marL="365760" lvl="1" indent="-365760">
              <a:spcBef>
                <a:spcPts val="400"/>
              </a:spcBef>
              <a:spcAft>
                <a:spcPts val="400"/>
              </a:spcAft>
              <a:buFont typeface="Wingdings" panose="05000000000000000000" pitchFamily="2" charset="2"/>
              <a:buChar char="§"/>
            </a:pPr>
            <a:r>
              <a:rPr lang="en-US" sz="2400" dirty="0"/>
              <a:t> Patches are often written to improve the functionality, usability, or performance of a program.</a:t>
            </a:r>
            <a:endParaRPr lang="en-IN" sz="2400" dirty="0"/>
          </a:p>
          <a:p>
            <a:pPr marL="914400" lvl="3" indent="-360000" algn="just">
              <a:spcBef>
                <a:spcPts val="300"/>
              </a:spcBef>
              <a:buFont typeface="Wingdings" panose="05000000000000000000" pitchFamily="2" charset="2"/>
              <a:buChar char="§"/>
            </a:pPr>
            <a:r>
              <a:rPr lang="en-IN" sz="2200" dirty="0"/>
              <a:t>Generic Patch</a:t>
            </a:r>
          </a:p>
          <a:p>
            <a:pPr marL="914400" lvl="3" indent="-360000" algn="just">
              <a:spcBef>
                <a:spcPts val="300"/>
              </a:spcBef>
              <a:buFont typeface="Wingdings" panose="05000000000000000000" pitchFamily="2" charset="2"/>
              <a:buChar char="§"/>
            </a:pPr>
            <a:r>
              <a:rPr lang="en-IN" sz="2200" dirty="0"/>
              <a:t>These also could be binary patches, source code patches</a:t>
            </a:r>
          </a:p>
          <a:p>
            <a:pPr marL="914400" lvl="3" indent="-360000" algn="just">
              <a:spcBef>
                <a:spcPts val="300"/>
              </a:spcBef>
              <a:buFont typeface="Wingdings" panose="05000000000000000000" pitchFamily="2" charset="2"/>
              <a:buChar char="§"/>
            </a:pPr>
            <a:r>
              <a:rPr lang="en-IN" sz="2200" dirty="0"/>
              <a:t>Hot fix</a:t>
            </a:r>
          </a:p>
          <a:p>
            <a:pPr marL="914400" lvl="3" indent="-360000" algn="just">
              <a:spcBef>
                <a:spcPts val="300"/>
              </a:spcBef>
              <a:buFont typeface="Wingdings" panose="05000000000000000000" pitchFamily="2" charset="2"/>
              <a:buChar char="§"/>
            </a:pPr>
            <a:r>
              <a:rPr lang="en-IN" sz="2200" dirty="0"/>
              <a:t>Emergency or Site Specific Patch</a:t>
            </a:r>
          </a:p>
          <a:p>
            <a:pPr marL="914400" lvl="3" indent="-360000" algn="just">
              <a:spcBef>
                <a:spcPts val="300"/>
              </a:spcBef>
              <a:buFont typeface="Wingdings" panose="05000000000000000000" pitchFamily="2" charset="2"/>
              <a:buChar char="§"/>
            </a:pPr>
            <a:r>
              <a:rPr lang="en-IN" sz="2200" dirty="0"/>
              <a:t>Unofficial patch</a:t>
            </a:r>
          </a:p>
          <a:p>
            <a:pPr marL="914400" lvl="3" indent="-360000" algn="just">
              <a:spcBef>
                <a:spcPts val="300"/>
              </a:spcBef>
              <a:buFont typeface="Wingdings" panose="05000000000000000000" pitchFamily="2" charset="2"/>
              <a:buChar char="§"/>
            </a:pPr>
            <a:r>
              <a:rPr lang="en-IN" sz="2200" dirty="0"/>
              <a:t>Patch Bundle</a:t>
            </a:r>
          </a:p>
          <a:p>
            <a:pPr marL="914400" lvl="3" indent="-360000" algn="just">
              <a:spcBef>
                <a:spcPts val="300"/>
              </a:spcBef>
              <a:buFont typeface="Wingdings" panose="05000000000000000000" pitchFamily="2" charset="2"/>
              <a:buChar char="§"/>
            </a:pPr>
            <a:r>
              <a:rPr lang="en-IN" sz="2200" dirty="0"/>
              <a:t>Service pack - </a:t>
            </a:r>
            <a:r>
              <a:rPr lang="en-US" sz="2200" dirty="0"/>
              <a:t>A service pack or SP or a feature pack (FP) comprises a collection of updates, fixes, or enhancements to a software program delivered in the form of a single installable package</a:t>
            </a:r>
            <a:endParaRPr lang="en-IN" sz="2200" dirty="0"/>
          </a:p>
        </p:txBody>
      </p:sp>
    </p:spTree>
    <p:extLst>
      <p:ext uri="{BB962C8B-B14F-4D97-AF65-F5344CB8AC3E}">
        <p14:creationId xmlns:p14="http://schemas.microsoft.com/office/powerpoint/2010/main" val="21280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57559" y="525692"/>
            <a:ext cx="8584059" cy="558800"/>
          </a:xfrm>
        </p:spPr>
        <p:txBody>
          <a:bodyPr>
            <a:normAutofit/>
          </a:bodyPr>
          <a:lstStyle/>
          <a:p>
            <a:r>
              <a:rPr lang="en-IN" sz="2400" b="1" dirty="0">
                <a:solidFill>
                  <a:schemeClr val="accent2"/>
                </a:solidFill>
                <a:latin typeface="+mn-lt"/>
              </a:rPr>
              <a:t>Version Vs Revision Vs Release</a:t>
            </a:r>
            <a:endParaRPr lang="en-US" sz="24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774" name="TextBox 773">
            <a:extLst>
              <a:ext uri="{FF2B5EF4-FFF2-40B4-BE49-F238E27FC236}">
                <a16:creationId xmlns:a16="http://schemas.microsoft.com/office/drawing/2014/main" id="{545160B3-BD6F-45A9-BE2F-AB5C54732020}"/>
              </a:ext>
            </a:extLst>
          </p:cNvPr>
          <p:cNvSpPr txBox="1"/>
          <p:nvPr/>
        </p:nvSpPr>
        <p:spPr>
          <a:xfrm>
            <a:off x="212412" y="1084493"/>
            <a:ext cx="8779188" cy="4719433"/>
          </a:xfrm>
          <a:prstGeom prst="rect">
            <a:avLst/>
          </a:prstGeom>
          <a:noFill/>
        </p:spPr>
        <p:txBody>
          <a:bodyPr wrap="square">
            <a:spAutoFit/>
          </a:bodyPr>
          <a:lstStyle/>
          <a:p>
            <a:pPr marL="0" indent="0">
              <a:buNone/>
              <a:defRPr/>
            </a:pPr>
            <a:r>
              <a:rPr lang="en-US" sz="2400" b="1" dirty="0">
                <a:solidFill>
                  <a:srgbClr val="C00000"/>
                </a:solidFill>
                <a:latin typeface="Calibri" panose="020F0502020204030204" pitchFamily="34" charset="0"/>
                <a:cs typeface="Calibri" panose="020F0502020204030204" pitchFamily="34" charset="0"/>
              </a:rPr>
              <a:t>Release: </a:t>
            </a:r>
          </a:p>
          <a:p>
            <a:pPr lvl="1" indent="-342900">
              <a:lnSpc>
                <a:spcPct val="120000"/>
              </a:lnSpc>
              <a:buFont typeface="Wingdings" panose="05000000000000000000" pitchFamily="2" charset="2"/>
              <a:buChar char="§"/>
              <a:defRPr/>
            </a:pPr>
            <a:r>
              <a:rPr lang="en-US" sz="2400" dirty="0">
                <a:latin typeface="Calibri" panose="020F0502020204030204" pitchFamily="34" charset="0"/>
                <a:cs typeface="Calibri" panose="020F0502020204030204" pitchFamily="34" charset="0"/>
              </a:rPr>
              <a:t>The formal distribution of an approved version.</a:t>
            </a:r>
            <a:endParaRPr lang="en-US" sz="2400" b="1" dirty="0">
              <a:solidFill>
                <a:srgbClr val="C00000"/>
              </a:solidFill>
              <a:effectLst/>
              <a:latin typeface="Calibri" panose="020F0502020204030204" pitchFamily="34" charset="0"/>
              <a:cs typeface="Calibri" panose="020F0502020204030204" pitchFamily="34" charset="0"/>
            </a:endParaRPr>
          </a:p>
          <a:p>
            <a:pPr marL="0" indent="0" eaLnBrk="1" hangingPunct="1">
              <a:buNone/>
              <a:defRPr/>
            </a:pPr>
            <a:r>
              <a:rPr lang="en-US" sz="2400" b="1" dirty="0">
                <a:solidFill>
                  <a:srgbClr val="C00000"/>
                </a:solidFill>
                <a:effectLst/>
                <a:latin typeface="Calibri" panose="020F0502020204030204" pitchFamily="34" charset="0"/>
                <a:cs typeface="Calibri" panose="020F0502020204030204" pitchFamily="34" charset="0"/>
              </a:rPr>
              <a:t>Version: </a:t>
            </a:r>
          </a:p>
          <a:p>
            <a:pPr lvl="1" indent="-342900">
              <a:buFont typeface="Wingdings" panose="05000000000000000000" pitchFamily="2" charset="2"/>
              <a:buChar char="§"/>
              <a:defRPr/>
            </a:pPr>
            <a:r>
              <a:rPr lang="en-US" sz="2400" dirty="0">
                <a:latin typeface="Calibri" panose="020F0502020204030204" pitchFamily="34" charset="0"/>
                <a:cs typeface="Calibri" panose="020F0502020204030204" pitchFamily="34" charset="0"/>
              </a:rPr>
              <a:t>An initial release or re-release of a configuration item associated with a complete compilation or recompilation of the item. Different versions can have different functionality.</a:t>
            </a:r>
          </a:p>
          <a:p>
            <a:pPr marL="0" indent="0">
              <a:buNone/>
              <a:defRPr/>
            </a:pPr>
            <a:r>
              <a:rPr lang="en-US" sz="2400" b="1" dirty="0">
                <a:solidFill>
                  <a:srgbClr val="C00000"/>
                </a:solidFill>
                <a:latin typeface="Calibri" panose="020F0502020204030204" pitchFamily="34" charset="0"/>
                <a:cs typeface="Calibri" panose="020F0502020204030204" pitchFamily="34" charset="0"/>
              </a:rPr>
              <a:t>Revision: </a:t>
            </a:r>
          </a:p>
          <a:p>
            <a:pPr lvl="1" indent="-342900">
              <a:buFont typeface="Wingdings" panose="05000000000000000000" pitchFamily="2" charset="2"/>
              <a:buChar char="§"/>
              <a:defRPr/>
            </a:pPr>
            <a:r>
              <a:rPr lang="en-US" sz="2400" dirty="0">
                <a:latin typeface="Calibri" panose="020F0502020204030204" pitchFamily="34" charset="0"/>
                <a:cs typeface="Calibri" panose="020F0502020204030204" pitchFamily="34" charset="0"/>
              </a:rPr>
              <a:t>Change to a version that corrects only errors in the design/code, but does not affect the documented functionality.</a:t>
            </a:r>
          </a:p>
          <a:p>
            <a:pPr marL="114300" lvl="1">
              <a:spcBef>
                <a:spcPts val="600"/>
              </a:spcBef>
              <a:defRPr/>
            </a:pPr>
            <a:r>
              <a:rPr lang="en-GB" sz="2400" dirty="0">
                <a:latin typeface="Calibri" panose="020F0502020204030204" pitchFamily="34" charset="0"/>
                <a:cs typeface="Calibri" panose="020F0502020204030204" pitchFamily="34" charset="0"/>
              </a:rPr>
              <a:t>The usage of the terminology presented here is not strict but varies for different configuration management systems. </a:t>
            </a:r>
            <a:endParaRPr lang="en-US" sz="2400" dirty="0">
              <a:latin typeface="Calibri" panose="020F0502020204030204" pitchFamily="34" charset="0"/>
              <a:cs typeface="Calibri" panose="020F0502020204030204" pitchFamily="34" charset="0"/>
            </a:endParaRPr>
          </a:p>
          <a:p>
            <a:pPr marL="0" lvl="1">
              <a:lnSpc>
                <a:spcPct val="120000"/>
              </a:lnSpc>
              <a:defRPr/>
            </a:pPr>
            <a:r>
              <a:rPr lang="en-US" sz="2400" dirty="0">
                <a:cs typeface="Arial" panose="020B0604020202020204" pitchFamily="34" charset="0"/>
              </a:rPr>
              <a:t> </a:t>
            </a:r>
            <a:r>
              <a:rPr lang="en-US" sz="1600" dirty="0">
                <a:cs typeface="Arial" panose="020B0604020202020204" pitchFamily="34" charset="0"/>
              </a:rPr>
              <a:t> </a:t>
            </a:r>
            <a:r>
              <a:rPr lang="en-US" sz="2400" dirty="0">
                <a:cs typeface="Arial" panose="020B0604020202020204" pitchFamily="34" charset="0"/>
              </a:rPr>
              <a:t>A 3 digit scheme is quite common: </a:t>
            </a:r>
          </a:p>
        </p:txBody>
      </p:sp>
      <p:grpSp>
        <p:nvGrpSpPr>
          <p:cNvPr id="4" name="Group 3">
            <a:extLst>
              <a:ext uri="{FF2B5EF4-FFF2-40B4-BE49-F238E27FC236}">
                <a16:creationId xmlns:a16="http://schemas.microsoft.com/office/drawing/2014/main" id="{F09CF0E5-A3AC-4CA5-9443-520C716214DF}"/>
              </a:ext>
            </a:extLst>
          </p:cNvPr>
          <p:cNvGrpSpPr/>
          <p:nvPr/>
        </p:nvGrpSpPr>
        <p:grpSpPr>
          <a:xfrm>
            <a:off x="2847257" y="5533830"/>
            <a:ext cx="5141354" cy="1363271"/>
            <a:chOff x="1932960" y="5249632"/>
            <a:chExt cx="5211245" cy="1756942"/>
          </a:xfrm>
        </p:grpSpPr>
        <p:sp>
          <p:nvSpPr>
            <p:cNvPr id="775" name="Line 1029">
              <a:extLst>
                <a:ext uri="{FF2B5EF4-FFF2-40B4-BE49-F238E27FC236}">
                  <a16:creationId xmlns:a16="http://schemas.microsoft.com/office/drawing/2014/main" id="{F7ECF429-E0C9-42BB-8C71-62ADE4943B20}"/>
                </a:ext>
              </a:extLst>
            </p:cNvPr>
            <p:cNvSpPr>
              <a:spLocks noChangeShapeType="1"/>
            </p:cNvSpPr>
            <p:nvPr/>
          </p:nvSpPr>
          <p:spPr bwMode="auto">
            <a:xfrm flipH="1">
              <a:off x="3253987" y="5597722"/>
              <a:ext cx="701441" cy="422156"/>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sz="2400">
                <a:latin typeface="Arial" panose="020B0604020202020204" pitchFamily="34" charset="0"/>
                <a:cs typeface="Arial" panose="020B0604020202020204" pitchFamily="34" charset="0"/>
              </a:endParaRPr>
            </a:p>
          </p:txBody>
        </p:sp>
        <p:sp>
          <p:nvSpPr>
            <p:cNvPr id="776" name="Line 1030">
              <a:extLst>
                <a:ext uri="{FF2B5EF4-FFF2-40B4-BE49-F238E27FC236}">
                  <a16:creationId xmlns:a16="http://schemas.microsoft.com/office/drawing/2014/main" id="{2DE0BDD9-EC9F-49B4-9DC1-F540955B124C}"/>
                </a:ext>
              </a:extLst>
            </p:cNvPr>
            <p:cNvSpPr>
              <a:spLocks noChangeShapeType="1"/>
            </p:cNvSpPr>
            <p:nvPr/>
          </p:nvSpPr>
          <p:spPr bwMode="auto">
            <a:xfrm flipH="1">
              <a:off x="4322620" y="5781621"/>
              <a:ext cx="58021" cy="250649"/>
            </a:xfrm>
            <a:prstGeom prst="line">
              <a:avLst/>
            </a:prstGeom>
            <a:noFill/>
            <a:ln w="28575">
              <a:solidFill>
                <a:srgbClr val="0070C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sz="2400">
                <a:latin typeface="Arial" panose="020B0604020202020204" pitchFamily="34" charset="0"/>
                <a:cs typeface="Arial" panose="020B0604020202020204" pitchFamily="34" charset="0"/>
              </a:endParaRPr>
            </a:p>
          </p:txBody>
        </p:sp>
        <p:sp>
          <p:nvSpPr>
            <p:cNvPr id="777" name="Line 1031">
              <a:extLst>
                <a:ext uri="{FF2B5EF4-FFF2-40B4-BE49-F238E27FC236}">
                  <a16:creationId xmlns:a16="http://schemas.microsoft.com/office/drawing/2014/main" id="{C5A487CD-2505-4ADD-A67D-B6C94128A34C}"/>
                </a:ext>
              </a:extLst>
            </p:cNvPr>
            <p:cNvSpPr>
              <a:spLocks noChangeShapeType="1"/>
            </p:cNvSpPr>
            <p:nvPr/>
          </p:nvSpPr>
          <p:spPr bwMode="auto">
            <a:xfrm>
              <a:off x="4747835" y="5597722"/>
              <a:ext cx="965687" cy="422156"/>
            </a:xfrm>
            <a:prstGeom prst="line">
              <a:avLst/>
            </a:prstGeom>
            <a:noFill/>
            <a:ln w="28575">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sz="2400">
                <a:latin typeface="Arial" panose="020B0604020202020204" pitchFamily="34" charset="0"/>
                <a:cs typeface="Arial" panose="020B0604020202020204" pitchFamily="34" charset="0"/>
              </a:endParaRPr>
            </a:p>
          </p:txBody>
        </p:sp>
        <p:sp>
          <p:nvSpPr>
            <p:cNvPr id="778" name="Rectangle 1032">
              <a:extLst>
                <a:ext uri="{FF2B5EF4-FFF2-40B4-BE49-F238E27FC236}">
                  <a16:creationId xmlns:a16="http://schemas.microsoft.com/office/drawing/2014/main" id="{EA98E65D-830A-4744-A655-8C0E3004ACB8}"/>
                </a:ext>
              </a:extLst>
            </p:cNvPr>
            <p:cNvSpPr>
              <a:spLocks noChangeArrowheads="1"/>
            </p:cNvSpPr>
            <p:nvPr/>
          </p:nvSpPr>
          <p:spPr bwMode="auto">
            <a:xfrm>
              <a:off x="1932960" y="5895907"/>
              <a:ext cx="1670222" cy="106765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sz="2400" dirty="0">
                  <a:cs typeface="Arial" panose="020B0604020202020204" pitchFamily="34" charset="0"/>
                </a:rPr>
                <a:t>   Release</a:t>
              </a:r>
            </a:p>
            <a:p>
              <a:pPr algn="ctr"/>
              <a:r>
                <a:rPr lang="en-US" sz="2400" dirty="0">
                  <a:cs typeface="Arial" panose="020B0604020202020204" pitchFamily="34" charset="0"/>
                </a:rPr>
                <a:t> (Customer)</a:t>
              </a:r>
            </a:p>
          </p:txBody>
        </p:sp>
        <p:sp>
          <p:nvSpPr>
            <p:cNvPr id="779" name="Rectangle 1033">
              <a:extLst>
                <a:ext uri="{FF2B5EF4-FFF2-40B4-BE49-F238E27FC236}">
                  <a16:creationId xmlns:a16="http://schemas.microsoft.com/office/drawing/2014/main" id="{7607F78B-D2C5-4194-AAAF-56591E690B14}"/>
                </a:ext>
              </a:extLst>
            </p:cNvPr>
            <p:cNvSpPr>
              <a:spLocks noChangeArrowheads="1"/>
            </p:cNvSpPr>
            <p:nvPr/>
          </p:nvSpPr>
          <p:spPr bwMode="auto">
            <a:xfrm>
              <a:off x="3665653" y="5895907"/>
              <a:ext cx="1748603" cy="106765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sz="2400" dirty="0">
                  <a:solidFill>
                    <a:srgbClr val="0070C0"/>
                  </a:solidFill>
                  <a:cs typeface="Arial" panose="020B0604020202020204" pitchFamily="34" charset="0"/>
                </a:rPr>
                <a:t>Version </a:t>
              </a:r>
            </a:p>
            <a:p>
              <a:pPr algn="ctr"/>
              <a:r>
                <a:rPr lang="en-US" sz="2400" dirty="0">
                  <a:solidFill>
                    <a:srgbClr val="0070C0"/>
                  </a:solidFill>
                  <a:cs typeface="Arial" panose="020B0604020202020204" pitchFamily="34" charset="0"/>
                </a:rPr>
                <a:t> (Developer)</a:t>
              </a:r>
            </a:p>
          </p:txBody>
        </p:sp>
        <p:sp>
          <p:nvSpPr>
            <p:cNvPr id="780" name="Rectangle 1034">
              <a:extLst>
                <a:ext uri="{FF2B5EF4-FFF2-40B4-BE49-F238E27FC236}">
                  <a16:creationId xmlns:a16="http://schemas.microsoft.com/office/drawing/2014/main" id="{A5DA807D-5517-4A6C-9B44-0BFE057164B3}"/>
                </a:ext>
              </a:extLst>
            </p:cNvPr>
            <p:cNvSpPr>
              <a:spLocks noChangeArrowheads="1"/>
            </p:cNvSpPr>
            <p:nvPr/>
          </p:nvSpPr>
          <p:spPr bwMode="auto">
            <a:xfrm>
              <a:off x="5465469" y="5938916"/>
              <a:ext cx="1678736" cy="106765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ctr"/>
              <a:r>
                <a:rPr lang="en-US" sz="2400" dirty="0">
                  <a:solidFill>
                    <a:srgbClr val="C00000"/>
                  </a:solidFill>
                  <a:cs typeface="Arial" panose="020B0604020202020204" pitchFamily="34" charset="0"/>
                </a:rPr>
                <a:t>Revision </a:t>
              </a:r>
            </a:p>
            <a:p>
              <a:pPr algn="ctr"/>
              <a:r>
                <a:rPr lang="en-US" sz="2400" dirty="0">
                  <a:solidFill>
                    <a:srgbClr val="C00000"/>
                  </a:solidFill>
                  <a:cs typeface="Arial" panose="020B0604020202020204" pitchFamily="34" charset="0"/>
                </a:rPr>
                <a:t>(Developer)</a:t>
              </a:r>
            </a:p>
          </p:txBody>
        </p:sp>
        <p:sp>
          <p:nvSpPr>
            <p:cNvPr id="781" name="Rectangle 1028">
              <a:extLst>
                <a:ext uri="{FF2B5EF4-FFF2-40B4-BE49-F238E27FC236}">
                  <a16:creationId xmlns:a16="http://schemas.microsoft.com/office/drawing/2014/main" id="{D80B727E-1232-4589-AFE6-B2726CBC12D7}"/>
                </a:ext>
              </a:extLst>
            </p:cNvPr>
            <p:cNvSpPr>
              <a:spLocks noChangeArrowheads="1"/>
            </p:cNvSpPr>
            <p:nvPr/>
          </p:nvSpPr>
          <p:spPr bwMode="auto">
            <a:xfrm>
              <a:off x="3935108" y="5249632"/>
              <a:ext cx="814021" cy="59167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sz="2400" dirty="0">
                  <a:cs typeface="Arial" panose="020B0604020202020204" pitchFamily="34" charset="0"/>
                </a:rPr>
                <a:t>7.</a:t>
              </a:r>
              <a:r>
                <a:rPr lang="en-US" sz="2400" dirty="0">
                  <a:solidFill>
                    <a:srgbClr val="0070C0"/>
                  </a:solidFill>
                  <a:cs typeface="Arial" panose="020B0604020202020204" pitchFamily="34" charset="0"/>
                </a:rPr>
                <a:t>5</a:t>
              </a:r>
              <a:r>
                <a:rPr lang="en-US" sz="2400" dirty="0">
                  <a:cs typeface="Arial" panose="020B0604020202020204" pitchFamily="34" charset="0"/>
                </a:rPr>
                <a:t>.</a:t>
              </a:r>
              <a:r>
                <a:rPr lang="en-US" sz="2400" dirty="0">
                  <a:solidFill>
                    <a:srgbClr val="C00000"/>
                  </a:solidFill>
                  <a:cs typeface="Arial" panose="020B0604020202020204" pitchFamily="34" charset="0"/>
                </a:rPr>
                <a:t>5</a:t>
              </a:r>
            </a:p>
          </p:txBody>
        </p:sp>
      </p:grpSp>
    </p:spTree>
    <p:extLst>
      <p:ext uri="{BB962C8B-B14F-4D97-AF65-F5344CB8AC3E}">
        <p14:creationId xmlns:p14="http://schemas.microsoft.com/office/powerpoint/2010/main" val="323529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30919" y="483150"/>
            <a:ext cx="8584059" cy="558800"/>
          </a:xfrm>
        </p:spPr>
        <p:txBody>
          <a:bodyPr>
            <a:normAutofit/>
          </a:bodyPr>
          <a:lstStyle/>
          <a:p>
            <a:r>
              <a:rPr lang="en-IN" sz="2400" b="1" dirty="0">
                <a:solidFill>
                  <a:schemeClr val="accent2"/>
                </a:solidFill>
                <a:latin typeface="+mn-lt"/>
              </a:rPr>
              <a:t>11. Bug or Defect Management - 1</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322197"/>
            <a:ext cx="11338560" cy="5686888"/>
          </a:xfrm>
          <a:prstGeom prst="rect">
            <a:avLst/>
          </a:prstGeom>
          <a:noFill/>
        </p:spPr>
        <p:txBody>
          <a:bodyPr wrap="square" rIns="0" numCol="1" spcCol="0" rtlCol="0">
            <a:noAutofit/>
          </a:bodyPr>
          <a:lstStyle/>
          <a:p>
            <a:pPr marL="393750" indent="-285750" algn="just">
              <a:lnSpc>
                <a:spcPct val="120000"/>
              </a:lnSpc>
              <a:spcBef>
                <a:spcPts val="600"/>
              </a:spcBef>
              <a:spcAft>
                <a:spcPts val="600"/>
              </a:spcAft>
              <a:buFont typeface="Wingdings" panose="05000000000000000000" pitchFamily="2" charset="2"/>
              <a:buChar char="§"/>
            </a:pPr>
            <a:r>
              <a:rPr lang="en-GB" sz="2400" dirty="0"/>
              <a:t>Bug is an consequence of a coding fault</a:t>
            </a:r>
          </a:p>
          <a:p>
            <a:pPr marL="393750" indent="-285750" algn="just">
              <a:lnSpc>
                <a:spcPct val="120000"/>
              </a:lnSpc>
              <a:spcBef>
                <a:spcPts val="600"/>
              </a:spcBef>
              <a:spcAft>
                <a:spcPts val="600"/>
              </a:spcAft>
              <a:buFont typeface="Wingdings" panose="05000000000000000000" pitchFamily="2" charset="2"/>
              <a:buChar char="§"/>
            </a:pPr>
            <a:r>
              <a:rPr lang="en-GB" sz="2400" dirty="0"/>
              <a:t>Defect is a variation or deviation from the expected business requirements to have been implemented</a:t>
            </a:r>
          </a:p>
          <a:p>
            <a:pPr marL="393750" indent="-285750" algn="just">
              <a:lnSpc>
                <a:spcPct val="120000"/>
              </a:lnSpc>
              <a:spcBef>
                <a:spcPts val="600"/>
              </a:spcBef>
              <a:spcAft>
                <a:spcPts val="600"/>
              </a:spcAft>
              <a:buFont typeface="Wingdings" panose="05000000000000000000" pitchFamily="2" charset="2"/>
              <a:buChar char="§"/>
            </a:pPr>
            <a:r>
              <a:rPr lang="en-GB" sz="2400" dirty="0"/>
              <a:t>Approaches to manage these would be similar and involve following the Defect Management Process &amp; Generation and considerations of Metrics</a:t>
            </a:r>
          </a:p>
          <a:p>
            <a:pPr marL="393750" lvl="1" indent="-285750" algn="just">
              <a:lnSpc>
                <a:spcPct val="120000"/>
              </a:lnSpc>
              <a:spcBef>
                <a:spcPts val="600"/>
              </a:spcBef>
              <a:spcAft>
                <a:spcPts val="600"/>
              </a:spcAft>
              <a:buFont typeface="Wingdings" panose="05000000000000000000" pitchFamily="2" charset="2"/>
              <a:buChar char="§"/>
            </a:pPr>
            <a:r>
              <a:rPr lang="en-GB" sz="2400" dirty="0"/>
              <a:t>All of this bug/defect management is often driven through the defect management steps in usage of tools like Bugzilla</a:t>
            </a:r>
          </a:p>
        </p:txBody>
      </p:sp>
    </p:spTree>
    <p:extLst>
      <p:ext uri="{BB962C8B-B14F-4D97-AF65-F5344CB8AC3E}">
        <p14:creationId xmlns:p14="http://schemas.microsoft.com/office/powerpoint/2010/main" val="271083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30" y="487280"/>
            <a:ext cx="8584059" cy="558800"/>
          </a:xfrm>
        </p:spPr>
        <p:txBody>
          <a:bodyPr>
            <a:normAutofit/>
          </a:bodyPr>
          <a:lstStyle/>
          <a:p>
            <a:r>
              <a:rPr lang="en-IN" sz="2400" b="1" dirty="0">
                <a:solidFill>
                  <a:schemeClr val="accent2"/>
                </a:solidFill>
                <a:latin typeface="+mn-lt"/>
              </a:rPr>
              <a:t>11. Bug or Defect Management - 2</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228030" y="1046080"/>
            <a:ext cx="10744770" cy="5686888"/>
          </a:xfrm>
          <a:prstGeom prst="rect">
            <a:avLst/>
          </a:prstGeom>
          <a:noFill/>
        </p:spPr>
        <p:txBody>
          <a:bodyPr wrap="square" rIns="0" numCol="2" spcCol="0" rtlCol="0">
            <a:noAutofit/>
          </a:bodyPr>
          <a:lstStyle/>
          <a:p>
            <a:pPr marL="0" lvl="1" indent="-360000" algn="just">
              <a:lnSpc>
                <a:spcPct val="120000"/>
              </a:lnSpc>
              <a:spcBef>
                <a:spcPts val="600"/>
              </a:spcBef>
              <a:spcAft>
                <a:spcPts val="600"/>
              </a:spcAft>
              <a:buFont typeface="Wingdings" panose="05000000000000000000" pitchFamily="2" charset="2"/>
              <a:buChar char="§"/>
            </a:pPr>
            <a:r>
              <a:rPr lang="en-GB" sz="2400" dirty="0"/>
              <a:t>Defect Management Process would contain the following steps</a:t>
            </a:r>
          </a:p>
          <a:p>
            <a:pPr lvl="2" indent="-457200" algn="just">
              <a:spcBef>
                <a:spcPts val="600"/>
              </a:spcBef>
              <a:spcAft>
                <a:spcPts val="600"/>
              </a:spcAft>
              <a:buFont typeface="+mj-lt"/>
              <a:buAutoNum type="arabicPeriod"/>
            </a:pPr>
            <a:r>
              <a:rPr lang="en-GB" sz="2400" dirty="0"/>
              <a:t>Discover</a:t>
            </a:r>
          </a:p>
          <a:p>
            <a:pPr lvl="2" indent="-457200" algn="just">
              <a:spcBef>
                <a:spcPts val="600"/>
              </a:spcBef>
              <a:spcAft>
                <a:spcPts val="600"/>
              </a:spcAft>
              <a:buFont typeface="+mj-lt"/>
              <a:buAutoNum type="arabicPeriod"/>
            </a:pPr>
            <a:r>
              <a:rPr lang="en-GB" sz="2400" dirty="0"/>
              <a:t>Reporting, logging into the tool (if being used) with an unique identifier</a:t>
            </a:r>
          </a:p>
          <a:p>
            <a:pPr lvl="2" indent="-457200" algn="just">
              <a:spcBef>
                <a:spcPts val="600"/>
              </a:spcBef>
              <a:spcAft>
                <a:spcPts val="600"/>
              </a:spcAft>
              <a:buFont typeface="+mj-lt"/>
              <a:buAutoNum type="arabicPeriod"/>
            </a:pPr>
            <a:r>
              <a:rPr lang="en-GB" sz="2400" dirty="0"/>
              <a:t>Validation</a:t>
            </a:r>
          </a:p>
          <a:p>
            <a:pPr lvl="2" indent="-457200" algn="just">
              <a:spcBef>
                <a:spcPts val="600"/>
              </a:spcBef>
              <a:spcAft>
                <a:spcPts val="600"/>
              </a:spcAft>
              <a:buFont typeface="+mj-lt"/>
              <a:buAutoNum type="arabicPeriod"/>
            </a:pPr>
            <a:r>
              <a:rPr lang="en-GB" sz="2400" dirty="0"/>
              <a:t>Analysis and Categorization (Critical, High, Medium and Low)</a:t>
            </a:r>
          </a:p>
          <a:p>
            <a:pPr lvl="2" indent="-457200" algn="just">
              <a:spcBef>
                <a:spcPts val="600"/>
              </a:spcBef>
              <a:spcAft>
                <a:spcPts val="600"/>
              </a:spcAft>
              <a:buFont typeface="+mj-lt"/>
              <a:buAutoNum type="arabicPeriod"/>
            </a:pPr>
            <a:r>
              <a:rPr lang="en-GB" sz="2400" dirty="0"/>
              <a:t>Request and Approval for fix or change</a:t>
            </a:r>
          </a:p>
          <a:p>
            <a:pPr lvl="2" indent="-457200" algn="just">
              <a:spcBef>
                <a:spcPts val="600"/>
              </a:spcBef>
              <a:spcAft>
                <a:spcPts val="600"/>
              </a:spcAft>
              <a:buFont typeface="+mj-lt"/>
              <a:buAutoNum type="arabicPeriod"/>
            </a:pPr>
            <a:r>
              <a:rPr lang="en-GB" sz="2400" dirty="0"/>
              <a:t>Resolution (Assignment, Schedule, Fix, test and report on resolution)</a:t>
            </a:r>
          </a:p>
          <a:p>
            <a:pPr lvl="2" indent="-457200" algn="just">
              <a:spcBef>
                <a:spcPts val="600"/>
              </a:spcBef>
              <a:spcAft>
                <a:spcPts val="600"/>
              </a:spcAft>
              <a:buFont typeface="+mj-lt"/>
              <a:buAutoNum type="arabicPeriod"/>
            </a:pPr>
            <a:r>
              <a:rPr lang="en-GB" sz="2400" dirty="0"/>
              <a:t>Verification by submitter</a:t>
            </a:r>
          </a:p>
          <a:p>
            <a:pPr lvl="2" indent="-457200" algn="just">
              <a:spcBef>
                <a:spcPts val="600"/>
              </a:spcBef>
              <a:spcAft>
                <a:spcPts val="600"/>
              </a:spcAft>
              <a:buFont typeface="+mj-lt"/>
              <a:buAutoNum type="arabicPeriod"/>
            </a:pPr>
            <a:r>
              <a:rPr lang="en-GB" sz="2400" dirty="0"/>
              <a:t>Merging of the code</a:t>
            </a:r>
          </a:p>
          <a:p>
            <a:pPr lvl="2" indent="-457200" algn="just">
              <a:spcBef>
                <a:spcPts val="600"/>
              </a:spcBef>
              <a:spcAft>
                <a:spcPts val="600"/>
              </a:spcAft>
              <a:buFont typeface="+mj-lt"/>
              <a:buAutoNum type="arabicPeriod"/>
            </a:pPr>
            <a:r>
              <a:rPr lang="en-GB" sz="2400" dirty="0"/>
              <a:t>Updating of the version number</a:t>
            </a:r>
          </a:p>
          <a:p>
            <a:pPr lvl="2" indent="-457200" algn="just">
              <a:spcBef>
                <a:spcPts val="600"/>
              </a:spcBef>
              <a:spcAft>
                <a:spcPts val="600"/>
              </a:spcAft>
              <a:buFont typeface="+mj-lt"/>
              <a:buAutoNum type="arabicPeriod"/>
            </a:pPr>
            <a:r>
              <a:rPr lang="en-GB" sz="2400" dirty="0"/>
              <a:t>Plan for release of the fix to the customer</a:t>
            </a:r>
          </a:p>
          <a:p>
            <a:pPr lvl="2" indent="-457200" algn="just">
              <a:spcBef>
                <a:spcPts val="600"/>
              </a:spcBef>
              <a:spcAft>
                <a:spcPts val="600"/>
              </a:spcAft>
              <a:buFont typeface="+mj-lt"/>
              <a:buAutoNum type="arabicPeriod"/>
            </a:pPr>
            <a:r>
              <a:rPr lang="en-GB" sz="2400" dirty="0"/>
              <a:t>Closure</a:t>
            </a:r>
          </a:p>
          <a:p>
            <a:pPr lvl="2" indent="-457200" algn="just">
              <a:spcBef>
                <a:spcPts val="600"/>
              </a:spcBef>
              <a:spcAft>
                <a:spcPts val="600"/>
              </a:spcAft>
              <a:buFont typeface="+mj-lt"/>
              <a:buAutoNum type="arabicPeriod"/>
            </a:pPr>
            <a:r>
              <a:rPr lang="en-GB" sz="2400" dirty="0"/>
              <a:t>Reporting</a:t>
            </a:r>
          </a:p>
        </p:txBody>
      </p:sp>
    </p:spTree>
    <p:extLst>
      <p:ext uri="{BB962C8B-B14F-4D97-AF65-F5344CB8AC3E}">
        <p14:creationId xmlns:p14="http://schemas.microsoft.com/office/powerpoint/2010/main" val="13351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61ED70-08E5-4039-A948-9AC3C42D8538}"/>
              </a:ext>
            </a:extLst>
          </p:cNvPr>
          <p:cNvSpPr/>
          <p:nvPr/>
        </p:nvSpPr>
        <p:spPr>
          <a:xfrm>
            <a:off x="186836" y="1416245"/>
            <a:ext cx="11319363" cy="584775"/>
          </a:xfrm>
          <a:prstGeom prst="rect">
            <a:avLst/>
          </a:prstGeom>
        </p:spPr>
        <p:txBody>
          <a:bodyPr wrap="square">
            <a:spAutoFit/>
          </a:bodyPr>
          <a:lstStyle/>
          <a:p>
            <a:r>
              <a:rPr lang="en-US" sz="3200" b="1" dirty="0">
                <a:solidFill>
                  <a:schemeClr val="accent2"/>
                </a:solidFill>
              </a:rPr>
              <a:t>Change, Promotion, Release &amp; Defect Management</a:t>
            </a:r>
          </a:p>
        </p:txBody>
      </p:sp>
      <p:pic>
        <p:nvPicPr>
          <p:cNvPr id="3" name="Picture 2">
            <a:extLst>
              <a:ext uri="{FF2B5EF4-FFF2-40B4-BE49-F238E27FC236}">
                <a16:creationId xmlns:a16="http://schemas.microsoft.com/office/drawing/2014/main" id="{B3A5F941-CBF3-4922-AB7C-684F971188B2}"/>
              </a:ext>
            </a:extLst>
          </p:cNvPr>
          <p:cNvPicPr>
            <a:picLocks noChangeAspect="1"/>
          </p:cNvPicPr>
          <p:nvPr/>
        </p:nvPicPr>
        <p:blipFill>
          <a:blip r:embed="rId2"/>
          <a:stretch>
            <a:fillRect/>
          </a:stretch>
        </p:blipFill>
        <p:spPr>
          <a:xfrm>
            <a:off x="488281" y="2414943"/>
            <a:ext cx="5431255" cy="2894743"/>
          </a:xfrm>
          <a:prstGeom prst="rect">
            <a:avLst/>
          </a:prstGeom>
        </p:spPr>
      </p:pic>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30803" y="496684"/>
            <a:ext cx="8584059" cy="558800"/>
          </a:xfrm>
        </p:spPr>
        <p:txBody>
          <a:bodyPr>
            <a:normAutofit/>
          </a:bodyPr>
          <a:lstStyle/>
          <a:p>
            <a:r>
              <a:rPr lang="en-IN" sz="2400" b="1" dirty="0">
                <a:solidFill>
                  <a:schemeClr val="accent2"/>
                </a:solidFill>
                <a:latin typeface="+mn-lt"/>
              </a:rPr>
              <a:t> Configuration Management Activities (Recap)</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2" name="TextBox 1"/>
          <p:cNvSpPr txBox="1"/>
          <p:nvPr/>
        </p:nvSpPr>
        <p:spPr>
          <a:xfrm>
            <a:off x="198567" y="1097962"/>
            <a:ext cx="7829556" cy="5761962"/>
          </a:xfrm>
          <a:prstGeom prst="rect">
            <a:avLst/>
          </a:prstGeom>
          <a:noFill/>
        </p:spPr>
        <p:txBody>
          <a:bodyPr wrap="square" rtlCol="0">
            <a:spAutoFit/>
          </a:bodyPr>
          <a:lstStyle/>
          <a:p>
            <a:pPr lvl="1" indent="-457200">
              <a:lnSpc>
                <a:spcPct val="120000"/>
              </a:lnSpc>
              <a:spcBef>
                <a:spcPts val="400"/>
              </a:spcBef>
              <a:spcAft>
                <a:spcPts val="400"/>
              </a:spcAft>
              <a:buClr>
                <a:srgbClr val="C00000"/>
              </a:buClr>
              <a:buFont typeface="+mj-lt"/>
              <a:buAutoNum type="arabicPeriod"/>
            </a:pPr>
            <a:r>
              <a:rPr lang="en-US" sz="2300" b="1" dirty="0">
                <a:solidFill>
                  <a:srgbClr val="00B050"/>
                </a:solidFill>
                <a:latin typeface="Calibri" panose="020F0502020204030204" pitchFamily="34" charset="0"/>
                <a:cs typeface="Calibri" panose="020F0502020204030204" pitchFamily="34" charset="0"/>
              </a:rPr>
              <a:t>Configuration item identification </a:t>
            </a:r>
          </a:p>
          <a:p>
            <a:pPr lvl="1" indent="-457200">
              <a:lnSpc>
                <a:spcPct val="120000"/>
              </a:lnSpc>
              <a:spcBef>
                <a:spcPts val="400"/>
              </a:spcBef>
              <a:spcAft>
                <a:spcPts val="400"/>
              </a:spcAft>
              <a:buClr>
                <a:srgbClr val="C00000"/>
              </a:buClr>
              <a:buFont typeface="+mj-lt"/>
              <a:buAutoNum type="arabicPeriod"/>
            </a:pPr>
            <a:r>
              <a:rPr lang="en-US" sz="2300" b="1" dirty="0">
                <a:solidFill>
                  <a:srgbClr val="00B050"/>
                </a:solidFill>
                <a:latin typeface="Calibri" panose="020F0502020204030204" pitchFamily="34" charset="0"/>
                <a:cs typeface="Calibri" panose="020F0502020204030204" pitchFamily="34" charset="0"/>
              </a:rPr>
              <a:t>Configuration Management Directories</a:t>
            </a:r>
          </a:p>
          <a:p>
            <a:pPr lvl="1" indent="-457200">
              <a:lnSpc>
                <a:spcPct val="120000"/>
              </a:lnSpc>
              <a:spcBef>
                <a:spcPts val="400"/>
              </a:spcBef>
              <a:spcAft>
                <a:spcPts val="400"/>
              </a:spcAft>
              <a:buClr>
                <a:srgbClr val="C00000"/>
              </a:buClr>
              <a:buFont typeface="+mj-lt"/>
              <a:buAutoNum type="arabicPeriod"/>
            </a:pPr>
            <a:r>
              <a:rPr lang="en-US" sz="2300" b="1" dirty="0">
                <a:solidFill>
                  <a:srgbClr val="00B050"/>
                </a:solidFill>
                <a:latin typeface="Calibri" panose="020F0502020204030204" pitchFamily="34" charset="0"/>
                <a:cs typeface="Calibri" panose="020F0502020204030204" pitchFamily="34" charset="0"/>
              </a:rPr>
              <a:t>Baselining</a:t>
            </a:r>
          </a:p>
          <a:p>
            <a:pPr lvl="1" indent="-457200">
              <a:lnSpc>
                <a:spcPct val="120000"/>
              </a:lnSpc>
              <a:spcBef>
                <a:spcPts val="400"/>
              </a:spcBef>
              <a:spcAft>
                <a:spcPts val="400"/>
              </a:spcAft>
              <a:buClr>
                <a:srgbClr val="C00000"/>
              </a:buClr>
              <a:buFont typeface="+mj-lt"/>
              <a:buAutoNum type="arabicPeriod"/>
            </a:pPr>
            <a:r>
              <a:rPr lang="en-US" sz="2300" b="1" dirty="0">
                <a:solidFill>
                  <a:srgbClr val="00B050"/>
                </a:solidFill>
                <a:latin typeface="Calibri" panose="020F0502020204030204" pitchFamily="34" charset="0"/>
                <a:cs typeface="Calibri" panose="020F0502020204030204" pitchFamily="34" charset="0"/>
              </a:rPr>
              <a:t>Branch management</a:t>
            </a:r>
          </a:p>
          <a:p>
            <a:pPr lvl="1" indent="-457200">
              <a:lnSpc>
                <a:spcPct val="120000"/>
              </a:lnSpc>
              <a:spcBef>
                <a:spcPts val="400"/>
              </a:spcBef>
              <a:spcAft>
                <a:spcPts val="400"/>
              </a:spcAft>
              <a:buClr>
                <a:srgbClr val="C00000"/>
              </a:buClr>
              <a:buFont typeface="+mj-lt"/>
              <a:buAutoNum type="arabicPeriod"/>
            </a:pPr>
            <a:r>
              <a:rPr lang="en-US" sz="2300" b="1" dirty="0">
                <a:solidFill>
                  <a:srgbClr val="00B050"/>
                </a:solidFill>
                <a:latin typeface="Calibri" panose="020F0502020204030204" pitchFamily="34" charset="0"/>
                <a:cs typeface="Calibri" panose="020F0502020204030204" pitchFamily="34" charset="0"/>
              </a:rPr>
              <a:t>Version Management</a:t>
            </a:r>
          </a:p>
          <a:p>
            <a:pPr lvl="1" indent="-457200">
              <a:lnSpc>
                <a:spcPct val="120000"/>
              </a:lnSpc>
              <a:spcBef>
                <a:spcPts val="400"/>
              </a:spcBef>
              <a:spcAft>
                <a:spcPts val="400"/>
              </a:spcAft>
              <a:buClr>
                <a:srgbClr val="C00000"/>
              </a:buClr>
              <a:buFont typeface="+mj-lt"/>
              <a:buAutoNum type="arabicPeriod"/>
            </a:pPr>
            <a:r>
              <a:rPr lang="en-US" sz="2300" b="1" dirty="0">
                <a:solidFill>
                  <a:srgbClr val="00B050"/>
                </a:solidFill>
                <a:latin typeface="Calibri" panose="020F0502020204030204" pitchFamily="34" charset="0"/>
                <a:cs typeface="Calibri" panose="020F0502020204030204" pitchFamily="34" charset="0"/>
              </a:rPr>
              <a:t>Build Management</a:t>
            </a:r>
          </a:p>
          <a:p>
            <a:pPr lvl="1" indent="-457200">
              <a:lnSpc>
                <a:spcPct val="120000"/>
              </a:lnSpc>
              <a:spcBef>
                <a:spcPts val="400"/>
              </a:spcBef>
              <a:spcAft>
                <a:spcPts val="400"/>
              </a:spcAft>
              <a:buClr>
                <a:srgbClr val="C00000"/>
              </a:buClr>
              <a:buFont typeface="+mj-lt"/>
              <a:buAutoNum type="arabicPeriod"/>
            </a:pPr>
            <a:r>
              <a:rPr lang="en-US" sz="2300" b="1" dirty="0">
                <a:solidFill>
                  <a:srgbClr val="00B050"/>
                </a:solidFill>
                <a:latin typeface="Calibri" panose="020F0502020204030204" pitchFamily="34" charset="0"/>
                <a:cs typeface="Calibri" panose="020F0502020204030204" pitchFamily="34" charset="0"/>
              </a:rPr>
              <a:t>Install Management</a:t>
            </a:r>
          </a:p>
          <a:p>
            <a:pPr lvl="1" indent="-457200">
              <a:lnSpc>
                <a:spcPct val="120000"/>
              </a:lnSpc>
              <a:spcBef>
                <a:spcPts val="400"/>
              </a:spcBef>
              <a:spcAft>
                <a:spcPts val="400"/>
              </a:spcAft>
              <a:buClr>
                <a:srgbClr val="C00000"/>
              </a:buClr>
              <a:buFont typeface="+mj-lt"/>
              <a:buAutoNum type="arabicPeriod"/>
            </a:pPr>
            <a:r>
              <a:rPr lang="en-US" sz="2300" b="1" dirty="0">
                <a:latin typeface="Calibri" panose="020F0502020204030204" pitchFamily="34" charset="0"/>
                <a:cs typeface="Calibri" panose="020F0502020204030204" pitchFamily="34" charset="0"/>
              </a:rPr>
              <a:t>Change Management</a:t>
            </a:r>
          </a:p>
          <a:p>
            <a:pPr lvl="1" indent="-457200">
              <a:lnSpc>
                <a:spcPct val="120000"/>
              </a:lnSpc>
              <a:spcBef>
                <a:spcPts val="400"/>
              </a:spcBef>
              <a:spcAft>
                <a:spcPts val="400"/>
              </a:spcAft>
              <a:buClr>
                <a:srgbClr val="C00000"/>
              </a:buClr>
              <a:buFont typeface="+mj-lt"/>
              <a:buAutoNum type="arabicPeriod"/>
            </a:pPr>
            <a:r>
              <a:rPr lang="en-US" sz="2300" b="1" dirty="0">
                <a:latin typeface="Calibri" panose="020F0502020204030204" pitchFamily="34" charset="0"/>
                <a:cs typeface="Calibri" panose="020F0502020204030204" pitchFamily="34" charset="0"/>
              </a:rPr>
              <a:t>Promotion management </a:t>
            </a:r>
          </a:p>
          <a:p>
            <a:pPr lvl="1" indent="-457200">
              <a:lnSpc>
                <a:spcPct val="120000"/>
              </a:lnSpc>
              <a:spcBef>
                <a:spcPts val="400"/>
              </a:spcBef>
              <a:spcAft>
                <a:spcPts val="400"/>
              </a:spcAft>
              <a:buClr>
                <a:srgbClr val="C00000"/>
              </a:buClr>
              <a:buFont typeface="+mj-lt"/>
              <a:buAutoNum type="arabicPeriod"/>
            </a:pPr>
            <a:r>
              <a:rPr lang="en-US" sz="2300" b="1" dirty="0">
                <a:latin typeface="Calibri" panose="020F0502020204030204" pitchFamily="34" charset="0"/>
                <a:cs typeface="Calibri" panose="020F0502020204030204" pitchFamily="34" charset="0"/>
              </a:rPr>
              <a:t>Release management</a:t>
            </a:r>
          </a:p>
          <a:p>
            <a:pPr lvl="1" indent="-457200">
              <a:lnSpc>
                <a:spcPct val="120000"/>
              </a:lnSpc>
              <a:spcBef>
                <a:spcPts val="400"/>
              </a:spcBef>
              <a:spcAft>
                <a:spcPts val="400"/>
              </a:spcAft>
              <a:buClr>
                <a:srgbClr val="C00000"/>
              </a:buClr>
              <a:buFont typeface="+mj-lt"/>
              <a:buAutoNum type="arabicPeriod"/>
            </a:pPr>
            <a:r>
              <a:rPr lang="en-US" sz="2300" b="1" dirty="0">
                <a:latin typeface="Calibri" panose="020F0502020204030204" pitchFamily="34" charset="0"/>
                <a:cs typeface="Calibri" panose="020F0502020204030204" pitchFamily="34" charset="0"/>
              </a:rPr>
              <a:t>Defect Management</a:t>
            </a:r>
          </a:p>
        </p:txBody>
      </p:sp>
    </p:spTree>
    <p:extLst>
      <p:ext uri="{BB962C8B-B14F-4D97-AF65-F5344CB8AC3E}">
        <p14:creationId xmlns:p14="http://schemas.microsoft.com/office/powerpoint/2010/main" val="420646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63" y="494155"/>
            <a:ext cx="8584059" cy="558800"/>
          </a:xfrm>
        </p:spPr>
        <p:txBody>
          <a:bodyPr>
            <a:normAutofit/>
          </a:bodyPr>
          <a:lstStyle/>
          <a:p>
            <a:r>
              <a:rPr lang="en-IN" sz="2400" b="1" dirty="0">
                <a:solidFill>
                  <a:schemeClr val="accent2"/>
                </a:solidFill>
                <a:latin typeface="+mn-lt"/>
              </a:rPr>
              <a:t>8. Change Management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0" y="1105072"/>
            <a:ext cx="11135360" cy="5504783"/>
          </a:xfrm>
          <a:prstGeom prst="rect">
            <a:avLst/>
          </a:prstGeom>
          <a:noFill/>
        </p:spPr>
        <p:txBody>
          <a:bodyPr wrap="square" rIns="0" numCol="1" spcCol="0" rtlCol="0">
            <a:noAutofit/>
          </a:bodyPr>
          <a:lstStyle/>
          <a:p>
            <a:pPr marL="393750" indent="-285750">
              <a:spcBef>
                <a:spcPts val="400"/>
              </a:spcBef>
              <a:spcAft>
                <a:spcPts val="400"/>
              </a:spcAft>
              <a:buFont typeface="Wingdings" panose="05000000000000000000" pitchFamily="2" charset="2"/>
              <a:buChar char="§"/>
            </a:pPr>
            <a:r>
              <a:rPr lang="en-US" sz="2400" dirty="0"/>
              <a:t>A change could result in the creation of a different version or a release of the software</a:t>
            </a:r>
          </a:p>
          <a:p>
            <a:pPr marL="393750" indent="-285750">
              <a:spcBef>
                <a:spcPts val="400"/>
              </a:spcBef>
              <a:spcAft>
                <a:spcPts val="400"/>
              </a:spcAft>
              <a:buFont typeface="Wingdings" panose="05000000000000000000" pitchFamily="2" charset="2"/>
              <a:buChar char="§"/>
            </a:pPr>
            <a:r>
              <a:rPr lang="en-US" sz="2400" dirty="0"/>
              <a:t>Deals with the changes to the Configuration Items (CIs) which have been baselined</a:t>
            </a:r>
          </a:p>
          <a:p>
            <a:pPr marL="393750" indent="-285750">
              <a:spcBef>
                <a:spcPts val="400"/>
              </a:spcBef>
              <a:spcAft>
                <a:spcPts val="400"/>
              </a:spcAft>
              <a:buFont typeface="Wingdings" panose="05000000000000000000" pitchFamily="2" charset="2"/>
              <a:buChar char="§"/>
            </a:pPr>
            <a:r>
              <a:rPr lang="en-US" sz="2400" dirty="0"/>
              <a:t>General change process</a:t>
            </a:r>
          </a:p>
          <a:p>
            <a:pPr marL="792000" lvl="1" indent="-252000" algn="just">
              <a:spcBef>
                <a:spcPts val="400"/>
              </a:spcBef>
              <a:spcAft>
                <a:spcPts val="400"/>
              </a:spcAft>
              <a:buFont typeface="Wingdings" panose="05000000000000000000" pitchFamily="2" charset="2"/>
              <a:buChar char="§"/>
            </a:pPr>
            <a:r>
              <a:rPr lang="en-US" sz="2400" dirty="0"/>
              <a:t>Change is requested (anytime by anyone)</a:t>
            </a:r>
          </a:p>
          <a:p>
            <a:pPr marL="792000" lvl="1" indent="-252000" algn="just">
              <a:spcBef>
                <a:spcPts val="400"/>
              </a:spcBef>
              <a:spcAft>
                <a:spcPts val="400"/>
              </a:spcAft>
              <a:buFont typeface="Wingdings" panose="05000000000000000000" pitchFamily="2" charset="2"/>
              <a:buChar char="§"/>
            </a:pPr>
            <a:r>
              <a:rPr lang="en-US" sz="2400" dirty="0"/>
              <a:t>A Unique identification is associated with this change being requested (Change Id, Requestor, Date etc.) and typically logged into tools</a:t>
            </a:r>
          </a:p>
          <a:p>
            <a:pPr marL="792000" lvl="1" indent="-252000" algn="just">
              <a:spcBef>
                <a:spcPts val="400"/>
              </a:spcBef>
              <a:spcAft>
                <a:spcPts val="400"/>
              </a:spcAft>
              <a:buFont typeface="Wingdings" panose="05000000000000000000" pitchFamily="2" charset="2"/>
              <a:buChar char="§"/>
            </a:pPr>
            <a:r>
              <a:rPr lang="en-US" sz="2400" dirty="0"/>
              <a:t>The change is assessed for impact to other modules, branches and categorized</a:t>
            </a:r>
          </a:p>
          <a:p>
            <a:pPr marL="792000" lvl="1" indent="-252000" algn="just">
              <a:spcBef>
                <a:spcPts val="400"/>
              </a:spcBef>
              <a:spcAft>
                <a:spcPts val="400"/>
              </a:spcAft>
              <a:buFont typeface="Wingdings" panose="05000000000000000000" pitchFamily="2" charset="2"/>
              <a:buChar char="§"/>
            </a:pPr>
            <a:r>
              <a:rPr lang="en-US" sz="2400" dirty="0"/>
              <a:t>Decision on the change - Accepted or Rejected</a:t>
            </a:r>
          </a:p>
          <a:p>
            <a:pPr marL="792000" lvl="1" indent="-252000" algn="just">
              <a:spcBef>
                <a:spcPts val="400"/>
              </a:spcBef>
              <a:spcAft>
                <a:spcPts val="400"/>
              </a:spcAft>
              <a:buFont typeface="Wingdings" panose="05000000000000000000" pitchFamily="2" charset="2"/>
              <a:buChar char="§"/>
            </a:pPr>
            <a:r>
              <a:rPr lang="en-US" sz="2400" dirty="0"/>
              <a:t>All of these activities are mostly tool driven</a:t>
            </a:r>
          </a:p>
          <a:p>
            <a:pPr marL="792000" lvl="1" indent="-252000" algn="just">
              <a:spcBef>
                <a:spcPts val="400"/>
              </a:spcBef>
              <a:spcAft>
                <a:spcPts val="400"/>
              </a:spcAft>
              <a:buFont typeface="Wingdings" panose="05000000000000000000" pitchFamily="2" charset="2"/>
              <a:buChar char="§"/>
            </a:pPr>
            <a:r>
              <a:rPr lang="en-US" sz="2400" dirty="0"/>
              <a:t>If accepted, the change is implemented and validated</a:t>
            </a:r>
          </a:p>
          <a:p>
            <a:pPr marL="792000" lvl="1" indent="-252000" algn="just">
              <a:spcBef>
                <a:spcPts val="400"/>
              </a:spcBef>
              <a:spcAft>
                <a:spcPts val="400"/>
              </a:spcAft>
              <a:buFont typeface="Wingdings" panose="05000000000000000000" pitchFamily="2" charset="2"/>
              <a:buChar char="§"/>
            </a:pPr>
            <a:r>
              <a:rPr lang="en-US" sz="2400" dirty="0"/>
              <a:t>Plans done and </a:t>
            </a:r>
            <a:r>
              <a:rPr lang="en-US" sz="2400"/>
              <a:t>executed for </a:t>
            </a:r>
            <a:r>
              <a:rPr lang="en-US" sz="2400" dirty="0"/>
              <a:t>documentation, versioning, merging and delivery</a:t>
            </a:r>
          </a:p>
          <a:p>
            <a:pPr marL="792000" lvl="1" indent="-252000" algn="just">
              <a:spcBef>
                <a:spcPts val="400"/>
              </a:spcBef>
              <a:spcAft>
                <a:spcPts val="400"/>
              </a:spcAft>
              <a:buFont typeface="Wingdings" panose="05000000000000000000" pitchFamily="2" charset="2"/>
              <a:buChar char="§"/>
            </a:pPr>
            <a:r>
              <a:rPr lang="en-US" sz="2400" dirty="0"/>
              <a:t>The implemented change is also audited.</a:t>
            </a:r>
          </a:p>
        </p:txBody>
      </p:sp>
    </p:spTree>
    <p:extLst>
      <p:ext uri="{BB962C8B-B14F-4D97-AF65-F5344CB8AC3E}">
        <p14:creationId xmlns:p14="http://schemas.microsoft.com/office/powerpoint/2010/main" val="134877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063" y="477942"/>
            <a:ext cx="8584059" cy="558800"/>
          </a:xfrm>
        </p:spPr>
        <p:txBody>
          <a:bodyPr>
            <a:normAutofit/>
          </a:bodyPr>
          <a:lstStyle/>
          <a:p>
            <a:r>
              <a:rPr lang="en-IN" sz="2400" b="1" dirty="0">
                <a:solidFill>
                  <a:schemeClr val="accent2"/>
                </a:solidFill>
                <a:latin typeface="+mn-lt"/>
              </a:rPr>
              <a:t>8. Change Management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98567" y="1187009"/>
            <a:ext cx="10793512" cy="5586073"/>
          </a:xfrm>
          <a:prstGeom prst="rect">
            <a:avLst/>
          </a:prstGeom>
          <a:noFill/>
        </p:spPr>
        <p:txBody>
          <a:bodyPr wrap="square" rIns="0" numCol="1" spcCol="0" rtlCol="0">
            <a:noAutofit/>
          </a:bodyPr>
          <a:lstStyle/>
          <a:p>
            <a:pPr marL="342900" indent="-342900" algn="just">
              <a:spcBef>
                <a:spcPts val="600"/>
              </a:spcBef>
              <a:buFont typeface="Wingdings" panose="05000000000000000000" pitchFamily="2" charset="2"/>
              <a:buChar char="§"/>
            </a:pPr>
            <a:r>
              <a:rPr lang="en-US" sz="2400" dirty="0">
                <a:solidFill>
                  <a:srgbClr val="0070C0"/>
                </a:solidFill>
                <a:latin typeface="Calibri" panose="020F0502020204030204" pitchFamily="34" charset="0"/>
                <a:cs typeface="Calibri" panose="020F0502020204030204" pitchFamily="34" charset="0"/>
              </a:rPr>
              <a:t>The complexity of the change management process varies with the project</a:t>
            </a:r>
            <a:endParaRPr lang="en-US" sz="2400" dirty="0">
              <a:latin typeface="Calibri" panose="020F0502020204030204" pitchFamily="34" charset="0"/>
              <a:cs typeface="Calibri" panose="020F0502020204030204" pitchFamily="34" charset="0"/>
            </a:endParaRPr>
          </a:p>
          <a:p>
            <a:pPr marL="792000" lvl="1" indent="-360000" algn="just">
              <a:spcBef>
                <a:spcPts val="400"/>
              </a:spcBef>
              <a:buFont typeface="Wingdings" panose="05000000000000000000" pitchFamily="2" charset="2"/>
              <a:buChar char="§"/>
            </a:pPr>
            <a:r>
              <a:rPr lang="en-US" sz="2400" dirty="0">
                <a:latin typeface="Calibri" panose="020F0502020204030204" pitchFamily="34" charset="0"/>
                <a:cs typeface="Calibri" panose="020F0502020204030204" pitchFamily="34" charset="0"/>
              </a:rPr>
              <a:t>Small projects perform change requests informally (and fast)</a:t>
            </a:r>
          </a:p>
          <a:p>
            <a:pPr marL="792000" lvl="1" indent="-360000" algn="just">
              <a:spcBef>
                <a:spcPts val="400"/>
              </a:spcBef>
              <a:buFont typeface="Wingdings" panose="05000000000000000000" pitchFamily="2" charset="2"/>
              <a:buChar char="§"/>
            </a:pPr>
            <a:r>
              <a:rPr lang="en-US" sz="2400" dirty="0">
                <a:latin typeface="Calibri" panose="020F0502020204030204" pitchFamily="34" charset="0"/>
                <a:cs typeface="Calibri" panose="020F0502020204030204" pitchFamily="34" charset="0"/>
              </a:rPr>
              <a:t>Complex projects require detailed change request forms and the official approval by one or more managers or through </a:t>
            </a:r>
            <a:r>
              <a:rPr lang="en-US" sz="2400" dirty="0">
                <a:solidFill>
                  <a:srgbClr val="0070C0"/>
                </a:solidFill>
                <a:latin typeface="Calibri" panose="020F0502020204030204" pitchFamily="34" charset="0"/>
                <a:cs typeface="Calibri" panose="020F0502020204030204" pitchFamily="34" charset="0"/>
              </a:rPr>
              <a:t>Configuration Control Board (CCB) </a:t>
            </a:r>
            <a:r>
              <a:rPr lang="en-US" sz="2400" dirty="0">
                <a:latin typeface="Calibri" panose="020F0502020204030204" pitchFamily="34" charset="0"/>
                <a:cs typeface="Calibri" panose="020F0502020204030204" pitchFamily="34" charset="0"/>
              </a:rPr>
              <a:t>(which exists in large project).</a:t>
            </a:r>
          </a:p>
          <a:p>
            <a:pPr marL="342900" indent="-342900" algn="just">
              <a:lnSpc>
                <a:spcPct val="90000"/>
              </a:lnSpc>
              <a:spcBef>
                <a:spcPts val="600"/>
              </a:spcBef>
              <a:buFont typeface="Wingdings" panose="05000000000000000000" pitchFamily="2" charset="2"/>
              <a:buChar char="§"/>
            </a:pPr>
            <a:r>
              <a:rPr lang="en-US" sz="2400" dirty="0">
                <a:solidFill>
                  <a:srgbClr val="0070C0"/>
                </a:solidFill>
                <a:latin typeface="Calibri" panose="020F0502020204030204" pitchFamily="34" charset="0"/>
                <a:cs typeface="Calibri" panose="020F0502020204030204" pitchFamily="34" charset="0"/>
              </a:rPr>
              <a:t>Information required to process a change to a baseline would need to include</a:t>
            </a:r>
          </a:p>
          <a:p>
            <a:pPr marL="792000" lvl="1" indent="-360000" algn="just">
              <a:buFont typeface="Wingdings" panose="05000000000000000000" pitchFamily="2" charset="2"/>
              <a:buChar char="§"/>
            </a:pPr>
            <a:r>
              <a:rPr lang="en-US" sz="2400" dirty="0">
                <a:latin typeface="Calibri" panose="020F0502020204030204" pitchFamily="34" charset="0"/>
                <a:cs typeface="Calibri" panose="020F0502020204030204" pitchFamily="34" charset="0"/>
              </a:rPr>
              <a:t>A description of the proposed changes</a:t>
            </a:r>
          </a:p>
          <a:p>
            <a:pPr marL="792000" lvl="1" indent="-360000" algn="just">
              <a:buFont typeface="Wingdings" panose="05000000000000000000" pitchFamily="2" charset="2"/>
              <a:buChar char="§"/>
            </a:pPr>
            <a:r>
              <a:rPr lang="en-US" sz="2400" dirty="0">
                <a:latin typeface="Calibri" panose="020F0502020204030204" pitchFamily="34" charset="0"/>
                <a:cs typeface="Calibri" panose="020F0502020204030204" pitchFamily="34" charset="0"/>
              </a:rPr>
              <a:t>Reasons for making the changes</a:t>
            </a:r>
          </a:p>
          <a:p>
            <a:pPr marL="792000" lvl="1" indent="-360000" algn="just">
              <a:buFont typeface="Wingdings" panose="05000000000000000000" pitchFamily="2" charset="2"/>
              <a:buChar char="§"/>
            </a:pPr>
            <a:r>
              <a:rPr lang="en-US" sz="2400" dirty="0">
                <a:latin typeface="Calibri" panose="020F0502020204030204" pitchFamily="34" charset="0"/>
                <a:cs typeface="Calibri" panose="020F0502020204030204" pitchFamily="34" charset="0"/>
              </a:rPr>
              <a:t>List of other items affected by the changes</a:t>
            </a:r>
          </a:p>
          <a:p>
            <a:pPr marL="342900" indent="-342900" algn="just">
              <a:lnSpc>
                <a:spcPct val="90000"/>
              </a:lnSpc>
              <a:spcBef>
                <a:spcPts val="600"/>
              </a:spcBef>
              <a:buFont typeface="Wingdings" panose="05000000000000000000" pitchFamily="2" charset="2"/>
              <a:buChar char="§"/>
            </a:pPr>
            <a:r>
              <a:rPr lang="en-US" sz="2400" dirty="0">
                <a:solidFill>
                  <a:srgbClr val="0070C0"/>
                </a:solidFill>
                <a:latin typeface="Calibri" panose="020F0502020204030204" pitchFamily="34" charset="0"/>
                <a:cs typeface="Calibri" panose="020F0502020204030204" pitchFamily="34" charset="0"/>
              </a:rPr>
              <a:t>Tools, resources, and training are required to perform baseline change assessment</a:t>
            </a:r>
          </a:p>
          <a:p>
            <a:pPr marL="800100" lvl="1" indent="-342900" algn="just">
              <a:spcBef>
                <a:spcPts val="400"/>
              </a:spcBef>
              <a:buFont typeface="Wingdings" panose="05000000000000000000" pitchFamily="2" charset="2"/>
              <a:buChar char="§"/>
            </a:pPr>
            <a:r>
              <a:rPr lang="en-US" sz="2400" dirty="0">
                <a:latin typeface="Calibri" panose="020F0502020204030204" pitchFamily="34" charset="0"/>
                <a:cs typeface="Calibri" panose="020F0502020204030204" pitchFamily="34" charset="0"/>
              </a:rPr>
              <a:t>File comparison tools to identify changes</a:t>
            </a:r>
          </a:p>
          <a:p>
            <a:pPr marL="800100" lvl="1" indent="-342900" algn="just">
              <a:spcBef>
                <a:spcPts val="400"/>
              </a:spcBef>
              <a:buFont typeface="Wingdings" panose="05000000000000000000" pitchFamily="2" charset="2"/>
              <a:buChar char="§"/>
            </a:pPr>
            <a:r>
              <a:rPr lang="en-US" sz="2400" dirty="0">
                <a:latin typeface="Calibri" panose="020F0502020204030204" pitchFamily="34" charset="0"/>
                <a:cs typeface="Calibri" panose="020F0502020204030204" pitchFamily="34" charset="0"/>
              </a:rPr>
              <a:t>Other Resources and training depending on size and complexity of project</a:t>
            </a:r>
          </a:p>
        </p:txBody>
      </p:sp>
    </p:spTree>
    <p:extLst>
      <p:ext uri="{BB962C8B-B14F-4D97-AF65-F5344CB8AC3E}">
        <p14:creationId xmlns:p14="http://schemas.microsoft.com/office/powerpoint/2010/main" val="376630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1928" y="472702"/>
            <a:ext cx="8584059" cy="558800"/>
          </a:xfrm>
        </p:spPr>
        <p:txBody>
          <a:bodyPr>
            <a:normAutofit/>
          </a:bodyPr>
          <a:lstStyle/>
          <a:p>
            <a:r>
              <a:rPr lang="en-IN" sz="2400" b="1" dirty="0">
                <a:solidFill>
                  <a:schemeClr val="accent2"/>
                </a:solidFill>
                <a:latin typeface="+mn-lt"/>
              </a:rPr>
              <a:t>Controlling Changes :</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256779" y="1098506"/>
            <a:ext cx="11736653" cy="5844368"/>
          </a:xfrm>
          <a:prstGeom prst="rect">
            <a:avLst/>
          </a:prstGeom>
          <a:noFill/>
        </p:spPr>
        <p:txBody>
          <a:bodyPr wrap="square" rIns="0" numCol="1" spcCol="0" rtlCol="0">
            <a:noAutofit/>
          </a:bodyPr>
          <a:lstStyle/>
          <a:p>
            <a:r>
              <a:rPr lang="en-US" sz="2400" dirty="0">
                <a:solidFill>
                  <a:srgbClr val="C00000"/>
                </a:solidFill>
                <a:latin typeface="Calibri" panose="020F0502020204030204" pitchFamily="34" charset="0"/>
                <a:cs typeface="Calibri" panose="020F0502020204030204" pitchFamily="34" charset="0"/>
              </a:rPr>
              <a:t>Changes to code are typically controlled at two points</a:t>
            </a:r>
          </a:p>
          <a:p>
            <a:endParaRPr lang="en-US" sz="2400" dirty="0">
              <a:solidFill>
                <a:srgbClr val="C00000"/>
              </a:solidFill>
              <a:latin typeface="Calibri" panose="020F0502020204030204" pitchFamily="34" charset="0"/>
              <a:cs typeface="Calibri" panose="020F0502020204030204" pitchFamily="34" charset="0"/>
            </a:endParaRPr>
          </a:p>
          <a:p>
            <a:endParaRPr lang="en-US" sz="2400" dirty="0">
              <a:solidFill>
                <a:srgbClr val="C00000"/>
              </a:solidFill>
              <a:latin typeface="Calibri" panose="020F0502020204030204" pitchFamily="34" charset="0"/>
              <a:cs typeface="Calibri" panose="020F0502020204030204" pitchFamily="34" charset="0"/>
            </a:endParaRPr>
          </a:p>
          <a:p>
            <a:endParaRPr lang="en-US" sz="2400" dirty="0">
              <a:solidFill>
                <a:srgbClr val="C00000"/>
              </a:solidFill>
              <a:latin typeface="Calibri" panose="020F0502020204030204" pitchFamily="34" charset="0"/>
              <a:cs typeface="Calibri" panose="020F0502020204030204" pitchFamily="34" charset="0"/>
            </a:endParaRPr>
          </a:p>
          <a:p>
            <a:endParaRPr lang="en-US" sz="2400" dirty="0">
              <a:solidFill>
                <a:srgbClr val="C00000"/>
              </a:solidFill>
              <a:latin typeface="Calibri" panose="020F0502020204030204" pitchFamily="34" charset="0"/>
              <a:cs typeface="Calibri" panose="020F0502020204030204" pitchFamily="34" charset="0"/>
            </a:endParaRPr>
          </a:p>
          <a:p>
            <a:endParaRPr lang="en-US" sz="1400" dirty="0">
              <a:solidFill>
                <a:srgbClr val="C00000"/>
              </a:solidFill>
              <a:latin typeface="Calibri" panose="020F0502020204030204" pitchFamily="34" charset="0"/>
              <a:cs typeface="Calibri" panose="020F0502020204030204" pitchFamily="34" charset="0"/>
            </a:endParaRPr>
          </a:p>
          <a:p>
            <a:pPr>
              <a:spcBef>
                <a:spcPts val="1200"/>
              </a:spcBef>
              <a:spcAft>
                <a:spcPts val="600"/>
              </a:spcAft>
            </a:pPr>
            <a:r>
              <a:rPr lang="en-US" sz="2400" dirty="0">
                <a:solidFill>
                  <a:srgbClr val="C00000"/>
                </a:solidFill>
                <a:latin typeface="Calibri" panose="020F0502020204030204" pitchFamily="34" charset="0"/>
                <a:cs typeface="Calibri" panose="020F0502020204030204" pitchFamily="34" charset="0"/>
              </a:rPr>
              <a:t>Change policies :  </a:t>
            </a:r>
            <a:r>
              <a:rPr lang="en-US" sz="2400" dirty="0">
                <a:latin typeface="Calibri" panose="020F0502020204030204" pitchFamily="34" charset="0"/>
                <a:cs typeface="Calibri" panose="020F0502020204030204" pitchFamily="34" charset="0"/>
              </a:rPr>
              <a:t>These promotion and release change policies are approaches for controlling change. These could be </a:t>
            </a:r>
          </a:p>
          <a:p>
            <a:pPr marL="468000" lvl="1" indent="-216000">
              <a:lnSpc>
                <a:spcPct val="11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Informal (good for research type environments and promotions)</a:t>
            </a:r>
          </a:p>
          <a:p>
            <a:pPr marL="468000" lvl="1" indent="-216000">
              <a:lnSpc>
                <a:spcPct val="11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Formal approach (good for externally developed CIs and for releases)</a:t>
            </a:r>
          </a:p>
          <a:p>
            <a:pPr>
              <a:lnSpc>
                <a:spcPct val="110000"/>
              </a:lnSpc>
            </a:pPr>
            <a:r>
              <a:rPr lang="en-US" sz="2400" dirty="0">
                <a:latin typeface="Calibri" panose="020F0502020204030204" pitchFamily="34" charset="0"/>
                <a:cs typeface="Calibri" panose="020F0502020204030204" pitchFamily="34" charset="0"/>
              </a:rPr>
              <a:t>The purpose of change policies is to guarantee that each version, revision or release conforms to commonly accepted criteria and a consistent process is applied to how things are done.</a:t>
            </a:r>
          </a:p>
          <a:p>
            <a:pPr marL="0" lvl="1" algn="just">
              <a:buClr>
                <a:schemeClr val="accent1"/>
              </a:buClr>
            </a:pPr>
            <a:r>
              <a:rPr lang="en-US" sz="2400" dirty="0">
                <a:solidFill>
                  <a:srgbClr val="000000"/>
                </a:solidFill>
                <a:latin typeface="Calibri" panose="020F0502020204030204" pitchFamily="34" charset="0"/>
                <a:cs typeface="Calibri" panose="020F0502020204030204" pitchFamily="34" charset="0"/>
              </a:rPr>
              <a:t>These change policies are enforced through engineering processes and tools. They are also Audited to ensure they are conformant to the processes defined.</a:t>
            </a:r>
          </a:p>
        </p:txBody>
      </p:sp>
      <p:pic>
        <p:nvPicPr>
          <p:cNvPr id="6" name="Picture 5">
            <a:extLst>
              <a:ext uri="{FF2B5EF4-FFF2-40B4-BE49-F238E27FC236}">
                <a16:creationId xmlns:a16="http://schemas.microsoft.com/office/drawing/2014/main" id="{92139CD2-DED5-433C-8258-3B71514B7CB2}"/>
              </a:ext>
            </a:extLst>
          </p:cNvPr>
          <p:cNvPicPr>
            <a:picLocks noChangeAspect="1"/>
          </p:cNvPicPr>
          <p:nvPr/>
        </p:nvPicPr>
        <p:blipFill>
          <a:blip r:embed="rId2"/>
          <a:stretch>
            <a:fillRect/>
          </a:stretch>
        </p:blipFill>
        <p:spPr>
          <a:xfrm>
            <a:off x="198567" y="1559069"/>
            <a:ext cx="7943850" cy="1800225"/>
          </a:xfrm>
          <a:prstGeom prst="rect">
            <a:avLst/>
          </a:prstGeom>
        </p:spPr>
      </p:pic>
      <p:sp>
        <p:nvSpPr>
          <p:cNvPr id="7" name="Arrow: Down 6">
            <a:extLst>
              <a:ext uri="{FF2B5EF4-FFF2-40B4-BE49-F238E27FC236}">
                <a16:creationId xmlns:a16="http://schemas.microsoft.com/office/drawing/2014/main" id="{EA6765C7-6AF6-4A6E-8463-8A62023C6C82}"/>
              </a:ext>
            </a:extLst>
          </p:cNvPr>
          <p:cNvSpPr/>
          <p:nvPr/>
        </p:nvSpPr>
        <p:spPr>
          <a:xfrm>
            <a:off x="3158837" y="1658412"/>
            <a:ext cx="341745" cy="3898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FECE6615-A94C-4856-BB43-96FD8764E93D}"/>
              </a:ext>
            </a:extLst>
          </p:cNvPr>
          <p:cNvSpPr/>
          <p:nvPr/>
        </p:nvSpPr>
        <p:spPr>
          <a:xfrm>
            <a:off x="5376705" y="1673432"/>
            <a:ext cx="341745" cy="3898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93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1928" y="472702"/>
            <a:ext cx="8584059" cy="558800"/>
          </a:xfrm>
        </p:spPr>
        <p:txBody>
          <a:bodyPr>
            <a:normAutofit/>
          </a:bodyPr>
          <a:lstStyle/>
          <a:p>
            <a:r>
              <a:rPr lang="en-IN" sz="2400" b="1" dirty="0">
                <a:solidFill>
                  <a:schemeClr val="accent2"/>
                </a:solidFill>
                <a:latin typeface="+mn-lt"/>
              </a:rPr>
              <a:t>9. Promotion Management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256780" y="1098506"/>
            <a:ext cx="11393752" cy="5844368"/>
          </a:xfrm>
          <a:prstGeom prst="rect">
            <a:avLst/>
          </a:prstGeom>
          <a:noFill/>
        </p:spPr>
        <p:txBody>
          <a:bodyPr wrap="square" rIns="0" numCol="1" spcCol="0" rtlCol="0">
            <a:noAutofit/>
          </a:bodyPr>
          <a:lstStyle/>
          <a:p>
            <a:endParaRPr lang="en-US" sz="2400" dirty="0">
              <a:solidFill>
                <a:srgbClr val="C00000"/>
              </a:solidFill>
              <a:latin typeface="Calibri" panose="020F0502020204030204" pitchFamily="34" charset="0"/>
              <a:cs typeface="Calibri" panose="020F0502020204030204" pitchFamily="34" charset="0"/>
            </a:endParaRPr>
          </a:p>
          <a:p>
            <a:endParaRPr lang="en-US" sz="2400" dirty="0">
              <a:solidFill>
                <a:srgbClr val="C00000"/>
              </a:solidFill>
              <a:latin typeface="Calibri" panose="020F0502020204030204" pitchFamily="34" charset="0"/>
              <a:cs typeface="Calibri" panose="020F0502020204030204" pitchFamily="34" charset="0"/>
            </a:endParaRPr>
          </a:p>
          <a:p>
            <a:endParaRPr lang="en-US" sz="2400" dirty="0">
              <a:solidFill>
                <a:srgbClr val="C00000"/>
              </a:solidFill>
              <a:latin typeface="Calibri" panose="020F0502020204030204" pitchFamily="34" charset="0"/>
              <a:cs typeface="Calibri" panose="020F0502020204030204" pitchFamily="34" charset="0"/>
            </a:endParaRPr>
          </a:p>
          <a:p>
            <a:endParaRPr lang="en-US" sz="2400" dirty="0">
              <a:solidFill>
                <a:srgbClr val="C00000"/>
              </a:solidFill>
              <a:latin typeface="Calibri" panose="020F0502020204030204" pitchFamily="34" charset="0"/>
              <a:cs typeface="Calibri" panose="020F0502020204030204" pitchFamily="34" charset="0"/>
            </a:endParaRPr>
          </a:p>
          <a:p>
            <a:endParaRPr lang="en-US" sz="2800" dirty="0">
              <a:solidFill>
                <a:srgbClr val="C00000"/>
              </a:solidFill>
              <a:latin typeface="Calibri" panose="020F0502020204030204" pitchFamily="34" charset="0"/>
              <a:cs typeface="Calibri" panose="020F0502020204030204" pitchFamily="34" charset="0"/>
            </a:endParaRPr>
          </a:p>
          <a:p>
            <a:pPr algn="just">
              <a:spcBef>
                <a:spcPts val="400"/>
              </a:spcBef>
            </a:pPr>
            <a:r>
              <a:rPr lang="en-US" sz="2400" dirty="0">
                <a:latin typeface="Calibri" panose="020F0502020204030204" pitchFamily="34" charset="0"/>
                <a:cs typeface="Calibri" panose="020F0502020204030204" pitchFamily="34" charset="0"/>
              </a:rPr>
              <a:t>Changes made by a programmer is only available within the programmers environment and hence will need be promoted to a central master directory based on certain promotion policies.</a:t>
            </a:r>
          </a:p>
          <a:p>
            <a:pPr algn="just">
              <a:spcBef>
                <a:spcPts val="400"/>
              </a:spcBef>
            </a:pPr>
            <a:r>
              <a:rPr lang="en-US" sz="2400" dirty="0">
                <a:latin typeface="Calibri" panose="020F0502020204030204" pitchFamily="34" charset="0"/>
                <a:cs typeface="Calibri" panose="020F0502020204030204" pitchFamily="34" charset="0"/>
              </a:rPr>
              <a:t>This promotion could be based on the baselining criteria which was planned for, and would include some kind of verification of meeting the criteria. Post that it would be authorized to be promoted and moved to the Master directory, which would then be available to other dependent modules </a:t>
            </a:r>
          </a:p>
          <a:p>
            <a:pPr algn="just">
              <a:spcBef>
                <a:spcPts val="400"/>
              </a:spcBef>
            </a:pPr>
            <a:r>
              <a:rPr lang="en-US" sz="2400" dirty="0">
                <a:solidFill>
                  <a:srgbClr val="0070C0"/>
                </a:solidFill>
                <a:latin typeface="Calibri" panose="020F0502020204030204" pitchFamily="34" charset="0"/>
                <a:cs typeface="Calibri" panose="020F0502020204030204" pitchFamily="34" charset="0"/>
              </a:rPr>
              <a:t>E.g. “No developer is allowed to promote source code which cannot be compiled without errors and warnings.”</a:t>
            </a:r>
          </a:p>
        </p:txBody>
      </p:sp>
      <p:pic>
        <p:nvPicPr>
          <p:cNvPr id="6" name="Picture 5">
            <a:extLst>
              <a:ext uri="{FF2B5EF4-FFF2-40B4-BE49-F238E27FC236}">
                <a16:creationId xmlns:a16="http://schemas.microsoft.com/office/drawing/2014/main" id="{92139CD2-DED5-433C-8258-3B71514B7CB2}"/>
              </a:ext>
            </a:extLst>
          </p:cNvPr>
          <p:cNvPicPr>
            <a:picLocks noChangeAspect="1"/>
          </p:cNvPicPr>
          <p:nvPr/>
        </p:nvPicPr>
        <p:blipFill>
          <a:blip r:embed="rId2"/>
          <a:stretch>
            <a:fillRect/>
          </a:stretch>
        </p:blipFill>
        <p:spPr>
          <a:xfrm>
            <a:off x="198567" y="1148103"/>
            <a:ext cx="7943850" cy="1800225"/>
          </a:xfrm>
          <a:prstGeom prst="rect">
            <a:avLst/>
          </a:prstGeom>
        </p:spPr>
      </p:pic>
      <p:sp>
        <p:nvSpPr>
          <p:cNvPr id="7" name="Arrow: Down 6">
            <a:extLst>
              <a:ext uri="{FF2B5EF4-FFF2-40B4-BE49-F238E27FC236}">
                <a16:creationId xmlns:a16="http://schemas.microsoft.com/office/drawing/2014/main" id="{EA6765C7-6AF6-4A6E-8463-8A62023C6C82}"/>
              </a:ext>
            </a:extLst>
          </p:cNvPr>
          <p:cNvSpPr/>
          <p:nvPr/>
        </p:nvSpPr>
        <p:spPr>
          <a:xfrm>
            <a:off x="3169595" y="1268299"/>
            <a:ext cx="341745" cy="3898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74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28200" y="476940"/>
            <a:ext cx="8584059" cy="558800"/>
          </a:xfrm>
        </p:spPr>
        <p:txBody>
          <a:bodyPr>
            <a:normAutofit/>
          </a:bodyPr>
          <a:lstStyle/>
          <a:p>
            <a:r>
              <a:rPr lang="en-IN" sz="2400" b="1" dirty="0">
                <a:solidFill>
                  <a:schemeClr val="accent2"/>
                </a:solidFill>
                <a:latin typeface="+mn-lt"/>
              </a:rPr>
              <a:t>10. Release Policy and Management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256779" y="1098506"/>
            <a:ext cx="11736653" cy="5844368"/>
          </a:xfrm>
          <a:prstGeom prst="rect">
            <a:avLst/>
          </a:prstGeom>
          <a:noFill/>
        </p:spPr>
        <p:txBody>
          <a:bodyPr wrap="square" rIns="0" numCol="1" spcCol="0" rtlCol="0">
            <a:noAutofit/>
          </a:bodyPr>
          <a:lstStyle/>
          <a:p>
            <a:endParaRPr lang="en-US" sz="2400" dirty="0">
              <a:solidFill>
                <a:srgbClr val="C00000"/>
              </a:solidFill>
              <a:latin typeface="Calibri" panose="020F0502020204030204" pitchFamily="34" charset="0"/>
              <a:cs typeface="Calibri" panose="020F0502020204030204" pitchFamily="34" charset="0"/>
            </a:endParaRPr>
          </a:p>
          <a:p>
            <a:endParaRPr lang="en-US" sz="2400" dirty="0">
              <a:solidFill>
                <a:srgbClr val="C00000"/>
              </a:solidFill>
              <a:latin typeface="Calibri" panose="020F0502020204030204" pitchFamily="34" charset="0"/>
              <a:cs typeface="Calibri" panose="020F0502020204030204" pitchFamily="34" charset="0"/>
            </a:endParaRPr>
          </a:p>
          <a:p>
            <a:endParaRPr lang="en-US" sz="2400" dirty="0">
              <a:solidFill>
                <a:srgbClr val="C00000"/>
              </a:solidFill>
              <a:latin typeface="Calibri" panose="020F0502020204030204" pitchFamily="34" charset="0"/>
              <a:cs typeface="Calibri" panose="020F0502020204030204" pitchFamily="34" charset="0"/>
            </a:endParaRPr>
          </a:p>
          <a:p>
            <a:endParaRPr lang="en-US" sz="2400" dirty="0">
              <a:solidFill>
                <a:srgbClr val="C00000"/>
              </a:solidFill>
              <a:latin typeface="Calibri" panose="020F0502020204030204" pitchFamily="34" charset="0"/>
              <a:cs typeface="Calibri" panose="020F0502020204030204" pitchFamily="34" charset="0"/>
            </a:endParaRPr>
          </a:p>
          <a:p>
            <a:endParaRPr lang="en-US" sz="2400" dirty="0">
              <a:solidFill>
                <a:srgbClr val="C00000"/>
              </a:solidFill>
              <a:latin typeface="Calibri" panose="020F0502020204030204" pitchFamily="34" charset="0"/>
              <a:cs typeface="Calibri" panose="020F0502020204030204" pitchFamily="34" charset="0"/>
            </a:endParaRPr>
          </a:p>
          <a:p>
            <a:pPr algn="just">
              <a:spcBef>
                <a:spcPts val="400"/>
              </a:spcBef>
            </a:pPr>
            <a:endParaRPr lang="en-US" sz="2400" dirty="0">
              <a:latin typeface="Calibri" panose="020F0502020204030204" pitchFamily="34" charset="0"/>
              <a:cs typeface="Calibri" panose="020F0502020204030204" pitchFamily="34" charset="0"/>
            </a:endParaRPr>
          </a:p>
          <a:p>
            <a:pPr algn="just">
              <a:spcBef>
                <a:spcPts val="400"/>
              </a:spcBef>
            </a:pPr>
            <a:r>
              <a:rPr lang="en-US" sz="2400" dirty="0">
                <a:latin typeface="Calibri" panose="020F0502020204030204" pitchFamily="34" charset="0"/>
                <a:cs typeface="Calibri" panose="020F0502020204030204" pitchFamily="34" charset="0"/>
              </a:rPr>
              <a:t>The code in the Master directory is then released to customers and moved to the Software repository. This movement is done based on the release policies.</a:t>
            </a:r>
          </a:p>
          <a:p>
            <a:pPr algn="just">
              <a:spcBef>
                <a:spcPts val="400"/>
              </a:spcBef>
            </a:pPr>
            <a:r>
              <a:rPr lang="en-US" sz="2400" dirty="0">
                <a:latin typeface="Calibri" panose="020F0502020204030204" pitchFamily="34" charset="0"/>
                <a:cs typeface="Calibri" panose="020F0502020204030204" pitchFamily="34" charset="0"/>
              </a:rPr>
              <a:t>The release policy would be based on gating quality criteria which was planned for, and would include some kind of verification of the metrics to be meeting the criteria, post which it would be authorized to be released to the customers and archived in the software repository. </a:t>
            </a:r>
          </a:p>
          <a:p>
            <a:pPr algn="just">
              <a:spcBef>
                <a:spcPts val="400"/>
              </a:spcBef>
            </a:pPr>
            <a:r>
              <a:rPr lang="en-US" sz="2400" dirty="0">
                <a:solidFill>
                  <a:srgbClr val="0070C0"/>
                </a:solidFill>
                <a:latin typeface="Calibri" panose="020F0502020204030204" pitchFamily="34" charset="0"/>
                <a:cs typeface="Calibri" panose="020F0502020204030204" pitchFamily="34" charset="0"/>
              </a:rPr>
              <a:t>E.g. for the release policy  </a:t>
            </a:r>
          </a:p>
          <a:p>
            <a:pPr algn="just">
              <a:spcBef>
                <a:spcPts val="400"/>
              </a:spcBef>
            </a:pPr>
            <a:r>
              <a:rPr lang="en-US" sz="2400" dirty="0">
                <a:solidFill>
                  <a:srgbClr val="0070C0"/>
                </a:solidFill>
                <a:latin typeface="Calibri" panose="020F0502020204030204" pitchFamily="34" charset="0"/>
                <a:cs typeface="Calibri" panose="020F0502020204030204" pitchFamily="34" charset="0"/>
              </a:rPr>
              <a:t>“No baseline can be released without having been beta-tested by at least 500 external persons.”</a:t>
            </a:r>
          </a:p>
          <a:p>
            <a:pPr algn="just">
              <a:spcBef>
                <a:spcPts val="400"/>
              </a:spcBef>
            </a:pPr>
            <a:endParaRPr lang="en-US" sz="2400" dirty="0">
              <a:solidFill>
                <a:srgbClr val="0070C0"/>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2139CD2-DED5-433C-8258-3B71514B7CB2}"/>
              </a:ext>
            </a:extLst>
          </p:cNvPr>
          <p:cNvPicPr>
            <a:picLocks noChangeAspect="1"/>
          </p:cNvPicPr>
          <p:nvPr/>
        </p:nvPicPr>
        <p:blipFill>
          <a:blip r:embed="rId2"/>
          <a:stretch>
            <a:fillRect/>
          </a:stretch>
        </p:blipFill>
        <p:spPr>
          <a:xfrm>
            <a:off x="256779" y="1364167"/>
            <a:ext cx="7943850" cy="1800225"/>
          </a:xfrm>
          <a:prstGeom prst="rect">
            <a:avLst/>
          </a:prstGeom>
        </p:spPr>
      </p:pic>
      <p:sp>
        <p:nvSpPr>
          <p:cNvPr id="7" name="Arrow: Down 6">
            <a:extLst>
              <a:ext uri="{FF2B5EF4-FFF2-40B4-BE49-F238E27FC236}">
                <a16:creationId xmlns:a16="http://schemas.microsoft.com/office/drawing/2014/main" id="{EA6765C7-6AF6-4A6E-8463-8A62023C6C82}"/>
              </a:ext>
            </a:extLst>
          </p:cNvPr>
          <p:cNvSpPr/>
          <p:nvPr/>
        </p:nvSpPr>
        <p:spPr>
          <a:xfrm>
            <a:off x="5477165" y="1169265"/>
            <a:ext cx="341745" cy="3898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94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249253" y="497230"/>
            <a:ext cx="8584059" cy="558800"/>
          </a:xfrm>
        </p:spPr>
        <p:txBody>
          <a:bodyPr>
            <a:normAutofit/>
          </a:bodyPr>
          <a:lstStyle/>
          <a:p>
            <a:r>
              <a:rPr lang="en-IN" sz="2400" b="1" dirty="0">
                <a:solidFill>
                  <a:schemeClr val="accent2"/>
                </a:solidFill>
                <a:latin typeface="+mn-lt"/>
              </a:rPr>
              <a:t>10. Release Management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69266" y="1086194"/>
            <a:ext cx="11753388" cy="5686888"/>
          </a:xfrm>
          <a:prstGeom prst="rect">
            <a:avLst/>
          </a:prstGeom>
          <a:noFill/>
        </p:spPr>
        <p:txBody>
          <a:bodyPr wrap="square" rIns="0" numCol="1" spcCol="0" rtlCol="0">
            <a:noAutofit/>
          </a:bodyPr>
          <a:lstStyle/>
          <a:p>
            <a:pPr marL="365760" lvl="1" indent="-365760">
              <a:spcBef>
                <a:spcPts val="400"/>
              </a:spcBef>
              <a:spcAft>
                <a:spcPts val="400"/>
              </a:spcAft>
              <a:buFont typeface="Wingdings" panose="05000000000000000000" pitchFamily="2" charset="2"/>
              <a:buChar char="§"/>
            </a:pPr>
            <a:r>
              <a:rPr lang="en-IN" sz="2400" dirty="0"/>
              <a:t>Release management is an overloaded terminology. </a:t>
            </a:r>
            <a:r>
              <a:rPr lang="en-US" sz="2400" dirty="0"/>
              <a:t>It is considered as </a:t>
            </a:r>
            <a:br>
              <a:rPr lang="en-US" sz="2400" dirty="0"/>
            </a:br>
            <a:r>
              <a:rPr lang="en-US" sz="2400" dirty="0"/>
              <a:t>a process of managing, planning, scheduling and controlling a software build through different stages and environments; including testing and deploying software releases.</a:t>
            </a:r>
          </a:p>
          <a:p>
            <a:pPr marL="365760" lvl="1" indent="-365760">
              <a:spcBef>
                <a:spcPts val="400"/>
              </a:spcBef>
              <a:spcAft>
                <a:spcPts val="400"/>
              </a:spcAft>
              <a:buFont typeface="Wingdings" panose="05000000000000000000" pitchFamily="2" charset="2"/>
              <a:buChar char="§"/>
            </a:pPr>
            <a:r>
              <a:rPr lang="en-IN" sz="2400" dirty="0"/>
              <a:t>Release management could also be looked at as making a software component to be available to a customer by deploying a system release (which is a version of a software system) to customers. Since we are looking at each of the others (Build, Install etc) independently, we are looking at the release management as deployment.</a:t>
            </a:r>
          </a:p>
          <a:p>
            <a:pPr marL="0" lvl="1" indent="-360000" algn="just">
              <a:lnSpc>
                <a:spcPct val="120000"/>
              </a:lnSpc>
              <a:spcBef>
                <a:spcPts val="600"/>
              </a:spcBef>
              <a:spcAft>
                <a:spcPts val="600"/>
              </a:spcAft>
              <a:buFont typeface="Wingdings" panose="05000000000000000000" pitchFamily="2" charset="2"/>
              <a:buChar char="§"/>
            </a:pPr>
            <a:endParaRPr lang="en-US" sz="2400" dirty="0"/>
          </a:p>
          <a:p>
            <a:pPr marL="0" lvl="1" algn="just">
              <a:lnSpc>
                <a:spcPct val="120000"/>
              </a:lnSpc>
              <a:spcBef>
                <a:spcPts val="600"/>
              </a:spcBef>
              <a:spcAft>
                <a:spcPts val="600"/>
              </a:spcAft>
            </a:pPr>
            <a:endParaRPr lang="en-IN" sz="2400" dirty="0"/>
          </a:p>
          <a:p>
            <a:pPr marL="0" lvl="1" algn="just">
              <a:lnSpc>
                <a:spcPct val="120000"/>
              </a:lnSpc>
              <a:spcBef>
                <a:spcPts val="600"/>
              </a:spcBef>
              <a:spcAft>
                <a:spcPts val="600"/>
              </a:spcAft>
            </a:pPr>
            <a:endParaRPr lang="en-GB" sz="2400" dirty="0"/>
          </a:p>
        </p:txBody>
      </p:sp>
      <p:sp>
        <p:nvSpPr>
          <p:cNvPr id="6" name="TextBox 5">
            <a:extLst>
              <a:ext uri="{FF2B5EF4-FFF2-40B4-BE49-F238E27FC236}">
                <a16:creationId xmlns:a16="http://schemas.microsoft.com/office/drawing/2014/main" id="{E2B298EF-4279-4AF6-BCCF-45B1D5657185}"/>
              </a:ext>
            </a:extLst>
          </p:cNvPr>
          <p:cNvSpPr txBox="1"/>
          <p:nvPr/>
        </p:nvSpPr>
        <p:spPr>
          <a:xfrm>
            <a:off x="-89453" y="3926809"/>
            <a:ext cx="11753388" cy="2042180"/>
          </a:xfrm>
          <a:prstGeom prst="rect">
            <a:avLst/>
          </a:prstGeom>
          <a:noFill/>
        </p:spPr>
        <p:txBody>
          <a:bodyPr wrap="square" numCol="1" spcCol="274320">
            <a:noAutofit/>
          </a:bodyPr>
          <a:lstStyle/>
          <a:p>
            <a:pPr marL="914400" lvl="3" indent="-360000">
              <a:spcBef>
                <a:spcPts val="600"/>
              </a:spcBef>
              <a:spcAft>
                <a:spcPts val="600"/>
              </a:spcAft>
              <a:buFont typeface="Wingdings" panose="05000000000000000000" pitchFamily="2" charset="2"/>
              <a:buChar char="§"/>
            </a:pPr>
            <a:r>
              <a:rPr lang="en-IN" sz="2200" dirty="0"/>
              <a:t>Complete Product (Major or Minor)</a:t>
            </a:r>
          </a:p>
          <a:p>
            <a:pPr marL="914400" lvl="3" indent="-360000">
              <a:spcBef>
                <a:spcPts val="600"/>
              </a:spcBef>
              <a:spcAft>
                <a:spcPts val="600"/>
              </a:spcAft>
              <a:buFont typeface="Wingdings" panose="05000000000000000000" pitchFamily="2" charset="2"/>
              <a:buChar char="§"/>
            </a:pPr>
            <a:r>
              <a:rPr lang="en-IN" sz="2200" dirty="0"/>
              <a:t>Components of Product</a:t>
            </a:r>
          </a:p>
        </p:txBody>
      </p:sp>
    </p:spTree>
    <p:extLst>
      <p:ext uri="{BB962C8B-B14F-4D97-AF65-F5344CB8AC3E}">
        <p14:creationId xmlns:p14="http://schemas.microsoft.com/office/powerpoint/2010/main" val="415015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6461</TotalTime>
  <Words>1173</Words>
  <Application>Microsoft Office PowerPoint</Application>
  <PresentationFormat>Widescreen</PresentationFormat>
  <Paragraphs>125</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 Configuration Management Activities (Recap)</vt:lpstr>
      <vt:lpstr>8. Change Management</vt:lpstr>
      <vt:lpstr>8. Change Management</vt:lpstr>
      <vt:lpstr>Controlling Changes :</vt:lpstr>
      <vt:lpstr>9. Promotion Management</vt:lpstr>
      <vt:lpstr>10. Release Policy and Management</vt:lpstr>
      <vt:lpstr>10. Release Management</vt:lpstr>
      <vt:lpstr>10. Release Management : Patches</vt:lpstr>
      <vt:lpstr>Version Vs Revision Vs Release</vt:lpstr>
      <vt:lpstr>11. Bug or Defect Management - 1</vt:lpstr>
      <vt:lpstr>11. Bug or Defect Management - 2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CCBD-PES</cp:lastModifiedBy>
  <cp:revision>461</cp:revision>
  <dcterms:created xsi:type="dcterms:W3CDTF">2019-05-30T23:14:36Z</dcterms:created>
  <dcterms:modified xsi:type="dcterms:W3CDTF">2021-03-06T06:40:22Z</dcterms:modified>
</cp:coreProperties>
</file>